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79" r:id="rId5"/>
    <p:sldId id="293" r:id="rId6"/>
    <p:sldId id="258" r:id="rId7"/>
    <p:sldId id="294" r:id="rId8"/>
    <p:sldId id="295" r:id="rId9"/>
    <p:sldId id="296" r:id="rId10"/>
    <p:sldId id="298" r:id="rId11"/>
    <p:sldId id="281" r:id="rId12"/>
    <p:sldId id="282" r:id="rId13"/>
    <p:sldId id="283" r:id="rId14"/>
    <p:sldId id="284" r:id="rId15"/>
    <p:sldId id="285" r:id="rId16"/>
    <p:sldId id="286" r:id="rId17"/>
    <p:sldId id="287" r:id="rId18"/>
    <p:sldId id="288" r:id="rId19"/>
    <p:sldId id="297" r:id="rId20"/>
    <p:sldId id="289" r:id="rId21"/>
    <p:sldId id="290" r:id="rId22"/>
    <p:sldId id="291" r:id="rId23"/>
    <p:sldId id="292" r:id="rId24"/>
    <p:sldId id="299" r:id="rId25"/>
    <p:sldId id="30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ED163075-11AE-4CF5-8434-DEEA9D643A14}">
          <p14:sldIdLst>
            <p14:sldId id="279"/>
            <p14:sldId id="293"/>
            <p14:sldId id="258"/>
            <p14:sldId id="294"/>
            <p14:sldId id="295"/>
            <p14:sldId id="296"/>
            <p14:sldId id="298"/>
            <p14:sldId id="281"/>
            <p14:sldId id="282"/>
            <p14:sldId id="283"/>
            <p14:sldId id="284"/>
            <p14:sldId id="285"/>
            <p14:sldId id="286"/>
            <p14:sldId id="287"/>
            <p14:sldId id="288"/>
            <p14:sldId id="297"/>
            <p14:sldId id="289"/>
            <p14:sldId id="290"/>
            <p14:sldId id="291"/>
            <p14:sldId id="292"/>
            <p14:sldId id="299"/>
            <p14:sldId id="30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 Nithiyanandhan" initials="R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84459" autoAdjust="0"/>
  </p:normalViewPr>
  <p:slideViewPr>
    <p:cSldViewPr snapToGrid="0">
      <p:cViewPr varScale="1">
        <p:scale>
          <a:sx n="59" d="100"/>
          <a:sy n="59" d="100"/>
        </p:scale>
        <p:origin x="978" y="48"/>
      </p:cViewPr>
      <p:guideLst/>
    </p:cSldViewPr>
  </p:slideViewPr>
  <p:outlineViewPr>
    <p:cViewPr>
      <p:scale>
        <a:sx n="33" d="100"/>
        <a:sy n="33" d="100"/>
      </p:scale>
      <p:origin x="0" y="-8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9" name="TextBox 8">
            <a:extLst>
              <a:ext uri="{FF2B5EF4-FFF2-40B4-BE49-F238E27FC236}">
                <a16:creationId xmlns:a16="http://schemas.microsoft.com/office/drawing/2014/main" xmlns="" id="{4F286BC9-B8A0-4085-81CF-463FD080D997}"/>
              </a:ext>
            </a:extLst>
          </p:cNvPr>
          <p:cNvSpPr txBox="1"/>
          <p:nvPr userDrawn="1"/>
        </p:nvSpPr>
        <p:spPr>
          <a:xfrm>
            <a:off x="1524000" y="6261913"/>
            <a:ext cx="8991600" cy="276999"/>
          </a:xfrm>
          <a:prstGeom prst="rect">
            <a:avLst/>
          </a:prstGeom>
          <a:noFill/>
        </p:spPr>
        <p:txBody>
          <a:bodyPr wrap="square" rtlCol="0">
            <a:spAutoFit/>
          </a:bodyPr>
          <a:lstStyle/>
          <a:p>
            <a:r>
              <a:rPr lang="en-US" sz="1200" dirty="0" smtClean="0"/>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11" name="Footer Placeholder 5">
            <a:extLst>
              <a:ext uri="{FF2B5EF4-FFF2-40B4-BE49-F238E27FC236}">
                <a16:creationId xmlns:a16="http://schemas.microsoft.com/office/drawing/2014/main" xmlns="" id="{BEC921FB-520A-DD3F-CA63-EA6D6A15A67B}"/>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Tree>
    <p:extLst>
      <p:ext uri="{BB962C8B-B14F-4D97-AF65-F5344CB8AC3E}">
        <p14:creationId xmlns:p14="http://schemas.microsoft.com/office/powerpoint/2010/main" val="4645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8" name="Footer Placeholder 5">
            <a:extLst>
              <a:ext uri="{FF2B5EF4-FFF2-40B4-BE49-F238E27FC236}">
                <a16:creationId xmlns:a16="http://schemas.microsoft.com/office/drawing/2014/main" xmlns="" id="{2870C802-017B-7499-DD5E-83A3694BB004}"/>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8" name="Footer Placeholder 5">
            <a:extLst>
              <a:ext uri="{FF2B5EF4-FFF2-40B4-BE49-F238E27FC236}">
                <a16:creationId xmlns:a16="http://schemas.microsoft.com/office/drawing/2014/main" xmlns="" id="{E6B3561A-704B-AEB6-B014-4F367C7C36D8}"/>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Tree>
    <p:extLst>
      <p:ext uri="{BB962C8B-B14F-4D97-AF65-F5344CB8AC3E}">
        <p14:creationId xmlns:p14="http://schemas.microsoft.com/office/powerpoint/2010/main" val="130060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869104" y="6356350"/>
            <a:ext cx="484695"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dirty="0"/>
          </a:p>
        </p:txBody>
      </p:sp>
      <p:sp>
        <p:nvSpPr>
          <p:cNvPr id="5" name="Title 4">
            <a:extLst>
              <a:ext uri="{FF2B5EF4-FFF2-40B4-BE49-F238E27FC236}">
                <a16:creationId xmlns:a16="http://schemas.microsoft.com/office/drawing/2014/main" xmlns="" id="{9F41E80F-557E-4713-BB9F-3458FF45B54B}"/>
              </a:ext>
            </a:extLst>
          </p:cNvPr>
          <p:cNvSpPr>
            <a:spLocks noGrp="1"/>
          </p:cNvSpPr>
          <p:nvPr>
            <p:ph type="title"/>
          </p:nvPr>
        </p:nvSpPr>
        <p:spPr/>
        <p:txBody>
          <a:bodyPr/>
          <a:lstStyle/>
          <a:p>
            <a:r>
              <a:rPr lang="en-US"/>
              <a:t>Click to edit Master title style</a:t>
            </a:r>
          </a:p>
        </p:txBody>
      </p:sp>
      <p:sp>
        <p:nvSpPr>
          <p:cNvPr id="8" name="TextBox 7">
            <a:extLst>
              <a:ext uri="{FF2B5EF4-FFF2-40B4-BE49-F238E27FC236}">
                <a16:creationId xmlns:a16="http://schemas.microsoft.com/office/drawing/2014/main" xmlns="" id="{67C8161D-AD6A-4691-9129-BE97876D188B}"/>
              </a:ext>
            </a:extLst>
          </p:cNvPr>
          <p:cNvSpPr txBox="1"/>
          <p:nvPr userDrawn="1"/>
        </p:nvSpPr>
        <p:spPr>
          <a:xfrm>
            <a:off x="748748" y="6356350"/>
            <a:ext cx="8991600" cy="276999"/>
          </a:xfrm>
          <a:prstGeom prst="rect">
            <a:avLst/>
          </a:prstGeom>
          <a:noFill/>
        </p:spPr>
        <p:txBody>
          <a:bodyPr wrap="square" rtlCol="0">
            <a:spAutoFit/>
          </a:bodyPr>
          <a:lstStyle/>
          <a:p>
            <a:r>
              <a:rPr lang="en-US" sz="1200" dirty="0" smtClean="0"/>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dirty="0"/>
          </a:p>
        </p:txBody>
      </p:sp>
      <p:sp>
        <p:nvSpPr>
          <p:cNvPr id="8" name="Content Placeholder 2">
            <a:extLst>
              <a:ext uri="{FF2B5EF4-FFF2-40B4-BE49-F238E27FC236}">
                <a16:creationId xmlns:a16="http://schemas.microsoft.com/office/drawing/2014/main" xmlns="" id="{ED9B3105-3B27-4584-8239-E62C6C8C2B27}"/>
              </a:ext>
            </a:extLst>
          </p:cNvPr>
          <p:cNvSpPr>
            <a:spLocks noGrp="1"/>
          </p:cNvSpPr>
          <p:nvPr>
            <p:ph idx="13"/>
          </p:nvPr>
        </p:nvSpPr>
        <p:spPr>
          <a:xfrm>
            <a:off x="835326" y="2987313"/>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a:extLst>
              <a:ext uri="{FF2B5EF4-FFF2-40B4-BE49-F238E27FC236}">
                <a16:creationId xmlns:a16="http://schemas.microsoft.com/office/drawing/2014/main" xmlns="" id="{CC5BC1D2-D694-43B7-BA12-93565E145F1B}"/>
              </a:ext>
            </a:extLst>
          </p:cNvPr>
          <p:cNvSpPr>
            <a:spLocks noGrp="1"/>
          </p:cNvSpPr>
          <p:nvPr>
            <p:ph idx="14"/>
          </p:nvPr>
        </p:nvSpPr>
        <p:spPr>
          <a:xfrm>
            <a:off x="835326" y="4022481"/>
            <a:ext cx="10515600" cy="8226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Box 11">
            <a:extLst>
              <a:ext uri="{FF2B5EF4-FFF2-40B4-BE49-F238E27FC236}">
                <a16:creationId xmlns:a16="http://schemas.microsoft.com/office/drawing/2014/main" xmlns="" id="{521E77FD-0824-4CEE-BCFA-2D5CF4E09D32}"/>
              </a:ext>
            </a:extLst>
          </p:cNvPr>
          <p:cNvSpPr txBox="1"/>
          <p:nvPr userDrawn="1"/>
        </p:nvSpPr>
        <p:spPr>
          <a:xfrm>
            <a:off x="1046921" y="6354375"/>
            <a:ext cx="8991600" cy="276999"/>
          </a:xfrm>
          <a:prstGeom prst="rect">
            <a:avLst/>
          </a:prstGeom>
          <a:noFill/>
        </p:spPr>
        <p:txBody>
          <a:bodyPr wrap="square" rtlCol="0">
            <a:spAutoFit/>
          </a:bodyPr>
          <a:lstStyle/>
          <a:p>
            <a:pPr algn="l"/>
            <a:r>
              <a:rPr lang="en-US" sz="1200" dirty="0" smtClean="0"/>
              <a:t>© McGraw Hill LLC. All rights reserved. No reproduction or distribution without the prior written consent of McGraw Hill LLC.</a:t>
            </a:r>
            <a:endParaRPr lang="en-US" sz="1200" dirty="0"/>
          </a:p>
        </p:txBody>
      </p:sp>
    </p:spTree>
    <p:extLst>
      <p:ext uri="{BB962C8B-B14F-4D97-AF65-F5344CB8AC3E}">
        <p14:creationId xmlns:p14="http://schemas.microsoft.com/office/powerpoint/2010/main" val="368160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831850" y="6356350"/>
            <a:ext cx="9216610" cy="228599"/>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
        <p:nvSpPr>
          <p:cNvPr id="6" name="Slide Number Placeholder 5"/>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48946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
        <p:nvSpPr>
          <p:cNvPr id="7" name="Slide Number Placeholder 6"/>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Tree>
    <p:extLst>
      <p:ext uri="{BB962C8B-B14F-4D97-AF65-F5344CB8AC3E}">
        <p14:creationId xmlns:p14="http://schemas.microsoft.com/office/powerpoint/2010/main" val="3710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11" name="Footer Placeholder 5">
            <a:extLst>
              <a:ext uri="{FF2B5EF4-FFF2-40B4-BE49-F238E27FC236}">
                <a16:creationId xmlns:a16="http://schemas.microsoft.com/office/drawing/2014/main" xmlns="" id="{788E554A-30A8-08A1-68D2-3E57FCF316AE}"/>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smtClean="0"/>
              <a:t>© McGraw Hill LLC. All rights reserved. No reproduction or distribution without the prior written consent of McGraw Hill LLC.</a:t>
            </a:r>
            <a:endParaRPr lang="en-US" dirty="0"/>
          </a:p>
        </p:txBody>
      </p:sp>
    </p:spTree>
    <p:extLst>
      <p:ext uri="{BB962C8B-B14F-4D97-AF65-F5344CB8AC3E}">
        <p14:creationId xmlns:p14="http://schemas.microsoft.com/office/powerpoint/2010/main" val="318022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7" name="Footer Placeholder 5">
            <a:extLst>
              <a:ext uri="{FF2B5EF4-FFF2-40B4-BE49-F238E27FC236}">
                <a16:creationId xmlns:a16="http://schemas.microsoft.com/office/drawing/2014/main" xmlns="" id="{53BE1BF8-3AFC-8976-6DD6-F08448A74BF3}"/>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smtClean="0"/>
              <a:t>© McGraw Hill LLC. All rights reserved. No reproduction or distribution without the prior written consent of McGraw Hill LLC.</a:t>
            </a:r>
            <a:endParaRPr lang="en-US" dirty="0"/>
          </a:p>
        </p:txBody>
      </p:sp>
    </p:spTree>
    <p:extLst>
      <p:ext uri="{BB962C8B-B14F-4D97-AF65-F5344CB8AC3E}">
        <p14:creationId xmlns:p14="http://schemas.microsoft.com/office/powerpoint/2010/main" val="276527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6" name="Footer Placeholder 5">
            <a:extLst>
              <a:ext uri="{FF2B5EF4-FFF2-40B4-BE49-F238E27FC236}">
                <a16:creationId xmlns:a16="http://schemas.microsoft.com/office/drawing/2014/main" xmlns="" id="{990B2539-24DC-D101-8AA3-E5CEC51FA7BF}"/>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10972800" y="6356350"/>
            <a:ext cx="381000" cy="365125"/>
          </a:xfrm>
          <a:prstGeom prst="rect">
            <a:avLst/>
          </a:prstGeom>
        </p:spPr>
        <p:txBody>
          <a:bodyPr/>
          <a:lstStyle>
            <a:lvl1pPr>
              <a:defRPr>
                <a:solidFill>
                  <a:schemeClr val="tx1"/>
                </a:solidFill>
              </a:defRPr>
            </a:lvl1pPr>
          </a:lstStyle>
          <a:p>
            <a:fld id="{188B8A88-9DFF-4215-91ED-9F3869CDCD8B}" type="slidenum">
              <a:rPr lang="en-US" smtClean="0"/>
              <a:pPr/>
              <a:t>‹#›</a:t>
            </a:fld>
            <a:endParaRPr lang="en-US"/>
          </a:p>
        </p:txBody>
      </p:sp>
      <p:sp>
        <p:nvSpPr>
          <p:cNvPr id="9" name="Footer Placeholder 5">
            <a:extLst>
              <a:ext uri="{FF2B5EF4-FFF2-40B4-BE49-F238E27FC236}">
                <a16:creationId xmlns:a16="http://schemas.microsoft.com/office/drawing/2014/main" xmlns="" id="{77BCE42E-A04E-15B9-C794-691B54CD231D}"/>
              </a:ext>
            </a:extLst>
          </p:cNvPr>
          <p:cNvSpPr>
            <a:spLocks noGrp="1"/>
          </p:cNvSpPr>
          <p:nvPr>
            <p:ph type="ftr" sz="quarter" idx="11"/>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Tree>
    <p:extLst>
      <p:ext uri="{BB962C8B-B14F-4D97-AF65-F5344CB8AC3E}">
        <p14:creationId xmlns:p14="http://schemas.microsoft.com/office/powerpoint/2010/main" val="269040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0972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
        <p:nvSpPr>
          <p:cNvPr id="7" name="Footer Placeholder 5">
            <a:extLst>
              <a:ext uri="{FF2B5EF4-FFF2-40B4-BE49-F238E27FC236}">
                <a16:creationId xmlns:a16="http://schemas.microsoft.com/office/drawing/2014/main" xmlns="" id="{08EA5F47-7661-1A8C-E415-C8207F1727A5}"/>
              </a:ext>
            </a:extLst>
          </p:cNvPr>
          <p:cNvSpPr>
            <a:spLocks noGrp="1"/>
          </p:cNvSpPr>
          <p:nvPr>
            <p:ph type="ftr" sz="quarter" idx="3"/>
          </p:nvPr>
        </p:nvSpPr>
        <p:spPr>
          <a:xfrm>
            <a:off x="838200" y="6356350"/>
            <a:ext cx="8603973" cy="501650"/>
          </a:xfrm>
          <a:prstGeom prst="rect">
            <a:avLst/>
          </a:prstGeom>
        </p:spPr>
        <p:txBody>
          <a:bodyPr/>
          <a:lstStyle>
            <a:lvl1pPr>
              <a:defRPr sz="1200"/>
            </a:lvl1pPr>
          </a:lstStyle>
          <a:p>
            <a:r>
              <a:rPr lang="en-US" dirty="0"/>
              <a:t>Copyright © 2024 McGraw Hill. All rights reserved. No reproduction or distribution without the prior written consent of McGraw Hill.</a:t>
            </a:r>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xmlns="" id="{EB419AD1-91C6-4926-A7F7-726CB8277624}"/>
              </a:ext>
            </a:extLst>
          </p:cNvPr>
          <p:cNvSpPr>
            <a:spLocks noGrp="1"/>
          </p:cNvSpPr>
          <p:nvPr>
            <p:ph type="ctrTitle"/>
          </p:nvPr>
        </p:nvSpPr>
        <p:spPr/>
        <p:txBody>
          <a:bodyPr/>
          <a:lstStyle/>
          <a:p>
            <a:r>
              <a:rPr lang="en-US" noProof="0" dirty="0"/>
              <a:t> </a:t>
            </a:r>
          </a:p>
        </p:txBody>
      </p:sp>
      <p:sp>
        <p:nvSpPr>
          <p:cNvPr id="4" name="Slide Number Placeholder 3">
            <a:extLst>
              <a:ext uri="{FF2B5EF4-FFF2-40B4-BE49-F238E27FC236}">
                <a16:creationId xmlns:a16="http://schemas.microsoft.com/office/drawing/2014/main" xmlns="" id="{F44102DB-9B75-4DE0-AA2D-F020298F7267}"/>
              </a:ext>
            </a:extLst>
          </p:cNvPr>
          <p:cNvSpPr>
            <a:spLocks noGrp="1"/>
          </p:cNvSpPr>
          <p:nvPr>
            <p:ph type="sldNum" sz="quarter" idx="12"/>
          </p:nvPr>
        </p:nvSpPr>
        <p:spPr>
          <a:xfrm>
            <a:off x="10984872" y="6356350"/>
            <a:ext cx="368928" cy="365125"/>
          </a:xfrm>
        </p:spPr>
        <p:txBody>
          <a:bodyPr/>
          <a:lstStyle/>
          <a:p>
            <a:fld id="{188B8A88-9DFF-4215-91ED-9F3869CDCD8B}" type="slidenum">
              <a:rPr lang="en-US" smtClean="0">
                <a:solidFill>
                  <a:schemeClr val="tx1"/>
                </a:solidFill>
              </a:rPr>
              <a:t>1</a:t>
            </a:fld>
            <a:endParaRPr lang="en-US" dirty="0">
              <a:solidFill>
                <a:schemeClr val="tx1"/>
              </a:solidFill>
            </a:endParaRPr>
          </a:p>
        </p:txBody>
      </p:sp>
      <p:pic>
        <p:nvPicPr>
          <p:cNvPr id="3" name="Picture 2">
            <a:extLst>
              <a:ext uri="{FF2B5EF4-FFF2-40B4-BE49-F238E27FC236}">
                <a16:creationId xmlns:a16="http://schemas.microsoft.com/office/drawing/2014/main" xmlns="" id="{23A774C4-F86B-58E8-7339-7560D9144136}"/>
              </a:ext>
            </a:extLst>
          </p:cNvPr>
          <p:cNvPicPr>
            <a:picLocks noChangeAspect="1"/>
          </p:cNvPicPr>
          <p:nvPr/>
        </p:nvPicPr>
        <p:blipFill>
          <a:blip r:embed="rId2"/>
          <a:stretch>
            <a:fillRect/>
          </a:stretch>
        </p:blipFill>
        <p:spPr>
          <a:xfrm>
            <a:off x="3789811" y="417283"/>
            <a:ext cx="4612377" cy="5783942"/>
          </a:xfrm>
          <a:prstGeom prst="rect">
            <a:avLst/>
          </a:prstGeom>
        </p:spPr>
      </p:pic>
    </p:spTree>
    <p:extLst>
      <p:ext uri="{BB962C8B-B14F-4D97-AF65-F5344CB8AC3E}">
        <p14:creationId xmlns:p14="http://schemas.microsoft.com/office/powerpoint/2010/main" val="73641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D06BE3-78EF-48C1-A5AE-5C4278ECA140}"/>
              </a:ext>
            </a:extLst>
          </p:cNvPr>
          <p:cNvSpPr>
            <a:spLocks noGrp="1"/>
          </p:cNvSpPr>
          <p:nvPr>
            <p:ph type="title"/>
          </p:nvPr>
        </p:nvSpPr>
        <p:spPr>
          <a:xfrm>
            <a:off x="838200" y="529949"/>
            <a:ext cx="10515600" cy="995915"/>
          </a:xfrm>
        </p:spPr>
        <p:txBody>
          <a:bodyPr/>
          <a:lstStyle/>
          <a:p>
            <a:pPr algn="ctr"/>
            <a:r>
              <a:rPr lang="en-US" b="1" noProof="0" dirty="0"/>
              <a:t>Bill of Rights: Amendments to Constitution </a:t>
            </a:r>
            <a:r>
              <a:rPr lang="en-US" sz="1000" noProof="0" dirty="0"/>
              <a:t>1</a:t>
            </a:r>
          </a:p>
        </p:txBody>
      </p:sp>
      <p:sp>
        <p:nvSpPr>
          <p:cNvPr id="3" name="Content Placeholder 2">
            <a:extLst>
              <a:ext uri="{FF2B5EF4-FFF2-40B4-BE49-F238E27FC236}">
                <a16:creationId xmlns:a16="http://schemas.microsoft.com/office/drawing/2014/main" xmlns="" id="{6E395BE7-F489-4073-852C-4D0475420CE2}"/>
              </a:ext>
            </a:extLst>
          </p:cNvPr>
          <p:cNvSpPr>
            <a:spLocks noGrp="1"/>
          </p:cNvSpPr>
          <p:nvPr>
            <p:ph idx="1"/>
          </p:nvPr>
        </p:nvSpPr>
        <p:spPr>
          <a:xfrm>
            <a:off x="838200" y="1825624"/>
            <a:ext cx="10515600" cy="2048083"/>
          </a:xfrm>
        </p:spPr>
        <p:txBody>
          <a:bodyPr>
            <a:normAutofit fontScale="92500" lnSpcReduction="20000"/>
          </a:bodyPr>
          <a:lstStyle/>
          <a:p>
            <a:pPr marL="0" indent="0">
              <a:buNone/>
            </a:pPr>
            <a:r>
              <a:rPr lang="en-US" sz="3500" b="1" noProof="0" dirty="0"/>
              <a:t>First Amendment (4 Freedoms).</a:t>
            </a:r>
          </a:p>
          <a:p>
            <a:pPr marL="291600" lvl="1" indent="-291600">
              <a:spcBef>
                <a:spcPts val="1000"/>
              </a:spcBef>
            </a:pPr>
            <a:r>
              <a:rPr lang="en-US" sz="2600" b="1" noProof="0" dirty="0"/>
              <a:t>Press.</a:t>
            </a:r>
          </a:p>
          <a:p>
            <a:pPr marL="291600" lvl="1" indent="-291600">
              <a:spcBef>
                <a:spcPts val="1000"/>
              </a:spcBef>
            </a:pPr>
            <a:r>
              <a:rPr lang="en-US" sz="2600" b="1" noProof="0" dirty="0"/>
              <a:t>Speech.</a:t>
            </a:r>
          </a:p>
          <a:p>
            <a:pPr marL="291600" lvl="1" indent="-291600">
              <a:spcBef>
                <a:spcPts val="1000"/>
              </a:spcBef>
            </a:pPr>
            <a:r>
              <a:rPr lang="en-US" sz="2600" b="1" noProof="0" dirty="0"/>
              <a:t>Religion.</a:t>
            </a:r>
          </a:p>
          <a:p>
            <a:pPr marL="291600" lvl="1" indent="-291600">
              <a:spcBef>
                <a:spcPts val="1000"/>
              </a:spcBef>
            </a:pPr>
            <a:r>
              <a:rPr lang="en-US" sz="2600" b="1" noProof="0" dirty="0"/>
              <a:t>Assembly.</a:t>
            </a:r>
          </a:p>
        </p:txBody>
      </p:sp>
      <p:sp>
        <p:nvSpPr>
          <p:cNvPr id="5" name="Content Placeholder 4">
            <a:extLst>
              <a:ext uri="{FF2B5EF4-FFF2-40B4-BE49-F238E27FC236}">
                <a16:creationId xmlns:a16="http://schemas.microsoft.com/office/drawing/2014/main" xmlns="" id="{4069DC6C-2014-4FB8-8196-1FBA0027A554}"/>
              </a:ext>
            </a:extLst>
          </p:cNvPr>
          <p:cNvSpPr>
            <a:spLocks noGrp="1"/>
          </p:cNvSpPr>
          <p:nvPr>
            <p:ph idx="13"/>
          </p:nvPr>
        </p:nvSpPr>
        <p:spPr>
          <a:xfrm>
            <a:off x="835326" y="3979653"/>
            <a:ext cx="10515600" cy="1482261"/>
          </a:xfrm>
        </p:spPr>
        <p:txBody>
          <a:bodyPr>
            <a:normAutofit/>
          </a:bodyPr>
          <a:lstStyle/>
          <a:p>
            <a:pPr marL="0" indent="0">
              <a:buNone/>
            </a:pPr>
            <a:r>
              <a:rPr lang="en-US" sz="3200" b="1" noProof="0" dirty="0"/>
              <a:t>Second Amendment (Right to Bear Arms).</a:t>
            </a:r>
          </a:p>
          <a:p>
            <a:pPr marL="291600" lvl="1" indent="-291600">
              <a:spcBef>
                <a:spcPts val="1000"/>
              </a:spcBef>
            </a:pPr>
            <a:r>
              <a:rPr lang="en-US" noProof="0" dirty="0"/>
              <a:t>Applies to individuals</a:t>
            </a:r>
          </a:p>
          <a:p>
            <a:pPr marL="288925" lvl="1">
              <a:spcBef>
                <a:spcPts val="1000"/>
              </a:spcBef>
            </a:pPr>
            <a:r>
              <a:rPr lang="en-US" noProof="0" dirty="0"/>
              <a:t>Does not prohibit all government regulation of firearms.</a:t>
            </a:r>
          </a:p>
        </p:txBody>
      </p:sp>
      <p:sp>
        <p:nvSpPr>
          <p:cNvPr id="7" name="Content Placeholder 6">
            <a:extLst>
              <a:ext uri="{FF2B5EF4-FFF2-40B4-BE49-F238E27FC236}">
                <a16:creationId xmlns:a16="http://schemas.microsoft.com/office/drawing/2014/main" xmlns="" id="{57DCABA6-613A-473C-9352-B5D859B159A3}"/>
              </a:ext>
            </a:extLst>
          </p:cNvPr>
          <p:cNvSpPr>
            <a:spLocks noGrp="1"/>
          </p:cNvSpPr>
          <p:nvPr>
            <p:ph idx="4294967295"/>
          </p:nvPr>
        </p:nvSpPr>
        <p:spPr>
          <a:xfrm>
            <a:off x="835326" y="5590228"/>
            <a:ext cx="10515600" cy="578078"/>
          </a:xfrm>
        </p:spPr>
        <p:txBody>
          <a:bodyPr/>
          <a:lstStyle/>
          <a:p>
            <a:pPr marL="0" indent="0">
              <a:buNone/>
            </a:pPr>
            <a:r>
              <a:rPr lang="en-US" b="1" noProof="0" dirty="0"/>
              <a:t>Third Amendment (Housing of Soldiers).</a:t>
            </a:r>
          </a:p>
        </p:txBody>
      </p:sp>
      <p:sp>
        <p:nvSpPr>
          <p:cNvPr id="4" name="Slide Number Placeholder 3">
            <a:extLst>
              <a:ext uri="{FF2B5EF4-FFF2-40B4-BE49-F238E27FC236}">
                <a16:creationId xmlns:a16="http://schemas.microsoft.com/office/drawing/2014/main" xmlns="" id="{4DEEF022-00D3-4F1B-BE4F-786632C486E3}"/>
              </a:ext>
            </a:extLst>
          </p:cNvPr>
          <p:cNvSpPr>
            <a:spLocks noGrp="1"/>
          </p:cNvSpPr>
          <p:nvPr>
            <p:ph type="sldNum" sz="quarter" idx="12"/>
          </p:nvPr>
        </p:nvSpPr>
        <p:spPr/>
        <p:txBody>
          <a:bodyPr/>
          <a:lstStyle/>
          <a:p>
            <a:fld id="{188B8A88-9DFF-4215-91ED-9F3869CDCD8B}" type="slidenum">
              <a:rPr lang="en-US" smtClean="0"/>
              <a:pPr/>
              <a:t>10</a:t>
            </a:fld>
            <a:endParaRPr lang="en-US" dirty="0"/>
          </a:p>
        </p:txBody>
      </p:sp>
    </p:spTree>
    <p:extLst>
      <p:ext uri="{BB962C8B-B14F-4D97-AF65-F5344CB8AC3E}">
        <p14:creationId xmlns:p14="http://schemas.microsoft.com/office/powerpoint/2010/main" val="2280794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20444-C6D1-4A25-8D23-EEE9E5D40D2B}"/>
              </a:ext>
            </a:extLst>
          </p:cNvPr>
          <p:cNvSpPr>
            <a:spLocks noGrp="1"/>
          </p:cNvSpPr>
          <p:nvPr>
            <p:ph type="title"/>
          </p:nvPr>
        </p:nvSpPr>
        <p:spPr>
          <a:xfrm>
            <a:off x="838200" y="529949"/>
            <a:ext cx="10515600" cy="995915"/>
          </a:xfrm>
        </p:spPr>
        <p:txBody>
          <a:bodyPr/>
          <a:lstStyle/>
          <a:p>
            <a:pPr algn="ctr"/>
            <a:r>
              <a:rPr lang="en-US" b="1" noProof="0" dirty="0"/>
              <a:t>Bill of Rights: Amendments to Constitution </a:t>
            </a:r>
            <a:r>
              <a:rPr lang="en-US" sz="1000" noProof="0" dirty="0"/>
              <a:t>2</a:t>
            </a:r>
          </a:p>
        </p:txBody>
      </p:sp>
      <p:sp>
        <p:nvSpPr>
          <p:cNvPr id="3" name="Content Placeholder 2">
            <a:extLst>
              <a:ext uri="{FF2B5EF4-FFF2-40B4-BE49-F238E27FC236}">
                <a16:creationId xmlns:a16="http://schemas.microsoft.com/office/drawing/2014/main" xmlns="" id="{4A3E25AD-E32B-480D-93D6-841F595E0441}"/>
              </a:ext>
            </a:extLst>
          </p:cNvPr>
          <p:cNvSpPr>
            <a:spLocks noGrp="1"/>
          </p:cNvSpPr>
          <p:nvPr>
            <p:ph idx="1"/>
          </p:nvPr>
        </p:nvSpPr>
        <p:spPr>
          <a:xfrm>
            <a:off x="838200" y="1825625"/>
            <a:ext cx="10515600" cy="2077350"/>
          </a:xfrm>
        </p:spPr>
        <p:txBody>
          <a:bodyPr>
            <a:normAutofit fontScale="85000" lnSpcReduction="20000"/>
          </a:bodyPr>
          <a:lstStyle/>
          <a:p>
            <a:pPr marL="0" lvl="1" indent="0">
              <a:buNone/>
            </a:pPr>
            <a:r>
              <a:rPr lang="en-US" sz="3200" b="1" noProof="0" dirty="0"/>
              <a:t>Fourth Amendment </a:t>
            </a:r>
            <a:r>
              <a:rPr lang="en-US" sz="3200" noProof="0" dirty="0"/>
              <a:t>(Search and Seizure).</a:t>
            </a:r>
          </a:p>
          <a:p>
            <a:pPr marL="291600" lvl="2" indent="-291600">
              <a:spcBef>
                <a:spcPts val="1000"/>
              </a:spcBef>
            </a:pPr>
            <a:r>
              <a:rPr lang="en-US" sz="2800" noProof="0" dirty="0"/>
              <a:t>Government must have probable cause for a search, seizure of an object, or arrest of a person.</a:t>
            </a:r>
          </a:p>
          <a:p>
            <a:pPr marL="291600" lvl="2" indent="-291600">
              <a:spcBef>
                <a:spcPts val="1000"/>
              </a:spcBef>
            </a:pPr>
            <a:r>
              <a:rPr lang="en-US" sz="2800" noProof="0" dirty="0"/>
              <a:t>Government must obtain a warrant signed by a judge.</a:t>
            </a:r>
          </a:p>
          <a:p>
            <a:pPr marL="291600" lvl="2" indent="-291600">
              <a:spcBef>
                <a:spcPts val="1000"/>
              </a:spcBef>
            </a:pPr>
            <a:r>
              <a:rPr lang="en-US" sz="2800" noProof="0" dirty="0"/>
              <a:t>Evidence obtained in violation of the Fourth Amendment is inadmissible in criminal trials.</a:t>
            </a:r>
          </a:p>
        </p:txBody>
      </p:sp>
      <p:sp>
        <p:nvSpPr>
          <p:cNvPr id="7" name="Content Placeholder 6">
            <a:extLst>
              <a:ext uri="{FF2B5EF4-FFF2-40B4-BE49-F238E27FC236}">
                <a16:creationId xmlns:a16="http://schemas.microsoft.com/office/drawing/2014/main" xmlns="" id="{AF87B55A-8BAA-4628-9E1F-0C183BA0B5C0}"/>
              </a:ext>
            </a:extLst>
          </p:cNvPr>
          <p:cNvSpPr>
            <a:spLocks noGrp="1"/>
          </p:cNvSpPr>
          <p:nvPr>
            <p:ph idx="4294967295"/>
          </p:nvPr>
        </p:nvSpPr>
        <p:spPr>
          <a:xfrm>
            <a:off x="835326" y="4125666"/>
            <a:ext cx="10515600" cy="2077349"/>
          </a:xfrm>
        </p:spPr>
        <p:txBody>
          <a:bodyPr>
            <a:normAutofit fontScale="62500" lnSpcReduction="20000"/>
          </a:bodyPr>
          <a:lstStyle/>
          <a:p>
            <a:pPr marL="0" lvl="2" indent="0">
              <a:buNone/>
            </a:pPr>
            <a:r>
              <a:rPr lang="en-US" sz="2800" b="1" u="sng" noProof="0" dirty="0"/>
              <a:t>Types of Searches and Seizures</a:t>
            </a:r>
            <a:r>
              <a:rPr lang="en-US" sz="2800" b="1" noProof="0" dirty="0"/>
              <a:t>:</a:t>
            </a:r>
          </a:p>
          <a:p>
            <a:pPr marL="291600" lvl="2" indent="-291600">
              <a:spcBef>
                <a:spcPts val="1000"/>
              </a:spcBef>
            </a:pPr>
            <a:r>
              <a:rPr lang="en-US" sz="2800" noProof="0" dirty="0"/>
              <a:t>Physical searches of a person or property are searches when they violate a person’s reasonable expectation of privacy.</a:t>
            </a:r>
          </a:p>
          <a:p>
            <a:pPr marL="291600" lvl="2" indent="-291600">
              <a:spcBef>
                <a:spcPts val="1000"/>
              </a:spcBef>
            </a:pPr>
            <a:r>
              <a:rPr lang="en-US" sz="2800" dirty="0"/>
              <a:t>Seizures of a person (arrest) occurs when a person is not free to ignore the police and leave at will.</a:t>
            </a:r>
            <a:endParaRPr lang="en-US" sz="2800" noProof="0" dirty="0"/>
          </a:p>
          <a:p>
            <a:pPr marL="291600" lvl="2" indent="-291600">
              <a:spcBef>
                <a:spcPts val="1000"/>
              </a:spcBef>
            </a:pPr>
            <a:r>
              <a:rPr lang="en-US" sz="2800" noProof="0" dirty="0"/>
              <a:t>Electronic searches occur when a reasonable expectation of privacy is violated.  Most employees are not considered to have a legitimate expectation of privacy to information stored on a company-owned computer.</a:t>
            </a:r>
          </a:p>
        </p:txBody>
      </p:sp>
      <p:sp>
        <p:nvSpPr>
          <p:cNvPr id="4" name="Slide Number Placeholder 3">
            <a:extLst>
              <a:ext uri="{FF2B5EF4-FFF2-40B4-BE49-F238E27FC236}">
                <a16:creationId xmlns:a16="http://schemas.microsoft.com/office/drawing/2014/main" xmlns="" id="{5A550A66-94B9-4136-B286-1DC1C42718A4}"/>
              </a:ext>
            </a:extLst>
          </p:cNvPr>
          <p:cNvSpPr>
            <a:spLocks noGrp="1"/>
          </p:cNvSpPr>
          <p:nvPr>
            <p:ph type="sldNum" sz="quarter" idx="12"/>
          </p:nvPr>
        </p:nvSpPr>
        <p:spPr/>
        <p:txBody>
          <a:bodyPr/>
          <a:lstStyle/>
          <a:p>
            <a:fld id="{188B8A88-9DFF-4215-91ED-9F3869CDCD8B}" type="slidenum">
              <a:rPr lang="en-US" smtClean="0"/>
              <a:pPr/>
              <a:t>11</a:t>
            </a:fld>
            <a:endParaRPr lang="en-US" dirty="0"/>
          </a:p>
        </p:txBody>
      </p:sp>
    </p:spTree>
    <p:extLst>
      <p:ext uri="{BB962C8B-B14F-4D97-AF65-F5344CB8AC3E}">
        <p14:creationId xmlns:p14="http://schemas.microsoft.com/office/powerpoint/2010/main" val="87219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C536F-F18A-4D59-B97A-C445BF6D8A47}"/>
              </a:ext>
            </a:extLst>
          </p:cNvPr>
          <p:cNvSpPr>
            <a:spLocks noGrp="1"/>
          </p:cNvSpPr>
          <p:nvPr>
            <p:ph type="title"/>
          </p:nvPr>
        </p:nvSpPr>
        <p:spPr>
          <a:xfrm>
            <a:off x="838200" y="575218"/>
            <a:ext cx="10515600" cy="905377"/>
          </a:xfrm>
        </p:spPr>
        <p:txBody>
          <a:bodyPr/>
          <a:lstStyle/>
          <a:p>
            <a:pPr algn="ctr"/>
            <a:r>
              <a:rPr lang="en-US" b="1" noProof="0" dirty="0"/>
              <a:t>Bill of Rights: Amendments to Constitution </a:t>
            </a:r>
            <a:r>
              <a:rPr lang="en-US" sz="1000" noProof="0" dirty="0"/>
              <a:t>3</a:t>
            </a:r>
          </a:p>
        </p:txBody>
      </p:sp>
      <p:sp>
        <p:nvSpPr>
          <p:cNvPr id="3" name="Content Placeholder 2">
            <a:extLst>
              <a:ext uri="{FF2B5EF4-FFF2-40B4-BE49-F238E27FC236}">
                <a16:creationId xmlns:a16="http://schemas.microsoft.com/office/drawing/2014/main" xmlns="" id="{9B852323-5309-4CC6-BFD1-2D4F3008D70C}"/>
              </a:ext>
            </a:extLst>
          </p:cNvPr>
          <p:cNvSpPr>
            <a:spLocks noGrp="1"/>
          </p:cNvSpPr>
          <p:nvPr>
            <p:ph idx="1"/>
          </p:nvPr>
        </p:nvSpPr>
        <p:spPr>
          <a:xfrm>
            <a:off x="838200" y="1825625"/>
            <a:ext cx="10515600" cy="4142038"/>
          </a:xfrm>
        </p:spPr>
        <p:txBody>
          <a:bodyPr>
            <a:normAutofit fontScale="92500" lnSpcReduction="10000"/>
          </a:bodyPr>
          <a:lstStyle/>
          <a:p>
            <a:pPr marL="0" lvl="1" indent="0">
              <a:buNone/>
            </a:pPr>
            <a:r>
              <a:rPr lang="en-US" sz="3200" b="1" noProof="0" dirty="0"/>
              <a:t>Fifth Amendment </a:t>
            </a:r>
            <a:r>
              <a:rPr lang="en-US" sz="3200" noProof="0" dirty="0"/>
              <a:t>(Criminal and Property Rights).</a:t>
            </a:r>
          </a:p>
          <a:p>
            <a:pPr marL="291600" lvl="2" indent="-291600">
              <a:spcBef>
                <a:spcPts val="1000"/>
              </a:spcBef>
            </a:pPr>
            <a:r>
              <a:rPr lang="en-US" sz="3200" noProof="0" dirty="0"/>
              <a:t>In federal court, an individual must be indicted by a grand jury.</a:t>
            </a:r>
          </a:p>
          <a:p>
            <a:pPr marL="291600" lvl="2" indent="-291600">
              <a:spcBef>
                <a:spcPts val="1000"/>
              </a:spcBef>
            </a:pPr>
            <a:r>
              <a:rPr lang="en-US" sz="3200" noProof="0" dirty="0"/>
              <a:t>Individuals cannot be compelled to be witnesses against themselves in criminal trials.</a:t>
            </a:r>
          </a:p>
          <a:p>
            <a:pPr marL="291600" lvl="2" indent="-291600">
              <a:spcBef>
                <a:spcPts val="1000"/>
              </a:spcBef>
            </a:pPr>
            <a:r>
              <a:rPr lang="en-US" sz="3200" dirty="0"/>
              <a:t>The power of eminent domain (the power of the government to take private property) may only be exercised for a “public use” and with just compensation</a:t>
            </a:r>
            <a:r>
              <a:rPr lang="en-US" sz="3200" noProof="0" dirty="0"/>
              <a:t>.</a:t>
            </a:r>
            <a:endParaRPr lang="en-US" sz="3200" dirty="0"/>
          </a:p>
          <a:p>
            <a:pPr marL="291600" lvl="2" indent="-291600">
              <a:spcBef>
                <a:spcPts val="1000"/>
              </a:spcBef>
            </a:pPr>
            <a:r>
              <a:rPr lang="en-US" sz="3200" dirty="0"/>
              <a:t>Property, life, or liberty may not be taken away without due process of law.</a:t>
            </a:r>
            <a:endParaRPr lang="en-US" sz="3200" noProof="0" dirty="0"/>
          </a:p>
        </p:txBody>
      </p:sp>
      <p:sp>
        <p:nvSpPr>
          <p:cNvPr id="4" name="Slide Number Placeholder 3">
            <a:extLst>
              <a:ext uri="{FF2B5EF4-FFF2-40B4-BE49-F238E27FC236}">
                <a16:creationId xmlns:a16="http://schemas.microsoft.com/office/drawing/2014/main" xmlns="" id="{174387CF-0866-431C-A830-4E95D79A295A}"/>
              </a:ext>
            </a:extLst>
          </p:cNvPr>
          <p:cNvSpPr>
            <a:spLocks noGrp="1"/>
          </p:cNvSpPr>
          <p:nvPr>
            <p:ph type="sldNum" sz="quarter" idx="12"/>
          </p:nvPr>
        </p:nvSpPr>
        <p:spPr/>
        <p:txBody>
          <a:bodyPr/>
          <a:lstStyle/>
          <a:p>
            <a:fld id="{188B8A88-9DFF-4215-91ED-9F3869CDCD8B}" type="slidenum">
              <a:rPr lang="en-US" smtClean="0"/>
              <a:pPr/>
              <a:t>12</a:t>
            </a:fld>
            <a:endParaRPr lang="en-US" dirty="0"/>
          </a:p>
        </p:txBody>
      </p:sp>
    </p:spTree>
    <p:extLst>
      <p:ext uri="{BB962C8B-B14F-4D97-AF65-F5344CB8AC3E}">
        <p14:creationId xmlns:p14="http://schemas.microsoft.com/office/powerpoint/2010/main" val="1033202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3C536F-F18A-4D59-B97A-C445BF6D8A47}"/>
              </a:ext>
            </a:extLst>
          </p:cNvPr>
          <p:cNvSpPr>
            <a:spLocks noGrp="1"/>
          </p:cNvSpPr>
          <p:nvPr>
            <p:ph type="title"/>
          </p:nvPr>
        </p:nvSpPr>
        <p:spPr>
          <a:xfrm>
            <a:off x="838200" y="529949"/>
            <a:ext cx="10515600" cy="995915"/>
          </a:xfrm>
        </p:spPr>
        <p:txBody>
          <a:bodyPr/>
          <a:lstStyle/>
          <a:p>
            <a:pPr algn="ctr"/>
            <a:r>
              <a:rPr lang="en-US" b="1" noProof="0" dirty="0"/>
              <a:t>Bill of Rights: Amendments to Constitution </a:t>
            </a:r>
            <a:r>
              <a:rPr lang="en-US" sz="1000" noProof="0" dirty="0"/>
              <a:t>4</a:t>
            </a:r>
          </a:p>
        </p:txBody>
      </p:sp>
      <p:sp>
        <p:nvSpPr>
          <p:cNvPr id="3" name="Content Placeholder 2">
            <a:extLst>
              <a:ext uri="{FF2B5EF4-FFF2-40B4-BE49-F238E27FC236}">
                <a16:creationId xmlns:a16="http://schemas.microsoft.com/office/drawing/2014/main" xmlns="" id="{9B852323-5309-4CC6-BFD1-2D4F3008D70C}"/>
              </a:ext>
            </a:extLst>
          </p:cNvPr>
          <p:cNvSpPr>
            <a:spLocks noGrp="1"/>
          </p:cNvSpPr>
          <p:nvPr>
            <p:ph idx="1"/>
          </p:nvPr>
        </p:nvSpPr>
        <p:spPr/>
        <p:txBody>
          <a:bodyPr/>
          <a:lstStyle/>
          <a:p>
            <a:pPr marL="0" lvl="1" indent="0">
              <a:buNone/>
            </a:pPr>
            <a:r>
              <a:rPr lang="en-US" sz="3200" b="1" noProof="0" dirty="0"/>
              <a:t>Sixth Amendment </a:t>
            </a:r>
            <a:r>
              <a:rPr lang="en-US" sz="3200" noProof="0" dirty="0"/>
              <a:t>(Criminal Trials).</a:t>
            </a:r>
          </a:p>
          <a:p>
            <a:pPr marL="291600" lvl="2" indent="-291600">
              <a:spcBef>
                <a:spcPts val="1000"/>
              </a:spcBef>
            </a:pPr>
            <a:r>
              <a:rPr lang="en-US" sz="3200" noProof="0" dirty="0"/>
              <a:t>Criminal defendants are entitled to a speedy trial by a jury.</a:t>
            </a:r>
          </a:p>
          <a:p>
            <a:pPr marL="291600" lvl="2" indent="-291600">
              <a:spcBef>
                <a:spcPts val="1000"/>
              </a:spcBef>
            </a:pPr>
            <a:r>
              <a:rPr lang="en-US" sz="3200" noProof="0" dirty="0"/>
              <a:t>Criminal defendants must have the opportunity to confront and question (cross-examine) witnesses.</a:t>
            </a:r>
          </a:p>
          <a:p>
            <a:pPr marL="291600" lvl="2" indent="-291600">
              <a:spcBef>
                <a:spcPts val="1000"/>
              </a:spcBef>
            </a:pPr>
            <a:r>
              <a:rPr lang="en-US" sz="3200" noProof="0" dirty="0"/>
              <a:t>Criminal defendants have the right to be represented by a lawyer.</a:t>
            </a:r>
          </a:p>
        </p:txBody>
      </p:sp>
      <p:sp>
        <p:nvSpPr>
          <p:cNvPr id="4" name="Slide Number Placeholder 3">
            <a:extLst>
              <a:ext uri="{FF2B5EF4-FFF2-40B4-BE49-F238E27FC236}">
                <a16:creationId xmlns:a16="http://schemas.microsoft.com/office/drawing/2014/main" xmlns="" id="{174387CF-0866-431C-A830-4E95D79A295A}"/>
              </a:ext>
            </a:extLst>
          </p:cNvPr>
          <p:cNvSpPr>
            <a:spLocks noGrp="1"/>
          </p:cNvSpPr>
          <p:nvPr>
            <p:ph type="sldNum" sz="quarter" idx="12"/>
          </p:nvPr>
        </p:nvSpPr>
        <p:spPr/>
        <p:txBody>
          <a:bodyPr/>
          <a:lstStyle/>
          <a:p>
            <a:fld id="{188B8A88-9DFF-4215-91ED-9F3869CDCD8B}" type="slidenum">
              <a:rPr lang="en-US" smtClean="0"/>
              <a:pPr/>
              <a:t>13</a:t>
            </a:fld>
            <a:endParaRPr lang="en-US" dirty="0"/>
          </a:p>
        </p:txBody>
      </p:sp>
    </p:spTree>
    <p:extLst>
      <p:ext uri="{BB962C8B-B14F-4D97-AF65-F5344CB8AC3E}">
        <p14:creationId xmlns:p14="http://schemas.microsoft.com/office/powerpoint/2010/main" val="2132122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F4E2B1-8F09-44E4-A2E8-15554D52C057}"/>
              </a:ext>
            </a:extLst>
          </p:cNvPr>
          <p:cNvSpPr>
            <a:spLocks noGrp="1"/>
          </p:cNvSpPr>
          <p:nvPr>
            <p:ph type="title"/>
          </p:nvPr>
        </p:nvSpPr>
        <p:spPr>
          <a:xfrm>
            <a:off x="838200" y="529949"/>
            <a:ext cx="10515600" cy="995915"/>
          </a:xfrm>
        </p:spPr>
        <p:txBody>
          <a:bodyPr/>
          <a:lstStyle/>
          <a:p>
            <a:pPr algn="ctr"/>
            <a:r>
              <a:rPr lang="en-US" b="1" noProof="0" dirty="0"/>
              <a:t>Bill of Rights: Amendments to Constitution </a:t>
            </a:r>
            <a:r>
              <a:rPr lang="en-US" sz="1000" noProof="0" dirty="0"/>
              <a:t>5</a:t>
            </a:r>
          </a:p>
        </p:txBody>
      </p:sp>
      <p:sp>
        <p:nvSpPr>
          <p:cNvPr id="3" name="Content Placeholder 2">
            <a:extLst>
              <a:ext uri="{FF2B5EF4-FFF2-40B4-BE49-F238E27FC236}">
                <a16:creationId xmlns:a16="http://schemas.microsoft.com/office/drawing/2014/main" xmlns="" id="{094B7C9B-198F-4B67-B0D2-B7BC639043F9}"/>
              </a:ext>
            </a:extLst>
          </p:cNvPr>
          <p:cNvSpPr>
            <a:spLocks noGrp="1"/>
          </p:cNvSpPr>
          <p:nvPr>
            <p:ph idx="1"/>
          </p:nvPr>
        </p:nvSpPr>
        <p:spPr>
          <a:xfrm>
            <a:off x="838200" y="1825625"/>
            <a:ext cx="10515600" cy="1735474"/>
          </a:xfrm>
        </p:spPr>
        <p:txBody>
          <a:bodyPr/>
          <a:lstStyle/>
          <a:p>
            <a:pPr marL="0" lvl="1" indent="0">
              <a:buNone/>
            </a:pPr>
            <a:r>
              <a:rPr lang="en-US" sz="3200" b="1" noProof="0" dirty="0"/>
              <a:t>Seventh Amendment </a:t>
            </a:r>
            <a:r>
              <a:rPr lang="en-US" sz="3200" noProof="0" dirty="0"/>
              <a:t>(Civil Trials).</a:t>
            </a:r>
          </a:p>
          <a:p>
            <a:pPr marL="291600" lvl="2" indent="-291600">
              <a:spcBef>
                <a:spcPts val="1000"/>
              </a:spcBef>
            </a:pPr>
            <a:r>
              <a:rPr lang="en-US" sz="3200" dirty="0"/>
              <a:t>In federal court, there is a right to a trial by jury for any dispute involving money damages.</a:t>
            </a:r>
            <a:endParaRPr lang="en-US" sz="3200" noProof="0" dirty="0"/>
          </a:p>
        </p:txBody>
      </p:sp>
      <p:sp>
        <p:nvSpPr>
          <p:cNvPr id="7" name="Content Placeholder 6">
            <a:extLst>
              <a:ext uri="{FF2B5EF4-FFF2-40B4-BE49-F238E27FC236}">
                <a16:creationId xmlns:a16="http://schemas.microsoft.com/office/drawing/2014/main" xmlns="" id="{2FE6E899-E433-474C-B5A4-859598CAE72D}"/>
              </a:ext>
            </a:extLst>
          </p:cNvPr>
          <p:cNvSpPr>
            <a:spLocks noGrp="1"/>
          </p:cNvSpPr>
          <p:nvPr>
            <p:ph idx="4294967295"/>
          </p:nvPr>
        </p:nvSpPr>
        <p:spPr>
          <a:xfrm>
            <a:off x="835326" y="3693740"/>
            <a:ext cx="10515600" cy="1809947"/>
          </a:xfrm>
        </p:spPr>
        <p:txBody>
          <a:bodyPr/>
          <a:lstStyle/>
          <a:p>
            <a:pPr marL="0" lvl="1" indent="0">
              <a:buNone/>
            </a:pPr>
            <a:r>
              <a:rPr lang="en-US" sz="3200" b="1" noProof="0" dirty="0"/>
              <a:t>Eighth Amendment </a:t>
            </a:r>
            <a:r>
              <a:rPr lang="en-US" sz="3200" noProof="0" dirty="0"/>
              <a:t>(Bail, Fines and Punishments).</a:t>
            </a:r>
          </a:p>
          <a:p>
            <a:pPr marL="291600" lvl="2" indent="-291600">
              <a:spcBef>
                <a:spcPts val="1000"/>
              </a:spcBef>
            </a:pPr>
            <a:r>
              <a:rPr lang="en-US" sz="3200" noProof="0" dirty="0"/>
              <a:t>Prohibits excessive bail or fines.</a:t>
            </a:r>
          </a:p>
          <a:p>
            <a:pPr marL="291600" lvl="2" indent="-291600">
              <a:spcBef>
                <a:spcPts val="1000"/>
              </a:spcBef>
            </a:pPr>
            <a:r>
              <a:rPr lang="en-US" sz="3200" noProof="0" dirty="0"/>
              <a:t>Prohibits Cruel and Unusual Punishment.</a:t>
            </a:r>
          </a:p>
        </p:txBody>
      </p:sp>
      <p:sp>
        <p:nvSpPr>
          <p:cNvPr id="4" name="Slide Number Placeholder 3">
            <a:extLst>
              <a:ext uri="{FF2B5EF4-FFF2-40B4-BE49-F238E27FC236}">
                <a16:creationId xmlns:a16="http://schemas.microsoft.com/office/drawing/2014/main" xmlns="" id="{DCE8826D-66B0-4C7F-B093-ABECFAF0A902}"/>
              </a:ext>
            </a:extLst>
          </p:cNvPr>
          <p:cNvSpPr>
            <a:spLocks noGrp="1"/>
          </p:cNvSpPr>
          <p:nvPr>
            <p:ph type="sldNum" sz="quarter" idx="12"/>
          </p:nvPr>
        </p:nvSpPr>
        <p:spPr/>
        <p:txBody>
          <a:bodyPr/>
          <a:lstStyle/>
          <a:p>
            <a:fld id="{188B8A88-9DFF-4215-91ED-9F3869CDCD8B}" type="slidenum">
              <a:rPr lang="en-US" smtClean="0"/>
              <a:pPr/>
              <a:t>14</a:t>
            </a:fld>
            <a:endParaRPr lang="en-US" dirty="0"/>
          </a:p>
        </p:txBody>
      </p:sp>
    </p:spTree>
    <p:extLst>
      <p:ext uri="{BB962C8B-B14F-4D97-AF65-F5344CB8AC3E}">
        <p14:creationId xmlns:p14="http://schemas.microsoft.com/office/powerpoint/2010/main" val="749311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7D5AB3-4D6D-4ED1-B7CB-53A5A2DAB15D}"/>
              </a:ext>
            </a:extLst>
          </p:cNvPr>
          <p:cNvSpPr>
            <a:spLocks noGrp="1"/>
          </p:cNvSpPr>
          <p:nvPr>
            <p:ph type="title"/>
          </p:nvPr>
        </p:nvSpPr>
        <p:spPr>
          <a:xfrm>
            <a:off x="838200" y="575218"/>
            <a:ext cx="10515600" cy="905377"/>
          </a:xfrm>
        </p:spPr>
        <p:txBody>
          <a:bodyPr/>
          <a:lstStyle/>
          <a:p>
            <a:pPr algn="ctr"/>
            <a:r>
              <a:rPr lang="en-US" b="1" noProof="0" dirty="0"/>
              <a:t>Bill of Rights: Amendments to Constitution </a:t>
            </a:r>
            <a:r>
              <a:rPr lang="en-US" sz="1000" noProof="0" dirty="0"/>
              <a:t>6</a:t>
            </a:r>
          </a:p>
        </p:txBody>
      </p:sp>
      <p:sp>
        <p:nvSpPr>
          <p:cNvPr id="3" name="Content Placeholder 2">
            <a:extLst>
              <a:ext uri="{FF2B5EF4-FFF2-40B4-BE49-F238E27FC236}">
                <a16:creationId xmlns:a16="http://schemas.microsoft.com/office/drawing/2014/main" xmlns="" id="{0C6C48EC-3DC9-48FB-A68A-894B5D5C754B}"/>
              </a:ext>
            </a:extLst>
          </p:cNvPr>
          <p:cNvSpPr>
            <a:spLocks noGrp="1"/>
          </p:cNvSpPr>
          <p:nvPr>
            <p:ph idx="1"/>
          </p:nvPr>
        </p:nvSpPr>
        <p:spPr>
          <a:xfrm>
            <a:off x="838200" y="1825625"/>
            <a:ext cx="10515600" cy="1603375"/>
          </a:xfrm>
        </p:spPr>
        <p:txBody>
          <a:bodyPr>
            <a:normAutofit fontScale="92500"/>
          </a:bodyPr>
          <a:lstStyle/>
          <a:p>
            <a:pPr marL="0" lvl="1" indent="0">
              <a:buNone/>
            </a:pPr>
            <a:r>
              <a:rPr lang="en-US" sz="3200" b="1" noProof="0" dirty="0"/>
              <a:t>Ninth Amendment </a:t>
            </a:r>
            <a:r>
              <a:rPr lang="en-US" sz="3200" noProof="0" dirty="0"/>
              <a:t>(Unenumerated Rights).</a:t>
            </a:r>
          </a:p>
          <a:p>
            <a:pPr marL="291600" lvl="2" indent="-291600">
              <a:spcBef>
                <a:spcPts val="1000"/>
              </a:spcBef>
            </a:pPr>
            <a:r>
              <a:rPr lang="en-US" sz="3200" noProof="0" dirty="0"/>
              <a:t>The </a:t>
            </a:r>
            <a:r>
              <a:rPr lang="en-US" sz="3200" dirty="0"/>
              <a:t>enumeration of certain rights in the Constitution shall not be construed to deny </a:t>
            </a:r>
            <a:r>
              <a:rPr lang="en-US" sz="3200" dirty="0" err="1"/>
              <a:t>unenumerated</a:t>
            </a:r>
            <a:r>
              <a:rPr lang="en-US" sz="3200" dirty="0"/>
              <a:t> rights of the people.</a:t>
            </a:r>
            <a:endParaRPr lang="en-US" sz="3200" noProof="0" dirty="0"/>
          </a:p>
        </p:txBody>
      </p:sp>
      <p:sp>
        <p:nvSpPr>
          <p:cNvPr id="6" name="Content Placeholder 5">
            <a:extLst>
              <a:ext uri="{FF2B5EF4-FFF2-40B4-BE49-F238E27FC236}">
                <a16:creationId xmlns:a16="http://schemas.microsoft.com/office/drawing/2014/main" xmlns="" id="{52FAE8ED-220B-4D99-9A91-F2DB557380DE}"/>
              </a:ext>
            </a:extLst>
          </p:cNvPr>
          <p:cNvSpPr>
            <a:spLocks noGrp="1"/>
          </p:cNvSpPr>
          <p:nvPr>
            <p:ph idx="14"/>
          </p:nvPr>
        </p:nvSpPr>
        <p:spPr>
          <a:xfrm>
            <a:off x="835326" y="3659871"/>
            <a:ext cx="10515600" cy="1687398"/>
          </a:xfrm>
        </p:spPr>
        <p:txBody>
          <a:bodyPr>
            <a:normAutofit fontScale="92500" lnSpcReduction="10000"/>
          </a:bodyPr>
          <a:lstStyle/>
          <a:p>
            <a:pPr marL="0" lvl="1" indent="0">
              <a:buNone/>
            </a:pPr>
            <a:r>
              <a:rPr lang="en-US" sz="3200" b="1" noProof="0" dirty="0"/>
              <a:t>Tenth Amendment</a:t>
            </a:r>
            <a:r>
              <a:rPr lang="en-US" sz="3200" noProof="0" dirty="0"/>
              <a:t> (Federalism-Popular Sovereignty).</a:t>
            </a:r>
          </a:p>
          <a:p>
            <a:pPr marL="291600" lvl="2" indent="-291600">
              <a:spcBef>
                <a:spcPts val="1000"/>
              </a:spcBef>
            </a:pPr>
            <a:r>
              <a:rPr lang="en-US" sz="3200" dirty="0"/>
              <a:t>Powers not delegated to the federal government by the Constitution, nor prohibited by it to the States, are reserved to the States or to the people.</a:t>
            </a:r>
            <a:endParaRPr lang="en-US" sz="3200" noProof="0" dirty="0"/>
          </a:p>
        </p:txBody>
      </p:sp>
      <p:sp>
        <p:nvSpPr>
          <p:cNvPr id="4" name="Slide Number Placeholder 3">
            <a:extLst>
              <a:ext uri="{FF2B5EF4-FFF2-40B4-BE49-F238E27FC236}">
                <a16:creationId xmlns:a16="http://schemas.microsoft.com/office/drawing/2014/main" xmlns="" id="{DCB80070-AE01-49B5-8A0F-35F40D86A49D}"/>
              </a:ext>
            </a:extLst>
          </p:cNvPr>
          <p:cNvSpPr>
            <a:spLocks noGrp="1"/>
          </p:cNvSpPr>
          <p:nvPr>
            <p:ph type="sldNum" sz="quarter" idx="12"/>
          </p:nvPr>
        </p:nvSpPr>
        <p:spPr/>
        <p:txBody>
          <a:bodyPr/>
          <a:lstStyle/>
          <a:p>
            <a:fld id="{188B8A88-9DFF-4215-91ED-9F3869CDCD8B}" type="slidenum">
              <a:rPr lang="en-US" smtClean="0"/>
              <a:pPr/>
              <a:t>15</a:t>
            </a:fld>
            <a:endParaRPr lang="en-US" dirty="0"/>
          </a:p>
        </p:txBody>
      </p:sp>
    </p:spTree>
    <p:extLst>
      <p:ext uri="{BB962C8B-B14F-4D97-AF65-F5344CB8AC3E}">
        <p14:creationId xmlns:p14="http://schemas.microsoft.com/office/powerpoint/2010/main" val="1489228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1BDF9A7-FE80-457D-93FB-520271A4BE00}"/>
              </a:ext>
            </a:extLst>
          </p:cNvPr>
          <p:cNvSpPr>
            <a:spLocks noGrp="1"/>
          </p:cNvSpPr>
          <p:nvPr>
            <p:ph idx="1"/>
          </p:nvPr>
        </p:nvSpPr>
        <p:spPr/>
        <p:txBody>
          <a:bodyPr>
            <a:normAutofit fontScale="92500"/>
          </a:bodyPr>
          <a:lstStyle/>
          <a:p>
            <a:pPr marL="0" indent="0">
              <a:buNone/>
            </a:pPr>
            <a:r>
              <a:rPr lang="en-US" dirty="0"/>
              <a:t>Commercial speech (most commonly, advertising) now enjoys Constitutional protection and regulation of commercial speech must pass a four-part test:</a:t>
            </a:r>
          </a:p>
          <a:p>
            <a:r>
              <a:rPr lang="en-US" dirty="0"/>
              <a:t>So long as the commercial speech concerns lawful activities and is not misleading, the speech qualifies for protection.</a:t>
            </a:r>
          </a:p>
          <a:p>
            <a:r>
              <a:rPr lang="en-US" dirty="0"/>
              <a:t>The government must show that it has a substantial government interest in regulating the speech.</a:t>
            </a:r>
          </a:p>
          <a:p>
            <a:r>
              <a:rPr lang="en-US" dirty="0"/>
              <a:t>The government must demonstrate that the restriction directly advances the government’s interest.</a:t>
            </a:r>
          </a:p>
          <a:p>
            <a:r>
              <a:rPr lang="en-US" dirty="0"/>
              <a:t>The government’s restriction must be not more extensive than necessary (not too broad) to achieve the government’s asserted interest.</a:t>
            </a:r>
          </a:p>
        </p:txBody>
      </p:sp>
      <p:sp>
        <p:nvSpPr>
          <p:cNvPr id="3" name="Slide Number Placeholder 2">
            <a:extLst>
              <a:ext uri="{FF2B5EF4-FFF2-40B4-BE49-F238E27FC236}">
                <a16:creationId xmlns:a16="http://schemas.microsoft.com/office/drawing/2014/main" xmlns="" id="{D0846FCF-E743-4BFC-B79E-97F80E60FEC2}"/>
              </a:ext>
            </a:extLst>
          </p:cNvPr>
          <p:cNvSpPr>
            <a:spLocks noGrp="1"/>
          </p:cNvSpPr>
          <p:nvPr>
            <p:ph type="sldNum" sz="quarter" idx="12"/>
          </p:nvPr>
        </p:nvSpPr>
        <p:spPr/>
        <p:txBody>
          <a:bodyPr/>
          <a:lstStyle/>
          <a:p>
            <a:fld id="{188B8A88-9DFF-4215-91ED-9F3869CDCD8B}" type="slidenum">
              <a:rPr lang="en-US" smtClean="0"/>
              <a:pPr/>
              <a:t>16</a:t>
            </a:fld>
            <a:endParaRPr lang="en-US" dirty="0"/>
          </a:p>
        </p:txBody>
      </p:sp>
      <p:sp>
        <p:nvSpPr>
          <p:cNvPr id="4" name="Title 3">
            <a:extLst>
              <a:ext uri="{FF2B5EF4-FFF2-40B4-BE49-F238E27FC236}">
                <a16:creationId xmlns:a16="http://schemas.microsoft.com/office/drawing/2014/main" xmlns="" id="{40421E1D-CA38-4522-8101-E20776880C53}"/>
              </a:ext>
            </a:extLst>
          </p:cNvPr>
          <p:cNvSpPr>
            <a:spLocks noGrp="1"/>
          </p:cNvSpPr>
          <p:nvPr>
            <p:ph type="title"/>
          </p:nvPr>
        </p:nvSpPr>
        <p:spPr/>
        <p:txBody>
          <a:bodyPr/>
          <a:lstStyle/>
          <a:p>
            <a:pPr algn="ctr"/>
            <a:r>
              <a:rPr lang="en-US" b="1" dirty="0"/>
              <a:t>Commercial Speech</a:t>
            </a:r>
          </a:p>
        </p:txBody>
      </p:sp>
    </p:spTree>
    <p:extLst>
      <p:ext uri="{BB962C8B-B14F-4D97-AF65-F5344CB8AC3E}">
        <p14:creationId xmlns:p14="http://schemas.microsoft.com/office/powerpoint/2010/main" val="182596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EC8761-CFDF-418D-A782-7DCAF02C0D24}"/>
              </a:ext>
            </a:extLst>
          </p:cNvPr>
          <p:cNvSpPr>
            <a:spLocks noGrp="1"/>
          </p:cNvSpPr>
          <p:nvPr>
            <p:ph type="title"/>
          </p:nvPr>
        </p:nvSpPr>
        <p:spPr>
          <a:xfrm>
            <a:off x="838200" y="365125"/>
            <a:ext cx="10515600" cy="1325563"/>
          </a:xfrm>
        </p:spPr>
        <p:txBody>
          <a:bodyPr/>
          <a:lstStyle/>
          <a:p>
            <a:pPr algn="ctr"/>
            <a:r>
              <a:rPr lang="en-US" b="1" noProof="0" dirty="0"/>
              <a:t>Due Process and Equal Protection: </a:t>
            </a:r>
            <a:r>
              <a:rPr lang="en-US" b="1" dirty="0"/>
              <a:t>Fourteenth Amendment</a:t>
            </a:r>
          </a:p>
        </p:txBody>
      </p:sp>
      <p:sp>
        <p:nvSpPr>
          <p:cNvPr id="3" name="Content Placeholder 2">
            <a:extLst>
              <a:ext uri="{FF2B5EF4-FFF2-40B4-BE49-F238E27FC236}">
                <a16:creationId xmlns:a16="http://schemas.microsoft.com/office/drawing/2014/main" xmlns="" id="{D1737C9A-FD03-4ABB-854F-6356CDBC1B8C}"/>
              </a:ext>
            </a:extLst>
          </p:cNvPr>
          <p:cNvSpPr>
            <a:spLocks noGrp="1"/>
          </p:cNvSpPr>
          <p:nvPr>
            <p:ph idx="1"/>
          </p:nvPr>
        </p:nvSpPr>
        <p:spPr>
          <a:xfrm>
            <a:off x="838200" y="1825625"/>
            <a:ext cx="10515600" cy="2003068"/>
          </a:xfrm>
        </p:spPr>
        <p:txBody>
          <a:bodyPr/>
          <a:lstStyle/>
          <a:p>
            <a:pPr marL="0" lvl="1" indent="0">
              <a:buNone/>
            </a:pPr>
            <a:r>
              <a:rPr lang="en-US" sz="3300" b="1" noProof="0" dirty="0"/>
              <a:t>Due Process.</a:t>
            </a:r>
          </a:p>
          <a:p>
            <a:pPr marL="291600" lvl="2" indent="-291600">
              <a:spcBef>
                <a:spcPts val="1000"/>
              </a:spcBef>
            </a:pPr>
            <a:r>
              <a:rPr lang="en-US" sz="2800" noProof="0" dirty="0"/>
              <a:t>Substantive: Laws cannot be vague, overly broad or arbitrary.</a:t>
            </a:r>
          </a:p>
          <a:p>
            <a:pPr marL="291600" lvl="2" indent="-291600">
              <a:spcBef>
                <a:spcPts val="1000"/>
              </a:spcBef>
            </a:pPr>
            <a:r>
              <a:rPr lang="en-US" sz="2800" noProof="0" dirty="0"/>
              <a:t>Procedural: Government must provide reasonable notice, afford a hearing and meaningful opportunity to present evidence.</a:t>
            </a:r>
          </a:p>
        </p:txBody>
      </p:sp>
      <p:sp>
        <p:nvSpPr>
          <p:cNvPr id="4" name="Slide Number Placeholder 3">
            <a:extLst>
              <a:ext uri="{FF2B5EF4-FFF2-40B4-BE49-F238E27FC236}">
                <a16:creationId xmlns:a16="http://schemas.microsoft.com/office/drawing/2014/main" xmlns="" id="{E554214C-4558-45E8-AE89-66270E38F58E}"/>
              </a:ext>
            </a:extLst>
          </p:cNvPr>
          <p:cNvSpPr>
            <a:spLocks noGrp="1"/>
          </p:cNvSpPr>
          <p:nvPr>
            <p:ph type="sldNum" sz="quarter" idx="12"/>
          </p:nvPr>
        </p:nvSpPr>
        <p:spPr/>
        <p:txBody>
          <a:bodyPr/>
          <a:lstStyle/>
          <a:p>
            <a:fld id="{188B8A88-9DFF-4215-91ED-9F3869CDCD8B}" type="slidenum">
              <a:rPr lang="en-US" smtClean="0"/>
              <a:pPr/>
              <a:t>17</a:t>
            </a:fld>
            <a:endParaRPr lang="en-US" dirty="0"/>
          </a:p>
        </p:txBody>
      </p:sp>
      <p:sp>
        <p:nvSpPr>
          <p:cNvPr id="9" name="Content Placeholder 2">
            <a:extLst>
              <a:ext uri="{FF2B5EF4-FFF2-40B4-BE49-F238E27FC236}">
                <a16:creationId xmlns:a16="http://schemas.microsoft.com/office/drawing/2014/main" xmlns="" id="{D1737C9A-FD03-4ABB-854F-6356CDBC1B8C}"/>
              </a:ext>
            </a:extLst>
          </p:cNvPr>
          <p:cNvSpPr>
            <a:spLocks noGrp="1"/>
          </p:cNvSpPr>
          <p:nvPr>
            <p:ph idx="1"/>
          </p:nvPr>
        </p:nvSpPr>
        <p:spPr>
          <a:xfrm>
            <a:off x="838200" y="4090987"/>
            <a:ext cx="10515600" cy="2003068"/>
          </a:xfrm>
        </p:spPr>
        <p:txBody>
          <a:bodyPr>
            <a:normAutofit/>
          </a:bodyPr>
          <a:lstStyle/>
          <a:p>
            <a:pPr marL="0" lvl="1" indent="0">
              <a:buNone/>
            </a:pPr>
            <a:r>
              <a:rPr lang="en-US" sz="3200" b="1" dirty="0"/>
              <a:t>Equal Protection</a:t>
            </a:r>
            <a:r>
              <a:rPr lang="en-US" sz="3300" b="1" noProof="0" dirty="0"/>
              <a:t>.</a:t>
            </a:r>
          </a:p>
          <a:p>
            <a:pPr marL="291600" lvl="2" indent="-291600">
              <a:spcBef>
                <a:spcPts val="1000"/>
              </a:spcBef>
            </a:pPr>
            <a:r>
              <a:rPr lang="en-US" sz="2800" dirty="0"/>
              <a:t>People who are similarly situated must be treated equally.</a:t>
            </a:r>
          </a:p>
        </p:txBody>
      </p:sp>
    </p:spTree>
    <p:extLst>
      <p:ext uri="{BB962C8B-B14F-4D97-AF65-F5344CB8AC3E}">
        <p14:creationId xmlns:p14="http://schemas.microsoft.com/office/powerpoint/2010/main" val="104394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08AA8D-BA14-4D62-A6AE-5420EEC871AC}"/>
              </a:ext>
            </a:extLst>
          </p:cNvPr>
          <p:cNvSpPr>
            <a:spLocks noGrp="1"/>
          </p:cNvSpPr>
          <p:nvPr>
            <p:ph type="title"/>
          </p:nvPr>
        </p:nvSpPr>
        <p:spPr>
          <a:xfrm>
            <a:off x="838200" y="503300"/>
            <a:ext cx="10515600" cy="905377"/>
          </a:xfrm>
        </p:spPr>
        <p:txBody>
          <a:bodyPr/>
          <a:lstStyle/>
          <a:p>
            <a:pPr algn="ctr"/>
            <a:r>
              <a:rPr lang="en-US" b="1" noProof="0" dirty="0"/>
              <a:t>Court Standards of Regulatory Review</a:t>
            </a:r>
            <a:endParaRPr lang="en-US" noProof="0" dirty="0"/>
          </a:p>
        </p:txBody>
      </p:sp>
      <p:sp>
        <p:nvSpPr>
          <p:cNvPr id="3" name="Content Placeholder 2">
            <a:extLst>
              <a:ext uri="{FF2B5EF4-FFF2-40B4-BE49-F238E27FC236}">
                <a16:creationId xmlns:a16="http://schemas.microsoft.com/office/drawing/2014/main" xmlns="" id="{D035B515-7E88-4AF0-89E0-27FE817AD986}"/>
              </a:ext>
            </a:extLst>
          </p:cNvPr>
          <p:cNvSpPr>
            <a:spLocks noGrp="1"/>
          </p:cNvSpPr>
          <p:nvPr>
            <p:ph idx="1"/>
          </p:nvPr>
        </p:nvSpPr>
        <p:spPr>
          <a:xfrm>
            <a:off x="838200" y="1558296"/>
            <a:ext cx="10515600" cy="1500381"/>
          </a:xfrm>
        </p:spPr>
        <p:txBody>
          <a:bodyPr>
            <a:normAutofit/>
          </a:bodyPr>
          <a:lstStyle/>
          <a:p>
            <a:pPr marL="0" indent="0">
              <a:buNone/>
            </a:pPr>
            <a:r>
              <a:rPr lang="en-US" sz="3200" b="1" u="sng" noProof="0" dirty="0"/>
              <a:t>Rational Basis Test</a:t>
            </a:r>
            <a:r>
              <a:rPr lang="en-US" sz="3200" b="1" noProof="0" dirty="0"/>
              <a:t>: </a:t>
            </a:r>
            <a:r>
              <a:rPr lang="en-US" sz="2400" noProof="0" dirty="0"/>
              <a:t>(used in most tax and business cases)</a:t>
            </a:r>
          </a:p>
          <a:p>
            <a:pPr marL="291600" lvl="1" indent="-291600"/>
            <a:r>
              <a:rPr lang="en-US" sz="2800" noProof="0" dirty="0"/>
              <a:t>Government actions advances a </a:t>
            </a:r>
            <a:r>
              <a:rPr lang="en-US" sz="2800" u="sng" noProof="0" dirty="0"/>
              <a:t>legitimate</a:t>
            </a:r>
            <a:r>
              <a:rPr lang="en-US" sz="2800" noProof="0" dirty="0"/>
              <a:t> state interest or objective.</a:t>
            </a:r>
          </a:p>
          <a:p>
            <a:pPr marL="291600" lvl="1" indent="-291600"/>
            <a:r>
              <a:rPr lang="en-US" sz="2800" noProof="0" dirty="0"/>
              <a:t>The challenged law or action has some relation to this objective.</a:t>
            </a:r>
          </a:p>
        </p:txBody>
      </p:sp>
      <p:sp>
        <p:nvSpPr>
          <p:cNvPr id="5" name="Content Placeholder 4">
            <a:extLst>
              <a:ext uri="{FF2B5EF4-FFF2-40B4-BE49-F238E27FC236}">
                <a16:creationId xmlns:a16="http://schemas.microsoft.com/office/drawing/2014/main" xmlns="" id="{3C6FEE5E-E90E-4804-9643-23580A8A2605}"/>
              </a:ext>
            </a:extLst>
          </p:cNvPr>
          <p:cNvSpPr>
            <a:spLocks noGrp="1"/>
          </p:cNvSpPr>
          <p:nvPr>
            <p:ph idx="13"/>
          </p:nvPr>
        </p:nvSpPr>
        <p:spPr>
          <a:xfrm>
            <a:off x="835326" y="3130869"/>
            <a:ext cx="10515600" cy="1575481"/>
          </a:xfrm>
        </p:spPr>
        <p:txBody>
          <a:bodyPr>
            <a:normAutofit fontScale="92500" lnSpcReduction="10000"/>
          </a:bodyPr>
          <a:lstStyle/>
          <a:p>
            <a:pPr marL="0" indent="0">
              <a:buNone/>
            </a:pPr>
            <a:r>
              <a:rPr lang="en-US" sz="3200" b="1" u="sng" noProof="0" dirty="0"/>
              <a:t>Intermediate Scrutiny Test</a:t>
            </a:r>
            <a:r>
              <a:rPr lang="en-US" sz="3200" b="1" noProof="0" dirty="0"/>
              <a:t>:</a:t>
            </a:r>
          </a:p>
          <a:p>
            <a:pPr marL="291600" lvl="1" indent="-291600"/>
            <a:r>
              <a:rPr lang="en-US" noProof="0" dirty="0"/>
              <a:t>Government action furthers an </a:t>
            </a:r>
            <a:r>
              <a:rPr lang="en-US" u="sng" noProof="0" dirty="0"/>
              <a:t>important</a:t>
            </a:r>
            <a:r>
              <a:rPr lang="en-US" noProof="0" dirty="0"/>
              <a:t> state interest.</a:t>
            </a:r>
          </a:p>
          <a:p>
            <a:pPr marL="291600" lvl="1" indent="-291600"/>
            <a:r>
              <a:rPr lang="en-US" dirty="0"/>
              <a:t>The challenged law or action is </a:t>
            </a:r>
            <a:r>
              <a:rPr lang="en-US" noProof="0" dirty="0"/>
              <a:t>substantially related to the government interest.</a:t>
            </a:r>
          </a:p>
          <a:p>
            <a:pPr marL="291600" lvl="1" indent="-291600"/>
            <a:r>
              <a:rPr lang="en-US" dirty="0"/>
              <a:t>The m</a:t>
            </a:r>
            <a:r>
              <a:rPr lang="en-US" noProof="0" dirty="0" err="1"/>
              <a:t>eans</a:t>
            </a:r>
            <a:r>
              <a:rPr lang="en-US" noProof="0" dirty="0"/>
              <a:t> used to achieve this interest are reasonable.</a:t>
            </a:r>
          </a:p>
        </p:txBody>
      </p:sp>
      <p:sp>
        <p:nvSpPr>
          <p:cNvPr id="6" name="Content Placeholder 5">
            <a:extLst>
              <a:ext uri="{FF2B5EF4-FFF2-40B4-BE49-F238E27FC236}">
                <a16:creationId xmlns:a16="http://schemas.microsoft.com/office/drawing/2014/main" xmlns="" id="{1B99521A-F99D-4632-BE0C-9006F5ABFAEC}"/>
              </a:ext>
            </a:extLst>
          </p:cNvPr>
          <p:cNvSpPr>
            <a:spLocks noGrp="1"/>
          </p:cNvSpPr>
          <p:nvPr>
            <p:ph idx="14"/>
          </p:nvPr>
        </p:nvSpPr>
        <p:spPr>
          <a:xfrm>
            <a:off x="835326" y="4778542"/>
            <a:ext cx="9138233" cy="1489911"/>
          </a:xfrm>
        </p:spPr>
        <p:txBody>
          <a:bodyPr>
            <a:normAutofit fontScale="77500" lnSpcReduction="20000"/>
          </a:bodyPr>
          <a:lstStyle/>
          <a:p>
            <a:pPr marL="0" indent="0">
              <a:buNone/>
            </a:pPr>
            <a:r>
              <a:rPr lang="en-US" sz="3500" b="1" u="sng" noProof="0" dirty="0"/>
              <a:t>Strict Scrutiny Test</a:t>
            </a:r>
            <a:r>
              <a:rPr lang="en-US" sz="3500" b="1" noProof="0" dirty="0"/>
              <a:t>:</a:t>
            </a:r>
          </a:p>
          <a:p>
            <a:pPr marL="291600" lvl="1" indent="-291600">
              <a:lnSpc>
                <a:spcPct val="110000"/>
              </a:lnSpc>
            </a:pPr>
            <a:r>
              <a:rPr lang="en-US" sz="2600" noProof="0" dirty="0"/>
              <a:t>Government must demonstrate a </a:t>
            </a:r>
            <a:r>
              <a:rPr lang="en-US" sz="2600" u="sng" noProof="0" dirty="0"/>
              <a:t>compelling</a:t>
            </a:r>
            <a:r>
              <a:rPr lang="en-US" sz="2600" noProof="0" dirty="0"/>
              <a:t> state interest.</a:t>
            </a:r>
          </a:p>
          <a:p>
            <a:pPr marL="291600" lvl="1" indent="-291600">
              <a:lnSpc>
                <a:spcPct val="110000"/>
              </a:lnSpc>
            </a:pPr>
            <a:r>
              <a:rPr lang="en-US" sz="2600" noProof="0" dirty="0"/>
              <a:t>The means used to achieve this interest are </a:t>
            </a:r>
            <a:r>
              <a:rPr lang="en-US" sz="2600" u="sng" noProof="0" dirty="0"/>
              <a:t>narrowly tailored</a:t>
            </a:r>
            <a:r>
              <a:rPr lang="en-US" sz="2600" noProof="0" dirty="0"/>
              <a:t>.</a:t>
            </a:r>
          </a:p>
          <a:p>
            <a:pPr marL="291600" lvl="1" indent="-291600">
              <a:lnSpc>
                <a:spcPct val="110000"/>
              </a:lnSpc>
            </a:pPr>
            <a:r>
              <a:rPr lang="en-US" dirty="0"/>
              <a:t>The challenged law or action</a:t>
            </a:r>
            <a:r>
              <a:rPr lang="en-US" sz="2600" noProof="0" dirty="0"/>
              <a:t> is the </a:t>
            </a:r>
            <a:r>
              <a:rPr lang="en-US" sz="2600" u="sng" dirty="0"/>
              <a:t>l</a:t>
            </a:r>
            <a:r>
              <a:rPr lang="en-US" sz="2600" u="sng" noProof="0" dirty="0"/>
              <a:t>east </a:t>
            </a:r>
            <a:r>
              <a:rPr lang="en-US" sz="2600" u="sng" dirty="0"/>
              <a:t>r</a:t>
            </a:r>
            <a:r>
              <a:rPr lang="en-US" sz="2600" u="sng" noProof="0" dirty="0" err="1"/>
              <a:t>estrictive</a:t>
            </a:r>
            <a:r>
              <a:rPr lang="en-US" sz="2600" u="sng" noProof="0" dirty="0"/>
              <a:t> </a:t>
            </a:r>
            <a:r>
              <a:rPr lang="en-US" sz="2600" noProof="0" dirty="0"/>
              <a:t>means to achieve the objective.</a:t>
            </a:r>
          </a:p>
        </p:txBody>
      </p:sp>
      <p:sp>
        <p:nvSpPr>
          <p:cNvPr id="4" name="Slide Number Placeholder 3">
            <a:extLst>
              <a:ext uri="{FF2B5EF4-FFF2-40B4-BE49-F238E27FC236}">
                <a16:creationId xmlns:a16="http://schemas.microsoft.com/office/drawing/2014/main" xmlns="" id="{7D8FA239-455F-4B88-81FA-6180D295FDCB}"/>
              </a:ext>
            </a:extLst>
          </p:cNvPr>
          <p:cNvSpPr>
            <a:spLocks noGrp="1"/>
          </p:cNvSpPr>
          <p:nvPr>
            <p:ph type="sldNum" sz="quarter" idx="12"/>
          </p:nvPr>
        </p:nvSpPr>
        <p:spPr/>
        <p:txBody>
          <a:bodyPr/>
          <a:lstStyle/>
          <a:p>
            <a:fld id="{188B8A88-9DFF-4215-91ED-9F3869CDCD8B}" type="slidenum">
              <a:rPr lang="en-US" smtClean="0"/>
              <a:pPr/>
              <a:t>18</a:t>
            </a:fld>
            <a:endParaRPr lang="en-US" dirty="0"/>
          </a:p>
        </p:txBody>
      </p:sp>
    </p:spTree>
    <p:extLst>
      <p:ext uri="{BB962C8B-B14F-4D97-AF65-F5344CB8AC3E}">
        <p14:creationId xmlns:p14="http://schemas.microsoft.com/office/powerpoint/2010/main" val="370376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C3F35-3BCE-4BDE-A18B-9C8DE4B3B22F}"/>
              </a:ext>
            </a:extLst>
          </p:cNvPr>
          <p:cNvSpPr>
            <a:spLocks noGrp="1"/>
          </p:cNvSpPr>
          <p:nvPr>
            <p:ph type="title"/>
          </p:nvPr>
        </p:nvSpPr>
        <p:spPr>
          <a:xfrm>
            <a:off x="838200" y="529949"/>
            <a:ext cx="10515600" cy="995915"/>
          </a:xfrm>
        </p:spPr>
        <p:txBody>
          <a:bodyPr/>
          <a:lstStyle/>
          <a:p>
            <a:pPr algn="ctr"/>
            <a:r>
              <a:rPr lang="en-US" b="1" noProof="0" dirty="0"/>
              <a:t>AMENDING THE CONSTITUTION: [Article V]</a:t>
            </a:r>
            <a:endParaRPr lang="en-US" noProof="0" dirty="0"/>
          </a:p>
        </p:txBody>
      </p:sp>
      <p:sp>
        <p:nvSpPr>
          <p:cNvPr id="8" name="Content Placeholder 7">
            <a:extLst>
              <a:ext uri="{FF2B5EF4-FFF2-40B4-BE49-F238E27FC236}">
                <a16:creationId xmlns:a16="http://schemas.microsoft.com/office/drawing/2014/main" xmlns="" id="{BC499C90-0367-4832-B95E-81FD132BFA4D}"/>
              </a:ext>
            </a:extLst>
          </p:cNvPr>
          <p:cNvSpPr>
            <a:spLocks noGrp="1"/>
          </p:cNvSpPr>
          <p:nvPr>
            <p:ph idx="1"/>
          </p:nvPr>
        </p:nvSpPr>
        <p:spPr>
          <a:xfrm>
            <a:off x="838199" y="1825625"/>
            <a:ext cx="10676467" cy="4184757"/>
          </a:xfrm>
        </p:spPr>
        <p:txBody>
          <a:bodyPr>
            <a:normAutofit/>
          </a:bodyPr>
          <a:lstStyle/>
          <a:p>
            <a:pPr marL="291600" indent="-291600"/>
            <a:r>
              <a:rPr lang="en-US" sz="3600" noProof="0" dirty="0"/>
              <a:t>Amendment proposed by either house of Congress (or by Constitutional Convention of </a:t>
            </a:r>
            <a:r>
              <a:rPr lang="en-US" sz="3600" dirty="0"/>
              <a:t>two-thirds </a:t>
            </a:r>
            <a:r>
              <a:rPr lang="en-US" sz="3600" noProof="0" dirty="0"/>
              <a:t>of the states).</a:t>
            </a:r>
          </a:p>
          <a:p>
            <a:pPr marL="291600" indent="-291600"/>
            <a:r>
              <a:rPr lang="en-US" sz="3600" noProof="0" dirty="0"/>
              <a:t>Passed by </a:t>
            </a:r>
            <a:r>
              <a:rPr lang="en-US" sz="3600" dirty="0"/>
              <a:t>two-thirds</a:t>
            </a:r>
            <a:r>
              <a:rPr lang="en-US" sz="3600" noProof="0" dirty="0"/>
              <a:t> vote of both House and Senate (or by Constitutional Convention of </a:t>
            </a:r>
            <a:r>
              <a:rPr lang="en-US" sz="3600" dirty="0"/>
              <a:t>two-thirds</a:t>
            </a:r>
            <a:r>
              <a:rPr lang="en-US" sz="3600" noProof="0" dirty="0"/>
              <a:t> of the states).</a:t>
            </a:r>
          </a:p>
          <a:p>
            <a:pPr marL="291600" indent="-291600"/>
            <a:r>
              <a:rPr lang="en-US" sz="3600" noProof="0" dirty="0"/>
              <a:t>Ratified by </a:t>
            </a:r>
            <a:r>
              <a:rPr lang="en-US" sz="3600" dirty="0"/>
              <a:t>three-fourth</a:t>
            </a:r>
            <a:r>
              <a:rPr lang="en-US" sz="3600" noProof="0" dirty="0"/>
              <a:t> of the States.</a:t>
            </a:r>
          </a:p>
        </p:txBody>
      </p:sp>
      <p:sp>
        <p:nvSpPr>
          <p:cNvPr id="4" name="Slide Number Placeholder 3">
            <a:extLst>
              <a:ext uri="{FF2B5EF4-FFF2-40B4-BE49-F238E27FC236}">
                <a16:creationId xmlns:a16="http://schemas.microsoft.com/office/drawing/2014/main" xmlns="" id="{37629223-6C32-4378-B547-76C55B6C2D73}"/>
              </a:ext>
            </a:extLst>
          </p:cNvPr>
          <p:cNvSpPr>
            <a:spLocks noGrp="1"/>
          </p:cNvSpPr>
          <p:nvPr>
            <p:ph type="sldNum" sz="quarter" idx="12"/>
          </p:nvPr>
        </p:nvSpPr>
        <p:spPr/>
        <p:txBody>
          <a:bodyPr/>
          <a:lstStyle/>
          <a:p>
            <a:fld id="{188B8A88-9DFF-4215-91ED-9F3869CDCD8B}" type="slidenum">
              <a:rPr lang="en-US" smtClean="0"/>
              <a:pPr/>
              <a:t>19</a:t>
            </a:fld>
            <a:endParaRPr lang="en-US" dirty="0"/>
          </a:p>
        </p:txBody>
      </p:sp>
    </p:spTree>
    <p:extLst>
      <p:ext uri="{BB962C8B-B14F-4D97-AF65-F5344CB8AC3E}">
        <p14:creationId xmlns:p14="http://schemas.microsoft.com/office/powerpoint/2010/main" val="374680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ACD004-B5C4-4929-BB35-23B146BC0BA0}"/>
              </a:ext>
            </a:extLst>
          </p:cNvPr>
          <p:cNvSpPr>
            <a:spLocks noGrp="1"/>
          </p:cNvSpPr>
          <p:nvPr>
            <p:ph type="title"/>
          </p:nvPr>
        </p:nvSpPr>
        <p:spPr>
          <a:xfrm>
            <a:off x="838200" y="365125"/>
            <a:ext cx="10515600" cy="1325563"/>
          </a:xfrm>
        </p:spPr>
        <p:txBody>
          <a:bodyPr/>
          <a:lstStyle/>
          <a:p>
            <a:pPr algn="ctr"/>
            <a:r>
              <a:rPr lang="en-US" b="1" noProof="0" dirty="0"/>
              <a:t>Chapter 3</a:t>
            </a:r>
          </a:p>
        </p:txBody>
      </p:sp>
      <p:sp>
        <p:nvSpPr>
          <p:cNvPr id="3" name="Content Placeholder 2">
            <a:extLst>
              <a:ext uri="{FF2B5EF4-FFF2-40B4-BE49-F238E27FC236}">
                <a16:creationId xmlns:a16="http://schemas.microsoft.com/office/drawing/2014/main" xmlns="" id="{BFC75E53-D150-4D84-95E8-35EAA7D98B9F}"/>
              </a:ext>
            </a:extLst>
          </p:cNvPr>
          <p:cNvSpPr>
            <a:spLocks noGrp="1"/>
          </p:cNvSpPr>
          <p:nvPr>
            <p:ph idx="1"/>
          </p:nvPr>
        </p:nvSpPr>
        <p:spPr/>
        <p:txBody>
          <a:bodyPr anchor="ctr">
            <a:normAutofit/>
          </a:bodyPr>
          <a:lstStyle/>
          <a:p>
            <a:pPr marL="0" indent="0" algn="ctr">
              <a:buNone/>
            </a:pPr>
            <a:r>
              <a:rPr lang="en-US" sz="4400" noProof="0" dirty="0"/>
              <a:t>Business and the Constitution</a:t>
            </a:r>
          </a:p>
        </p:txBody>
      </p:sp>
      <p:sp>
        <p:nvSpPr>
          <p:cNvPr id="4" name="Slide Number Placeholder 3">
            <a:extLst>
              <a:ext uri="{FF2B5EF4-FFF2-40B4-BE49-F238E27FC236}">
                <a16:creationId xmlns:a16="http://schemas.microsoft.com/office/drawing/2014/main" xmlns="" id="{1AF58F63-968E-4E1A-94DB-BA15A9A0E929}"/>
              </a:ext>
            </a:extLst>
          </p:cNvPr>
          <p:cNvSpPr>
            <a:spLocks noGrp="1"/>
          </p:cNvSpPr>
          <p:nvPr>
            <p:ph type="sldNum" sz="quarter" idx="12"/>
          </p:nvPr>
        </p:nvSpPr>
        <p:spPr>
          <a:xfrm>
            <a:off x="10780294" y="6356350"/>
            <a:ext cx="573505" cy="365125"/>
          </a:xfrm>
        </p:spPr>
        <p:txBody>
          <a:bodyPr/>
          <a:lstStyle/>
          <a:p>
            <a:fld id="{188B8A88-9DFF-4215-91ED-9F3869CDCD8B}" type="slidenum">
              <a:rPr lang="en-US" smtClean="0"/>
              <a:pPr/>
              <a:t>2</a:t>
            </a:fld>
            <a:endParaRPr lang="en-US" dirty="0"/>
          </a:p>
        </p:txBody>
      </p:sp>
    </p:spTree>
    <p:extLst>
      <p:ext uri="{BB962C8B-B14F-4D97-AF65-F5344CB8AC3E}">
        <p14:creationId xmlns:p14="http://schemas.microsoft.com/office/powerpoint/2010/main" val="353420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DB156-1CDF-4014-AFB6-465A608D7C78}"/>
              </a:ext>
            </a:extLst>
          </p:cNvPr>
          <p:cNvSpPr>
            <a:spLocks noGrp="1"/>
          </p:cNvSpPr>
          <p:nvPr>
            <p:ph type="title"/>
          </p:nvPr>
        </p:nvSpPr>
        <p:spPr>
          <a:xfrm>
            <a:off x="838200" y="529949"/>
            <a:ext cx="10515600" cy="995915"/>
          </a:xfrm>
        </p:spPr>
        <p:txBody>
          <a:bodyPr/>
          <a:lstStyle/>
          <a:p>
            <a:pPr algn="ctr"/>
            <a:r>
              <a:rPr lang="en-US" b="1" noProof="0" dirty="0"/>
              <a:t>Constitutional Interpretation</a:t>
            </a:r>
            <a:endParaRPr lang="en-US" noProof="0" dirty="0"/>
          </a:p>
        </p:txBody>
      </p:sp>
      <p:sp>
        <p:nvSpPr>
          <p:cNvPr id="5" name="Content Placeholder 4">
            <a:extLst>
              <a:ext uri="{FF2B5EF4-FFF2-40B4-BE49-F238E27FC236}">
                <a16:creationId xmlns:a16="http://schemas.microsoft.com/office/drawing/2014/main" xmlns="" id="{26EEFD05-C94C-42B0-BF80-BAF1F6F38948}"/>
              </a:ext>
            </a:extLst>
          </p:cNvPr>
          <p:cNvSpPr>
            <a:spLocks noGrp="1"/>
          </p:cNvSpPr>
          <p:nvPr>
            <p:ph idx="1"/>
          </p:nvPr>
        </p:nvSpPr>
        <p:spPr>
          <a:xfrm>
            <a:off x="838200" y="1825625"/>
            <a:ext cx="10515600" cy="1681146"/>
          </a:xfrm>
        </p:spPr>
        <p:txBody>
          <a:bodyPr>
            <a:normAutofit lnSpcReduction="10000"/>
          </a:bodyPr>
          <a:lstStyle/>
          <a:p>
            <a:pPr marL="0" indent="0">
              <a:buNone/>
            </a:pPr>
            <a:r>
              <a:rPr lang="en-US" sz="3600" b="1" noProof="0" dirty="0"/>
              <a:t>Originalism.</a:t>
            </a:r>
          </a:p>
          <a:p>
            <a:pPr marL="291600" lvl="1" indent="-291600">
              <a:spcBef>
                <a:spcPts val="1000"/>
              </a:spcBef>
            </a:pPr>
            <a:r>
              <a:rPr lang="en-US" sz="3200" noProof="0" dirty="0"/>
              <a:t>Original intent of the Constitution Framers.</a:t>
            </a:r>
          </a:p>
          <a:p>
            <a:pPr marL="291600" lvl="1" indent="-291600">
              <a:spcBef>
                <a:spcPts val="1000"/>
              </a:spcBef>
            </a:pPr>
            <a:r>
              <a:rPr lang="en-US" sz="3200" noProof="0" dirty="0"/>
              <a:t>Original public meaning of the words of the Constitution.</a:t>
            </a:r>
          </a:p>
        </p:txBody>
      </p:sp>
      <p:sp>
        <p:nvSpPr>
          <p:cNvPr id="8" name="Content Placeholder 7">
            <a:extLst>
              <a:ext uri="{FF2B5EF4-FFF2-40B4-BE49-F238E27FC236}">
                <a16:creationId xmlns:a16="http://schemas.microsoft.com/office/drawing/2014/main" xmlns="" id="{10FA591E-659B-40A6-ACBF-0BA47E35D071}"/>
              </a:ext>
            </a:extLst>
          </p:cNvPr>
          <p:cNvSpPr>
            <a:spLocks noGrp="1"/>
          </p:cNvSpPr>
          <p:nvPr>
            <p:ph idx="4294967295"/>
          </p:nvPr>
        </p:nvSpPr>
        <p:spPr>
          <a:xfrm>
            <a:off x="835326" y="3649740"/>
            <a:ext cx="10515600" cy="2061511"/>
          </a:xfrm>
        </p:spPr>
        <p:txBody>
          <a:bodyPr>
            <a:normAutofit lnSpcReduction="10000"/>
          </a:bodyPr>
          <a:lstStyle/>
          <a:p>
            <a:pPr marL="0" indent="0">
              <a:buNone/>
            </a:pPr>
            <a:r>
              <a:rPr lang="en-US" sz="3600" b="1" noProof="0" dirty="0"/>
              <a:t>Living Constitution.</a:t>
            </a:r>
          </a:p>
          <a:p>
            <a:pPr marL="291600" lvl="1" indent="-291600">
              <a:spcBef>
                <a:spcPts val="1000"/>
              </a:spcBef>
            </a:pPr>
            <a:r>
              <a:rPr lang="en-US" sz="3200" noProof="0" dirty="0"/>
              <a:t>Purpose of the Constitution.</a:t>
            </a:r>
          </a:p>
          <a:p>
            <a:pPr marL="291600" lvl="1" indent="-291600">
              <a:spcBef>
                <a:spcPts val="1000"/>
              </a:spcBef>
            </a:pPr>
            <a:r>
              <a:rPr lang="en-US" sz="3200" noProof="0" dirty="0"/>
              <a:t>Flexible adaptation of language to meet changes in modern times.</a:t>
            </a:r>
          </a:p>
        </p:txBody>
      </p:sp>
      <p:sp>
        <p:nvSpPr>
          <p:cNvPr id="4" name="Slide Number Placeholder 3">
            <a:extLst>
              <a:ext uri="{FF2B5EF4-FFF2-40B4-BE49-F238E27FC236}">
                <a16:creationId xmlns:a16="http://schemas.microsoft.com/office/drawing/2014/main" xmlns="" id="{E74ED13D-64DD-42DD-BE51-8752AF5AF32D}"/>
              </a:ext>
            </a:extLst>
          </p:cNvPr>
          <p:cNvSpPr>
            <a:spLocks noGrp="1"/>
          </p:cNvSpPr>
          <p:nvPr>
            <p:ph type="sldNum" sz="quarter" idx="12"/>
          </p:nvPr>
        </p:nvSpPr>
        <p:spPr/>
        <p:txBody>
          <a:bodyPr/>
          <a:lstStyle/>
          <a:p>
            <a:fld id="{188B8A88-9DFF-4215-91ED-9F3869CDCD8B}" type="slidenum">
              <a:rPr lang="en-US" smtClean="0"/>
              <a:pPr/>
              <a:t>20</a:t>
            </a:fld>
            <a:endParaRPr lang="en-US" dirty="0"/>
          </a:p>
        </p:txBody>
      </p:sp>
    </p:spTree>
    <p:extLst>
      <p:ext uri="{BB962C8B-B14F-4D97-AF65-F5344CB8AC3E}">
        <p14:creationId xmlns:p14="http://schemas.microsoft.com/office/powerpoint/2010/main" val="1686282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B29814-D80C-4DC8-B524-EA7DE7F33D90}"/>
              </a:ext>
            </a:extLst>
          </p:cNvPr>
          <p:cNvSpPr>
            <a:spLocks noGrp="1"/>
          </p:cNvSpPr>
          <p:nvPr>
            <p:ph type="title"/>
          </p:nvPr>
        </p:nvSpPr>
        <p:spPr>
          <a:xfrm>
            <a:off x="647700" y="2645988"/>
            <a:ext cx="10515600" cy="1325563"/>
          </a:xfrm>
        </p:spPr>
        <p:txBody>
          <a:bodyPr>
            <a:normAutofit/>
          </a:bodyPr>
          <a:lstStyle/>
          <a:p>
            <a:r>
              <a:rPr lang="en-IN" sz="4000" b="1" dirty="0"/>
              <a:t>Accessibility Content: Text Alternatives for Images</a:t>
            </a:r>
            <a:endParaRPr lang="en-US" sz="4000" dirty="0"/>
          </a:p>
        </p:txBody>
      </p:sp>
      <p:sp>
        <p:nvSpPr>
          <p:cNvPr id="3" name="Footer Placeholder 2">
            <a:extLst>
              <a:ext uri="{FF2B5EF4-FFF2-40B4-BE49-F238E27FC236}">
                <a16:creationId xmlns:a16="http://schemas.microsoft.com/office/drawing/2014/main" xmlns="" id="{F8FF15FC-A4D5-4CAB-8406-2E3D0CC8036B}"/>
              </a:ext>
            </a:extLst>
          </p:cNvPr>
          <p:cNvSpPr>
            <a:spLocks noGrp="1"/>
          </p:cNvSpPr>
          <p:nvPr>
            <p:ph type="ftr" sz="quarter" idx="11"/>
          </p:nvPr>
        </p:nvSpPr>
        <p:spPr>
          <a:xfrm>
            <a:off x="532737" y="6356350"/>
            <a:ext cx="9133777" cy="365125"/>
          </a:xfrm>
          <a:prstGeom prst="rect">
            <a:avLst/>
          </a:prstGeom>
        </p:spPr>
        <p:txBody>
          <a:bodyPr/>
          <a:lstStyle/>
          <a:p>
            <a:r>
              <a:rPr lang="en-US" dirty="0"/>
              <a:t>© McGraw Hill LLC. All rights reserved. No reproduction or distribution without the prior written consent of McGraw Hill LLC.</a:t>
            </a:r>
            <a:endParaRPr lang="en-US" dirty="0"/>
          </a:p>
        </p:txBody>
      </p:sp>
      <p:sp>
        <p:nvSpPr>
          <p:cNvPr id="4" name="Slide Number Placeholder 3">
            <a:extLst>
              <a:ext uri="{FF2B5EF4-FFF2-40B4-BE49-F238E27FC236}">
                <a16:creationId xmlns:a16="http://schemas.microsoft.com/office/drawing/2014/main" xmlns="" id="{CD2F6FE2-4159-4C76-913E-EE911772A6CF}"/>
              </a:ext>
            </a:extLst>
          </p:cNvPr>
          <p:cNvSpPr>
            <a:spLocks noGrp="1"/>
          </p:cNvSpPr>
          <p:nvPr>
            <p:ph type="sldNum" sz="quarter" idx="12"/>
          </p:nvPr>
        </p:nvSpPr>
        <p:spPr/>
        <p:txBody>
          <a:bodyPr/>
          <a:lstStyle/>
          <a:p>
            <a:fld id="{188B8A88-9DFF-4215-91ED-9F3869CDCD8B}" type="slidenum">
              <a:rPr lang="en-US" smtClean="0"/>
              <a:pPr/>
              <a:t>21</a:t>
            </a:fld>
            <a:endParaRPr lang="en-US"/>
          </a:p>
        </p:txBody>
      </p:sp>
    </p:spTree>
    <p:extLst>
      <p:ext uri="{BB962C8B-B14F-4D97-AF65-F5344CB8AC3E}">
        <p14:creationId xmlns:p14="http://schemas.microsoft.com/office/powerpoint/2010/main" val="674913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4240B50-302A-4E26-B8EE-796EDD4F8912}"/>
              </a:ext>
            </a:extLst>
          </p:cNvPr>
          <p:cNvSpPr>
            <a:spLocks noGrp="1"/>
          </p:cNvSpPr>
          <p:nvPr>
            <p:ph idx="1"/>
          </p:nvPr>
        </p:nvSpPr>
        <p:spPr/>
        <p:txBody>
          <a:bodyPr/>
          <a:lstStyle/>
          <a:p>
            <a:r>
              <a:rPr lang="en-US" dirty="0"/>
              <a:t>The slide shows three buildings representing the executive, legislative, and judicial branches.  The White House represents the executive branch, the Capitol Building represents the legislative branch, and the Supreme Court Building represents the judicial branch.</a:t>
            </a:r>
          </a:p>
          <a:p>
            <a:r>
              <a:rPr lang="en-US" dirty="0"/>
              <a:t>There are lines with arrows running from each branch to another branch.  The lines have labels that describe ways in which one branch limits the power of another branch.</a:t>
            </a:r>
          </a:p>
          <a:p>
            <a:r>
              <a:rPr lang="en-US" dirty="0"/>
              <a:t>For example, the President has a veto power over Congressional legislation.  However, Congress can override the </a:t>
            </a:r>
            <a:r>
              <a:rPr lang="en-US"/>
              <a:t>President’s veto.</a:t>
            </a:r>
            <a:endParaRPr lang="en-US" dirty="0"/>
          </a:p>
          <a:p>
            <a:endParaRPr lang="en-US" dirty="0"/>
          </a:p>
        </p:txBody>
      </p:sp>
      <p:sp>
        <p:nvSpPr>
          <p:cNvPr id="3" name="Slide Number Placeholder 2">
            <a:extLst>
              <a:ext uri="{FF2B5EF4-FFF2-40B4-BE49-F238E27FC236}">
                <a16:creationId xmlns:a16="http://schemas.microsoft.com/office/drawing/2014/main" xmlns="" id="{04594C66-50BF-46B4-86C8-57F3D2219F83}"/>
              </a:ext>
            </a:extLst>
          </p:cNvPr>
          <p:cNvSpPr>
            <a:spLocks noGrp="1"/>
          </p:cNvSpPr>
          <p:nvPr>
            <p:ph type="sldNum" sz="quarter" idx="12"/>
          </p:nvPr>
        </p:nvSpPr>
        <p:spPr/>
        <p:txBody>
          <a:bodyPr/>
          <a:lstStyle/>
          <a:p>
            <a:fld id="{188B8A88-9DFF-4215-91ED-9F3869CDCD8B}" type="slidenum">
              <a:rPr lang="en-US" smtClean="0"/>
              <a:pPr/>
              <a:t>22</a:t>
            </a:fld>
            <a:endParaRPr lang="en-US" dirty="0"/>
          </a:p>
        </p:txBody>
      </p:sp>
      <p:sp>
        <p:nvSpPr>
          <p:cNvPr id="4" name="Title 3">
            <a:extLst>
              <a:ext uri="{FF2B5EF4-FFF2-40B4-BE49-F238E27FC236}">
                <a16:creationId xmlns:a16="http://schemas.microsoft.com/office/drawing/2014/main" xmlns="" id="{FA357C19-8D3C-40D5-87D3-FD30EF70F17F}"/>
              </a:ext>
            </a:extLst>
          </p:cNvPr>
          <p:cNvSpPr>
            <a:spLocks noGrp="1"/>
          </p:cNvSpPr>
          <p:nvPr>
            <p:ph type="title"/>
          </p:nvPr>
        </p:nvSpPr>
        <p:spPr/>
        <p:txBody>
          <a:bodyPr/>
          <a:lstStyle/>
          <a:p>
            <a:pPr algn="ctr"/>
            <a:r>
              <a:rPr lang="en-US" b="1" dirty="0"/>
              <a:t>The American System of Checks and Balances—Text Alternative</a:t>
            </a:r>
          </a:p>
        </p:txBody>
      </p:sp>
    </p:spTree>
    <p:extLst>
      <p:ext uri="{BB962C8B-B14F-4D97-AF65-F5344CB8AC3E}">
        <p14:creationId xmlns:p14="http://schemas.microsoft.com/office/powerpoint/2010/main" val="61337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3083"/>
            <a:ext cx="10515600" cy="823070"/>
          </a:xfrm>
        </p:spPr>
        <p:txBody>
          <a:bodyPr/>
          <a:lstStyle/>
          <a:p>
            <a:pPr algn="ctr"/>
            <a:r>
              <a:rPr lang="en-US" b="1" noProof="0" dirty="0"/>
              <a:t>Chapter Learning Objectives</a:t>
            </a:r>
          </a:p>
        </p:txBody>
      </p:sp>
      <p:sp>
        <p:nvSpPr>
          <p:cNvPr id="3" name="Content Placeholder 2"/>
          <p:cNvSpPr>
            <a:spLocks noGrp="1"/>
          </p:cNvSpPr>
          <p:nvPr>
            <p:ph idx="1"/>
          </p:nvPr>
        </p:nvSpPr>
        <p:spPr>
          <a:xfrm>
            <a:off x="838200" y="1479481"/>
            <a:ext cx="10515600" cy="4920928"/>
          </a:xfrm>
        </p:spPr>
        <p:txBody>
          <a:bodyPr>
            <a:normAutofit fontScale="92500"/>
          </a:bodyPr>
          <a:lstStyle/>
          <a:p>
            <a:pPr marL="292608" indent="-292608">
              <a:lnSpc>
                <a:spcPct val="100000"/>
              </a:lnSpc>
            </a:pPr>
            <a:r>
              <a:rPr lang="en-US" dirty="0"/>
              <a:t>Understand the structure of the Constitution and the strategic system of checks and balances.</a:t>
            </a:r>
          </a:p>
          <a:p>
            <a:pPr marL="292608" indent="-292608">
              <a:lnSpc>
                <a:spcPct val="100000"/>
              </a:lnSpc>
            </a:pPr>
            <a:r>
              <a:rPr lang="en-US" dirty="0"/>
              <a:t>Identify the main powers of each branch of the federal government.</a:t>
            </a:r>
          </a:p>
          <a:p>
            <a:pPr marL="292608" indent="-292608">
              <a:lnSpc>
                <a:spcPct val="100000"/>
              </a:lnSpc>
            </a:pPr>
            <a:r>
              <a:rPr lang="en-US" dirty="0"/>
              <a:t>Describe the broad scope of Congress’s power to regulate commerce under the Commerce Clause.</a:t>
            </a:r>
          </a:p>
          <a:p>
            <a:pPr marL="292608" indent="-292608">
              <a:lnSpc>
                <a:spcPct val="100000"/>
              </a:lnSpc>
            </a:pPr>
            <a:r>
              <a:rPr lang="en-US" dirty="0"/>
              <a:t>Identify the individual rights and guarantees protected by the Bill of Rights.</a:t>
            </a:r>
          </a:p>
          <a:p>
            <a:pPr marL="292608" indent="-292608">
              <a:lnSpc>
                <a:spcPct val="100000"/>
              </a:lnSpc>
            </a:pPr>
            <a:r>
              <a:rPr lang="en-US" dirty="0"/>
              <a:t>Define due process and equal protection.</a:t>
            </a:r>
          </a:p>
          <a:p>
            <a:pPr marL="292608" indent="-292608">
              <a:lnSpc>
                <a:spcPct val="100000"/>
              </a:lnSpc>
            </a:pPr>
            <a:r>
              <a:rPr lang="en-US" dirty="0"/>
              <a:t>List the methods and steps for amending the Constitution.</a:t>
            </a:r>
          </a:p>
          <a:p>
            <a:pPr marL="292608" indent="-292608">
              <a:lnSpc>
                <a:spcPct val="100000"/>
              </a:lnSpc>
            </a:pPr>
            <a:r>
              <a:rPr lang="en-US" dirty="0"/>
              <a:t>Compare and contrast two major theories of constitutional interpretation: originalism and the living Constitution.</a:t>
            </a:r>
            <a:endParaRPr lang="en-US" noProof="0" dirty="0"/>
          </a:p>
        </p:txBody>
      </p:sp>
      <p:sp>
        <p:nvSpPr>
          <p:cNvPr id="5" name="Slide Number Placeholder 4"/>
          <p:cNvSpPr>
            <a:spLocks noGrp="1"/>
          </p:cNvSpPr>
          <p:nvPr>
            <p:ph type="sldNum" sz="quarter" idx="12"/>
          </p:nvPr>
        </p:nvSpPr>
        <p:spPr>
          <a:xfrm>
            <a:off x="10900610" y="6356350"/>
            <a:ext cx="453189" cy="365125"/>
          </a:xfrm>
        </p:spPr>
        <p:txBody>
          <a:bodyPr/>
          <a:lstStyle/>
          <a:p>
            <a:fld id="{188B8A88-9DFF-4215-91ED-9F3869CDCD8B}" type="slidenum">
              <a:rPr lang="en-US" smtClean="0"/>
              <a:t>3</a:t>
            </a:fld>
            <a:endParaRPr lang="en-US" dirty="0"/>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75195BA-B473-4345-815E-47DE65AD2ED4}"/>
              </a:ext>
            </a:extLst>
          </p:cNvPr>
          <p:cNvSpPr>
            <a:spLocks noGrp="1"/>
          </p:cNvSpPr>
          <p:nvPr>
            <p:ph idx="1"/>
          </p:nvPr>
        </p:nvSpPr>
        <p:spPr/>
        <p:txBody>
          <a:bodyPr>
            <a:normAutofit fontScale="85000" lnSpcReduction="20000"/>
          </a:bodyPr>
          <a:lstStyle/>
          <a:p>
            <a:pPr marL="0" indent="0">
              <a:buNone/>
            </a:pPr>
            <a:r>
              <a:rPr lang="en-US" dirty="0"/>
              <a:t>Articles and Amendments of the Constitution</a:t>
            </a:r>
          </a:p>
          <a:p>
            <a:r>
              <a:rPr lang="en-US" dirty="0"/>
              <a:t>Preamble contains goals of the Constitution: a more perfect union, justice, domestic tranquility, national defense, general welfare, and liberty.</a:t>
            </a:r>
          </a:p>
          <a:p>
            <a:r>
              <a:rPr lang="en-US" dirty="0"/>
              <a:t>Seven Articles as Originally Drafted.  First three articles establish a strong federal government with three separate but coequal branches—Congress, the president, and the federal courts.</a:t>
            </a:r>
          </a:p>
          <a:p>
            <a:r>
              <a:rPr lang="en-US" dirty="0"/>
              <a:t>First Ten Amendments are the Bill of Rights which set forth individual rights and fundamental protections such as freedom of speech.</a:t>
            </a:r>
          </a:p>
          <a:p>
            <a:pPr marL="0" indent="0">
              <a:buNone/>
            </a:pPr>
            <a:r>
              <a:rPr lang="en-US" dirty="0"/>
              <a:t>Unique Structural Features</a:t>
            </a:r>
          </a:p>
          <a:p>
            <a:r>
              <a:rPr lang="en-US" dirty="0"/>
              <a:t>Federalism defines the relationship between state governments and national government.</a:t>
            </a:r>
          </a:p>
          <a:p>
            <a:r>
              <a:rPr lang="en-US" dirty="0"/>
              <a:t>Separation of powers defines the relationship among the executive, legislative and judicial branches.</a:t>
            </a:r>
          </a:p>
        </p:txBody>
      </p:sp>
      <p:sp>
        <p:nvSpPr>
          <p:cNvPr id="3" name="Slide Number Placeholder 2">
            <a:extLst>
              <a:ext uri="{FF2B5EF4-FFF2-40B4-BE49-F238E27FC236}">
                <a16:creationId xmlns:a16="http://schemas.microsoft.com/office/drawing/2014/main" xmlns="" id="{794C94E6-0C88-48A8-9921-7A5D146EAAFE}"/>
              </a:ext>
            </a:extLst>
          </p:cNvPr>
          <p:cNvSpPr>
            <a:spLocks noGrp="1"/>
          </p:cNvSpPr>
          <p:nvPr>
            <p:ph type="sldNum" sz="quarter" idx="12"/>
          </p:nvPr>
        </p:nvSpPr>
        <p:spPr/>
        <p:txBody>
          <a:bodyPr/>
          <a:lstStyle/>
          <a:p>
            <a:fld id="{188B8A88-9DFF-4215-91ED-9F3869CDCD8B}" type="slidenum">
              <a:rPr lang="en-US" smtClean="0"/>
              <a:pPr/>
              <a:t>4</a:t>
            </a:fld>
            <a:endParaRPr lang="en-US" dirty="0"/>
          </a:p>
        </p:txBody>
      </p:sp>
      <p:sp>
        <p:nvSpPr>
          <p:cNvPr id="4" name="Title 3">
            <a:extLst>
              <a:ext uri="{FF2B5EF4-FFF2-40B4-BE49-F238E27FC236}">
                <a16:creationId xmlns:a16="http://schemas.microsoft.com/office/drawing/2014/main" xmlns="" id="{7FA2FBAB-FF7F-49DE-BCED-3ED31B52A65F}"/>
              </a:ext>
            </a:extLst>
          </p:cNvPr>
          <p:cNvSpPr>
            <a:spLocks noGrp="1"/>
          </p:cNvSpPr>
          <p:nvPr>
            <p:ph type="title"/>
          </p:nvPr>
        </p:nvSpPr>
        <p:spPr/>
        <p:txBody>
          <a:bodyPr/>
          <a:lstStyle/>
          <a:p>
            <a:pPr algn="ctr"/>
            <a:r>
              <a:rPr lang="en-US" b="1" dirty="0"/>
              <a:t>Structure of the Constitution</a:t>
            </a:r>
          </a:p>
        </p:txBody>
      </p:sp>
    </p:spTree>
    <p:extLst>
      <p:ext uri="{BB962C8B-B14F-4D97-AF65-F5344CB8AC3E}">
        <p14:creationId xmlns:p14="http://schemas.microsoft.com/office/powerpoint/2010/main" val="418488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xmlns="" id="{C3D20799-2A61-49F7-B6EA-2389A9C4E680}"/>
              </a:ext>
            </a:extLst>
          </p:cNvPr>
          <p:cNvGraphicFramePr>
            <a:graphicFrameLocks noGrp="1"/>
          </p:cNvGraphicFramePr>
          <p:nvPr>
            <p:ph idx="1"/>
            <p:extLst>
              <p:ext uri="{D42A27DB-BD31-4B8C-83A1-F6EECF244321}">
                <p14:modId xmlns:p14="http://schemas.microsoft.com/office/powerpoint/2010/main" val="1835122239"/>
              </p:ext>
            </p:extLst>
          </p:nvPr>
        </p:nvGraphicFramePr>
        <p:xfrm>
          <a:off x="838200" y="1825624"/>
          <a:ext cx="10515597" cy="4442278"/>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xmlns="" val="277748198"/>
                    </a:ext>
                  </a:extLst>
                </a:gridCol>
                <a:gridCol w="3505199">
                  <a:extLst>
                    <a:ext uri="{9D8B030D-6E8A-4147-A177-3AD203B41FA5}">
                      <a16:colId xmlns:a16="http://schemas.microsoft.com/office/drawing/2014/main" xmlns="" val="3448386390"/>
                    </a:ext>
                  </a:extLst>
                </a:gridCol>
                <a:gridCol w="3505199">
                  <a:extLst>
                    <a:ext uri="{9D8B030D-6E8A-4147-A177-3AD203B41FA5}">
                      <a16:colId xmlns:a16="http://schemas.microsoft.com/office/drawing/2014/main" xmlns="" val="3749613764"/>
                    </a:ext>
                  </a:extLst>
                </a:gridCol>
              </a:tblGrid>
              <a:tr h="620939">
                <a:tc>
                  <a:txBody>
                    <a:bodyPr/>
                    <a:lstStyle/>
                    <a:p>
                      <a:r>
                        <a:rPr lang="en-US" dirty="0">
                          <a:solidFill>
                            <a:schemeClr val="tx1"/>
                          </a:solidFill>
                        </a:rPr>
                        <a:t>National Powers</a:t>
                      </a:r>
                    </a:p>
                  </a:txBody>
                  <a:tcPr>
                    <a:noFill/>
                  </a:tcPr>
                </a:tc>
                <a:tc>
                  <a:txBody>
                    <a:bodyPr/>
                    <a:lstStyle/>
                    <a:p>
                      <a:r>
                        <a:rPr lang="en-US" dirty="0">
                          <a:solidFill>
                            <a:schemeClr val="tx1"/>
                          </a:solidFill>
                        </a:rPr>
                        <a:t>Concurrent Powers</a:t>
                      </a:r>
                    </a:p>
                  </a:txBody>
                  <a:tcPr>
                    <a:noFill/>
                  </a:tcPr>
                </a:tc>
                <a:tc>
                  <a:txBody>
                    <a:bodyPr/>
                    <a:lstStyle/>
                    <a:p>
                      <a:r>
                        <a:rPr lang="en-US" dirty="0">
                          <a:solidFill>
                            <a:schemeClr val="tx1"/>
                          </a:solidFill>
                        </a:rPr>
                        <a:t>State Powers</a:t>
                      </a:r>
                    </a:p>
                  </a:txBody>
                  <a:tcPr>
                    <a:noFill/>
                  </a:tcPr>
                </a:tc>
                <a:extLst>
                  <a:ext uri="{0D108BD9-81ED-4DB2-BD59-A6C34878D82A}">
                    <a16:rowId xmlns:a16="http://schemas.microsoft.com/office/drawing/2014/main" xmlns="" val="1741382926"/>
                  </a:ext>
                </a:extLst>
              </a:tr>
              <a:tr h="620939">
                <a:tc>
                  <a:txBody>
                    <a:bodyPr/>
                    <a:lstStyle/>
                    <a:p>
                      <a:r>
                        <a:rPr lang="en-US" dirty="0"/>
                        <a:t>Coin Money</a:t>
                      </a:r>
                    </a:p>
                  </a:txBody>
                  <a:tcPr>
                    <a:noFill/>
                  </a:tcPr>
                </a:tc>
                <a:tc>
                  <a:txBody>
                    <a:bodyPr/>
                    <a:lstStyle/>
                    <a:p>
                      <a:r>
                        <a:rPr lang="en-US" dirty="0"/>
                        <a:t>Levy and collect taxes</a:t>
                      </a:r>
                    </a:p>
                  </a:txBody>
                  <a:tcPr>
                    <a:noFill/>
                  </a:tcPr>
                </a:tc>
                <a:tc>
                  <a:txBody>
                    <a:bodyPr/>
                    <a:lstStyle/>
                    <a:p>
                      <a:r>
                        <a:rPr lang="en-US" dirty="0"/>
                        <a:t>Regulate trade and business within the state</a:t>
                      </a:r>
                    </a:p>
                  </a:txBody>
                  <a:tcPr>
                    <a:noFill/>
                  </a:tcPr>
                </a:tc>
                <a:extLst>
                  <a:ext uri="{0D108BD9-81ED-4DB2-BD59-A6C34878D82A}">
                    <a16:rowId xmlns:a16="http://schemas.microsoft.com/office/drawing/2014/main" xmlns="" val="1874671085"/>
                  </a:ext>
                </a:extLst>
              </a:tr>
              <a:tr h="620939">
                <a:tc>
                  <a:txBody>
                    <a:bodyPr/>
                    <a:lstStyle/>
                    <a:p>
                      <a:r>
                        <a:rPr lang="en-US" dirty="0"/>
                        <a:t>Regulate interstate and foreign trade</a:t>
                      </a:r>
                    </a:p>
                  </a:txBody>
                  <a:tcPr>
                    <a:noFill/>
                  </a:tcPr>
                </a:tc>
                <a:tc>
                  <a:txBody>
                    <a:bodyPr/>
                    <a:lstStyle/>
                    <a:p>
                      <a:r>
                        <a:rPr lang="en-US" dirty="0"/>
                        <a:t>Borrow money</a:t>
                      </a:r>
                    </a:p>
                  </a:txBody>
                  <a:tcPr>
                    <a:noFill/>
                  </a:tcPr>
                </a:tc>
                <a:tc>
                  <a:txBody>
                    <a:bodyPr/>
                    <a:lstStyle/>
                    <a:p>
                      <a:r>
                        <a:rPr lang="en-US" dirty="0"/>
                        <a:t>Establish public schools</a:t>
                      </a:r>
                    </a:p>
                  </a:txBody>
                  <a:tcPr>
                    <a:noFill/>
                  </a:tcPr>
                </a:tc>
                <a:extLst>
                  <a:ext uri="{0D108BD9-81ED-4DB2-BD59-A6C34878D82A}">
                    <a16:rowId xmlns:a16="http://schemas.microsoft.com/office/drawing/2014/main" xmlns="" val="2869290791"/>
                  </a:ext>
                </a:extLst>
              </a:tr>
              <a:tr h="620939">
                <a:tc>
                  <a:txBody>
                    <a:bodyPr/>
                    <a:lstStyle/>
                    <a:p>
                      <a:r>
                        <a:rPr lang="en-US" dirty="0"/>
                        <a:t>Raise and maintain armed forces</a:t>
                      </a:r>
                    </a:p>
                  </a:txBody>
                  <a:tcPr>
                    <a:noFill/>
                  </a:tcPr>
                </a:tc>
                <a:tc>
                  <a:txBody>
                    <a:bodyPr/>
                    <a:lstStyle/>
                    <a:p>
                      <a:r>
                        <a:rPr lang="en-US" dirty="0"/>
                        <a:t>Establish courts</a:t>
                      </a:r>
                    </a:p>
                  </a:txBody>
                  <a:tcPr>
                    <a:noFill/>
                  </a:tcPr>
                </a:tc>
                <a:tc>
                  <a:txBody>
                    <a:bodyPr/>
                    <a:lstStyle/>
                    <a:p>
                      <a:r>
                        <a:rPr lang="en-US" dirty="0"/>
                        <a:t>Enact license requirements for professionals</a:t>
                      </a:r>
                    </a:p>
                  </a:txBody>
                  <a:tcPr>
                    <a:noFill/>
                  </a:tcPr>
                </a:tc>
                <a:extLst>
                  <a:ext uri="{0D108BD9-81ED-4DB2-BD59-A6C34878D82A}">
                    <a16:rowId xmlns:a16="http://schemas.microsoft.com/office/drawing/2014/main" xmlns="" val="671243504"/>
                  </a:ext>
                </a:extLst>
              </a:tr>
              <a:tr h="620939">
                <a:tc>
                  <a:txBody>
                    <a:bodyPr/>
                    <a:lstStyle/>
                    <a:p>
                      <a:r>
                        <a:rPr lang="en-US" dirty="0"/>
                        <a:t>Declare war</a:t>
                      </a:r>
                    </a:p>
                  </a:txBody>
                  <a:tcPr>
                    <a:noFill/>
                  </a:tcPr>
                </a:tc>
                <a:tc>
                  <a:txBody>
                    <a:bodyPr/>
                    <a:lstStyle/>
                    <a:p>
                      <a:r>
                        <a:rPr lang="en-US" dirty="0"/>
                        <a:t>Define crimes and set punishments</a:t>
                      </a:r>
                    </a:p>
                    <a:p>
                      <a:endParaRPr lang="en-US" dirty="0"/>
                    </a:p>
                  </a:txBody>
                  <a:tcPr>
                    <a:noFill/>
                  </a:tcPr>
                </a:tc>
                <a:tc>
                  <a:txBody>
                    <a:bodyPr/>
                    <a:lstStyle/>
                    <a:p>
                      <a:r>
                        <a:rPr lang="en-US" dirty="0"/>
                        <a:t>Regulate alcoholic beverages</a:t>
                      </a:r>
                    </a:p>
                  </a:txBody>
                  <a:tcPr>
                    <a:noFill/>
                  </a:tcPr>
                </a:tc>
                <a:extLst>
                  <a:ext uri="{0D108BD9-81ED-4DB2-BD59-A6C34878D82A}">
                    <a16:rowId xmlns:a16="http://schemas.microsoft.com/office/drawing/2014/main" xmlns="" val="3573751243"/>
                  </a:ext>
                </a:extLst>
              </a:tr>
              <a:tr h="620939">
                <a:tc>
                  <a:txBody>
                    <a:bodyPr/>
                    <a:lstStyle/>
                    <a:p>
                      <a:r>
                        <a:rPr lang="en-US" dirty="0"/>
                        <a:t>Govern U.S. territories and admit new states</a:t>
                      </a:r>
                    </a:p>
                  </a:txBody>
                  <a:tcPr>
                    <a:noFill/>
                  </a:tcPr>
                </a:tc>
                <a:tc>
                  <a:txBody>
                    <a:bodyPr/>
                    <a:lstStyle/>
                    <a:p>
                      <a:r>
                        <a:rPr lang="en-US" dirty="0"/>
                        <a:t>Claim private property for public use</a:t>
                      </a:r>
                    </a:p>
                  </a:txBody>
                  <a:tcPr>
                    <a:noFill/>
                  </a:tcPr>
                </a:tc>
                <a:tc>
                  <a:txBody>
                    <a:bodyPr/>
                    <a:lstStyle/>
                    <a:p>
                      <a:r>
                        <a:rPr lang="en-US" dirty="0"/>
                        <a:t>Conduct elections</a:t>
                      </a:r>
                    </a:p>
                  </a:txBody>
                  <a:tcPr>
                    <a:noFill/>
                  </a:tcPr>
                </a:tc>
                <a:extLst>
                  <a:ext uri="{0D108BD9-81ED-4DB2-BD59-A6C34878D82A}">
                    <a16:rowId xmlns:a16="http://schemas.microsoft.com/office/drawing/2014/main" xmlns="" val="4262099047"/>
                  </a:ext>
                </a:extLst>
              </a:tr>
              <a:tr h="620939">
                <a:tc>
                  <a:txBody>
                    <a:bodyPr/>
                    <a:lstStyle/>
                    <a:p>
                      <a:r>
                        <a:rPr lang="en-US" dirty="0"/>
                        <a:t>Conduct foreign relations</a:t>
                      </a:r>
                    </a:p>
                  </a:txBody>
                  <a:tcPr>
                    <a:noFill/>
                  </a:tcPr>
                </a:tc>
                <a:tc>
                  <a:txBody>
                    <a:bodyPr/>
                    <a:lstStyle/>
                    <a:p>
                      <a:endParaRPr lang="en-US" dirty="0"/>
                    </a:p>
                  </a:txBody>
                  <a:tcPr>
                    <a:noFill/>
                  </a:tcPr>
                </a:tc>
                <a:tc>
                  <a:txBody>
                    <a:bodyPr/>
                    <a:lstStyle/>
                    <a:p>
                      <a:r>
                        <a:rPr lang="en-US" dirty="0"/>
                        <a:t>Establish local governments</a:t>
                      </a:r>
                    </a:p>
                  </a:txBody>
                  <a:tcPr>
                    <a:noFill/>
                  </a:tcPr>
                </a:tc>
                <a:extLst>
                  <a:ext uri="{0D108BD9-81ED-4DB2-BD59-A6C34878D82A}">
                    <a16:rowId xmlns:a16="http://schemas.microsoft.com/office/drawing/2014/main" xmlns="" val="3610357770"/>
                  </a:ext>
                </a:extLst>
              </a:tr>
            </a:tbl>
          </a:graphicData>
        </a:graphic>
      </p:graphicFrame>
      <p:sp>
        <p:nvSpPr>
          <p:cNvPr id="3" name="Slide Number Placeholder 2">
            <a:extLst>
              <a:ext uri="{FF2B5EF4-FFF2-40B4-BE49-F238E27FC236}">
                <a16:creationId xmlns:a16="http://schemas.microsoft.com/office/drawing/2014/main" xmlns="" id="{95BC4CD6-7B08-4D63-8D02-3597DA83BEB0}"/>
              </a:ext>
            </a:extLst>
          </p:cNvPr>
          <p:cNvSpPr>
            <a:spLocks noGrp="1"/>
          </p:cNvSpPr>
          <p:nvPr>
            <p:ph type="sldNum" sz="quarter" idx="12"/>
          </p:nvPr>
        </p:nvSpPr>
        <p:spPr/>
        <p:txBody>
          <a:bodyPr/>
          <a:lstStyle/>
          <a:p>
            <a:fld id="{188B8A88-9DFF-4215-91ED-9F3869CDCD8B}" type="slidenum">
              <a:rPr lang="en-US" smtClean="0"/>
              <a:pPr/>
              <a:t>5</a:t>
            </a:fld>
            <a:endParaRPr lang="en-US" dirty="0"/>
          </a:p>
        </p:txBody>
      </p:sp>
      <p:sp>
        <p:nvSpPr>
          <p:cNvPr id="4" name="Title 3">
            <a:extLst>
              <a:ext uri="{FF2B5EF4-FFF2-40B4-BE49-F238E27FC236}">
                <a16:creationId xmlns:a16="http://schemas.microsoft.com/office/drawing/2014/main" xmlns="" id="{8298D509-D410-49DD-B6B0-FDFD8F48A210}"/>
              </a:ext>
            </a:extLst>
          </p:cNvPr>
          <p:cNvSpPr>
            <a:spLocks noGrp="1"/>
          </p:cNvSpPr>
          <p:nvPr>
            <p:ph type="title"/>
          </p:nvPr>
        </p:nvSpPr>
        <p:spPr/>
        <p:txBody>
          <a:bodyPr/>
          <a:lstStyle/>
          <a:p>
            <a:pPr algn="ctr"/>
            <a:r>
              <a:rPr lang="en-US" b="1" dirty="0"/>
              <a:t>Federalism</a:t>
            </a:r>
          </a:p>
        </p:txBody>
      </p:sp>
    </p:spTree>
    <p:extLst>
      <p:ext uri="{BB962C8B-B14F-4D97-AF65-F5344CB8AC3E}">
        <p14:creationId xmlns:p14="http://schemas.microsoft.com/office/powerpoint/2010/main" val="49819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D329A95-66E1-462B-A7B8-736CD70C0CE1}"/>
              </a:ext>
            </a:extLst>
          </p:cNvPr>
          <p:cNvSpPr>
            <a:spLocks noGrp="1"/>
          </p:cNvSpPr>
          <p:nvPr>
            <p:ph idx="1"/>
          </p:nvPr>
        </p:nvSpPr>
        <p:spPr/>
        <p:txBody>
          <a:bodyPr>
            <a:normAutofit fontScale="92500" lnSpcReduction="20000"/>
          </a:bodyPr>
          <a:lstStyle/>
          <a:p>
            <a:pPr marL="0" indent="0">
              <a:buNone/>
            </a:pPr>
            <a:r>
              <a:rPr lang="en-US" dirty="0"/>
              <a:t>Congress (Article I of the U.S. Constitution)</a:t>
            </a:r>
          </a:p>
          <a:p>
            <a:r>
              <a:rPr lang="en-US" dirty="0"/>
              <a:t>Power to regulate commerce, power to lay and collect taxes, power to borrow money, power to coin money, power to enact bankruptcy, patent, and copyright laws.</a:t>
            </a:r>
          </a:p>
          <a:p>
            <a:r>
              <a:rPr lang="en-US" dirty="0"/>
              <a:t>May impeach President and federal judges</a:t>
            </a:r>
          </a:p>
          <a:p>
            <a:pPr marL="0" indent="0">
              <a:buNone/>
            </a:pPr>
            <a:r>
              <a:rPr lang="en-US" dirty="0"/>
              <a:t>President (Article II of the U.S. Constitution)</a:t>
            </a:r>
          </a:p>
          <a:p>
            <a:r>
              <a:rPr lang="en-US" dirty="0"/>
              <a:t>Commander-in-chief of armed forces, power to enforce laws passed by Congress, power to conduct foreign relations, power to appoint federal judges (subject to Senate approval).</a:t>
            </a:r>
          </a:p>
          <a:p>
            <a:pPr marL="0" indent="0">
              <a:buNone/>
            </a:pPr>
            <a:r>
              <a:rPr lang="en-US" dirty="0"/>
              <a:t>Federal Courts (Article III of the U.S. Constitution)</a:t>
            </a:r>
          </a:p>
          <a:p>
            <a:r>
              <a:rPr lang="en-US" dirty="0"/>
              <a:t>Supreme Court and lower federal courts, judicial review of legislation and executive action.</a:t>
            </a:r>
          </a:p>
        </p:txBody>
      </p:sp>
      <p:sp>
        <p:nvSpPr>
          <p:cNvPr id="3" name="Slide Number Placeholder 2">
            <a:extLst>
              <a:ext uri="{FF2B5EF4-FFF2-40B4-BE49-F238E27FC236}">
                <a16:creationId xmlns:a16="http://schemas.microsoft.com/office/drawing/2014/main" xmlns="" id="{8C6D88FA-6630-46C2-AE32-A1D2DC6C0E5A}"/>
              </a:ext>
            </a:extLst>
          </p:cNvPr>
          <p:cNvSpPr>
            <a:spLocks noGrp="1"/>
          </p:cNvSpPr>
          <p:nvPr>
            <p:ph type="sldNum" sz="quarter" idx="12"/>
          </p:nvPr>
        </p:nvSpPr>
        <p:spPr/>
        <p:txBody>
          <a:bodyPr/>
          <a:lstStyle/>
          <a:p>
            <a:fld id="{188B8A88-9DFF-4215-91ED-9F3869CDCD8B}" type="slidenum">
              <a:rPr lang="en-US" smtClean="0"/>
              <a:pPr/>
              <a:t>6</a:t>
            </a:fld>
            <a:endParaRPr lang="en-US" dirty="0"/>
          </a:p>
        </p:txBody>
      </p:sp>
      <p:sp>
        <p:nvSpPr>
          <p:cNvPr id="4" name="Title 3">
            <a:extLst>
              <a:ext uri="{FF2B5EF4-FFF2-40B4-BE49-F238E27FC236}">
                <a16:creationId xmlns:a16="http://schemas.microsoft.com/office/drawing/2014/main" xmlns="" id="{1AC48EDB-8554-4BB9-89CC-6C2375AE89BD}"/>
              </a:ext>
            </a:extLst>
          </p:cNvPr>
          <p:cNvSpPr>
            <a:spLocks noGrp="1"/>
          </p:cNvSpPr>
          <p:nvPr>
            <p:ph type="title"/>
          </p:nvPr>
        </p:nvSpPr>
        <p:spPr/>
        <p:txBody>
          <a:bodyPr/>
          <a:lstStyle/>
          <a:p>
            <a:pPr algn="ctr"/>
            <a:r>
              <a:rPr lang="en-US" dirty="0"/>
              <a:t>Federal Powers: Separation of Powers</a:t>
            </a:r>
          </a:p>
        </p:txBody>
      </p:sp>
    </p:spTree>
    <p:extLst>
      <p:ext uri="{BB962C8B-B14F-4D97-AF65-F5344CB8AC3E}">
        <p14:creationId xmlns:p14="http://schemas.microsoft.com/office/powerpoint/2010/main" val="3872583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F47617DC-8C12-4AAD-AAFE-5F79584CD746}"/>
              </a:ext>
            </a:extLst>
          </p:cNvPr>
          <p:cNvPicPr>
            <a:picLocks noGrp="1" noChangeAspect="1"/>
          </p:cNvPicPr>
          <p:nvPr>
            <p:ph idx="1"/>
          </p:nvPr>
        </p:nvPicPr>
        <p:blipFill>
          <a:blip r:embed="rId2"/>
          <a:stretch>
            <a:fillRect/>
          </a:stretch>
        </p:blipFill>
        <p:spPr>
          <a:xfrm>
            <a:off x="3217771" y="1825625"/>
            <a:ext cx="5756457" cy="4351338"/>
          </a:xfrm>
        </p:spPr>
      </p:pic>
      <p:sp>
        <p:nvSpPr>
          <p:cNvPr id="3" name="Slide Number Placeholder 2">
            <a:extLst>
              <a:ext uri="{FF2B5EF4-FFF2-40B4-BE49-F238E27FC236}">
                <a16:creationId xmlns:a16="http://schemas.microsoft.com/office/drawing/2014/main" xmlns="" id="{069EAE34-7DAF-430A-AA0E-06B24306F741}"/>
              </a:ext>
            </a:extLst>
          </p:cNvPr>
          <p:cNvSpPr>
            <a:spLocks noGrp="1"/>
          </p:cNvSpPr>
          <p:nvPr>
            <p:ph type="sldNum" sz="quarter" idx="12"/>
          </p:nvPr>
        </p:nvSpPr>
        <p:spPr/>
        <p:txBody>
          <a:bodyPr/>
          <a:lstStyle/>
          <a:p>
            <a:fld id="{188B8A88-9DFF-4215-91ED-9F3869CDCD8B}" type="slidenum">
              <a:rPr lang="en-US" smtClean="0"/>
              <a:pPr/>
              <a:t>7</a:t>
            </a:fld>
            <a:endParaRPr lang="en-US" dirty="0"/>
          </a:p>
        </p:txBody>
      </p:sp>
      <p:sp>
        <p:nvSpPr>
          <p:cNvPr id="4" name="Title 3">
            <a:extLst>
              <a:ext uri="{FF2B5EF4-FFF2-40B4-BE49-F238E27FC236}">
                <a16:creationId xmlns:a16="http://schemas.microsoft.com/office/drawing/2014/main" xmlns="" id="{CEF76737-DC5C-43E6-B041-CDFA9976F353}"/>
              </a:ext>
            </a:extLst>
          </p:cNvPr>
          <p:cNvSpPr>
            <a:spLocks noGrp="1"/>
          </p:cNvSpPr>
          <p:nvPr>
            <p:ph type="title"/>
          </p:nvPr>
        </p:nvSpPr>
        <p:spPr/>
        <p:txBody>
          <a:bodyPr/>
          <a:lstStyle/>
          <a:p>
            <a:pPr algn="ctr"/>
            <a:r>
              <a:rPr lang="en-US" b="1" dirty="0"/>
              <a:t>The American System of Checks and Balances</a:t>
            </a:r>
          </a:p>
        </p:txBody>
      </p:sp>
    </p:spTree>
    <p:extLst>
      <p:ext uri="{BB962C8B-B14F-4D97-AF65-F5344CB8AC3E}">
        <p14:creationId xmlns:p14="http://schemas.microsoft.com/office/powerpoint/2010/main" val="410384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527DB7-5C09-4D2F-8453-4A30743ED159}"/>
              </a:ext>
            </a:extLst>
          </p:cNvPr>
          <p:cNvSpPr>
            <a:spLocks noGrp="1"/>
          </p:cNvSpPr>
          <p:nvPr>
            <p:ph type="title"/>
          </p:nvPr>
        </p:nvSpPr>
        <p:spPr>
          <a:xfrm>
            <a:off x="838200" y="529949"/>
            <a:ext cx="10515600" cy="995915"/>
          </a:xfrm>
        </p:spPr>
        <p:txBody>
          <a:bodyPr/>
          <a:lstStyle/>
          <a:p>
            <a:pPr algn="ctr"/>
            <a:r>
              <a:rPr lang="en-US" b="1" noProof="0" dirty="0"/>
              <a:t>Regulation of Commerce: </a:t>
            </a:r>
            <a:r>
              <a:rPr lang="en-US" b="1" i="1" noProof="0" dirty="0"/>
              <a:t>Commerce Clause</a:t>
            </a:r>
            <a:endParaRPr lang="en-US" noProof="0" dirty="0"/>
          </a:p>
        </p:txBody>
      </p:sp>
      <p:sp>
        <p:nvSpPr>
          <p:cNvPr id="5" name="Content Placeholder 4">
            <a:extLst>
              <a:ext uri="{FF2B5EF4-FFF2-40B4-BE49-F238E27FC236}">
                <a16:creationId xmlns:a16="http://schemas.microsoft.com/office/drawing/2014/main" xmlns="" id="{DF262878-2ECE-4BE5-9A42-727B169C1989}"/>
              </a:ext>
            </a:extLst>
          </p:cNvPr>
          <p:cNvSpPr>
            <a:spLocks noGrp="1"/>
          </p:cNvSpPr>
          <p:nvPr>
            <p:ph idx="1"/>
          </p:nvPr>
        </p:nvSpPr>
        <p:spPr>
          <a:xfrm>
            <a:off x="838200" y="1825624"/>
            <a:ext cx="10515600" cy="1445477"/>
          </a:xfrm>
        </p:spPr>
        <p:txBody>
          <a:bodyPr/>
          <a:lstStyle/>
          <a:p>
            <a:pPr marL="0" indent="0">
              <a:buNone/>
            </a:pPr>
            <a:r>
              <a:rPr lang="en-US" b="1" i="1" noProof="0" dirty="0"/>
              <a:t>Article I, Section 8, Clause 3</a:t>
            </a:r>
          </a:p>
          <a:p>
            <a:pPr marL="0" indent="0">
              <a:buNone/>
            </a:pPr>
            <a:r>
              <a:rPr lang="en-US" noProof="0" dirty="0"/>
              <a:t>The Congress shall have the Power to regulate Commerce with foreign nations, and among the several States, and with Indian Tribes.</a:t>
            </a:r>
          </a:p>
        </p:txBody>
      </p:sp>
      <p:sp>
        <p:nvSpPr>
          <p:cNvPr id="6" name="Content Placeholder 5">
            <a:extLst>
              <a:ext uri="{FF2B5EF4-FFF2-40B4-BE49-F238E27FC236}">
                <a16:creationId xmlns:a16="http://schemas.microsoft.com/office/drawing/2014/main" xmlns="" id="{8D0E07CA-E299-4CBE-BC98-5A35BD5ECDE1}"/>
              </a:ext>
            </a:extLst>
          </p:cNvPr>
          <p:cNvSpPr>
            <a:spLocks noGrp="1"/>
          </p:cNvSpPr>
          <p:nvPr>
            <p:ph idx="13"/>
          </p:nvPr>
        </p:nvSpPr>
        <p:spPr>
          <a:xfrm>
            <a:off x="838200" y="3497346"/>
            <a:ext cx="10515600" cy="2168166"/>
          </a:xfrm>
        </p:spPr>
        <p:txBody>
          <a:bodyPr>
            <a:normAutofit fontScale="92500" lnSpcReduction="10000"/>
          </a:bodyPr>
          <a:lstStyle/>
          <a:p>
            <a:pPr marL="0" indent="0">
              <a:buNone/>
            </a:pPr>
            <a:r>
              <a:rPr lang="en-US" b="1" u="sng" noProof="0" dirty="0"/>
              <a:t>SCOPE OF INTERSTATE COMMERCE.</a:t>
            </a:r>
          </a:p>
          <a:p>
            <a:pPr marL="291600" indent="-291600"/>
            <a:r>
              <a:rPr lang="en-US" b="1" noProof="0" dirty="0"/>
              <a:t>Channels such as canals, highways, and railways.</a:t>
            </a:r>
            <a:endParaRPr lang="en-US" noProof="0" dirty="0"/>
          </a:p>
          <a:p>
            <a:pPr marL="291600" indent="-291600"/>
            <a:r>
              <a:rPr lang="en-US" b="1" noProof="0" dirty="0"/>
              <a:t>Instrumentalities such as vehicles used in shipping products.</a:t>
            </a:r>
            <a:endParaRPr lang="en-US" noProof="0" dirty="0"/>
          </a:p>
          <a:p>
            <a:pPr marL="291600" indent="-291600"/>
            <a:r>
              <a:rPr lang="en-US" b="1" noProof="0" dirty="0"/>
              <a:t>Persons and Articles moving in interstate commerce, such as passengers, finished goods, and raw materials.</a:t>
            </a:r>
            <a:endParaRPr lang="en-US" noProof="0" dirty="0"/>
          </a:p>
        </p:txBody>
      </p:sp>
      <p:sp>
        <p:nvSpPr>
          <p:cNvPr id="4" name="Slide Number Placeholder 3">
            <a:extLst>
              <a:ext uri="{FF2B5EF4-FFF2-40B4-BE49-F238E27FC236}">
                <a16:creationId xmlns:a16="http://schemas.microsoft.com/office/drawing/2014/main" xmlns="" id="{C9DAE06D-7221-4056-8D1D-D4A9201159EB}"/>
              </a:ext>
            </a:extLst>
          </p:cNvPr>
          <p:cNvSpPr>
            <a:spLocks noGrp="1"/>
          </p:cNvSpPr>
          <p:nvPr>
            <p:ph type="sldNum" sz="quarter" idx="12"/>
          </p:nvPr>
        </p:nvSpPr>
        <p:spPr/>
        <p:txBody>
          <a:bodyPr/>
          <a:lstStyle/>
          <a:p>
            <a:fld id="{188B8A88-9DFF-4215-91ED-9F3869CDCD8B}" type="slidenum">
              <a:rPr lang="en-US" smtClean="0"/>
              <a:pPr/>
              <a:t>8</a:t>
            </a:fld>
            <a:endParaRPr lang="en-US" dirty="0"/>
          </a:p>
        </p:txBody>
      </p:sp>
    </p:spTree>
    <p:extLst>
      <p:ext uri="{BB962C8B-B14F-4D97-AF65-F5344CB8AC3E}">
        <p14:creationId xmlns:p14="http://schemas.microsoft.com/office/powerpoint/2010/main" val="18236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6EA501-2A8F-49B7-9001-633B098FCB5D}"/>
              </a:ext>
            </a:extLst>
          </p:cNvPr>
          <p:cNvSpPr>
            <a:spLocks noGrp="1"/>
          </p:cNvSpPr>
          <p:nvPr>
            <p:ph type="title"/>
          </p:nvPr>
        </p:nvSpPr>
        <p:spPr>
          <a:xfrm>
            <a:off x="838200" y="480153"/>
            <a:ext cx="10515600" cy="1095506"/>
          </a:xfrm>
        </p:spPr>
        <p:txBody>
          <a:bodyPr/>
          <a:lstStyle/>
          <a:p>
            <a:pPr algn="ctr"/>
            <a:r>
              <a:rPr lang="en-US" b="1" noProof="0" dirty="0"/>
              <a:t>Negative (Dormant) Commerce Clause</a:t>
            </a:r>
            <a:endParaRPr lang="en-US" noProof="0" dirty="0"/>
          </a:p>
        </p:txBody>
      </p:sp>
      <p:sp>
        <p:nvSpPr>
          <p:cNvPr id="3" name="Content Placeholder 2">
            <a:extLst>
              <a:ext uri="{FF2B5EF4-FFF2-40B4-BE49-F238E27FC236}">
                <a16:creationId xmlns:a16="http://schemas.microsoft.com/office/drawing/2014/main" xmlns="" id="{DA5EE443-7F14-4F21-B078-7F4DE8DFAE4B}"/>
              </a:ext>
            </a:extLst>
          </p:cNvPr>
          <p:cNvSpPr>
            <a:spLocks noGrp="1"/>
          </p:cNvSpPr>
          <p:nvPr>
            <p:ph idx="1"/>
          </p:nvPr>
        </p:nvSpPr>
        <p:spPr>
          <a:xfrm>
            <a:off x="838200" y="1825625"/>
            <a:ext cx="10515600" cy="615917"/>
          </a:xfrm>
        </p:spPr>
        <p:txBody>
          <a:bodyPr>
            <a:normAutofit/>
          </a:bodyPr>
          <a:lstStyle/>
          <a:p>
            <a:pPr marL="0" indent="0">
              <a:buNone/>
            </a:pPr>
            <a:r>
              <a:rPr lang="en-US" sz="3200" b="1" noProof="0" dirty="0"/>
              <a:t>States May Regulate Interstate Commerce provided</a:t>
            </a:r>
            <a:r>
              <a:rPr lang="en-US" sz="3200" noProof="0" dirty="0"/>
              <a:t>:</a:t>
            </a:r>
            <a:endParaRPr lang="en-US" sz="3200" b="1" noProof="0" dirty="0"/>
          </a:p>
        </p:txBody>
      </p:sp>
      <p:sp>
        <p:nvSpPr>
          <p:cNvPr id="5" name="Content Placeholder 4">
            <a:extLst>
              <a:ext uri="{FF2B5EF4-FFF2-40B4-BE49-F238E27FC236}">
                <a16:creationId xmlns:a16="http://schemas.microsoft.com/office/drawing/2014/main" xmlns="" id="{3A0D9029-8D84-4F59-823D-B85A359627BB}"/>
              </a:ext>
            </a:extLst>
          </p:cNvPr>
          <p:cNvSpPr>
            <a:spLocks noGrp="1"/>
          </p:cNvSpPr>
          <p:nvPr>
            <p:ph idx="13"/>
          </p:nvPr>
        </p:nvSpPr>
        <p:spPr>
          <a:xfrm>
            <a:off x="835326" y="2648309"/>
            <a:ext cx="10515600" cy="2088078"/>
          </a:xfrm>
        </p:spPr>
        <p:txBody>
          <a:bodyPr/>
          <a:lstStyle/>
          <a:p>
            <a:pPr marL="514350" indent="-514350">
              <a:buAutoNum type="arabicPeriod"/>
            </a:pPr>
            <a:r>
              <a:rPr lang="en-US" noProof="0" dirty="0"/>
              <a:t>State laws must be legitimate effort to regulate health, safety and welfare of its citizens, and,</a:t>
            </a:r>
          </a:p>
          <a:p>
            <a:pPr marL="514350" indent="-514350">
              <a:buAutoNum type="arabicPeriod" startAt="2"/>
            </a:pPr>
            <a:r>
              <a:rPr lang="en-US" noProof="0" dirty="0"/>
              <a:t>State law must not discriminate or impose an undue burden on out of state businesses.</a:t>
            </a:r>
          </a:p>
        </p:txBody>
      </p:sp>
      <p:sp>
        <p:nvSpPr>
          <p:cNvPr id="4" name="Slide Number Placeholder 3">
            <a:extLst>
              <a:ext uri="{FF2B5EF4-FFF2-40B4-BE49-F238E27FC236}">
                <a16:creationId xmlns:a16="http://schemas.microsoft.com/office/drawing/2014/main" xmlns="" id="{91C9CB99-BA95-41DA-84E2-921810D30092}"/>
              </a:ext>
            </a:extLst>
          </p:cNvPr>
          <p:cNvSpPr>
            <a:spLocks noGrp="1"/>
          </p:cNvSpPr>
          <p:nvPr>
            <p:ph type="sldNum" sz="quarter" idx="12"/>
          </p:nvPr>
        </p:nvSpPr>
        <p:spPr/>
        <p:txBody>
          <a:bodyPr/>
          <a:lstStyle/>
          <a:p>
            <a:fld id="{188B8A88-9DFF-4215-91ED-9F3869CDCD8B}" type="slidenum">
              <a:rPr lang="en-US" smtClean="0"/>
              <a:pPr/>
              <a:t>9</a:t>
            </a:fld>
            <a:endParaRPr lang="en-US" dirty="0"/>
          </a:p>
        </p:txBody>
      </p:sp>
    </p:spTree>
    <p:extLst>
      <p:ext uri="{BB962C8B-B14F-4D97-AF65-F5344CB8AC3E}">
        <p14:creationId xmlns:p14="http://schemas.microsoft.com/office/powerpoint/2010/main" val="1003699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7589A6-9870-4C6F-85CE-ECC623C25974}">
  <ds:schemaRefs>
    <ds:schemaRef ds:uri="http://schemas.microsoft.com/sharepoint/v3/contenttype/forms"/>
  </ds:schemaRefs>
</ds:datastoreItem>
</file>

<file path=customXml/itemProps2.xml><?xml version="1.0" encoding="utf-8"?>
<ds:datastoreItem xmlns:ds="http://schemas.openxmlformats.org/officeDocument/2006/customXml" ds:itemID="{116F0A5F-1BA2-41E5-880A-91F74BCCCD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56599F-81C6-4E5E-A856-0EBF733A93F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1198</TotalTime>
  <Words>1511</Words>
  <Application>Microsoft Office PowerPoint</Application>
  <PresentationFormat>Widescreen</PresentationFormat>
  <Paragraphs>164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vt:lpstr>
      <vt:lpstr>Chapter 3</vt:lpstr>
      <vt:lpstr>Chapter Learning Objectives</vt:lpstr>
      <vt:lpstr>Structure of the Constitution</vt:lpstr>
      <vt:lpstr>Federalism</vt:lpstr>
      <vt:lpstr>Federal Powers: Separation of Powers</vt:lpstr>
      <vt:lpstr>The American System of Checks and Balances</vt:lpstr>
      <vt:lpstr>Regulation of Commerce: Commerce Clause</vt:lpstr>
      <vt:lpstr>Negative (Dormant) Commerce Clause</vt:lpstr>
      <vt:lpstr>Bill of Rights: Amendments to Constitution 1</vt:lpstr>
      <vt:lpstr>Bill of Rights: Amendments to Constitution 2</vt:lpstr>
      <vt:lpstr>Bill of Rights: Amendments to Constitution 3</vt:lpstr>
      <vt:lpstr>Bill of Rights: Amendments to Constitution 4</vt:lpstr>
      <vt:lpstr>Bill of Rights: Amendments to Constitution 5</vt:lpstr>
      <vt:lpstr>Bill of Rights: Amendments to Constitution 6</vt:lpstr>
      <vt:lpstr>Commercial Speech</vt:lpstr>
      <vt:lpstr>Due Process and Equal Protection: Fourteenth Amendment</vt:lpstr>
      <vt:lpstr>Court Standards of Regulatory Review</vt:lpstr>
      <vt:lpstr>AMENDING THE CONSTITUTION: [Article V]</vt:lpstr>
      <vt:lpstr>Constitutional Interpretation</vt:lpstr>
      <vt:lpstr>Accessibility Content: Text Alternatives for Images</vt:lpstr>
      <vt:lpstr>The American System of Checks and Balances—Text Alternative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110</cp:revision>
  <dcterms:created xsi:type="dcterms:W3CDTF">2019-07-25T18:35:04Z</dcterms:created>
  <dcterms:modified xsi:type="dcterms:W3CDTF">2023-01-06T08:53:38Z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