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sldIdLst>
    <p:sldId id="283" r:id="rId5"/>
    <p:sldId id="257"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40A7183D-FC33-4ABD-8D71-EF9DF3CA6BDD}">
          <p14:sldIdLst>
            <p14:sldId id="283"/>
            <p14:sldId id="257"/>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3850" autoAdjust="0"/>
  </p:normalViewPr>
  <p:slideViewPr>
    <p:cSldViewPr snapToGrid="0">
      <p:cViewPr varScale="1">
        <p:scale>
          <a:sx n="62" d="100"/>
          <a:sy n="62" d="100"/>
        </p:scale>
        <p:origin x="894" y="60"/>
      </p:cViewPr>
      <p:guideLst/>
    </p:cSldViewPr>
  </p:slideViewPr>
  <p:outlineViewPr>
    <p:cViewPr>
      <p:scale>
        <a:sx n="33" d="100"/>
        <a:sy n="33" d="100"/>
      </p:scale>
      <p:origin x="0" y="-42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170635-2485-4C70-AF02-3CE7F6297ED0}" type="slidenum">
              <a:rPr lang="en-US" smtClean="0"/>
              <a:t>2</a:t>
            </a:fld>
            <a:endParaRPr lang="en-US"/>
          </a:p>
        </p:txBody>
      </p:sp>
    </p:spTree>
    <p:extLst>
      <p:ext uri="{BB962C8B-B14F-4D97-AF65-F5344CB8AC3E}">
        <p14:creationId xmlns:p14="http://schemas.microsoft.com/office/powerpoint/2010/main" val="97954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4" name="Footer Placeholder 6">
            <a:extLst>
              <a:ext uri="{FF2B5EF4-FFF2-40B4-BE49-F238E27FC236}">
                <a16:creationId xmlns:a16="http://schemas.microsoft.com/office/drawing/2014/main" id="{71B13F5E-4594-007C-BF1B-CB07E6019BA5}"/>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4" name="Footer Placeholder 6">
            <a:extLst>
              <a:ext uri="{FF2B5EF4-FFF2-40B4-BE49-F238E27FC236}">
                <a16:creationId xmlns:a16="http://schemas.microsoft.com/office/drawing/2014/main" id="{A9EE1B30-4D3B-63BF-CEB5-4E37B2728CC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67624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4" name="Footer Placeholder 6">
            <a:extLst>
              <a:ext uri="{FF2B5EF4-FFF2-40B4-BE49-F238E27FC236}">
                <a16:creationId xmlns:a16="http://schemas.microsoft.com/office/drawing/2014/main" id="{FEB83C8D-BF0F-1E8D-7E6F-DA9625C26853}"/>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300603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8" name="Content Placeholder 7">
            <a:extLst>
              <a:ext uri="{FF2B5EF4-FFF2-40B4-BE49-F238E27FC236}">
                <a16:creationId xmlns:a16="http://schemas.microsoft.com/office/drawing/2014/main" id="{F666A86A-D26A-45F5-9F0B-76E9E7A2BE03}"/>
              </a:ext>
            </a:extLst>
          </p:cNvPr>
          <p:cNvSpPr>
            <a:spLocks noGrp="1"/>
          </p:cNvSpPr>
          <p:nvPr>
            <p:ph sz="quarter" idx="13"/>
          </p:nvPr>
        </p:nvSpPr>
        <p:spPr>
          <a:xfrm>
            <a:off x="3959225" y="5649913"/>
            <a:ext cx="5132388" cy="534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6">
            <a:extLst>
              <a:ext uri="{FF2B5EF4-FFF2-40B4-BE49-F238E27FC236}">
                <a16:creationId xmlns:a16="http://schemas.microsoft.com/office/drawing/2014/main" id="{7C28A841-B796-07AE-35C1-070A58F7B967}"/>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781374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4" name="Footer Placeholder 6">
            <a:extLst>
              <a:ext uri="{FF2B5EF4-FFF2-40B4-BE49-F238E27FC236}">
                <a16:creationId xmlns:a16="http://schemas.microsoft.com/office/drawing/2014/main" id="{D6C1B61D-BD4E-2F04-5068-E2A571BAFD80}"/>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4" name="Footer Placeholder 6">
            <a:extLst>
              <a:ext uri="{FF2B5EF4-FFF2-40B4-BE49-F238E27FC236}">
                <a16:creationId xmlns:a16="http://schemas.microsoft.com/office/drawing/2014/main" id="{BB36F1DD-A312-A1CD-172E-587EE75E0A29}"/>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89466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5" name="Footer Placeholder 6">
            <a:extLst>
              <a:ext uri="{FF2B5EF4-FFF2-40B4-BE49-F238E27FC236}">
                <a16:creationId xmlns:a16="http://schemas.microsoft.com/office/drawing/2014/main" id="{0384D388-6587-C88D-4613-3A0C311C716A}"/>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71077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188B8A88-9DFF-4215-91ED-9F3869CDCD8B}" type="slidenum">
              <a:rPr lang="en-US" smtClean="0"/>
              <a:t>‹#›</a:t>
            </a:fld>
            <a:endParaRPr lang="en-US"/>
          </a:p>
        </p:txBody>
      </p:sp>
      <p:sp>
        <p:nvSpPr>
          <p:cNvPr id="11" name="Footer Placeholder 6">
            <a:extLst>
              <a:ext uri="{FF2B5EF4-FFF2-40B4-BE49-F238E27FC236}">
                <a16:creationId xmlns:a16="http://schemas.microsoft.com/office/drawing/2014/main" id="{9C5B9E6C-82C5-48BE-A246-5C06C7924B69}"/>
              </a:ext>
            </a:extLst>
          </p:cNvPr>
          <p:cNvSpPr>
            <a:spLocks noGrp="1"/>
          </p:cNvSpPr>
          <p:nvPr>
            <p:ph type="ftr" sz="quarter" idx="1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Copyright © 2024 McGraw Hill.  All rights reserved.  No reproduction or distribution without prior written consent of McGraw Hill.</a:t>
            </a:r>
          </a:p>
        </p:txBody>
      </p:sp>
    </p:spTree>
    <p:extLst>
      <p:ext uri="{BB962C8B-B14F-4D97-AF65-F5344CB8AC3E}">
        <p14:creationId xmlns:p14="http://schemas.microsoft.com/office/powerpoint/2010/main" val="3180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88B8A88-9DFF-4215-91ED-9F3869CDCD8B}" type="slidenum">
              <a:rPr lang="en-US" smtClean="0"/>
              <a:t>‹#›</a:t>
            </a:fld>
            <a:endParaRPr lang="en-US"/>
          </a:p>
        </p:txBody>
      </p:sp>
      <p:sp>
        <p:nvSpPr>
          <p:cNvPr id="3" name="Footer Placeholder 6">
            <a:extLst>
              <a:ext uri="{FF2B5EF4-FFF2-40B4-BE49-F238E27FC236}">
                <a16:creationId xmlns:a16="http://schemas.microsoft.com/office/drawing/2014/main" id="{FFD4652A-8B8E-4BDB-4848-5C4FBA234672}"/>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76527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8B8A88-9DFF-4215-91ED-9F3869CDCD8B}" type="slidenum">
              <a:rPr lang="en-US" smtClean="0"/>
              <a:t>‹#›</a:t>
            </a:fld>
            <a:endParaRPr lang="en-US"/>
          </a:p>
        </p:txBody>
      </p:sp>
      <p:sp>
        <p:nvSpPr>
          <p:cNvPr id="2" name="Footer Placeholder 6">
            <a:extLst>
              <a:ext uri="{FF2B5EF4-FFF2-40B4-BE49-F238E27FC236}">
                <a16:creationId xmlns:a16="http://schemas.microsoft.com/office/drawing/2014/main" id="{7BBD1B3E-1DD6-2EDC-0F1D-63DA7F497857}"/>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07426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5" name="Footer Placeholder 6">
            <a:extLst>
              <a:ext uri="{FF2B5EF4-FFF2-40B4-BE49-F238E27FC236}">
                <a16:creationId xmlns:a16="http://schemas.microsoft.com/office/drawing/2014/main" id="{5F0AAE2F-7B65-EE56-5CEF-F88E7F5D371E}"/>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69040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5" name="Footer Placeholder 6">
            <a:extLst>
              <a:ext uri="{FF2B5EF4-FFF2-40B4-BE49-F238E27FC236}">
                <a16:creationId xmlns:a16="http://schemas.microsoft.com/office/drawing/2014/main" id="{EB2DDAE8-700F-C4A1-2C00-B0DA7B5877A6}"/>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645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9660834" y="6356351"/>
            <a:ext cx="1692965" cy="360432"/>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
        <p:nvSpPr>
          <p:cNvPr id="4" name="Footer Placeholder 6">
            <a:extLst>
              <a:ext uri="{FF2B5EF4-FFF2-40B4-BE49-F238E27FC236}">
                <a16:creationId xmlns:a16="http://schemas.microsoft.com/office/drawing/2014/main" id="{3C0A1BBC-F65B-C695-1F27-AD461F11F85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a16="http://schemas.microsoft.com/office/drawing/2014/main" id="{EB419AD1-91C6-4926-A7F7-726CB8277624}"/>
              </a:ext>
            </a:extLst>
          </p:cNvPr>
          <p:cNvSpPr>
            <a:spLocks noGrp="1"/>
          </p:cNvSpPr>
          <p:nvPr>
            <p:ph type="ctrTitle"/>
          </p:nvPr>
        </p:nvSpPr>
        <p:spPr/>
        <p:txBody>
          <a:bodyPr/>
          <a:lstStyle/>
          <a:p>
            <a:r>
              <a:rPr lang="en-US" noProof="0" dirty="0"/>
              <a:t> </a:t>
            </a:r>
          </a:p>
        </p:txBody>
      </p:sp>
      <p:pic>
        <p:nvPicPr>
          <p:cNvPr id="5" name="Picture 4">
            <a:extLst>
              <a:ext uri="{FF2B5EF4-FFF2-40B4-BE49-F238E27FC236}">
                <a16:creationId xmlns:a16="http://schemas.microsoft.com/office/drawing/2014/main" id="{65A218C5-41F8-0658-EBD5-68EAC39144BB}"/>
              </a:ext>
            </a:extLst>
          </p:cNvPr>
          <p:cNvPicPr>
            <a:picLocks noChangeAspect="1"/>
          </p:cNvPicPr>
          <p:nvPr/>
        </p:nvPicPr>
        <p:blipFill>
          <a:blip r:embed="rId2"/>
          <a:stretch>
            <a:fillRect/>
          </a:stretch>
        </p:blipFill>
        <p:spPr>
          <a:xfrm>
            <a:off x="3789811" y="537029"/>
            <a:ext cx="4612377" cy="5783942"/>
          </a:xfrm>
          <a:prstGeom prst="rect">
            <a:avLst/>
          </a:prstGeom>
        </p:spPr>
      </p:pic>
      <p:sp>
        <p:nvSpPr>
          <p:cNvPr id="2" name="Footer Placeholder 6">
            <a:extLst>
              <a:ext uri="{FF2B5EF4-FFF2-40B4-BE49-F238E27FC236}">
                <a16:creationId xmlns:a16="http://schemas.microsoft.com/office/drawing/2014/main" id="{935E48FE-3C50-5CA1-DA58-60FA301232D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4073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Case 7.2: In the Matter of Snapchat, Inc., a corporation, FTC Complaint File No. 132 3078</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a:bodyPr>
          <a:lstStyle/>
          <a:p>
            <a:pPr marL="0" indent="0">
              <a:lnSpc>
                <a:spcPct val="100000"/>
              </a:lnSpc>
              <a:buNone/>
            </a:pPr>
            <a:r>
              <a:rPr lang="en-US" b="1" dirty="0"/>
              <a:t>HELD: </a:t>
            </a:r>
            <a:r>
              <a:rPr lang="en-US" dirty="0"/>
              <a:t>Snapchat agreed to not misrepresent its practices with respect to deleting messages, detecting saved screenshots, collecting information, or protecting against the misuse or unauthorized disclosure of information.</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10</a:t>
            </a:fld>
            <a:endParaRPr lang="en-US"/>
          </a:p>
        </p:txBody>
      </p:sp>
      <p:sp>
        <p:nvSpPr>
          <p:cNvPr id="6" name="Footer Placeholder 6">
            <a:extLst>
              <a:ext uri="{FF2B5EF4-FFF2-40B4-BE49-F238E27FC236}">
                <a16:creationId xmlns:a16="http://schemas.microsoft.com/office/drawing/2014/main" id="{50ABD5E4-5239-519F-C9E1-58107782A948}"/>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51956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Federal Data Privacy Laws: Consumers and Financial Institutions</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lnSpcReduction="10000"/>
          </a:bodyPr>
          <a:lstStyle/>
          <a:p>
            <a:pPr marL="291600" indent="-291600">
              <a:lnSpc>
                <a:spcPct val="100000"/>
              </a:lnSpc>
            </a:pPr>
            <a:r>
              <a:rPr lang="en-US" dirty="0"/>
              <a:t>Fair Credit Reporting Act (FCRA): Federal law that regulates credit reporting to promote accuracy, fairness, and privacy of sensitive personal information and repayment history.  Credit reporting agencies must use reasonable procedures to prevent identity theft.</a:t>
            </a:r>
            <a:endParaRPr lang="en-US" sz="2800" dirty="0"/>
          </a:p>
          <a:p>
            <a:pPr marL="291600" indent="-291600">
              <a:lnSpc>
                <a:spcPct val="100000"/>
              </a:lnSpc>
            </a:pPr>
            <a:r>
              <a:rPr lang="en-US" dirty="0"/>
              <a:t>Gramm-Leach-Bliley Act (GLB): Federal law that protects a consumer’s nonpublic personally identifying information collected in connection with the provision of a financial product or service.  Businesses must give customers, and in some cases consumers, a clear written notice describing their privacy policies and an opt-out notice before any data is shared with third party affiliates.</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11</a:t>
            </a:fld>
            <a:endParaRPr lang="en-US"/>
          </a:p>
        </p:txBody>
      </p:sp>
      <p:sp>
        <p:nvSpPr>
          <p:cNvPr id="6" name="Footer Placeholder 6">
            <a:extLst>
              <a:ext uri="{FF2B5EF4-FFF2-40B4-BE49-F238E27FC236}">
                <a16:creationId xmlns:a16="http://schemas.microsoft.com/office/drawing/2014/main" id="{0FFF33F6-F9E7-5FB6-0CE6-1A8E6D03BB10}"/>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534476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Health Insurance Portability and Accountability Act of 1996</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92500" lnSpcReduction="10000"/>
          </a:bodyPr>
          <a:lstStyle/>
          <a:p>
            <a:pPr marL="291600" indent="-291600">
              <a:lnSpc>
                <a:spcPct val="100000"/>
              </a:lnSpc>
            </a:pPr>
            <a:r>
              <a:rPr lang="en-US" dirty="0"/>
              <a:t>The Health Insurance Portability and Accountability Act of 1996 (HIPAA) is a federal law that requires the creation of national standards to safeguard protected health information from being disclosed without a patient’s knowledge or consent.</a:t>
            </a:r>
          </a:p>
          <a:p>
            <a:pPr marL="291600" indent="-291600">
              <a:lnSpc>
                <a:spcPct val="100000"/>
              </a:lnSpc>
            </a:pPr>
            <a:r>
              <a:rPr lang="en-US" dirty="0"/>
              <a:t>Protected health information is any identifying information created or received by a covered entity which relates to an individual’s past, present, or future physical or mental health.</a:t>
            </a:r>
          </a:p>
          <a:p>
            <a:pPr marL="291600" indent="-291600">
              <a:lnSpc>
                <a:spcPct val="100000"/>
              </a:lnSpc>
            </a:pPr>
            <a:r>
              <a:rPr lang="en-US" dirty="0"/>
              <a:t>Covered entities include doctors, healthcare providers, and hospitals, as well as health insurance plans, billing companies, health clearinghouses, and businesses associates that assist a covered entity with claims processing, data analysis, and billing. </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12</a:t>
            </a:fld>
            <a:endParaRPr lang="en-US"/>
          </a:p>
        </p:txBody>
      </p:sp>
      <p:sp>
        <p:nvSpPr>
          <p:cNvPr id="6" name="Footer Placeholder 6">
            <a:extLst>
              <a:ext uri="{FF2B5EF4-FFF2-40B4-BE49-F238E27FC236}">
                <a16:creationId xmlns:a16="http://schemas.microsoft.com/office/drawing/2014/main" id="{BACB7CD9-6206-3EDD-ED5A-125EE42A0CFA}"/>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224955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Federal Data Privacy Laws: Electronic Information</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92500" lnSpcReduction="20000"/>
          </a:bodyPr>
          <a:lstStyle/>
          <a:p>
            <a:pPr marL="291600" indent="-291600">
              <a:lnSpc>
                <a:spcPct val="100000"/>
              </a:lnSpc>
            </a:pPr>
            <a:r>
              <a:rPr lang="en-US" sz="2800" dirty="0"/>
              <a:t>Children’s Online Privacy Protection Act (COPPA): Limits collection of personally identifiable information from children 12 and under without their parents’ consent.</a:t>
            </a:r>
          </a:p>
          <a:p>
            <a:pPr marL="291600" indent="-291600">
              <a:lnSpc>
                <a:spcPct val="100000"/>
              </a:lnSpc>
            </a:pPr>
            <a:r>
              <a:rPr lang="en-US" dirty="0"/>
              <a:t>Electronic Communications Privacy Act of 1986 (ECPA): Protects individuals’ privacy in the context of government searches of electronic communications.</a:t>
            </a:r>
          </a:p>
          <a:p>
            <a:pPr marL="748800" lvl="1" indent="-291600">
              <a:lnSpc>
                <a:spcPct val="100000"/>
              </a:lnSpc>
            </a:pPr>
            <a:r>
              <a:rPr lang="en-US" dirty="0"/>
              <a:t>Government agencies may subpoena network service providers for opened or retrieved messages, basic subscriber, session, or billing information.</a:t>
            </a:r>
          </a:p>
          <a:p>
            <a:pPr marL="748800" lvl="1" indent="-291600">
              <a:lnSpc>
                <a:spcPct val="100000"/>
              </a:lnSpc>
            </a:pPr>
            <a:r>
              <a:rPr lang="en-US" dirty="0"/>
              <a:t>Government agencies may obtain unretrieved communications in electronic storage more than 180 days with a court order.</a:t>
            </a:r>
          </a:p>
          <a:p>
            <a:pPr marL="748800" lvl="1" indent="-291600">
              <a:lnSpc>
                <a:spcPct val="100000"/>
              </a:lnSpc>
            </a:pPr>
            <a:r>
              <a:rPr lang="en-US" dirty="0"/>
              <a:t>A search warrant is required for government agencies to obtain unretrieved communications stored for fewer than 180 days.</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13</a:t>
            </a:fld>
            <a:endParaRPr lang="en-US"/>
          </a:p>
        </p:txBody>
      </p:sp>
      <p:sp>
        <p:nvSpPr>
          <p:cNvPr id="6" name="Footer Placeholder 6">
            <a:extLst>
              <a:ext uri="{FF2B5EF4-FFF2-40B4-BE49-F238E27FC236}">
                <a16:creationId xmlns:a16="http://schemas.microsoft.com/office/drawing/2014/main" id="{3BC18040-353C-4C5C-0E5C-89D1BB96CFC6}"/>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10857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Federal Data Privacy Laws: Education</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a:xfrm>
            <a:off x="838200" y="1690688"/>
            <a:ext cx="10515600" cy="4486275"/>
          </a:xfrm>
        </p:spPr>
        <p:txBody>
          <a:bodyPr>
            <a:noAutofit/>
          </a:bodyPr>
          <a:lstStyle/>
          <a:p>
            <a:pPr marL="291600" indent="-291600">
              <a:lnSpc>
                <a:spcPct val="100000"/>
              </a:lnSpc>
            </a:pPr>
            <a:r>
              <a:rPr lang="en-US" sz="2200" dirty="0"/>
              <a:t>Family Educational Rights and Privacy Act (FERPA): A federal law that protects the privacy of student education records and applies to all schools that receive funds from the U.S. Department of Education.  </a:t>
            </a:r>
          </a:p>
          <a:p>
            <a:pPr marL="291600" indent="-291600">
              <a:lnSpc>
                <a:spcPct val="100000"/>
              </a:lnSpc>
            </a:pPr>
            <a:r>
              <a:rPr lang="en-US" sz="2200" dirty="0"/>
              <a:t>FERPA gives parents certain rights with respect to their children’s educational records.</a:t>
            </a:r>
          </a:p>
          <a:p>
            <a:pPr marL="291600" indent="-291600">
              <a:lnSpc>
                <a:spcPct val="100000"/>
              </a:lnSpc>
            </a:pPr>
            <a:r>
              <a:rPr lang="en-US" sz="2200" dirty="0"/>
              <a:t>These rights transfer to the students when they reach the age of 18 or attend a school beyond the high school level.</a:t>
            </a:r>
          </a:p>
          <a:p>
            <a:pPr marL="291600" indent="-291600">
              <a:lnSpc>
                <a:spcPct val="100000"/>
              </a:lnSpc>
            </a:pPr>
            <a:r>
              <a:rPr lang="en-US" sz="2200" dirty="0"/>
              <a:t>Generally, schools must have written permission from the parent or student to release any information from a student’s educational record.</a:t>
            </a:r>
          </a:p>
          <a:p>
            <a:pPr marL="291600" indent="-291600">
              <a:lnSpc>
                <a:spcPct val="100000"/>
              </a:lnSpc>
            </a:pPr>
            <a:r>
              <a:rPr lang="en-US" sz="2200" dirty="0"/>
              <a:t>Exceptions for legitimate educational interests, transfers between schools, audit or evaluation, financial aid, studies for or on behalf of the school, accrediting organizations, judicial orders or subpoenas, health and safety emergencies, and the juvenile justice system.</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14</a:t>
            </a:fld>
            <a:endParaRPr lang="en-US"/>
          </a:p>
        </p:txBody>
      </p:sp>
      <p:sp>
        <p:nvSpPr>
          <p:cNvPr id="6" name="Footer Placeholder 6">
            <a:extLst>
              <a:ext uri="{FF2B5EF4-FFF2-40B4-BE49-F238E27FC236}">
                <a16:creationId xmlns:a16="http://schemas.microsoft.com/office/drawing/2014/main" id="{817B3775-A553-E7DD-A904-6282B7248705}"/>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720597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Video Privacy Protection Act</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a:bodyPr>
          <a:lstStyle/>
          <a:p>
            <a:pPr marL="291600" indent="-291600">
              <a:lnSpc>
                <a:spcPct val="100000"/>
              </a:lnSpc>
            </a:pPr>
            <a:r>
              <a:rPr lang="en-US" dirty="0"/>
              <a:t>The Video Privacy Protection Act (VPPA) created a civil remedy against a “video tape service provider” for “knowingly </a:t>
            </a:r>
            <a:r>
              <a:rPr lang="en-US" dirty="0" err="1"/>
              <a:t>disclos</a:t>
            </a:r>
            <a:r>
              <a:rPr lang="en-US" dirty="0"/>
              <a:t>[</a:t>
            </a:r>
            <a:r>
              <a:rPr lang="en-US" dirty="0" err="1"/>
              <a:t>ing</a:t>
            </a:r>
            <a:r>
              <a:rPr lang="en-US" dirty="0"/>
              <a:t>] to any person, personally identifiable information concerning any consumer of such provider.”</a:t>
            </a:r>
          </a:p>
          <a:p>
            <a:pPr marL="291600" indent="-291600">
              <a:lnSpc>
                <a:spcPct val="100000"/>
              </a:lnSpc>
            </a:pPr>
            <a:r>
              <a:rPr lang="en-US" dirty="0"/>
              <a:t>The use by streaming services of large sample databases that aid the prediction of behavior, often referred to as big data, may raise privacy concerns or liability if the use of personally identifiable data is not disclosed or used appropriately.</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15</a:t>
            </a:fld>
            <a:endParaRPr lang="en-US"/>
          </a:p>
        </p:txBody>
      </p:sp>
      <p:sp>
        <p:nvSpPr>
          <p:cNvPr id="6" name="Footer Placeholder 6">
            <a:extLst>
              <a:ext uri="{FF2B5EF4-FFF2-40B4-BE49-F238E27FC236}">
                <a16:creationId xmlns:a16="http://schemas.microsoft.com/office/drawing/2014/main" id="{19B5BEFC-EE6C-60BE-A5A9-19B6CB504522}"/>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062068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Case 7.3: </a:t>
            </a:r>
            <a:r>
              <a:rPr lang="en-US" b="1" dirty="0" err="1"/>
              <a:t>Yershov</a:t>
            </a:r>
            <a:r>
              <a:rPr lang="en-US" b="1" dirty="0"/>
              <a:t> v. Gannett Satellite Information Network, Inc.</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a:bodyPr>
          <a:lstStyle/>
          <a:p>
            <a:pPr marL="0" indent="0">
              <a:lnSpc>
                <a:spcPct val="100000"/>
              </a:lnSpc>
              <a:buNone/>
            </a:pPr>
            <a:r>
              <a:rPr lang="en-US" b="1" dirty="0"/>
              <a:t>HELD: </a:t>
            </a:r>
            <a:r>
              <a:rPr lang="en-US" dirty="0"/>
              <a:t>The data that Gannett disclosed to Adobe Systems Incorporated, the title of the video, the GPS coordinates of the device when the video was viewed, and certain identifiers associated with the user’s device, was personally identifiable information and </a:t>
            </a:r>
            <a:r>
              <a:rPr lang="en-US" dirty="0" err="1"/>
              <a:t>Yershov</a:t>
            </a:r>
            <a:r>
              <a:rPr lang="en-US" dirty="0"/>
              <a:t> was a consumer under the VPAA.</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16</a:t>
            </a:fld>
            <a:endParaRPr lang="en-US"/>
          </a:p>
        </p:txBody>
      </p:sp>
      <p:sp>
        <p:nvSpPr>
          <p:cNvPr id="6" name="Footer Placeholder 6">
            <a:extLst>
              <a:ext uri="{FF2B5EF4-FFF2-40B4-BE49-F238E27FC236}">
                <a16:creationId xmlns:a16="http://schemas.microsoft.com/office/drawing/2014/main" id="{5E175822-3CB6-20D4-2E22-C816F6CFD54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173210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State Data Privacy Laws</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a:xfrm>
            <a:off x="838199" y="1520824"/>
            <a:ext cx="10515600" cy="4749347"/>
          </a:xfrm>
        </p:spPr>
        <p:txBody>
          <a:bodyPr>
            <a:noAutofit/>
          </a:bodyPr>
          <a:lstStyle/>
          <a:p>
            <a:pPr marL="291600" indent="-291600">
              <a:lnSpc>
                <a:spcPct val="100000"/>
              </a:lnSpc>
            </a:pPr>
            <a:r>
              <a:rPr lang="en-US" sz="2200" dirty="0"/>
              <a:t>Some states, including California, Colorado, and Virginia have enacted comprehensive consumer data privacy laws.</a:t>
            </a:r>
          </a:p>
          <a:p>
            <a:pPr marL="291600" indent="-291600">
              <a:lnSpc>
                <a:spcPct val="100000"/>
              </a:lnSpc>
            </a:pPr>
            <a:r>
              <a:rPr lang="en-US" sz="2200" dirty="0"/>
              <a:t>California Consumer Privacy Act (CCPA) applies to for-profit businesses </a:t>
            </a:r>
          </a:p>
          <a:p>
            <a:pPr marL="291600" indent="-291600">
              <a:lnSpc>
                <a:spcPct val="100000"/>
              </a:lnSpc>
            </a:pPr>
            <a:r>
              <a:rPr lang="en-US" sz="2200" dirty="0"/>
              <a:t>Some states have narrower laws, including Illinois.  The Illinois Biometric Information Privacy Act (BIPA) requires companies in Illinois to obtain consent from individuals if the company collects personal biometric information, destroy biometric information in a timely manner, and securely store biometric information.</a:t>
            </a:r>
          </a:p>
          <a:p>
            <a:pPr marL="291600" indent="-291600">
              <a:lnSpc>
                <a:spcPct val="100000"/>
              </a:lnSpc>
            </a:pPr>
            <a:r>
              <a:rPr lang="en-US" sz="2200" dirty="0"/>
              <a:t>Biometric information is information that identifies individuals through physical or behavioral characteristics such as fingerprints, faces, retinas, and voice.</a:t>
            </a:r>
          </a:p>
          <a:p>
            <a:pPr marL="291600" indent="-291600">
              <a:lnSpc>
                <a:spcPct val="100000"/>
              </a:lnSpc>
            </a:pPr>
            <a:r>
              <a:rPr lang="en-US" sz="2200" dirty="0"/>
              <a:t>Texas and Washington have laws that require companies to inform individuals when they collect biometric information.</a:t>
            </a:r>
          </a:p>
          <a:p>
            <a:pPr marL="291600" indent="-291600">
              <a:lnSpc>
                <a:spcPct val="100000"/>
              </a:lnSpc>
            </a:pPr>
            <a:r>
              <a:rPr lang="en-US" sz="2200" dirty="0"/>
              <a:t>Some states have laws that require companies to notify consumers of a data breach.</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17</a:t>
            </a:fld>
            <a:endParaRPr lang="en-US"/>
          </a:p>
        </p:txBody>
      </p:sp>
      <p:sp>
        <p:nvSpPr>
          <p:cNvPr id="6" name="Footer Placeholder 6">
            <a:extLst>
              <a:ext uri="{FF2B5EF4-FFF2-40B4-BE49-F238E27FC236}">
                <a16:creationId xmlns:a16="http://schemas.microsoft.com/office/drawing/2014/main" id="{DC252583-3A0C-CD42-191B-DDD8E14B6484}"/>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806660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The European Union General Data Protection Regulation (GDPR)</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92500" lnSpcReduction="20000"/>
          </a:bodyPr>
          <a:lstStyle/>
          <a:p>
            <a:pPr marL="291600" indent="-291600">
              <a:lnSpc>
                <a:spcPct val="100000"/>
              </a:lnSpc>
            </a:pPr>
            <a:r>
              <a:rPr lang="en-US" sz="2800" dirty="0"/>
              <a:t>The European Union General Data Privacy Regulation (GDPR) is a comprehensive data privacy law that applies to any business that operates in the EU or collects data from EU residents.  Many U.S. businesses are subject to the GDPR.</a:t>
            </a:r>
          </a:p>
          <a:p>
            <a:pPr marL="291600" indent="-291600">
              <a:lnSpc>
                <a:spcPct val="100000"/>
              </a:lnSpc>
            </a:pPr>
            <a:r>
              <a:rPr lang="en-US" dirty="0"/>
              <a:t>The law imposes data protection principles on businesses that ensure security, integrity, and confidentiality.</a:t>
            </a:r>
          </a:p>
          <a:p>
            <a:pPr marL="291600" indent="-291600">
              <a:lnSpc>
                <a:spcPct val="100000"/>
              </a:lnSpc>
            </a:pPr>
            <a:r>
              <a:rPr lang="en-US" dirty="0"/>
              <a:t>Individuals have the right to know what data is being collected and for what purposes, have the right to access their data, the right to correct false or incorrect data, the right to be forgotten, the right of data portability, and the right to restrict data processing.</a:t>
            </a:r>
          </a:p>
          <a:p>
            <a:pPr marL="291600" indent="-291600">
              <a:lnSpc>
                <a:spcPct val="100000"/>
              </a:lnSpc>
            </a:pPr>
            <a:r>
              <a:rPr lang="en-US" dirty="0"/>
              <a:t>Each country within the EU has enforcement agencies with the power to enforce the GDPR.</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18</a:t>
            </a:fld>
            <a:endParaRPr lang="en-US"/>
          </a:p>
        </p:txBody>
      </p:sp>
      <p:sp>
        <p:nvSpPr>
          <p:cNvPr id="6" name="Footer Placeholder 6">
            <a:extLst>
              <a:ext uri="{FF2B5EF4-FFF2-40B4-BE49-F238E27FC236}">
                <a16:creationId xmlns:a16="http://schemas.microsoft.com/office/drawing/2014/main" id="{D2330EFC-6411-3856-9C42-8F9F211B3484}"/>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09309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Crimes Targeting Computer Systems</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92500" lnSpcReduction="20000"/>
          </a:bodyPr>
          <a:lstStyle/>
          <a:p>
            <a:pPr marL="291600" indent="-291600">
              <a:lnSpc>
                <a:spcPct val="100000"/>
              </a:lnSpc>
            </a:pPr>
            <a:r>
              <a:rPr lang="en-US" sz="2800" dirty="0"/>
              <a:t>Malware and Data Breaches: Malware is malicious software to gain access to information stored on a computer or computer network.  The information is then stolen and sold for fraudulent use.</a:t>
            </a:r>
          </a:p>
          <a:p>
            <a:pPr marL="291600" indent="-291600">
              <a:lnSpc>
                <a:spcPct val="100000"/>
              </a:lnSpc>
            </a:pPr>
            <a:r>
              <a:rPr lang="en-US" dirty="0"/>
              <a:t>Ransomware: Ransomware is malware that disables a computer.  The cyber criminals then demand payment (often in the form of bitcoin) in exchange for decryption.</a:t>
            </a:r>
          </a:p>
          <a:p>
            <a:pPr marL="291600" indent="-291600">
              <a:lnSpc>
                <a:spcPct val="100000"/>
              </a:lnSpc>
            </a:pPr>
            <a:r>
              <a:rPr lang="en-US" dirty="0"/>
              <a:t>Trojan Horses, Viruses, and Worms: Trojan horses are used to steal or destroy data.  Viruses are designed to copy themselves and spread throughout a computer or from one computer to another.  Worms may allow the perpetrator to take control of the infected computer.</a:t>
            </a:r>
          </a:p>
          <a:p>
            <a:pPr marL="291600" indent="-291600">
              <a:lnSpc>
                <a:spcPct val="100000"/>
              </a:lnSpc>
            </a:pPr>
            <a:r>
              <a:rPr lang="en-US" dirty="0"/>
              <a:t>DoS Attacks: DoS attacks make a computer resource unavailable to its intended, legitimate user.</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19</a:t>
            </a:fld>
            <a:endParaRPr lang="en-US"/>
          </a:p>
        </p:txBody>
      </p:sp>
      <p:sp>
        <p:nvSpPr>
          <p:cNvPr id="6" name="Footer Placeholder 6">
            <a:extLst>
              <a:ext uri="{FF2B5EF4-FFF2-40B4-BE49-F238E27FC236}">
                <a16:creationId xmlns:a16="http://schemas.microsoft.com/office/drawing/2014/main" id="{5E94EE61-1B2C-C305-A718-9D0BDA223BE0}"/>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76782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7</a:t>
            </a:r>
          </a:p>
        </p:txBody>
      </p:sp>
      <p:sp>
        <p:nvSpPr>
          <p:cNvPr id="3" name="Content Placeholder 2"/>
          <p:cNvSpPr>
            <a:spLocks noGrp="1"/>
          </p:cNvSpPr>
          <p:nvPr>
            <p:ph idx="1"/>
          </p:nvPr>
        </p:nvSpPr>
        <p:spPr/>
        <p:txBody>
          <a:bodyPr anchor="ctr"/>
          <a:lstStyle/>
          <a:p>
            <a:pPr marL="0" indent="0" algn="ctr">
              <a:buNone/>
            </a:pPr>
            <a:r>
              <a:rPr lang="en-US" sz="4400" dirty="0"/>
              <a:t>Privacy Law and Information Management</a:t>
            </a:r>
          </a:p>
        </p:txBody>
      </p:sp>
      <p:sp>
        <p:nvSpPr>
          <p:cNvPr id="7" name="Slide Number Placeholder 6"/>
          <p:cNvSpPr>
            <a:spLocks noGrp="1"/>
          </p:cNvSpPr>
          <p:nvPr>
            <p:ph type="sldNum" sz="quarter" idx="12"/>
          </p:nvPr>
        </p:nvSpPr>
        <p:spPr/>
        <p:txBody>
          <a:bodyPr/>
          <a:lstStyle/>
          <a:p>
            <a:fld id="{188B8A88-9DFF-4215-91ED-9F3869CDCD8B}" type="slidenum">
              <a:rPr lang="en-US" smtClean="0">
                <a:solidFill>
                  <a:srgbClr val="000000"/>
                </a:solidFill>
              </a:rPr>
              <a:t>2</a:t>
            </a:fld>
            <a:endParaRPr lang="en-US">
              <a:solidFill>
                <a:srgbClr val="000000"/>
              </a:solidFill>
            </a:endParaRPr>
          </a:p>
        </p:txBody>
      </p:sp>
      <p:sp>
        <p:nvSpPr>
          <p:cNvPr id="4" name="Footer Placeholder 6">
            <a:extLst>
              <a:ext uri="{FF2B5EF4-FFF2-40B4-BE49-F238E27FC236}">
                <a16:creationId xmlns:a16="http://schemas.microsoft.com/office/drawing/2014/main" id="{799BCCF4-6CEC-0464-659A-396C0BA7CAF9}"/>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08044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Cybersecurity Framework</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92500"/>
          </a:bodyPr>
          <a:lstStyle/>
          <a:p>
            <a:pPr marL="291600" indent="-291600">
              <a:lnSpc>
                <a:spcPct val="100000"/>
              </a:lnSpc>
            </a:pPr>
            <a:r>
              <a:rPr lang="en-US" sz="2800" dirty="0"/>
              <a:t>The National Institute of Standards and Technology (NIST) </a:t>
            </a:r>
            <a:r>
              <a:rPr lang="en-US" dirty="0"/>
              <a:t>has articulated </a:t>
            </a:r>
            <a:r>
              <a:rPr lang="en-US" i="1" dirty="0"/>
              <a:t>Cybersecurity Framework’s Five Primary Functions</a:t>
            </a:r>
            <a:r>
              <a:rPr lang="en-US" dirty="0"/>
              <a:t>: identify, protect, detect, respond, and recover.</a:t>
            </a:r>
          </a:p>
          <a:p>
            <a:pPr marL="291600" indent="-291600">
              <a:lnSpc>
                <a:spcPct val="100000"/>
              </a:lnSpc>
            </a:pPr>
            <a:r>
              <a:rPr lang="en-US" dirty="0"/>
              <a:t>Identify cybersecurity risks in a broad business context.</a:t>
            </a:r>
          </a:p>
          <a:p>
            <a:pPr marL="291600" indent="-291600">
              <a:lnSpc>
                <a:spcPct val="100000"/>
              </a:lnSpc>
            </a:pPr>
            <a:r>
              <a:rPr lang="en-US" dirty="0"/>
              <a:t>Protect by limiting and containing the impact of cybersecurity breaches.</a:t>
            </a:r>
          </a:p>
          <a:p>
            <a:pPr marL="291600" indent="-291600">
              <a:lnSpc>
                <a:spcPct val="100000"/>
              </a:lnSpc>
            </a:pPr>
            <a:r>
              <a:rPr lang="en-US" dirty="0"/>
              <a:t>Detect by identifying analogies and events quickly.</a:t>
            </a:r>
          </a:p>
          <a:p>
            <a:pPr marL="291600" indent="-291600">
              <a:lnSpc>
                <a:spcPct val="100000"/>
              </a:lnSpc>
            </a:pPr>
            <a:r>
              <a:rPr lang="en-US" dirty="0"/>
              <a:t>Respond by rapidly reacting to a cybersecurity incident.</a:t>
            </a:r>
          </a:p>
          <a:p>
            <a:pPr marL="291600" indent="-291600">
              <a:lnSpc>
                <a:spcPct val="100000"/>
              </a:lnSpc>
            </a:pPr>
            <a:r>
              <a:rPr lang="en-US" dirty="0"/>
              <a:t>Recover by supporting a timely return to normal operations and a reduction of the impact of a cybersecurity incident.</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20</a:t>
            </a:fld>
            <a:endParaRPr lang="en-US"/>
          </a:p>
        </p:txBody>
      </p:sp>
      <p:sp>
        <p:nvSpPr>
          <p:cNvPr id="6" name="Footer Placeholder 6">
            <a:extLst>
              <a:ext uri="{FF2B5EF4-FFF2-40B4-BE49-F238E27FC236}">
                <a16:creationId xmlns:a16="http://schemas.microsoft.com/office/drawing/2014/main" id="{C1EAAF55-EA22-9B68-95E5-C2E065247E1A}"/>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868746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normAutofit fontScale="90000"/>
          </a:bodyPr>
          <a:lstStyle/>
          <a:p>
            <a:pPr algn="ctr"/>
            <a:r>
              <a:rPr lang="en-US" b="1" dirty="0"/>
              <a:t>Federal Trade Commission Guidance on Businesses’ Response to Information Being Compromised</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77500" lnSpcReduction="20000"/>
          </a:bodyPr>
          <a:lstStyle/>
          <a:p>
            <a:pPr marL="291600" indent="-291600">
              <a:lnSpc>
                <a:spcPct val="100000"/>
              </a:lnSpc>
            </a:pPr>
            <a:r>
              <a:rPr lang="en-US" sz="2800" dirty="0"/>
              <a:t>The Federal Trade Commission (FTC) provides detailed information about steps a business should take if its information has been compromised.</a:t>
            </a:r>
          </a:p>
          <a:p>
            <a:pPr marL="291600" indent="-291600">
              <a:lnSpc>
                <a:spcPct val="100000"/>
              </a:lnSpc>
            </a:pPr>
            <a:r>
              <a:rPr lang="en-US" dirty="0"/>
              <a:t>The business should contact local law enforcement.  If local law enforcement are not familiar with this type of cybercrime, the business should contact the Federal Bureau of Investigation (FBI) or the U.S. Secret Service.</a:t>
            </a:r>
          </a:p>
          <a:p>
            <a:pPr marL="291600" indent="-291600">
              <a:lnSpc>
                <a:spcPct val="100000"/>
              </a:lnSpc>
            </a:pPr>
            <a:r>
              <a:rPr lang="en-US" dirty="0"/>
              <a:t>The business should contact other businesses if it has account numbers for those businesses.</a:t>
            </a:r>
          </a:p>
          <a:p>
            <a:pPr marL="291600" indent="-291600">
              <a:lnSpc>
                <a:spcPct val="100000"/>
              </a:lnSpc>
            </a:pPr>
            <a:r>
              <a:rPr lang="en-US" dirty="0"/>
              <a:t>If the information includes names and social security numbers, the business should contact the leading credit bureaus.</a:t>
            </a:r>
          </a:p>
          <a:p>
            <a:pPr marL="291600" indent="-291600">
              <a:lnSpc>
                <a:spcPct val="100000"/>
              </a:lnSpc>
            </a:pPr>
            <a:r>
              <a:rPr lang="en-US" dirty="0"/>
              <a:t>If personal identifying information was posted on a website, the business should remove the information and contact search engines.</a:t>
            </a:r>
          </a:p>
          <a:p>
            <a:pPr marL="291600" indent="-291600">
              <a:lnSpc>
                <a:spcPct val="100000"/>
              </a:lnSpc>
            </a:pPr>
            <a:r>
              <a:rPr lang="en-US" dirty="0"/>
              <a:t>The business must notify individuals whose personal information was compromised.</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21</a:t>
            </a:fld>
            <a:endParaRPr lang="en-US"/>
          </a:p>
        </p:txBody>
      </p:sp>
      <p:sp>
        <p:nvSpPr>
          <p:cNvPr id="6" name="Footer Placeholder 6">
            <a:extLst>
              <a:ext uri="{FF2B5EF4-FFF2-40B4-BE49-F238E27FC236}">
                <a16:creationId xmlns:a16="http://schemas.microsoft.com/office/drawing/2014/main" id="{307B7F43-BA3B-A4F1-3188-0CA683697F9C}"/>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220263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Hacking</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a:bodyPr>
          <a:lstStyle/>
          <a:p>
            <a:pPr marL="291600" indent="-291600">
              <a:lnSpc>
                <a:spcPct val="100000"/>
              </a:lnSpc>
            </a:pPr>
            <a:r>
              <a:rPr lang="en-US" dirty="0"/>
              <a:t>Hacking is the exploitation of a weakness in a computer network for nefarious or activist purposes.  </a:t>
            </a:r>
          </a:p>
          <a:p>
            <a:pPr marL="291600" indent="-291600">
              <a:lnSpc>
                <a:spcPct val="100000"/>
              </a:lnSpc>
            </a:pPr>
            <a:r>
              <a:rPr lang="en-US" dirty="0"/>
              <a:t>Hacking involves accessing a computer network through unauthorized means.</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22</a:t>
            </a:fld>
            <a:endParaRPr lang="en-US"/>
          </a:p>
        </p:txBody>
      </p:sp>
      <p:sp>
        <p:nvSpPr>
          <p:cNvPr id="6" name="Footer Placeholder 6">
            <a:extLst>
              <a:ext uri="{FF2B5EF4-FFF2-40B4-BE49-F238E27FC236}">
                <a16:creationId xmlns:a16="http://schemas.microsoft.com/office/drawing/2014/main" id="{B32790F2-76A7-C8D8-7236-2D0A9FAAA88C}"/>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77980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Computer Fraud and Abuse Act</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92500" lnSpcReduction="10000"/>
          </a:bodyPr>
          <a:lstStyle/>
          <a:p>
            <a:pPr marL="291600" indent="-291600">
              <a:lnSpc>
                <a:spcPct val="100000"/>
              </a:lnSpc>
            </a:pPr>
            <a:r>
              <a:rPr lang="en-US" dirty="0"/>
              <a:t>The Computer Fraud and Abuse Act (CFAA) prohibits the unauthorized use of computers to commit seven different crimes:</a:t>
            </a:r>
          </a:p>
          <a:p>
            <a:pPr marL="748800" lvl="1" indent="-291600">
              <a:lnSpc>
                <a:spcPct val="100000"/>
              </a:lnSpc>
            </a:pPr>
            <a:r>
              <a:rPr lang="en-US" dirty="0"/>
              <a:t>Espionage</a:t>
            </a:r>
          </a:p>
          <a:p>
            <a:pPr marL="748800" lvl="1" indent="-291600">
              <a:lnSpc>
                <a:spcPct val="100000"/>
              </a:lnSpc>
            </a:pPr>
            <a:r>
              <a:rPr lang="en-US" dirty="0"/>
              <a:t>Accessing unauthorized information</a:t>
            </a:r>
          </a:p>
          <a:p>
            <a:pPr marL="748800" lvl="1" indent="-291600">
              <a:lnSpc>
                <a:spcPct val="100000"/>
              </a:lnSpc>
            </a:pPr>
            <a:r>
              <a:rPr lang="en-US" dirty="0"/>
              <a:t>Accessing a nonpublic government computer</a:t>
            </a:r>
          </a:p>
          <a:p>
            <a:pPr marL="748800" lvl="1" indent="-291600">
              <a:lnSpc>
                <a:spcPct val="100000"/>
              </a:lnSpc>
            </a:pPr>
            <a:r>
              <a:rPr lang="en-US" dirty="0"/>
              <a:t>Fraud by computer</a:t>
            </a:r>
          </a:p>
          <a:p>
            <a:pPr marL="748800" lvl="1" indent="-291600">
              <a:lnSpc>
                <a:spcPct val="100000"/>
              </a:lnSpc>
            </a:pPr>
            <a:r>
              <a:rPr lang="en-US" dirty="0"/>
              <a:t>Damage to computer</a:t>
            </a:r>
          </a:p>
          <a:p>
            <a:pPr marL="748800" lvl="1" indent="-291600">
              <a:lnSpc>
                <a:spcPct val="100000"/>
              </a:lnSpc>
            </a:pPr>
            <a:r>
              <a:rPr lang="en-US" dirty="0"/>
              <a:t>Trafficking in passwords</a:t>
            </a:r>
          </a:p>
          <a:p>
            <a:pPr marL="748800" lvl="1" indent="-291600">
              <a:lnSpc>
                <a:spcPct val="100000"/>
              </a:lnSpc>
            </a:pPr>
            <a:r>
              <a:rPr lang="en-US" dirty="0"/>
              <a:t>Extortionate threats to damage a computer</a:t>
            </a:r>
          </a:p>
          <a:p>
            <a:pPr marL="291600" indent="-291600">
              <a:lnSpc>
                <a:spcPct val="100000"/>
              </a:lnSpc>
            </a:pPr>
            <a:r>
              <a:rPr lang="en-US" dirty="0"/>
              <a:t>The text of the CFAA criminalizes the use of a computer without authorization or when an individual “exceeds authorized access.”</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23</a:t>
            </a:fld>
            <a:endParaRPr lang="en-US"/>
          </a:p>
        </p:txBody>
      </p:sp>
      <p:sp>
        <p:nvSpPr>
          <p:cNvPr id="6" name="Footer Placeholder 6">
            <a:extLst>
              <a:ext uri="{FF2B5EF4-FFF2-40B4-BE49-F238E27FC236}">
                <a16:creationId xmlns:a16="http://schemas.microsoft.com/office/drawing/2014/main" id="{5D7CFD57-A2D7-B19F-1BF3-E6DB7641A636}"/>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837790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Case 7.4: Van Buren v. U.S.</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a:bodyPr>
          <a:lstStyle/>
          <a:p>
            <a:pPr marL="0" indent="0">
              <a:lnSpc>
                <a:spcPct val="100000"/>
              </a:lnSpc>
              <a:buNone/>
            </a:pPr>
            <a:r>
              <a:rPr lang="en-US" b="1" dirty="0"/>
              <a:t>HELD: </a:t>
            </a:r>
            <a:r>
              <a:rPr lang="en-US" dirty="0"/>
              <a:t>The Court held that an individual only “exceeds authorized access” when he accesses a computer with authorization but then obtains information located in particular areas of the computer, such as files, folders, or databases, that are off-limits to him.</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24</a:t>
            </a:fld>
            <a:endParaRPr lang="en-US"/>
          </a:p>
        </p:txBody>
      </p:sp>
      <p:sp>
        <p:nvSpPr>
          <p:cNvPr id="6" name="Footer Placeholder 6">
            <a:extLst>
              <a:ext uri="{FF2B5EF4-FFF2-40B4-BE49-F238E27FC236}">
                <a16:creationId xmlns:a16="http://schemas.microsoft.com/office/drawing/2014/main" id="{AFF82C1B-8DB3-AE14-0D2F-8CC3141BDCA2}"/>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198827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Scam Apps and Child Pornography</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a:bodyPr>
          <a:lstStyle/>
          <a:p>
            <a:pPr marL="291600" indent="-291600">
              <a:lnSpc>
                <a:spcPct val="100000"/>
              </a:lnSpc>
            </a:pPr>
            <a:r>
              <a:rPr lang="en-US" dirty="0"/>
              <a:t>Scam apps describe cyber criminals who design fake applications that are purchased for use on a computer, tablet or smart phone.</a:t>
            </a:r>
          </a:p>
          <a:p>
            <a:pPr marL="291600" indent="-291600">
              <a:lnSpc>
                <a:spcPct val="100000"/>
              </a:lnSpc>
            </a:pPr>
            <a:r>
              <a:rPr lang="en-US" dirty="0"/>
              <a:t>Currently, virtually every arrest for child pornography involves the internet.</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25</a:t>
            </a:fld>
            <a:endParaRPr lang="en-US"/>
          </a:p>
        </p:txBody>
      </p:sp>
      <p:sp>
        <p:nvSpPr>
          <p:cNvPr id="6" name="Footer Placeholder 6">
            <a:extLst>
              <a:ext uri="{FF2B5EF4-FFF2-40B4-BE49-F238E27FC236}">
                <a16:creationId xmlns:a16="http://schemas.microsoft.com/office/drawing/2014/main" id="{0D03650D-4ED6-6099-2180-9575B587E336}"/>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02000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Chapter Learning Objectives</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a:bodyPr>
          <a:lstStyle/>
          <a:p>
            <a:pPr marL="291600" indent="-291600">
              <a:lnSpc>
                <a:spcPct val="100000"/>
              </a:lnSpc>
            </a:pPr>
            <a:r>
              <a:rPr lang="en-US" sz="2800" dirty="0"/>
              <a:t>Explain how privacy rights are protected at the constitutional level.</a:t>
            </a:r>
          </a:p>
          <a:p>
            <a:pPr marL="291600" indent="-291600">
              <a:lnSpc>
                <a:spcPct val="100000"/>
              </a:lnSpc>
            </a:pPr>
            <a:r>
              <a:rPr lang="en-US" dirty="0"/>
              <a:t>Identify four ways the right to privacy is protected by tort law.</a:t>
            </a:r>
            <a:endParaRPr lang="en-US" sz="2800" dirty="0"/>
          </a:p>
          <a:p>
            <a:pPr marL="291600" indent="-291600">
              <a:lnSpc>
                <a:spcPct val="100000"/>
              </a:lnSpc>
            </a:pPr>
            <a:r>
              <a:rPr lang="en-US" sz="2800" dirty="0"/>
              <a:t>List th</a:t>
            </a:r>
            <a:r>
              <a:rPr lang="en-US" dirty="0"/>
              <a:t>e major federal and state data privacy laws and identify how they are applied.</a:t>
            </a:r>
            <a:endParaRPr lang="en-US" sz="2800" dirty="0"/>
          </a:p>
          <a:p>
            <a:pPr marL="291600" indent="-291600">
              <a:lnSpc>
                <a:spcPct val="100000"/>
              </a:lnSpc>
            </a:pPr>
            <a:r>
              <a:rPr lang="en-US" sz="2800" dirty="0"/>
              <a:t>Identify ways in which criminals target computers of businesses.</a:t>
            </a:r>
          </a:p>
          <a:p>
            <a:pPr marL="291600" indent="-291600">
              <a:lnSpc>
                <a:spcPct val="100000"/>
              </a:lnSpc>
            </a:pPr>
            <a:r>
              <a:rPr lang="en-US" dirty="0"/>
              <a:t>Describe how criminals use computers to commit crimes.</a:t>
            </a:r>
            <a:endParaRPr lang="en-US" sz="2800" dirty="0"/>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3</a:t>
            </a:fld>
            <a:endParaRPr lang="en-US"/>
          </a:p>
        </p:txBody>
      </p:sp>
      <p:sp>
        <p:nvSpPr>
          <p:cNvPr id="6" name="Footer Placeholder 6">
            <a:extLst>
              <a:ext uri="{FF2B5EF4-FFF2-40B4-BE49-F238E27FC236}">
                <a16:creationId xmlns:a16="http://schemas.microsoft.com/office/drawing/2014/main" id="{79E06386-57CE-BAD6-58C3-4DB255E8EC63}"/>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960249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U.S. and State Constitutional Rights to Privacy</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92500" lnSpcReduction="20000"/>
          </a:bodyPr>
          <a:lstStyle/>
          <a:p>
            <a:pPr marL="291600" indent="-291600">
              <a:lnSpc>
                <a:spcPct val="100000"/>
              </a:lnSpc>
            </a:pPr>
            <a:r>
              <a:rPr lang="en-US" sz="2800" dirty="0"/>
              <a:t>The word privacy does not appear in the U.S. Constitution or the constitutions of most state. (The few states that do include a right to privacy are listed in the table in the next slide.)</a:t>
            </a:r>
          </a:p>
          <a:p>
            <a:pPr marL="291600" indent="-291600">
              <a:lnSpc>
                <a:spcPct val="100000"/>
              </a:lnSpc>
            </a:pPr>
            <a:r>
              <a:rPr lang="en-US" dirty="0"/>
              <a:t>Since the 1920s, the U.S. Supreme Court has interpreted the word “liberty” in the constitution to include the right to be left alone in one's private life.</a:t>
            </a:r>
          </a:p>
          <a:p>
            <a:pPr marL="291600" indent="-291600">
              <a:lnSpc>
                <a:spcPct val="100000"/>
              </a:lnSpc>
            </a:pPr>
            <a:r>
              <a:rPr lang="en-US" sz="2800" dirty="0"/>
              <a:t>Stat</a:t>
            </a:r>
            <a:r>
              <a:rPr lang="en-US" dirty="0"/>
              <a:t>e and federal laws that restrict privacy rights are subject to strict scrutiny.</a:t>
            </a:r>
          </a:p>
          <a:p>
            <a:pPr marL="291600" indent="-291600">
              <a:lnSpc>
                <a:spcPct val="100000"/>
              </a:lnSpc>
            </a:pPr>
            <a:r>
              <a:rPr lang="en-US" sz="2800" dirty="0"/>
              <a:t>Strict scrutiny: Limits on privacy are valid only when:</a:t>
            </a:r>
          </a:p>
          <a:p>
            <a:pPr marL="748800" lvl="1" indent="-291600">
              <a:lnSpc>
                <a:spcPct val="100000"/>
              </a:lnSpc>
            </a:pPr>
            <a:r>
              <a:rPr lang="en-US" dirty="0"/>
              <a:t>There is a compelling government interest.</a:t>
            </a:r>
          </a:p>
          <a:p>
            <a:pPr marL="748800" lvl="1" indent="-291600">
              <a:lnSpc>
                <a:spcPct val="100000"/>
              </a:lnSpc>
            </a:pPr>
            <a:r>
              <a:rPr lang="en-US" dirty="0"/>
              <a:t>The restriction is narrowly tailored to accomplish such a compelling purpose.</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4</a:t>
            </a:fld>
            <a:endParaRPr lang="en-US"/>
          </a:p>
        </p:txBody>
      </p:sp>
      <p:sp>
        <p:nvSpPr>
          <p:cNvPr id="6" name="Footer Placeholder 6">
            <a:extLst>
              <a:ext uri="{FF2B5EF4-FFF2-40B4-BE49-F238E27FC236}">
                <a16:creationId xmlns:a16="http://schemas.microsoft.com/office/drawing/2014/main" id="{AF0300E7-7C8E-E390-0F8B-5A28DFA2D94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921465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4596D-BFDF-4EEF-9E04-35A24216ACFB}"/>
              </a:ext>
            </a:extLst>
          </p:cNvPr>
          <p:cNvSpPr>
            <a:spLocks noGrp="1"/>
          </p:cNvSpPr>
          <p:nvPr>
            <p:ph type="title"/>
          </p:nvPr>
        </p:nvSpPr>
        <p:spPr/>
        <p:txBody>
          <a:bodyPr/>
          <a:lstStyle/>
          <a:p>
            <a:pPr algn="ctr"/>
            <a:r>
              <a:rPr lang="en-US" b="1" dirty="0"/>
              <a:t>State Constitutional Rights to Privacy</a:t>
            </a:r>
          </a:p>
        </p:txBody>
      </p:sp>
      <p:graphicFrame>
        <p:nvGraphicFramePr>
          <p:cNvPr id="6" name="Table 6">
            <a:extLst>
              <a:ext uri="{FF2B5EF4-FFF2-40B4-BE49-F238E27FC236}">
                <a16:creationId xmlns:a16="http://schemas.microsoft.com/office/drawing/2014/main" id="{DAE27C05-2BDC-436E-B9D2-243156BB716D}"/>
              </a:ext>
            </a:extLst>
          </p:cNvPr>
          <p:cNvGraphicFramePr>
            <a:graphicFrameLocks noGrp="1"/>
          </p:cNvGraphicFramePr>
          <p:nvPr>
            <p:ph idx="1"/>
            <p:extLst>
              <p:ext uri="{D42A27DB-BD31-4B8C-83A1-F6EECF244321}">
                <p14:modId xmlns:p14="http://schemas.microsoft.com/office/powerpoint/2010/main" val="2712699241"/>
              </p:ext>
            </p:extLst>
          </p:nvPr>
        </p:nvGraphicFramePr>
        <p:xfrm>
          <a:off x="979715" y="1690688"/>
          <a:ext cx="10515597" cy="4780228"/>
        </p:xfrm>
        <a:graphic>
          <a:graphicData uri="http://schemas.openxmlformats.org/drawingml/2006/table">
            <a:tbl>
              <a:tblPr firstRow="1" bandRow="1">
                <a:tableStyleId>{5C22544A-7EE6-4342-B048-85BDC9FD1C3A}</a:tableStyleId>
              </a:tblPr>
              <a:tblGrid>
                <a:gridCol w="1328057">
                  <a:extLst>
                    <a:ext uri="{9D8B030D-6E8A-4147-A177-3AD203B41FA5}">
                      <a16:colId xmlns:a16="http://schemas.microsoft.com/office/drawing/2014/main" val="3318678387"/>
                    </a:ext>
                  </a:extLst>
                </a:gridCol>
                <a:gridCol w="1632857">
                  <a:extLst>
                    <a:ext uri="{9D8B030D-6E8A-4147-A177-3AD203B41FA5}">
                      <a16:colId xmlns:a16="http://schemas.microsoft.com/office/drawing/2014/main" val="2927654131"/>
                    </a:ext>
                  </a:extLst>
                </a:gridCol>
                <a:gridCol w="7554683">
                  <a:extLst>
                    <a:ext uri="{9D8B030D-6E8A-4147-A177-3AD203B41FA5}">
                      <a16:colId xmlns:a16="http://schemas.microsoft.com/office/drawing/2014/main" val="184254861"/>
                    </a:ext>
                  </a:extLst>
                </a:gridCol>
              </a:tblGrid>
              <a:tr h="311137">
                <a:tc>
                  <a:txBody>
                    <a:bodyPr/>
                    <a:lstStyle/>
                    <a:p>
                      <a:r>
                        <a:rPr lang="en-US" sz="1400" dirty="0">
                          <a:solidFill>
                            <a:srgbClr val="000000"/>
                          </a:solidFill>
                        </a:rPr>
                        <a:t>State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indent="0"/>
                      <a:r>
                        <a:rPr lang="en-US" sz="1400" dirty="0">
                          <a:solidFill>
                            <a:srgbClr val="000000"/>
                          </a:solidFill>
                        </a:rPr>
                        <a:t>Citation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400" dirty="0">
                          <a:solidFill>
                            <a:srgbClr val="000000"/>
                          </a:solidFill>
                        </a:rPr>
                        <a:t>Text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32399642"/>
                  </a:ext>
                </a:extLst>
              </a:tr>
              <a:tr h="481595">
                <a:tc>
                  <a:txBody>
                    <a:bodyPr/>
                    <a:lstStyle/>
                    <a:p>
                      <a:r>
                        <a:rPr lang="en-US" sz="1400" dirty="0">
                          <a:solidFill>
                            <a:srgbClr val="000000"/>
                          </a:solidFill>
                        </a:rPr>
                        <a:t>Alaska</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art. I, § 22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The right of the people to privacy is recognized and shall not be infringed.  The legislature shall implement this section.</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25070104"/>
                  </a:ext>
                </a:extLst>
              </a:tr>
              <a:tr h="311137">
                <a:tc>
                  <a:txBody>
                    <a:bodyPr/>
                    <a:lstStyle/>
                    <a:p>
                      <a:r>
                        <a:rPr lang="en-US" sz="1400" dirty="0">
                          <a:solidFill>
                            <a:srgbClr val="000000"/>
                          </a:solidFill>
                        </a:rPr>
                        <a:t>Arizona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art. II, § 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No person shall be disturbed in his private affairs, or his home invaded, without authority of law.</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07393343"/>
                  </a:ext>
                </a:extLst>
              </a:tr>
              <a:tr h="679899">
                <a:tc>
                  <a:txBody>
                    <a:bodyPr/>
                    <a:lstStyle/>
                    <a:p>
                      <a:r>
                        <a:rPr lang="en-US" sz="1400" dirty="0">
                          <a:solidFill>
                            <a:srgbClr val="000000"/>
                          </a:solidFill>
                        </a:rPr>
                        <a:t>California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rPr>
                        <a:t>art. I, § 1</a:t>
                      </a:r>
                    </a:p>
                    <a:p>
                      <a:endParaRPr lang="en-US" sz="1400" dirty="0">
                        <a:solidFill>
                          <a:srgbClr val="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All people are by nature free and independent and have inalienable rights.  Among these are enjoying and defending life and liberty, acquiring, possessing, and protecting property, and pursuing and obtaining safety, happiness, and privacy.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14626503"/>
                  </a:ext>
                </a:extLst>
              </a:tr>
              <a:tr h="679899">
                <a:tc>
                  <a:txBody>
                    <a:bodyPr/>
                    <a:lstStyle/>
                    <a:p>
                      <a:r>
                        <a:rPr lang="en-US" sz="1400" dirty="0">
                          <a:solidFill>
                            <a:srgbClr val="000000"/>
                          </a:solidFill>
                        </a:rPr>
                        <a:t>Florida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rPr>
                        <a:t>art. I, § 23</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Every natural person has the right to be let alone and free from governmental intrusion into the person’s private life except as otherwise provided herein.  This section shall not be construed to limit the public’s right of access to public records and meetings as provided by law.</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60215650"/>
                  </a:ext>
                </a:extLst>
              </a:tr>
              <a:tr h="481595">
                <a:tc>
                  <a:txBody>
                    <a:bodyPr/>
                    <a:lstStyle/>
                    <a:p>
                      <a:r>
                        <a:rPr lang="en-US" sz="1400" dirty="0">
                          <a:solidFill>
                            <a:srgbClr val="000000"/>
                          </a:solidFill>
                        </a:rPr>
                        <a:t>Hawaii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art. I, §§ 6 &amp; 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The right of the people to privacy is recognized and shall not be infringed without the showing of a compelling state interest.  The legislature shall take affirmative steps to implement this right.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503148878"/>
                  </a:ext>
                </a:extLst>
              </a:tr>
              <a:tr h="481595">
                <a:tc>
                  <a:txBody>
                    <a:bodyPr/>
                    <a:lstStyle/>
                    <a:p>
                      <a:r>
                        <a:rPr lang="en-US" sz="1400" dirty="0">
                          <a:solidFill>
                            <a:srgbClr val="000000"/>
                          </a:solidFill>
                        </a:rPr>
                        <a:t>Montana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art. II, § 10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The right of individual privacy is essential to the well-being of a free society and shall not be infringed without the showing of a compelling state interest.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26894080"/>
                  </a:ext>
                </a:extLst>
              </a:tr>
              <a:tr h="481595">
                <a:tc>
                  <a:txBody>
                    <a:bodyPr/>
                    <a:lstStyle/>
                    <a:p>
                      <a:r>
                        <a:rPr lang="en-US" sz="1400" dirty="0">
                          <a:solidFill>
                            <a:srgbClr val="000000"/>
                          </a:solidFill>
                        </a:rPr>
                        <a:t>New Hampshire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art. 2-b</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An individual’s right to live free from governmental intrusion in private or personal information is natural, essential, and inherent.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088791505"/>
                  </a:ext>
                </a:extLst>
              </a:tr>
              <a:tr h="311137">
                <a:tc>
                  <a:txBody>
                    <a:bodyPr/>
                    <a:lstStyle/>
                    <a:p>
                      <a:r>
                        <a:rPr lang="en-US" sz="1400" dirty="0">
                          <a:solidFill>
                            <a:srgbClr val="000000"/>
                          </a:solidFill>
                        </a:rPr>
                        <a:t>Washington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art. I, § 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400" dirty="0">
                          <a:solidFill>
                            <a:srgbClr val="000000"/>
                          </a:solidFill>
                        </a:rPr>
                        <a:t>No person shall be disturbed in his private affairs, or his home invaded, without authority of law.</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9472308"/>
                  </a:ext>
                </a:extLst>
              </a:tr>
              <a:tr h="311137">
                <a:tc>
                  <a:txBody>
                    <a:bodyPr/>
                    <a:lstStyle/>
                    <a:p>
                      <a:endParaRPr lang="en-US" sz="1400">
                        <a:solidFill>
                          <a:srgbClr val="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a:solidFill>
                          <a:srgbClr val="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solidFill>
                          <a:srgbClr val="000000"/>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83614797"/>
                  </a:ext>
                </a:extLst>
              </a:tr>
            </a:tbl>
          </a:graphicData>
        </a:graphic>
      </p:graphicFrame>
      <p:sp>
        <p:nvSpPr>
          <p:cNvPr id="4" name="Slide Number Placeholder 3">
            <a:extLst>
              <a:ext uri="{FF2B5EF4-FFF2-40B4-BE49-F238E27FC236}">
                <a16:creationId xmlns:a16="http://schemas.microsoft.com/office/drawing/2014/main" id="{CDA7DD6C-6E8D-4766-A81F-D313D8F70373}"/>
              </a:ext>
            </a:extLst>
          </p:cNvPr>
          <p:cNvSpPr>
            <a:spLocks noGrp="1"/>
          </p:cNvSpPr>
          <p:nvPr>
            <p:ph type="sldNum" sz="quarter" idx="12"/>
          </p:nvPr>
        </p:nvSpPr>
        <p:spPr/>
        <p:txBody>
          <a:bodyPr/>
          <a:lstStyle/>
          <a:p>
            <a:fld id="{188B8A88-9DFF-4215-91ED-9F3869CDCD8B}" type="slidenum">
              <a:rPr lang="en-US" smtClean="0"/>
              <a:t>5</a:t>
            </a:fld>
            <a:endParaRPr lang="en-US"/>
          </a:p>
        </p:txBody>
      </p:sp>
      <p:sp>
        <p:nvSpPr>
          <p:cNvPr id="3" name="Footer Placeholder 6">
            <a:extLst>
              <a:ext uri="{FF2B5EF4-FFF2-40B4-BE49-F238E27FC236}">
                <a16:creationId xmlns:a16="http://schemas.microsoft.com/office/drawing/2014/main" id="{53123E0C-CF24-59DC-948C-A183A4792C1A}"/>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275234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Landmark Case 7.1: Stanley v. Georgia</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a:bodyPr>
          <a:lstStyle/>
          <a:p>
            <a:pPr marL="0" indent="0">
              <a:lnSpc>
                <a:spcPct val="100000"/>
              </a:lnSpc>
              <a:buNone/>
            </a:pPr>
            <a:r>
              <a:rPr lang="en-US" b="1" dirty="0"/>
              <a:t>HELD: </a:t>
            </a:r>
            <a:r>
              <a:rPr lang="en-US" dirty="0"/>
              <a:t>The right of privacy protects an individual’s right to posses and view pornography, including pornography that might be the basis for a criminal prosecution against its manufacturer or distributor, in one’s own home.</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6</a:t>
            </a:fld>
            <a:endParaRPr lang="en-US"/>
          </a:p>
        </p:txBody>
      </p:sp>
      <p:sp>
        <p:nvSpPr>
          <p:cNvPr id="6" name="Footer Placeholder 6">
            <a:extLst>
              <a:ext uri="{FF2B5EF4-FFF2-40B4-BE49-F238E27FC236}">
                <a16:creationId xmlns:a16="http://schemas.microsoft.com/office/drawing/2014/main" id="{6039FD14-FC3F-502F-2136-65C2ED1E9F2A}"/>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442452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Invasion of Privacy Torts</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77500" lnSpcReduction="20000"/>
          </a:bodyPr>
          <a:lstStyle/>
          <a:p>
            <a:pPr marL="291600" indent="-291600">
              <a:lnSpc>
                <a:spcPct val="100000"/>
              </a:lnSpc>
            </a:pPr>
            <a:r>
              <a:rPr lang="en-US" dirty="0"/>
              <a:t>Intrusion Upon Solitude: Person or business firm intentionally and without authorization interferes with another person’s right to solitude or seclusion in such a way that is “highly offensive to a reasonable person.”</a:t>
            </a:r>
          </a:p>
          <a:p>
            <a:pPr marL="291600" indent="-291600">
              <a:lnSpc>
                <a:spcPct val="100000"/>
              </a:lnSpc>
            </a:pPr>
            <a:r>
              <a:rPr lang="en-US" dirty="0"/>
              <a:t>Public Disclosure of Private Facts: Person or business firm discloses without authorization the details of another person’s private life that are not generally known to the public.  Such private facts are “highly offensive to a reasonable person” and “not of legitimate concern to the public.”</a:t>
            </a:r>
          </a:p>
          <a:p>
            <a:pPr marL="291600" indent="-291600">
              <a:lnSpc>
                <a:spcPct val="100000"/>
              </a:lnSpc>
            </a:pPr>
            <a:r>
              <a:rPr lang="en-US" dirty="0"/>
              <a:t>Misappropriation: Person or business firm uses another person’s “name or likeness” for commercial purposes without the other person’s permission.</a:t>
            </a:r>
          </a:p>
          <a:p>
            <a:pPr marL="291600" indent="-291600">
              <a:lnSpc>
                <a:spcPct val="100000"/>
              </a:lnSpc>
            </a:pPr>
            <a:r>
              <a:rPr lang="en-US" dirty="0"/>
              <a:t>False Light: Person or business firm publishes information about another person or business firm that is misleading or distorts the truth.  Such information must be highly offensive to the average person and published with knowledge of, or in reckless disregard of, whether the information was false or would place the victim in a false light.</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7</a:t>
            </a:fld>
            <a:endParaRPr lang="en-US"/>
          </a:p>
        </p:txBody>
      </p:sp>
      <p:sp>
        <p:nvSpPr>
          <p:cNvPr id="6" name="Footer Placeholder 6">
            <a:extLst>
              <a:ext uri="{FF2B5EF4-FFF2-40B4-BE49-F238E27FC236}">
                <a16:creationId xmlns:a16="http://schemas.microsoft.com/office/drawing/2014/main" id="{E4C3566F-636C-F5E3-A0C2-BC7F3A3ED34D}"/>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1874555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The Law of Blackmail</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a:bodyPr>
          <a:lstStyle/>
          <a:p>
            <a:pPr marL="291600" indent="-291600">
              <a:lnSpc>
                <a:spcPct val="100000"/>
              </a:lnSpc>
            </a:pPr>
            <a:r>
              <a:rPr lang="en-US" sz="2800" dirty="0"/>
              <a:t>Blackmail occurs when one person, the blackmailer, demands payment or another benefit from another person, the victim, in exchange for not revealing compromising or damaging secret information about the victim, even if that information is true.</a:t>
            </a:r>
          </a:p>
          <a:p>
            <a:pPr marL="291600" indent="-291600">
              <a:lnSpc>
                <a:spcPct val="100000"/>
              </a:lnSpc>
            </a:pPr>
            <a:r>
              <a:rPr lang="en-US" dirty="0"/>
              <a:t>Blackmail is a crime under state and federal law.</a:t>
            </a:r>
            <a:endParaRPr lang="en-US" sz="2800" dirty="0"/>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8</a:t>
            </a:fld>
            <a:endParaRPr lang="en-US"/>
          </a:p>
        </p:txBody>
      </p:sp>
      <p:sp>
        <p:nvSpPr>
          <p:cNvPr id="6" name="Footer Placeholder 6">
            <a:extLst>
              <a:ext uri="{FF2B5EF4-FFF2-40B4-BE49-F238E27FC236}">
                <a16:creationId xmlns:a16="http://schemas.microsoft.com/office/drawing/2014/main" id="{7324BF09-5976-E54C-FC0F-91B24967B389}"/>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311078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2CD8-617D-4787-BD07-E8A3DA266353}"/>
              </a:ext>
            </a:extLst>
          </p:cNvPr>
          <p:cNvSpPr>
            <a:spLocks noGrp="1"/>
          </p:cNvSpPr>
          <p:nvPr>
            <p:ph type="title"/>
          </p:nvPr>
        </p:nvSpPr>
        <p:spPr/>
        <p:txBody>
          <a:bodyPr/>
          <a:lstStyle/>
          <a:p>
            <a:pPr algn="ctr"/>
            <a:r>
              <a:rPr lang="en-US" b="1" dirty="0"/>
              <a:t>Data Privacy: Definition and Norms</a:t>
            </a:r>
            <a:endParaRPr lang="en-US" dirty="0"/>
          </a:p>
        </p:txBody>
      </p:sp>
      <p:sp>
        <p:nvSpPr>
          <p:cNvPr id="3" name="Content Placeholder 2">
            <a:extLst>
              <a:ext uri="{FF2B5EF4-FFF2-40B4-BE49-F238E27FC236}">
                <a16:creationId xmlns:a16="http://schemas.microsoft.com/office/drawing/2014/main" id="{60B95BAA-7F09-497E-AB1C-1A6AD281322E}"/>
              </a:ext>
            </a:extLst>
          </p:cNvPr>
          <p:cNvSpPr>
            <a:spLocks noGrp="1"/>
          </p:cNvSpPr>
          <p:nvPr>
            <p:ph idx="1"/>
          </p:nvPr>
        </p:nvSpPr>
        <p:spPr/>
        <p:txBody>
          <a:bodyPr>
            <a:normAutofit fontScale="77500" lnSpcReduction="20000"/>
          </a:bodyPr>
          <a:lstStyle/>
          <a:p>
            <a:pPr marL="291600" indent="-291600">
              <a:lnSpc>
                <a:spcPct val="100000"/>
              </a:lnSpc>
            </a:pPr>
            <a:r>
              <a:rPr lang="en-US" sz="2800" dirty="0"/>
              <a:t>Companies rely on technology to capture, store, retrieve, share, use, and sell large volumes of data to generate value.</a:t>
            </a:r>
          </a:p>
          <a:p>
            <a:pPr marL="291600" indent="-291600">
              <a:lnSpc>
                <a:spcPct val="100000"/>
              </a:lnSpc>
            </a:pPr>
            <a:r>
              <a:rPr lang="en-US" dirty="0"/>
              <a:t>Some of this data is nonpublic personally identifying data.</a:t>
            </a:r>
            <a:endParaRPr lang="en-US" sz="2800" dirty="0"/>
          </a:p>
          <a:p>
            <a:pPr marL="291600" indent="-291600">
              <a:lnSpc>
                <a:spcPct val="100000"/>
              </a:lnSpc>
            </a:pPr>
            <a:r>
              <a:rPr lang="en-US" dirty="0"/>
              <a:t>Companies use cookies to track online traffic, user-submitted registration forms, sensors that monitor employee productivity, fitness apps that track customer health, and cameras to detect facial patterns for use with facial recognition software.</a:t>
            </a:r>
          </a:p>
          <a:p>
            <a:pPr marL="291600" indent="-291600">
              <a:lnSpc>
                <a:spcPct val="100000"/>
              </a:lnSpc>
            </a:pPr>
            <a:r>
              <a:rPr lang="en-US" dirty="0"/>
              <a:t>Data privacy refers to the domestic and international privacy laws and regulations meant to preserve the confidentiality of nonpublic personally identifying data.</a:t>
            </a:r>
          </a:p>
          <a:p>
            <a:pPr marL="291600" indent="-291600">
              <a:lnSpc>
                <a:spcPct val="100000"/>
              </a:lnSpc>
            </a:pPr>
            <a:r>
              <a:rPr lang="en-US" dirty="0"/>
              <a:t>Data governance refers to the business practices that promote ethical privacy norms and ensure compliance with domestic and international privacy laws and regulations.</a:t>
            </a:r>
          </a:p>
          <a:p>
            <a:pPr marL="291600" indent="-291600">
              <a:lnSpc>
                <a:spcPct val="100000"/>
              </a:lnSpc>
            </a:pPr>
            <a:r>
              <a:rPr lang="en-US" dirty="0"/>
              <a:t>The U.S. generally upholds freedom of contract principles in private market transactions.</a:t>
            </a:r>
          </a:p>
          <a:p>
            <a:pPr marL="291600" indent="-291600">
              <a:lnSpc>
                <a:spcPct val="100000"/>
              </a:lnSpc>
            </a:pPr>
            <a:r>
              <a:rPr lang="en-US" dirty="0"/>
              <a:t>Companies draft privacy policies that govern the relationship between them and their customers with respect to their customers’ data.</a:t>
            </a:r>
          </a:p>
        </p:txBody>
      </p:sp>
      <p:sp>
        <p:nvSpPr>
          <p:cNvPr id="4" name="Slide Number Placeholder 3">
            <a:extLst>
              <a:ext uri="{FF2B5EF4-FFF2-40B4-BE49-F238E27FC236}">
                <a16:creationId xmlns:a16="http://schemas.microsoft.com/office/drawing/2014/main" id="{C9E37B97-B904-44E1-94BE-48EE3644528A}"/>
              </a:ext>
            </a:extLst>
          </p:cNvPr>
          <p:cNvSpPr>
            <a:spLocks noGrp="1"/>
          </p:cNvSpPr>
          <p:nvPr>
            <p:ph type="sldNum" sz="quarter" idx="12"/>
          </p:nvPr>
        </p:nvSpPr>
        <p:spPr/>
        <p:txBody>
          <a:bodyPr/>
          <a:lstStyle/>
          <a:p>
            <a:fld id="{188B8A88-9DFF-4215-91ED-9F3869CDCD8B}" type="slidenum">
              <a:rPr lang="en-US" smtClean="0"/>
              <a:t>9</a:t>
            </a:fld>
            <a:endParaRPr lang="en-US"/>
          </a:p>
        </p:txBody>
      </p:sp>
      <p:sp>
        <p:nvSpPr>
          <p:cNvPr id="6" name="Footer Placeholder 6">
            <a:extLst>
              <a:ext uri="{FF2B5EF4-FFF2-40B4-BE49-F238E27FC236}">
                <a16:creationId xmlns:a16="http://schemas.microsoft.com/office/drawing/2014/main" id="{DE3B5E92-2EA1-5095-6609-37694C09BD59}"/>
              </a:ext>
            </a:extLst>
          </p:cNvPr>
          <p:cNvSpPr>
            <a:spLocks noGrp="1"/>
          </p:cNvSpPr>
          <p:nvPr>
            <p:ph type="ftr" sz="quarter" idx="3"/>
          </p:nvPr>
        </p:nvSpPr>
        <p:spPr>
          <a:xfrm>
            <a:off x="851451" y="6356350"/>
            <a:ext cx="8213036"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593445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3" ma:contentTypeDescription="Create a new document." ma:contentTypeScope="" ma:versionID="aff629b1cb549730cea82076c5564298">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66422edb2874e8da8a037250be8930f0"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900F8D-10F8-4A9D-B14F-04A0816F955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E877008-ACEB-40F6-862C-982F7BA349AF}">
  <ds:schemaRefs>
    <ds:schemaRef ds:uri="http://schemas.microsoft.com/sharepoint/v3/contenttype/forms"/>
  </ds:schemaRefs>
</ds:datastoreItem>
</file>

<file path=customXml/itemProps3.xml><?xml version="1.0" encoding="utf-8"?>
<ds:datastoreItem xmlns:ds="http://schemas.openxmlformats.org/officeDocument/2006/customXml" ds:itemID="{B060B4F8-B500-419F-8065-007D10B45A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1798</TotalTime>
  <Words>3075</Words>
  <Application>Microsoft Office PowerPoint</Application>
  <PresentationFormat>Widescreen</PresentationFormat>
  <Paragraphs>187</Paragraphs>
  <Slides>25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 </vt:lpstr>
      <vt:lpstr>Chapter 7</vt:lpstr>
      <vt:lpstr>Chapter Learning Objectives</vt:lpstr>
      <vt:lpstr>U.S. and State Constitutional Rights to Privacy</vt:lpstr>
      <vt:lpstr>State Constitutional Rights to Privacy</vt:lpstr>
      <vt:lpstr>Landmark Case 7.1: Stanley v. Georgia</vt:lpstr>
      <vt:lpstr>Invasion of Privacy Torts</vt:lpstr>
      <vt:lpstr>The Law of Blackmail</vt:lpstr>
      <vt:lpstr>Data Privacy: Definition and Norms</vt:lpstr>
      <vt:lpstr>Case 7.2: In the Matter of Snapchat, Inc., a corporation, FTC Complaint File No. 132 3078</vt:lpstr>
      <vt:lpstr>Federal Data Privacy Laws: Consumers and Financial Institutions</vt:lpstr>
      <vt:lpstr>Health Insurance Portability and Accountability Act of 1996</vt:lpstr>
      <vt:lpstr>Federal Data Privacy Laws: Electronic Information</vt:lpstr>
      <vt:lpstr>Federal Data Privacy Laws: Education</vt:lpstr>
      <vt:lpstr>Video Privacy Protection Act</vt:lpstr>
      <vt:lpstr>Case 7.3: Yershov v. Gannett Satellite Information Network, Inc.</vt:lpstr>
      <vt:lpstr>State Data Privacy Laws</vt:lpstr>
      <vt:lpstr>The European Union General Data Protection Regulation (GDPR)</vt:lpstr>
      <vt:lpstr>Crimes Targeting Computer Systems</vt:lpstr>
      <vt:lpstr>Cybersecurity Framework</vt:lpstr>
      <vt:lpstr>Federal Trade Commission Guidance on Businesses’ Response to Information Being Compromised</vt:lpstr>
      <vt:lpstr>Hacking</vt:lpstr>
      <vt:lpstr>Computer Fraud and Abuse Act</vt:lpstr>
      <vt:lpstr>Case 7.4: Van Buren v. U.S.</vt:lpstr>
      <vt:lpstr>Scam Apps and Child Pornography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Amudha B</cp:lastModifiedBy>
  <cp:revision>144</cp:revision>
  <dcterms:created xsi:type="dcterms:W3CDTF">2019-07-25T18:35:04Z</dcterms:created>
  <dcterms:modified xsi:type="dcterms:W3CDTF">2023-01-06T09:08:07Z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