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5"/>
  </p:notesMasterIdLst>
  <p:sldIdLst>
    <p:sldId id="283" r:id="rId5"/>
    <p:sldId id="257" r:id="rId6"/>
    <p:sldId id="258" r:id="rId7"/>
    <p:sldId id="284" r:id="rId8"/>
    <p:sldId id="285" r:id="rId9"/>
    <p:sldId id="280" r:id="rId10"/>
    <p:sldId id="260" r:id="rId11"/>
    <p:sldId id="292" r:id="rId12"/>
    <p:sldId id="274" r:id="rId13"/>
    <p:sldId id="286" r:id="rId14"/>
    <p:sldId id="294" r:id="rId15"/>
    <p:sldId id="262" r:id="rId16"/>
    <p:sldId id="287" r:id="rId17"/>
    <p:sldId id="288" r:id="rId18"/>
    <p:sldId id="289" r:id="rId19"/>
    <p:sldId id="293" r:id="rId20"/>
    <p:sldId id="275" r:id="rId21"/>
    <p:sldId id="290" r:id="rId22"/>
    <p:sldId id="282" r:id="rId23"/>
    <p:sldId id="29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Content" id="{2615023E-CCD9-4728-BCCF-32EE6B6C7130}">
          <p14:sldIdLst>
            <p14:sldId id="283"/>
            <p14:sldId id="257"/>
            <p14:sldId id="258"/>
            <p14:sldId id="284"/>
            <p14:sldId id="285"/>
            <p14:sldId id="280"/>
            <p14:sldId id="260"/>
            <p14:sldId id="292"/>
            <p14:sldId id="274"/>
            <p14:sldId id="286"/>
            <p14:sldId id="294"/>
            <p14:sldId id="262"/>
            <p14:sldId id="287"/>
            <p14:sldId id="288"/>
            <p14:sldId id="289"/>
            <p14:sldId id="293"/>
            <p14:sldId id="275"/>
            <p14:sldId id="290"/>
            <p14:sldId id="282"/>
            <p14:sldId id="29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02" autoAdjust="0"/>
    <p:restoredTop sz="93919" autoAdjust="0"/>
  </p:normalViewPr>
  <p:slideViewPr>
    <p:cSldViewPr snapToGrid="0">
      <p:cViewPr varScale="1">
        <p:scale>
          <a:sx n="66" d="100"/>
          <a:sy n="66" d="100"/>
        </p:scale>
        <p:origin x="984" y="72"/>
      </p:cViewPr>
      <p:guideLst/>
    </p:cSldViewPr>
  </p:slideViewPr>
  <p:outlineViewPr>
    <p:cViewPr>
      <p:scale>
        <a:sx n="33" d="100"/>
        <a:sy n="33" d="100"/>
      </p:scale>
      <p:origin x="0" y="-58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rey Penley" userId="e5f35470ee298536" providerId="LiveId" clId="{52368731-ADD3-4EFF-9FD1-B7BAD571B321}"/>
    <pc:docChg chg="custSel addSld modSld modSection">
      <pc:chgData name="Jeffrey Penley" userId="e5f35470ee298536" providerId="LiveId" clId="{52368731-ADD3-4EFF-9FD1-B7BAD571B321}" dt="2022-12-01T16:05:47.577" v="1405" actId="6549"/>
      <pc:docMkLst>
        <pc:docMk/>
      </pc:docMkLst>
      <pc:sldChg chg="modSp new mod">
        <pc:chgData name="Jeffrey Penley" userId="e5f35470ee298536" providerId="LiveId" clId="{52368731-ADD3-4EFF-9FD1-B7BAD571B321}" dt="2022-12-01T16:05:23.342" v="1404" actId="14100"/>
        <pc:sldMkLst>
          <pc:docMk/>
          <pc:sldMk cId="4002385346" sldId="292"/>
        </pc:sldMkLst>
        <pc:spChg chg="mod">
          <ac:chgData name="Jeffrey Penley" userId="e5f35470ee298536" providerId="LiveId" clId="{52368731-ADD3-4EFF-9FD1-B7BAD571B321}" dt="2022-12-01T16:05:23.342" v="1404" actId="14100"/>
          <ac:spMkLst>
            <pc:docMk/>
            <pc:sldMk cId="4002385346" sldId="292"/>
            <ac:spMk id="2" creationId="{5F0471F4-BA88-C079-0E3B-22774725DE15}"/>
          </ac:spMkLst>
        </pc:spChg>
        <pc:spChg chg="mod">
          <ac:chgData name="Jeffrey Penley" userId="e5f35470ee298536" providerId="LiveId" clId="{52368731-ADD3-4EFF-9FD1-B7BAD571B321}" dt="2022-12-01T16:05:15.706" v="1403" actId="14100"/>
          <ac:spMkLst>
            <pc:docMk/>
            <pc:sldMk cId="4002385346" sldId="292"/>
            <ac:spMk id="3" creationId="{BFDB9A37-0EBE-076C-85EB-50F6738C704C}"/>
          </ac:spMkLst>
        </pc:spChg>
        <pc:spChg chg="mod">
          <ac:chgData name="Jeffrey Penley" userId="e5f35470ee298536" providerId="LiveId" clId="{52368731-ADD3-4EFF-9FD1-B7BAD571B321}" dt="2022-12-01T16:05:06.697" v="1402" actId="6549"/>
          <ac:spMkLst>
            <pc:docMk/>
            <pc:sldMk cId="4002385346" sldId="292"/>
            <ac:spMk id="4" creationId="{A1486BA2-D203-D6E1-6E02-B51C07B568F2}"/>
          </ac:spMkLst>
        </pc:spChg>
      </pc:sldChg>
      <pc:sldChg chg="modSp new mod">
        <pc:chgData name="Jeffrey Penley" userId="e5f35470ee298536" providerId="LiveId" clId="{52368731-ADD3-4EFF-9FD1-B7BAD571B321}" dt="2022-12-01T16:05:47.577" v="1405" actId="6549"/>
        <pc:sldMkLst>
          <pc:docMk/>
          <pc:sldMk cId="1905839126" sldId="293"/>
        </pc:sldMkLst>
        <pc:spChg chg="mod">
          <ac:chgData name="Jeffrey Penley" userId="e5f35470ee298536" providerId="LiveId" clId="{52368731-ADD3-4EFF-9FD1-B7BAD571B321}" dt="2022-11-29T16:38:22.921" v="925" actId="20577"/>
          <ac:spMkLst>
            <pc:docMk/>
            <pc:sldMk cId="1905839126" sldId="293"/>
            <ac:spMk id="2" creationId="{E4CBA103-961D-55E0-E164-6652BF4FBAC5}"/>
          </ac:spMkLst>
        </pc:spChg>
        <pc:spChg chg="mod">
          <ac:chgData name="Jeffrey Penley" userId="e5f35470ee298536" providerId="LiveId" clId="{52368731-ADD3-4EFF-9FD1-B7BAD571B321}" dt="2022-11-29T16:40:54.073" v="1401" actId="14100"/>
          <ac:spMkLst>
            <pc:docMk/>
            <pc:sldMk cId="1905839126" sldId="293"/>
            <ac:spMk id="3" creationId="{A4E51D9B-473E-7428-F00A-E4623EBD4E21}"/>
          </ac:spMkLst>
        </pc:spChg>
        <pc:spChg chg="mod">
          <ac:chgData name="Jeffrey Penley" userId="e5f35470ee298536" providerId="LiveId" clId="{52368731-ADD3-4EFF-9FD1-B7BAD571B321}" dt="2022-12-01T16:05:47.577" v="1405" actId="6549"/>
          <ac:spMkLst>
            <pc:docMk/>
            <pc:sldMk cId="1905839126" sldId="293"/>
            <ac:spMk id="4" creationId="{37697F7D-67CA-54A1-FE6E-F0389F2BD16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FCEDC-C3B8-4FB4-A58C-B830C6DC6DEA}" type="datetimeFigureOut">
              <a:rPr lang="en-US" smtClean="0"/>
              <a:t>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170635-2485-4C70-AF02-3CE7F6297ED0}" type="slidenum">
              <a:rPr lang="en-US" smtClean="0"/>
              <a:t>‹#›</a:t>
            </a:fld>
            <a:endParaRPr lang="en-US"/>
          </a:p>
        </p:txBody>
      </p:sp>
    </p:spTree>
    <p:extLst>
      <p:ext uri="{BB962C8B-B14F-4D97-AF65-F5344CB8AC3E}">
        <p14:creationId xmlns:p14="http://schemas.microsoft.com/office/powerpoint/2010/main" val="2244123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170635-2485-4C70-AF02-3CE7F6297ED0}" type="slidenum">
              <a:rPr lang="en-US" smtClean="0"/>
              <a:t>2</a:t>
            </a:fld>
            <a:endParaRPr lang="en-US"/>
          </a:p>
        </p:txBody>
      </p:sp>
    </p:spTree>
    <p:extLst>
      <p:ext uri="{BB962C8B-B14F-4D97-AF65-F5344CB8AC3E}">
        <p14:creationId xmlns:p14="http://schemas.microsoft.com/office/powerpoint/2010/main" val="979547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6B3FB29-9A5A-4F62-829C-71CD24E98EA2}" type="datetime1">
              <a:rPr lang="en-US" smtClean="0"/>
              <a:t>2/2/2023</a:t>
            </a:fld>
            <a:endParaRPr lang="en-US"/>
          </a:p>
        </p:txBody>
      </p:sp>
      <p:sp>
        <p:nvSpPr>
          <p:cNvPr id="5" name="Footer Placeholder 4"/>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Tree>
    <p:extLst>
      <p:ext uri="{BB962C8B-B14F-4D97-AF65-F5344CB8AC3E}">
        <p14:creationId xmlns:p14="http://schemas.microsoft.com/office/powerpoint/2010/main" val="923858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C2EBE7-CCD4-466A-84F6-E6BC50106175}" type="datetime1">
              <a:rPr lang="en-US" smtClean="0"/>
              <a:t>2/2/2023</a:t>
            </a:fld>
            <a:endParaRPr lang="en-US"/>
          </a:p>
        </p:txBody>
      </p:sp>
      <p:sp>
        <p:nvSpPr>
          <p:cNvPr id="5" name="Footer Placeholder 4"/>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
        <p:nvSpPr>
          <p:cNvPr id="7" name="Short Copyright">
            <a:extLst>
              <a:ext uri="{FF2B5EF4-FFF2-40B4-BE49-F238E27FC236}">
                <a16:creationId xmlns="" xmlns:a16="http://schemas.microsoft.com/office/drawing/2014/main"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3676248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1C6D38-D769-4A90-A350-146E855A3816}" type="datetime1">
              <a:rPr lang="en-US" smtClean="0"/>
              <a:t>2/2/2023</a:t>
            </a:fld>
            <a:endParaRPr lang="en-US"/>
          </a:p>
        </p:txBody>
      </p:sp>
      <p:sp>
        <p:nvSpPr>
          <p:cNvPr id="5" name="Footer Placeholder 4"/>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
        <p:nvSpPr>
          <p:cNvPr id="7" name="Short Copyright">
            <a:extLst>
              <a:ext uri="{FF2B5EF4-FFF2-40B4-BE49-F238E27FC236}">
                <a16:creationId xmlns="" xmlns:a16="http://schemas.microsoft.com/office/drawing/2014/main"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1300603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6B3FB29-9A5A-4F62-829C-71CD24E98EA2}" type="datetime1">
              <a:rPr lang="en-US" smtClean="0"/>
              <a:t>2/2/2023</a:t>
            </a:fld>
            <a:endParaRPr lang="en-US"/>
          </a:p>
        </p:txBody>
      </p:sp>
      <p:sp>
        <p:nvSpPr>
          <p:cNvPr id="6" name="Slide Number Placeholder 5"/>
          <p:cNvSpPr>
            <a:spLocks noGrp="1"/>
          </p:cNvSpPr>
          <p:nvPr>
            <p:ph type="sldNum" sz="quarter" idx="12"/>
          </p:nvPr>
        </p:nvSpPr>
        <p:spPr>
          <a:xfrm>
            <a:off x="10812544" y="6356350"/>
            <a:ext cx="541256" cy="365125"/>
          </a:xfrm>
          <a:prstGeom prst="rect">
            <a:avLst/>
          </a:prstGeom>
        </p:spPr>
        <p:txBody>
          <a:bodyPr/>
          <a:lstStyle/>
          <a:p>
            <a:fld id="{188B8A88-9DFF-4215-91ED-9F3869CDCD8B}" type="slidenum">
              <a:rPr lang="en-US" smtClean="0"/>
              <a:t>‹#›</a:t>
            </a:fld>
            <a:endParaRPr lang="en-US"/>
          </a:p>
        </p:txBody>
      </p:sp>
      <p:sp>
        <p:nvSpPr>
          <p:cNvPr id="8" name="Content Placeholder 7">
            <a:extLst>
              <a:ext uri="{FF2B5EF4-FFF2-40B4-BE49-F238E27FC236}">
                <a16:creationId xmlns="" xmlns:a16="http://schemas.microsoft.com/office/drawing/2014/main" id="{F666A86A-D26A-45F5-9F0B-76E9E7A2BE03}"/>
              </a:ext>
            </a:extLst>
          </p:cNvPr>
          <p:cNvSpPr>
            <a:spLocks noGrp="1"/>
          </p:cNvSpPr>
          <p:nvPr>
            <p:ph sz="quarter" idx="13"/>
          </p:nvPr>
        </p:nvSpPr>
        <p:spPr>
          <a:xfrm>
            <a:off x="3959225" y="5649913"/>
            <a:ext cx="5132388" cy="534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64626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9094C5-F5A4-4C82-82B8-25B78A4FBB92}" type="datetime1">
              <a:rPr lang="en-US" smtClean="0"/>
              <a:t>2/2/2023</a:t>
            </a:fld>
            <a:endParaRPr lang="en-US"/>
          </a:p>
        </p:txBody>
      </p:sp>
      <p:sp>
        <p:nvSpPr>
          <p:cNvPr id="5" name="Footer Placeholder 4"/>
          <p:cNvSpPr>
            <a:spLocks noGrp="1"/>
          </p:cNvSpPr>
          <p:nvPr>
            <p:ph type="ftr" sz="quarter" idx="11"/>
          </p:nvPr>
        </p:nvSpPr>
        <p:spPr/>
        <p:txBody>
          <a:bodyPr/>
          <a:lstStyle/>
          <a:p>
            <a:r>
              <a:rPr lang="en-US" dirty="0"/>
              <a:t>Copyright © </a:t>
            </a:r>
            <a:r>
              <a:rPr lang="en-US" dirty="0" smtClean="0"/>
              <a:t>2021 </a:t>
            </a:r>
            <a:r>
              <a:rPr lang="en-US" dirty="0"/>
              <a:t>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
        <p:nvSpPr>
          <p:cNvPr id="7" name="Short Copyright">
            <a:extLst>
              <a:ext uri="{FF2B5EF4-FFF2-40B4-BE49-F238E27FC236}">
                <a16:creationId xmlns="" xmlns:a16="http://schemas.microsoft.com/office/drawing/2014/main" id="{BBCB3416-4E3E-4261-A36E-4BB96792EBB4}"/>
              </a:ext>
            </a:extLst>
          </p:cNvPr>
          <p:cNvSpPr txBox="1"/>
          <p:nvPr userDrawn="1"/>
        </p:nvSpPr>
        <p:spPr>
          <a:xfrm>
            <a:off x="215658" y="6538617"/>
            <a:ext cx="8329826" cy="276999"/>
          </a:xfrm>
          <a:prstGeom prst="rect">
            <a:avLst/>
          </a:prstGeom>
          <a:noFill/>
        </p:spPr>
        <p:txBody>
          <a:bodyPr wrap="square" lIns="45720" rIns="45720" rtlCol="0" anchor="ctr">
            <a:spAutoFit/>
          </a:bodyPr>
          <a:lstStyle/>
          <a:p>
            <a:pPr marL="0" lvl="0" indent="0">
              <a:buNone/>
            </a:pPr>
            <a:r>
              <a:rPr lang="en-US" sz="1200" b="0" i="0" dirty="0" smtClean="0">
                <a:solidFill>
                  <a:srgbClr val="222222"/>
                </a:solidFill>
                <a:effectLst/>
              </a:rPr>
              <a:t>© McGraw Hill LLC. All rights reserved. No reproduction or distribution without the prior written consent of McGraw Hill LLC.</a:t>
            </a:r>
            <a:endParaRPr lang="en-US" sz="1200" noProof="0" dirty="0"/>
          </a:p>
        </p:txBody>
      </p:sp>
    </p:spTree>
    <p:extLst>
      <p:ext uri="{BB962C8B-B14F-4D97-AF65-F5344CB8AC3E}">
        <p14:creationId xmlns:p14="http://schemas.microsoft.com/office/powerpoint/2010/main" val="134240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682189-A2B6-4D3E-BF54-508BC2E72997}" type="datetime1">
              <a:rPr lang="en-US" smtClean="0"/>
              <a:t>2/2/2023</a:t>
            </a:fld>
            <a:endParaRPr lang="en-US"/>
          </a:p>
        </p:txBody>
      </p:sp>
      <p:sp>
        <p:nvSpPr>
          <p:cNvPr id="5" name="Footer Placeholder 4"/>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
        <p:nvSpPr>
          <p:cNvPr id="7" name="Short Copyright">
            <a:extLst>
              <a:ext uri="{FF2B5EF4-FFF2-40B4-BE49-F238E27FC236}">
                <a16:creationId xmlns="" xmlns:a16="http://schemas.microsoft.com/office/drawing/2014/main"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489466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C158BC-03B5-4A5B-AC33-EBD8F11A414A}" type="datetime1">
              <a:rPr lang="en-US" smtClean="0"/>
              <a:t>2/2/2023</a:t>
            </a:fld>
            <a:endParaRPr lang="en-US"/>
          </a:p>
        </p:txBody>
      </p:sp>
      <p:sp>
        <p:nvSpPr>
          <p:cNvPr id="6" name="Footer Placeholder 5"/>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7" name="Slide Number Placeholder 6"/>
          <p:cNvSpPr>
            <a:spLocks noGrp="1"/>
          </p:cNvSpPr>
          <p:nvPr>
            <p:ph type="sldNum" sz="quarter" idx="12"/>
          </p:nvPr>
        </p:nvSpPr>
        <p:spPr/>
        <p:txBody>
          <a:bodyPr/>
          <a:lstStyle/>
          <a:p>
            <a:fld id="{188B8A88-9DFF-4215-91ED-9F3869CDCD8B}" type="slidenum">
              <a:rPr lang="en-US" smtClean="0"/>
              <a:t>‹#›</a:t>
            </a:fld>
            <a:endParaRPr lang="en-US"/>
          </a:p>
        </p:txBody>
      </p:sp>
      <p:sp>
        <p:nvSpPr>
          <p:cNvPr id="8" name="Short Copyright">
            <a:extLst>
              <a:ext uri="{FF2B5EF4-FFF2-40B4-BE49-F238E27FC236}">
                <a16:creationId xmlns="" xmlns:a16="http://schemas.microsoft.com/office/drawing/2014/main" id="{BBCB3416-4E3E-4261-A36E-4BB96792EBB4}"/>
              </a:ext>
            </a:extLst>
          </p:cNvPr>
          <p:cNvSpPr txBox="1"/>
          <p:nvPr userDrawn="1"/>
        </p:nvSpPr>
        <p:spPr>
          <a:xfrm>
            <a:off x="215657" y="6538617"/>
            <a:ext cx="8321513" cy="276999"/>
          </a:xfrm>
          <a:prstGeom prst="rect">
            <a:avLst/>
          </a:prstGeom>
          <a:noFill/>
        </p:spPr>
        <p:txBody>
          <a:bodyPr wrap="square" lIns="45720" rIns="45720" rtlCol="0" anchor="ctr">
            <a:spAutoFit/>
          </a:bodyPr>
          <a:lstStyle/>
          <a:p>
            <a:pPr marL="0" lvl="0" indent="0">
              <a:buNone/>
            </a:pPr>
            <a:r>
              <a:rPr lang="en-US" sz="1200" b="0" i="0" dirty="0" smtClean="0">
                <a:solidFill>
                  <a:srgbClr val="222222"/>
                </a:solidFill>
                <a:effectLst/>
              </a:rPr>
              <a:t>© McGraw Hill LLC. All rights reserved. No reproduction or distribution without the prior written consent of McGraw Hill LLC.</a:t>
            </a:r>
            <a:endParaRPr lang="en-US" sz="1200" noProof="0" dirty="0"/>
          </a:p>
        </p:txBody>
      </p:sp>
    </p:spTree>
    <p:extLst>
      <p:ext uri="{BB962C8B-B14F-4D97-AF65-F5344CB8AC3E}">
        <p14:creationId xmlns:p14="http://schemas.microsoft.com/office/powerpoint/2010/main" val="3710772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9EA7D3-13AA-465A-9400-5384911AB796}" type="datetime1">
              <a:rPr lang="en-US" smtClean="0"/>
              <a:t>2/2/2023</a:t>
            </a:fld>
            <a:endParaRPr lang="en-US"/>
          </a:p>
        </p:txBody>
      </p:sp>
      <p:sp>
        <p:nvSpPr>
          <p:cNvPr id="8" name="Footer Placeholder 7"/>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9" name="Slide Number Placeholder 8"/>
          <p:cNvSpPr>
            <a:spLocks noGrp="1"/>
          </p:cNvSpPr>
          <p:nvPr>
            <p:ph type="sldNum" sz="quarter" idx="12"/>
          </p:nvPr>
        </p:nvSpPr>
        <p:spPr/>
        <p:txBody>
          <a:bodyPr/>
          <a:lstStyle/>
          <a:p>
            <a:fld id="{188B8A88-9DFF-4215-91ED-9F3869CDCD8B}" type="slidenum">
              <a:rPr lang="en-US" smtClean="0"/>
              <a:t>‹#›</a:t>
            </a:fld>
            <a:endParaRPr lang="en-US"/>
          </a:p>
        </p:txBody>
      </p:sp>
      <p:sp>
        <p:nvSpPr>
          <p:cNvPr id="10" name="Short Copyright">
            <a:extLst>
              <a:ext uri="{FF2B5EF4-FFF2-40B4-BE49-F238E27FC236}">
                <a16:creationId xmlns="" xmlns:a16="http://schemas.microsoft.com/office/drawing/2014/main"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318022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9DEC3BA-1C11-4B88-A46C-4438A17AF5D6}" type="datetime1">
              <a:rPr lang="en-US" smtClean="0"/>
              <a:t>2/2/2023</a:t>
            </a:fld>
            <a:endParaRPr lang="en-US"/>
          </a:p>
        </p:txBody>
      </p:sp>
      <p:sp>
        <p:nvSpPr>
          <p:cNvPr id="4" name="Footer Placeholder 3"/>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5" name="Slide Number Placeholder 4"/>
          <p:cNvSpPr>
            <a:spLocks noGrp="1"/>
          </p:cNvSpPr>
          <p:nvPr>
            <p:ph type="sldNum" sz="quarter" idx="12"/>
          </p:nvPr>
        </p:nvSpPr>
        <p:spPr/>
        <p:txBody>
          <a:bodyPr/>
          <a:lstStyle/>
          <a:p>
            <a:fld id="{188B8A88-9DFF-4215-91ED-9F3869CDCD8B}" type="slidenum">
              <a:rPr lang="en-US" smtClean="0"/>
              <a:t>‹#›</a:t>
            </a:fld>
            <a:endParaRPr lang="en-US"/>
          </a:p>
        </p:txBody>
      </p:sp>
      <p:sp>
        <p:nvSpPr>
          <p:cNvPr id="6" name="Short Copyright">
            <a:extLst>
              <a:ext uri="{FF2B5EF4-FFF2-40B4-BE49-F238E27FC236}">
                <a16:creationId xmlns="" xmlns:a16="http://schemas.microsoft.com/office/drawing/2014/main"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2765275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F8DE9-9D52-408D-881D-7014A0C454F1}" type="datetime1">
              <a:rPr lang="en-US" smtClean="0"/>
              <a:t>2/2/2023</a:t>
            </a:fld>
            <a:endParaRPr lang="en-US"/>
          </a:p>
        </p:txBody>
      </p:sp>
      <p:sp>
        <p:nvSpPr>
          <p:cNvPr id="3" name="Footer Placeholder 2"/>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4" name="Slide Number Placeholder 3"/>
          <p:cNvSpPr>
            <a:spLocks noGrp="1"/>
          </p:cNvSpPr>
          <p:nvPr>
            <p:ph type="sldNum" sz="quarter" idx="12"/>
          </p:nvPr>
        </p:nvSpPr>
        <p:spPr/>
        <p:txBody>
          <a:bodyPr/>
          <a:lstStyle/>
          <a:p>
            <a:fld id="{188B8A88-9DFF-4215-91ED-9F3869CDCD8B}" type="slidenum">
              <a:rPr lang="en-US" smtClean="0"/>
              <a:t>‹#›</a:t>
            </a:fld>
            <a:endParaRPr lang="en-US"/>
          </a:p>
        </p:txBody>
      </p:sp>
      <p:sp>
        <p:nvSpPr>
          <p:cNvPr id="5" name="Short Copyright">
            <a:extLst>
              <a:ext uri="{FF2B5EF4-FFF2-40B4-BE49-F238E27FC236}">
                <a16:creationId xmlns="" xmlns:a16="http://schemas.microsoft.com/office/drawing/2014/main"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2074269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33D643-B05E-45B2-8E06-F36B8FBF8451}" type="datetime1">
              <a:rPr lang="en-US" smtClean="0"/>
              <a:t>2/2/2023</a:t>
            </a:fld>
            <a:endParaRPr lang="en-US"/>
          </a:p>
        </p:txBody>
      </p:sp>
      <p:sp>
        <p:nvSpPr>
          <p:cNvPr id="6" name="Footer Placeholder 5"/>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7" name="Slide Number Placeholder 6"/>
          <p:cNvSpPr>
            <a:spLocks noGrp="1"/>
          </p:cNvSpPr>
          <p:nvPr>
            <p:ph type="sldNum" sz="quarter" idx="12"/>
          </p:nvPr>
        </p:nvSpPr>
        <p:spPr/>
        <p:txBody>
          <a:bodyPr/>
          <a:lstStyle/>
          <a:p>
            <a:fld id="{188B8A88-9DFF-4215-91ED-9F3869CDCD8B}" type="slidenum">
              <a:rPr lang="en-US" smtClean="0"/>
              <a:t>‹#›</a:t>
            </a:fld>
            <a:endParaRPr lang="en-US"/>
          </a:p>
        </p:txBody>
      </p:sp>
      <p:sp>
        <p:nvSpPr>
          <p:cNvPr id="8" name="Short Copyright">
            <a:extLst>
              <a:ext uri="{FF2B5EF4-FFF2-40B4-BE49-F238E27FC236}">
                <a16:creationId xmlns="" xmlns:a16="http://schemas.microsoft.com/office/drawing/2014/main"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2690406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E46E9C-D8A3-4579-AF7E-5B355858D99E}" type="datetime1">
              <a:rPr lang="en-US" smtClean="0"/>
              <a:t>2/2/2023</a:t>
            </a:fld>
            <a:endParaRPr lang="en-US"/>
          </a:p>
        </p:txBody>
      </p:sp>
      <p:sp>
        <p:nvSpPr>
          <p:cNvPr id="6" name="Footer Placeholder 5"/>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7" name="Slide Number Placeholder 6"/>
          <p:cNvSpPr>
            <a:spLocks noGrp="1"/>
          </p:cNvSpPr>
          <p:nvPr>
            <p:ph type="sldNum" sz="quarter" idx="12"/>
          </p:nvPr>
        </p:nvSpPr>
        <p:spPr/>
        <p:txBody>
          <a:bodyPr/>
          <a:lstStyle/>
          <a:p>
            <a:fld id="{188B8A88-9DFF-4215-91ED-9F3869CDCD8B}" type="slidenum">
              <a:rPr lang="en-US" smtClean="0"/>
              <a:t>‹#›</a:t>
            </a:fld>
            <a:endParaRPr lang="en-US"/>
          </a:p>
        </p:txBody>
      </p:sp>
      <p:sp>
        <p:nvSpPr>
          <p:cNvPr id="8" name="Short Copyright">
            <a:extLst>
              <a:ext uri="{FF2B5EF4-FFF2-40B4-BE49-F238E27FC236}">
                <a16:creationId xmlns="" xmlns:a16="http://schemas.microsoft.com/office/drawing/2014/main"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4645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ED0AA-D751-4971-91BA-677FE37FEE0B}" type="datetime1">
              <a:rPr lang="en-US" smtClean="0"/>
              <a:t>2/2/2023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8B8A88-9DFF-4215-91ED-9F3869CDCD8B}" type="slidenum">
              <a:rPr lang="en-US" smtClean="0"/>
              <a:t>‹#›</a:t>
            </a:fld>
            <a:endParaRPr lang="en-US"/>
          </a:p>
        </p:txBody>
      </p:sp>
    </p:spTree>
    <p:extLst>
      <p:ext uri="{BB962C8B-B14F-4D97-AF65-F5344CB8AC3E}">
        <p14:creationId xmlns:p14="http://schemas.microsoft.com/office/powerpoint/2010/main" val="1750610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hidden="1">
            <a:extLst>
              <a:ext uri="{FF2B5EF4-FFF2-40B4-BE49-F238E27FC236}">
                <a16:creationId xmlns="" xmlns:a16="http://schemas.microsoft.com/office/drawing/2014/main" id="{EB419AD1-91C6-4926-A7F7-726CB8277624}"/>
              </a:ext>
            </a:extLst>
          </p:cNvPr>
          <p:cNvSpPr>
            <a:spLocks noGrp="1"/>
          </p:cNvSpPr>
          <p:nvPr>
            <p:ph type="ctrTitle"/>
          </p:nvPr>
        </p:nvSpPr>
        <p:spPr/>
        <p:txBody>
          <a:bodyPr/>
          <a:lstStyle/>
          <a:p>
            <a:r>
              <a:rPr lang="en-US" noProof="0" dirty="0"/>
              <a:t> </a:t>
            </a:r>
          </a:p>
        </p:txBody>
      </p:sp>
      <p:sp>
        <p:nvSpPr>
          <p:cNvPr id="5" name="Content Placeholder 4">
            <a:extLst>
              <a:ext uri="{FF2B5EF4-FFF2-40B4-BE49-F238E27FC236}">
                <a16:creationId xmlns="" xmlns:a16="http://schemas.microsoft.com/office/drawing/2014/main" id="{4D889118-723B-4988-A242-9E0FC7AB70AC}"/>
              </a:ext>
            </a:extLst>
          </p:cNvPr>
          <p:cNvSpPr>
            <a:spLocks noGrp="1"/>
          </p:cNvSpPr>
          <p:nvPr>
            <p:ph sz="quarter" idx="13"/>
          </p:nvPr>
        </p:nvSpPr>
        <p:spPr>
          <a:xfrm>
            <a:off x="1207128" y="6491335"/>
            <a:ext cx="9575549" cy="208230"/>
          </a:xfrm>
        </p:spPr>
        <p:txBody>
          <a:bodyPr>
            <a:noAutofit/>
          </a:bodyPr>
          <a:lstStyle/>
          <a:p>
            <a:pPr marL="0" lvl="0" indent="0">
              <a:buNone/>
            </a:pPr>
            <a:r>
              <a:rPr lang="en-US" sz="900" dirty="0">
                <a:solidFill>
                  <a:srgbClr val="222222"/>
                </a:solidFill>
                <a:latin typeface="Arial" panose="020B0604020202020204" pitchFamily="34" charset="0"/>
                <a:cs typeface="Arial" panose="020B0604020202020204" pitchFamily="34" charset="0"/>
              </a:rPr>
              <a:t>© McGraw Hill LLC. All rights reserved. No reproduction or distribution without the prior written consent of McGraw Hill LLC.</a:t>
            </a:r>
            <a:endParaRPr lang="en-US" sz="900" noProof="0"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 xmlns:a16="http://schemas.microsoft.com/office/drawing/2014/main" id="{00381796-672A-95C7-3213-E5C5718E09F8}"/>
              </a:ext>
            </a:extLst>
          </p:cNvPr>
          <p:cNvPicPr>
            <a:picLocks noChangeAspect="1"/>
          </p:cNvPicPr>
          <p:nvPr/>
        </p:nvPicPr>
        <p:blipFill>
          <a:blip r:embed="rId2"/>
          <a:stretch>
            <a:fillRect/>
          </a:stretch>
        </p:blipFill>
        <p:spPr>
          <a:xfrm>
            <a:off x="3789811" y="537029"/>
            <a:ext cx="4612377" cy="5783942"/>
          </a:xfrm>
          <a:prstGeom prst="rect">
            <a:avLst/>
          </a:prstGeom>
        </p:spPr>
      </p:pic>
    </p:spTree>
    <p:extLst>
      <p:ext uri="{BB962C8B-B14F-4D97-AF65-F5344CB8AC3E}">
        <p14:creationId xmlns:p14="http://schemas.microsoft.com/office/powerpoint/2010/main" val="2805014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200" b="1" dirty="0"/>
              <a:t>Innocent Misrepresentation versus Fraud</a:t>
            </a:r>
          </a:p>
        </p:txBody>
      </p:sp>
      <p:pic>
        <p:nvPicPr>
          <p:cNvPr id="6" name="Content Placeholder 5">
            <a:extLst>
              <a:ext uri="{FF2B5EF4-FFF2-40B4-BE49-F238E27FC236}">
                <a16:creationId xmlns="" xmlns:a16="http://schemas.microsoft.com/office/drawing/2014/main" id="{59568F25-EEF5-21E3-7200-05C06FB7F4EB}"/>
              </a:ext>
            </a:extLst>
          </p:cNvPr>
          <p:cNvPicPr>
            <a:picLocks noGrp="1" noChangeAspect="1"/>
          </p:cNvPicPr>
          <p:nvPr>
            <p:ph idx="1"/>
          </p:nvPr>
        </p:nvPicPr>
        <p:blipFill>
          <a:blip r:embed="rId2"/>
          <a:stretch>
            <a:fillRect/>
          </a:stretch>
        </p:blipFill>
        <p:spPr>
          <a:xfrm>
            <a:off x="2868706" y="1882589"/>
            <a:ext cx="6884894" cy="3465700"/>
          </a:xfrm>
        </p:spPr>
      </p:pic>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pPr/>
              <a:t>10</a:t>
            </a:fld>
            <a:endParaRPr lang="en-US">
              <a:solidFill>
                <a:srgbClr val="000000"/>
              </a:solidFill>
            </a:endParaRPr>
          </a:p>
        </p:txBody>
      </p:sp>
    </p:spTree>
    <p:extLst>
      <p:ext uri="{BB962C8B-B14F-4D97-AF65-F5344CB8AC3E}">
        <p14:creationId xmlns:p14="http://schemas.microsoft.com/office/powerpoint/2010/main" val="2310924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Strategic Digression: </a:t>
            </a:r>
            <a:r>
              <a:rPr lang="en-US" sz="4000" b="1" dirty="0" smtClean="0"/>
              <a:t>Asymmetric </a:t>
            </a:r>
            <a:r>
              <a:rPr lang="en-US" sz="4000" b="1" dirty="0"/>
              <a:t>Information </a:t>
            </a:r>
            <a:r>
              <a:rPr lang="en-US" sz="4000" b="1" dirty="0" smtClean="0"/>
              <a:t>and Concealment </a:t>
            </a:r>
            <a:r>
              <a:rPr lang="en-US" sz="4000" b="1" dirty="0"/>
              <a:t>of Material Fact </a:t>
            </a:r>
          </a:p>
        </p:txBody>
      </p:sp>
      <p:sp>
        <p:nvSpPr>
          <p:cNvPr id="3" name="Content Placeholder 2"/>
          <p:cNvSpPr>
            <a:spLocks noGrp="1"/>
          </p:cNvSpPr>
          <p:nvPr>
            <p:ph idx="1"/>
          </p:nvPr>
        </p:nvSpPr>
        <p:spPr>
          <a:xfrm>
            <a:off x="838200" y="1690688"/>
            <a:ext cx="10515600" cy="4486275"/>
          </a:xfrm>
        </p:spPr>
        <p:txBody>
          <a:bodyPr>
            <a:noAutofit/>
          </a:bodyPr>
          <a:lstStyle/>
          <a:p>
            <a:pPr marL="457200" lvl="1" indent="-457200">
              <a:lnSpc>
                <a:spcPct val="100000"/>
              </a:lnSpc>
              <a:spcBef>
                <a:spcPts val="0"/>
              </a:spcBef>
              <a:spcAft>
                <a:spcPts val="1000"/>
              </a:spcAft>
            </a:pPr>
            <a:r>
              <a:rPr lang="en-US" sz="2000" b="1" dirty="0"/>
              <a:t>Information </a:t>
            </a:r>
            <a:r>
              <a:rPr lang="en-US" sz="2000" b="1" dirty="0" smtClean="0"/>
              <a:t>Asymmetry </a:t>
            </a:r>
            <a:r>
              <a:rPr lang="en-US" sz="2000" dirty="0" smtClean="0"/>
              <a:t>occurs when one </a:t>
            </a:r>
            <a:r>
              <a:rPr lang="en-US" sz="2000" dirty="0"/>
              <a:t>contracting party has more or better information than the </a:t>
            </a:r>
            <a:r>
              <a:rPr lang="en-US" sz="2000" dirty="0" smtClean="0"/>
              <a:t>other.</a:t>
            </a:r>
            <a:endParaRPr lang="en-US" sz="2000" dirty="0"/>
          </a:p>
          <a:p>
            <a:pPr marL="457200" lvl="1" indent="-457200">
              <a:lnSpc>
                <a:spcPct val="100000"/>
              </a:lnSpc>
              <a:spcBef>
                <a:spcPts val="0"/>
              </a:spcBef>
              <a:spcAft>
                <a:spcPts val="1000"/>
              </a:spcAft>
            </a:pPr>
            <a:r>
              <a:rPr lang="en-US" sz="2000" dirty="0" smtClean="0"/>
              <a:t>Although </a:t>
            </a:r>
            <a:r>
              <a:rPr lang="en-US" sz="2000" dirty="0"/>
              <a:t>many </a:t>
            </a:r>
            <a:r>
              <a:rPr lang="en-US" sz="2000" b="1" i="1" dirty="0"/>
              <a:t>fraudulent misrepresentations</a:t>
            </a:r>
            <a:r>
              <a:rPr lang="en-US" sz="2000" dirty="0"/>
              <a:t> arise out of affirmative promises, sometimes a fraudulent misrepresentation may occur when one party </a:t>
            </a:r>
            <a:r>
              <a:rPr lang="en-US" sz="2000" i="1" dirty="0"/>
              <a:t>conceals</a:t>
            </a:r>
            <a:r>
              <a:rPr lang="en-US" sz="2000" dirty="0"/>
              <a:t> a material </a:t>
            </a:r>
            <a:r>
              <a:rPr lang="en-US" sz="2000" dirty="0" smtClean="0"/>
              <a:t>fact.</a:t>
            </a:r>
            <a:endParaRPr lang="en-US" sz="2000" dirty="0"/>
          </a:p>
          <a:p>
            <a:pPr marL="457200" lvl="1" indent="-457200">
              <a:lnSpc>
                <a:spcPct val="100000"/>
              </a:lnSpc>
              <a:spcBef>
                <a:spcPts val="0"/>
              </a:spcBef>
              <a:spcAft>
                <a:spcPts val="1000"/>
              </a:spcAft>
            </a:pPr>
            <a:r>
              <a:rPr lang="en-US" sz="2000" dirty="0" smtClean="0"/>
              <a:t>Although parties </a:t>
            </a:r>
            <a:r>
              <a:rPr lang="en-US" sz="2000" dirty="0"/>
              <a:t>do </a:t>
            </a:r>
            <a:r>
              <a:rPr lang="en-US" sz="2000" i="1" dirty="0"/>
              <a:t>not</a:t>
            </a:r>
            <a:r>
              <a:rPr lang="en-US" sz="2000" dirty="0"/>
              <a:t> have a general duty to disclose all information to each other, some courts have allowed the use of misrepresentation as a valid defense when:</a:t>
            </a:r>
          </a:p>
          <a:p>
            <a:pPr marL="971550" lvl="3" indent="-514350">
              <a:lnSpc>
                <a:spcPct val="100000"/>
              </a:lnSpc>
              <a:spcBef>
                <a:spcPts val="1000"/>
              </a:spcBef>
              <a:buAutoNum type="arabicParenBoth"/>
            </a:pPr>
            <a:r>
              <a:rPr lang="en-US" dirty="0"/>
              <a:t>A party has asserted a </a:t>
            </a:r>
            <a:r>
              <a:rPr lang="en-US" b="1" i="1" dirty="0"/>
              <a:t>half-truth</a:t>
            </a:r>
            <a:r>
              <a:rPr lang="en-US" b="1" dirty="0"/>
              <a:t> </a:t>
            </a:r>
            <a:r>
              <a:rPr lang="en-US" dirty="0"/>
              <a:t>that leads to an overall misrepresentation; </a:t>
            </a:r>
          </a:p>
          <a:p>
            <a:pPr marL="971550" lvl="3" indent="-514350">
              <a:lnSpc>
                <a:spcPct val="100000"/>
              </a:lnSpc>
              <a:spcBef>
                <a:spcPts val="1000"/>
              </a:spcBef>
              <a:buAutoNum type="arabicParenBoth"/>
            </a:pPr>
            <a:r>
              <a:rPr lang="en-US" dirty="0"/>
              <a:t>One party takes an affirmative action to </a:t>
            </a:r>
            <a:r>
              <a:rPr lang="en-US" b="1" i="1" dirty="0"/>
              <a:t>conceal the truth </a:t>
            </a:r>
            <a:r>
              <a:rPr lang="en-US" dirty="0"/>
              <a:t>from the other party; or</a:t>
            </a:r>
          </a:p>
          <a:p>
            <a:pPr marL="971550" lvl="3" indent="-514350">
              <a:lnSpc>
                <a:spcPct val="100000"/>
              </a:lnSpc>
              <a:spcBef>
                <a:spcPts val="1000"/>
              </a:spcBef>
              <a:buAutoNum type="arabicParenBoth"/>
            </a:pPr>
            <a:r>
              <a:rPr lang="en-US" dirty="0"/>
              <a:t>One party </a:t>
            </a:r>
            <a:r>
              <a:rPr lang="en-US" b="1" i="1" dirty="0"/>
              <a:t>fails to correct</a:t>
            </a:r>
            <a:r>
              <a:rPr lang="en-US" b="1" dirty="0"/>
              <a:t> </a:t>
            </a:r>
            <a:r>
              <a:rPr lang="en-US" b="1" i="1" dirty="0"/>
              <a:t>a past statement</a:t>
            </a:r>
            <a:r>
              <a:rPr lang="en-US" dirty="0"/>
              <a:t> the other party subsequently discovers to be </a:t>
            </a:r>
            <a:r>
              <a:rPr lang="en-US" dirty="0" smtClean="0"/>
              <a:t>untrue.</a:t>
            </a:r>
            <a:endParaRPr lang="en-US" dirty="0"/>
          </a:p>
          <a:p>
            <a:pPr marL="457200" lvl="2" indent="-457200">
              <a:lnSpc>
                <a:spcPct val="100000"/>
              </a:lnSpc>
              <a:spcBef>
                <a:spcPts val="1000"/>
              </a:spcBef>
            </a:pPr>
            <a:r>
              <a:rPr lang="en-US" dirty="0"/>
              <a:t>Even </a:t>
            </a:r>
            <a:r>
              <a:rPr lang="en-US" dirty="0" smtClean="0"/>
              <a:t>when a </a:t>
            </a:r>
            <a:r>
              <a:rPr lang="en-US" dirty="0"/>
              <a:t>party owes no general duty to disclose facts within their knowledge or to answer inquiries respecting such facts, if they undertake to do so they must disclose the </a:t>
            </a:r>
            <a:r>
              <a:rPr lang="en-US" i="1" dirty="0"/>
              <a:t>whole </a:t>
            </a:r>
            <a:r>
              <a:rPr lang="en-US" i="1" dirty="0" smtClean="0"/>
              <a:t>truth</a:t>
            </a:r>
            <a:r>
              <a:rPr lang="en-US" dirty="0" smtClean="0"/>
              <a:t>.</a:t>
            </a:r>
            <a:endParaRPr lang="en-US"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11</a:t>
            </a:fld>
            <a:endParaRPr lang="en-US">
              <a:solidFill>
                <a:srgbClr val="000000"/>
              </a:solidFill>
            </a:endParaRPr>
          </a:p>
        </p:txBody>
      </p:sp>
    </p:spTree>
    <p:extLst>
      <p:ext uri="{BB962C8B-B14F-4D97-AF65-F5344CB8AC3E}">
        <p14:creationId xmlns:p14="http://schemas.microsoft.com/office/powerpoint/2010/main" val="1877956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pPr algn="ctr"/>
            <a:r>
              <a:rPr lang="en-US" b="1" dirty="0"/>
              <a:t>Additional Contract Defenses</a:t>
            </a:r>
          </a:p>
        </p:txBody>
      </p:sp>
      <p:sp>
        <p:nvSpPr>
          <p:cNvPr id="3" name="Content Placeholder 2"/>
          <p:cNvSpPr>
            <a:spLocks noGrp="1"/>
          </p:cNvSpPr>
          <p:nvPr>
            <p:ph idx="1"/>
          </p:nvPr>
        </p:nvSpPr>
        <p:spPr>
          <a:xfrm>
            <a:off x="838200" y="1434353"/>
            <a:ext cx="10515600" cy="4742610"/>
          </a:xfrm>
        </p:spPr>
        <p:txBody>
          <a:bodyPr>
            <a:normAutofit fontScale="77500" lnSpcReduction="20000"/>
          </a:bodyPr>
          <a:lstStyle/>
          <a:p>
            <a:pPr marL="0" lvl="1" indent="0">
              <a:lnSpc>
                <a:spcPct val="100000"/>
              </a:lnSpc>
              <a:spcBef>
                <a:spcPts val="1000"/>
              </a:spcBef>
              <a:spcAft>
                <a:spcPts val="3000"/>
              </a:spcAft>
              <a:buNone/>
            </a:pPr>
            <a:r>
              <a:rPr lang="en-US" sz="3600" dirty="0"/>
              <a:t>In addition to misrepresentation, the common law recognizes several other contract defenses, including:</a:t>
            </a:r>
          </a:p>
          <a:p>
            <a:pPr marL="0" lvl="1" indent="0">
              <a:lnSpc>
                <a:spcPct val="100000"/>
              </a:lnSpc>
              <a:spcBef>
                <a:spcPts val="1000"/>
              </a:spcBef>
              <a:spcAft>
                <a:spcPts val="3000"/>
              </a:spcAft>
              <a:buNone/>
            </a:pPr>
            <a:r>
              <a:rPr lang="en-US" sz="3600" dirty="0"/>
              <a:t>(1) </a:t>
            </a:r>
            <a:r>
              <a:rPr lang="en-US" sz="3600" b="1" dirty="0"/>
              <a:t>Duress</a:t>
            </a:r>
            <a:r>
              <a:rPr lang="en-US" sz="3600" dirty="0"/>
              <a:t>;</a:t>
            </a:r>
          </a:p>
          <a:p>
            <a:pPr marL="0" lvl="1" indent="0">
              <a:lnSpc>
                <a:spcPct val="100000"/>
              </a:lnSpc>
              <a:spcBef>
                <a:spcPts val="1000"/>
              </a:spcBef>
              <a:spcAft>
                <a:spcPts val="3000"/>
              </a:spcAft>
              <a:buNone/>
            </a:pPr>
            <a:r>
              <a:rPr lang="en-US" sz="3600" dirty="0"/>
              <a:t>(2) </a:t>
            </a:r>
            <a:r>
              <a:rPr lang="en-US" sz="3600" b="1" dirty="0"/>
              <a:t>Undue Influence</a:t>
            </a:r>
            <a:r>
              <a:rPr lang="en-US" sz="3600" dirty="0"/>
              <a:t>; and</a:t>
            </a:r>
            <a:endParaRPr lang="en-US" sz="3600" b="1" dirty="0"/>
          </a:p>
          <a:p>
            <a:pPr marL="0" lvl="1" indent="0">
              <a:lnSpc>
                <a:spcPct val="100000"/>
              </a:lnSpc>
              <a:spcBef>
                <a:spcPts val="1000"/>
              </a:spcBef>
              <a:spcAft>
                <a:spcPts val="3000"/>
              </a:spcAft>
              <a:buNone/>
            </a:pPr>
            <a:r>
              <a:rPr lang="en-US" sz="3600" dirty="0"/>
              <a:t>(3) </a:t>
            </a:r>
            <a:r>
              <a:rPr lang="en-US" sz="3600" b="1" dirty="0" smtClean="0"/>
              <a:t>Unconscionability</a:t>
            </a:r>
            <a:r>
              <a:rPr lang="en-US" sz="3600" dirty="0" smtClean="0"/>
              <a:t>.</a:t>
            </a:r>
            <a:endParaRPr lang="en-US" sz="3600" dirty="0"/>
          </a:p>
          <a:p>
            <a:pPr marL="0" lvl="1" indent="0">
              <a:lnSpc>
                <a:spcPct val="100000"/>
              </a:lnSpc>
              <a:spcBef>
                <a:spcPts val="1000"/>
              </a:spcBef>
              <a:spcAft>
                <a:spcPts val="3000"/>
              </a:spcAft>
              <a:buNone/>
            </a:pPr>
            <a:r>
              <a:rPr lang="en-US" sz="3600" dirty="0"/>
              <a:t>All these contract defenses manifest ways in which genuine assent might be lacking during the formation stage of a </a:t>
            </a:r>
            <a:r>
              <a:rPr lang="en-US" sz="3600" dirty="0" smtClean="0"/>
              <a:t>contract.</a:t>
            </a:r>
            <a:endParaRPr lang="en-US" sz="3600"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12</a:t>
            </a:fld>
            <a:endParaRPr lang="en-US">
              <a:solidFill>
                <a:srgbClr val="000000"/>
              </a:solidFill>
            </a:endParaRPr>
          </a:p>
        </p:txBody>
      </p:sp>
    </p:spTree>
    <p:extLst>
      <p:ext uri="{BB962C8B-B14F-4D97-AF65-F5344CB8AC3E}">
        <p14:creationId xmlns:p14="http://schemas.microsoft.com/office/powerpoint/2010/main" val="2731179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189"/>
            <a:ext cx="10515600" cy="869576"/>
          </a:xfrm>
        </p:spPr>
        <p:txBody>
          <a:bodyPr>
            <a:normAutofit/>
          </a:bodyPr>
          <a:lstStyle/>
          <a:p>
            <a:pPr algn="ctr"/>
            <a:r>
              <a:rPr lang="en-US" sz="4000" b="1" dirty="0" smtClean="0"/>
              <a:t>Duress</a:t>
            </a:r>
            <a:endParaRPr lang="en-US" sz="4000" b="1" dirty="0"/>
          </a:p>
        </p:txBody>
      </p:sp>
      <p:sp>
        <p:nvSpPr>
          <p:cNvPr id="3" name="Content Placeholder 2"/>
          <p:cNvSpPr>
            <a:spLocks noGrp="1"/>
          </p:cNvSpPr>
          <p:nvPr>
            <p:ph idx="1"/>
          </p:nvPr>
        </p:nvSpPr>
        <p:spPr>
          <a:xfrm>
            <a:off x="838200" y="1075766"/>
            <a:ext cx="10515600" cy="5417110"/>
          </a:xfrm>
        </p:spPr>
        <p:txBody>
          <a:bodyPr>
            <a:noAutofit/>
          </a:bodyPr>
          <a:lstStyle/>
          <a:p>
            <a:pPr marL="571500" lvl="1" indent="-571500">
              <a:lnSpc>
                <a:spcPct val="100000"/>
              </a:lnSpc>
              <a:spcBef>
                <a:spcPts val="1000"/>
              </a:spcBef>
              <a:spcAft>
                <a:spcPts val="3000"/>
              </a:spcAft>
            </a:pPr>
            <a:r>
              <a:rPr lang="en-US" dirty="0"/>
              <a:t>If one party to a contract uses any form of unfair coercion to induce another party to enter or modify a contract, the coerced party may avoid the contract based on </a:t>
            </a:r>
            <a:r>
              <a:rPr lang="en-US" b="1" dirty="0" smtClean="0"/>
              <a:t>duress</a:t>
            </a:r>
            <a:r>
              <a:rPr lang="en-US" dirty="0" smtClean="0"/>
              <a:t>.</a:t>
            </a:r>
            <a:endParaRPr lang="en-US" b="1" dirty="0"/>
          </a:p>
          <a:p>
            <a:pPr marL="571500" lvl="1" indent="-571500">
              <a:lnSpc>
                <a:spcPct val="100000"/>
              </a:lnSpc>
              <a:spcBef>
                <a:spcPts val="1000"/>
              </a:spcBef>
              <a:spcAft>
                <a:spcPts val="3000"/>
              </a:spcAft>
            </a:pPr>
            <a:r>
              <a:rPr lang="en-US" dirty="0"/>
              <a:t>Generally, the law recognizes </a:t>
            </a:r>
            <a:r>
              <a:rPr lang="en-US" i="1" dirty="0"/>
              <a:t>three categories</a:t>
            </a:r>
            <a:r>
              <a:rPr lang="en-US" dirty="0"/>
              <a:t> of duress:</a:t>
            </a:r>
          </a:p>
          <a:p>
            <a:pPr marL="742950" lvl="1" indent="-742950">
              <a:lnSpc>
                <a:spcPct val="100000"/>
              </a:lnSpc>
              <a:spcBef>
                <a:spcPts val="1000"/>
              </a:spcBef>
              <a:spcAft>
                <a:spcPts val="3000"/>
              </a:spcAft>
              <a:buAutoNum type="arabicParenBoth"/>
            </a:pPr>
            <a:r>
              <a:rPr lang="en-US" dirty="0"/>
              <a:t>Violence or threats of a violent act;</a:t>
            </a:r>
          </a:p>
          <a:p>
            <a:pPr marL="742950" lvl="1" indent="-742950">
              <a:lnSpc>
                <a:spcPct val="100000"/>
              </a:lnSpc>
              <a:spcBef>
                <a:spcPts val="1000"/>
              </a:spcBef>
              <a:spcAft>
                <a:spcPts val="3000"/>
              </a:spcAft>
              <a:buAutoNum type="arabicParenBoth"/>
            </a:pPr>
            <a:r>
              <a:rPr lang="en-US" dirty="0"/>
              <a:t>Economic threats (such as wrongful termination or threats to breach a contract); and</a:t>
            </a:r>
          </a:p>
          <a:p>
            <a:pPr marL="742950" lvl="1" indent="-742950">
              <a:lnSpc>
                <a:spcPct val="100000"/>
              </a:lnSpc>
              <a:spcBef>
                <a:spcPts val="1000"/>
              </a:spcBef>
              <a:spcAft>
                <a:spcPts val="3000"/>
              </a:spcAft>
              <a:buAutoNum type="arabicParenBoth"/>
            </a:pPr>
            <a:r>
              <a:rPr lang="en-US" dirty="0"/>
              <a:t>Threats of extortion (or other threats whereby the other party has no meaningful choice</a:t>
            </a:r>
            <a:r>
              <a:rPr lang="en-US" dirty="0" smtClean="0"/>
              <a:t>).</a:t>
            </a:r>
            <a:endParaRPr lang="en-US"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13</a:t>
            </a:fld>
            <a:endParaRPr lang="en-US">
              <a:solidFill>
                <a:srgbClr val="000000"/>
              </a:solidFill>
            </a:endParaRPr>
          </a:p>
        </p:txBody>
      </p:sp>
    </p:spTree>
    <p:extLst>
      <p:ext uri="{BB962C8B-B14F-4D97-AF65-F5344CB8AC3E}">
        <p14:creationId xmlns:p14="http://schemas.microsoft.com/office/powerpoint/2010/main" val="1260523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normAutofit/>
          </a:bodyPr>
          <a:lstStyle/>
          <a:p>
            <a:pPr algn="ctr"/>
            <a:r>
              <a:rPr lang="en-US" b="1" dirty="0" smtClean="0"/>
              <a:t>Undue </a:t>
            </a:r>
            <a:r>
              <a:rPr lang="en-US" b="1" dirty="0"/>
              <a:t>Influence</a:t>
            </a:r>
          </a:p>
        </p:txBody>
      </p:sp>
      <p:sp>
        <p:nvSpPr>
          <p:cNvPr id="3" name="Content Placeholder 2"/>
          <p:cNvSpPr>
            <a:spLocks noGrp="1"/>
          </p:cNvSpPr>
          <p:nvPr>
            <p:ph idx="1"/>
          </p:nvPr>
        </p:nvSpPr>
        <p:spPr>
          <a:xfrm>
            <a:off x="838200" y="1434353"/>
            <a:ext cx="10515600" cy="4742610"/>
          </a:xfrm>
        </p:spPr>
        <p:txBody>
          <a:bodyPr>
            <a:normAutofit/>
          </a:bodyPr>
          <a:lstStyle/>
          <a:p>
            <a:pPr marL="571500" lvl="1" indent="-571500">
              <a:lnSpc>
                <a:spcPct val="100000"/>
              </a:lnSpc>
              <a:spcBef>
                <a:spcPts val="1000"/>
              </a:spcBef>
              <a:spcAft>
                <a:spcPts val="3000"/>
              </a:spcAft>
            </a:pPr>
            <a:r>
              <a:rPr lang="en-US" sz="2800" dirty="0"/>
              <a:t>The defense of </a:t>
            </a:r>
            <a:r>
              <a:rPr lang="en-US" sz="2800" b="1" dirty="0"/>
              <a:t>undue influence </a:t>
            </a:r>
            <a:r>
              <a:rPr lang="en-US" sz="2800" dirty="0"/>
              <a:t>gives legal relief to a party who has been induced to enter a contract through the </a:t>
            </a:r>
            <a:r>
              <a:rPr lang="en-US" sz="2800" i="1" dirty="0"/>
              <a:t>improper pressure</a:t>
            </a:r>
            <a:r>
              <a:rPr lang="en-US" sz="2800" dirty="0"/>
              <a:t> of a </a:t>
            </a:r>
            <a:r>
              <a:rPr lang="en-US" sz="2800" i="1" dirty="0"/>
              <a:t>trusted </a:t>
            </a:r>
            <a:r>
              <a:rPr lang="en-US" sz="2800" i="1" dirty="0" smtClean="0"/>
              <a:t>relationship</a:t>
            </a:r>
            <a:r>
              <a:rPr lang="en-US" sz="2800" dirty="0" smtClean="0"/>
              <a:t>.</a:t>
            </a:r>
            <a:endParaRPr lang="en-US" sz="2800" i="1" dirty="0"/>
          </a:p>
          <a:p>
            <a:pPr marL="571500" lvl="1" indent="-571500">
              <a:lnSpc>
                <a:spcPct val="100000"/>
              </a:lnSpc>
              <a:spcBef>
                <a:spcPts val="1000"/>
              </a:spcBef>
              <a:spcAft>
                <a:spcPts val="3000"/>
              </a:spcAft>
            </a:pPr>
            <a:r>
              <a:rPr lang="en-US" sz="2800" dirty="0"/>
              <a:t>Undue influence allows the influenced party to avoid a contract when the court determines that the terms of the contract are </a:t>
            </a:r>
            <a:r>
              <a:rPr lang="en-US" sz="2800" b="1" i="1" dirty="0"/>
              <a:t>unfair</a:t>
            </a:r>
            <a:r>
              <a:rPr lang="en-US" sz="2800" i="1" dirty="0"/>
              <a:t>, </a:t>
            </a:r>
            <a:r>
              <a:rPr lang="en-US" sz="2800" dirty="0"/>
              <a:t>and the parties had some type of relationship that involved a </a:t>
            </a:r>
            <a:r>
              <a:rPr lang="en-US" sz="2800" b="1" i="1" dirty="0"/>
              <a:t>fiduciary duty</a:t>
            </a:r>
            <a:r>
              <a:rPr lang="en-US" sz="2800" dirty="0"/>
              <a:t> or some </a:t>
            </a:r>
            <a:r>
              <a:rPr lang="en-US" sz="2800" b="1" i="1" dirty="0"/>
              <a:t>duty to care</a:t>
            </a:r>
            <a:r>
              <a:rPr lang="en-US" sz="2800" dirty="0"/>
              <a:t> for the influenced </a:t>
            </a:r>
            <a:r>
              <a:rPr lang="en-US" sz="2800" dirty="0" smtClean="0"/>
              <a:t>party.</a:t>
            </a:r>
            <a:endParaRPr lang="en-US" sz="2800"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14</a:t>
            </a:fld>
            <a:endParaRPr lang="en-US">
              <a:solidFill>
                <a:srgbClr val="000000"/>
              </a:solidFill>
            </a:endParaRPr>
          </a:p>
        </p:txBody>
      </p:sp>
    </p:spTree>
    <p:extLst>
      <p:ext uri="{BB962C8B-B14F-4D97-AF65-F5344CB8AC3E}">
        <p14:creationId xmlns:p14="http://schemas.microsoft.com/office/powerpoint/2010/main" val="3601567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normAutofit/>
          </a:bodyPr>
          <a:lstStyle/>
          <a:p>
            <a:pPr algn="ctr"/>
            <a:r>
              <a:rPr lang="en-US" b="1" dirty="0" smtClean="0"/>
              <a:t>Unconscionability</a:t>
            </a:r>
            <a:endParaRPr lang="en-US" b="1" dirty="0"/>
          </a:p>
        </p:txBody>
      </p:sp>
      <p:sp>
        <p:nvSpPr>
          <p:cNvPr id="3" name="Content Placeholder 2"/>
          <p:cNvSpPr>
            <a:spLocks noGrp="1"/>
          </p:cNvSpPr>
          <p:nvPr>
            <p:ph idx="1"/>
          </p:nvPr>
        </p:nvSpPr>
        <p:spPr>
          <a:xfrm>
            <a:off x="838200" y="1434353"/>
            <a:ext cx="10515600" cy="4742610"/>
          </a:xfrm>
        </p:spPr>
        <p:txBody>
          <a:bodyPr>
            <a:normAutofit/>
          </a:bodyPr>
          <a:lstStyle/>
          <a:p>
            <a:pPr marL="571500" lvl="1" indent="-571500">
              <a:lnSpc>
                <a:spcPct val="100000"/>
              </a:lnSpc>
              <a:spcBef>
                <a:spcPts val="1000"/>
              </a:spcBef>
              <a:spcAft>
                <a:spcPts val="3000"/>
              </a:spcAft>
            </a:pPr>
            <a:r>
              <a:rPr lang="en-US" sz="3000" dirty="0"/>
              <a:t>The defense of </a:t>
            </a:r>
            <a:r>
              <a:rPr lang="en-US" sz="3000" b="1" dirty="0"/>
              <a:t>unconscionability</a:t>
            </a:r>
            <a:r>
              <a:rPr lang="en-US" sz="3000" dirty="0"/>
              <a:t> gives the court the tools to refuse to enforce a contract where the consideration is </a:t>
            </a:r>
            <a:r>
              <a:rPr lang="en-US" sz="3000" b="1" i="1" dirty="0"/>
              <a:t>grossly </a:t>
            </a:r>
            <a:r>
              <a:rPr lang="en-US" sz="3000" b="1" i="1" dirty="0" smtClean="0"/>
              <a:t>unequal</a:t>
            </a:r>
            <a:r>
              <a:rPr lang="en-US" sz="3000" b="1" dirty="0" smtClean="0"/>
              <a:t>.</a:t>
            </a:r>
            <a:endParaRPr lang="en-US" sz="3000" b="1" i="1" dirty="0"/>
          </a:p>
          <a:p>
            <a:pPr marL="571500" lvl="1" indent="-571500">
              <a:lnSpc>
                <a:spcPct val="100000"/>
              </a:lnSpc>
              <a:spcBef>
                <a:spcPts val="1000"/>
              </a:spcBef>
              <a:spcAft>
                <a:spcPts val="3000"/>
              </a:spcAft>
            </a:pPr>
            <a:r>
              <a:rPr lang="en-US" sz="3000" dirty="0"/>
              <a:t>Courts have been suspicious of standardized, preprinted contracts, known as </a:t>
            </a:r>
            <a:r>
              <a:rPr lang="en-US" sz="3000" b="1" dirty="0"/>
              <a:t>adhesion contracts</a:t>
            </a:r>
            <a:r>
              <a:rPr lang="en-US" sz="3000" dirty="0"/>
              <a:t>, because there is an assumption that the non-drafter has not genuinely bargained for the terms of the </a:t>
            </a:r>
            <a:r>
              <a:rPr lang="en-US" sz="3000" dirty="0" smtClean="0"/>
              <a:t>agreement.</a:t>
            </a:r>
            <a:endParaRPr lang="en-US" sz="3000"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15</a:t>
            </a:fld>
            <a:endParaRPr lang="en-US">
              <a:solidFill>
                <a:srgbClr val="000000"/>
              </a:solidFill>
            </a:endParaRPr>
          </a:p>
        </p:txBody>
      </p:sp>
    </p:spTree>
    <p:extLst>
      <p:ext uri="{BB962C8B-B14F-4D97-AF65-F5344CB8AC3E}">
        <p14:creationId xmlns:p14="http://schemas.microsoft.com/office/powerpoint/2010/main" val="3770401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CBA103-961D-55E0-E164-6652BF4FBAC5}"/>
              </a:ext>
            </a:extLst>
          </p:cNvPr>
          <p:cNvSpPr>
            <a:spLocks noGrp="1"/>
          </p:cNvSpPr>
          <p:nvPr>
            <p:ph type="title"/>
          </p:nvPr>
        </p:nvSpPr>
        <p:spPr/>
        <p:txBody>
          <a:bodyPr/>
          <a:lstStyle/>
          <a:p>
            <a:pPr algn="ctr"/>
            <a:r>
              <a:rPr lang="en-US" b="1" dirty="0"/>
              <a:t>Case 10.2: </a:t>
            </a:r>
            <a:r>
              <a:rPr lang="en-US" b="1" i="1" dirty="0"/>
              <a:t>Williams v. Walker-Thomas Furniture Co.</a:t>
            </a:r>
            <a:endParaRPr lang="en-US" b="1" dirty="0"/>
          </a:p>
        </p:txBody>
      </p:sp>
      <p:sp>
        <p:nvSpPr>
          <p:cNvPr id="3" name="Content Placeholder 2">
            <a:extLst>
              <a:ext uri="{FF2B5EF4-FFF2-40B4-BE49-F238E27FC236}">
                <a16:creationId xmlns="" xmlns:a16="http://schemas.microsoft.com/office/drawing/2014/main" id="{A4E51D9B-473E-7428-F00A-E4623EBD4E21}"/>
              </a:ext>
            </a:extLst>
          </p:cNvPr>
          <p:cNvSpPr>
            <a:spLocks noGrp="1"/>
          </p:cNvSpPr>
          <p:nvPr>
            <p:ph idx="1"/>
          </p:nvPr>
        </p:nvSpPr>
        <p:spPr>
          <a:xfrm>
            <a:off x="838200" y="2034987"/>
            <a:ext cx="10515600" cy="4141975"/>
          </a:xfrm>
        </p:spPr>
        <p:txBody>
          <a:bodyPr>
            <a:normAutofit/>
          </a:bodyPr>
          <a:lstStyle/>
          <a:p>
            <a:pPr marL="0" indent="0">
              <a:buNone/>
            </a:pPr>
            <a:r>
              <a:rPr lang="en-US" sz="3200" b="1" dirty="0"/>
              <a:t>HELD: </a:t>
            </a:r>
            <a:r>
              <a:rPr lang="en-US" sz="3200" dirty="0"/>
              <a:t>The court of appeals reversed the decision of the lower court, applying the doctrine of unconscionability to the facts of the case and concluding that genuine assent could be negated in circumstances involving “gross inequality of bargaining power.” The court of appeals sent the case back to the trial court to determine whether the installment contracts in the case were procured through unconscionable means.</a:t>
            </a:r>
            <a:endParaRPr lang="en-US" sz="3200" b="1" dirty="0"/>
          </a:p>
        </p:txBody>
      </p:sp>
      <p:sp>
        <p:nvSpPr>
          <p:cNvPr id="5" name="Slide Number Placeholder 4">
            <a:extLst>
              <a:ext uri="{FF2B5EF4-FFF2-40B4-BE49-F238E27FC236}">
                <a16:creationId xmlns="" xmlns:a16="http://schemas.microsoft.com/office/drawing/2014/main" id="{75B1205D-7E00-6713-1AD3-3916FA43978A}"/>
              </a:ext>
            </a:extLst>
          </p:cNvPr>
          <p:cNvSpPr>
            <a:spLocks noGrp="1"/>
          </p:cNvSpPr>
          <p:nvPr>
            <p:ph type="sldNum" sz="quarter" idx="12"/>
          </p:nvPr>
        </p:nvSpPr>
        <p:spPr/>
        <p:txBody>
          <a:bodyPr/>
          <a:lstStyle/>
          <a:p>
            <a:fld id="{188B8A88-9DFF-4215-91ED-9F3869CDCD8B}" type="slidenum">
              <a:rPr lang="en-US" smtClean="0"/>
              <a:t>16</a:t>
            </a:fld>
            <a:endParaRPr lang="en-US"/>
          </a:p>
        </p:txBody>
      </p:sp>
    </p:spTree>
    <p:extLst>
      <p:ext uri="{BB962C8B-B14F-4D97-AF65-F5344CB8AC3E}">
        <p14:creationId xmlns:p14="http://schemas.microsoft.com/office/powerpoint/2010/main" val="1905839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14051"/>
          </a:xfrm>
        </p:spPr>
        <p:txBody>
          <a:bodyPr/>
          <a:lstStyle/>
          <a:p>
            <a:pPr algn="ctr"/>
            <a:r>
              <a:rPr lang="en-US" b="1" dirty="0"/>
              <a:t>The Statute of Frauds</a:t>
            </a:r>
          </a:p>
        </p:txBody>
      </p:sp>
      <p:sp>
        <p:nvSpPr>
          <p:cNvPr id="3" name="Content Placeholder 2"/>
          <p:cNvSpPr>
            <a:spLocks noGrp="1"/>
          </p:cNvSpPr>
          <p:nvPr>
            <p:ph idx="1"/>
          </p:nvPr>
        </p:nvSpPr>
        <p:spPr>
          <a:xfrm>
            <a:off x="838200" y="1667435"/>
            <a:ext cx="10515600" cy="4509528"/>
          </a:xfrm>
        </p:spPr>
        <p:txBody>
          <a:bodyPr>
            <a:normAutofit/>
          </a:bodyPr>
          <a:lstStyle/>
          <a:p>
            <a:pPr marL="571500" lvl="2" indent="-571500">
              <a:lnSpc>
                <a:spcPct val="120000"/>
              </a:lnSpc>
              <a:spcBef>
                <a:spcPts val="1000"/>
              </a:spcBef>
              <a:spcAft>
                <a:spcPts val="1000"/>
              </a:spcAft>
            </a:pPr>
            <a:r>
              <a:rPr lang="en-US" sz="3200" dirty="0"/>
              <a:t>The </a:t>
            </a:r>
            <a:r>
              <a:rPr lang="en-US" sz="3200" b="1" dirty="0"/>
              <a:t>statute of frauds</a:t>
            </a:r>
            <a:r>
              <a:rPr lang="en-US" sz="3200" dirty="0"/>
              <a:t> refers to the law in each state governing which contracts must be </a:t>
            </a:r>
            <a:r>
              <a:rPr lang="en-US" sz="3200" b="1" i="1" dirty="0"/>
              <a:t>in writing </a:t>
            </a:r>
            <a:r>
              <a:rPr lang="en-US" sz="3200" dirty="0"/>
              <a:t>to be </a:t>
            </a:r>
            <a:r>
              <a:rPr lang="en-US" sz="3200" dirty="0" smtClean="0"/>
              <a:t>enforceable.</a:t>
            </a:r>
            <a:endParaRPr lang="en-US" sz="3200" dirty="0"/>
          </a:p>
          <a:p>
            <a:pPr marL="571500" lvl="2" indent="-571500">
              <a:lnSpc>
                <a:spcPct val="120000"/>
              </a:lnSpc>
              <a:spcBef>
                <a:spcPts val="1000"/>
              </a:spcBef>
              <a:spcAft>
                <a:spcPts val="1000"/>
              </a:spcAft>
            </a:pPr>
            <a:r>
              <a:rPr lang="en-US" sz="3200" dirty="0"/>
              <a:t>The main purpose of the statute of frauds is to </a:t>
            </a:r>
            <a:r>
              <a:rPr lang="en-US" sz="3200" b="1" i="1" dirty="0"/>
              <a:t>prevent fraud </a:t>
            </a:r>
            <a:r>
              <a:rPr lang="en-US" sz="3200" dirty="0"/>
              <a:t>by requiring that certain types of contracts have </a:t>
            </a:r>
            <a:r>
              <a:rPr lang="en-US" sz="3200" i="1" dirty="0"/>
              <a:t>written evidence</a:t>
            </a:r>
            <a:r>
              <a:rPr lang="en-US" sz="3200" dirty="0"/>
              <a:t> of their existence and </a:t>
            </a:r>
            <a:r>
              <a:rPr lang="en-US" sz="3200" dirty="0" smtClean="0"/>
              <a:t>terms.</a:t>
            </a:r>
            <a:endParaRPr lang="en-US" sz="3200"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17</a:t>
            </a:fld>
            <a:endParaRPr lang="en-US">
              <a:solidFill>
                <a:srgbClr val="000000"/>
              </a:solidFill>
            </a:endParaRPr>
          </a:p>
        </p:txBody>
      </p:sp>
    </p:spTree>
    <p:extLst>
      <p:ext uri="{BB962C8B-B14F-4D97-AF65-F5344CB8AC3E}">
        <p14:creationId xmlns:p14="http://schemas.microsoft.com/office/powerpoint/2010/main" val="1286992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0968"/>
          </a:xfrm>
        </p:spPr>
        <p:txBody>
          <a:bodyPr>
            <a:normAutofit/>
          </a:bodyPr>
          <a:lstStyle/>
          <a:p>
            <a:pPr algn="ctr"/>
            <a:r>
              <a:rPr lang="en-US" sz="4000" b="1" dirty="0"/>
              <a:t>The Statute of Frauds (Cont.)</a:t>
            </a:r>
          </a:p>
        </p:txBody>
      </p:sp>
      <p:sp>
        <p:nvSpPr>
          <p:cNvPr id="3" name="Content Placeholder 2"/>
          <p:cNvSpPr>
            <a:spLocks noGrp="1"/>
          </p:cNvSpPr>
          <p:nvPr>
            <p:ph idx="1"/>
          </p:nvPr>
        </p:nvSpPr>
        <p:spPr>
          <a:xfrm>
            <a:off x="838200" y="1362636"/>
            <a:ext cx="10515600" cy="4814328"/>
          </a:xfrm>
        </p:spPr>
        <p:txBody>
          <a:bodyPr>
            <a:noAutofit/>
          </a:bodyPr>
          <a:lstStyle/>
          <a:p>
            <a:pPr marL="0" lvl="2" indent="0">
              <a:lnSpc>
                <a:spcPct val="120000"/>
              </a:lnSpc>
              <a:spcBef>
                <a:spcPts val="1000"/>
              </a:spcBef>
              <a:spcAft>
                <a:spcPts val="1000"/>
              </a:spcAft>
              <a:buNone/>
            </a:pPr>
            <a:r>
              <a:rPr lang="en-US" sz="2300" dirty="0"/>
              <a:t>The </a:t>
            </a:r>
            <a:r>
              <a:rPr lang="en-US" sz="2300" b="1" dirty="0"/>
              <a:t>statute of frauds</a:t>
            </a:r>
            <a:r>
              <a:rPr lang="en-US" sz="2300" dirty="0"/>
              <a:t> applies to the following types of contracts:</a:t>
            </a:r>
          </a:p>
          <a:p>
            <a:pPr marL="291600" lvl="2" indent="-291600">
              <a:lnSpc>
                <a:spcPct val="110000"/>
              </a:lnSpc>
              <a:spcBef>
                <a:spcPts val="1000"/>
              </a:spcBef>
            </a:pPr>
            <a:r>
              <a:rPr lang="en-US" sz="2300" dirty="0"/>
              <a:t>Contracts that involve the sale or use of </a:t>
            </a:r>
            <a:r>
              <a:rPr lang="en-US" sz="2300" i="1" dirty="0"/>
              <a:t>land</a:t>
            </a:r>
            <a:r>
              <a:rPr lang="en-US" sz="2300" dirty="0"/>
              <a:t>; </a:t>
            </a:r>
          </a:p>
          <a:p>
            <a:pPr marL="291600" lvl="2" indent="-291600">
              <a:lnSpc>
                <a:spcPct val="110000"/>
              </a:lnSpc>
              <a:spcBef>
                <a:spcPts val="1000"/>
              </a:spcBef>
            </a:pPr>
            <a:r>
              <a:rPr lang="en-US" sz="2300" dirty="0"/>
              <a:t>Contracts that cannot be (i.e., are not able to be, by their terms) performed in under </a:t>
            </a:r>
            <a:r>
              <a:rPr lang="en-US" sz="2300" i="1" dirty="0"/>
              <a:t>one year</a:t>
            </a:r>
            <a:r>
              <a:rPr lang="en-US" sz="2300" dirty="0"/>
              <a:t>;</a:t>
            </a:r>
          </a:p>
          <a:p>
            <a:pPr marL="291600" lvl="2" indent="-291600">
              <a:lnSpc>
                <a:spcPct val="110000"/>
              </a:lnSpc>
              <a:spcBef>
                <a:spcPts val="1000"/>
              </a:spcBef>
            </a:pPr>
            <a:r>
              <a:rPr lang="en-US" sz="2300" dirty="0"/>
              <a:t>Contracts to pay the </a:t>
            </a:r>
            <a:r>
              <a:rPr lang="en-US" sz="2300" i="1" dirty="0"/>
              <a:t>debt of another </a:t>
            </a:r>
            <a:r>
              <a:rPr lang="en-US" sz="2300" dirty="0"/>
              <a:t>(e.g., a loan surety);</a:t>
            </a:r>
          </a:p>
          <a:p>
            <a:pPr marL="291600" lvl="2" indent="-291600">
              <a:lnSpc>
                <a:spcPct val="110000"/>
              </a:lnSpc>
              <a:spcBef>
                <a:spcPts val="1000"/>
              </a:spcBef>
            </a:pPr>
            <a:r>
              <a:rPr lang="en-US" sz="2300" dirty="0"/>
              <a:t>Contracts made in consideration of </a:t>
            </a:r>
            <a:r>
              <a:rPr lang="en-US" sz="2300" i="1" dirty="0"/>
              <a:t>marriage</a:t>
            </a:r>
            <a:r>
              <a:rPr lang="en-US" sz="2300" dirty="0"/>
              <a:t> (e.g., a prenuptial agreement); </a:t>
            </a:r>
          </a:p>
          <a:p>
            <a:pPr marL="291600" lvl="2" indent="-291600">
              <a:lnSpc>
                <a:spcPct val="110000"/>
              </a:lnSpc>
              <a:spcBef>
                <a:spcPts val="1000"/>
              </a:spcBef>
            </a:pPr>
            <a:r>
              <a:rPr lang="en-US" sz="2300" dirty="0"/>
              <a:t>Contracts by the </a:t>
            </a:r>
            <a:r>
              <a:rPr lang="en-US" sz="2300" i="1" dirty="0"/>
              <a:t>executor of a will</a:t>
            </a:r>
            <a:r>
              <a:rPr lang="en-US" sz="2300" dirty="0"/>
              <a:t> to pay the debts of an estate </a:t>
            </a:r>
            <a:r>
              <a:rPr lang="en-US" sz="2300" i="1" dirty="0"/>
              <a:t>with their own money</a:t>
            </a:r>
            <a:r>
              <a:rPr lang="en-US" sz="2300" dirty="0"/>
              <a:t>; and </a:t>
            </a:r>
          </a:p>
          <a:p>
            <a:pPr marL="291600" lvl="2" indent="-291600">
              <a:lnSpc>
                <a:spcPct val="110000"/>
              </a:lnSpc>
              <a:spcBef>
                <a:spcPts val="1000"/>
              </a:spcBef>
            </a:pPr>
            <a:r>
              <a:rPr lang="en-US" sz="2300" dirty="0"/>
              <a:t>Contracts for the </a:t>
            </a:r>
            <a:r>
              <a:rPr lang="en-US" sz="2300" i="1" dirty="0"/>
              <a:t>sale of goods</a:t>
            </a:r>
            <a:r>
              <a:rPr lang="en-US" sz="2300" dirty="0"/>
              <a:t> </a:t>
            </a:r>
            <a:r>
              <a:rPr lang="en-US" sz="2300" i="1" dirty="0"/>
              <a:t>for $500 or more</a:t>
            </a:r>
            <a:r>
              <a:rPr lang="en-US" sz="2300" dirty="0"/>
              <a:t> and </a:t>
            </a:r>
            <a:r>
              <a:rPr lang="en-US" sz="2300" i="1" dirty="0"/>
              <a:t>lease transactions for goods </a:t>
            </a:r>
            <a:r>
              <a:rPr lang="en-US" sz="2300" dirty="0"/>
              <a:t>amounting to </a:t>
            </a:r>
            <a:r>
              <a:rPr lang="en-US" sz="2300" i="1" dirty="0"/>
              <a:t>$1,000 or </a:t>
            </a:r>
            <a:r>
              <a:rPr lang="en-US" sz="2300" i="1" dirty="0" smtClean="0"/>
              <a:t>more</a:t>
            </a:r>
            <a:r>
              <a:rPr lang="en-US" sz="2300" dirty="0" smtClean="0"/>
              <a:t>.</a:t>
            </a:r>
            <a:endParaRPr lang="en-US" sz="2300" i="1"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18</a:t>
            </a:fld>
            <a:endParaRPr lang="en-US">
              <a:solidFill>
                <a:srgbClr val="000000"/>
              </a:solidFill>
            </a:endParaRPr>
          </a:p>
        </p:txBody>
      </p:sp>
    </p:spTree>
    <p:extLst>
      <p:ext uri="{BB962C8B-B14F-4D97-AF65-F5344CB8AC3E}">
        <p14:creationId xmlns:p14="http://schemas.microsoft.com/office/powerpoint/2010/main" val="2047611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39557"/>
          </a:xfrm>
        </p:spPr>
        <p:txBody>
          <a:bodyPr>
            <a:normAutofit/>
          </a:bodyPr>
          <a:lstStyle/>
          <a:p>
            <a:pPr algn="ctr"/>
            <a:r>
              <a:rPr lang="en-US" sz="4000" b="1" dirty="0"/>
              <a:t>Contract Interpretation and the Parol Evidence Rule</a:t>
            </a:r>
          </a:p>
        </p:txBody>
      </p:sp>
      <p:sp>
        <p:nvSpPr>
          <p:cNvPr id="3" name="Content Placeholder 2"/>
          <p:cNvSpPr>
            <a:spLocks noGrp="1"/>
          </p:cNvSpPr>
          <p:nvPr>
            <p:ph idx="1"/>
          </p:nvPr>
        </p:nvSpPr>
        <p:spPr>
          <a:xfrm>
            <a:off x="838200" y="1690688"/>
            <a:ext cx="10515600" cy="4486275"/>
          </a:xfrm>
        </p:spPr>
        <p:txBody>
          <a:bodyPr>
            <a:normAutofit fontScale="92500" lnSpcReduction="10000"/>
          </a:bodyPr>
          <a:lstStyle/>
          <a:p>
            <a:pPr marL="291600" lvl="2" indent="-291600">
              <a:lnSpc>
                <a:spcPct val="100000"/>
              </a:lnSpc>
              <a:spcBef>
                <a:spcPts val="1000"/>
              </a:spcBef>
              <a:spcAft>
                <a:spcPts val="3000"/>
              </a:spcAft>
            </a:pPr>
            <a:r>
              <a:rPr lang="en-US" sz="3200" dirty="0"/>
              <a:t>The </a:t>
            </a:r>
            <a:r>
              <a:rPr lang="en-US" sz="3200" b="1" dirty="0"/>
              <a:t>parol evidence rule</a:t>
            </a:r>
            <a:r>
              <a:rPr lang="en-US" sz="3200" dirty="0"/>
              <a:t> states that any writing intended by the parties to be the </a:t>
            </a:r>
            <a:r>
              <a:rPr lang="en-US" sz="3200" i="1" dirty="0"/>
              <a:t>final</a:t>
            </a:r>
            <a:r>
              <a:rPr lang="en-US" sz="3200" dirty="0"/>
              <a:t> </a:t>
            </a:r>
            <a:r>
              <a:rPr lang="en-US" sz="3200" i="1" dirty="0"/>
              <a:t>expression</a:t>
            </a:r>
            <a:r>
              <a:rPr lang="en-US" sz="3200" dirty="0"/>
              <a:t> of their agreement </a:t>
            </a:r>
            <a:r>
              <a:rPr lang="en-US" sz="3200" i="1" dirty="0"/>
              <a:t>may not be contradicted</a:t>
            </a:r>
            <a:r>
              <a:rPr lang="en-US" sz="3200" dirty="0"/>
              <a:t> by any oral or written agreements made </a:t>
            </a:r>
            <a:r>
              <a:rPr lang="en-US" sz="3200" i="1" dirty="0"/>
              <a:t>prior to</a:t>
            </a:r>
            <a:r>
              <a:rPr lang="en-US" sz="3200" dirty="0"/>
              <a:t> the </a:t>
            </a:r>
            <a:r>
              <a:rPr lang="en-US" sz="3200" dirty="0" smtClean="0"/>
              <a:t>writing.</a:t>
            </a:r>
            <a:endParaRPr lang="en-US" sz="3200" dirty="0"/>
          </a:p>
          <a:p>
            <a:pPr marL="291600" lvl="2" indent="-291600">
              <a:lnSpc>
                <a:spcPct val="100000"/>
              </a:lnSpc>
              <a:spcBef>
                <a:spcPts val="1000"/>
              </a:spcBef>
              <a:spcAft>
                <a:spcPts val="3000"/>
              </a:spcAft>
            </a:pPr>
            <a:r>
              <a:rPr lang="en-US" sz="3200" dirty="0"/>
              <a:t>The parol evidence rule does not bar admission of preliminary documents when they are being used to determine the </a:t>
            </a:r>
            <a:r>
              <a:rPr lang="en-US" sz="3200" i="1" dirty="0"/>
              <a:t>meaning that the parties intended</a:t>
            </a:r>
            <a:r>
              <a:rPr lang="en-US" sz="3200" dirty="0"/>
              <a:t> concerning a particular term in the </a:t>
            </a:r>
            <a:r>
              <a:rPr lang="en-US" sz="3200" dirty="0" smtClean="0"/>
              <a:t>contract.</a:t>
            </a:r>
            <a:endParaRPr lang="en-US" sz="3200" dirty="0"/>
          </a:p>
          <a:p>
            <a:pPr marL="291600" lvl="2" indent="-291600">
              <a:lnSpc>
                <a:spcPct val="100000"/>
              </a:lnSpc>
              <a:spcBef>
                <a:spcPts val="1000"/>
              </a:spcBef>
              <a:spcAft>
                <a:spcPts val="3000"/>
              </a:spcAft>
            </a:pPr>
            <a:endParaRPr lang="en-US" sz="3600"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19</a:t>
            </a:fld>
            <a:endParaRPr lang="en-US">
              <a:solidFill>
                <a:srgbClr val="000000"/>
              </a:solidFill>
            </a:endParaRPr>
          </a:p>
        </p:txBody>
      </p:sp>
    </p:spTree>
    <p:extLst>
      <p:ext uri="{BB962C8B-B14F-4D97-AF65-F5344CB8AC3E}">
        <p14:creationId xmlns:p14="http://schemas.microsoft.com/office/powerpoint/2010/main" val="1354752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Chapter 10</a:t>
            </a:r>
          </a:p>
        </p:txBody>
      </p:sp>
      <p:sp>
        <p:nvSpPr>
          <p:cNvPr id="3" name="Content Placeholder 2"/>
          <p:cNvSpPr>
            <a:spLocks noGrp="1"/>
          </p:cNvSpPr>
          <p:nvPr>
            <p:ph idx="1"/>
          </p:nvPr>
        </p:nvSpPr>
        <p:spPr/>
        <p:txBody>
          <a:bodyPr anchor="ctr"/>
          <a:lstStyle/>
          <a:p>
            <a:pPr marL="0" indent="0" algn="ctr">
              <a:buNone/>
            </a:pPr>
            <a:r>
              <a:rPr lang="en-US" sz="4400" dirty="0"/>
              <a:t>Enforceability</a:t>
            </a:r>
          </a:p>
        </p:txBody>
      </p:sp>
      <p:sp>
        <p:nvSpPr>
          <p:cNvPr id="7" name="Slide Number Placeholder 6"/>
          <p:cNvSpPr>
            <a:spLocks noGrp="1"/>
          </p:cNvSpPr>
          <p:nvPr>
            <p:ph type="sldNum" sz="quarter" idx="12"/>
          </p:nvPr>
        </p:nvSpPr>
        <p:spPr/>
        <p:txBody>
          <a:bodyPr/>
          <a:lstStyle/>
          <a:p>
            <a:fld id="{188B8A88-9DFF-4215-91ED-9F3869CDCD8B}" type="slidenum">
              <a:rPr lang="en-US" smtClean="0">
                <a:solidFill>
                  <a:srgbClr val="000000"/>
                </a:solidFill>
              </a:rPr>
              <a:t>2</a:t>
            </a:fld>
            <a:endParaRPr lang="en-US">
              <a:solidFill>
                <a:srgbClr val="000000"/>
              </a:solidFill>
            </a:endParaRPr>
          </a:p>
        </p:txBody>
      </p:sp>
    </p:spTree>
    <p:extLst>
      <p:ext uri="{BB962C8B-B14F-4D97-AF65-F5344CB8AC3E}">
        <p14:creationId xmlns:p14="http://schemas.microsoft.com/office/powerpoint/2010/main" val="1080441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Other Rules of Contract Interpretation</a:t>
            </a:r>
          </a:p>
        </p:txBody>
      </p:sp>
      <p:sp>
        <p:nvSpPr>
          <p:cNvPr id="3" name="Content Placeholder 2"/>
          <p:cNvSpPr>
            <a:spLocks noGrp="1"/>
          </p:cNvSpPr>
          <p:nvPr>
            <p:ph idx="1"/>
          </p:nvPr>
        </p:nvSpPr>
        <p:spPr/>
        <p:txBody>
          <a:bodyPr>
            <a:normAutofit/>
          </a:bodyPr>
          <a:lstStyle/>
          <a:p>
            <a:pPr marL="291600" lvl="2" indent="-291600">
              <a:lnSpc>
                <a:spcPct val="100000"/>
              </a:lnSpc>
              <a:spcBef>
                <a:spcPts val="1000"/>
              </a:spcBef>
              <a:spcAft>
                <a:spcPts val="3000"/>
              </a:spcAft>
            </a:pPr>
            <a:r>
              <a:rPr lang="en-US" sz="3200" dirty="0"/>
              <a:t>In cases involving </a:t>
            </a:r>
            <a:r>
              <a:rPr lang="en-US" sz="3200" b="1" dirty="0"/>
              <a:t>ambiguous terms</a:t>
            </a:r>
            <a:r>
              <a:rPr lang="en-US" sz="3200" dirty="0"/>
              <a:t>, the terms are construed by the court </a:t>
            </a:r>
            <a:r>
              <a:rPr lang="en-US" sz="3200" i="1" dirty="0"/>
              <a:t>against</a:t>
            </a:r>
            <a:r>
              <a:rPr lang="en-US" sz="3200" dirty="0"/>
              <a:t> the interest of the </a:t>
            </a:r>
            <a:r>
              <a:rPr lang="en-US" sz="3200" i="1" dirty="0"/>
              <a:t>side that drafted the </a:t>
            </a:r>
            <a:r>
              <a:rPr lang="en-US" sz="3200" i="1" dirty="0" smtClean="0"/>
              <a:t>agreement</a:t>
            </a:r>
            <a:r>
              <a:rPr lang="en-US" sz="3200" dirty="0" smtClean="0"/>
              <a:t>.</a:t>
            </a:r>
            <a:endParaRPr lang="en-US" sz="3200" i="1" dirty="0"/>
          </a:p>
          <a:p>
            <a:pPr marL="291600" lvl="2" indent="-291600">
              <a:lnSpc>
                <a:spcPct val="100000"/>
              </a:lnSpc>
              <a:spcBef>
                <a:spcPts val="1000"/>
              </a:spcBef>
              <a:spcAft>
                <a:spcPts val="3000"/>
              </a:spcAft>
            </a:pPr>
            <a:r>
              <a:rPr lang="en-US" sz="3200" dirty="0"/>
              <a:t>Courts may also supply a </a:t>
            </a:r>
            <a:r>
              <a:rPr lang="en-US" sz="3200" i="1" dirty="0"/>
              <a:t>reasonable term</a:t>
            </a:r>
            <a:r>
              <a:rPr lang="en-US" sz="3200" dirty="0"/>
              <a:t> in a situation where the contract is </a:t>
            </a:r>
            <a:r>
              <a:rPr lang="en-US" sz="3200" b="1" i="1" dirty="0"/>
              <a:t>silent</a:t>
            </a:r>
            <a:r>
              <a:rPr lang="en-US" sz="3200" dirty="0"/>
              <a:t> or has </a:t>
            </a:r>
            <a:r>
              <a:rPr lang="en-US" sz="3200" b="1" i="1" dirty="0"/>
              <a:t>omitted </a:t>
            </a:r>
            <a:r>
              <a:rPr lang="en-US" sz="3200" b="1" i="1" dirty="0" smtClean="0"/>
              <a:t>terms</a:t>
            </a:r>
            <a:r>
              <a:rPr lang="en-US" sz="3200" dirty="0" smtClean="0"/>
              <a:t>.</a:t>
            </a:r>
            <a:endParaRPr lang="en-US" sz="3200"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20</a:t>
            </a:fld>
            <a:endParaRPr lang="en-US">
              <a:solidFill>
                <a:srgbClr val="000000"/>
              </a:solidFill>
            </a:endParaRPr>
          </a:p>
        </p:txBody>
      </p:sp>
    </p:spTree>
    <p:extLst>
      <p:ext uri="{BB962C8B-B14F-4D97-AF65-F5344CB8AC3E}">
        <p14:creationId xmlns:p14="http://schemas.microsoft.com/office/powerpoint/2010/main" val="2662923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lstStyle/>
          <a:p>
            <a:pPr algn="ctr"/>
            <a:r>
              <a:rPr lang="en-US" b="1" dirty="0"/>
              <a:t>Chapter Learning Objectives</a:t>
            </a:r>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3</a:t>
            </a:fld>
            <a:endParaRPr lang="en-US">
              <a:solidFill>
                <a:srgbClr val="000000"/>
              </a:solidFill>
            </a:endParaRPr>
          </a:p>
        </p:txBody>
      </p:sp>
      <p:pic>
        <p:nvPicPr>
          <p:cNvPr id="10" name="Content Placeholder 9">
            <a:extLst>
              <a:ext uri="{FF2B5EF4-FFF2-40B4-BE49-F238E27FC236}">
                <a16:creationId xmlns="" xmlns:a16="http://schemas.microsoft.com/office/drawing/2014/main" id="{7F8933C3-B822-581D-5606-D3FB30646097}"/>
              </a:ext>
            </a:extLst>
          </p:cNvPr>
          <p:cNvPicPr>
            <a:picLocks noGrp="1" noChangeAspect="1"/>
          </p:cNvPicPr>
          <p:nvPr>
            <p:ph idx="1"/>
          </p:nvPr>
        </p:nvPicPr>
        <p:blipFill>
          <a:blip r:embed="rId2"/>
          <a:stretch>
            <a:fillRect/>
          </a:stretch>
        </p:blipFill>
        <p:spPr>
          <a:xfrm>
            <a:off x="950259" y="1882587"/>
            <a:ext cx="10192870" cy="3585883"/>
          </a:xfrm>
        </p:spPr>
      </p:pic>
    </p:spTree>
    <p:extLst>
      <p:ext uri="{BB962C8B-B14F-4D97-AF65-F5344CB8AC3E}">
        <p14:creationId xmlns:p14="http://schemas.microsoft.com/office/powerpoint/2010/main" val="1537633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16371"/>
            <a:ext cx="10515600" cy="823070"/>
          </a:xfrm>
        </p:spPr>
        <p:txBody>
          <a:bodyPr/>
          <a:lstStyle/>
          <a:p>
            <a:pPr algn="ctr"/>
            <a:r>
              <a:rPr lang="en-US" b="1" dirty="0"/>
              <a:t>Enforceability of Contracts</a:t>
            </a:r>
          </a:p>
        </p:txBody>
      </p:sp>
      <p:sp>
        <p:nvSpPr>
          <p:cNvPr id="3" name="Content Placeholder 2"/>
          <p:cNvSpPr>
            <a:spLocks noGrp="1"/>
          </p:cNvSpPr>
          <p:nvPr>
            <p:ph idx="1"/>
          </p:nvPr>
        </p:nvSpPr>
        <p:spPr>
          <a:xfrm>
            <a:off x="838200" y="1825624"/>
            <a:ext cx="10515600" cy="4530725"/>
          </a:xfrm>
        </p:spPr>
        <p:txBody>
          <a:bodyPr>
            <a:normAutofit lnSpcReduction="10000"/>
          </a:bodyPr>
          <a:lstStyle/>
          <a:p>
            <a:pPr marL="571500" lvl="1" indent="-571500">
              <a:lnSpc>
                <a:spcPct val="100000"/>
              </a:lnSpc>
              <a:spcBef>
                <a:spcPts val="1000"/>
              </a:spcBef>
            </a:pPr>
            <a:r>
              <a:rPr lang="en-US" sz="3200" dirty="0"/>
              <a:t>If the parties have formed a valid contract, the legal analysis turns to the issue of </a:t>
            </a:r>
            <a:r>
              <a:rPr lang="en-US" sz="3200" b="1" dirty="0" smtClean="0"/>
              <a:t>enforceability</a:t>
            </a:r>
            <a:r>
              <a:rPr lang="en-US" sz="3200" dirty="0" smtClean="0"/>
              <a:t>.</a:t>
            </a:r>
            <a:endParaRPr lang="en-US" sz="3200" dirty="0"/>
          </a:p>
          <a:p>
            <a:pPr marL="1028700" lvl="2" indent="-571500">
              <a:lnSpc>
                <a:spcPct val="100000"/>
              </a:lnSpc>
              <a:spcBef>
                <a:spcPts val="1000"/>
              </a:spcBef>
            </a:pPr>
            <a:r>
              <a:rPr lang="en-US" sz="2400" dirty="0"/>
              <a:t>A contract is of little use if it is not </a:t>
            </a:r>
            <a:r>
              <a:rPr lang="en-US" sz="2400" i="1" dirty="0"/>
              <a:t>enforceable</a:t>
            </a:r>
            <a:r>
              <a:rPr lang="en-US" sz="2400" dirty="0"/>
              <a:t> in a court of law, so business firms must ensure that their contracts are not only properly formed but also legally </a:t>
            </a:r>
            <a:r>
              <a:rPr lang="en-US" sz="2400" dirty="0" smtClean="0"/>
              <a:t>enforceable.</a:t>
            </a:r>
            <a:endParaRPr lang="en-US" sz="2400" dirty="0"/>
          </a:p>
          <a:p>
            <a:pPr marL="571500" lvl="1" indent="-571500">
              <a:lnSpc>
                <a:spcPct val="100000"/>
              </a:lnSpc>
              <a:spcBef>
                <a:spcPts val="1000"/>
              </a:spcBef>
            </a:pPr>
            <a:r>
              <a:rPr lang="en-US" sz="3200" dirty="0"/>
              <a:t>Even if the required </a:t>
            </a:r>
            <a:r>
              <a:rPr lang="en-US" sz="3200" i="1" dirty="0"/>
              <a:t>elements of a contract</a:t>
            </a:r>
            <a:r>
              <a:rPr lang="en-US" sz="3200" dirty="0"/>
              <a:t> (i.e., agreement, consideration, capacity, and lawful purpose) are present, the contract must also be the product of </a:t>
            </a:r>
            <a:r>
              <a:rPr lang="en-US" sz="3200" i="1" dirty="0"/>
              <a:t>genuine assent</a:t>
            </a:r>
            <a:r>
              <a:rPr lang="en-US" sz="3200" dirty="0"/>
              <a:t>, and it must be </a:t>
            </a:r>
            <a:r>
              <a:rPr lang="en-US" sz="3200" i="1" dirty="0"/>
              <a:t>in writing </a:t>
            </a:r>
            <a:r>
              <a:rPr lang="en-US" sz="3200" dirty="0"/>
              <a:t>under certain </a:t>
            </a:r>
            <a:r>
              <a:rPr lang="en-US" sz="3200" dirty="0" smtClean="0"/>
              <a:t>circumstances.</a:t>
            </a:r>
            <a:endParaRPr lang="en-US" sz="3200"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4</a:t>
            </a:fld>
            <a:endParaRPr lang="en-US">
              <a:solidFill>
                <a:srgbClr val="000000"/>
              </a:solidFill>
            </a:endParaRPr>
          </a:p>
        </p:txBody>
      </p:sp>
    </p:spTree>
    <p:extLst>
      <p:ext uri="{BB962C8B-B14F-4D97-AF65-F5344CB8AC3E}">
        <p14:creationId xmlns:p14="http://schemas.microsoft.com/office/powerpoint/2010/main" val="906305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0307"/>
            <a:ext cx="10515600" cy="887506"/>
          </a:xfrm>
        </p:spPr>
        <p:txBody>
          <a:bodyPr/>
          <a:lstStyle/>
          <a:p>
            <a:pPr algn="ctr"/>
            <a:r>
              <a:rPr lang="en-US" b="1" dirty="0"/>
              <a:t>Consent Defects</a:t>
            </a:r>
          </a:p>
        </p:txBody>
      </p:sp>
      <p:sp>
        <p:nvSpPr>
          <p:cNvPr id="3" name="Content Placeholder 2"/>
          <p:cNvSpPr>
            <a:spLocks noGrp="1"/>
          </p:cNvSpPr>
          <p:nvPr>
            <p:ph idx="1"/>
          </p:nvPr>
        </p:nvSpPr>
        <p:spPr>
          <a:xfrm>
            <a:off x="838200" y="1524000"/>
            <a:ext cx="10515600" cy="5197475"/>
          </a:xfrm>
        </p:spPr>
        <p:txBody>
          <a:bodyPr>
            <a:normAutofit fontScale="92500" lnSpcReduction="10000"/>
          </a:bodyPr>
          <a:lstStyle/>
          <a:p>
            <a:pPr marL="0" lvl="1" indent="0">
              <a:lnSpc>
                <a:spcPct val="100000"/>
              </a:lnSpc>
              <a:spcBef>
                <a:spcPts val="1000"/>
              </a:spcBef>
              <a:buNone/>
            </a:pPr>
            <a:r>
              <a:rPr lang="en-US" sz="3500" dirty="0" smtClean="0"/>
              <a:t>There are five </a:t>
            </a:r>
            <a:r>
              <a:rPr lang="en-US" sz="3500" dirty="0"/>
              <a:t>situations in which genuine assent may be </a:t>
            </a:r>
            <a:r>
              <a:rPr lang="en-US" sz="3500" dirty="0" smtClean="0"/>
              <a:t>lacking:</a:t>
            </a:r>
            <a:endParaRPr lang="en-US" sz="3500" dirty="0"/>
          </a:p>
          <a:p>
            <a:pPr marL="514350" lvl="1" indent="-514350">
              <a:lnSpc>
                <a:spcPct val="100000"/>
              </a:lnSpc>
              <a:spcBef>
                <a:spcPts val="1000"/>
              </a:spcBef>
              <a:buAutoNum type="arabicParenBoth"/>
            </a:pPr>
            <a:r>
              <a:rPr lang="en-US" sz="3500" dirty="0"/>
              <a:t>Misrepresentation;</a:t>
            </a:r>
          </a:p>
          <a:p>
            <a:pPr marL="514350" lvl="1" indent="-514350">
              <a:lnSpc>
                <a:spcPct val="100000"/>
              </a:lnSpc>
              <a:spcBef>
                <a:spcPts val="1000"/>
              </a:spcBef>
              <a:buAutoNum type="arabicParenBoth"/>
            </a:pPr>
            <a:r>
              <a:rPr lang="en-US" sz="3500" dirty="0"/>
              <a:t>Fraud;</a:t>
            </a:r>
          </a:p>
          <a:p>
            <a:pPr marL="514350" lvl="1" indent="-514350">
              <a:lnSpc>
                <a:spcPct val="100000"/>
              </a:lnSpc>
              <a:spcBef>
                <a:spcPts val="1000"/>
              </a:spcBef>
              <a:buAutoNum type="arabicParenBoth"/>
            </a:pPr>
            <a:r>
              <a:rPr lang="en-US" sz="3500" dirty="0"/>
              <a:t>Duress;</a:t>
            </a:r>
          </a:p>
          <a:p>
            <a:pPr marL="514350" lvl="1" indent="-514350">
              <a:lnSpc>
                <a:spcPct val="100000"/>
              </a:lnSpc>
              <a:spcBef>
                <a:spcPts val="1000"/>
              </a:spcBef>
              <a:buAutoNum type="arabicParenBoth"/>
            </a:pPr>
            <a:r>
              <a:rPr lang="en-US" sz="3500" dirty="0"/>
              <a:t>Undue influence; and</a:t>
            </a:r>
          </a:p>
          <a:p>
            <a:pPr marL="514350" lvl="1" indent="-514350">
              <a:lnSpc>
                <a:spcPct val="100000"/>
              </a:lnSpc>
              <a:spcBef>
                <a:spcPts val="1000"/>
              </a:spcBef>
              <a:buAutoNum type="arabicParenBoth"/>
            </a:pPr>
            <a:r>
              <a:rPr lang="en-US" sz="3500" dirty="0" smtClean="0"/>
              <a:t>Unconscionability</a:t>
            </a:r>
            <a:endParaRPr lang="en-US" sz="3500" dirty="0"/>
          </a:p>
          <a:p>
            <a:pPr marL="0" lvl="1" indent="0">
              <a:lnSpc>
                <a:spcPct val="100000"/>
              </a:lnSpc>
              <a:spcBef>
                <a:spcPts val="1000"/>
              </a:spcBef>
              <a:buNone/>
            </a:pPr>
            <a:r>
              <a:rPr lang="en-US" sz="3500" dirty="0"/>
              <a:t>If any of these five consent defects are present, there is </a:t>
            </a:r>
            <a:r>
              <a:rPr lang="en-US" sz="3500" i="1" dirty="0"/>
              <a:t>no genuine assent</a:t>
            </a:r>
            <a:r>
              <a:rPr lang="en-US" sz="3500" dirty="0"/>
              <a:t>, and the contract may not be </a:t>
            </a:r>
            <a:r>
              <a:rPr lang="en-US" sz="3500" dirty="0" smtClean="0"/>
              <a:t>enforceable.</a:t>
            </a:r>
            <a:endParaRPr lang="en-US" sz="3500" dirty="0"/>
          </a:p>
          <a:p>
            <a:pPr marL="514350" lvl="1" indent="-514350">
              <a:lnSpc>
                <a:spcPct val="100000"/>
              </a:lnSpc>
              <a:spcBef>
                <a:spcPts val="1000"/>
              </a:spcBef>
              <a:buAutoNum type="arabicParenBoth"/>
            </a:pPr>
            <a:endParaRPr lang="en-US" sz="2600"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5</a:t>
            </a:fld>
            <a:endParaRPr lang="en-US">
              <a:solidFill>
                <a:srgbClr val="000000"/>
              </a:solidFill>
            </a:endParaRPr>
          </a:p>
        </p:txBody>
      </p:sp>
    </p:spTree>
    <p:extLst>
      <p:ext uri="{BB962C8B-B14F-4D97-AF65-F5344CB8AC3E}">
        <p14:creationId xmlns:p14="http://schemas.microsoft.com/office/powerpoint/2010/main" val="1975519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Misrepresentation</a:t>
            </a:r>
            <a:endParaRPr lang="en-US" sz="4000" b="1" dirty="0"/>
          </a:p>
        </p:txBody>
      </p:sp>
      <p:sp>
        <p:nvSpPr>
          <p:cNvPr id="3" name="Content Placeholder 2"/>
          <p:cNvSpPr>
            <a:spLocks noGrp="1"/>
          </p:cNvSpPr>
          <p:nvPr>
            <p:ph idx="1"/>
          </p:nvPr>
        </p:nvSpPr>
        <p:spPr/>
        <p:txBody>
          <a:bodyPr>
            <a:normAutofit/>
          </a:bodyPr>
          <a:lstStyle/>
          <a:p>
            <a:pPr marL="571500" lvl="1" indent="-571500"/>
            <a:r>
              <a:rPr lang="en-US" sz="3600" b="1" dirty="0" smtClean="0"/>
              <a:t>Misrepresentation</a:t>
            </a:r>
            <a:r>
              <a:rPr lang="en-US" sz="3600" dirty="0" smtClean="0"/>
              <a:t>: Occurs </a:t>
            </a:r>
            <a:r>
              <a:rPr lang="en-US" sz="3600" dirty="0"/>
              <a:t>when one party to an agreement makes a promise or representation about a </a:t>
            </a:r>
            <a:r>
              <a:rPr lang="en-US" sz="3600" i="1" dirty="0"/>
              <a:t>material fact </a:t>
            </a:r>
            <a:r>
              <a:rPr lang="en-US" sz="3600" dirty="0"/>
              <a:t>that is not </a:t>
            </a:r>
            <a:r>
              <a:rPr lang="en-US" sz="3600" dirty="0" smtClean="0"/>
              <a:t>true.</a:t>
            </a:r>
            <a:endParaRPr lang="en-US" sz="3600" dirty="0"/>
          </a:p>
          <a:p>
            <a:pPr marL="571500" lvl="1" indent="-571500"/>
            <a:r>
              <a:rPr lang="en-US" sz="3600" dirty="0"/>
              <a:t>The common law recognizes two types of misrepresentation:</a:t>
            </a:r>
          </a:p>
          <a:p>
            <a:pPr marL="971550" lvl="2" indent="-514350">
              <a:buAutoNum type="arabicParenBoth"/>
            </a:pPr>
            <a:r>
              <a:rPr lang="en-US" sz="3600" b="1" dirty="0" smtClean="0"/>
              <a:t> Innocent </a:t>
            </a:r>
            <a:r>
              <a:rPr lang="en-US" sz="3600" b="1" dirty="0"/>
              <a:t>misrepresentations</a:t>
            </a:r>
            <a:r>
              <a:rPr lang="en-US" sz="3600" dirty="0"/>
              <a:t>; and</a:t>
            </a:r>
          </a:p>
          <a:p>
            <a:pPr marL="971550" lvl="2" indent="-514350">
              <a:buAutoNum type="arabicParenBoth"/>
            </a:pPr>
            <a:r>
              <a:rPr lang="en-US" sz="3600" b="1" dirty="0" smtClean="0"/>
              <a:t> Fraudulent misrepresentations</a:t>
            </a:r>
            <a:r>
              <a:rPr lang="en-US" sz="3600" dirty="0" smtClean="0"/>
              <a:t>.</a:t>
            </a:r>
            <a:endParaRPr lang="en-US" sz="3600" b="1" dirty="0"/>
          </a:p>
          <a:p>
            <a:pPr marL="0" lvl="1" indent="0">
              <a:buNone/>
            </a:pPr>
            <a:endParaRPr lang="en-US" sz="3600"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6</a:t>
            </a:fld>
            <a:endParaRPr lang="en-US">
              <a:solidFill>
                <a:srgbClr val="000000"/>
              </a:solidFill>
            </a:endParaRPr>
          </a:p>
        </p:txBody>
      </p:sp>
    </p:spTree>
    <p:extLst>
      <p:ext uri="{BB962C8B-B14F-4D97-AF65-F5344CB8AC3E}">
        <p14:creationId xmlns:p14="http://schemas.microsoft.com/office/powerpoint/2010/main" val="3295557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8193"/>
          </a:xfrm>
        </p:spPr>
        <p:txBody>
          <a:bodyPr>
            <a:normAutofit/>
          </a:bodyPr>
          <a:lstStyle/>
          <a:p>
            <a:pPr algn="ctr"/>
            <a:r>
              <a:rPr lang="en-US" sz="4200" b="1" dirty="0"/>
              <a:t>Innocent Misrepresentation </a:t>
            </a:r>
          </a:p>
        </p:txBody>
      </p:sp>
      <p:sp>
        <p:nvSpPr>
          <p:cNvPr id="3" name="Content Placeholder 2"/>
          <p:cNvSpPr>
            <a:spLocks noGrp="1"/>
          </p:cNvSpPr>
          <p:nvPr>
            <p:ph idx="1"/>
          </p:nvPr>
        </p:nvSpPr>
        <p:spPr>
          <a:xfrm>
            <a:off x="838200" y="1577788"/>
            <a:ext cx="10515600" cy="4778562"/>
          </a:xfrm>
        </p:spPr>
        <p:txBody>
          <a:bodyPr>
            <a:noAutofit/>
          </a:bodyPr>
          <a:lstStyle/>
          <a:p>
            <a:pPr marL="291600" indent="-291600">
              <a:lnSpc>
                <a:spcPct val="100000"/>
              </a:lnSpc>
            </a:pPr>
            <a:r>
              <a:rPr lang="en-US" dirty="0" smtClean="0"/>
              <a:t>An innocent misrepresentation</a:t>
            </a:r>
            <a:r>
              <a:rPr lang="en-US" dirty="0"/>
              <a:t> </a:t>
            </a:r>
            <a:r>
              <a:rPr lang="en-US" dirty="0" smtClean="0"/>
              <a:t>can occur </a:t>
            </a:r>
            <a:r>
              <a:rPr lang="en-US" dirty="0"/>
              <a:t>even if the misrepresenting party </a:t>
            </a:r>
            <a:r>
              <a:rPr lang="en-US" i="1" dirty="0"/>
              <a:t>does not actually know that the promise or representation is </a:t>
            </a:r>
            <a:r>
              <a:rPr lang="en-US" i="1" dirty="0" smtClean="0"/>
              <a:t>false.</a:t>
            </a:r>
            <a:endParaRPr lang="en-US" i="1" dirty="0"/>
          </a:p>
          <a:p>
            <a:pPr marL="291600" indent="-291600">
              <a:lnSpc>
                <a:spcPct val="100000"/>
              </a:lnSpc>
            </a:pPr>
            <a:r>
              <a:rPr lang="en-US" dirty="0"/>
              <a:t>For a party to avoid a contract based </a:t>
            </a:r>
            <a:r>
              <a:rPr lang="en-US" dirty="0" smtClean="0"/>
              <a:t>on innocent </a:t>
            </a:r>
            <a:r>
              <a:rPr lang="en-US" dirty="0"/>
              <a:t>misrepresentation, </a:t>
            </a:r>
            <a:r>
              <a:rPr lang="en-US" dirty="0" smtClean="0"/>
              <a:t>he must </a:t>
            </a:r>
            <a:r>
              <a:rPr lang="en-US" dirty="0"/>
              <a:t>prove:</a:t>
            </a:r>
          </a:p>
          <a:p>
            <a:pPr marL="1200150" lvl="1" indent="-742950">
              <a:lnSpc>
                <a:spcPct val="100000"/>
              </a:lnSpc>
              <a:buAutoNum type="arabicParenBoth"/>
            </a:pPr>
            <a:r>
              <a:rPr lang="en-US" sz="2800" dirty="0"/>
              <a:t>The </a:t>
            </a:r>
            <a:r>
              <a:rPr lang="en-US" sz="2800" dirty="0" smtClean="0"/>
              <a:t>misrepresentation was </a:t>
            </a:r>
            <a:r>
              <a:rPr lang="en-US" sz="2800" b="1" i="1" dirty="0" smtClean="0"/>
              <a:t>material</a:t>
            </a:r>
            <a:r>
              <a:rPr lang="en-US" sz="2800" dirty="0"/>
              <a:t>;</a:t>
            </a:r>
          </a:p>
          <a:p>
            <a:pPr marL="1200150" lvl="1" indent="-742950">
              <a:lnSpc>
                <a:spcPct val="100000"/>
              </a:lnSpc>
              <a:buAutoNum type="arabicParenBoth"/>
            </a:pPr>
            <a:r>
              <a:rPr lang="en-US" sz="2800" dirty="0" smtClean="0"/>
              <a:t>He </a:t>
            </a:r>
            <a:r>
              <a:rPr lang="en-US" sz="2800" b="1" i="1" dirty="0" smtClean="0"/>
              <a:t>justifiably </a:t>
            </a:r>
            <a:r>
              <a:rPr lang="en-US" sz="2800" b="1" i="1" dirty="0"/>
              <a:t>relied </a:t>
            </a:r>
            <a:r>
              <a:rPr lang="en-US" sz="2800" dirty="0"/>
              <a:t>on the misstatement when forming the agreement; and</a:t>
            </a:r>
          </a:p>
          <a:p>
            <a:pPr marL="1200150" lvl="1" indent="-742950">
              <a:lnSpc>
                <a:spcPct val="100000"/>
              </a:lnSpc>
              <a:buAutoNum type="arabicParenBoth"/>
            </a:pPr>
            <a:r>
              <a:rPr lang="en-US" sz="2800" dirty="0"/>
              <a:t>The misrepresentation was one of </a:t>
            </a:r>
            <a:r>
              <a:rPr lang="en-US" sz="2800" b="1" i="1" dirty="0"/>
              <a:t>fact</a:t>
            </a:r>
            <a:r>
              <a:rPr lang="en-US" sz="2800" dirty="0"/>
              <a:t> and not just someone’s </a:t>
            </a:r>
            <a:r>
              <a:rPr lang="en-US" sz="2800" i="1" dirty="0"/>
              <a:t>opinion</a:t>
            </a:r>
            <a:r>
              <a:rPr lang="en-US" sz="2800" dirty="0"/>
              <a:t> or mere </a:t>
            </a:r>
            <a:r>
              <a:rPr lang="en-US" sz="2800" i="1" dirty="0" smtClean="0"/>
              <a:t>puffing</a:t>
            </a:r>
            <a:r>
              <a:rPr lang="en-US" sz="2800" dirty="0" smtClean="0"/>
              <a:t>.</a:t>
            </a:r>
            <a:endParaRPr lang="en-US" sz="2800" i="1"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pPr/>
              <a:t>7</a:t>
            </a:fld>
            <a:endParaRPr lang="en-US">
              <a:solidFill>
                <a:srgbClr val="000000"/>
              </a:solidFill>
            </a:endParaRPr>
          </a:p>
        </p:txBody>
      </p:sp>
    </p:spTree>
    <p:extLst>
      <p:ext uri="{BB962C8B-B14F-4D97-AF65-F5344CB8AC3E}">
        <p14:creationId xmlns:p14="http://schemas.microsoft.com/office/powerpoint/2010/main" val="1989196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0471F4-BA88-C079-0E3B-22774725DE15}"/>
              </a:ext>
            </a:extLst>
          </p:cNvPr>
          <p:cNvSpPr>
            <a:spLocks noGrp="1"/>
          </p:cNvSpPr>
          <p:nvPr>
            <p:ph type="title"/>
          </p:nvPr>
        </p:nvSpPr>
        <p:spPr>
          <a:xfrm>
            <a:off x="838200" y="365126"/>
            <a:ext cx="10515600" cy="1131980"/>
          </a:xfrm>
        </p:spPr>
        <p:txBody>
          <a:bodyPr/>
          <a:lstStyle/>
          <a:p>
            <a:pPr algn="ctr"/>
            <a:r>
              <a:rPr lang="en-US" b="1" dirty="0"/>
              <a:t>Case 10.1: </a:t>
            </a:r>
            <a:r>
              <a:rPr lang="en-US" b="1" i="1" dirty="0" err="1"/>
              <a:t>Vokes</a:t>
            </a:r>
            <a:r>
              <a:rPr lang="en-US" b="1" i="1" dirty="0"/>
              <a:t> v. Arthur Murray, Inc.</a:t>
            </a:r>
            <a:endParaRPr lang="en-US" b="1" dirty="0"/>
          </a:p>
        </p:txBody>
      </p:sp>
      <p:sp>
        <p:nvSpPr>
          <p:cNvPr id="3" name="Content Placeholder 2">
            <a:extLst>
              <a:ext uri="{FF2B5EF4-FFF2-40B4-BE49-F238E27FC236}">
                <a16:creationId xmlns="" xmlns:a16="http://schemas.microsoft.com/office/drawing/2014/main" id="{BFDB9A37-0EBE-076C-85EB-50F6738C704C}"/>
              </a:ext>
            </a:extLst>
          </p:cNvPr>
          <p:cNvSpPr>
            <a:spLocks noGrp="1"/>
          </p:cNvSpPr>
          <p:nvPr>
            <p:ph idx="1"/>
          </p:nvPr>
        </p:nvSpPr>
        <p:spPr>
          <a:xfrm>
            <a:off x="672353" y="1586753"/>
            <a:ext cx="10824881" cy="4590210"/>
          </a:xfrm>
        </p:spPr>
        <p:txBody>
          <a:bodyPr>
            <a:normAutofit/>
          </a:bodyPr>
          <a:lstStyle/>
          <a:p>
            <a:pPr marL="0" indent="0">
              <a:buNone/>
            </a:pPr>
            <a:r>
              <a:rPr lang="en-US" sz="3200" b="1" dirty="0"/>
              <a:t>HELD</a:t>
            </a:r>
            <a:r>
              <a:rPr lang="en-US" sz="3200" dirty="0"/>
              <a:t>: </a:t>
            </a:r>
            <a:r>
              <a:rPr lang="en-US" sz="3200" dirty="0" smtClean="0"/>
              <a:t>Although </a:t>
            </a:r>
            <a:r>
              <a:rPr lang="en-US" sz="3200" dirty="0"/>
              <a:t>the court of appeals conceded that a misrepresentation, to be actionable, must be one of fact rather than one of opinion, the court identified several exceptions to this general rule: (1) where there has been a fiduciary relationship between the parties, (2) where there has been some artifice or trick employed by the representor, (3) where the parties do not in general deal at “arm’s length,” or (4) where the representee does not have equal opportunity to become apprised of the truth or falsity of the fact represented.</a:t>
            </a:r>
          </a:p>
        </p:txBody>
      </p:sp>
      <p:sp>
        <p:nvSpPr>
          <p:cNvPr id="4" name="Footer Placeholder 3">
            <a:extLst>
              <a:ext uri="{FF2B5EF4-FFF2-40B4-BE49-F238E27FC236}">
                <a16:creationId xmlns="" xmlns:a16="http://schemas.microsoft.com/office/drawing/2014/main" id="{A1486BA2-D203-D6E1-6E02-B51C07B568F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 xmlns:a16="http://schemas.microsoft.com/office/drawing/2014/main" id="{81B0245E-BE8A-8615-6F3D-96F1A4F87144}"/>
              </a:ext>
            </a:extLst>
          </p:cNvPr>
          <p:cNvSpPr>
            <a:spLocks noGrp="1"/>
          </p:cNvSpPr>
          <p:nvPr>
            <p:ph type="sldNum" sz="quarter" idx="12"/>
          </p:nvPr>
        </p:nvSpPr>
        <p:spPr/>
        <p:txBody>
          <a:bodyPr/>
          <a:lstStyle/>
          <a:p>
            <a:fld id="{188B8A88-9DFF-4215-91ED-9F3869CDCD8B}" type="slidenum">
              <a:rPr lang="en-US" smtClean="0"/>
              <a:t>8</a:t>
            </a:fld>
            <a:endParaRPr lang="en-US"/>
          </a:p>
        </p:txBody>
      </p:sp>
    </p:spTree>
    <p:extLst>
      <p:ext uri="{BB962C8B-B14F-4D97-AF65-F5344CB8AC3E}">
        <p14:creationId xmlns:p14="http://schemas.microsoft.com/office/powerpoint/2010/main" val="4002385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42334"/>
          </a:xfrm>
        </p:spPr>
        <p:txBody>
          <a:bodyPr/>
          <a:lstStyle/>
          <a:p>
            <a:pPr algn="ctr"/>
            <a:r>
              <a:rPr lang="en-US" b="1" dirty="0"/>
              <a:t>Fraud</a:t>
            </a:r>
          </a:p>
        </p:txBody>
      </p:sp>
      <p:sp>
        <p:nvSpPr>
          <p:cNvPr id="3" name="Content Placeholder 2"/>
          <p:cNvSpPr>
            <a:spLocks noGrp="1"/>
          </p:cNvSpPr>
          <p:nvPr>
            <p:ph sz="half" idx="1"/>
          </p:nvPr>
        </p:nvSpPr>
        <p:spPr>
          <a:xfrm>
            <a:off x="838198" y="1559859"/>
            <a:ext cx="10515599" cy="4796491"/>
          </a:xfrm>
        </p:spPr>
        <p:txBody>
          <a:bodyPr>
            <a:normAutofit lnSpcReduction="10000"/>
          </a:bodyPr>
          <a:lstStyle/>
          <a:p>
            <a:pPr marL="291600" indent="-291600">
              <a:lnSpc>
                <a:spcPct val="100000"/>
              </a:lnSpc>
            </a:pPr>
            <a:r>
              <a:rPr lang="en-US" dirty="0"/>
              <a:t>When one party has engaged in conduct that meets the standards for misrepresentation and has </a:t>
            </a:r>
            <a:r>
              <a:rPr lang="en-US" i="1" dirty="0"/>
              <a:t>actual knowledge </a:t>
            </a:r>
            <a:r>
              <a:rPr lang="en-US" dirty="0"/>
              <a:t>that the representation is false, this conduct is classified as </a:t>
            </a:r>
            <a:r>
              <a:rPr lang="en-US" b="1" dirty="0"/>
              <a:t>fraudulent misrepresentation </a:t>
            </a:r>
            <a:r>
              <a:rPr lang="en-US" dirty="0"/>
              <a:t>(also known as </a:t>
            </a:r>
            <a:r>
              <a:rPr lang="en-US" i="1" dirty="0"/>
              <a:t>fraud</a:t>
            </a:r>
            <a:r>
              <a:rPr lang="en-US" dirty="0" smtClean="0"/>
              <a:t>).</a:t>
            </a:r>
            <a:endParaRPr lang="en-US" dirty="0"/>
          </a:p>
          <a:p>
            <a:pPr marL="291600" indent="-291600">
              <a:lnSpc>
                <a:spcPct val="100000"/>
              </a:lnSpc>
            </a:pPr>
            <a:r>
              <a:rPr lang="en-US" dirty="0"/>
              <a:t>Misrepresentation plus guilty knowledge (also known as </a:t>
            </a:r>
            <a:r>
              <a:rPr lang="en-US" b="1" i="1" dirty="0"/>
              <a:t>scienter</a:t>
            </a:r>
            <a:r>
              <a:rPr lang="en-US" dirty="0"/>
              <a:t>) equals fraudulent </a:t>
            </a:r>
            <a:r>
              <a:rPr lang="en-US" dirty="0" smtClean="0"/>
              <a:t>misrepresentation.</a:t>
            </a:r>
            <a:endParaRPr lang="en-US" dirty="0"/>
          </a:p>
          <a:p>
            <a:pPr marL="748800" lvl="1" indent="-291600">
              <a:lnSpc>
                <a:spcPct val="100000"/>
              </a:lnSpc>
            </a:pPr>
            <a:r>
              <a:rPr lang="en-US" dirty="0"/>
              <a:t>In cases of fraudulent misrepresentation, most states classify the contract as </a:t>
            </a:r>
            <a:r>
              <a:rPr lang="en-US" i="1" dirty="0"/>
              <a:t>void</a:t>
            </a:r>
            <a:r>
              <a:rPr lang="en-US" dirty="0"/>
              <a:t> and the aggrieved party is generally entitled to recover money damages for any losses incurred, plus additional damages for such things as loss of future </a:t>
            </a:r>
            <a:r>
              <a:rPr lang="en-US" dirty="0" smtClean="0"/>
              <a:t>profits.</a:t>
            </a:r>
            <a:endParaRPr lang="en-US" dirty="0"/>
          </a:p>
          <a:p>
            <a:pPr marL="748800" lvl="1" indent="-291600">
              <a:lnSpc>
                <a:spcPct val="100000"/>
              </a:lnSpc>
            </a:pPr>
            <a:r>
              <a:rPr lang="en-US" dirty="0"/>
              <a:t>Some states go so far as to allow an award of </a:t>
            </a:r>
            <a:r>
              <a:rPr lang="en-US" b="1" dirty="0"/>
              <a:t>treble damages</a:t>
            </a:r>
            <a:r>
              <a:rPr lang="en-US" dirty="0"/>
              <a:t> (</a:t>
            </a:r>
            <a:r>
              <a:rPr lang="en-US" i="1" dirty="0"/>
              <a:t>three times </a:t>
            </a:r>
            <a:r>
              <a:rPr lang="en-US" dirty="0"/>
              <a:t>the amount of actual damages)</a:t>
            </a:r>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9</a:t>
            </a:fld>
            <a:endParaRPr lang="en-US">
              <a:solidFill>
                <a:srgbClr val="000000"/>
              </a:solidFill>
            </a:endParaRPr>
          </a:p>
        </p:txBody>
      </p:sp>
    </p:spTree>
    <p:extLst>
      <p:ext uri="{BB962C8B-B14F-4D97-AF65-F5344CB8AC3E}">
        <p14:creationId xmlns:p14="http://schemas.microsoft.com/office/powerpoint/2010/main" val="18133650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2917aa9-a745-4e00-85ad-9b639620d964">
      <Terms xmlns="http://schemas.microsoft.com/office/infopath/2007/PartnerControls"/>
    </lcf76f155ced4ddcb4097134ff3c332f>
    <TaxCatchAll xmlns="dd4bb0b3-50fb-4810-b3a2-6e7365f6d36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DDE4A8B0BB0DA4188B5534FD4474BEF" ma:contentTypeVersion="16" ma:contentTypeDescription="Create a new document." ma:contentTypeScope="" ma:versionID="dcf8a55086492345c3427f467455240c">
  <xsd:schema xmlns:xsd="http://www.w3.org/2001/XMLSchema" xmlns:xs="http://www.w3.org/2001/XMLSchema" xmlns:p="http://schemas.microsoft.com/office/2006/metadata/properties" xmlns:ns2="92917aa9-a745-4e00-85ad-9b639620d964" xmlns:ns3="dd4bb0b3-50fb-4810-b3a2-6e7365f6d366" targetNamespace="http://schemas.microsoft.com/office/2006/metadata/properties" ma:root="true" ma:fieldsID="f2bccfa095f40f85b5a8a5b0e6a00226" ns2:_="" ns3:_="">
    <xsd:import namespace="92917aa9-a745-4e00-85ad-9b639620d964"/>
    <xsd:import namespace="dd4bb0b3-50fb-4810-b3a2-6e7365f6d3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917aa9-a745-4e00-85ad-9b639620d9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4" nillable="true" ma:displayName="Length (seconds)" ma:internalName="MediaLengthInSeconds" ma:readOnly="true">
      <xsd:simpleType>
        <xsd:restriction base="dms:Unknow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b8617a1-beef-4e24-867f-51551f54cfe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d4bb0b3-50fb-4810-b3a2-6e7365f6d36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4ed88f7-3eb4-48cd-b813-d74aa4a0e91e}" ma:internalName="TaxCatchAll" ma:showField="CatchAllData" ma:web="dd4bb0b3-50fb-4810-b3a2-6e7365f6d36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725BD9-341F-4CBB-A4ED-26B135218AA5}">
  <ds:schemaRefs>
    <ds:schemaRef ds:uri="http://schemas.microsoft.com/office/2006/metadata/properties"/>
    <ds:schemaRef ds:uri="http://schemas.microsoft.com/office/infopath/2007/PartnerControls"/>
    <ds:schemaRef ds:uri="92917aa9-a745-4e00-85ad-9b639620d964"/>
    <ds:schemaRef ds:uri="dd4bb0b3-50fb-4810-b3a2-6e7365f6d366"/>
  </ds:schemaRefs>
</ds:datastoreItem>
</file>

<file path=customXml/itemProps2.xml><?xml version="1.0" encoding="utf-8"?>
<ds:datastoreItem xmlns:ds="http://schemas.openxmlformats.org/officeDocument/2006/customXml" ds:itemID="{DC5D2AE6-A6D2-47F5-BA0D-1B150D2F22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917aa9-a745-4e00-85ad-9b639620d964"/>
    <ds:schemaRef ds:uri="dd4bb0b3-50fb-4810-b3a2-6e7365f6d3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F1EFA08-875C-4F20-A836-DB461C0691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561</TotalTime>
  <Words>1367</Words>
  <Application>Microsoft Office PowerPoint</Application>
  <PresentationFormat>Widescreen</PresentationFormat>
  <Paragraphs>101</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 </vt:lpstr>
      <vt:lpstr>Chapter 10</vt:lpstr>
      <vt:lpstr>Chapter Learning Objectives</vt:lpstr>
      <vt:lpstr>Enforceability of Contracts</vt:lpstr>
      <vt:lpstr>Consent Defects</vt:lpstr>
      <vt:lpstr>Misrepresentation</vt:lpstr>
      <vt:lpstr>Innocent Misrepresentation </vt:lpstr>
      <vt:lpstr>Case 10.1: Vokes v. Arthur Murray, Inc.</vt:lpstr>
      <vt:lpstr>Fraud</vt:lpstr>
      <vt:lpstr>Innocent Misrepresentation versus Fraud</vt:lpstr>
      <vt:lpstr>Strategic Digression: Asymmetric Information and Concealment of Material Fact </vt:lpstr>
      <vt:lpstr>Additional Contract Defenses</vt:lpstr>
      <vt:lpstr>Duress</vt:lpstr>
      <vt:lpstr>Undue Influence</vt:lpstr>
      <vt:lpstr>Unconscionability</vt:lpstr>
      <vt:lpstr>Case 10.2: Williams v. Walker-Thomas Furniture Co.</vt:lpstr>
      <vt:lpstr>The Statute of Frauds</vt:lpstr>
      <vt:lpstr>The Statute of Frauds (Cont.)</vt:lpstr>
      <vt:lpstr>Contract Interpretation and the Parol Evidence Rule</vt:lpstr>
      <vt:lpstr>Other Rules of Contract Interpretation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Melvin: Fundamentals of the Legal Environment of Business PowerPoint Slides McGraw-Hill Publishing</dc:title>
  <dc:creator>Henry Lowenstein</dc:creator>
  <cp:lastModifiedBy>Gunasundari Kuppan</cp:lastModifiedBy>
  <cp:revision>162</cp:revision>
  <dcterms:created xsi:type="dcterms:W3CDTF">2019-07-25T18:35:04Z</dcterms:created>
  <dcterms:modified xsi:type="dcterms:W3CDTF">2023-02-02T10:00:58Z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0x010100EDDE4A8B0BB0DA4188B5534FD4474BEF</vt:lpwstr>
  </property>
</Properties>
</file>