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23"/>
  </p:notesMasterIdLst>
  <p:sldIdLst>
    <p:sldId id="287" r:id="rId5"/>
    <p:sldId id="257" r:id="rId6"/>
    <p:sldId id="258" r:id="rId7"/>
    <p:sldId id="259" r:id="rId8"/>
    <p:sldId id="289" r:id="rId9"/>
    <p:sldId id="290" r:id="rId10"/>
    <p:sldId id="291" r:id="rId11"/>
    <p:sldId id="260" r:id="rId12"/>
    <p:sldId id="281" r:id="rId13"/>
    <p:sldId id="282" r:id="rId14"/>
    <p:sldId id="292" r:id="rId15"/>
    <p:sldId id="298" r:id="rId16"/>
    <p:sldId id="294" r:id="rId17"/>
    <p:sldId id="299" r:id="rId18"/>
    <p:sldId id="286" r:id="rId19"/>
    <p:sldId id="300" r:id="rId20"/>
    <p:sldId id="301" r:id="rId21"/>
    <p:sldId id="297"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Main Content" id="{241B9024-AF46-465C-BE97-4A477F169B76}">
          <p14:sldIdLst>
            <p14:sldId id="287"/>
            <p14:sldId id="257"/>
            <p14:sldId id="258"/>
            <p14:sldId id="259"/>
            <p14:sldId id="289"/>
            <p14:sldId id="290"/>
            <p14:sldId id="291"/>
            <p14:sldId id="260"/>
            <p14:sldId id="281"/>
            <p14:sldId id="282"/>
            <p14:sldId id="292"/>
            <p14:sldId id="298"/>
            <p14:sldId id="294"/>
            <p14:sldId id="299"/>
            <p14:sldId id="286"/>
            <p14:sldId id="300"/>
            <p14:sldId id="301"/>
            <p14:sldId id="297"/>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28EAA21-2F32-4D09-A67D-20786834D762}" v="1" dt="2022-11-30T22:46:29.85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7059" autoAdjust="0"/>
    <p:restoredTop sz="93919" autoAdjust="0"/>
  </p:normalViewPr>
  <p:slideViewPr>
    <p:cSldViewPr snapToGrid="0">
      <p:cViewPr varScale="1">
        <p:scale>
          <a:sx n="66" d="100"/>
          <a:sy n="66" d="100"/>
        </p:scale>
        <p:origin x="1140" y="72"/>
      </p:cViewPr>
      <p:guideLst/>
    </p:cSldViewPr>
  </p:slideViewPr>
  <p:outlineViewPr>
    <p:cViewPr>
      <p:scale>
        <a:sx n="33" d="100"/>
        <a:sy n="33" d="100"/>
      </p:scale>
      <p:origin x="0" y="-840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notesMaster" Target="notesMasters/notesMaster1.xml"/><Relationship Id="rId28" Type="http://schemas.microsoft.com/office/2016/11/relationships/changesInfo" Target="changesInfos/changesInfo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effrey Penley" userId="e5f35470ee298536" providerId="LiveId" clId="{928EAA21-2F32-4D09-A67D-20786834D762}"/>
    <pc:docChg chg="custSel modSld">
      <pc:chgData name="Jeffrey Penley" userId="e5f35470ee298536" providerId="LiveId" clId="{928EAA21-2F32-4D09-A67D-20786834D762}" dt="2022-12-01T17:31:08.670" v="539" actId="6549"/>
      <pc:docMkLst>
        <pc:docMk/>
      </pc:docMkLst>
      <pc:sldChg chg="modSp mod">
        <pc:chgData name="Jeffrey Penley" userId="e5f35470ee298536" providerId="LiveId" clId="{928EAA21-2F32-4D09-A67D-20786834D762}" dt="2022-12-01T17:31:08.670" v="539" actId="6549"/>
        <pc:sldMkLst>
          <pc:docMk/>
          <pc:sldMk cId="2929859991" sldId="297"/>
        </pc:sldMkLst>
        <pc:spChg chg="mod">
          <ac:chgData name="Jeffrey Penley" userId="e5f35470ee298536" providerId="LiveId" clId="{928EAA21-2F32-4D09-A67D-20786834D762}" dt="2022-11-30T22:46:48.635" v="22" actId="20577"/>
          <ac:spMkLst>
            <pc:docMk/>
            <pc:sldMk cId="2929859991" sldId="297"/>
            <ac:spMk id="2" creationId="{8C3C9A64-14E3-7822-703C-9F31CAD4605F}"/>
          </ac:spMkLst>
        </pc:spChg>
        <pc:spChg chg="mod">
          <ac:chgData name="Jeffrey Penley" userId="e5f35470ee298536" providerId="LiveId" clId="{928EAA21-2F32-4D09-A67D-20786834D762}" dt="2022-12-01T17:30:24.252" v="538" actId="20577"/>
          <ac:spMkLst>
            <pc:docMk/>
            <pc:sldMk cId="2929859991" sldId="297"/>
            <ac:spMk id="3" creationId="{D99127F7-FD03-0FE3-8701-1790185A0028}"/>
          </ac:spMkLst>
        </pc:spChg>
        <pc:spChg chg="mod">
          <ac:chgData name="Jeffrey Penley" userId="e5f35470ee298536" providerId="LiveId" clId="{928EAA21-2F32-4D09-A67D-20786834D762}" dt="2022-12-01T17:31:08.670" v="539" actId="6549"/>
          <ac:spMkLst>
            <pc:docMk/>
            <pc:sldMk cId="2929859991" sldId="297"/>
            <ac:spMk id="4" creationId="{EA404E34-4C04-0FE8-34D5-927725959FDC}"/>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5BFCEDC-C3B8-4FB4-A58C-B830C6DC6DEA}" type="datetimeFigureOut">
              <a:rPr lang="en-US" smtClean="0"/>
              <a:t>2/2/2023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8170635-2485-4C70-AF02-3CE7F6297ED0}" type="slidenum">
              <a:rPr lang="en-US" smtClean="0"/>
              <a:t>‹#›</a:t>
            </a:fld>
            <a:endParaRPr lang="en-US"/>
          </a:p>
        </p:txBody>
      </p:sp>
    </p:spTree>
    <p:extLst>
      <p:ext uri="{BB962C8B-B14F-4D97-AF65-F5344CB8AC3E}">
        <p14:creationId xmlns:p14="http://schemas.microsoft.com/office/powerpoint/2010/main" val="22441233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8170635-2485-4C70-AF02-3CE7F6297ED0}" type="slidenum">
              <a:rPr lang="en-US" smtClean="0"/>
              <a:t>2</a:t>
            </a:fld>
            <a:endParaRPr lang="en-US"/>
          </a:p>
        </p:txBody>
      </p:sp>
    </p:spTree>
    <p:extLst>
      <p:ext uri="{BB962C8B-B14F-4D97-AF65-F5344CB8AC3E}">
        <p14:creationId xmlns:p14="http://schemas.microsoft.com/office/powerpoint/2010/main" val="9795473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56B3FB29-9A5A-4F62-829C-71CD24E98EA2}" type="datetime1">
              <a:rPr lang="en-US" smtClean="0"/>
              <a:t>2/2/2023</a:t>
            </a:fld>
            <a:endParaRPr lang="en-US"/>
          </a:p>
        </p:txBody>
      </p:sp>
      <p:sp>
        <p:nvSpPr>
          <p:cNvPr id="5" name="Footer Placeholder 4"/>
          <p:cNvSpPr>
            <a:spLocks noGrp="1"/>
          </p:cNvSpPr>
          <p:nvPr>
            <p:ph type="ftr" sz="quarter" idx="11"/>
          </p:nvPr>
        </p:nvSpPr>
        <p:spPr/>
        <p:txBody>
          <a:bodyPr/>
          <a:lstStyle/>
          <a:p>
            <a:r>
              <a:rPr lang="en-US"/>
              <a:t>Copyright © 2021 McGraw-Hill. All rights reserved. No reproduction or distribution without the prior written consent of McGraw-Hill. </a:t>
            </a:r>
          </a:p>
        </p:txBody>
      </p:sp>
      <p:sp>
        <p:nvSpPr>
          <p:cNvPr id="6" name="Slide Number Placeholder 5"/>
          <p:cNvSpPr>
            <a:spLocks noGrp="1"/>
          </p:cNvSpPr>
          <p:nvPr>
            <p:ph type="sldNum" sz="quarter" idx="12"/>
          </p:nvPr>
        </p:nvSpPr>
        <p:spPr/>
        <p:txBody>
          <a:bodyPr/>
          <a:lstStyle/>
          <a:p>
            <a:fld id="{188B8A88-9DFF-4215-91ED-9F3869CDCD8B}" type="slidenum">
              <a:rPr lang="en-US" smtClean="0"/>
              <a:t>‹#›</a:t>
            </a:fld>
            <a:endParaRPr lang="en-US"/>
          </a:p>
        </p:txBody>
      </p:sp>
    </p:spTree>
    <p:extLst>
      <p:ext uri="{BB962C8B-B14F-4D97-AF65-F5344CB8AC3E}">
        <p14:creationId xmlns:p14="http://schemas.microsoft.com/office/powerpoint/2010/main" val="9238588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EC2EBE7-CCD4-466A-84F6-E6BC50106175}" type="datetime1">
              <a:rPr lang="en-US" smtClean="0"/>
              <a:t>2/2/2023</a:t>
            </a:fld>
            <a:endParaRPr lang="en-US"/>
          </a:p>
        </p:txBody>
      </p:sp>
      <p:sp>
        <p:nvSpPr>
          <p:cNvPr id="5" name="Footer Placeholder 4"/>
          <p:cNvSpPr>
            <a:spLocks noGrp="1"/>
          </p:cNvSpPr>
          <p:nvPr>
            <p:ph type="ftr" sz="quarter" idx="11"/>
          </p:nvPr>
        </p:nvSpPr>
        <p:spPr/>
        <p:txBody>
          <a:bodyPr/>
          <a:lstStyle/>
          <a:p>
            <a:r>
              <a:rPr lang="en-US"/>
              <a:t>Copyright © 2021 McGraw-Hill. All rights reserved. No reproduction or distribution without the prior written consent of McGraw-Hill. </a:t>
            </a:r>
          </a:p>
        </p:txBody>
      </p:sp>
      <p:sp>
        <p:nvSpPr>
          <p:cNvPr id="6" name="Slide Number Placeholder 5"/>
          <p:cNvSpPr>
            <a:spLocks noGrp="1"/>
          </p:cNvSpPr>
          <p:nvPr>
            <p:ph type="sldNum" sz="quarter" idx="12"/>
          </p:nvPr>
        </p:nvSpPr>
        <p:spPr/>
        <p:txBody>
          <a:bodyPr/>
          <a:lstStyle/>
          <a:p>
            <a:fld id="{188B8A88-9DFF-4215-91ED-9F3869CDCD8B}" type="slidenum">
              <a:rPr lang="en-US" smtClean="0"/>
              <a:t>‹#›</a:t>
            </a:fld>
            <a:endParaRPr lang="en-US"/>
          </a:p>
        </p:txBody>
      </p:sp>
      <p:sp>
        <p:nvSpPr>
          <p:cNvPr id="7" name="Short Copyright">
            <a:extLst>
              <a:ext uri="{FF2B5EF4-FFF2-40B4-BE49-F238E27FC236}">
                <a16:creationId xmlns="" xmlns:a16="http://schemas.microsoft.com/office/drawing/2014/main" id="{BBCB3416-4E3E-4261-A36E-4BB96792EBB4}"/>
              </a:ext>
            </a:extLst>
          </p:cNvPr>
          <p:cNvSpPr txBox="1"/>
          <p:nvPr userDrawn="1"/>
        </p:nvSpPr>
        <p:spPr>
          <a:xfrm>
            <a:off x="215658" y="6538617"/>
            <a:ext cx="1233578" cy="276999"/>
          </a:xfrm>
          <a:prstGeom prst="rect">
            <a:avLst/>
          </a:prstGeom>
          <a:noFill/>
        </p:spPr>
        <p:txBody>
          <a:bodyPr wrap="square" lIns="45720" rIns="45720" rtlCol="0" anchor="ctr">
            <a:spAutoFit/>
          </a:bodyPr>
          <a:lstStyle/>
          <a:p>
            <a:r>
              <a:rPr lang="en-US" sz="1200" b="0" dirty="0">
                <a:solidFill>
                  <a:schemeClr val="tx1"/>
                </a:solidFill>
              </a:rPr>
              <a:t>© McGraw Hill</a:t>
            </a:r>
          </a:p>
        </p:txBody>
      </p:sp>
    </p:spTree>
    <p:extLst>
      <p:ext uri="{BB962C8B-B14F-4D97-AF65-F5344CB8AC3E}">
        <p14:creationId xmlns:p14="http://schemas.microsoft.com/office/powerpoint/2010/main" val="36762480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81C6D38-D769-4A90-A350-146E855A3816}" type="datetime1">
              <a:rPr lang="en-US" smtClean="0"/>
              <a:t>2/2/2023</a:t>
            </a:fld>
            <a:endParaRPr lang="en-US"/>
          </a:p>
        </p:txBody>
      </p:sp>
      <p:sp>
        <p:nvSpPr>
          <p:cNvPr id="5" name="Footer Placeholder 4"/>
          <p:cNvSpPr>
            <a:spLocks noGrp="1"/>
          </p:cNvSpPr>
          <p:nvPr>
            <p:ph type="ftr" sz="quarter" idx="11"/>
          </p:nvPr>
        </p:nvSpPr>
        <p:spPr/>
        <p:txBody>
          <a:bodyPr/>
          <a:lstStyle/>
          <a:p>
            <a:r>
              <a:rPr lang="en-US"/>
              <a:t>Copyright © 2021 McGraw-Hill. All rights reserved. No reproduction or distribution without the prior written consent of McGraw-Hill. </a:t>
            </a:r>
          </a:p>
        </p:txBody>
      </p:sp>
      <p:sp>
        <p:nvSpPr>
          <p:cNvPr id="6" name="Slide Number Placeholder 5"/>
          <p:cNvSpPr>
            <a:spLocks noGrp="1"/>
          </p:cNvSpPr>
          <p:nvPr>
            <p:ph type="sldNum" sz="quarter" idx="12"/>
          </p:nvPr>
        </p:nvSpPr>
        <p:spPr/>
        <p:txBody>
          <a:bodyPr/>
          <a:lstStyle/>
          <a:p>
            <a:fld id="{188B8A88-9DFF-4215-91ED-9F3869CDCD8B}" type="slidenum">
              <a:rPr lang="en-US" smtClean="0"/>
              <a:t>‹#›</a:t>
            </a:fld>
            <a:endParaRPr lang="en-US"/>
          </a:p>
        </p:txBody>
      </p:sp>
      <p:sp>
        <p:nvSpPr>
          <p:cNvPr id="7" name="Short Copyright">
            <a:extLst>
              <a:ext uri="{FF2B5EF4-FFF2-40B4-BE49-F238E27FC236}">
                <a16:creationId xmlns="" xmlns:a16="http://schemas.microsoft.com/office/drawing/2014/main" id="{BBCB3416-4E3E-4261-A36E-4BB96792EBB4}"/>
              </a:ext>
            </a:extLst>
          </p:cNvPr>
          <p:cNvSpPr txBox="1"/>
          <p:nvPr userDrawn="1"/>
        </p:nvSpPr>
        <p:spPr>
          <a:xfrm>
            <a:off x="215658" y="6538617"/>
            <a:ext cx="1233578" cy="276999"/>
          </a:xfrm>
          <a:prstGeom prst="rect">
            <a:avLst/>
          </a:prstGeom>
          <a:noFill/>
        </p:spPr>
        <p:txBody>
          <a:bodyPr wrap="square" lIns="45720" rIns="45720" rtlCol="0" anchor="ctr">
            <a:spAutoFit/>
          </a:bodyPr>
          <a:lstStyle/>
          <a:p>
            <a:r>
              <a:rPr lang="en-US" sz="1200" b="0" dirty="0">
                <a:solidFill>
                  <a:schemeClr val="tx1"/>
                </a:solidFill>
              </a:rPr>
              <a:t>© McGraw Hill</a:t>
            </a:r>
          </a:p>
        </p:txBody>
      </p:sp>
    </p:spTree>
    <p:extLst>
      <p:ext uri="{BB962C8B-B14F-4D97-AF65-F5344CB8AC3E}">
        <p14:creationId xmlns:p14="http://schemas.microsoft.com/office/powerpoint/2010/main" val="130060337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56B3FB29-9A5A-4F62-829C-71CD24E98EA2}" type="datetime1">
              <a:rPr lang="en-US" smtClean="0"/>
              <a:t>2/2/2023</a:t>
            </a:fld>
            <a:endParaRPr lang="en-US"/>
          </a:p>
        </p:txBody>
      </p:sp>
      <p:sp>
        <p:nvSpPr>
          <p:cNvPr id="6" name="Slide Number Placeholder 5"/>
          <p:cNvSpPr>
            <a:spLocks noGrp="1"/>
          </p:cNvSpPr>
          <p:nvPr>
            <p:ph type="sldNum" sz="quarter" idx="12"/>
          </p:nvPr>
        </p:nvSpPr>
        <p:spPr>
          <a:xfrm>
            <a:off x="10812544" y="6356350"/>
            <a:ext cx="541256" cy="365125"/>
          </a:xfrm>
          <a:prstGeom prst="rect">
            <a:avLst/>
          </a:prstGeom>
        </p:spPr>
        <p:txBody>
          <a:bodyPr/>
          <a:lstStyle/>
          <a:p>
            <a:fld id="{188B8A88-9DFF-4215-91ED-9F3869CDCD8B}" type="slidenum">
              <a:rPr lang="en-US" smtClean="0"/>
              <a:t>‹#›</a:t>
            </a:fld>
            <a:endParaRPr lang="en-US"/>
          </a:p>
        </p:txBody>
      </p:sp>
      <p:sp>
        <p:nvSpPr>
          <p:cNvPr id="8" name="Content Placeholder 7">
            <a:extLst>
              <a:ext uri="{FF2B5EF4-FFF2-40B4-BE49-F238E27FC236}">
                <a16:creationId xmlns="" xmlns:a16="http://schemas.microsoft.com/office/drawing/2014/main" id="{F666A86A-D26A-45F5-9F0B-76E9E7A2BE03}"/>
              </a:ext>
            </a:extLst>
          </p:cNvPr>
          <p:cNvSpPr>
            <a:spLocks noGrp="1"/>
          </p:cNvSpPr>
          <p:nvPr>
            <p:ph sz="quarter" idx="13"/>
          </p:nvPr>
        </p:nvSpPr>
        <p:spPr>
          <a:xfrm>
            <a:off x="3959225" y="5649913"/>
            <a:ext cx="5132388" cy="5349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4831207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19094C5-F5A4-4C82-82B8-25B78A4FBB92}" type="datetime1">
              <a:rPr lang="en-US" smtClean="0"/>
              <a:t>2/2/2023</a:t>
            </a:fld>
            <a:endParaRPr lang="en-US"/>
          </a:p>
        </p:txBody>
      </p:sp>
      <p:sp>
        <p:nvSpPr>
          <p:cNvPr id="5" name="Footer Placeholder 4"/>
          <p:cNvSpPr>
            <a:spLocks noGrp="1"/>
          </p:cNvSpPr>
          <p:nvPr>
            <p:ph type="ftr" sz="quarter" idx="11"/>
          </p:nvPr>
        </p:nvSpPr>
        <p:spPr/>
        <p:txBody>
          <a:bodyPr/>
          <a:lstStyle/>
          <a:p>
            <a:r>
              <a:rPr lang="en-US"/>
              <a:t>Copyright © 2021 McGraw-Hill. All rights reserved. No reproduction or distribution without the prior written consent of McGraw-Hill. </a:t>
            </a:r>
          </a:p>
        </p:txBody>
      </p:sp>
      <p:sp>
        <p:nvSpPr>
          <p:cNvPr id="6" name="Slide Number Placeholder 5"/>
          <p:cNvSpPr>
            <a:spLocks noGrp="1"/>
          </p:cNvSpPr>
          <p:nvPr>
            <p:ph type="sldNum" sz="quarter" idx="12"/>
          </p:nvPr>
        </p:nvSpPr>
        <p:spPr/>
        <p:txBody>
          <a:bodyPr/>
          <a:lstStyle/>
          <a:p>
            <a:fld id="{188B8A88-9DFF-4215-91ED-9F3869CDCD8B}" type="slidenum">
              <a:rPr lang="en-US" smtClean="0"/>
              <a:t>‹#›</a:t>
            </a:fld>
            <a:endParaRPr lang="en-US"/>
          </a:p>
        </p:txBody>
      </p:sp>
      <p:sp>
        <p:nvSpPr>
          <p:cNvPr id="7" name="Short Copyright">
            <a:extLst>
              <a:ext uri="{FF2B5EF4-FFF2-40B4-BE49-F238E27FC236}">
                <a16:creationId xmlns="" xmlns:a16="http://schemas.microsoft.com/office/drawing/2014/main" id="{BBCB3416-4E3E-4261-A36E-4BB96792EBB4}"/>
              </a:ext>
            </a:extLst>
          </p:cNvPr>
          <p:cNvSpPr txBox="1"/>
          <p:nvPr userDrawn="1"/>
        </p:nvSpPr>
        <p:spPr>
          <a:xfrm>
            <a:off x="215658" y="6538617"/>
            <a:ext cx="8394942" cy="276999"/>
          </a:xfrm>
          <a:prstGeom prst="rect">
            <a:avLst/>
          </a:prstGeom>
          <a:noFill/>
        </p:spPr>
        <p:txBody>
          <a:bodyPr wrap="square" lIns="45720" rIns="45720" rtlCol="0" anchor="ctr">
            <a:spAutoFit/>
          </a:bodyPr>
          <a:lstStyle/>
          <a:p>
            <a:pPr marL="0" lvl="0" indent="0">
              <a:buNone/>
            </a:pPr>
            <a:r>
              <a:rPr lang="en-US" sz="1200" b="0" i="0" dirty="0" smtClean="0">
                <a:solidFill>
                  <a:srgbClr val="222222"/>
                </a:solidFill>
                <a:effectLst/>
              </a:rPr>
              <a:t>© McGraw Hill LLC. All rights reserved. No reproduction or distribution without the prior written consent of McGraw Hill LLC.</a:t>
            </a:r>
            <a:endParaRPr lang="en-US" sz="1200" noProof="0" dirty="0"/>
          </a:p>
        </p:txBody>
      </p:sp>
    </p:spTree>
    <p:extLst>
      <p:ext uri="{BB962C8B-B14F-4D97-AF65-F5344CB8AC3E}">
        <p14:creationId xmlns:p14="http://schemas.microsoft.com/office/powerpoint/2010/main" val="13424072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5682189-A2B6-4D3E-BF54-508BC2E72997}" type="datetime1">
              <a:rPr lang="en-US" smtClean="0"/>
              <a:t>2/2/2023</a:t>
            </a:fld>
            <a:endParaRPr lang="en-US"/>
          </a:p>
        </p:txBody>
      </p:sp>
      <p:sp>
        <p:nvSpPr>
          <p:cNvPr id="5" name="Footer Placeholder 4"/>
          <p:cNvSpPr>
            <a:spLocks noGrp="1"/>
          </p:cNvSpPr>
          <p:nvPr>
            <p:ph type="ftr" sz="quarter" idx="11"/>
          </p:nvPr>
        </p:nvSpPr>
        <p:spPr/>
        <p:txBody>
          <a:bodyPr/>
          <a:lstStyle/>
          <a:p>
            <a:r>
              <a:rPr lang="en-US"/>
              <a:t>Copyright © 2021 McGraw-Hill. All rights reserved. No reproduction or distribution without the prior written consent of McGraw-Hill. </a:t>
            </a:r>
          </a:p>
        </p:txBody>
      </p:sp>
      <p:sp>
        <p:nvSpPr>
          <p:cNvPr id="6" name="Slide Number Placeholder 5"/>
          <p:cNvSpPr>
            <a:spLocks noGrp="1"/>
          </p:cNvSpPr>
          <p:nvPr>
            <p:ph type="sldNum" sz="quarter" idx="12"/>
          </p:nvPr>
        </p:nvSpPr>
        <p:spPr/>
        <p:txBody>
          <a:bodyPr/>
          <a:lstStyle/>
          <a:p>
            <a:fld id="{188B8A88-9DFF-4215-91ED-9F3869CDCD8B}" type="slidenum">
              <a:rPr lang="en-US" smtClean="0"/>
              <a:t>‹#›</a:t>
            </a:fld>
            <a:endParaRPr lang="en-US"/>
          </a:p>
        </p:txBody>
      </p:sp>
      <p:sp>
        <p:nvSpPr>
          <p:cNvPr id="7" name="Short Copyright">
            <a:extLst>
              <a:ext uri="{FF2B5EF4-FFF2-40B4-BE49-F238E27FC236}">
                <a16:creationId xmlns="" xmlns:a16="http://schemas.microsoft.com/office/drawing/2014/main" id="{BBCB3416-4E3E-4261-A36E-4BB96792EBB4}"/>
              </a:ext>
            </a:extLst>
          </p:cNvPr>
          <p:cNvSpPr txBox="1"/>
          <p:nvPr userDrawn="1"/>
        </p:nvSpPr>
        <p:spPr>
          <a:xfrm>
            <a:off x="215658" y="6538617"/>
            <a:ext cx="1233578" cy="276999"/>
          </a:xfrm>
          <a:prstGeom prst="rect">
            <a:avLst/>
          </a:prstGeom>
          <a:noFill/>
        </p:spPr>
        <p:txBody>
          <a:bodyPr wrap="square" lIns="45720" rIns="45720" rtlCol="0" anchor="ctr">
            <a:spAutoFit/>
          </a:bodyPr>
          <a:lstStyle/>
          <a:p>
            <a:r>
              <a:rPr lang="en-US" sz="1200" b="0" dirty="0">
                <a:solidFill>
                  <a:schemeClr val="tx1"/>
                </a:solidFill>
              </a:rPr>
              <a:t>© McGraw Hill</a:t>
            </a:r>
          </a:p>
        </p:txBody>
      </p:sp>
    </p:spTree>
    <p:extLst>
      <p:ext uri="{BB962C8B-B14F-4D97-AF65-F5344CB8AC3E}">
        <p14:creationId xmlns:p14="http://schemas.microsoft.com/office/powerpoint/2010/main" val="4894666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FC158BC-03B5-4A5B-AC33-EBD8F11A414A}" type="datetime1">
              <a:rPr lang="en-US" smtClean="0"/>
              <a:t>2/2/2023</a:t>
            </a:fld>
            <a:endParaRPr lang="en-US"/>
          </a:p>
        </p:txBody>
      </p:sp>
      <p:sp>
        <p:nvSpPr>
          <p:cNvPr id="6" name="Footer Placeholder 5"/>
          <p:cNvSpPr>
            <a:spLocks noGrp="1"/>
          </p:cNvSpPr>
          <p:nvPr>
            <p:ph type="ftr" sz="quarter" idx="11"/>
          </p:nvPr>
        </p:nvSpPr>
        <p:spPr/>
        <p:txBody>
          <a:bodyPr/>
          <a:lstStyle/>
          <a:p>
            <a:r>
              <a:rPr lang="en-US"/>
              <a:t>Copyright © 2021 McGraw-Hill. All rights reserved. No reproduction or distribution without the prior written consent of McGraw-Hill. </a:t>
            </a:r>
          </a:p>
        </p:txBody>
      </p:sp>
      <p:sp>
        <p:nvSpPr>
          <p:cNvPr id="7" name="Slide Number Placeholder 6"/>
          <p:cNvSpPr>
            <a:spLocks noGrp="1"/>
          </p:cNvSpPr>
          <p:nvPr>
            <p:ph type="sldNum" sz="quarter" idx="12"/>
          </p:nvPr>
        </p:nvSpPr>
        <p:spPr/>
        <p:txBody>
          <a:bodyPr/>
          <a:lstStyle/>
          <a:p>
            <a:fld id="{188B8A88-9DFF-4215-91ED-9F3869CDCD8B}" type="slidenum">
              <a:rPr lang="en-US" smtClean="0"/>
              <a:t>‹#›</a:t>
            </a:fld>
            <a:endParaRPr lang="en-US"/>
          </a:p>
        </p:txBody>
      </p:sp>
      <p:sp>
        <p:nvSpPr>
          <p:cNvPr id="8" name="Short Copyright">
            <a:extLst>
              <a:ext uri="{FF2B5EF4-FFF2-40B4-BE49-F238E27FC236}">
                <a16:creationId xmlns="" xmlns:a16="http://schemas.microsoft.com/office/drawing/2014/main" id="{BBCB3416-4E3E-4261-A36E-4BB96792EBB4}"/>
              </a:ext>
            </a:extLst>
          </p:cNvPr>
          <p:cNvSpPr txBox="1"/>
          <p:nvPr userDrawn="1"/>
        </p:nvSpPr>
        <p:spPr>
          <a:xfrm>
            <a:off x="215658" y="6538617"/>
            <a:ext cx="8394942" cy="276999"/>
          </a:xfrm>
          <a:prstGeom prst="rect">
            <a:avLst/>
          </a:prstGeom>
          <a:noFill/>
        </p:spPr>
        <p:txBody>
          <a:bodyPr wrap="square" lIns="45720" rIns="45720" rtlCol="0" anchor="ctr">
            <a:spAutoFit/>
          </a:bodyPr>
          <a:lstStyle/>
          <a:p>
            <a:pPr marL="0" lvl="0" indent="0">
              <a:buNone/>
            </a:pPr>
            <a:r>
              <a:rPr lang="en-US" sz="1200" b="0" i="0" dirty="0" smtClean="0">
                <a:solidFill>
                  <a:srgbClr val="222222"/>
                </a:solidFill>
                <a:effectLst/>
              </a:rPr>
              <a:t>© McGraw Hill LLC. All rights reserved. No reproduction or distribution without the prior written consent of McGraw Hill LLC.</a:t>
            </a:r>
            <a:endParaRPr lang="en-US" sz="1200" noProof="0" dirty="0"/>
          </a:p>
        </p:txBody>
      </p:sp>
    </p:spTree>
    <p:extLst>
      <p:ext uri="{BB962C8B-B14F-4D97-AF65-F5344CB8AC3E}">
        <p14:creationId xmlns:p14="http://schemas.microsoft.com/office/powerpoint/2010/main" val="37107729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F9EA7D3-13AA-465A-9400-5384911AB796}" type="datetime1">
              <a:rPr lang="en-US" smtClean="0"/>
              <a:t>2/2/2023</a:t>
            </a:fld>
            <a:endParaRPr lang="en-US"/>
          </a:p>
        </p:txBody>
      </p:sp>
      <p:sp>
        <p:nvSpPr>
          <p:cNvPr id="8" name="Footer Placeholder 7"/>
          <p:cNvSpPr>
            <a:spLocks noGrp="1"/>
          </p:cNvSpPr>
          <p:nvPr>
            <p:ph type="ftr" sz="quarter" idx="11"/>
          </p:nvPr>
        </p:nvSpPr>
        <p:spPr/>
        <p:txBody>
          <a:bodyPr/>
          <a:lstStyle/>
          <a:p>
            <a:r>
              <a:rPr lang="en-US"/>
              <a:t>Copyright © 2021 McGraw-Hill. All rights reserved. No reproduction or distribution without the prior written consent of McGraw-Hill. </a:t>
            </a:r>
          </a:p>
        </p:txBody>
      </p:sp>
      <p:sp>
        <p:nvSpPr>
          <p:cNvPr id="9" name="Slide Number Placeholder 8"/>
          <p:cNvSpPr>
            <a:spLocks noGrp="1"/>
          </p:cNvSpPr>
          <p:nvPr>
            <p:ph type="sldNum" sz="quarter" idx="12"/>
          </p:nvPr>
        </p:nvSpPr>
        <p:spPr/>
        <p:txBody>
          <a:bodyPr/>
          <a:lstStyle/>
          <a:p>
            <a:fld id="{188B8A88-9DFF-4215-91ED-9F3869CDCD8B}" type="slidenum">
              <a:rPr lang="en-US" smtClean="0"/>
              <a:t>‹#›</a:t>
            </a:fld>
            <a:endParaRPr lang="en-US"/>
          </a:p>
        </p:txBody>
      </p:sp>
      <p:sp>
        <p:nvSpPr>
          <p:cNvPr id="10" name="Short Copyright">
            <a:extLst>
              <a:ext uri="{FF2B5EF4-FFF2-40B4-BE49-F238E27FC236}">
                <a16:creationId xmlns="" xmlns:a16="http://schemas.microsoft.com/office/drawing/2014/main" id="{BBCB3416-4E3E-4261-A36E-4BB96792EBB4}"/>
              </a:ext>
            </a:extLst>
          </p:cNvPr>
          <p:cNvSpPr txBox="1"/>
          <p:nvPr userDrawn="1"/>
        </p:nvSpPr>
        <p:spPr>
          <a:xfrm>
            <a:off x="215658" y="6538617"/>
            <a:ext cx="1233578" cy="276999"/>
          </a:xfrm>
          <a:prstGeom prst="rect">
            <a:avLst/>
          </a:prstGeom>
          <a:noFill/>
        </p:spPr>
        <p:txBody>
          <a:bodyPr wrap="square" lIns="45720" rIns="45720" rtlCol="0" anchor="ctr">
            <a:spAutoFit/>
          </a:bodyPr>
          <a:lstStyle/>
          <a:p>
            <a:r>
              <a:rPr lang="en-US" sz="1200" b="0" dirty="0">
                <a:solidFill>
                  <a:schemeClr val="tx1"/>
                </a:solidFill>
              </a:rPr>
              <a:t>© McGraw Hill</a:t>
            </a:r>
          </a:p>
        </p:txBody>
      </p:sp>
    </p:spTree>
    <p:extLst>
      <p:ext uri="{BB962C8B-B14F-4D97-AF65-F5344CB8AC3E}">
        <p14:creationId xmlns:p14="http://schemas.microsoft.com/office/powerpoint/2010/main" val="31802207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9DEC3BA-1C11-4B88-A46C-4438A17AF5D6}" type="datetime1">
              <a:rPr lang="en-US" smtClean="0"/>
              <a:t>2/2/2023</a:t>
            </a:fld>
            <a:endParaRPr lang="en-US"/>
          </a:p>
        </p:txBody>
      </p:sp>
      <p:sp>
        <p:nvSpPr>
          <p:cNvPr id="4" name="Footer Placeholder 3"/>
          <p:cNvSpPr>
            <a:spLocks noGrp="1"/>
          </p:cNvSpPr>
          <p:nvPr>
            <p:ph type="ftr" sz="quarter" idx="11"/>
          </p:nvPr>
        </p:nvSpPr>
        <p:spPr/>
        <p:txBody>
          <a:bodyPr/>
          <a:lstStyle/>
          <a:p>
            <a:r>
              <a:rPr lang="en-US"/>
              <a:t>Copyright © 2021 McGraw-Hill. All rights reserved. No reproduction or distribution without the prior written consent of McGraw-Hill. </a:t>
            </a:r>
          </a:p>
        </p:txBody>
      </p:sp>
      <p:sp>
        <p:nvSpPr>
          <p:cNvPr id="5" name="Slide Number Placeholder 4"/>
          <p:cNvSpPr>
            <a:spLocks noGrp="1"/>
          </p:cNvSpPr>
          <p:nvPr>
            <p:ph type="sldNum" sz="quarter" idx="12"/>
          </p:nvPr>
        </p:nvSpPr>
        <p:spPr/>
        <p:txBody>
          <a:bodyPr/>
          <a:lstStyle/>
          <a:p>
            <a:fld id="{188B8A88-9DFF-4215-91ED-9F3869CDCD8B}" type="slidenum">
              <a:rPr lang="en-US" smtClean="0"/>
              <a:t>‹#›</a:t>
            </a:fld>
            <a:endParaRPr lang="en-US"/>
          </a:p>
        </p:txBody>
      </p:sp>
      <p:sp>
        <p:nvSpPr>
          <p:cNvPr id="6" name="Short Copyright">
            <a:extLst>
              <a:ext uri="{FF2B5EF4-FFF2-40B4-BE49-F238E27FC236}">
                <a16:creationId xmlns="" xmlns:a16="http://schemas.microsoft.com/office/drawing/2014/main" id="{BBCB3416-4E3E-4261-A36E-4BB96792EBB4}"/>
              </a:ext>
            </a:extLst>
          </p:cNvPr>
          <p:cNvSpPr txBox="1"/>
          <p:nvPr userDrawn="1"/>
        </p:nvSpPr>
        <p:spPr>
          <a:xfrm>
            <a:off x="215658" y="6538617"/>
            <a:ext cx="1233578" cy="276999"/>
          </a:xfrm>
          <a:prstGeom prst="rect">
            <a:avLst/>
          </a:prstGeom>
          <a:noFill/>
        </p:spPr>
        <p:txBody>
          <a:bodyPr wrap="square" lIns="45720" rIns="45720" rtlCol="0" anchor="ctr">
            <a:spAutoFit/>
          </a:bodyPr>
          <a:lstStyle/>
          <a:p>
            <a:r>
              <a:rPr lang="en-US" sz="1200" b="0" dirty="0">
                <a:solidFill>
                  <a:schemeClr val="tx1"/>
                </a:solidFill>
              </a:rPr>
              <a:t>© McGraw Hill</a:t>
            </a:r>
          </a:p>
        </p:txBody>
      </p:sp>
    </p:spTree>
    <p:extLst>
      <p:ext uri="{BB962C8B-B14F-4D97-AF65-F5344CB8AC3E}">
        <p14:creationId xmlns:p14="http://schemas.microsoft.com/office/powerpoint/2010/main" val="27652758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CAF8DE9-9D52-408D-881D-7014A0C454F1}" type="datetime1">
              <a:rPr lang="en-US" smtClean="0"/>
              <a:t>2/2/2023</a:t>
            </a:fld>
            <a:endParaRPr lang="en-US"/>
          </a:p>
        </p:txBody>
      </p:sp>
      <p:sp>
        <p:nvSpPr>
          <p:cNvPr id="3" name="Footer Placeholder 2"/>
          <p:cNvSpPr>
            <a:spLocks noGrp="1"/>
          </p:cNvSpPr>
          <p:nvPr>
            <p:ph type="ftr" sz="quarter" idx="11"/>
          </p:nvPr>
        </p:nvSpPr>
        <p:spPr/>
        <p:txBody>
          <a:bodyPr/>
          <a:lstStyle/>
          <a:p>
            <a:r>
              <a:rPr lang="en-US"/>
              <a:t>Copyright © 2021 McGraw-Hill. All rights reserved. No reproduction or distribution without the prior written consent of McGraw-Hill. </a:t>
            </a:r>
          </a:p>
        </p:txBody>
      </p:sp>
      <p:sp>
        <p:nvSpPr>
          <p:cNvPr id="4" name="Slide Number Placeholder 3"/>
          <p:cNvSpPr>
            <a:spLocks noGrp="1"/>
          </p:cNvSpPr>
          <p:nvPr>
            <p:ph type="sldNum" sz="quarter" idx="12"/>
          </p:nvPr>
        </p:nvSpPr>
        <p:spPr/>
        <p:txBody>
          <a:bodyPr/>
          <a:lstStyle/>
          <a:p>
            <a:fld id="{188B8A88-9DFF-4215-91ED-9F3869CDCD8B}" type="slidenum">
              <a:rPr lang="en-US" smtClean="0"/>
              <a:t>‹#›</a:t>
            </a:fld>
            <a:endParaRPr lang="en-US"/>
          </a:p>
        </p:txBody>
      </p:sp>
      <p:sp>
        <p:nvSpPr>
          <p:cNvPr id="5" name="Short Copyright">
            <a:extLst>
              <a:ext uri="{FF2B5EF4-FFF2-40B4-BE49-F238E27FC236}">
                <a16:creationId xmlns="" xmlns:a16="http://schemas.microsoft.com/office/drawing/2014/main" id="{BBCB3416-4E3E-4261-A36E-4BB96792EBB4}"/>
              </a:ext>
            </a:extLst>
          </p:cNvPr>
          <p:cNvSpPr txBox="1"/>
          <p:nvPr userDrawn="1"/>
        </p:nvSpPr>
        <p:spPr>
          <a:xfrm>
            <a:off x="215658" y="6538617"/>
            <a:ext cx="1233578" cy="276999"/>
          </a:xfrm>
          <a:prstGeom prst="rect">
            <a:avLst/>
          </a:prstGeom>
          <a:noFill/>
        </p:spPr>
        <p:txBody>
          <a:bodyPr wrap="square" lIns="45720" rIns="45720" rtlCol="0" anchor="ctr">
            <a:spAutoFit/>
          </a:bodyPr>
          <a:lstStyle/>
          <a:p>
            <a:r>
              <a:rPr lang="en-US" sz="1200" b="0" dirty="0">
                <a:solidFill>
                  <a:schemeClr val="tx1"/>
                </a:solidFill>
              </a:rPr>
              <a:t>© McGraw Hill</a:t>
            </a:r>
          </a:p>
        </p:txBody>
      </p:sp>
    </p:spTree>
    <p:extLst>
      <p:ext uri="{BB962C8B-B14F-4D97-AF65-F5344CB8AC3E}">
        <p14:creationId xmlns:p14="http://schemas.microsoft.com/office/powerpoint/2010/main" val="20742692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F33D643-B05E-45B2-8E06-F36B8FBF8451}" type="datetime1">
              <a:rPr lang="en-US" smtClean="0"/>
              <a:t>2/2/2023</a:t>
            </a:fld>
            <a:endParaRPr lang="en-US"/>
          </a:p>
        </p:txBody>
      </p:sp>
      <p:sp>
        <p:nvSpPr>
          <p:cNvPr id="6" name="Footer Placeholder 5"/>
          <p:cNvSpPr>
            <a:spLocks noGrp="1"/>
          </p:cNvSpPr>
          <p:nvPr>
            <p:ph type="ftr" sz="quarter" idx="11"/>
          </p:nvPr>
        </p:nvSpPr>
        <p:spPr/>
        <p:txBody>
          <a:bodyPr/>
          <a:lstStyle/>
          <a:p>
            <a:r>
              <a:rPr lang="en-US"/>
              <a:t>Copyright © 2021 McGraw-Hill. All rights reserved. No reproduction or distribution without the prior written consent of McGraw-Hill. </a:t>
            </a:r>
          </a:p>
        </p:txBody>
      </p:sp>
      <p:sp>
        <p:nvSpPr>
          <p:cNvPr id="7" name="Slide Number Placeholder 6"/>
          <p:cNvSpPr>
            <a:spLocks noGrp="1"/>
          </p:cNvSpPr>
          <p:nvPr>
            <p:ph type="sldNum" sz="quarter" idx="12"/>
          </p:nvPr>
        </p:nvSpPr>
        <p:spPr/>
        <p:txBody>
          <a:bodyPr/>
          <a:lstStyle/>
          <a:p>
            <a:fld id="{188B8A88-9DFF-4215-91ED-9F3869CDCD8B}" type="slidenum">
              <a:rPr lang="en-US" smtClean="0"/>
              <a:t>‹#›</a:t>
            </a:fld>
            <a:endParaRPr lang="en-US"/>
          </a:p>
        </p:txBody>
      </p:sp>
      <p:sp>
        <p:nvSpPr>
          <p:cNvPr id="8" name="Short Copyright">
            <a:extLst>
              <a:ext uri="{FF2B5EF4-FFF2-40B4-BE49-F238E27FC236}">
                <a16:creationId xmlns="" xmlns:a16="http://schemas.microsoft.com/office/drawing/2014/main" id="{BBCB3416-4E3E-4261-A36E-4BB96792EBB4}"/>
              </a:ext>
            </a:extLst>
          </p:cNvPr>
          <p:cNvSpPr txBox="1"/>
          <p:nvPr userDrawn="1"/>
        </p:nvSpPr>
        <p:spPr>
          <a:xfrm>
            <a:off x="215658" y="6538617"/>
            <a:ext cx="1233578" cy="276999"/>
          </a:xfrm>
          <a:prstGeom prst="rect">
            <a:avLst/>
          </a:prstGeom>
          <a:noFill/>
        </p:spPr>
        <p:txBody>
          <a:bodyPr wrap="square" lIns="45720" rIns="45720" rtlCol="0" anchor="ctr">
            <a:spAutoFit/>
          </a:bodyPr>
          <a:lstStyle/>
          <a:p>
            <a:r>
              <a:rPr lang="en-US" sz="1200" b="0" dirty="0">
                <a:solidFill>
                  <a:schemeClr val="tx1"/>
                </a:solidFill>
              </a:rPr>
              <a:t>© McGraw Hill</a:t>
            </a:r>
          </a:p>
        </p:txBody>
      </p:sp>
    </p:spTree>
    <p:extLst>
      <p:ext uri="{BB962C8B-B14F-4D97-AF65-F5344CB8AC3E}">
        <p14:creationId xmlns:p14="http://schemas.microsoft.com/office/powerpoint/2010/main" val="26904063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DE46E9C-D8A3-4579-AF7E-5B355858D99E}" type="datetime1">
              <a:rPr lang="en-US" smtClean="0"/>
              <a:t>2/2/2023</a:t>
            </a:fld>
            <a:endParaRPr lang="en-US"/>
          </a:p>
        </p:txBody>
      </p:sp>
      <p:sp>
        <p:nvSpPr>
          <p:cNvPr id="6" name="Footer Placeholder 5"/>
          <p:cNvSpPr>
            <a:spLocks noGrp="1"/>
          </p:cNvSpPr>
          <p:nvPr>
            <p:ph type="ftr" sz="quarter" idx="11"/>
          </p:nvPr>
        </p:nvSpPr>
        <p:spPr/>
        <p:txBody>
          <a:bodyPr/>
          <a:lstStyle/>
          <a:p>
            <a:r>
              <a:rPr lang="en-US"/>
              <a:t>Copyright © 2021 McGraw-Hill. All rights reserved. No reproduction or distribution without the prior written consent of McGraw-Hill. </a:t>
            </a:r>
          </a:p>
        </p:txBody>
      </p:sp>
      <p:sp>
        <p:nvSpPr>
          <p:cNvPr id="7" name="Slide Number Placeholder 6"/>
          <p:cNvSpPr>
            <a:spLocks noGrp="1"/>
          </p:cNvSpPr>
          <p:nvPr>
            <p:ph type="sldNum" sz="quarter" idx="12"/>
          </p:nvPr>
        </p:nvSpPr>
        <p:spPr/>
        <p:txBody>
          <a:bodyPr/>
          <a:lstStyle/>
          <a:p>
            <a:fld id="{188B8A88-9DFF-4215-91ED-9F3869CDCD8B}" type="slidenum">
              <a:rPr lang="en-US" smtClean="0"/>
              <a:t>‹#›</a:t>
            </a:fld>
            <a:endParaRPr lang="en-US"/>
          </a:p>
        </p:txBody>
      </p:sp>
      <p:sp>
        <p:nvSpPr>
          <p:cNvPr id="8" name="Short Copyright">
            <a:extLst>
              <a:ext uri="{FF2B5EF4-FFF2-40B4-BE49-F238E27FC236}">
                <a16:creationId xmlns="" xmlns:a16="http://schemas.microsoft.com/office/drawing/2014/main" id="{BBCB3416-4E3E-4261-A36E-4BB96792EBB4}"/>
              </a:ext>
            </a:extLst>
          </p:cNvPr>
          <p:cNvSpPr txBox="1"/>
          <p:nvPr userDrawn="1"/>
        </p:nvSpPr>
        <p:spPr>
          <a:xfrm>
            <a:off x="215658" y="6538617"/>
            <a:ext cx="1233578" cy="276999"/>
          </a:xfrm>
          <a:prstGeom prst="rect">
            <a:avLst/>
          </a:prstGeom>
          <a:noFill/>
        </p:spPr>
        <p:txBody>
          <a:bodyPr wrap="square" lIns="45720" rIns="45720" rtlCol="0" anchor="ctr">
            <a:spAutoFit/>
          </a:bodyPr>
          <a:lstStyle/>
          <a:p>
            <a:r>
              <a:rPr lang="en-US" sz="1200" b="0" dirty="0">
                <a:solidFill>
                  <a:schemeClr val="tx1"/>
                </a:solidFill>
              </a:rPr>
              <a:t>© McGraw Hill</a:t>
            </a:r>
          </a:p>
        </p:txBody>
      </p:sp>
    </p:spTree>
    <p:extLst>
      <p:ext uri="{BB962C8B-B14F-4D97-AF65-F5344CB8AC3E}">
        <p14:creationId xmlns:p14="http://schemas.microsoft.com/office/powerpoint/2010/main" val="464593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ADED0AA-D751-4971-91BA-677FE37FEE0B}" type="datetime1">
              <a:rPr lang="en-US" smtClean="0"/>
              <a:t>2/2/2023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Copyright © 2021 McGraw-Hill. All rights reserved. No reproduction or distribution without the prior written consent of McGraw-Hill. </a:t>
            </a: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8B8A88-9DFF-4215-91ED-9F3869CDCD8B}" type="slidenum">
              <a:rPr lang="en-US" smtClean="0"/>
              <a:t>‹#›</a:t>
            </a:fld>
            <a:endParaRPr lang="en-US"/>
          </a:p>
        </p:txBody>
      </p:sp>
    </p:spTree>
    <p:extLst>
      <p:ext uri="{BB962C8B-B14F-4D97-AF65-F5344CB8AC3E}">
        <p14:creationId xmlns:p14="http://schemas.microsoft.com/office/powerpoint/2010/main" val="17506106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hidden="1">
            <a:extLst>
              <a:ext uri="{FF2B5EF4-FFF2-40B4-BE49-F238E27FC236}">
                <a16:creationId xmlns="" xmlns:a16="http://schemas.microsoft.com/office/drawing/2014/main" id="{EB419AD1-91C6-4926-A7F7-726CB8277624}"/>
              </a:ext>
            </a:extLst>
          </p:cNvPr>
          <p:cNvSpPr>
            <a:spLocks noGrp="1"/>
          </p:cNvSpPr>
          <p:nvPr>
            <p:ph type="ctrTitle"/>
          </p:nvPr>
        </p:nvSpPr>
        <p:spPr/>
        <p:txBody>
          <a:bodyPr/>
          <a:lstStyle/>
          <a:p>
            <a:r>
              <a:rPr lang="en-US" noProof="0" dirty="0"/>
              <a:t> </a:t>
            </a:r>
          </a:p>
        </p:txBody>
      </p:sp>
      <p:sp>
        <p:nvSpPr>
          <p:cNvPr id="5" name="Content Placeholder 4">
            <a:extLst>
              <a:ext uri="{FF2B5EF4-FFF2-40B4-BE49-F238E27FC236}">
                <a16:creationId xmlns="" xmlns:a16="http://schemas.microsoft.com/office/drawing/2014/main" id="{4D889118-723B-4988-A242-9E0FC7AB70AC}"/>
              </a:ext>
            </a:extLst>
          </p:cNvPr>
          <p:cNvSpPr>
            <a:spLocks noGrp="1"/>
          </p:cNvSpPr>
          <p:nvPr>
            <p:ph sz="quarter" idx="13"/>
          </p:nvPr>
        </p:nvSpPr>
        <p:spPr>
          <a:xfrm>
            <a:off x="1207128" y="6491335"/>
            <a:ext cx="9575549" cy="208230"/>
          </a:xfrm>
        </p:spPr>
        <p:txBody>
          <a:bodyPr vert="horz" lIns="91440" tIns="45720" rIns="91440" bIns="45720" rtlCol="0" anchor="t">
            <a:noAutofit/>
          </a:bodyPr>
          <a:lstStyle/>
          <a:p>
            <a:pPr>
              <a:buNone/>
            </a:pPr>
            <a:r>
              <a:rPr lang="en-US" sz="900" dirty="0">
                <a:ea typeface="+mn-lt"/>
                <a:cs typeface="+mn-lt"/>
              </a:rPr>
              <a:t>© McGraw Hill LLC. All rights reserved. No reproduction or distribution without the prior written consent of McGraw Hill LLC.</a:t>
            </a:r>
            <a:endParaRPr lang="en-US" sz="900" noProof="0" dirty="0">
              <a:cs typeface="Calibri"/>
            </a:endParaRPr>
          </a:p>
        </p:txBody>
      </p:sp>
      <p:pic>
        <p:nvPicPr>
          <p:cNvPr id="2" name="Picture 1">
            <a:extLst>
              <a:ext uri="{FF2B5EF4-FFF2-40B4-BE49-F238E27FC236}">
                <a16:creationId xmlns="" xmlns:a16="http://schemas.microsoft.com/office/drawing/2014/main" id="{3F38952C-40B1-FF58-A1ED-CBC7ADC5810F}"/>
              </a:ext>
            </a:extLst>
          </p:cNvPr>
          <p:cNvPicPr>
            <a:picLocks noChangeAspect="1"/>
          </p:cNvPicPr>
          <p:nvPr/>
        </p:nvPicPr>
        <p:blipFill>
          <a:blip r:embed="rId2"/>
          <a:stretch>
            <a:fillRect/>
          </a:stretch>
        </p:blipFill>
        <p:spPr>
          <a:xfrm>
            <a:off x="3789811" y="537029"/>
            <a:ext cx="4612377" cy="5783942"/>
          </a:xfrm>
          <a:prstGeom prst="rect">
            <a:avLst/>
          </a:prstGeom>
        </p:spPr>
      </p:pic>
    </p:spTree>
    <p:extLst>
      <p:ext uri="{BB962C8B-B14F-4D97-AF65-F5344CB8AC3E}">
        <p14:creationId xmlns:p14="http://schemas.microsoft.com/office/powerpoint/2010/main" val="65359821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457201"/>
            <a:ext cx="10515600" cy="792550"/>
          </a:xfrm>
        </p:spPr>
        <p:txBody>
          <a:bodyPr/>
          <a:lstStyle/>
          <a:p>
            <a:pPr algn="ctr"/>
            <a:r>
              <a:rPr lang="en-US" b="1" dirty="0"/>
              <a:t>Consideration </a:t>
            </a:r>
          </a:p>
        </p:txBody>
      </p:sp>
      <p:sp>
        <p:nvSpPr>
          <p:cNvPr id="3" name="Content Placeholder 2"/>
          <p:cNvSpPr>
            <a:spLocks noGrp="1"/>
          </p:cNvSpPr>
          <p:nvPr>
            <p:ph sz="half" idx="1"/>
          </p:nvPr>
        </p:nvSpPr>
        <p:spPr>
          <a:xfrm>
            <a:off x="838200" y="1506072"/>
            <a:ext cx="10515600" cy="1512900"/>
          </a:xfrm>
        </p:spPr>
        <p:txBody>
          <a:bodyPr>
            <a:noAutofit/>
          </a:bodyPr>
          <a:lstStyle/>
          <a:p>
            <a:pPr marL="291600" indent="-291600">
              <a:lnSpc>
                <a:spcPct val="100000"/>
              </a:lnSpc>
            </a:pPr>
            <a:r>
              <a:rPr lang="en-US" sz="2400" b="1" dirty="0"/>
              <a:t>Common law contracts </a:t>
            </a:r>
            <a:r>
              <a:rPr lang="en-US" sz="2400" dirty="0"/>
              <a:t>must be supported by </a:t>
            </a:r>
            <a:r>
              <a:rPr lang="en-US" sz="2400" b="1" dirty="0"/>
              <a:t>bargained-for </a:t>
            </a:r>
            <a:r>
              <a:rPr lang="en-US" sz="2400" b="1" dirty="0" smtClean="0"/>
              <a:t>consideration</a:t>
            </a:r>
            <a:r>
              <a:rPr lang="en-US" sz="2400" dirty="0" smtClean="0"/>
              <a:t>, and</a:t>
            </a:r>
            <a:r>
              <a:rPr lang="en-US" sz="2400" b="1" dirty="0"/>
              <a:t> </a:t>
            </a:r>
            <a:r>
              <a:rPr lang="en-US" sz="2400" dirty="0" smtClean="0"/>
              <a:t>most </a:t>
            </a:r>
            <a:r>
              <a:rPr lang="en-US" sz="2400" dirty="0"/>
              <a:t>contracts involving non-goods (i.e., those governed by the common law) cannot be </a:t>
            </a:r>
            <a:r>
              <a:rPr lang="en-US" sz="2400" b="1" dirty="0"/>
              <a:t>modified</a:t>
            </a:r>
            <a:r>
              <a:rPr lang="en-US" sz="2400" dirty="0"/>
              <a:t> without some </a:t>
            </a:r>
            <a:r>
              <a:rPr lang="en-US" sz="2400" b="1" dirty="0"/>
              <a:t>additional</a:t>
            </a:r>
            <a:r>
              <a:rPr lang="en-US" sz="2400" dirty="0"/>
              <a:t> </a:t>
            </a:r>
            <a:r>
              <a:rPr lang="en-US" sz="2400" dirty="0" smtClean="0"/>
              <a:t>consideration.</a:t>
            </a:r>
            <a:endParaRPr lang="en-US" sz="2400" dirty="0"/>
          </a:p>
        </p:txBody>
      </p:sp>
      <p:sp>
        <p:nvSpPr>
          <p:cNvPr id="6" name="Content Placeholder 5"/>
          <p:cNvSpPr>
            <a:spLocks noGrp="1"/>
          </p:cNvSpPr>
          <p:nvPr>
            <p:ph sz="half" idx="2"/>
          </p:nvPr>
        </p:nvSpPr>
        <p:spPr>
          <a:xfrm>
            <a:off x="838200" y="3209364"/>
            <a:ext cx="10515600" cy="2940423"/>
          </a:xfrm>
        </p:spPr>
        <p:txBody>
          <a:bodyPr>
            <a:noAutofit/>
          </a:bodyPr>
          <a:lstStyle/>
          <a:p>
            <a:pPr marL="0" indent="0" algn="ctr">
              <a:buNone/>
            </a:pPr>
            <a:r>
              <a:rPr lang="en-US" sz="2400" b="1" dirty="0"/>
              <a:t>Difference Between the Common Law and the UCC Regarding Consideration</a:t>
            </a:r>
            <a:endParaRPr lang="en-US" sz="2400" dirty="0"/>
          </a:p>
          <a:p>
            <a:pPr marL="291600" indent="-291600">
              <a:lnSpc>
                <a:spcPct val="100000"/>
              </a:lnSpc>
            </a:pPr>
            <a:r>
              <a:rPr lang="en-US" sz="2400" dirty="0"/>
              <a:t>While the UCC follows a similar rule that consideration must support a sales contract, a major difference is that the UCC allows contracts to be modified even </a:t>
            </a:r>
            <a:r>
              <a:rPr lang="en-US" sz="2400" b="1" dirty="0"/>
              <a:t>without</a:t>
            </a:r>
            <a:r>
              <a:rPr lang="en-US" sz="2400" dirty="0"/>
              <a:t> any additional </a:t>
            </a:r>
            <a:r>
              <a:rPr lang="en-US" sz="2400" dirty="0" smtClean="0"/>
              <a:t>consideration.</a:t>
            </a:r>
            <a:endParaRPr lang="en-US" sz="2400" dirty="0"/>
          </a:p>
          <a:p>
            <a:pPr marL="748800" lvl="1" indent="-291600">
              <a:lnSpc>
                <a:spcPct val="100000"/>
              </a:lnSpc>
            </a:pPr>
            <a:r>
              <a:rPr lang="en-US" sz="2000" dirty="0" smtClean="0"/>
              <a:t>Rationale: The </a:t>
            </a:r>
            <a:r>
              <a:rPr lang="en-US" sz="2000" dirty="0"/>
              <a:t>UCC recognizes that market conditions are not static and that the parties have good faith reasons for modifying a contract without having to comply with some additional legal burden to continue its </a:t>
            </a:r>
            <a:r>
              <a:rPr lang="en-US" sz="2000" dirty="0" smtClean="0"/>
              <a:t>enforceability.</a:t>
            </a:r>
            <a:endParaRPr lang="en-US" sz="2000" dirty="0"/>
          </a:p>
        </p:txBody>
      </p:sp>
      <p:sp>
        <p:nvSpPr>
          <p:cNvPr id="5" name="Slide Number Placeholder 4"/>
          <p:cNvSpPr>
            <a:spLocks noGrp="1"/>
          </p:cNvSpPr>
          <p:nvPr>
            <p:ph type="sldNum" sz="quarter" idx="12"/>
          </p:nvPr>
        </p:nvSpPr>
        <p:spPr/>
        <p:txBody>
          <a:bodyPr/>
          <a:lstStyle/>
          <a:p>
            <a:fld id="{188B8A88-9DFF-4215-91ED-9F3869CDCD8B}" type="slidenum">
              <a:rPr lang="en-US" smtClean="0">
                <a:solidFill>
                  <a:srgbClr val="000000"/>
                </a:solidFill>
              </a:rPr>
              <a:t>10</a:t>
            </a:fld>
            <a:endParaRPr lang="en-US">
              <a:solidFill>
                <a:srgbClr val="000000"/>
              </a:solidFill>
            </a:endParaRPr>
          </a:p>
        </p:txBody>
      </p:sp>
    </p:spTree>
    <p:extLst>
      <p:ext uri="{BB962C8B-B14F-4D97-AF65-F5344CB8AC3E}">
        <p14:creationId xmlns:p14="http://schemas.microsoft.com/office/powerpoint/2010/main" val="41977526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49625"/>
            <a:ext cx="10515600" cy="923364"/>
          </a:xfrm>
        </p:spPr>
        <p:txBody>
          <a:bodyPr/>
          <a:lstStyle/>
          <a:p>
            <a:pPr algn="ctr"/>
            <a:r>
              <a:rPr lang="en-US" b="1" dirty="0"/>
              <a:t>The Battle of the Forms </a:t>
            </a:r>
          </a:p>
        </p:txBody>
      </p:sp>
      <p:sp>
        <p:nvSpPr>
          <p:cNvPr id="3" name="Content Placeholder 2"/>
          <p:cNvSpPr>
            <a:spLocks noGrp="1"/>
          </p:cNvSpPr>
          <p:nvPr>
            <p:ph idx="1"/>
          </p:nvPr>
        </p:nvSpPr>
        <p:spPr>
          <a:xfrm>
            <a:off x="838200" y="1389529"/>
            <a:ext cx="10515600" cy="4966821"/>
          </a:xfrm>
        </p:spPr>
        <p:txBody>
          <a:bodyPr>
            <a:noAutofit/>
          </a:bodyPr>
          <a:lstStyle/>
          <a:p>
            <a:pPr marL="291600" indent="-291600">
              <a:lnSpc>
                <a:spcPct val="100000"/>
              </a:lnSpc>
              <a:spcBef>
                <a:spcPts val="100"/>
              </a:spcBef>
            </a:pPr>
            <a:r>
              <a:rPr lang="en-US" dirty="0"/>
              <a:t>Business frequently use </a:t>
            </a:r>
            <a:r>
              <a:rPr lang="en-US" i="1" dirty="0"/>
              <a:t>preprinted forms</a:t>
            </a:r>
            <a:r>
              <a:rPr lang="en-US" dirty="0"/>
              <a:t> to initiate or respond to an offer to sell a </a:t>
            </a:r>
            <a:r>
              <a:rPr lang="en-US" dirty="0" smtClean="0"/>
              <a:t>good, and</a:t>
            </a:r>
            <a:r>
              <a:rPr lang="en-US" dirty="0"/>
              <a:t> </a:t>
            </a:r>
            <a:r>
              <a:rPr lang="en-US" dirty="0" smtClean="0"/>
              <a:t>these </a:t>
            </a:r>
            <a:r>
              <a:rPr lang="en-US" dirty="0"/>
              <a:t>forms usually have some blanks for the negotiated terms unique to the </a:t>
            </a:r>
            <a:r>
              <a:rPr lang="en-US" dirty="0" smtClean="0"/>
              <a:t>transaction.</a:t>
            </a:r>
            <a:endParaRPr lang="en-US" dirty="0"/>
          </a:p>
          <a:p>
            <a:pPr marL="748800" lvl="1" indent="-291600">
              <a:lnSpc>
                <a:spcPct val="100000"/>
              </a:lnSpc>
              <a:spcBef>
                <a:spcPts val="100"/>
              </a:spcBef>
            </a:pPr>
            <a:r>
              <a:rPr lang="en-US" sz="2800" dirty="0"/>
              <a:t>Normally, the offer takes the form of a </a:t>
            </a:r>
            <a:r>
              <a:rPr lang="en-US" sz="2800" b="1" dirty="0"/>
              <a:t>purchase order </a:t>
            </a:r>
            <a:r>
              <a:rPr lang="en-US" sz="2800" dirty="0"/>
              <a:t>from the </a:t>
            </a:r>
            <a:r>
              <a:rPr lang="en-US" sz="2800" i="1" dirty="0"/>
              <a:t>buyer</a:t>
            </a:r>
            <a:r>
              <a:rPr lang="en-US" sz="2800" dirty="0"/>
              <a:t> that contains preprinted clauses (which typically favor the buyer) and blanks that a purchase manager fills in with terms (e.g., shipment date, product information, quantity, etc</a:t>
            </a:r>
            <a:r>
              <a:rPr lang="en-US" sz="2800" dirty="0" smtClean="0"/>
              <a:t>.).</a:t>
            </a:r>
            <a:endParaRPr lang="en-US" sz="2800" dirty="0"/>
          </a:p>
          <a:p>
            <a:pPr marL="748800" lvl="1" indent="-291600">
              <a:lnSpc>
                <a:spcPct val="100000"/>
              </a:lnSpc>
              <a:spcBef>
                <a:spcPts val="100"/>
              </a:spcBef>
            </a:pPr>
            <a:r>
              <a:rPr lang="en-US" sz="2800" dirty="0"/>
              <a:t>The </a:t>
            </a:r>
            <a:r>
              <a:rPr lang="en-US" sz="2800" i="1" dirty="0"/>
              <a:t>seller</a:t>
            </a:r>
            <a:r>
              <a:rPr lang="en-US" sz="2800" dirty="0"/>
              <a:t> will then typically issue an </a:t>
            </a:r>
            <a:r>
              <a:rPr lang="en-US" sz="2800" b="1" dirty="0"/>
              <a:t>acknowledgement form</a:t>
            </a:r>
            <a:r>
              <a:rPr lang="en-US" sz="2800" dirty="0"/>
              <a:t>, also called an </a:t>
            </a:r>
            <a:r>
              <a:rPr lang="en-US" sz="2800" b="1" dirty="0"/>
              <a:t>invoice</a:t>
            </a:r>
            <a:r>
              <a:rPr lang="en-US" sz="2800" dirty="0"/>
              <a:t>, which also has preprinted provisions (typically favoring the seller) and blanks to accommodate the specifies of that </a:t>
            </a:r>
            <a:r>
              <a:rPr lang="en-US" sz="2800" dirty="0" smtClean="0"/>
              <a:t>transaction.</a:t>
            </a:r>
            <a:endParaRPr lang="en-US" sz="2800" dirty="0"/>
          </a:p>
        </p:txBody>
      </p:sp>
      <p:sp>
        <p:nvSpPr>
          <p:cNvPr id="5" name="Slide Number Placeholder 4"/>
          <p:cNvSpPr>
            <a:spLocks noGrp="1"/>
          </p:cNvSpPr>
          <p:nvPr>
            <p:ph type="sldNum" sz="quarter" idx="12"/>
          </p:nvPr>
        </p:nvSpPr>
        <p:spPr/>
        <p:txBody>
          <a:bodyPr/>
          <a:lstStyle/>
          <a:p>
            <a:fld id="{188B8A88-9DFF-4215-91ED-9F3869CDCD8B}" type="slidenum">
              <a:rPr lang="en-US" smtClean="0">
                <a:solidFill>
                  <a:srgbClr val="000000"/>
                </a:solidFill>
              </a:rPr>
              <a:t>11</a:t>
            </a:fld>
            <a:endParaRPr lang="en-US">
              <a:solidFill>
                <a:srgbClr val="000000"/>
              </a:solidFill>
            </a:endParaRPr>
          </a:p>
        </p:txBody>
      </p:sp>
    </p:spTree>
    <p:extLst>
      <p:ext uri="{BB962C8B-B14F-4D97-AF65-F5344CB8AC3E}">
        <p14:creationId xmlns:p14="http://schemas.microsoft.com/office/powerpoint/2010/main" val="19284860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49625"/>
            <a:ext cx="10515600" cy="923364"/>
          </a:xfrm>
        </p:spPr>
        <p:txBody>
          <a:bodyPr/>
          <a:lstStyle/>
          <a:p>
            <a:pPr algn="ctr"/>
            <a:r>
              <a:rPr lang="en-US" b="1" dirty="0"/>
              <a:t>The Battle of the Forms (Cont.) </a:t>
            </a:r>
          </a:p>
        </p:txBody>
      </p:sp>
      <p:sp>
        <p:nvSpPr>
          <p:cNvPr id="3" name="Content Placeholder 2"/>
          <p:cNvSpPr>
            <a:spLocks noGrp="1" noRot="1" noMove="1" noResize="1" noEditPoints="1" noAdjustHandles="1" noChangeArrowheads="1" noChangeShapeType="1"/>
          </p:cNvSpPr>
          <p:nvPr>
            <p:ph idx="1"/>
          </p:nvPr>
        </p:nvSpPr>
        <p:spPr>
          <a:xfrm>
            <a:off x="838200" y="1389529"/>
            <a:ext cx="10515600" cy="4760259"/>
          </a:xfrm>
        </p:spPr>
        <p:txBody>
          <a:bodyPr>
            <a:normAutofit lnSpcReduction="10000"/>
          </a:bodyPr>
          <a:lstStyle/>
          <a:p>
            <a:pPr marL="291600" indent="-291600">
              <a:lnSpc>
                <a:spcPct val="100000"/>
              </a:lnSpc>
              <a:spcBef>
                <a:spcPts val="100"/>
              </a:spcBef>
            </a:pPr>
            <a:r>
              <a:rPr lang="en-US" sz="3200" dirty="0"/>
              <a:t>In some cases, one merchant proposes a certain term in the offering document (e.g., the </a:t>
            </a:r>
            <a:r>
              <a:rPr lang="en-US" sz="3200" i="1" dirty="0"/>
              <a:t>purchase order</a:t>
            </a:r>
            <a:r>
              <a:rPr lang="en-US" sz="3200" dirty="0"/>
              <a:t>), but the other merchant’s acceptance (e.g., </a:t>
            </a:r>
            <a:r>
              <a:rPr lang="en-US" sz="3200" dirty="0" smtClean="0"/>
              <a:t>the invoice or </a:t>
            </a:r>
            <a:r>
              <a:rPr lang="en-US" sz="3200" i="1" dirty="0"/>
              <a:t>acknowledgement form</a:t>
            </a:r>
            <a:r>
              <a:rPr lang="en-US" sz="3200" dirty="0"/>
              <a:t>) states a term that is </a:t>
            </a:r>
            <a:r>
              <a:rPr lang="en-US" sz="3200" i="1" dirty="0"/>
              <a:t>different </a:t>
            </a:r>
            <a:r>
              <a:rPr lang="en-US" sz="3200" dirty="0"/>
              <a:t>from the </a:t>
            </a:r>
            <a:r>
              <a:rPr lang="en-US" sz="3200" dirty="0" smtClean="0"/>
              <a:t>offer.</a:t>
            </a:r>
            <a:endParaRPr lang="en-US" sz="3200" dirty="0"/>
          </a:p>
          <a:p>
            <a:pPr marL="291600" indent="-291600">
              <a:lnSpc>
                <a:spcPct val="100000"/>
              </a:lnSpc>
              <a:spcBef>
                <a:spcPts val="100"/>
              </a:spcBef>
            </a:pPr>
            <a:r>
              <a:rPr lang="en-US" sz="3200" dirty="0"/>
              <a:t>In such a case, most states use the </a:t>
            </a:r>
            <a:r>
              <a:rPr lang="en-US" sz="3200" b="1" dirty="0"/>
              <a:t>knockout rule</a:t>
            </a:r>
            <a:r>
              <a:rPr lang="en-US" sz="3200" dirty="0"/>
              <a:t>, under which the conflicting clauses knock each other out and neither clause becomes part of the </a:t>
            </a:r>
            <a:r>
              <a:rPr lang="en-US" sz="3200" dirty="0" smtClean="0"/>
              <a:t>contract; instead</a:t>
            </a:r>
            <a:r>
              <a:rPr lang="en-US" sz="3200" dirty="0"/>
              <a:t>, the courts look to the UCC’s </a:t>
            </a:r>
            <a:r>
              <a:rPr lang="en-US" sz="3200" i="1" dirty="0"/>
              <a:t>gap-filler</a:t>
            </a:r>
            <a:r>
              <a:rPr lang="en-US" sz="3200" dirty="0"/>
              <a:t> provisions to supply the </a:t>
            </a:r>
            <a:r>
              <a:rPr lang="en-US" sz="3200" dirty="0" smtClean="0"/>
              <a:t>term.</a:t>
            </a:r>
            <a:endParaRPr lang="en-US" sz="3200" dirty="0"/>
          </a:p>
        </p:txBody>
      </p:sp>
      <p:sp>
        <p:nvSpPr>
          <p:cNvPr id="5" name="Slide Number Placeholder 4"/>
          <p:cNvSpPr>
            <a:spLocks noGrp="1"/>
          </p:cNvSpPr>
          <p:nvPr>
            <p:ph type="sldNum" sz="quarter" idx="12"/>
          </p:nvPr>
        </p:nvSpPr>
        <p:spPr/>
        <p:txBody>
          <a:bodyPr/>
          <a:lstStyle/>
          <a:p>
            <a:fld id="{188B8A88-9DFF-4215-91ED-9F3869CDCD8B}" type="slidenum">
              <a:rPr lang="en-US" smtClean="0">
                <a:solidFill>
                  <a:srgbClr val="000000"/>
                </a:solidFill>
              </a:rPr>
              <a:t>12</a:t>
            </a:fld>
            <a:endParaRPr lang="en-US">
              <a:solidFill>
                <a:srgbClr val="000000"/>
              </a:solidFill>
            </a:endParaRPr>
          </a:p>
        </p:txBody>
      </p:sp>
    </p:spTree>
    <p:extLst>
      <p:ext uri="{BB962C8B-B14F-4D97-AF65-F5344CB8AC3E}">
        <p14:creationId xmlns:p14="http://schemas.microsoft.com/office/powerpoint/2010/main" val="1668806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49625"/>
            <a:ext cx="10515600" cy="923364"/>
          </a:xfrm>
        </p:spPr>
        <p:txBody>
          <a:bodyPr/>
          <a:lstStyle/>
          <a:p>
            <a:pPr algn="ctr"/>
            <a:r>
              <a:rPr lang="en-US" b="1" dirty="0"/>
              <a:t>The Battle of the Forms (Cont.) </a:t>
            </a:r>
          </a:p>
        </p:txBody>
      </p:sp>
      <p:sp>
        <p:nvSpPr>
          <p:cNvPr id="3" name="Content Placeholder 2"/>
          <p:cNvSpPr>
            <a:spLocks noGrp="1"/>
          </p:cNvSpPr>
          <p:nvPr>
            <p:ph idx="1"/>
          </p:nvPr>
        </p:nvSpPr>
        <p:spPr>
          <a:xfrm>
            <a:off x="838200" y="1389529"/>
            <a:ext cx="10515600" cy="4760259"/>
          </a:xfrm>
        </p:spPr>
        <p:txBody>
          <a:bodyPr>
            <a:normAutofit lnSpcReduction="10000"/>
          </a:bodyPr>
          <a:lstStyle/>
          <a:p>
            <a:pPr marL="291600" indent="-291600">
              <a:lnSpc>
                <a:spcPct val="100000"/>
              </a:lnSpc>
              <a:spcBef>
                <a:spcPts val="100"/>
              </a:spcBef>
            </a:pPr>
            <a:r>
              <a:rPr lang="en-US" sz="2600" b="1" dirty="0"/>
              <a:t>Nonmerchant Transactions</a:t>
            </a:r>
            <a:r>
              <a:rPr lang="en-US" sz="2600" dirty="0"/>
              <a:t>—If one of the parties to a sales contract is </a:t>
            </a:r>
            <a:r>
              <a:rPr lang="en-US" sz="2600" i="1" dirty="0"/>
              <a:t>not</a:t>
            </a:r>
            <a:r>
              <a:rPr lang="en-US" sz="2600" dirty="0"/>
              <a:t> a merchant, the contract is formed as </a:t>
            </a:r>
            <a:r>
              <a:rPr lang="en-US" sz="2600" i="1" dirty="0"/>
              <a:t>originally offered</a:t>
            </a:r>
            <a:r>
              <a:rPr lang="en-US" sz="2600" dirty="0"/>
              <a:t>. The contract is considered accepted, but the additional terms are not part of the </a:t>
            </a:r>
            <a:r>
              <a:rPr lang="en-US" sz="2600" dirty="0" smtClean="0"/>
              <a:t>contract.</a:t>
            </a:r>
            <a:endParaRPr lang="en-US" sz="2600" dirty="0"/>
          </a:p>
          <a:p>
            <a:pPr marL="291600" indent="-291600">
              <a:lnSpc>
                <a:spcPct val="100000"/>
              </a:lnSpc>
              <a:spcBef>
                <a:spcPts val="100"/>
              </a:spcBef>
            </a:pPr>
            <a:r>
              <a:rPr lang="en-US" sz="2600" b="1" dirty="0"/>
              <a:t>Merchant Transactions</a:t>
            </a:r>
            <a:r>
              <a:rPr lang="en-US" sz="2600" dirty="0"/>
              <a:t>—In a sales contract acceptance between merchants, additional terms </a:t>
            </a:r>
            <a:r>
              <a:rPr lang="en-US" sz="2600" i="1" dirty="0"/>
              <a:t>automatically</a:t>
            </a:r>
            <a:r>
              <a:rPr lang="en-US" sz="2600" dirty="0"/>
              <a:t> become part of the enforceable contract </a:t>
            </a:r>
            <a:r>
              <a:rPr lang="en-US" sz="2600" i="1" dirty="0"/>
              <a:t>unless</a:t>
            </a:r>
            <a:r>
              <a:rPr lang="en-US" sz="2600" dirty="0"/>
              <a:t>:</a:t>
            </a:r>
          </a:p>
          <a:p>
            <a:pPr marL="748800" lvl="1" indent="-291600">
              <a:lnSpc>
                <a:spcPct val="100000"/>
              </a:lnSpc>
              <a:spcBef>
                <a:spcPts val="100"/>
              </a:spcBef>
            </a:pPr>
            <a:r>
              <a:rPr lang="en-US" sz="2600" dirty="0"/>
              <a:t>The buyer has expressly and clearly limited acceptance to the original terms;</a:t>
            </a:r>
          </a:p>
          <a:p>
            <a:pPr marL="748800" lvl="1" indent="-291600">
              <a:lnSpc>
                <a:spcPct val="100000"/>
              </a:lnSpc>
              <a:spcBef>
                <a:spcPts val="100"/>
              </a:spcBef>
            </a:pPr>
            <a:r>
              <a:rPr lang="en-US" sz="2600" dirty="0"/>
              <a:t>The additional term is a material change that diverges significantly from those contained in the offer; </a:t>
            </a:r>
            <a:r>
              <a:rPr lang="en-US" sz="2600" i="1" dirty="0"/>
              <a:t>or</a:t>
            </a:r>
          </a:p>
          <a:p>
            <a:pPr marL="748800" lvl="1" indent="-291600">
              <a:lnSpc>
                <a:spcPct val="100000"/>
              </a:lnSpc>
              <a:spcBef>
                <a:spcPts val="100"/>
              </a:spcBef>
            </a:pPr>
            <a:r>
              <a:rPr lang="en-US" sz="2600" dirty="0"/>
              <a:t>The seller raises an objection to the additional terms within a reasonable time period according to industry </a:t>
            </a:r>
            <a:r>
              <a:rPr lang="en-US" sz="2600" dirty="0" smtClean="0"/>
              <a:t>standards.</a:t>
            </a:r>
            <a:endParaRPr lang="en-US" sz="2600" dirty="0"/>
          </a:p>
          <a:p>
            <a:pPr marL="748800" lvl="1" indent="-291600">
              <a:lnSpc>
                <a:spcPct val="100000"/>
              </a:lnSpc>
              <a:spcBef>
                <a:spcPts val="100"/>
              </a:spcBef>
            </a:pPr>
            <a:endParaRPr lang="en-US" sz="3200" dirty="0"/>
          </a:p>
        </p:txBody>
      </p:sp>
      <p:sp>
        <p:nvSpPr>
          <p:cNvPr id="5" name="Slide Number Placeholder 4"/>
          <p:cNvSpPr>
            <a:spLocks noGrp="1"/>
          </p:cNvSpPr>
          <p:nvPr>
            <p:ph type="sldNum" sz="quarter" idx="12"/>
          </p:nvPr>
        </p:nvSpPr>
        <p:spPr/>
        <p:txBody>
          <a:bodyPr/>
          <a:lstStyle/>
          <a:p>
            <a:fld id="{188B8A88-9DFF-4215-91ED-9F3869CDCD8B}" type="slidenum">
              <a:rPr lang="en-US" smtClean="0">
                <a:solidFill>
                  <a:srgbClr val="000000"/>
                </a:solidFill>
              </a:rPr>
              <a:t>13</a:t>
            </a:fld>
            <a:endParaRPr lang="en-US">
              <a:solidFill>
                <a:srgbClr val="000000"/>
              </a:solidFill>
            </a:endParaRPr>
          </a:p>
        </p:txBody>
      </p:sp>
    </p:spTree>
    <p:extLst>
      <p:ext uri="{BB962C8B-B14F-4D97-AF65-F5344CB8AC3E}">
        <p14:creationId xmlns:p14="http://schemas.microsoft.com/office/powerpoint/2010/main" val="273145345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49625"/>
            <a:ext cx="10515600" cy="923364"/>
          </a:xfrm>
        </p:spPr>
        <p:txBody>
          <a:bodyPr/>
          <a:lstStyle/>
          <a:p>
            <a:pPr algn="ctr"/>
            <a:r>
              <a:rPr lang="en-US" b="1" dirty="0"/>
              <a:t>The Battle of the Forms (Cont.) </a:t>
            </a:r>
          </a:p>
        </p:txBody>
      </p:sp>
      <p:sp>
        <p:nvSpPr>
          <p:cNvPr id="3" name="Content Placeholder 2"/>
          <p:cNvSpPr>
            <a:spLocks noGrp="1"/>
          </p:cNvSpPr>
          <p:nvPr>
            <p:ph idx="1"/>
          </p:nvPr>
        </p:nvSpPr>
        <p:spPr>
          <a:xfrm>
            <a:off x="838200" y="1398494"/>
            <a:ext cx="10515600" cy="4751294"/>
          </a:xfrm>
        </p:spPr>
        <p:txBody>
          <a:bodyPr>
            <a:noAutofit/>
          </a:bodyPr>
          <a:lstStyle/>
          <a:p>
            <a:pPr marL="291600" indent="-291600">
              <a:lnSpc>
                <a:spcPct val="100000"/>
              </a:lnSpc>
              <a:spcBef>
                <a:spcPts val="100"/>
              </a:spcBef>
            </a:pPr>
            <a:r>
              <a:rPr lang="en-US" sz="3200" dirty="0"/>
              <a:t>The UCC provides guidelines on how to resolve a dispute when the terms in a purchase order and an </a:t>
            </a:r>
            <a:r>
              <a:rPr lang="en-US" sz="3200" dirty="0" smtClean="0"/>
              <a:t>invoice conflict, a dilemma </a:t>
            </a:r>
            <a:r>
              <a:rPr lang="en-US" sz="3200" dirty="0"/>
              <a:t>is known as the </a:t>
            </a:r>
            <a:r>
              <a:rPr lang="en-US" sz="3200" b="1" dirty="0"/>
              <a:t>battle of the </a:t>
            </a:r>
            <a:r>
              <a:rPr lang="en-US" sz="3200" b="1" dirty="0" smtClean="0"/>
              <a:t>forms</a:t>
            </a:r>
            <a:r>
              <a:rPr lang="en-US" sz="3200" dirty="0" smtClean="0"/>
              <a:t>.</a:t>
            </a:r>
            <a:endParaRPr lang="en-US" sz="3200" b="1" dirty="0"/>
          </a:p>
          <a:p>
            <a:pPr marL="291600" indent="-291600">
              <a:lnSpc>
                <a:spcPct val="100000"/>
              </a:lnSpc>
              <a:spcBef>
                <a:spcPts val="100"/>
              </a:spcBef>
            </a:pPr>
            <a:r>
              <a:rPr lang="en-US" sz="3200" dirty="0" smtClean="0"/>
              <a:t>In </a:t>
            </a:r>
            <a:r>
              <a:rPr lang="en-US" sz="3200" dirty="0"/>
              <a:t>a battle of the forms case, the UCC provides that:</a:t>
            </a:r>
            <a:br>
              <a:rPr lang="en-US" sz="3200" dirty="0"/>
            </a:br>
            <a:r>
              <a:rPr lang="en-US" sz="3200" dirty="0"/>
              <a:t>(1) a document may constitute acceptance even though it states terms that are </a:t>
            </a:r>
            <a:r>
              <a:rPr lang="en-US" sz="3200" i="1" dirty="0"/>
              <a:t>additional to</a:t>
            </a:r>
            <a:r>
              <a:rPr lang="en-US" sz="3200" dirty="0"/>
              <a:t> or </a:t>
            </a:r>
            <a:r>
              <a:rPr lang="en-US" sz="3200" i="1" dirty="0"/>
              <a:t>different from</a:t>
            </a:r>
            <a:r>
              <a:rPr lang="en-US" sz="3200" dirty="0"/>
              <a:t> those offered by the offeror; and</a:t>
            </a:r>
          </a:p>
          <a:p>
            <a:pPr marL="291600" indent="-291600">
              <a:lnSpc>
                <a:spcPct val="100000"/>
              </a:lnSpc>
              <a:spcBef>
                <a:spcPts val="100"/>
              </a:spcBef>
            </a:pPr>
            <a:r>
              <a:rPr lang="en-US" sz="3200" dirty="0"/>
              <a:t>(2) in certain transactions, the additional terms proposed in the acceptance may become part of the sales </a:t>
            </a:r>
            <a:r>
              <a:rPr lang="en-US" sz="3200" dirty="0" smtClean="0"/>
              <a:t>contract.</a:t>
            </a:r>
            <a:endParaRPr lang="en-US" sz="3200" dirty="0"/>
          </a:p>
        </p:txBody>
      </p:sp>
      <p:sp>
        <p:nvSpPr>
          <p:cNvPr id="5" name="Slide Number Placeholder 4"/>
          <p:cNvSpPr>
            <a:spLocks noGrp="1"/>
          </p:cNvSpPr>
          <p:nvPr>
            <p:ph type="sldNum" sz="quarter" idx="12"/>
          </p:nvPr>
        </p:nvSpPr>
        <p:spPr/>
        <p:txBody>
          <a:bodyPr/>
          <a:lstStyle/>
          <a:p>
            <a:fld id="{188B8A88-9DFF-4215-91ED-9F3869CDCD8B}" type="slidenum">
              <a:rPr lang="en-US" smtClean="0">
                <a:solidFill>
                  <a:srgbClr val="000000"/>
                </a:solidFill>
              </a:rPr>
              <a:t>14</a:t>
            </a:fld>
            <a:endParaRPr lang="en-US">
              <a:solidFill>
                <a:srgbClr val="000000"/>
              </a:solidFill>
            </a:endParaRPr>
          </a:p>
        </p:txBody>
      </p:sp>
    </p:spTree>
    <p:extLst>
      <p:ext uri="{BB962C8B-B14F-4D97-AF65-F5344CB8AC3E}">
        <p14:creationId xmlns:p14="http://schemas.microsoft.com/office/powerpoint/2010/main" val="88244547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412377"/>
            <a:ext cx="10515600" cy="887506"/>
          </a:xfrm>
        </p:spPr>
        <p:txBody>
          <a:bodyPr/>
          <a:lstStyle/>
          <a:p>
            <a:pPr algn="ctr"/>
            <a:r>
              <a:rPr lang="en-US" b="1" dirty="0"/>
              <a:t>Statute of Frauds</a:t>
            </a:r>
          </a:p>
        </p:txBody>
      </p:sp>
      <p:sp>
        <p:nvSpPr>
          <p:cNvPr id="3" name="Content Placeholder 2"/>
          <p:cNvSpPr>
            <a:spLocks noGrp="1"/>
          </p:cNvSpPr>
          <p:nvPr>
            <p:ph idx="1"/>
          </p:nvPr>
        </p:nvSpPr>
        <p:spPr>
          <a:xfrm>
            <a:off x="838200" y="1532966"/>
            <a:ext cx="10515600" cy="4643998"/>
          </a:xfrm>
        </p:spPr>
        <p:txBody>
          <a:bodyPr>
            <a:normAutofit/>
          </a:bodyPr>
          <a:lstStyle/>
          <a:p>
            <a:r>
              <a:rPr lang="en-US" sz="4000" b="1" dirty="0"/>
              <a:t>Statute of Frauds</a:t>
            </a:r>
            <a:r>
              <a:rPr lang="en-US" sz="4000" dirty="0"/>
              <a:t>: A legal requirement that certain contracts be </a:t>
            </a:r>
            <a:r>
              <a:rPr lang="en-US" sz="4000" b="1" dirty="0"/>
              <a:t>in writing</a:t>
            </a:r>
            <a:r>
              <a:rPr lang="en-US" sz="4000" dirty="0"/>
              <a:t> to be </a:t>
            </a:r>
            <a:r>
              <a:rPr lang="en-US" sz="4000" dirty="0" smtClean="0"/>
              <a:t>enforceable.</a:t>
            </a:r>
          </a:p>
          <a:p>
            <a:r>
              <a:rPr lang="en-US" sz="4000" dirty="0"/>
              <a:t>Under the UCC, any sales contract for goods valued at </a:t>
            </a:r>
            <a:r>
              <a:rPr lang="en-US" sz="4000" i="1" dirty="0"/>
              <a:t>$500 or more </a:t>
            </a:r>
            <a:r>
              <a:rPr lang="en-US" sz="4000" dirty="0"/>
              <a:t>must be in writing</a:t>
            </a:r>
            <a:r>
              <a:rPr lang="en-US" sz="4000" dirty="0" smtClean="0"/>
              <a:t>.</a:t>
            </a:r>
            <a:endParaRPr lang="en-US" sz="4000" dirty="0"/>
          </a:p>
        </p:txBody>
      </p:sp>
      <p:sp>
        <p:nvSpPr>
          <p:cNvPr id="5" name="Slide Number Placeholder 4"/>
          <p:cNvSpPr>
            <a:spLocks noGrp="1"/>
          </p:cNvSpPr>
          <p:nvPr>
            <p:ph type="sldNum" sz="quarter" idx="12"/>
          </p:nvPr>
        </p:nvSpPr>
        <p:spPr/>
        <p:txBody>
          <a:bodyPr/>
          <a:lstStyle/>
          <a:p>
            <a:fld id="{188B8A88-9DFF-4215-91ED-9F3869CDCD8B}" type="slidenum">
              <a:rPr lang="en-US" smtClean="0">
                <a:solidFill>
                  <a:srgbClr val="000000"/>
                </a:solidFill>
              </a:rPr>
              <a:t>15</a:t>
            </a:fld>
            <a:endParaRPr lang="en-US">
              <a:solidFill>
                <a:srgbClr val="000000"/>
              </a:solidFill>
            </a:endParaRPr>
          </a:p>
        </p:txBody>
      </p:sp>
    </p:spTree>
    <p:extLst>
      <p:ext uri="{BB962C8B-B14F-4D97-AF65-F5344CB8AC3E}">
        <p14:creationId xmlns:p14="http://schemas.microsoft.com/office/powerpoint/2010/main" val="369797353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412377"/>
            <a:ext cx="10515600" cy="887506"/>
          </a:xfrm>
        </p:spPr>
        <p:txBody>
          <a:bodyPr/>
          <a:lstStyle/>
          <a:p>
            <a:pPr algn="ctr"/>
            <a:r>
              <a:rPr lang="en-US" b="1" dirty="0" smtClean="0"/>
              <a:t>UCC Statute </a:t>
            </a:r>
            <a:r>
              <a:rPr lang="en-US" b="1" dirty="0"/>
              <a:t>of Frauds</a:t>
            </a:r>
          </a:p>
        </p:txBody>
      </p:sp>
      <p:sp>
        <p:nvSpPr>
          <p:cNvPr id="3" name="Content Placeholder 2"/>
          <p:cNvSpPr>
            <a:spLocks noGrp="1"/>
          </p:cNvSpPr>
          <p:nvPr>
            <p:ph idx="1"/>
          </p:nvPr>
        </p:nvSpPr>
        <p:spPr>
          <a:xfrm>
            <a:off x="838200" y="1532966"/>
            <a:ext cx="10515600" cy="4643998"/>
          </a:xfrm>
        </p:spPr>
        <p:txBody>
          <a:bodyPr>
            <a:normAutofit lnSpcReduction="10000"/>
          </a:bodyPr>
          <a:lstStyle/>
          <a:p>
            <a:pPr marL="0" indent="0">
              <a:buNone/>
            </a:pPr>
            <a:r>
              <a:rPr lang="en-US" sz="3200" dirty="0" smtClean="0"/>
              <a:t>To </a:t>
            </a:r>
            <a:r>
              <a:rPr lang="en-US" sz="3200" dirty="0"/>
              <a:t>satisfy the UCC statute of frauds requirement, the sales contract must contain the following in writing:</a:t>
            </a:r>
          </a:p>
          <a:p>
            <a:pPr marL="514350" indent="-514350">
              <a:buAutoNum type="arabicParenBoth"/>
            </a:pPr>
            <a:r>
              <a:rPr lang="en-US" sz="3200" dirty="0"/>
              <a:t>The quantity;</a:t>
            </a:r>
          </a:p>
          <a:p>
            <a:pPr marL="514350" indent="-514350">
              <a:buAutoNum type="arabicParenBoth"/>
            </a:pPr>
            <a:r>
              <a:rPr lang="en-US" sz="3200" dirty="0"/>
              <a:t>The signature of the party against whom enforcement is sought; and</a:t>
            </a:r>
          </a:p>
          <a:p>
            <a:pPr marL="514350" indent="-514350">
              <a:buAutoNum type="arabicParenBoth"/>
            </a:pPr>
            <a:r>
              <a:rPr lang="en-US" sz="3200" dirty="0"/>
              <a:t>L</a:t>
            </a:r>
            <a:r>
              <a:rPr lang="en-US" sz="3200" dirty="0" smtClean="0"/>
              <a:t>anguage </a:t>
            </a:r>
            <a:r>
              <a:rPr lang="en-US" sz="3200" dirty="0"/>
              <a:t>that would allow a reasonable person to conclude that the parties intended to form a contract.</a:t>
            </a:r>
          </a:p>
          <a:p>
            <a:pPr marL="0" indent="0">
              <a:buNone/>
            </a:pPr>
            <a:r>
              <a:rPr lang="en-US" sz="3200" dirty="0"/>
              <a:t>All other terms and conditional may be proved by testimony concerning oral agreements, past practices, and industry standards.</a:t>
            </a:r>
          </a:p>
        </p:txBody>
      </p:sp>
      <p:sp>
        <p:nvSpPr>
          <p:cNvPr id="5" name="Slide Number Placeholder 4"/>
          <p:cNvSpPr>
            <a:spLocks noGrp="1"/>
          </p:cNvSpPr>
          <p:nvPr>
            <p:ph type="sldNum" sz="quarter" idx="12"/>
          </p:nvPr>
        </p:nvSpPr>
        <p:spPr/>
        <p:txBody>
          <a:bodyPr/>
          <a:lstStyle/>
          <a:p>
            <a:fld id="{188B8A88-9DFF-4215-91ED-9F3869CDCD8B}" type="slidenum">
              <a:rPr lang="en-US" smtClean="0">
                <a:solidFill>
                  <a:srgbClr val="000000"/>
                </a:solidFill>
              </a:rPr>
              <a:t>16</a:t>
            </a:fld>
            <a:endParaRPr lang="en-US">
              <a:solidFill>
                <a:srgbClr val="000000"/>
              </a:solidFill>
            </a:endParaRPr>
          </a:p>
        </p:txBody>
      </p:sp>
    </p:spTree>
    <p:extLst>
      <p:ext uri="{BB962C8B-B14F-4D97-AF65-F5344CB8AC3E}">
        <p14:creationId xmlns:p14="http://schemas.microsoft.com/office/powerpoint/2010/main" val="129152447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412377"/>
            <a:ext cx="10515600" cy="887506"/>
          </a:xfrm>
        </p:spPr>
        <p:txBody>
          <a:bodyPr/>
          <a:lstStyle/>
          <a:p>
            <a:pPr algn="ctr"/>
            <a:r>
              <a:rPr lang="en-US" b="1" dirty="0" smtClean="0"/>
              <a:t>UCC Statute </a:t>
            </a:r>
            <a:r>
              <a:rPr lang="en-US" b="1" dirty="0"/>
              <a:t>of Frauds (Cont.)</a:t>
            </a:r>
          </a:p>
        </p:txBody>
      </p:sp>
      <p:sp>
        <p:nvSpPr>
          <p:cNvPr id="3" name="Content Placeholder 2"/>
          <p:cNvSpPr>
            <a:spLocks noGrp="1"/>
          </p:cNvSpPr>
          <p:nvPr>
            <p:ph idx="1"/>
          </p:nvPr>
        </p:nvSpPr>
        <p:spPr>
          <a:xfrm>
            <a:off x="838200" y="1532966"/>
            <a:ext cx="10515600" cy="4643998"/>
          </a:xfrm>
        </p:spPr>
        <p:txBody>
          <a:bodyPr>
            <a:normAutofit/>
          </a:bodyPr>
          <a:lstStyle/>
          <a:p>
            <a:r>
              <a:rPr lang="en-US" sz="2400" dirty="0"/>
              <a:t>The UCC statute of frauds provides a relatively </a:t>
            </a:r>
            <a:r>
              <a:rPr lang="en-US" sz="2400" i="1" dirty="0"/>
              <a:t>lenient</a:t>
            </a:r>
            <a:r>
              <a:rPr lang="en-US" sz="2400" dirty="0"/>
              <a:t> rule for sales contracts between </a:t>
            </a:r>
            <a:r>
              <a:rPr lang="en-US" sz="2400" b="1" dirty="0"/>
              <a:t>two </a:t>
            </a:r>
            <a:r>
              <a:rPr lang="en-US" sz="2400" b="1" dirty="0" smtClean="0"/>
              <a:t>merchants</a:t>
            </a:r>
            <a:r>
              <a:rPr lang="en-US" sz="2400" dirty="0" smtClean="0"/>
              <a:t>.</a:t>
            </a:r>
            <a:endParaRPr lang="en-US" sz="2400" b="1" dirty="0"/>
          </a:p>
          <a:p>
            <a:r>
              <a:rPr lang="en-US" sz="2400" dirty="0"/>
              <a:t>A merchant who receives a signed </a:t>
            </a:r>
            <a:r>
              <a:rPr lang="en-US" sz="2400" b="1" dirty="0"/>
              <a:t>confirmation memorandum </a:t>
            </a:r>
            <a:r>
              <a:rPr lang="en-US" sz="2400" dirty="0"/>
              <a:t>from the other merchant will be bound by the memorandum just as if they had signed it, unless they </a:t>
            </a:r>
            <a:r>
              <a:rPr lang="en-US" sz="2400" i="1" dirty="0"/>
              <a:t>promptly </a:t>
            </a:r>
            <a:r>
              <a:rPr lang="en-US" sz="2400" i="1" dirty="0" smtClean="0"/>
              <a:t>object</a:t>
            </a:r>
            <a:r>
              <a:rPr lang="en-US" sz="2400" dirty="0" smtClean="0"/>
              <a:t>.</a:t>
            </a:r>
            <a:endParaRPr lang="en-US" sz="2400" i="1" dirty="0"/>
          </a:p>
          <a:p>
            <a:r>
              <a:rPr lang="en-US" sz="2400" dirty="0" smtClean="0"/>
              <a:t>Also, the UCC </a:t>
            </a:r>
            <a:r>
              <a:rPr lang="en-US" sz="2400" dirty="0"/>
              <a:t>recognizes </a:t>
            </a:r>
            <a:r>
              <a:rPr lang="en-US" sz="2400" i="1" dirty="0"/>
              <a:t>electronic records </a:t>
            </a:r>
            <a:r>
              <a:rPr lang="en-US" sz="2400" dirty="0"/>
              <a:t>and </a:t>
            </a:r>
            <a:r>
              <a:rPr lang="en-US" sz="2400" i="1" dirty="0"/>
              <a:t>signatures </a:t>
            </a:r>
            <a:r>
              <a:rPr lang="en-US" sz="2400" dirty="0"/>
              <a:t>in a sales transaction as </a:t>
            </a:r>
            <a:r>
              <a:rPr lang="en-US" sz="2400" dirty="0" smtClean="0"/>
              <a:t>valid.</a:t>
            </a:r>
            <a:endParaRPr lang="en-US" sz="2400" dirty="0"/>
          </a:p>
          <a:p>
            <a:pPr lvl="1"/>
            <a:r>
              <a:rPr lang="en-US" dirty="0"/>
              <a:t>This means that the hard copies of documents with original signatures are not always </a:t>
            </a:r>
            <a:r>
              <a:rPr lang="en-US" dirty="0" smtClean="0"/>
              <a:t>necessary.</a:t>
            </a:r>
            <a:endParaRPr lang="en-US" dirty="0"/>
          </a:p>
          <a:p>
            <a:pPr lvl="1"/>
            <a:r>
              <a:rPr lang="en-US" dirty="0"/>
              <a:t>Although the UCC does not require electronic transactions, it makes clear that a sales contract cannot be held unenforceable simply because it is in electronic </a:t>
            </a:r>
            <a:r>
              <a:rPr lang="en-US" dirty="0" smtClean="0"/>
              <a:t>form.</a:t>
            </a:r>
            <a:endParaRPr lang="en-US" dirty="0"/>
          </a:p>
        </p:txBody>
      </p:sp>
      <p:sp>
        <p:nvSpPr>
          <p:cNvPr id="5" name="Slide Number Placeholder 4"/>
          <p:cNvSpPr>
            <a:spLocks noGrp="1"/>
          </p:cNvSpPr>
          <p:nvPr>
            <p:ph type="sldNum" sz="quarter" idx="12"/>
          </p:nvPr>
        </p:nvSpPr>
        <p:spPr/>
        <p:txBody>
          <a:bodyPr/>
          <a:lstStyle/>
          <a:p>
            <a:fld id="{188B8A88-9DFF-4215-91ED-9F3869CDCD8B}" type="slidenum">
              <a:rPr lang="en-US" smtClean="0">
                <a:solidFill>
                  <a:srgbClr val="000000"/>
                </a:solidFill>
              </a:rPr>
              <a:t>17</a:t>
            </a:fld>
            <a:endParaRPr lang="en-US">
              <a:solidFill>
                <a:srgbClr val="000000"/>
              </a:solidFill>
            </a:endParaRPr>
          </a:p>
        </p:txBody>
      </p:sp>
    </p:spTree>
    <p:extLst>
      <p:ext uri="{BB962C8B-B14F-4D97-AF65-F5344CB8AC3E}">
        <p14:creationId xmlns:p14="http://schemas.microsoft.com/office/powerpoint/2010/main" val="55470003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C3C9A64-14E3-7822-703C-9F31CAD4605F}"/>
              </a:ext>
            </a:extLst>
          </p:cNvPr>
          <p:cNvSpPr>
            <a:spLocks noGrp="1"/>
          </p:cNvSpPr>
          <p:nvPr>
            <p:ph type="title"/>
          </p:nvPr>
        </p:nvSpPr>
        <p:spPr/>
        <p:txBody>
          <a:bodyPr/>
          <a:lstStyle/>
          <a:p>
            <a:pPr algn="ctr"/>
            <a:r>
              <a:rPr lang="en-US" b="1" dirty="0"/>
              <a:t>Case 14.1: </a:t>
            </a:r>
            <a:r>
              <a:rPr lang="en-US" b="1" i="1" dirty="0"/>
              <a:t>Rosenfeld v. </a:t>
            </a:r>
            <a:r>
              <a:rPr lang="en-US" b="1" i="1"/>
              <a:t>Basquiat</a:t>
            </a:r>
            <a:endParaRPr lang="en-US" b="1" dirty="0"/>
          </a:p>
        </p:txBody>
      </p:sp>
      <p:sp>
        <p:nvSpPr>
          <p:cNvPr id="3" name="Content Placeholder 2">
            <a:extLst>
              <a:ext uri="{FF2B5EF4-FFF2-40B4-BE49-F238E27FC236}">
                <a16:creationId xmlns="" xmlns:a16="http://schemas.microsoft.com/office/drawing/2014/main" id="{D99127F7-FD03-0FE3-8701-1790185A0028}"/>
              </a:ext>
            </a:extLst>
          </p:cNvPr>
          <p:cNvSpPr>
            <a:spLocks noGrp="1"/>
          </p:cNvSpPr>
          <p:nvPr>
            <p:ph idx="1"/>
          </p:nvPr>
        </p:nvSpPr>
        <p:spPr/>
        <p:txBody>
          <a:bodyPr>
            <a:normAutofit/>
          </a:bodyPr>
          <a:lstStyle/>
          <a:p>
            <a:pPr marL="0" indent="0">
              <a:buNone/>
            </a:pPr>
            <a:r>
              <a:rPr lang="en-US" sz="3200" b="1" dirty="0"/>
              <a:t>HELD</a:t>
            </a:r>
            <a:r>
              <a:rPr lang="en-US" sz="3200" dirty="0"/>
              <a:t>: The U.S. Court of Appeals for the Second Circuit concluded that a brown piece of wrapping paper that had in crayon the quantity, price, deposit amount, the name of the goods to be sold, and the signature of both parties (also in crayon) complied with Article 2 of the UCC and that the delivery terms were not required to satisfy the UCC’s statute of frauds. As a result, the court affirmed the trial court’s decision on the statute of frauds.</a:t>
            </a:r>
            <a:endParaRPr lang="en-US" sz="3200" b="1" dirty="0"/>
          </a:p>
        </p:txBody>
      </p:sp>
      <p:sp>
        <p:nvSpPr>
          <p:cNvPr id="5" name="Slide Number Placeholder 4">
            <a:extLst>
              <a:ext uri="{FF2B5EF4-FFF2-40B4-BE49-F238E27FC236}">
                <a16:creationId xmlns="" xmlns:a16="http://schemas.microsoft.com/office/drawing/2014/main" id="{20300249-46FB-63C7-DAD7-C87D986AC6C1}"/>
              </a:ext>
            </a:extLst>
          </p:cNvPr>
          <p:cNvSpPr>
            <a:spLocks noGrp="1"/>
          </p:cNvSpPr>
          <p:nvPr>
            <p:ph type="sldNum" sz="quarter" idx="12"/>
          </p:nvPr>
        </p:nvSpPr>
        <p:spPr/>
        <p:txBody>
          <a:bodyPr/>
          <a:lstStyle/>
          <a:p>
            <a:fld id="{188B8A88-9DFF-4215-91ED-9F3869CDCD8B}" type="slidenum">
              <a:rPr lang="en-US" smtClean="0"/>
              <a:t>18</a:t>
            </a:fld>
            <a:endParaRPr lang="en-US"/>
          </a:p>
        </p:txBody>
      </p:sp>
    </p:spTree>
    <p:extLst>
      <p:ext uri="{BB962C8B-B14F-4D97-AF65-F5344CB8AC3E}">
        <p14:creationId xmlns:p14="http://schemas.microsoft.com/office/powerpoint/2010/main" val="29298599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Chapter 14</a:t>
            </a:r>
          </a:p>
        </p:txBody>
      </p:sp>
      <p:sp>
        <p:nvSpPr>
          <p:cNvPr id="3" name="Content Placeholder 2"/>
          <p:cNvSpPr>
            <a:spLocks noGrp="1"/>
          </p:cNvSpPr>
          <p:nvPr>
            <p:ph idx="1"/>
          </p:nvPr>
        </p:nvSpPr>
        <p:spPr/>
        <p:txBody>
          <a:bodyPr anchor="ctr"/>
          <a:lstStyle/>
          <a:p>
            <a:pPr marL="0" indent="0" algn="ctr">
              <a:buNone/>
            </a:pPr>
            <a:r>
              <a:rPr lang="en-US" sz="4400" dirty="0"/>
              <a:t>Sales Contracts: Agreement, Consideration,  and the Statute of Frauds </a:t>
            </a:r>
          </a:p>
        </p:txBody>
      </p:sp>
      <p:sp>
        <p:nvSpPr>
          <p:cNvPr id="7" name="Slide Number Placeholder 6"/>
          <p:cNvSpPr>
            <a:spLocks noGrp="1"/>
          </p:cNvSpPr>
          <p:nvPr>
            <p:ph type="sldNum" sz="quarter" idx="12"/>
          </p:nvPr>
        </p:nvSpPr>
        <p:spPr/>
        <p:txBody>
          <a:bodyPr/>
          <a:lstStyle/>
          <a:p>
            <a:fld id="{188B8A88-9DFF-4215-91ED-9F3869CDCD8B}" type="slidenum">
              <a:rPr lang="en-US" smtClean="0">
                <a:solidFill>
                  <a:srgbClr val="000000"/>
                </a:solidFill>
              </a:rPr>
              <a:t>2</a:t>
            </a:fld>
            <a:endParaRPr lang="en-US" dirty="0">
              <a:solidFill>
                <a:srgbClr val="000000"/>
              </a:solidFill>
            </a:endParaRPr>
          </a:p>
        </p:txBody>
      </p:sp>
    </p:spTree>
    <p:extLst>
      <p:ext uri="{BB962C8B-B14F-4D97-AF65-F5344CB8AC3E}">
        <p14:creationId xmlns:p14="http://schemas.microsoft.com/office/powerpoint/2010/main" val="10804419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 xmlns:a16="http://schemas.microsoft.com/office/drawing/2014/main" id="{A4AC5506-6312-4701-8D3C-40187889A94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651752"/>
            <a:ext cx="12192000" cy="73655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556532" y="643467"/>
            <a:ext cx="11210925" cy="744836"/>
          </a:xfrm>
        </p:spPr>
        <p:txBody>
          <a:bodyPr vert="horz" lIns="91440" tIns="45720" rIns="91440" bIns="45720" rtlCol="0" anchor="ctr">
            <a:normAutofit/>
          </a:bodyPr>
          <a:lstStyle/>
          <a:p>
            <a:pPr algn="ctr"/>
            <a:r>
              <a:rPr lang="en-US" sz="3200" b="1" kern="1200">
                <a:solidFill>
                  <a:schemeClr val="bg1"/>
                </a:solidFill>
                <a:latin typeface="+mj-lt"/>
                <a:ea typeface="+mj-ea"/>
                <a:cs typeface="+mj-cs"/>
              </a:rPr>
              <a:t>Chapter Learning Objectives</a:t>
            </a:r>
          </a:p>
        </p:txBody>
      </p:sp>
      <p:pic>
        <p:nvPicPr>
          <p:cNvPr id="6" name="Content Placeholder 5">
            <a:extLst>
              <a:ext uri="{FF2B5EF4-FFF2-40B4-BE49-F238E27FC236}">
                <a16:creationId xmlns="" xmlns:a16="http://schemas.microsoft.com/office/drawing/2014/main" id="{AC670E19-93C8-CE94-661C-7C592064ADCE}"/>
              </a:ext>
            </a:extLst>
          </p:cNvPr>
          <p:cNvPicPr>
            <a:picLocks noGrp="1" noChangeAspect="1"/>
          </p:cNvPicPr>
          <p:nvPr>
            <p:ph idx="1"/>
          </p:nvPr>
        </p:nvPicPr>
        <p:blipFill>
          <a:blip r:embed="rId2"/>
          <a:stretch>
            <a:fillRect/>
          </a:stretch>
        </p:blipFill>
        <p:spPr>
          <a:xfrm>
            <a:off x="643467" y="1977571"/>
            <a:ext cx="10905066" cy="3789510"/>
          </a:xfrm>
          <a:prstGeom prst="rect">
            <a:avLst/>
          </a:prstGeom>
        </p:spPr>
      </p:pic>
      <p:sp>
        <p:nvSpPr>
          <p:cNvPr id="5" name="Slide Number Placeholder 4"/>
          <p:cNvSpPr>
            <a:spLocks noGrp="1"/>
          </p:cNvSpPr>
          <p:nvPr>
            <p:ph type="sldNum" sz="quarter" idx="12"/>
          </p:nvPr>
        </p:nvSpPr>
        <p:spPr>
          <a:xfrm>
            <a:off x="8610600" y="6356350"/>
            <a:ext cx="2743200" cy="365125"/>
          </a:xfrm>
        </p:spPr>
        <p:txBody>
          <a:bodyPr vert="horz" lIns="91440" tIns="45720" rIns="91440" bIns="45720" rtlCol="0" anchor="ctr">
            <a:normAutofit/>
          </a:bodyPr>
          <a:lstStyle/>
          <a:p>
            <a:pPr>
              <a:spcAft>
                <a:spcPts val="600"/>
              </a:spcAft>
            </a:pPr>
            <a:fld id="{188B8A88-9DFF-4215-91ED-9F3869CDCD8B}" type="slidenum">
              <a:rPr lang="en-US" smtClean="0"/>
              <a:pPr>
                <a:spcAft>
                  <a:spcPts val="600"/>
                </a:spcAft>
              </a:pPr>
              <a:t>3</a:t>
            </a:fld>
            <a:endParaRPr lang="en-US"/>
          </a:p>
        </p:txBody>
      </p:sp>
    </p:spTree>
    <p:extLst>
      <p:ext uri="{BB962C8B-B14F-4D97-AF65-F5344CB8AC3E}">
        <p14:creationId xmlns:p14="http://schemas.microsoft.com/office/powerpoint/2010/main" val="15376339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Formation of Agreement for Sale of Goods</a:t>
            </a:r>
          </a:p>
        </p:txBody>
      </p:sp>
      <p:sp>
        <p:nvSpPr>
          <p:cNvPr id="3" name="Content Placeholder 2"/>
          <p:cNvSpPr>
            <a:spLocks noGrp="1"/>
          </p:cNvSpPr>
          <p:nvPr>
            <p:ph idx="1"/>
          </p:nvPr>
        </p:nvSpPr>
        <p:spPr/>
        <p:txBody>
          <a:bodyPr>
            <a:normAutofit/>
          </a:bodyPr>
          <a:lstStyle/>
          <a:p>
            <a:pPr marL="0" lvl="1" indent="0">
              <a:lnSpc>
                <a:spcPct val="100000"/>
              </a:lnSpc>
              <a:spcBef>
                <a:spcPts val="1000"/>
              </a:spcBef>
              <a:spcAft>
                <a:spcPts val="2000"/>
              </a:spcAft>
              <a:buNone/>
            </a:pPr>
            <a:r>
              <a:rPr lang="en-US" sz="3200" dirty="0"/>
              <a:t>The </a:t>
            </a:r>
            <a:r>
              <a:rPr lang="en-US" sz="3200" b="1" dirty="0"/>
              <a:t>Uniform Commercial Code (U C C)</a:t>
            </a:r>
            <a:r>
              <a:rPr lang="en-US" sz="3200" dirty="0"/>
              <a:t> allows a contract to be enforced based on:</a:t>
            </a:r>
          </a:p>
          <a:p>
            <a:pPr marL="518400" lvl="1" indent="-518400">
              <a:lnSpc>
                <a:spcPct val="100000"/>
              </a:lnSpc>
              <a:spcBef>
                <a:spcPts val="1000"/>
              </a:spcBef>
              <a:buFont typeface="+mj-lt"/>
              <a:buAutoNum type="arabicPeriod"/>
            </a:pPr>
            <a:r>
              <a:rPr lang="en-US" sz="3200" dirty="0"/>
              <a:t>Past commercial conduct; </a:t>
            </a:r>
          </a:p>
          <a:p>
            <a:pPr marL="518400" lvl="1" indent="-518400">
              <a:lnSpc>
                <a:spcPct val="100000"/>
              </a:lnSpc>
              <a:spcBef>
                <a:spcPts val="1000"/>
              </a:spcBef>
              <a:buFont typeface="+mj-lt"/>
              <a:buAutoNum type="arabicPeriod"/>
            </a:pPr>
            <a:r>
              <a:rPr lang="en-US" sz="3200" dirty="0"/>
              <a:t>Correspondence or verbal exchanges between the parties; and </a:t>
            </a:r>
          </a:p>
          <a:p>
            <a:pPr marL="518400" lvl="1" indent="-518400">
              <a:lnSpc>
                <a:spcPct val="100000"/>
              </a:lnSpc>
              <a:spcBef>
                <a:spcPts val="1000"/>
              </a:spcBef>
              <a:buFont typeface="+mj-lt"/>
              <a:buAutoNum type="arabicPeriod"/>
            </a:pPr>
            <a:r>
              <a:rPr lang="en-US" sz="3200" dirty="0"/>
              <a:t>Industry standards and </a:t>
            </a:r>
            <a:r>
              <a:rPr lang="en-US" sz="3200" dirty="0" smtClean="0"/>
              <a:t>norms.</a:t>
            </a:r>
            <a:endParaRPr lang="en-US" sz="3200" dirty="0"/>
          </a:p>
        </p:txBody>
      </p:sp>
      <p:sp>
        <p:nvSpPr>
          <p:cNvPr id="5" name="Slide Number Placeholder 4"/>
          <p:cNvSpPr>
            <a:spLocks noGrp="1"/>
          </p:cNvSpPr>
          <p:nvPr>
            <p:ph type="sldNum" sz="quarter" idx="12"/>
          </p:nvPr>
        </p:nvSpPr>
        <p:spPr/>
        <p:txBody>
          <a:bodyPr/>
          <a:lstStyle/>
          <a:p>
            <a:fld id="{188B8A88-9DFF-4215-91ED-9F3869CDCD8B}" type="slidenum">
              <a:rPr lang="en-US" smtClean="0">
                <a:solidFill>
                  <a:srgbClr val="000000"/>
                </a:solidFill>
              </a:rPr>
              <a:t>4</a:t>
            </a:fld>
            <a:endParaRPr lang="en-US">
              <a:solidFill>
                <a:srgbClr val="000000"/>
              </a:solidFill>
            </a:endParaRPr>
          </a:p>
        </p:txBody>
      </p:sp>
    </p:spTree>
    <p:extLst>
      <p:ext uri="{BB962C8B-B14F-4D97-AF65-F5344CB8AC3E}">
        <p14:creationId xmlns:p14="http://schemas.microsoft.com/office/powerpoint/2010/main" val="26796976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1176804"/>
          </a:xfrm>
        </p:spPr>
        <p:txBody>
          <a:bodyPr/>
          <a:lstStyle/>
          <a:p>
            <a:pPr algn="ctr"/>
            <a:r>
              <a:rPr lang="en-US" b="1" dirty="0"/>
              <a:t>Firm Offers by Merchants</a:t>
            </a:r>
          </a:p>
        </p:txBody>
      </p:sp>
      <p:sp>
        <p:nvSpPr>
          <p:cNvPr id="3" name="Content Placeholder 2"/>
          <p:cNvSpPr>
            <a:spLocks noGrp="1"/>
          </p:cNvSpPr>
          <p:nvPr>
            <p:ph idx="1"/>
          </p:nvPr>
        </p:nvSpPr>
        <p:spPr>
          <a:xfrm>
            <a:off x="838200" y="1631576"/>
            <a:ext cx="10515600" cy="4545387"/>
          </a:xfrm>
        </p:spPr>
        <p:txBody>
          <a:bodyPr>
            <a:normAutofit fontScale="92500" lnSpcReduction="20000"/>
          </a:bodyPr>
          <a:lstStyle/>
          <a:p>
            <a:pPr marL="457200" lvl="1" indent="-457200">
              <a:lnSpc>
                <a:spcPct val="100000"/>
              </a:lnSpc>
              <a:spcBef>
                <a:spcPts val="1000"/>
              </a:spcBef>
              <a:spcAft>
                <a:spcPts val="2000"/>
              </a:spcAft>
            </a:pPr>
            <a:r>
              <a:rPr lang="en-US" sz="3200" dirty="0"/>
              <a:t>If the seller is a </a:t>
            </a:r>
            <a:r>
              <a:rPr lang="en-US" sz="3200" b="1" dirty="0"/>
              <a:t>merchant</a:t>
            </a:r>
            <a:r>
              <a:rPr lang="en-US" sz="3200" dirty="0"/>
              <a:t> and promises in a </a:t>
            </a:r>
            <a:r>
              <a:rPr lang="en-US" sz="3200" b="1" dirty="0"/>
              <a:t>signed writing</a:t>
            </a:r>
            <a:r>
              <a:rPr lang="en-US" sz="3200" dirty="0"/>
              <a:t> to keep an offer for the sale of goods open for a </a:t>
            </a:r>
            <a:r>
              <a:rPr lang="en-US" sz="3200" b="1" dirty="0"/>
              <a:t>period of time</a:t>
            </a:r>
            <a:r>
              <a:rPr lang="en-US" sz="3200" dirty="0"/>
              <a:t>, under UCC Article 2 this action creates a </a:t>
            </a:r>
            <a:r>
              <a:rPr lang="en-US" sz="3200" b="1" dirty="0"/>
              <a:t>firm offer</a:t>
            </a:r>
            <a:r>
              <a:rPr lang="en-US" sz="3200" dirty="0"/>
              <a:t> that is </a:t>
            </a:r>
            <a:r>
              <a:rPr lang="en-US" sz="3200" b="1" dirty="0" smtClean="0"/>
              <a:t>irrevocable</a:t>
            </a:r>
            <a:r>
              <a:rPr lang="en-US" sz="3200" dirty="0" smtClean="0"/>
              <a:t>.</a:t>
            </a:r>
            <a:endParaRPr lang="en-US" sz="3200" b="1" dirty="0"/>
          </a:p>
          <a:p>
            <a:pPr marL="914400" lvl="2" indent="-457200">
              <a:lnSpc>
                <a:spcPct val="100000"/>
              </a:lnSpc>
              <a:spcBef>
                <a:spcPts val="1000"/>
              </a:spcBef>
              <a:spcAft>
                <a:spcPts val="2000"/>
              </a:spcAft>
            </a:pPr>
            <a:r>
              <a:rPr lang="en-US" sz="2800" dirty="0"/>
              <a:t>The firm offer will only last for the period of time stated in the </a:t>
            </a:r>
            <a:r>
              <a:rPr lang="en-US" sz="2800" dirty="0" smtClean="0"/>
              <a:t>offer.</a:t>
            </a:r>
            <a:endParaRPr lang="en-US" sz="2800" dirty="0"/>
          </a:p>
          <a:p>
            <a:pPr marL="914400" lvl="2" indent="-457200">
              <a:lnSpc>
                <a:spcPct val="100000"/>
              </a:lnSpc>
              <a:spcBef>
                <a:spcPts val="1000"/>
              </a:spcBef>
              <a:spcAft>
                <a:spcPts val="2000"/>
              </a:spcAft>
            </a:pPr>
            <a:r>
              <a:rPr lang="en-US" sz="2800" dirty="0"/>
              <a:t>If no time period for the offer to remain open is stated, it will stay open for a maximum of </a:t>
            </a:r>
            <a:r>
              <a:rPr lang="en-US" sz="2800" b="1" dirty="0"/>
              <a:t>three </a:t>
            </a:r>
            <a:r>
              <a:rPr lang="en-US" sz="2800" b="1" dirty="0" smtClean="0"/>
              <a:t>months</a:t>
            </a:r>
            <a:r>
              <a:rPr lang="en-US" sz="2800" dirty="0" smtClean="0"/>
              <a:t>.</a:t>
            </a:r>
            <a:endParaRPr lang="en-US" sz="2800" b="1" dirty="0"/>
          </a:p>
          <a:p>
            <a:pPr marL="914400" lvl="2" indent="-457200">
              <a:lnSpc>
                <a:spcPct val="100000"/>
              </a:lnSpc>
              <a:spcBef>
                <a:spcPts val="1000"/>
              </a:spcBef>
              <a:spcAft>
                <a:spcPts val="2000"/>
              </a:spcAft>
            </a:pPr>
            <a:r>
              <a:rPr lang="en-US" sz="2800" dirty="0"/>
              <a:t>This offer is binding on the offeror even if the offeree has paid no </a:t>
            </a:r>
            <a:r>
              <a:rPr lang="en-US" sz="2800" dirty="0" smtClean="0"/>
              <a:t>consideration.</a:t>
            </a:r>
            <a:endParaRPr lang="en-US" sz="2800" dirty="0"/>
          </a:p>
        </p:txBody>
      </p:sp>
      <p:sp>
        <p:nvSpPr>
          <p:cNvPr id="5" name="Slide Number Placeholder 4"/>
          <p:cNvSpPr>
            <a:spLocks noGrp="1"/>
          </p:cNvSpPr>
          <p:nvPr>
            <p:ph type="sldNum" sz="quarter" idx="12"/>
          </p:nvPr>
        </p:nvSpPr>
        <p:spPr/>
        <p:txBody>
          <a:bodyPr/>
          <a:lstStyle/>
          <a:p>
            <a:fld id="{188B8A88-9DFF-4215-91ED-9F3869CDCD8B}" type="slidenum">
              <a:rPr lang="en-US" smtClean="0">
                <a:solidFill>
                  <a:srgbClr val="000000"/>
                </a:solidFill>
              </a:rPr>
              <a:t>5</a:t>
            </a:fld>
            <a:endParaRPr lang="en-US">
              <a:solidFill>
                <a:srgbClr val="000000"/>
              </a:solidFill>
            </a:endParaRPr>
          </a:p>
        </p:txBody>
      </p:sp>
    </p:spTree>
    <p:extLst>
      <p:ext uri="{BB962C8B-B14F-4D97-AF65-F5344CB8AC3E}">
        <p14:creationId xmlns:p14="http://schemas.microsoft.com/office/powerpoint/2010/main" val="17753675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880969"/>
          </a:xfrm>
        </p:spPr>
        <p:txBody>
          <a:bodyPr/>
          <a:lstStyle/>
          <a:p>
            <a:pPr algn="ctr"/>
            <a:r>
              <a:rPr lang="en-US" b="1" dirty="0"/>
              <a:t>Offers with Open Terms</a:t>
            </a:r>
          </a:p>
        </p:txBody>
      </p:sp>
      <p:sp>
        <p:nvSpPr>
          <p:cNvPr id="3" name="Content Placeholder 2"/>
          <p:cNvSpPr>
            <a:spLocks noGrp="1"/>
          </p:cNvSpPr>
          <p:nvPr>
            <p:ph idx="1"/>
          </p:nvPr>
        </p:nvSpPr>
        <p:spPr>
          <a:xfrm>
            <a:off x="838200" y="1452282"/>
            <a:ext cx="10515600" cy="4724681"/>
          </a:xfrm>
        </p:spPr>
        <p:txBody>
          <a:bodyPr>
            <a:normAutofit fontScale="85000" lnSpcReduction="10000"/>
          </a:bodyPr>
          <a:lstStyle/>
          <a:p>
            <a:pPr marL="457200" lvl="1" indent="-457200">
              <a:lnSpc>
                <a:spcPct val="100000"/>
              </a:lnSpc>
              <a:spcBef>
                <a:spcPts val="1000"/>
              </a:spcBef>
              <a:spcAft>
                <a:spcPts val="2000"/>
              </a:spcAft>
            </a:pPr>
            <a:r>
              <a:rPr lang="en-US" sz="3200" dirty="0"/>
              <a:t>Sometimes merchants wish to engage in a sales transaction, but the parties overlook or are unsure about some key element of the contract (e.g., quantity, delivery, payment terms, or the price of the goods</a:t>
            </a:r>
            <a:r>
              <a:rPr lang="en-US" sz="3200" dirty="0" smtClean="0"/>
              <a:t>).</a:t>
            </a:r>
            <a:endParaRPr lang="en-US" sz="3200" dirty="0"/>
          </a:p>
          <a:p>
            <a:pPr marL="457200" lvl="1" indent="-457200">
              <a:lnSpc>
                <a:spcPct val="100000"/>
              </a:lnSpc>
              <a:spcBef>
                <a:spcPts val="1000"/>
              </a:spcBef>
              <a:spcAft>
                <a:spcPts val="2000"/>
              </a:spcAft>
            </a:pPr>
            <a:r>
              <a:rPr lang="en-US" sz="3200" dirty="0"/>
              <a:t>The missing provisions, known as </a:t>
            </a:r>
            <a:r>
              <a:rPr lang="en-US" sz="3200" b="1" dirty="0"/>
              <a:t>open terms</a:t>
            </a:r>
            <a:r>
              <a:rPr lang="en-US" sz="3200" dirty="0"/>
              <a:t>, are acceptable under the UCC if there is evidence the parties entered a contract and the other terms are sufficiently articulated to provide a basis for some appropriate remedy in case of </a:t>
            </a:r>
            <a:r>
              <a:rPr lang="en-US" sz="3200" dirty="0" smtClean="0"/>
              <a:t>breach.</a:t>
            </a:r>
            <a:endParaRPr lang="en-US" sz="3200" dirty="0"/>
          </a:p>
          <a:p>
            <a:pPr marL="457200" lvl="1" indent="-457200">
              <a:lnSpc>
                <a:spcPct val="100000"/>
              </a:lnSpc>
              <a:spcBef>
                <a:spcPts val="1000"/>
              </a:spcBef>
              <a:spcAft>
                <a:spcPts val="2000"/>
              </a:spcAft>
            </a:pPr>
            <a:r>
              <a:rPr lang="en-US" sz="3200" dirty="0"/>
              <a:t>The UCC’s approach toward open terms is an example of its </a:t>
            </a:r>
            <a:r>
              <a:rPr lang="en-US" sz="3200" b="1" dirty="0"/>
              <a:t>gap-filling</a:t>
            </a:r>
            <a:r>
              <a:rPr lang="en-US" sz="3200" dirty="0"/>
              <a:t> </a:t>
            </a:r>
            <a:r>
              <a:rPr lang="en-US" sz="3200" dirty="0" smtClean="0"/>
              <a:t>role; that is,</a:t>
            </a:r>
            <a:r>
              <a:rPr lang="en-US" sz="3200" dirty="0"/>
              <a:t> </a:t>
            </a:r>
            <a:r>
              <a:rPr lang="en-US" sz="3200" dirty="0" smtClean="0"/>
              <a:t>the </a:t>
            </a:r>
            <a:r>
              <a:rPr lang="en-US" sz="3200" dirty="0"/>
              <a:t>UCC fills gaps in the parties’ contract by providing a variety of answers based on what terms are missing</a:t>
            </a:r>
          </a:p>
        </p:txBody>
      </p:sp>
      <p:sp>
        <p:nvSpPr>
          <p:cNvPr id="5" name="Slide Number Placeholder 4"/>
          <p:cNvSpPr>
            <a:spLocks noGrp="1"/>
          </p:cNvSpPr>
          <p:nvPr>
            <p:ph type="sldNum" sz="quarter" idx="12"/>
          </p:nvPr>
        </p:nvSpPr>
        <p:spPr/>
        <p:txBody>
          <a:bodyPr/>
          <a:lstStyle/>
          <a:p>
            <a:fld id="{188B8A88-9DFF-4215-91ED-9F3869CDCD8B}" type="slidenum">
              <a:rPr lang="en-US" smtClean="0">
                <a:solidFill>
                  <a:srgbClr val="000000"/>
                </a:solidFill>
              </a:rPr>
              <a:t>6</a:t>
            </a:fld>
            <a:endParaRPr lang="en-US">
              <a:solidFill>
                <a:srgbClr val="000000"/>
              </a:solidFill>
            </a:endParaRPr>
          </a:p>
        </p:txBody>
      </p:sp>
    </p:spTree>
    <p:extLst>
      <p:ext uri="{BB962C8B-B14F-4D97-AF65-F5344CB8AC3E}">
        <p14:creationId xmlns:p14="http://schemas.microsoft.com/office/powerpoint/2010/main" val="23171408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880969"/>
          </a:xfrm>
        </p:spPr>
        <p:txBody>
          <a:bodyPr/>
          <a:lstStyle/>
          <a:p>
            <a:pPr algn="ctr"/>
            <a:r>
              <a:rPr lang="en-US" b="1" dirty="0"/>
              <a:t>Quantity</a:t>
            </a:r>
          </a:p>
        </p:txBody>
      </p:sp>
      <p:sp>
        <p:nvSpPr>
          <p:cNvPr id="3" name="Content Placeholder 2"/>
          <p:cNvSpPr>
            <a:spLocks noGrp="1"/>
          </p:cNvSpPr>
          <p:nvPr>
            <p:ph idx="1"/>
          </p:nvPr>
        </p:nvSpPr>
        <p:spPr>
          <a:xfrm>
            <a:off x="838200" y="1452282"/>
            <a:ext cx="10515600" cy="5269193"/>
          </a:xfrm>
        </p:spPr>
        <p:txBody>
          <a:bodyPr>
            <a:normAutofit fontScale="85000" lnSpcReduction="10000"/>
          </a:bodyPr>
          <a:lstStyle/>
          <a:p>
            <a:pPr marL="0" lvl="1" indent="0">
              <a:lnSpc>
                <a:spcPct val="100000"/>
              </a:lnSpc>
              <a:spcBef>
                <a:spcPts val="1000"/>
              </a:spcBef>
              <a:spcAft>
                <a:spcPts val="2000"/>
              </a:spcAft>
              <a:buNone/>
            </a:pPr>
            <a:r>
              <a:rPr lang="en-US" sz="3200" b="1" dirty="0"/>
              <a:t>GENERAL </a:t>
            </a:r>
            <a:r>
              <a:rPr lang="en-US" sz="3200" b="1" dirty="0" smtClean="0"/>
              <a:t>RULE:</a:t>
            </a:r>
            <a:endParaRPr lang="en-US" sz="3200" b="1" dirty="0"/>
          </a:p>
          <a:p>
            <a:pPr marL="0" lvl="1" indent="0">
              <a:lnSpc>
                <a:spcPct val="100000"/>
              </a:lnSpc>
              <a:spcBef>
                <a:spcPts val="1000"/>
              </a:spcBef>
              <a:spcAft>
                <a:spcPts val="2000"/>
              </a:spcAft>
              <a:buNone/>
            </a:pPr>
            <a:r>
              <a:rPr lang="en-US" sz="3200" b="1" dirty="0"/>
              <a:t>Quantity</a:t>
            </a:r>
            <a:r>
              <a:rPr lang="en-US" sz="3200" dirty="0"/>
              <a:t> is a required term in contracts for the sale of goods (i.e., necessary to create an enforceable sales contract).</a:t>
            </a:r>
            <a:endParaRPr lang="en-US" sz="3200" b="1" dirty="0"/>
          </a:p>
          <a:p>
            <a:pPr marL="0" lvl="1" indent="0">
              <a:lnSpc>
                <a:spcPct val="100000"/>
              </a:lnSpc>
              <a:spcBef>
                <a:spcPts val="1000"/>
              </a:spcBef>
              <a:spcAft>
                <a:spcPts val="2000"/>
              </a:spcAft>
              <a:buNone/>
            </a:pPr>
            <a:r>
              <a:rPr lang="en-US" sz="3200" b="1" dirty="0"/>
              <a:t>TWO EXCEPTIONS</a:t>
            </a:r>
            <a:r>
              <a:rPr lang="en-US" sz="3200" dirty="0" smtClean="0"/>
              <a:t>:</a:t>
            </a:r>
            <a:endParaRPr lang="en-US" sz="3200" dirty="0"/>
          </a:p>
          <a:p>
            <a:pPr marL="514350" lvl="1" indent="-514350">
              <a:lnSpc>
                <a:spcPct val="100000"/>
              </a:lnSpc>
              <a:spcBef>
                <a:spcPts val="1000"/>
              </a:spcBef>
              <a:spcAft>
                <a:spcPts val="2000"/>
              </a:spcAft>
              <a:buAutoNum type="arabicParenBoth"/>
            </a:pPr>
            <a:r>
              <a:rPr lang="en-US" sz="3200" dirty="0"/>
              <a:t>Quantity may be an open term if the buyer agrees to purchase all the goods that a seller produces (known as an </a:t>
            </a:r>
            <a:r>
              <a:rPr lang="en-US" sz="3200" b="1" dirty="0"/>
              <a:t>output contract</a:t>
            </a:r>
            <a:r>
              <a:rPr lang="en-US" sz="3200" dirty="0"/>
              <a:t>).</a:t>
            </a:r>
            <a:endParaRPr lang="en-US" sz="3200" b="1" dirty="0"/>
          </a:p>
          <a:p>
            <a:pPr marL="514350" lvl="1" indent="-514350">
              <a:lnSpc>
                <a:spcPct val="100000"/>
              </a:lnSpc>
              <a:spcBef>
                <a:spcPts val="1000"/>
              </a:spcBef>
              <a:spcAft>
                <a:spcPts val="2000"/>
              </a:spcAft>
              <a:buAutoNum type="arabicParenBoth"/>
            </a:pPr>
            <a:r>
              <a:rPr lang="en-US" sz="3200" dirty="0" smtClean="0"/>
              <a:t>In the alternative, quantity may be an open term when </a:t>
            </a:r>
            <a:r>
              <a:rPr lang="en-US" sz="3200" dirty="0"/>
              <a:t>the buyer agrees to purchase all or up to an agreed amount of what the buyer needs for a given period (known as a </a:t>
            </a:r>
            <a:r>
              <a:rPr lang="en-US" sz="3200" b="1" dirty="0"/>
              <a:t>requirements contract</a:t>
            </a:r>
            <a:r>
              <a:rPr lang="en-US" sz="3200" dirty="0" smtClean="0"/>
              <a:t>).</a:t>
            </a:r>
            <a:endParaRPr lang="en-US" sz="3200" dirty="0"/>
          </a:p>
          <a:p>
            <a:pPr marL="457200" marR="0" lvl="1" indent="-457200" defTabSz="914400" eaLnBrk="1" fontAlgn="auto" latinLnBrk="0" hangingPunct="1">
              <a:lnSpc>
                <a:spcPct val="100000"/>
              </a:lnSpc>
              <a:spcBef>
                <a:spcPts val="1000"/>
              </a:spcBef>
              <a:spcAft>
                <a:spcPts val="2000"/>
              </a:spcAft>
              <a:buClrTx/>
              <a:buSzTx/>
              <a:buFontTx/>
              <a:buNone/>
              <a:tabLst/>
              <a:defRPr/>
            </a:pPr>
            <a:endParaRPr lang="en-US" sz="3200" b="1" dirty="0" smtClean="0"/>
          </a:p>
        </p:txBody>
      </p:sp>
      <p:sp>
        <p:nvSpPr>
          <p:cNvPr id="5" name="Slide Number Placeholder 4"/>
          <p:cNvSpPr>
            <a:spLocks noGrp="1"/>
          </p:cNvSpPr>
          <p:nvPr>
            <p:ph type="sldNum" sz="quarter" idx="12"/>
          </p:nvPr>
        </p:nvSpPr>
        <p:spPr/>
        <p:txBody>
          <a:bodyPr/>
          <a:lstStyle/>
          <a:p>
            <a:fld id="{188B8A88-9DFF-4215-91ED-9F3869CDCD8B}" type="slidenum">
              <a:rPr lang="en-US" smtClean="0">
                <a:solidFill>
                  <a:srgbClr val="000000"/>
                </a:solidFill>
              </a:rPr>
              <a:t>7</a:t>
            </a:fld>
            <a:endParaRPr lang="en-US">
              <a:solidFill>
                <a:srgbClr val="000000"/>
              </a:solidFill>
            </a:endParaRPr>
          </a:p>
        </p:txBody>
      </p:sp>
    </p:spTree>
    <p:extLst>
      <p:ext uri="{BB962C8B-B14F-4D97-AF65-F5344CB8AC3E}">
        <p14:creationId xmlns:p14="http://schemas.microsoft.com/office/powerpoint/2010/main" val="5535691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475129"/>
            <a:ext cx="10515600" cy="869577"/>
          </a:xfrm>
        </p:spPr>
        <p:txBody>
          <a:bodyPr/>
          <a:lstStyle/>
          <a:p>
            <a:pPr algn="ctr"/>
            <a:r>
              <a:rPr lang="en-US" b="1" dirty="0"/>
              <a:t>Other Open Terms—UCC Gap-Filling Rules</a:t>
            </a:r>
          </a:p>
        </p:txBody>
      </p:sp>
      <p:sp>
        <p:nvSpPr>
          <p:cNvPr id="3" name="Content Placeholder 2"/>
          <p:cNvSpPr>
            <a:spLocks noGrp="1"/>
          </p:cNvSpPr>
          <p:nvPr>
            <p:ph idx="1"/>
          </p:nvPr>
        </p:nvSpPr>
        <p:spPr>
          <a:xfrm>
            <a:off x="838200" y="1577788"/>
            <a:ext cx="10515600" cy="4642039"/>
          </a:xfrm>
        </p:spPr>
        <p:txBody>
          <a:bodyPr>
            <a:normAutofit/>
          </a:bodyPr>
          <a:lstStyle/>
          <a:p>
            <a:pPr marL="291600" indent="-291600">
              <a:lnSpc>
                <a:spcPct val="100000"/>
              </a:lnSpc>
            </a:pPr>
            <a:r>
              <a:rPr lang="en-US" b="1" dirty="0"/>
              <a:t>Delivery</a:t>
            </a:r>
            <a:r>
              <a:rPr lang="en-US" dirty="0"/>
              <a:t>: If the </a:t>
            </a:r>
            <a:r>
              <a:rPr lang="en-US" b="1" dirty="0"/>
              <a:t>place of delivery</a:t>
            </a:r>
            <a:r>
              <a:rPr lang="en-US" dirty="0"/>
              <a:t> is not specified in the contract, the buyer takes delivery at the </a:t>
            </a:r>
            <a:r>
              <a:rPr lang="en-US" b="1" dirty="0"/>
              <a:t>seller’s place of business </a:t>
            </a:r>
            <a:r>
              <a:rPr lang="en-US" dirty="0"/>
              <a:t>(i.e., the seller is not responsible for delivery). </a:t>
            </a:r>
            <a:r>
              <a:rPr lang="en-US" dirty="0" smtClean="0"/>
              <a:t>Also, if </a:t>
            </a:r>
            <a:r>
              <a:rPr lang="en-US" dirty="0"/>
              <a:t>no </a:t>
            </a:r>
            <a:r>
              <a:rPr lang="en-US" b="1" dirty="0"/>
              <a:t>time of delivery </a:t>
            </a:r>
            <a:r>
              <a:rPr lang="en-US" dirty="0"/>
              <a:t>is specified, the UCC provides for a </a:t>
            </a:r>
            <a:r>
              <a:rPr lang="en-US" b="1" dirty="0"/>
              <a:t>reasonable time</a:t>
            </a:r>
            <a:r>
              <a:rPr lang="en-US" dirty="0"/>
              <a:t> under the </a:t>
            </a:r>
            <a:r>
              <a:rPr lang="en-US" dirty="0" smtClean="0"/>
              <a:t>circumstances.</a:t>
            </a:r>
            <a:endParaRPr lang="en-US" dirty="0"/>
          </a:p>
          <a:p>
            <a:pPr marL="291600" indent="-291600">
              <a:lnSpc>
                <a:spcPct val="100000"/>
              </a:lnSpc>
            </a:pPr>
            <a:r>
              <a:rPr lang="en-US" b="1" dirty="0"/>
              <a:t>Payment</a:t>
            </a:r>
            <a:r>
              <a:rPr lang="en-US" dirty="0"/>
              <a:t>: Payment is due at the </a:t>
            </a:r>
            <a:r>
              <a:rPr lang="en-US" b="1" dirty="0"/>
              <a:t>time and place where the seller is to make delivery</a:t>
            </a:r>
            <a:r>
              <a:rPr lang="en-US" dirty="0"/>
              <a:t> and may be made in any </a:t>
            </a:r>
            <a:r>
              <a:rPr lang="en-US" b="1" dirty="0"/>
              <a:t>commercially reasonable</a:t>
            </a:r>
            <a:r>
              <a:rPr lang="en-US" dirty="0"/>
              <a:t> form (such as a business check</a:t>
            </a:r>
            <a:r>
              <a:rPr lang="en-US" dirty="0" smtClean="0"/>
              <a:t>).</a:t>
            </a:r>
            <a:endParaRPr lang="en-US" dirty="0"/>
          </a:p>
          <a:p>
            <a:pPr marL="291600" indent="-291600">
              <a:lnSpc>
                <a:spcPct val="100000"/>
              </a:lnSpc>
            </a:pPr>
            <a:r>
              <a:rPr lang="en-US" b="1" dirty="0"/>
              <a:t>Price</a:t>
            </a:r>
            <a:r>
              <a:rPr lang="en-US" dirty="0"/>
              <a:t>: The UCC requires the court to determine a </a:t>
            </a:r>
            <a:r>
              <a:rPr lang="en-US" b="1" dirty="0"/>
              <a:t>reasonable price</a:t>
            </a:r>
            <a:r>
              <a:rPr lang="en-US" dirty="0"/>
              <a:t> at the time of delivery, based on </a:t>
            </a:r>
            <a:r>
              <a:rPr lang="en-US" b="1" dirty="0"/>
              <a:t>industry customs </a:t>
            </a:r>
            <a:r>
              <a:rPr lang="en-US" dirty="0"/>
              <a:t>and </a:t>
            </a:r>
            <a:r>
              <a:rPr lang="en-US" b="1" dirty="0"/>
              <a:t>market </a:t>
            </a:r>
            <a:r>
              <a:rPr lang="en-US" b="1" dirty="0" smtClean="0"/>
              <a:t>value</a:t>
            </a:r>
            <a:r>
              <a:rPr lang="en-US" dirty="0" smtClean="0"/>
              <a:t>.</a:t>
            </a:r>
            <a:endParaRPr lang="en-US" b="1" dirty="0"/>
          </a:p>
        </p:txBody>
      </p:sp>
      <p:sp>
        <p:nvSpPr>
          <p:cNvPr id="5" name="Slide Number Placeholder 4"/>
          <p:cNvSpPr>
            <a:spLocks noGrp="1"/>
          </p:cNvSpPr>
          <p:nvPr>
            <p:ph type="sldNum" sz="quarter" idx="12"/>
          </p:nvPr>
        </p:nvSpPr>
        <p:spPr/>
        <p:txBody>
          <a:bodyPr/>
          <a:lstStyle/>
          <a:p>
            <a:fld id="{188B8A88-9DFF-4215-91ED-9F3869CDCD8B}" type="slidenum">
              <a:rPr lang="en-US" smtClean="0">
                <a:solidFill>
                  <a:srgbClr val="000000"/>
                </a:solidFill>
              </a:rPr>
              <a:pPr/>
              <a:t>8</a:t>
            </a:fld>
            <a:endParaRPr lang="en-US">
              <a:solidFill>
                <a:srgbClr val="000000"/>
              </a:solidFill>
            </a:endParaRPr>
          </a:p>
        </p:txBody>
      </p:sp>
    </p:spTree>
    <p:extLst>
      <p:ext uri="{BB962C8B-B14F-4D97-AF65-F5344CB8AC3E}">
        <p14:creationId xmlns:p14="http://schemas.microsoft.com/office/powerpoint/2010/main" val="19891966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49625"/>
            <a:ext cx="10515600" cy="923364"/>
          </a:xfrm>
        </p:spPr>
        <p:txBody>
          <a:bodyPr/>
          <a:lstStyle/>
          <a:p>
            <a:pPr algn="ctr"/>
            <a:r>
              <a:rPr lang="en-US" b="1" dirty="0"/>
              <a:t>Acceptance </a:t>
            </a:r>
          </a:p>
        </p:txBody>
      </p:sp>
      <p:sp>
        <p:nvSpPr>
          <p:cNvPr id="3" name="Content Placeholder 2"/>
          <p:cNvSpPr>
            <a:spLocks noGrp="1"/>
          </p:cNvSpPr>
          <p:nvPr>
            <p:ph idx="1"/>
          </p:nvPr>
        </p:nvSpPr>
        <p:spPr>
          <a:xfrm>
            <a:off x="838200" y="1389529"/>
            <a:ext cx="10515600" cy="4684035"/>
          </a:xfrm>
        </p:spPr>
        <p:txBody>
          <a:bodyPr>
            <a:normAutofit/>
          </a:bodyPr>
          <a:lstStyle/>
          <a:p>
            <a:pPr marL="291600" indent="-291600">
              <a:lnSpc>
                <a:spcPct val="100000"/>
              </a:lnSpc>
              <a:spcBef>
                <a:spcPts val="100"/>
              </a:spcBef>
            </a:pPr>
            <a:r>
              <a:rPr lang="en-US" sz="3200" dirty="0"/>
              <a:t>The rules provided by UCC Article 2 for accepting an offer in a sales contract are </a:t>
            </a:r>
            <a:r>
              <a:rPr lang="en-US" sz="3200" b="1" dirty="0"/>
              <a:t>not as rigid</a:t>
            </a:r>
            <a:r>
              <a:rPr lang="en-US" sz="3200" dirty="0"/>
              <a:t> as the common law </a:t>
            </a:r>
            <a:r>
              <a:rPr lang="en-US" sz="3200" dirty="0" smtClean="0"/>
              <a:t>rules.</a:t>
            </a:r>
            <a:endParaRPr lang="en-US" sz="3200" dirty="0"/>
          </a:p>
          <a:p>
            <a:pPr marL="291600" indent="-291600">
              <a:lnSpc>
                <a:spcPct val="100000"/>
              </a:lnSpc>
              <a:spcBef>
                <a:spcPts val="100"/>
              </a:spcBef>
            </a:pPr>
            <a:r>
              <a:rPr lang="en-US" sz="3200" dirty="0"/>
              <a:t>If an offeror does not clearly provide for a method of acceptance, the UCC allows an offeree to accept the offer in any </a:t>
            </a:r>
            <a:r>
              <a:rPr lang="en-US" sz="3200" b="1" dirty="0"/>
              <a:t>reasonable </a:t>
            </a:r>
            <a:r>
              <a:rPr lang="en-US" sz="3200" b="1" dirty="0" smtClean="0"/>
              <a:t>manner</a:t>
            </a:r>
            <a:r>
              <a:rPr lang="en-US" sz="3200" dirty="0" smtClean="0"/>
              <a:t>.</a:t>
            </a:r>
            <a:endParaRPr lang="en-US" sz="3200" b="1" dirty="0"/>
          </a:p>
          <a:p>
            <a:pPr marL="291600" indent="-291600">
              <a:lnSpc>
                <a:spcPct val="100000"/>
              </a:lnSpc>
              <a:spcBef>
                <a:spcPts val="100"/>
              </a:spcBef>
            </a:pPr>
            <a:r>
              <a:rPr lang="en-US" sz="3200" dirty="0"/>
              <a:t>Under the UCC, acceptance may still be effective even if the acceptance does not match the offer </a:t>
            </a:r>
            <a:r>
              <a:rPr lang="en-US" sz="3200" dirty="0" smtClean="0"/>
              <a:t>exactly.</a:t>
            </a:r>
            <a:endParaRPr lang="en-US" sz="3200" dirty="0"/>
          </a:p>
        </p:txBody>
      </p:sp>
      <p:sp>
        <p:nvSpPr>
          <p:cNvPr id="5" name="Slide Number Placeholder 4"/>
          <p:cNvSpPr>
            <a:spLocks noGrp="1"/>
          </p:cNvSpPr>
          <p:nvPr>
            <p:ph type="sldNum" sz="quarter" idx="12"/>
          </p:nvPr>
        </p:nvSpPr>
        <p:spPr/>
        <p:txBody>
          <a:bodyPr/>
          <a:lstStyle/>
          <a:p>
            <a:fld id="{188B8A88-9DFF-4215-91ED-9F3869CDCD8B}" type="slidenum">
              <a:rPr lang="en-US" smtClean="0">
                <a:solidFill>
                  <a:srgbClr val="000000"/>
                </a:solidFill>
              </a:rPr>
              <a:t>9</a:t>
            </a:fld>
            <a:endParaRPr lang="en-US">
              <a:solidFill>
                <a:srgbClr val="000000"/>
              </a:solidFill>
            </a:endParaRPr>
          </a:p>
        </p:txBody>
      </p:sp>
    </p:spTree>
    <p:extLst>
      <p:ext uri="{BB962C8B-B14F-4D97-AF65-F5344CB8AC3E}">
        <p14:creationId xmlns:p14="http://schemas.microsoft.com/office/powerpoint/2010/main" val="175690667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92917aa9-a745-4e00-85ad-9b639620d964">
      <Terms xmlns="http://schemas.microsoft.com/office/infopath/2007/PartnerControls"/>
    </lcf76f155ced4ddcb4097134ff3c332f>
    <TaxCatchAll xmlns="dd4bb0b3-50fb-4810-b3a2-6e7365f6d366"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EDDE4A8B0BB0DA4188B5534FD4474BEF" ma:contentTypeVersion="16" ma:contentTypeDescription="Create a new document." ma:contentTypeScope="" ma:versionID="dcf8a55086492345c3427f467455240c">
  <xsd:schema xmlns:xsd="http://www.w3.org/2001/XMLSchema" xmlns:xs="http://www.w3.org/2001/XMLSchema" xmlns:p="http://schemas.microsoft.com/office/2006/metadata/properties" xmlns:ns2="92917aa9-a745-4e00-85ad-9b639620d964" xmlns:ns3="dd4bb0b3-50fb-4810-b3a2-6e7365f6d366" targetNamespace="http://schemas.microsoft.com/office/2006/metadata/properties" ma:root="true" ma:fieldsID="f2bccfa095f40f85b5a8a5b0e6a00226" ns2:_="" ns3:_="">
    <xsd:import namespace="92917aa9-a745-4e00-85ad-9b639620d964"/>
    <xsd:import namespace="dd4bb0b3-50fb-4810-b3a2-6e7365f6d366"/>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LengthInSeconds" minOccurs="0"/>
                <xsd:element ref="ns2:MediaServiceDateTaken" minOccurs="0"/>
                <xsd:element ref="ns2:MediaServiceAutoTags" minOccurs="0"/>
                <xsd:element ref="ns2:MediaServiceOCR" minOccurs="0"/>
                <xsd:element ref="ns2:MediaServiceGenerationTime" minOccurs="0"/>
                <xsd:element ref="ns2:MediaServiceEventHashCode" minOccurs="0"/>
                <xsd:element ref="ns2:MediaServiceLocation"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2917aa9-a745-4e00-85ad-9b639620d96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LengthInSeconds" ma:index="14" nillable="true" ma:displayName="Length (seconds)" ma:internalName="MediaLengthInSeconds" ma:readOnly="true">
      <xsd:simpleType>
        <xsd:restriction base="dms:Unknown"/>
      </xsd:simpleType>
    </xsd:element>
    <xsd:element name="MediaServiceDateTaken" ma:index="15" nillable="true" ma:displayName="MediaServiceDateTaken" ma:hidden="true" ma:internalName="MediaServiceDateTaken" ma:readOnly="true">
      <xsd:simpleType>
        <xsd:restriction base="dms:Text"/>
      </xsd:simpleType>
    </xsd:element>
    <xsd:element name="MediaServiceAutoTags" ma:index="16" nillable="true" ma:displayName="Tags" ma:internalName="MediaServiceAutoTags"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element name="MediaServiceLocation" ma:index="20" nillable="true" ma:displayName="Location" ma:internalName="MediaServiceLocation" ma:readOnly="true">
      <xsd:simpleType>
        <xsd:restriction base="dms:Text"/>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db8617a1-beef-4e24-867f-51551f54cfe0"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dd4bb0b3-50fb-4810-b3a2-6e7365f6d366"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f4ed88f7-3eb4-48cd-b813-d74aa4a0e91e}" ma:internalName="TaxCatchAll" ma:showField="CatchAllData" ma:web="dd4bb0b3-50fb-4810-b3a2-6e7365f6d366">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2DB7B61E-6EA5-4973-BE5B-F3D0FED31F83}">
  <ds:schemaRefs>
    <ds:schemaRef ds:uri="http://schemas.microsoft.com/office/2006/metadata/properties"/>
    <ds:schemaRef ds:uri="http://schemas.microsoft.com/office/infopath/2007/PartnerControls"/>
    <ds:schemaRef ds:uri="92917aa9-a745-4e00-85ad-9b639620d964"/>
    <ds:schemaRef ds:uri="dd4bb0b3-50fb-4810-b3a2-6e7365f6d366"/>
  </ds:schemaRefs>
</ds:datastoreItem>
</file>

<file path=customXml/itemProps2.xml><?xml version="1.0" encoding="utf-8"?>
<ds:datastoreItem xmlns:ds="http://schemas.openxmlformats.org/officeDocument/2006/customXml" ds:itemID="{2748E3AA-33EF-4DEF-8133-DF7FCD1F640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2917aa9-a745-4e00-85ad-9b639620d964"/>
    <ds:schemaRef ds:uri="dd4bb0b3-50fb-4810-b3a2-6e7365f6d36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E54757CD-14D1-4CBA-B965-6E11D3163FFE}">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602</TotalTime>
  <Words>1455</Words>
  <Application>Microsoft Office PowerPoint</Application>
  <PresentationFormat>Widescreen</PresentationFormat>
  <Paragraphs>90</Paragraphs>
  <Slides>18</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18</vt:i4>
      </vt:variant>
    </vt:vector>
  </HeadingPairs>
  <TitlesOfParts>
    <vt:vector size="22" baseType="lpstr">
      <vt:lpstr>Arial</vt:lpstr>
      <vt:lpstr>Calibri</vt:lpstr>
      <vt:lpstr>Calibri Light</vt:lpstr>
      <vt:lpstr>Office Theme</vt:lpstr>
      <vt:lpstr> </vt:lpstr>
      <vt:lpstr>Chapter 14</vt:lpstr>
      <vt:lpstr>Chapter Learning Objectives</vt:lpstr>
      <vt:lpstr>Formation of Agreement for Sale of Goods</vt:lpstr>
      <vt:lpstr>Firm Offers by Merchants</vt:lpstr>
      <vt:lpstr>Offers with Open Terms</vt:lpstr>
      <vt:lpstr>Quantity</vt:lpstr>
      <vt:lpstr>Other Open Terms—UCC Gap-Filling Rules</vt:lpstr>
      <vt:lpstr>Acceptance </vt:lpstr>
      <vt:lpstr>Consideration </vt:lpstr>
      <vt:lpstr>The Battle of the Forms </vt:lpstr>
      <vt:lpstr>The Battle of the Forms (Cont.) </vt:lpstr>
      <vt:lpstr>The Battle of the Forms (Cont.) </vt:lpstr>
      <vt:lpstr>The Battle of the Forms (Cont.) </vt:lpstr>
      <vt:lpstr>Statute of Frauds</vt:lpstr>
      <vt:lpstr>UCC Statute of Frauds</vt:lpstr>
      <vt:lpstr>UCC Statute of Frauds (Cont.)</vt:lpstr>
      <vt:lpstr>Case 14.1: Rosenfeld v. Basquiat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Melvin: Fundamentals of the Legal Environment of Business PowerPoint Slides McGraw-Hill Publishing</dc:title>
  <dc:creator>Henry Lowenstein</dc:creator>
  <cp:lastModifiedBy>Gunasundari Kuppan</cp:lastModifiedBy>
  <cp:revision>205</cp:revision>
  <dcterms:created xsi:type="dcterms:W3CDTF">2019-07-25T18:35:04Z</dcterms:created>
  <dcterms:modified xsi:type="dcterms:W3CDTF">2023-02-02T10:01:34Z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0x010100EDDE4A8B0BB0DA4188B5534FD4474BEF</vt:lpwstr>
  </property>
</Properties>
</file>