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375" r:id="rId2"/>
  </p:sldMasterIdLst>
  <p:notesMasterIdLst>
    <p:notesMasterId r:id="rId54"/>
  </p:notesMasterIdLst>
  <p:handoutMasterIdLst>
    <p:handoutMasterId r:id="rId55"/>
  </p:handoutMasterIdLst>
  <p:sldIdLst>
    <p:sldId id="632" r:id="rId3"/>
    <p:sldId id="633" r:id="rId4"/>
    <p:sldId id="565" r:id="rId5"/>
    <p:sldId id="615" r:id="rId6"/>
    <p:sldId id="597" r:id="rId7"/>
    <p:sldId id="585" r:id="rId8"/>
    <p:sldId id="586" r:id="rId9"/>
    <p:sldId id="587" r:id="rId10"/>
    <p:sldId id="598" r:id="rId11"/>
    <p:sldId id="616" r:id="rId12"/>
    <p:sldId id="566" r:id="rId13"/>
    <p:sldId id="651" r:id="rId14"/>
    <p:sldId id="617" r:id="rId15"/>
    <p:sldId id="569" r:id="rId16"/>
    <p:sldId id="567" r:id="rId17"/>
    <p:sldId id="618" r:id="rId18"/>
    <p:sldId id="570" r:id="rId19"/>
    <p:sldId id="646" r:id="rId20"/>
    <p:sldId id="647" r:id="rId21"/>
    <p:sldId id="648" r:id="rId22"/>
    <p:sldId id="579" r:id="rId23"/>
    <p:sldId id="580" r:id="rId24"/>
    <p:sldId id="625" r:id="rId25"/>
    <p:sldId id="626" r:id="rId26"/>
    <p:sldId id="581" r:id="rId27"/>
    <p:sldId id="582" r:id="rId28"/>
    <p:sldId id="627" r:id="rId29"/>
    <p:sldId id="590" r:id="rId30"/>
    <p:sldId id="628" r:id="rId31"/>
    <p:sldId id="649" r:id="rId32"/>
    <p:sldId id="650" r:id="rId33"/>
    <p:sldId id="637" r:id="rId34"/>
    <p:sldId id="629" r:id="rId35"/>
    <p:sldId id="601" r:id="rId36"/>
    <p:sldId id="652" r:id="rId37"/>
    <p:sldId id="638" r:id="rId38"/>
    <p:sldId id="639" r:id="rId39"/>
    <p:sldId id="640" r:id="rId40"/>
    <p:sldId id="641" r:id="rId41"/>
    <p:sldId id="644" r:id="rId42"/>
    <p:sldId id="642" r:id="rId43"/>
    <p:sldId id="643" r:id="rId44"/>
    <p:sldId id="645" r:id="rId45"/>
    <p:sldId id="591" r:id="rId46"/>
    <p:sldId id="592" r:id="rId47"/>
    <p:sldId id="593" r:id="rId48"/>
    <p:sldId id="631" r:id="rId49"/>
    <p:sldId id="594" r:id="rId50"/>
    <p:sldId id="595" r:id="rId51"/>
    <p:sldId id="596" r:id="rId52"/>
    <p:sldId id="499" r:id="rId53"/>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6" clrIdx="0"/>
  <p:cmAuthor id="1" name="Reviewer" initials="R" lastIdx="48" clrIdx="1"/>
  <p:cmAuthor id="2" name="Anna Boulware" initials="AB" lastIdx="46" clrIdx="2">
    <p:extLst/>
  </p:cmAuthor>
  <p:cmAuthor id="3" name="April Mohr" initials="AM" lastIdx="7" clrIdx="3">
    <p:extLst/>
  </p:cmAuthor>
  <p:cmAuthor id="4" name="Wanda Wong" initials="WW" lastIdx="10"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1"/>
    <a:srgbClr val="1102D0"/>
    <a:srgbClr val="FFFFA7"/>
    <a:srgbClr val="CC6600"/>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3" autoAdjust="0"/>
    <p:restoredTop sz="55651" autoAdjust="0"/>
  </p:normalViewPr>
  <p:slideViewPr>
    <p:cSldViewPr>
      <p:cViewPr varScale="1">
        <p:scale>
          <a:sx n="50" d="100"/>
          <a:sy n="50" d="100"/>
        </p:scale>
        <p:origin x="150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82"/>
    </p:cViewPr>
  </p:sorterViewPr>
  <p:notesViewPr>
    <p:cSldViewPr>
      <p:cViewPr varScale="1">
        <p:scale>
          <a:sx n="70" d="100"/>
          <a:sy n="70" d="100"/>
        </p:scale>
        <p:origin x="-3288" y="-12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r>
              <a:rPr lang="en-US" altLang="en-US" dirty="0"/>
              <a:t>24-</a:t>
            </a:r>
            <a:fld id="{F7CA3042-AE41-46A8-85ED-B821A647198D}" type="slidenum">
              <a:rPr lang="en-US" altLang="en-US"/>
              <a:pPr/>
              <a:t>‹#›</a:t>
            </a:fld>
            <a:endParaRPr lang="en-US" altLang="en-US" dirty="0"/>
          </a:p>
        </p:txBody>
      </p:sp>
    </p:spTree>
    <p:extLst>
      <p:ext uri="{BB962C8B-B14F-4D97-AF65-F5344CB8AC3E}">
        <p14:creationId xmlns:p14="http://schemas.microsoft.com/office/powerpoint/2010/main" val="266173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latin typeface="Calibri" pitchFamily="34" charset="0"/>
              </a:rPr>
              <a:t>24 - </a:t>
            </a:r>
            <a:fld id="{6D989B59-C686-4ABA-9E14-0A6C52A67EB0}" type="slidenum">
              <a:rPr lang="en-US" altLang="en-US" sz="1200">
                <a:latin typeface="Calibri" pitchFamily="34" charset="0"/>
              </a:rPr>
              <a:pPr algn="r" eaLnBrk="1" hangingPunct="1"/>
              <a:t>‹#›</a:t>
            </a:fld>
            <a:endParaRPr lang="en-US" altLang="en-US" sz="1200" dirty="0">
              <a:latin typeface="Calibri" pitchFamily="34" charset="0"/>
            </a:endParaRPr>
          </a:p>
        </p:txBody>
      </p:sp>
    </p:spTree>
    <p:extLst>
      <p:ext uri="{BB962C8B-B14F-4D97-AF65-F5344CB8AC3E}">
        <p14:creationId xmlns:p14="http://schemas.microsoft.com/office/powerpoint/2010/main" val="1995536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r>
              <a:rPr lang="en-US" altLang="en-US" dirty="0"/>
              <a:t>Chapter 22: Performance Measurement and Responsibility</a:t>
            </a:r>
            <a:r>
              <a:rPr lang="en-US" altLang="en-US" baseline="0" dirty="0"/>
              <a:t> Accounting</a:t>
            </a:r>
            <a:endParaRPr lang="en-US" altLang="en-US" dirty="0"/>
          </a:p>
        </p:txBody>
      </p:sp>
    </p:spTree>
    <p:extLst>
      <p:ext uri="{BB962C8B-B14F-4D97-AF65-F5344CB8AC3E}">
        <p14:creationId xmlns:p14="http://schemas.microsoft.com/office/powerpoint/2010/main" val="230590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97814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kern="1200" dirty="0">
                <a:solidFill>
                  <a:schemeClr val="tx1"/>
                </a:solidFill>
                <a:effectLst/>
                <a:latin typeface="+mn-lt"/>
                <a:ea typeface="+mn-ea"/>
                <a:cs typeface="+mn-cs"/>
              </a:rPr>
              <a:t>Departmental income statements are a common way t</a:t>
            </a:r>
            <a:r>
              <a:rPr lang="en-US" sz="1200" kern="1200" baseline="0" dirty="0">
                <a:solidFill>
                  <a:schemeClr val="tx1"/>
                </a:solidFill>
                <a:effectLst/>
                <a:latin typeface="+mn-lt"/>
                <a:ea typeface="+mn-ea"/>
                <a:cs typeface="+mn-cs"/>
              </a:rPr>
              <a:t>o report profit center performance.  When a company computes departmental profits, it confronts </a:t>
            </a:r>
            <a:r>
              <a:rPr lang="en-US" sz="1200" kern="1200" dirty="0">
                <a:solidFill>
                  <a:schemeClr val="tx1"/>
                </a:solidFill>
                <a:effectLst/>
                <a:latin typeface="+mn-lt"/>
                <a:ea typeface="+mn-ea"/>
                <a:cs typeface="+mn-cs"/>
              </a:rPr>
              <a:t>two key accounting challenges that involve allocating expenses:  </a:t>
            </a:r>
          </a:p>
          <a:p>
            <a:r>
              <a:rPr lang="en-US" sz="1200" kern="1200" dirty="0">
                <a:solidFill>
                  <a:schemeClr val="tx1"/>
                </a:solidFill>
                <a:effectLst/>
                <a:latin typeface="+mn-lt"/>
                <a:ea typeface="+mn-ea"/>
                <a:cs typeface="+mn-cs"/>
              </a:rPr>
              <a:t>1.  How to allocate </a:t>
            </a:r>
            <a:r>
              <a:rPr lang="en-US" sz="1200" i="1" kern="1200" dirty="0">
                <a:solidFill>
                  <a:schemeClr val="tx1"/>
                </a:solidFill>
                <a:effectLst/>
                <a:latin typeface="+mn-lt"/>
                <a:ea typeface="+mn-ea"/>
                <a:cs typeface="+mn-cs"/>
              </a:rPr>
              <a:t>indirect expenses</a:t>
            </a:r>
            <a:r>
              <a:rPr lang="en-US" sz="1200" kern="1200" dirty="0">
                <a:solidFill>
                  <a:schemeClr val="tx1"/>
                </a:solidFill>
                <a:effectLst/>
                <a:latin typeface="+mn-lt"/>
                <a:ea typeface="+mn-ea"/>
                <a:cs typeface="+mn-cs"/>
              </a:rPr>
              <a:t>, such as rent and utilities, which benefit several departments.</a:t>
            </a:r>
          </a:p>
          <a:p>
            <a:pPr marL="228600" indent="-228600">
              <a:buAutoNum type="arabicPeriod" startAt="2"/>
            </a:pPr>
            <a:r>
              <a:rPr lang="en-US" sz="1200" kern="1200" dirty="0">
                <a:solidFill>
                  <a:schemeClr val="tx1"/>
                </a:solidFill>
                <a:effectLst/>
                <a:latin typeface="+mn-lt"/>
                <a:ea typeface="+mn-ea"/>
                <a:cs typeface="+mn-cs"/>
              </a:rPr>
              <a:t>How to allocate </a:t>
            </a:r>
            <a:r>
              <a:rPr lang="en-US" sz="1200" i="1" kern="1200" dirty="0">
                <a:solidFill>
                  <a:schemeClr val="tx1"/>
                </a:solidFill>
                <a:effectLst/>
                <a:latin typeface="+mn-lt"/>
                <a:ea typeface="+mn-ea"/>
                <a:cs typeface="+mn-cs"/>
              </a:rPr>
              <a:t>service department expenses</a:t>
            </a:r>
            <a:r>
              <a:rPr lang="en-US" sz="1200" kern="1200" dirty="0">
                <a:solidFill>
                  <a:schemeClr val="tx1"/>
                </a:solidFill>
                <a:effectLst/>
                <a:latin typeface="+mn-lt"/>
                <a:ea typeface="+mn-ea"/>
                <a:cs typeface="+mn-cs"/>
              </a:rPr>
              <a:t>, such as payroll or purchasing, that perform services that benefit several departments.  </a:t>
            </a:r>
          </a:p>
          <a:p>
            <a:pPr marL="228600" indent="-228600">
              <a:buAutoNum type="arabicPeriod" startAt="2"/>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 Model for Cost Allocation</a:t>
            </a:r>
          </a:p>
          <a:p>
            <a:r>
              <a:rPr lang="en-US" sz="1200" b="1" kern="1200" dirty="0">
                <a:solidFill>
                  <a:schemeClr val="tx1"/>
                </a:solidFill>
                <a:effectLst/>
                <a:latin typeface="+mn-lt"/>
                <a:ea typeface="+mn-ea"/>
                <a:cs typeface="+mn-cs"/>
              </a:rPr>
              <a:t>Allocated Cost = Total Cost to Allocate  x  Percentage of Allocation Base Used</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slide shows common bases for allocating indirect expenses.</a:t>
            </a:r>
          </a:p>
          <a:p>
            <a:pPr marL="0" indent="0">
              <a:buNone/>
            </a:pPr>
            <a:endParaRPr lang="en-US" sz="1200" kern="1200" dirty="0">
              <a:solidFill>
                <a:schemeClr val="tx1"/>
              </a:solidFill>
              <a:effectLst/>
              <a:latin typeface="+mn-lt"/>
              <a:ea typeface="+mn-ea"/>
              <a:cs typeface="+mn-cs"/>
            </a:endParaRPr>
          </a:p>
          <a:p>
            <a:endParaRPr lang="en-US" altLang="en-US" b="0" dirty="0"/>
          </a:p>
          <a:p>
            <a:r>
              <a:rPr lang="en-US" altLang="en-US" b="1" dirty="0"/>
              <a:t>Direct</a:t>
            </a:r>
            <a:r>
              <a:rPr lang="en-US" altLang="en-US" dirty="0"/>
              <a:t> expenses can be readily traced to one department.  They are incurred for the sole benefit of one department. A good example of a direct expense is the salary of an employee who works in only one department.  </a:t>
            </a:r>
            <a:r>
              <a:rPr lang="en-US" altLang="en-US" b="1" dirty="0"/>
              <a:t>Indirect</a:t>
            </a:r>
            <a:r>
              <a:rPr lang="en-US" altLang="en-US" dirty="0"/>
              <a:t> expenses cannot be traced to one department because they are incurred for the benefit of two or more departments.  For example, if two or more departments share a single building, all enjoy the benefits of the expenses for rent, heat, and light.   Since we cannot trace indirect expenses to individual departments, we must allocate them to departments on the basis of the relative benefits each department receives from the shared indirect expenses. Ideally, we allocate indirect expenses by using a cause-effect relation.</a:t>
            </a:r>
          </a:p>
          <a:p>
            <a:endParaRPr lang="en-US" altLang="en-US" dirty="0"/>
          </a:p>
        </p:txBody>
      </p:sp>
    </p:spTree>
    <p:extLst>
      <p:ext uri="{BB962C8B-B14F-4D97-AF65-F5344CB8AC3E}">
        <p14:creationId xmlns:p14="http://schemas.microsoft.com/office/powerpoint/2010/main" val="120963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Indirect and service department expenses are allocated across departments that benefit from them. Ideally, we allocate these expenses by using a cause-effect relation. Often such cause-effect relations are hard to identify. When we cannot identify cause-effect relations, we allocate each indirect or service department expense based on </a:t>
            </a:r>
            <a:r>
              <a:rPr lang="en-US" sz="1200" b="0" i="1" u="none" strike="noStrike" kern="1200" baseline="0" dirty="0">
                <a:solidFill>
                  <a:schemeClr val="tx1"/>
                </a:solidFill>
                <a:latin typeface="+mn-lt"/>
                <a:ea typeface="+mn-ea"/>
                <a:cs typeface="+mn-cs"/>
              </a:rPr>
              <a:t>approximating </a:t>
            </a:r>
            <a:r>
              <a:rPr lang="en-US" sz="1200" b="0" i="0" u="none" strike="noStrike" kern="1200" baseline="0" dirty="0">
                <a:solidFill>
                  <a:schemeClr val="tx1"/>
                </a:solidFill>
                <a:latin typeface="+mn-lt"/>
                <a:ea typeface="+mn-ea"/>
                <a:cs typeface="+mn-cs"/>
              </a:rPr>
              <a:t>the relative benefit each department receives.</a:t>
            </a:r>
            <a:endParaRPr lang="en-US" altLang="en-US" dirty="0"/>
          </a:p>
        </p:txBody>
      </p:sp>
    </p:spTree>
    <p:extLst>
      <p:ext uri="{BB962C8B-B14F-4D97-AF65-F5344CB8AC3E}">
        <p14:creationId xmlns:p14="http://schemas.microsoft.com/office/powerpoint/2010/main" val="2374557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6708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Exhibit 22.4 shows commonly used bases for allocating indirect expenses.</a:t>
            </a:r>
          </a:p>
          <a:p>
            <a:endParaRPr lang="en-US" altLang="en-US" dirty="0"/>
          </a:p>
          <a:p>
            <a:r>
              <a:rPr lang="en-US" altLang="en-US" dirty="0"/>
              <a:t>To generate revenues, operating departments require support services provided by departments such as personnel, payroll, and purchasing. Such service departments are typically evaluated as cost centers because they do not produce revenues.  A departmental accounting system can accumulate and report costs incurred by each service department for this purpose. The system then allocates a service department’s expenses to operating departments benefiting from them. </a:t>
            </a:r>
          </a:p>
          <a:p>
            <a:endParaRPr lang="en-US" altLang="en-US" dirty="0"/>
          </a:p>
          <a:p>
            <a:r>
              <a:rPr lang="en-US" sz="1200" b="0" i="0" u="none" strike="noStrike" kern="1200" baseline="0" dirty="0">
                <a:solidFill>
                  <a:schemeClr val="tx1"/>
                </a:solidFill>
                <a:latin typeface="+mn-lt"/>
                <a:ea typeface="+mn-ea"/>
                <a:cs typeface="+mn-cs"/>
              </a:rPr>
              <a:t>Exhibit 22.5 shows some commonly used bases for allocating service department expenses to operating departments.</a:t>
            </a:r>
            <a:endParaRPr lang="en-US" altLang="en-US" dirty="0"/>
          </a:p>
        </p:txBody>
      </p:sp>
    </p:spTree>
    <p:extLst>
      <p:ext uri="{BB962C8B-B14F-4D97-AF65-F5344CB8AC3E}">
        <p14:creationId xmlns:p14="http://schemas.microsoft.com/office/powerpoint/2010/main" val="374803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We illustrate the general approach to allocating costs with an indirect cost—cleaning services for a retail store.  An outside company cleans the retail store for a total cost of $800 per month.  Management allocates this cost across the store’s three departments based on the floor space (in square feet) that each department occupies.  Exhibit 22.6 shows this allocation.</a:t>
            </a:r>
          </a:p>
          <a:p>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total cost to allocate is $800. Since the jewelry department occupies 60% of the store’s total floor space (2,400 square feet/4,000 square feet) it is allocated 60% of the total cleaning cost.  This allocated cost of $480 is computed as $800 x 60%.  When the allocation process is complete, these and other allocated costs are deducted in computing the net income for each department.  The calculations are similar for other allocation bases and for service department costs.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2354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74797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 have discussed direct expenses and the allocation of indirect expenses, we are ready to put our knowledge to work by preparing departmental income statements.  These statements are the primary tool for evaluating departmental performance.  Before we prepare the departmental income statements, we must determine the expenses for each department using the first three steps of the four-step process that you see on your screen.</a:t>
            </a:r>
          </a:p>
          <a:p>
            <a:r>
              <a:rPr lang="en-US" altLang="en-US" dirty="0"/>
              <a:t>Step 1: Accumulating revenues and direct expenses by department and total indirect expenses.</a:t>
            </a:r>
          </a:p>
          <a:p>
            <a:r>
              <a:rPr lang="en-US" altLang="en-US" dirty="0"/>
              <a:t>Step 2: Allocating indirect expenses across both service and operating departments.</a:t>
            </a:r>
          </a:p>
          <a:p>
            <a:r>
              <a:rPr lang="en-US" altLang="en-US" dirty="0"/>
              <a:t>Step 3: Allocating service department expenses to operating departments.</a:t>
            </a:r>
          </a:p>
          <a:p>
            <a:r>
              <a:rPr lang="en-US" altLang="en-US" dirty="0"/>
              <a:t>Step 4: Preparing departmental income statements. </a:t>
            </a:r>
          </a:p>
          <a:p>
            <a:endParaRPr lang="en-US" altLang="en-US" dirty="0"/>
          </a:p>
          <a:p>
            <a:r>
              <a:rPr lang="en-US" sz="1200" kern="1200" dirty="0">
                <a:solidFill>
                  <a:schemeClr val="tx1"/>
                </a:solidFill>
                <a:effectLst/>
                <a:latin typeface="+mn-lt"/>
                <a:ea typeface="+mn-ea"/>
                <a:cs typeface="+mn-cs"/>
              </a:rPr>
              <a:t>We show how to prepare departmental income statements using A-1 Hardware and its five departments.  Two of them (general office and purchasing) are service departments and the other three (hardware, housewares, and appliances) are operating departments.  Since the service departments do not generate sales, we do not compute departmental income statements for them.  Instead, we allocate their expenses to operating departments.  </a:t>
            </a:r>
          </a:p>
          <a:p>
            <a:r>
              <a:rPr lang="en-US" sz="1200" kern="1200" dirty="0">
                <a:solidFill>
                  <a:schemeClr val="tx1"/>
                </a:solidFill>
                <a:effectLst/>
                <a:latin typeface="+mn-lt"/>
                <a:ea typeface="+mn-ea"/>
                <a:cs typeface="+mn-cs"/>
              </a:rPr>
              <a:t>Preparing departmental income statements involves four steps.</a:t>
            </a:r>
          </a:p>
          <a:p>
            <a:endParaRPr lang="en-US" altLang="en-US" dirty="0"/>
          </a:p>
        </p:txBody>
      </p:sp>
    </p:spTree>
    <p:extLst>
      <p:ext uri="{BB962C8B-B14F-4D97-AF65-F5344CB8AC3E}">
        <p14:creationId xmlns:p14="http://schemas.microsoft.com/office/powerpoint/2010/main" val="340804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Apply Step 1: </a:t>
            </a:r>
            <a:r>
              <a:rPr lang="en-US" sz="1200" b="0" i="0" u="none" strike="noStrike" kern="1200" baseline="0" dirty="0">
                <a:solidFill>
                  <a:schemeClr val="tx1"/>
                </a:solidFill>
                <a:latin typeface="+mn-lt"/>
                <a:ea typeface="+mn-ea"/>
                <a:cs typeface="+mn-cs"/>
              </a:rPr>
              <a:t>We first collect the necessary data from general company and departmental</a:t>
            </a:r>
          </a:p>
          <a:p>
            <a:r>
              <a:rPr lang="en-US" sz="1200" b="0" i="0" u="none" strike="noStrike" kern="1200" baseline="0" dirty="0">
                <a:solidFill>
                  <a:schemeClr val="tx1"/>
                </a:solidFill>
                <a:latin typeface="+mn-lt"/>
                <a:ea typeface="+mn-ea"/>
                <a:cs typeface="+mn-cs"/>
              </a:rPr>
              <a:t>accounts.  Exhibit 22.9 shows these data. Exhibit 22.9 shows the direct and indirect expenses by department. Each department uses payroll records, fixed asset and depreciation records, and supplies requisitions to determine the amounts of its expenses for salaries, depreciation, and supplies. The total amount for each of these direct expenses is entered in the Expense Account Balance column. That column also lists the amount of each indirect expense.</a:t>
            </a:r>
            <a:endParaRPr lang="en-US" altLang="en-US" dirty="0"/>
          </a:p>
        </p:txBody>
      </p:sp>
    </p:spTree>
    <p:extLst>
      <p:ext uri="{BB962C8B-B14F-4D97-AF65-F5344CB8AC3E}">
        <p14:creationId xmlns:p14="http://schemas.microsoft.com/office/powerpoint/2010/main" val="8791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Apply Step 2: </a:t>
            </a:r>
            <a:r>
              <a:rPr lang="en-US" sz="1200" b="0" i="0" u="none" strike="noStrike" kern="1200" baseline="0" dirty="0">
                <a:solidFill>
                  <a:schemeClr val="tx1"/>
                </a:solidFill>
                <a:latin typeface="+mn-lt"/>
                <a:ea typeface="+mn-ea"/>
                <a:cs typeface="+mn-cs"/>
              </a:rPr>
              <a:t>Using the general model, A-1 Hardware allocates indirect costs. We show this with the </a:t>
            </a:r>
            <a:r>
              <a:rPr lang="en-US" sz="1200" b="0" i="1" u="none" strike="noStrike" kern="1200" baseline="0" dirty="0">
                <a:solidFill>
                  <a:schemeClr val="tx1"/>
                </a:solidFill>
                <a:latin typeface="+mn-lt"/>
                <a:ea typeface="+mn-ea"/>
                <a:cs typeface="+mn-cs"/>
              </a:rPr>
              <a:t>departmental expense allocation spreadsheet </a:t>
            </a:r>
            <a:r>
              <a:rPr lang="en-US" sz="1200" b="0" i="0" u="none" strike="noStrike" kern="1200" baseline="0" dirty="0">
                <a:solidFill>
                  <a:schemeClr val="tx1"/>
                </a:solidFill>
                <a:latin typeface="+mn-lt"/>
                <a:ea typeface="+mn-ea"/>
                <a:cs typeface="+mn-cs"/>
              </a:rPr>
              <a:t>in Exhibit 22.10. After selecting allocation bases, indirect expenses are recorded in company accounts and allocated to both operating and service departments.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Apply Step 3: </a:t>
            </a:r>
            <a:r>
              <a:rPr lang="en-US" sz="1200" b="0" i="0" u="none" strike="noStrike" kern="1200" baseline="0" dirty="0">
                <a:solidFill>
                  <a:schemeClr val="tx1"/>
                </a:solidFill>
                <a:latin typeface="+mn-lt"/>
                <a:ea typeface="+mn-ea"/>
                <a:cs typeface="+mn-cs"/>
              </a:rPr>
              <a:t>We then allocate service department expenses to operating departments. Service department expenses typically are not allocated to other service departments. After service department costs are allocated, no expenses remain in the service departments, as shown in row 21 of Exhibit 22.10.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Detailed calculations for indirect expense allocations and service department expense allocations, which follow the general model of cost allocation, are in Appendix 22A.</a:t>
            </a:r>
            <a:endParaRPr lang="en-US" altLang="en-US" dirty="0"/>
          </a:p>
        </p:txBody>
      </p:sp>
    </p:spTree>
    <p:extLst>
      <p:ext uri="{BB962C8B-B14F-4D97-AF65-F5344CB8AC3E}">
        <p14:creationId xmlns:p14="http://schemas.microsoft.com/office/powerpoint/2010/main" val="107795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103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Step 4: </a:t>
            </a:r>
            <a:r>
              <a:rPr lang="en-US" sz="1200" b="0" i="0" u="none" strike="noStrike" kern="1200" baseline="0" dirty="0">
                <a:solidFill>
                  <a:schemeClr val="tx1"/>
                </a:solidFill>
                <a:latin typeface="+mn-lt"/>
                <a:ea typeface="+mn-ea"/>
                <a:cs typeface="+mn-cs"/>
              </a:rPr>
              <a:t>The departmental expense allocation spreadsheet can now be used to prepare departmental performance reports. The general office and purchasing departments are cost centers, and their managers will be evaluated on their control of costs, as we showed in Exhibit 22.2.</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22.11 shows income statements for A-1 Hardware’s three operating departments. This exhibit uses the spreadsheet (in Exhibit 22.10) for its operating expenses; information on sales and cost of goods sold comes from departmental records.</a:t>
            </a:r>
            <a:endParaRPr lang="en-US" altLang="en-US" dirty="0"/>
          </a:p>
        </p:txBody>
      </p:sp>
    </p:spTree>
    <p:extLst>
      <p:ext uri="{BB962C8B-B14F-4D97-AF65-F5344CB8AC3E}">
        <p14:creationId xmlns:p14="http://schemas.microsoft.com/office/powerpoint/2010/main" val="1041578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Departmental contribution to overhead, is an important concept for managers.  We subtract departmental direct expenses from departmental revenue to get departmental contribution to overhead.  It is the amount that a department contributes to covering indirect expenses of the company.  If the total of all the departments’ contribution is not sufficient to cover indirect costs, the company’s net income will be negative.  If an individual department’s contribution is negative, it contributes nothing toward covering indirect costs and should be a candidate for elimination.</a:t>
            </a:r>
          </a:p>
          <a:p>
            <a:endParaRPr lang="en-US" altLang="en-US" dirty="0"/>
          </a:p>
          <a:p>
            <a:r>
              <a:rPr lang="en-US" altLang="en-US" dirty="0"/>
              <a:t>Departmental</a:t>
            </a:r>
            <a:r>
              <a:rPr lang="en-US" altLang="en-US" baseline="0" dirty="0"/>
              <a:t> contribution to overhead, because it focuses on the direct expenses that are under the profit center manager’s control, is often a better way to assess that manager’s performance.</a:t>
            </a:r>
            <a:endParaRPr lang="en-US" altLang="en-US" dirty="0"/>
          </a:p>
          <a:p>
            <a:endParaRPr lang="en-US" altLang="en-US" dirty="0"/>
          </a:p>
        </p:txBody>
      </p:sp>
    </p:spTree>
    <p:extLst>
      <p:ext uri="{BB962C8B-B14F-4D97-AF65-F5344CB8AC3E}">
        <p14:creationId xmlns:p14="http://schemas.microsoft.com/office/powerpoint/2010/main" val="1154992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Exhibit 22.12 shows a $9,500 positive contribution to overhead for the appliances department.  If this department were eliminated, the company would be worse off.  Further, the appliance department’s manager is better evaluated on this $9,500, because it excludes all allocated costs, than the department’s operating loss of $(500).  A-1 Hardware can compare each department’s contribution to overhead to budgeted amounts to assess each department’s performance.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450539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91486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Investment center managers are responsible for generating profit and for the investment of assets.  They will be evaluated based on their ability to generate enough operating income to justify the investment in assets used to generate the operating income.  Typically, investment center managers are evaluated using performance measures that combine income and assets.  </a:t>
            </a:r>
          </a:p>
          <a:p>
            <a:r>
              <a:rPr lang="en-US" altLang="en-US" dirty="0"/>
              <a:t>Several of those measures will be described on the slides that follow including: </a:t>
            </a:r>
          </a:p>
          <a:p>
            <a:pPr marL="171450" indent="-171450">
              <a:buFont typeface="Arial" panose="020B0604020202020204" pitchFamily="34" charset="0"/>
              <a:buChar char="•"/>
            </a:pPr>
            <a:r>
              <a:rPr lang="en-US" altLang="en-US" dirty="0"/>
              <a:t>Return on assets</a:t>
            </a:r>
          </a:p>
          <a:p>
            <a:pPr marL="171450" indent="-171450">
              <a:buFont typeface="Arial" panose="020B0604020202020204" pitchFamily="34" charset="0"/>
              <a:buChar char="•"/>
            </a:pPr>
            <a:r>
              <a:rPr lang="en-US" altLang="en-US" dirty="0"/>
              <a:t>Residual income</a:t>
            </a:r>
          </a:p>
          <a:p>
            <a:pPr marL="171450" indent="-171450">
              <a:buFont typeface="Arial" panose="020B0604020202020204" pitchFamily="34" charset="0"/>
              <a:buChar char="•"/>
            </a:pPr>
            <a:r>
              <a:rPr lang="en-US" altLang="en-US" dirty="0"/>
              <a:t>Profit</a:t>
            </a:r>
            <a:r>
              <a:rPr lang="en-US" altLang="en-US" baseline="0" dirty="0"/>
              <a:t> margin</a:t>
            </a:r>
          </a:p>
          <a:p>
            <a:pPr marL="171450" indent="-171450">
              <a:buFont typeface="Arial" panose="020B0604020202020204" pitchFamily="34" charset="0"/>
              <a:buChar char="•"/>
            </a:pPr>
            <a:r>
              <a:rPr lang="en-US" altLang="en-US" baseline="0" dirty="0"/>
              <a:t>Investment turnover</a:t>
            </a:r>
            <a:endParaRPr lang="en-US" altLang="en-US" dirty="0"/>
          </a:p>
        </p:txBody>
      </p:sp>
    </p:spTree>
    <p:extLst>
      <p:ext uri="{BB962C8B-B14F-4D97-AF65-F5344CB8AC3E}">
        <p14:creationId xmlns:p14="http://schemas.microsoft.com/office/powerpoint/2010/main" val="453233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Times New Roman" pitchFamily="18" charset="0"/>
              </a:rPr>
              <a:t>An investment center’s performance is often evaluated using a measure called return on investment (ROI).  ROI is defined as operating income divided by average invested assets. </a:t>
            </a:r>
          </a:p>
          <a:p>
            <a:endParaRPr lang="en-US" altLang="en-US" dirty="0">
              <a:cs typeface="Times New Roman" pitchFamily="18" charset="0"/>
            </a:endParaRPr>
          </a:p>
          <a:p>
            <a:r>
              <a:rPr lang="en-US" altLang="en-US" dirty="0">
                <a:cs typeface="Times New Roman" pitchFamily="18" charset="0"/>
              </a:rPr>
              <a:t>Consider the following data for </a:t>
            </a:r>
            <a:r>
              <a:rPr lang="en-US" altLang="en-US" i="1" dirty="0">
                <a:cs typeface="Times New Roman" pitchFamily="18" charset="0"/>
              </a:rPr>
              <a:t>Ztel</a:t>
            </a:r>
            <a:r>
              <a:rPr lang="en-US" altLang="en-US" dirty="0">
                <a:cs typeface="Times New Roman" pitchFamily="18" charset="0"/>
              </a:rPr>
              <a:t>, a company that operates two divisions: LCD and S-Phone. The LCD Division manufactures liquid crystal display (LCD) monitors and sells them for use in computers, cellular phones, and other products. The S-Phone division sells smartphones. Exhibit 22.13 shows current year income and assets for those divisions. Based on this information, we can determine the ROI or return on investment for each.  The ROI for LCD is 21 percent, while the ROI for S-Phone is 23 percent.</a:t>
            </a:r>
          </a:p>
          <a:p>
            <a:endParaRPr lang="en-US" altLang="en-US" dirty="0">
              <a:cs typeface="Times New Roman" pitchFamily="18" charset="0"/>
            </a:endParaRPr>
          </a:p>
          <a:p>
            <a:r>
              <a:rPr lang="en-US" altLang="en-US" dirty="0"/>
              <a:t>LCD Division earned more dollars of income, but it was less efficient in using its assets to generate income compared to S-Phone Division.</a:t>
            </a:r>
          </a:p>
          <a:p>
            <a:endParaRPr lang="en-US" altLang="en-US" dirty="0">
              <a:cs typeface="Times New Roman" pitchFamily="18" charset="0"/>
            </a:endParaRPr>
          </a:p>
          <a:p>
            <a:endParaRPr lang="en-US" altLang="en-US" dirty="0">
              <a:cs typeface="Times New Roman" pitchFamily="18" charset="0"/>
            </a:endParaRPr>
          </a:p>
          <a:p>
            <a:endParaRPr lang="en-US" altLang="en-US" dirty="0"/>
          </a:p>
          <a:p>
            <a:endParaRPr lang="en-US" altLang="en-US" dirty="0"/>
          </a:p>
        </p:txBody>
      </p:sp>
    </p:spTree>
    <p:extLst>
      <p:ext uri="{BB962C8B-B14F-4D97-AF65-F5344CB8AC3E}">
        <p14:creationId xmlns:p14="http://schemas.microsoft.com/office/powerpoint/2010/main" val="318490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Another way to evaluate division performance is to compute investment center residual income. Residual income is the difference between the investment center net income and target investment center net income.  The target investment center net income is the minimum rate of return on investment center invested assets.</a:t>
            </a:r>
          </a:p>
          <a:p>
            <a:endParaRPr lang="en-US" altLang="en-US" dirty="0"/>
          </a:p>
          <a:p>
            <a:r>
              <a:rPr lang="en-US" altLang="en-US" dirty="0"/>
              <a:t>Let’s assume that the target net income for the LCD and S-Phone Divisions is 8 percent.  When we compute the target investment center net income for each division and subtract it from net income, we see that the LCD division has a higher residual income.</a:t>
            </a:r>
          </a:p>
          <a:p>
            <a:endParaRPr lang="en-US" altLang="en-US" dirty="0"/>
          </a:p>
          <a:p>
            <a:r>
              <a:rPr lang="en-US" altLang="en-US" dirty="0"/>
              <a:t>One of the real advantages of residual income is that it encourages managers to make profitable investments that might be rejected by managers whose performance is evaluated on the basis of ROI.  </a:t>
            </a:r>
            <a:r>
              <a:rPr lang="en-US" altLang="en-US" dirty="0">
                <a:cs typeface="Times New Roman" pitchFamily="18" charset="0"/>
              </a:rPr>
              <a:t>This occurs when the ROI associated with an investment opportunity exceeds the company’s minimum required return, but is less than the ROI being earned by the division manager contemplating the investment. </a:t>
            </a:r>
            <a:r>
              <a:rPr lang="en-US" altLang="en-US" dirty="0"/>
              <a:t>Regardless of the division’s current return on investment, its residual income will increase as long as the manager invests only in projects that exceed the company’s minimum required return.</a:t>
            </a:r>
          </a:p>
          <a:p>
            <a:endParaRPr lang="en-US" altLang="en-US" dirty="0"/>
          </a:p>
          <a:p>
            <a:r>
              <a:rPr lang="en-US" sz="1200" b="0" i="0" u="none" strike="noStrike" kern="1200" baseline="0" dirty="0">
                <a:solidFill>
                  <a:schemeClr val="tx1"/>
                </a:solidFill>
                <a:latin typeface="+mn-lt"/>
                <a:ea typeface="+mn-ea"/>
                <a:cs typeface="+mn-cs"/>
              </a:rPr>
              <a:t>Residual income is expressed in dollars, not as a percentage. The LCD division produced more dollars of residual income than the S-Phone division. </a:t>
            </a:r>
            <a:r>
              <a:rPr lang="en-US" sz="1200" b="0" i="0" u="none" strike="noStrike" kern="1200" baseline="0" dirty="0" err="1">
                <a:solidFill>
                  <a:schemeClr val="tx1"/>
                </a:solidFill>
                <a:latin typeface="+mn-lt"/>
                <a:ea typeface="+mn-ea"/>
                <a:cs typeface="+mn-cs"/>
              </a:rPr>
              <a:t>Ztel’s</a:t>
            </a:r>
            <a:r>
              <a:rPr lang="en-US" sz="1200" b="0" i="0" u="none" strike="noStrike" kern="1200" baseline="0" dirty="0">
                <a:solidFill>
                  <a:schemeClr val="tx1"/>
                </a:solidFill>
                <a:latin typeface="+mn-lt"/>
                <a:ea typeface="+mn-ea"/>
                <a:cs typeface="+mn-cs"/>
              </a:rPr>
              <a:t> management can use residual income, along with ROI, to evaluate investment center manager performance.</a:t>
            </a:r>
          </a:p>
          <a:p>
            <a:endParaRPr lang="en-US" altLang="en-US" dirty="0"/>
          </a:p>
          <a:p>
            <a:endParaRPr lang="en-US" altLang="en-US" dirty="0"/>
          </a:p>
        </p:txBody>
      </p:sp>
    </p:spTree>
    <p:extLst>
      <p:ext uri="{BB962C8B-B14F-4D97-AF65-F5344CB8AC3E}">
        <p14:creationId xmlns:p14="http://schemas.microsoft.com/office/powerpoint/2010/main" val="367913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942099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90000"/>
              </a:lnSpc>
            </a:pPr>
            <a:r>
              <a:rPr lang="en-US" altLang="en-US" sz="1100" dirty="0">
                <a:ea typeface="ＭＳ Ｐゴシック" pitchFamily="34" charset="-128"/>
                <a:cs typeface="Times New Roman" pitchFamily="18" charset="0"/>
              </a:rPr>
              <a:t>We can further examine investment center (division) performance by splitting return on investment into two measures: profit margin and investment turnover.    </a:t>
            </a:r>
          </a:p>
          <a:p>
            <a:pPr>
              <a:lnSpc>
                <a:spcPct val="90000"/>
              </a:lnSpc>
            </a:pPr>
            <a:endParaRPr lang="en-US" altLang="en-US" sz="1100" dirty="0">
              <a:ea typeface="ＭＳ Ｐゴシック" pitchFamily="34" charset="-128"/>
              <a:cs typeface="Times New Roman" pitchFamily="18" charset="0"/>
            </a:endParaRPr>
          </a:p>
          <a:p>
            <a:pPr>
              <a:lnSpc>
                <a:spcPct val="90000"/>
              </a:lnSpc>
            </a:pPr>
            <a:r>
              <a:rPr lang="en-US" altLang="en-US" sz="1100" dirty="0">
                <a:ea typeface="ＭＳ Ｐゴシック" pitchFamily="34" charset="-128"/>
                <a:cs typeface="Times New Roman" pitchFamily="18" charset="0"/>
              </a:rPr>
              <a:t>Profit margin measures the income earned per dollar of sales. It is computed as investment center income divided by investment center sales.</a:t>
            </a:r>
          </a:p>
          <a:p>
            <a:pPr>
              <a:lnSpc>
                <a:spcPct val="90000"/>
              </a:lnSpc>
            </a:pPr>
            <a:endParaRPr lang="en-US" altLang="en-US" sz="1100" dirty="0">
              <a:ea typeface="ＭＳ Ｐゴシック" pitchFamily="34" charset="-128"/>
              <a:cs typeface="Times New Roman" pitchFamily="18" charset="0"/>
            </a:endParaRPr>
          </a:p>
          <a:p>
            <a:pPr>
              <a:lnSpc>
                <a:spcPct val="90000"/>
              </a:lnSpc>
            </a:pPr>
            <a:r>
              <a:rPr lang="en-US" altLang="en-US" sz="1100" dirty="0">
                <a:ea typeface="ＭＳ Ｐゴシック" pitchFamily="34" charset="-128"/>
                <a:cs typeface="Times New Roman" pitchFamily="18" charset="0"/>
              </a:rPr>
              <a:t>Investment turnover measures how efficiently an investment center generates sales from its invested assets. It is calculated as investment center sales divided by investment center average assets. Profit margin is expressed as a percentage, while investment turnover is interpreted as the number of times assets were converted into sales. Higher profit margin and higher investment turnover indicate better performance. To illustrate, consider Walt Disney Co., which reports results for two of its operating segments: </a:t>
            </a:r>
            <a:r>
              <a:rPr lang="en-US" altLang="en-US" dirty="0">
                <a:ea typeface="ＭＳ Ｐゴシック" pitchFamily="34" charset="-128"/>
                <a:cs typeface="Times New Roman" pitchFamily="18" charset="0"/>
              </a:rPr>
              <a:t>Media Networks and Parks and Resorts</a:t>
            </a:r>
            <a:r>
              <a:rPr lang="en-US" altLang="en-US" sz="1100" dirty="0">
                <a:ea typeface="ＭＳ Ｐゴシック" pitchFamily="34" charset="-128"/>
                <a:cs typeface="Times New Roman" pitchFamily="18" charset="0"/>
              </a:rPr>
              <a:t>.</a:t>
            </a:r>
          </a:p>
          <a:p>
            <a:pPr>
              <a:lnSpc>
                <a:spcPct val="90000"/>
              </a:lnSpc>
            </a:pPr>
            <a:endParaRPr lang="en-US" altLang="en-US" sz="1100" dirty="0">
              <a:ea typeface="ＭＳ Ｐゴシック" pitchFamily="34" charset="-128"/>
              <a:cs typeface="Times New Roman" pitchFamily="18" charset="0"/>
            </a:endParaRPr>
          </a:p>
          <a:p>
            <a:pPr>
              <a:lnSpc>
                <a:spcPct val="90000"/>
              </a:lnSpc>
            </a:pPr>
            <a:r>
              <a:rPr lang="en-US" altLang="en-US" dirty="0">
                <a:ea typeface="ＭＳ Ｐゴシック" pitchFamily="34" charset="-128"/>
                <a:cs typeface="Times New Roman" pitchFamily="18" charset="0"/>
              </a:rPr>
              <a:t>Disney's Media Networks division generates 29.36 cents of profit for every dollar of sales, while its Parks and Resorts division generates 20.49 cents of profit per dollar of sales. The Media Networks division (0.72 investment turnover) is slightly more efficient than the Parks and Resorts division (0.64 investment turnover) in using assets. </a:t>
            </a:r>
            <a:r>
              <a:rPr lang="en-US" altLang="en-US" sz="1100" dirty="0">
                <a:ea typeface="ＭＳ Ｐゴシック" pitchFamily="34" charset="-128"/>
                <a:cs typeface="Times New Roman" pitchFamily="18" charset="0"/>
              </a:rPr>
              <a:t>Top management can use profit margin and investment turnover to evaluate the performance of division managers. The measures can also aid management when considering further investment in its divisions.</a:t>
            </a:r>
          </a:p>
          <a:p>
            <a:pPr>
              <a:lnSpc>
                <a:spcPct val="90000"/>
              </a:lnSpc>
            </a:pPr>
            <a:endParaRPr lang="en-US" altLang="en-US" sz="1100" dirty="0">
              <a:ea typeface="ＭＳ Ｐゴシック" pitchFamily="34" charset="-128"/>
              <a:cs typeface="Times New Roman" pitchFamily="18" charset="0"/>
            </a:endParaRPr>
          </a:p>
          <a:p>
            <a:pPr>
              <a:lnSpc>
                <a:spcPct val="90000"/>
              </a:lnSpc>
            </a:pPr>
            <a:endParaRPr lang="en-US" altLang="en-US" sz="1100" dirty="0">
              <a:ea typeface="ＭＳ Ｐゴシック" pitchFamily="34" charset="-128"/>
              <a:cs typeface="Times New Roman" pitchFamily="18" charset="0"/>
            </a:endParaRPr>
          </a:p>
          <a:p>
            <a:pPr>
              <a:lnSpc>
                <a:spcPct val="90000"/>
              </a:lnSpc>
            </a:pPr>
            <a:r>
              <a:rPr lang="en-US" altLang="en-US" sz="1100" dirty="0">
                <a:ea typeface="ＭＳ Ｐゴシック" pitchFamily="34" charset="-128"/>
                <a:cs typeface="Times New Roman" pitchFamily="18" charset="0"/>
              </a:rPr>
              <a:t> </a:t>
            </a:r>
          </a:p>
          <a:p>
            <a:pPr>
              <a:lnSpc>
                <a:spcPct val="90000"/>
              </a:lnSpc>
            </a:pPr>
            <a:endParaRPr lang="en-US" altLang="en-US" sz="1100" dirty="0">
              <a:ea typeface="ＭＳ Ｐゴシック" pitchFamily="34" charset="-128"/>
              <a:cs typeface="Times New Roman" pitchFamily="18" charset="0"/>
            </a:endParaRPr>
          </a:p>
        </p:txBody>
      </p:sp>
    </p:spTree>
    <p:extLst>
      <p:ext uri="{BB962C8B-B14F-4D97-AF65-F5344CB8AC3E}">
        <p14:creationId xmlns:p14="http://schemas.microsoft.com/office/powerpoint/2010/main" val="2941992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34693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a:solidFill>
                  <a:schemeClr val="tx1"/>
                </a:solidFill>
                <a:effectLst/>
                <a:latin typeface="+mn-lt"/>
                <a:ea typeface="+mn-ea"/>
                <a:cs typeface="+mn-cs"/>
              </a:rPr>
              <a:t>Many large companies are easier to manage if they are divided into smaller units, called </a:t>
            </a:r>
            <a:r>
              <a:rPr lang="en-US" sz="1200" i="1" kern="1200" dirty="0">
                <a:solidFill>
                  <a:schemeClr val="tx1"/>
                </a:solidFill>
                <a:effectLst/>
                <a:latin typeface="+mn-lt"/>
                <a:ea typeface="+mn-ea"/>
                <a:cs typeface="+mn-cs"/>
              </a:rPr>
              <a:t>divisions, segments,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departments</a:t>
            </a:r>
            <a:r>
              <a:rPr lang="en-US" sz="1200" kern="1200" dirty="0">
                <a:solidFill>
                  <a:schemeClr val="tx1"/>
                </a:solidFill>
                <a:effectLst/>
                <a:latin typeface="+mn-lt"/>
                <a:ea typeface="+mn-ea"/>
                <a:cs typeface="+mn-cs"/>
              </a:rPr>
              <a:t>.  For example, LinkedIn organizes its operations around three geographic segments: North America, Europe, and Asia-Pacific.  Callaway Golf organizes its operations around two product lines, golf balls and golf clubs, while Kraft Heinz organizes its operations both geographically and around several product lines.  In these </a:t>
            </a:r>
            <a:r>
              <a:rPr lang="en-US" sz="1200" b="1" kern="1200" dirty="0">
                <a:solidFill>
                  <a:schemeClr val="tx1"/>
                </a:solidFill>
                <a:effectLst/>
                <a:latin typeface="+mn-lt"/>
                <a:ea typeface="+mn-ea"/>
                <a:cs typeface="+mn-cs"/>
              </a:rPr>
              <a:t>decentralized organizations</a:t>
            </a:r>
            <a:r>
              <a:rPr lang="en-US" sz="1200" kern="1200" dirty="0">
                <a:solidFill>
                  <a:schemeClr val="tx1"/>
                </a:solidFill>
                <a:effectLst/>
                <a:latin typeface="+mn-lt"/>
                <a:ea typeface="+mn-ea"/>
                <a:cs typeface="+mn-cs"/>
              </a:rPr>
              <a:t>, decisions are made by unit managers rather than by top management.  Top management then evaluates the performance of each of these unit managers.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b="1" kern="1200" dirty="0">
                <a:solidFill>
                  <a:schemeClr val="tx1"/>
                </a:solidFill>
                <a:effectLst/>
                <a:latin typeface="+mn-lt"/>
                <a:ea typeface="+mn-ea"/>
                <a:cs typeface="+mn-cs"/>
              </a:rPr>
              <a:t>responsibility accounting</a:t>
            </a:r>
            <a:r>
              <a:rPr lang="en-US" sz="1200" kern="1200" dirty="0">
                <a:solidFill>
                  <a:schemeClr val="tx1"/>
                </a:solidFill>
                <a:effectLst/>
                <a:latin typeface="+mn-lt"/>
                <a:ea typeface="+mn-ea"/>
                <a:cs typeface="+mn-cs"/>
              </a:rPr>
              <a:t>, unit managers are evaluated only on what they can control. The methods of performance evaluation vary for cost centers, profit centers, and investment centers.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Cost</a:t>
            </a:r>
            <a:r>
              <a:rPr lang="en-US" sz="1200" kern="1200" baseline="0" dirty="0">
                <a:solidFill>
                  <a:schemeClr val="tx1"/>
                </a:solidFill>
                <a:effectLst/>
                <a:latin typeface="+mn-lt"/>
                <a:ea typeface="+mn-ea"/>
                <a:cs typeface="+mn-cs"/>
              </a:rPr>
              <a:t> center managers are evaluated on their success in controlling costs, compared to budgeted costs.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Profit center generates revenues and incurs costs. Profit center managers are evaluated on their success in generating income.</a:t>
            </a:r>
            <a:endParaRPr lang="en-US" sz="1200" kern="1200" dirty="0">
              <a:solidFill>
                <a:schemeClr val="tx1"/>
              </a:solidFill>
              <a:effectLst/>
              <a:latin typeface="+mn-lt"/>
              <a:ea typeface="+mn-ea"/>
              <a:cs typeface="+mn-cs"/>
            </a:endParaRPr>
          </a:p>
          <a:p>
            <a:endParaRPr lang="en-US" altLang="en-US" dirty="0"/>
          </a:p>
          <a:p>
            <a:r>
              <a:rPr lang="en-US" altLang="en-US" dirty="0"/>
              <a:t>Investment center generate revenues and</a:t>
            </a:r>
            <a:r>
              <a:rPr lang="en-US" altLang="en-US" baseline="0" dirty="0"/>
              <a:t> incurs costs.  Managers are also responsible for the investments made in operating assets.  Investment center managers are evaluated on their use of investment center assets to generate income.</a:t>
            </a:r>
            <a:endParaRPr lang="en-US" altLang="en-US" dirty="0"/>
          </a:p>
        </p:txBody>
      </p:sp>
    </p:spTree>
    <p:extLst>
      <p:ext uri="{BB962C8B-B14F-4D97-AF65-F5344CB8AC3E}">
        <p14:creationId xmlns:p14="http://schemas.microsoft.com/office/powerpoint/2010/main" val="2859877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A balanced scorecard consists of an integrated set of performance measures that are derived from and support a company’s vision and strategy.  The balanced scorecard is used to assess company and division manager performance. The balanced scorecard requires managers to think of their company from four perspectives:</a:t>
            </a:r>
          </a:p>
          <a:p>
            <a:r>
              <a:rPr lang="en-US" altLang="en-US" dirty="0"/>
              <a:t>1. Customer: What do customers think of us?</a:t>
            </a:r>
          </a:p>
          <a:p>
            <a:r>
              <a:rPr lang="en-US" altLang="en-US" dirty="0"/>
              <a:t>2. Internal processes: Which of our operations are critical to meeting customer needs?</a:t>
            </a:r>
          </a:p>
          <a:p>
            <a:r>
              <a:rPr lang="en-US" altLang="en-US" dirty="0"/>
              <a:t>3. Innovation and learning: How can we improve?</a:t>
            </a:r>
          </a:p>
          <a:p>
            <a:r>
              <a:rPr lang="en-US" altLang="en-US" dirty="0"/>
              <a:t>4. Financial: What do our owners think of us?</a:t>
            </a:r>
          </a:p>
          <a:p>
            <a:endParaRPr lang="en-US" altLang="en-US" dirty="0"/>
          </a:p>
          <a:p>
            <a:r>
              <a:rPr lang="en-US" altLang="en-US" dirty="0">
                <a:solidFill>
                  <a:srgbClr val="040000"/>
                </a:solidFill>
              </a:rPr>
              <a:t>In the balanced scorecard approach, we continually develop indicators that help us analyze or answer questions such as: how do we appear to our owners; how do we appear to our customers; what kind of continual innovation and learning is taking place;  and which processes within the organization are excellent and which need improvement?</a:t>
            </a:r>
          </a:p>
          <a:p>
            <a:r>
              <a:rPr lang="en-US" altLang="en-US" dirty="0">
                <a:solidFill>
                  <a:srgbClr val="040000"/>
                </a:solidFill>
              </a:rPr>
              <a:t>The key sequence of events in the balanced scorecard approach is that learning improves business processes. Improved business processes translate to improved customer satisfaction. When we have a high degree of customer satisfaction, we have improved financial results.</a:t>
            </a:r>
          </a:p>
          <a:p>
            <a:endParaRPr lang="en-US" altLang="en-US" dirty="0">
              <a:solidFill>
                <a:srgbClr val="040000"/>
              </a:solidFill>
            </a:endParaRPr>
          </a:p>
          <a:p>
            <a:endParaRPr lang="en-US" altLang="en-US" dirty="0">
              <a:solidFill>
                <a:srgbClr val="040000"/>
              </a:solidFill>
            </a:endParaRPr>
          </a:p>
          <a:p>
            <a:endParaRPr lang="en-US" altLang="en-US" dirty="0">
              <a:solidFill>
                <a:srgbClr val="040000"/>
              </a:solidFill>
            </a:endParaRPr>
          </a:p>
        </p:txBody>
      </p:sp>
    </p:spTree>
    <p:extLst>
      <p:ext uri="{BB962C8B-B14F-4D97-AF65-F5344CB8AC3E}">
        <p14:creationId xmlns:p14="http://schemas.microsoft.com/office/powerpoint/2010/main" val="628055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033847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Transfer prices are set using one of three approaches:</a:t>
            </a:r>
          </a:p>
          <a:p>
            <a:r>
              <a:rPr lang="en-US" sz="1200" kern="1200" dirty="0">
                <a:solidFill>
                  <a:schemeClr val="tx1"/>
                </a:solidFill>
                <a:effectLst/>
                <a:latin typeface="+mn-lt"/>
                <a:ea typeface="+mn-ea"/>
                <a:cs typeface="+mn-cs"/>
              </a:rPr>
              <a:t>1.  Cost (for example, variable manufacturing cost per unit)</a:t>
            </a:r>
          </a:p>
          <a:p>
            <a:r>
              <a:rPr lang="en-US" sz="1200" kern="1200" dirty="0">
                <a:solidFill>
                  <a:schemeClr val="tx1"/>
                </a:solidFill>
                <a:effectLst/>
                <a:latin typeface="+mn-lt"/>
                <a:ea typeface="+mn-ea"/>
                <a:cs typeface="+mn-cs"/>
              </a:rPr>
              <a:t>2.  Market price</a:t>
            </a:r>
          </a:p>
          <a:p>
            <a:r>
              <a:rPr lang="en-US" sz="1200" kern="1200" dirty="0">
                <a:solidFill>
                  <a:schemeClr val="tx1"/>
                </a:solidFill>
                <a:effectLst/>
                <a:latin typeface="+mn-lt"/>
                <a:ea typeface="+mn-ea"/>
                <a:cs typeface="+mn-cs"/>
              </a:rPr>
              <a:t>3.  Negotiated price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illustrate the impact of alternative transfer prices on divisional profits, consider </a:t>
            </a:r>
            <a:r>
              <a:rPr lang="en-US" sz="1200" kern="1200" dirty="0" err="1">
                <a:solidFill>
                  <a:schemeClr val="tx1"/>
                </a:solidFill>
                <a:effectLst/>
                <a:latin typeface="+mn-lt"/>
                <a:ea typeface="+mn-ea"/>
                <a:cs typeface="+mn-cs"/>
              </a:rPr>
              <a:t>ZTel</a:t>
            </a:r>
            <a:r>
              <a:rPr lang="en-US" sz="1200" kern="1200" dirty="0">
                <a:solidFill>
                  <a:schemeClr val="tx1"/>
                </a:solidFill>
                <a:effectLst/>
                <a:latin typeface="+mn-lt"/>
                <a:ea typeface="+mn-ea"/>
                <a:cs typeface="+mn-cs"/>
              </a:rPr>
              <a:t>, a maker of smartphones.  </a:t>
            </a:r>
            <a:r>
              <a:rPr lang="en-US" sz="1200" kern="1200" dirty="0" err="1">
                <a:solidFill>
                  <a:schemeClr val="tx1"/>
                </a:solidFill>
                <a:effectLst/>
                <a:latin typeface="+mn-lt"/>
                <a:ea typeface="+mn-ea"/>
                <a:cs typeface="+mn-cs"/>
              </a:rPr>
              <a:t>ZTel’s</a:t>
            </a:r>
            <a:r>
              <a:rPr lang="en-US" sz="1200" kern="1200" dirty="0">
                <a:solidFill>
                  <a:schemeClr val="tx1"/>
                </a:solidFill>
                <a:effectLst/>
                <a:latin typeface="+mn-lt"/>
                <a:ea typeface="+mn-ea"/>
                <a:cs typeface="+mn-cs"/>
              </a:rPr>
              <a:t> LCD division manufactures touch-screen monitors that can be used in </a:t>
            </a:r>
            <a:r>
              <a:rPr lang="en-US" sz="1200" kern="1200" dirty="0" err="1">
                <a:solidFill>
                  <a:schemeClr val="tx1"/>
                </a:solidFill>
                <a:effectLst/>
                <a:latin typeface="+mn-lt"/>
                <a:ea typeface="+mn-ea"/>
                <a:cs typeface="+mn-cs"/>
              </a:rPr>
              <a:t>ZTel’s</a:t>
            </a:r>
            <a:r>
              <a:rPr lang="en-US" sz="1200" kern="1200" dirty="0">
                <a:solidFill>
                  <a:schemeClr val="tx1"/>
                </a:solidFill>
                <a:effectLst/>
                <a:latin typeface="+mn-lt"/>
                <a:ea typeface="+mn-ea"/>
                <a:cs typeface="+mn-cs"/>
              </a:rPr>
              <a:t> products or sold to outside customers.  Assume LCD’s variable manufacturing cost per monitor is $40 and the market price is $80 per monitor.  If the LCD division is organized as a profit or investment center, its manager will object to a transfer price of $40 per monitor, because her division will show a loss equal to its fixed costs at this price.  Setting the transfer price at $80 per monitor would make </a:t>
            </a:r>
            <a:r>
              <a:rPr lang="en-US" sz="1200" kern="1200" dirty="0" err="1">
                <a:solidFill>
                  <a:schemeClr val="tx1"/>
                </a:solidFill>
                <a:effectLst/>
                <a:latin typeface="+mn-lt"/>
                <a:ea typeface="+mn-ea"/>
                <a:cs typeface="+mn-cs"/>
              </a:rPr>
              <a:t>ZTel</a:t>
            </a:r>
            <a:r>
              <a:rPr lang="en-US" sz="1200" kern="1200" dirty="0">
                <a:solidFill>
                  <a:schemeClr val="tx1"/>
                </a:solidFill>
                <a:effectLst/>
                <a:latin typeface="+mn-lt"/>
                <a:ea typeface="+mn-ea"/>
                <a:cs typeface="+mn-cs"/>
              </a:rPr>
              <a:t> indifferent to buying from the LCD division or from an outside supplier; buying from an outside supplier might not be best for </a:t>
            </a:r>
            <a:r>
              <a:rPr lang="en-US" sz="1200" kern="1200" dirty="0" err="1">
                <a:solidFill>
                  <a:schemeClr val="tx1"/>
                </a:solidFill>
                <a:effectLst/>
                <a:latin typeface="+mn-lt"/>
                <a:ea typeface="+mn-ea"/>
                <a:cs typeface="+mn-cs"/>
              </a:rPr>
              <a:t>ZTel</a:t>
            </a:r>
            <a:r>
              <a:rPr lang="en-US" sz="1200" kern="1200" dirty="0">
                <a:solidFill>
                  <a:schemeClr val="tx1"/>
                </a:solidFill>
                <a:effectLst/>
                <a:latin typeface="+mn-lt"/>
                <a:ea typeface="+mn-ea"/>
                <a:cs typeface="+mn-cs"/>
              </a:rPr>
              <a:t> as it would have less control over production and might not be a good use of its productive capacity.  Thus, a negotiated price somewhere between $40 and $80 per unit might be best.  In Appendix 22B we discuss how to determine the transfer price using these three approaches.</a:t>
            </a:r>
          </a:p>
          <a:p>
            <a:pPr>
              <a:defRPr/>
            </a:pPr>
            <a:endParaRPr lang="en-US" dirty="0"/>
          </a:p>
        </p:txBody>
      </p:sp>
    </p:spTree>
    <p:extLst>
      <p:ext uri="{BB962C8B-B14F-4D97-AF65-F5344CB8AC3E}">
        <p14:creationId xmlns:p14="http://schemas.microsoft.com/office/powerpoint/2010/main" val="4122386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096364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Rectangle 5"/>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Lean manufacturers try to reduce the time from paying for raw materials from suppliers (cash outflow) to collecting on credit sales from customers (cash inflow). As we show in other chapters, ratios based on accounts receivable, accounts payable, and inventory are used to evaluate performance on each of these separate working capital dimensions. These ratios can be combined to summarize how effectively a company manages its working capital. The </a:t>
            </a:r>
            <a:r>
              <a:rPr lang="en-US" sz="1200" b="1" i="0" u="none" strike="noStrike" kern="1200" baseline="0" dirty="0">
                <a:solidFill>
                  <a:schemeClr val="tx1"/>
                </a:solidFill>
                <a:latin typeface="+mn-lt"/>
                <a:ea typeface="+mn-ea"/>
                <a:cs typeface="+mn-cs"/>
              </a:rPr>
              <a:t>cash conversion cycle, </a:t>
            </a:r>
            <a:r>
              <a:rPr lang="en-US" sz="1200" b="0" i="0" u="none" strike="noStrike" kern="1200" baseline="0" dirty="0">
                <a:solidFill>
                  <a:schemeClr val="tx1"/>
                </a:solidFill>
                <a:latin typeface="+mn-lt"/>
                <a:ea typeface="+mn-ea"/>
                <a:cs typeface="+mn-cs"/>
              </a:rPr>
              <a:t>or </a:t>
            </a:r>
            <a:r>
              <a:rPr lang="en-US" sz="1200" b="0" i="1" u="none" strike="noStrike" kern="1200" baseline="0" dirty="0">
                <a:solidFill>
                  <a:schemeClr val="tx1"/>
                </a:solidFill>
                <a:latin typeface="+mn-lt"/>
                <a:ea typeface="+mn-ea"/>
                <a:cs typeface="+mn-cs"/>
              </a:rPr>
              <a:t>cash-to-cash cycle</a:t>
            </a:r>
            <a:r>
              <a:rPr lang="en-US" sz="1200" b="0" i="0" u="none" strike="noStrike" kern="1200" baseline="0" dirty="0">
                <a:solidFill>
                  <a:schemeClr val="tx1"/>
                </a:solidFill>
                <a:latin typeface="+mn-lt"/>
                <a:ea typeface="+mn-ea"/>
                <a:cs typeface="+mn-cs"/>
              </a:rPr>
              <a:t>, measures the average time it takes to convert cash outflows into cash inflows from customers. It is defined in Exhibit 22.20.</a:t>
            </a:r>
          </a:p>
          <a:p>
            <a:endParaRPr lang="en-US" altLang="en-US" sz="1200" b="0" i="0" u="none" strike="noStrike" kern="1200" baseline="0" dirty="0">
              <a:solidFill>
                <a:schemeClr val="tx1"/>
              </a:solidFill>
              <a:latin typeface="+mn-lt"/>
              <a:ea typeface="+mn-ea"/>
              <a:cs typeface="+mn-cs"/>
            </a:endParaRPr>
          </a:p>
          <a:p>
            <a:endParaRPr lang="en-US" altLang="en-US" dirty="0"/>
          </a:p>
        </p:txBody>
      </p:sp>
    </p:spTree>
    <p:extLst>
      <p:ext uri="{BB962C8B-B14F-4D97-AF65-F5344CB8AC3E}">
        <p14:creationId xmlns:p14="http://schemas.microsoft.com/office/powerpoint/2010/main" val="4203067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Rectangle 5"/>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General </a:t>
            </a:r>
            <a:r>
              <a:rPr lang="en-US" sz="1200" b="0" i="0" u="none" strike="noStrike" kern="1200" baseline="0" dirty="0" err="1">
                <a:solidFill>
                  <a:schemeClr val="tx1"/>
                </a:solidFill>
                <a:latin typeface="+mn-lt"/>
                <a:ea typeface="+mn-ea"/>
                <a:cs typeface="+mn-cs"/>
              </a:rPr>
              <a:t>Mills’s</a:t>
            </a:r>
            <a:r>
              <a:rPr lang="en-US" sz="1200" b="0" i="0" u="none" strike="noStrike" kern="1200" baseline="0" dirty="0">
                <a:solidFill>
                  <a:schemeClr val="tx1"/>
                </a:solidFill>
                <a:latin typeface="+mn-lt"/>
                <a:ea typeface="+mn-ea"/>
                <a:cs typeface="+mn-cs"/>
              </a:rPr>
              <a:t> cash conversion cycle is 8 days in 2016 and 10 days in 2017. This is low, and indicates General Mills efficiently manages its cash. For comparison, the American Productivity and Quality Center (APQC), a benchmarking company, reports an average cash conversion cycle of 45 days for the companies it studies. The most efficient companies report cash conversion cycles of 30 days or less, while the least efficient take over 80 days to convert cash outflows to suppliers to cash inflows from customers.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company’s cash conversion cycle is too long, it risks missing good investment opportunities. Companies can consider actions to speed up the cash conversion cycle such as the following:</a:t>
            </a:r>
          </a:p>
          <a:p>
            <a:r>
              <a:rPr lang="en-US" sz="1200" b="0" i="0" u="none" strike="noStrike" kern="1200" baseline="0" dirty="0">
                <a:solidFill>
                  <a:schemeClr val="tx1"/>
                </a:solidFill>
                <a:latin typeface="+mn-lt"/>
                <a:ea typeface="+mn-ea"/>
                <a:cs typeface="+mn-cs"/>
              </a:rPr>
              <a:t>• Offering customers fewer days to pay.</a:t>
            </a:r>
          </a:p>
          <a:p>
            <a:r>
              <a:rPr lang="en-US" sz="1200" b="0" i="0" u="none" strike="noStrike" kern="1200" baseline="0" dirty="0">
                <a:solidFill>
                  <a:schemeClr val="tx1"/>
                </a:solidFill>
                <a:latin typeface="+mn-lt"/>
                <a:ea typeface="+mn-ea"/>
                <a:cs typeface="+mn-cs"/>
              </a:rPr>
              <a:t>• Offering customers discounts for prompt payment.</a:t>
            </a:r>
          </a:p>
          <a:p>
            <a:r>
              <a:rPr lang="en-US" sz="1200" b="0" i="0" u="none" strike="noStrike" kern="1200" baseline="0" dirty="0">
                <a:solidFill>
                  <a:schemeClr val="tx1"/>
                </a:solidFill>
                <a:latin typeface="+mn-lt"/>
                <a:ea typeface="+mn-ea"/>
                <a:cs typeface="+mn-cs"/>
              </a:rPr>
              <a:t>• Adopting lean principles to reduce inventory levels.</a:t>
            </a:r>
          </a:p>
          <a:p>
            <a:r>
              <a:rPr lang="en-US" sz="1200" b="0" i="0" u="none" strike="noStrike" kern="1200" baseline="0" dirty="0">
                <a:solidFill>
                  <a:schemeClr val="tx1"/>
                </a:solidFill>
                <a:latin typeface="+mn-lt"/>
                <a:ea typeface="+mn-ea"/>
                <a:cs typeface="+mn-cs"/>
              </a:rPr>
              <a:t>• Negotiating longer times to pay suppliers.</a:t>
            </a:r>
            <a:endParaRPr lang="en-US" altLang="en-US" dirty="0"/>
          </a:p>
        </p:txBody>
      </p:sp>
    </p:spTree>
    <p:extLst>
      <p:ext uri="{BB962C8B-B14F-4D97-AF65-F5344CB8AC3E}">
        <p14:creationId xmlns:p14="http://schemas.microsoft.com/office/powerpoint/2010/main" val="2143197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Appendix 22A will use the general model of cost allocation shown in Exhibit 22.3 to show hot the cost allocations in Exhibits 22.10 and 22.11 are computed</a:t>
            </a:r>
            <a:r>
              <a:rPr lang="en-US" baseline="0" dirty="0"/>
              <a:t> for</a:t>
            </a:r>
            <a:r>
              <a:rPr lang="en-US" dirty="0"/>
              <a:t> A-1 Hardware.</a:t>
            </a:r>
            <a:r>
              <a:rPr lang="en-US"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General formula of </a:t>
            </a:r>
            <a:r>
              <a:rPr lang="en-US" sz="1200" dirty="0"/>
              <a:t>Allocated cost = Total Cost to Allocate x percentage of Allocation Base Used.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company will allocate the following four indirect costs: rent expense, utilities expense, advertising expense, and insurance expense.</a:t>
            </a:r>
          </a:p>
          <a:p>
            <a:endParaRPr lang="en-US" dirty="0"/>
          </a:p>
        </p:txBody>
      </p:sp>
    </p:spTree>
    <p:extLst>
      <p:ext uri="{BB962C8B-B14F-4D97-AF65-F5344CB8AC3E}">
        <p14:creationId xmlns:p14="http://schemas.microsoft.com/office/powerpoint/2010/main" val="4191989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appendix we use our general model of cost allocation (see Exhibit 22.3) to show how the cost allocations in Exhibits 22.10 and 22.11 are computed. A-1 Hardware’s departments use the allocation bases in Exhibit 22A.1: square feet of floor space, dollar value of insured assets, sales dollars, and number of purchase orders.</a:t>
            </a:r>
          </a:p>
        </p:txBody>
      </p:sp>
    </p:spTree>
    <p:extLst>
      <p:ext uri="{BB962C8B-B14F-4D97-AF65-F5344CB8AC3E}">
        <p14:creationId xmlns:p14="http://schemas.microsoft.com/office/powerpoint/2010/main" val="2605959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two service departments (office and purchasing) occupy 25% of the total space (3,000 sq. feet/12,000 sq. feet). However, they are located near the back of the building, which is of lower value than space near the front that is occupied by operating departments. Management estimates that space near the back accounts for $1,200 (10%) of the total rent expense of $12,000. </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Exhibit 22A.2 shows how we allocate the $1,200 rent expense between these two service departments in proportion to their square footage.  We then have the remaining amount of $10,800 ($12,000 - $1,200) of rent expense to allocate to the three operating departments which is shown in Exhibit 22A.3.</a:t>
            </a:r>
            <a:endParaRPr lang="en-US" dirty="0"/>
          </a:p>
        </p:txBody>
      </p:sp>
    </p:spTree>
    <p:extLst>
      <p:ext uri="{BB962C8B-B14F-4D97-AF65-F5344CB8AC3E}">
        <p14:creationId xmlns:p14="http://schemas.microsoft.com/office/powerpoint/2010/main" val="2183430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continue step 2 by allocating the $2,400 of utilities expense to all departments based on the square footage occupied, as shown in Exhibit 22A.4.</a:t>
            </a:r>
            <a:endParaRPr lang="en-US" dirty="0"/>
          </a:p>
        </p:txBody>
      </p:sp>
    </p:spTree>
    <p:extLst>
      <p:ext uri="{BB962C8B-B14F-4D97-AF65-F5344CB8AC3E}">
        <p14:creationId xmlns:p14="http://schemas.microsoft.com/office/powerpoint/2010/main" val="93299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464304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Exhibit 22A.5 shows the allocation of $1,000 of advertising expense to the three operating departments on the basis of sales dollars. We exclude the service department from this allocation because they do not generate sales.</a:t>
            </a:r>
            <a:endParaRPr lang="en-US" dirty="0"/>
          </a:p>
        </p:txBody>
      </p:sp>
    </p:spTree>
    <p:extLst>
      <p:ext uri="{BB962C8B-B14F-4D97-AF65-F5344CB8AC3E}">
        <p14:creationId xmlns:p14="http://schemas.microsoft.com/office/powerpoint/2010/main" val="1648090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step</a:t>
            </a:r>
            <a:r>
              <a:rPr lang="en-US" baseline="0" dirty="0"/>
              <a:t> 2, we allocate insurance expense to each service and operating department as shown in Exhibit 22A.6.</a:t>
            </a:r>
            <a:endParaRPr lang="en-US" dirty="0"/>
          </a:p>
        </p:txBody>
      </p:sp>
    </p:spTree>
    <p:extLst>
      <p:ext uri="{BB962C8B-B14F-4D97-AF65-F5344CB8AC3E}">
        <p14:creationId xmlns:p14="http://schemas.microsoft.com/office/powerpoint/2010/main" val="1627310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Third (step 3), total expenses of the two service departments are allocated to the three operating departments. Exhibit 22A.7 shows the allocation of total general office expenses ($15,300) to operating departments.  This amount of $15,300 includes the $14,000 of direct service department expenses, plus $1,300 of indirect expenses that were allocated to the service department.</a:t>
            </a:r>
            <a:endParaRPr lang="en-US" dirty="0"/>
          </a:p>
        </p:txBody>
      </p:sp>
    </p:spTree>
    <p:extLst>
      <p:ext uri="{BB962C8B-B14F-4D97-AF65-F5344CB8AC3E}">
        <p14:creationId xmlns:p14="http://schemas.microsoft.com/office/powerpoint/2010/main" val="3745975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Exhibit 22A.8 shows the allocation of total purchasing department expenses ($9,700) to operating departments.</a:t>
            </a:r>
            <a:endParaRPr lang="en-US" dirty="0"/>
          </a:p>
        </p:txBody>
      </p:sp>
    </p:spTree>
    <p:extLst>
      <p:ext uri="{BB962C8B-B14F-4D97-AF65-F5344CB8AC3E}">
        <p14:creationId xmlns:p14="http://schemas.microsoft.com/office/powerpoint/2010/main" val="2577675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0" i="0" u="none" strike="noStrike" kern="1200" baseline="0" dirty="0">
                <a:solidFill>
                  <a:schemeClr val="tx1"/>
                </a:solidFill>
                <a:latin typeface="+mn-lt"/>
                <a:ea typeface="+mn-ea"/>
                <a:cs typeface="+mn-cs"/>
              </a:rPr>
              <a:t>The top portion of Exhibit 22B.1 reports data on the LCD division of </a:t>
            </a:r>
            <a:r>
              <a:rPr lang="en-US" sz="1200" b="0" i="0" u="none" strike="noStrike" kern="1200" baseline="0" dirty="0" err="1">
                <a:solidFill>
                  <a:schemeClr val="tx1"/>
                </a:solidFill>
                <a:latin typeface="+mn-lt"/>
                <a:ea typeface="+mn-ea"/>
                <a:cs typeface="+mn-cs"/>
              </a:rPr>
              <a:t>ZTel</a:t>
            </a:r>
            <a:r>
              <a:rPr lang="en-US" sz="1200" b="0" i="0" u="none" strike="noStrike" kern="1200" baseline="0" dirty="0">
                <a:solidFill>
                  <a:schemeClr val="tx1"/>
                </a:solidFill>
                <a:latin typeface="+mn-lt"/>
                <a:ea typeface="+mn-ea"/>
                <a:cs typeface="+mn-cs"/>
              </a:rPr>
              <a:t>. That division manufactures liquid crystal display (LCD) touch-screen monitors for use in </a:t>
            </a:r>
            <a:r>
              <a:rPr lang="en-US" sz="1200" b="0" i="0" u="none" strike="noStrike" kern="1200" baseline="0" dirty="0" err="1">
                <a:solidFill>
                  <a:schemeClr val="tx1"/>
                </a:solidFill>
                <a:latin typeface="+mn-lt"/>
                <a:ea typeface="+mn-ea"/>
                <a:cs typeface="+mn-cs"/>
              </a:rPr>
              <a:t>ZTel’s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S-Phone division’s smartphones. The monitors can also be used in other products. The LCD division can sell its monitors to the S-Phone division as well as to buyers other than S-Phone. Likewise, the S-Phone division can purchase monitors from suppliers other than LCD.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bottom portion of Exhibit 22B.1 reveals the range of transfer prices for transfers of monitors from LCD to S-Phone. As you can see, the transfer price can reasonably range from $40 (the variable manufacturing cost per unit) to $80 (the cost of buying the monitor from an outside supplier). The manager of LCD wants to report a divisional profit. Thus, this manager will not accept a transfer price less than $40; a price less than $40 would cause the division to lose money on each monitor transferred. The LCD manager will consider transfer prices of only $40 or more. On the other hand, the S-Phone division manager also wants to report a divisional profit. Thus, this manager will not pay more than $80 per monitor because similar monitors can be bought from outside suppliers at that price. The S-Phone manager will consider transfer prices of only $80 or less.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any transfer price between $40 and $80 per monitor is possible, how does </a:t>
            </a:r>
            <a:r>
              <a:rPr lang="en-US" sz="1200" b="0" i="0" u="none" strike="noStrike" kern="1200" baseline="0" dirty="0" err="1">
                <a:solidFill>
                  <a:schemeClr val="tx1"/>
                </a:solidFill>
                <a:latin typeface="+mn-lt"/>
                <a:ea typeface="+mn-ea"/>
                <a:cs typeface="+mn-cs"/>
              </a:rPr>
              <a:t>ZTel</a:t>
            </a:r>
            <a:r>
              <a:rPr lang="en-US" sz="1200" b="0" i="0" u="none" strike="noStrike" kern="1200" baseline="0" dirty="0">
                <a:solidFill>
                  <a:schemeClr val="tx1"/>
                </a:solidFill>
                <a:latin typeface="+mn-lt"/>
                <a:ea typeface="+mn-ea"/>
                <a:cs typeface="+mn-cs"/>
              </a:rPr>
              <a:t> determine the transfer price? The answer depends in part on whether the LCD division has excess capacity to manufacture monitors.</a:t>
            </a:r>
            <a:endParaRPr lang="en-US" dirty="0"/>
          </a:p>
        </p:txBody>
      </p:sp>
    </p:spTree>
    <p:extLst>
      <p:ext uri="{BB962C8B-B14F-4D97-AF65-F5344CB8AC3E}">
        <p14:creationId xmlns:p14="http://schemas.microsoft.com/office/powerpoint/2010/main" val="1588895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the LCD division can sell every monitor it produces, a market-based transfer price of $80 per monitor is preferred. At that price, the LCD division manager is willing to either transfer monitors to S-Phone or sell to outside customers. The S-Phone division manager cannot buy monitors for less than $80 from outside suppliers, so the $80 price is acceptable. Further, with a transfer price of $80 per monitor, top management of Ztel is indifferent to the S-Phone division buying from the LCD division or buying similar-quality monitors from outside suppliers. With no excess capacity, the LCD manager will not accept a transfer price less than $80 per monitor. For example, suppose the S-Phone division manager suggests a transfer price of $70 per monitor. At that price, the LCD manager incurs an unnecessary opportunity cost of $10 per monitor (computed as $80 market price minus $70 transfer price). This would lower the LCD division’s income and hurt its performance evaluation.</a:t>
            </a:r>
          </a:p>
        </p:txBody>
      </p:sp>
    </p:spTree>
    <p:extLst>
      <p:ext uri="{BB962C8B-B14F-4D97-AF65-F5344CB8AC3E}">
        <p14:creationId xmlns:p14="http://schemas.microsoft.com/office/powerpoint/2010/main" val="1771950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Assume that the LCD division has excess capacity. For example, the LCD division might currently be producing only 80,000 units. Consequently, with excess capacity, the LCD division should accept any transfer price of $40 per unit or greater and the S-Phone division should purchase monitors from the LCD division.  For example, if a transfer price of $50 per monitor is used, the S-Phone manager is pleased to buy from the LCD division, since that price is below the market price of $80. For each monitor transferred from the LCD division to the S-Phone division at $50, the LCD division receives a contribution margin of $10 (computed as $50 transfer price less $40 variable cost) to contribute towards its fixed costs and increase ZTel’s overall profits. This form of transfer pricing is called cost-based transfer pricing. Under this approach, the transfer price might be based on variable costs, total costs, or variable costs plus a markup. </a:t>
            </a:r>
          </a:p>
          <a:p>
            <a:endParaRPr lang="en-US" altLang="en-US" dirty="0"/>
          </a:p>
        </p:txBody>
      </p:sp>
    </p:spTree>
    <p:extLst>
      <p:ext uri="{BB962C8B-B14F-4D97-AF65-F5344CB8AC3E}">
        <p14:creationId xmlns:p14="http://schemas.microsoft.com/office/powerpoint/2010/main" val="2422924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73819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Joint costs are costs incurred to produce or purchase two or more products at the same time. For example, a sawmill company incurs a joint cost when it buys logs that it cuts into lumber. The joint cost includes the logs (raw material) and its cutting (conversion) into boards classified as Clear, Select, No. 1 Common, No. 2 Common, No. 3 Common, and other types of lumber and by-products. </a:t>
            </a:r>
          </a:p>
          <a:p>
            <a:endParaRPr lang="en-US" altLang="en-US" dirty="0"/>
          </a:p>
          <a:p>
            <a:r>
              <a:rPr lang="en-US" altLang="en-US" dirty="0"/>
              <a:t>Financial statements prepared according to GAAP must assign joint costs to products. To do this, management must decide how to allocate joint costs across products benefiting from these costs. If some products are sold and others remain in inventory, allocating joint costs involves assigning costs to both cost of goods sold and ending inventory. The two usual methods to allocate joint costs are: (1) the physical basis and (2) the value basis.</a:t>
            </a:r>
          </a:p>
          <a:p>
            <a:endParaRPr lang="en-US" altLang="en-US" dirty="0"/>
          </a:p>
        </p:txBody>
      </p:sp>
    </p:spTree>
    <p:extLst>
      <p:ext uri="{BB962C8B-B14F-4D97-AF65-F5344CB8AC3E}">
        <p14:creationId xmlns:p14="http://schemas.microsoft.com/office/powerpoint/2010/main" val="4013857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physical basis allocation of joint costs typically involves allocating joint cost using physical characteristics such as the ratio of pounds, cubic feet, or gallons of each joint product to the total pounds, cubic feet, or gallons of all joint products flowing from the cost.  Consider a sawmill that bought logs for $30,000. When cut, these logs produce 100,000 board feet of lumber in the grades and amounts shown. The logs produce 20,000 board feet of No. 3 Common lumber, which is 20% of the total. With physical allocation, the No. 3 Common lumber is assigned 20% of the $30,000 cost of the logs, or $6,000 ($30,000 × 20%). Because this low-grade lumber sells for $4,000, this allocation gives a $2,000 loss from its production and sale. The physical basis for allocating joint costs does not reflect the extra value flowing into some products or the inferior value flowing into others. That is, the portion of a log that produces Clear and Select grade lumber is worth more than the portion used to produce the three grades of common lumber, but the physical basis fails to reflect this.  Consequently, this method is not preferred because the resulting cost allocations do not reflect the relative market values the joint cost generates. The preferred approach is the value basis, which allocates joint cost in proportion to the sales value of the output produced by the process at the “split-off point.”  </a:t>
            </a:r>
          </a:p>
        </p:txBody>
      </p:sp>
    </p:spTree>
    <p:extLst>
      <p:ext uri="{BB962C8B-B14F-4D97-AF65-F5344CB8AC3E}">
        <p14:creationId xmlns:p14="http://schemas.microsoft.com/office/powerpoint/2010/main" val="121575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manager’s performance using responsibility accounting reports should be evaluated using costs that the manager can control. A cost is </a:t>
            </a:r>
            <a:r>
              <a:rPr lang="en-US" altLang="en-US" b="1" dirty="0"/>
              <a:t>controllable</a:t>
            </a:r>
            <a:r>
              <a:rPr lang="en-US" altLang="en-US" dirty="0"/>
              <a:t> if a manager has the power to determine or at least significantly affect the amount incurred. </a:t>
            </a:r>
            <a:r>
              <a:rPr lang="en-US" altLang="en-US" b="1" dirty="0"/>
              <a:t>Uncontrollable</a:t>
            </a:r>
            <a:r>
              <a:rPr lang="en-US" altLang="en-US" dirty="0"/>
              <a:t> costs are not within the manager’s control or influence. For example, department managers rarely control their own salaries.  However, they can control or influence items such as the cost of supplies used in their department. </a:t>
            </a:r>
          </a:p>
          <a:p>
            <a:endParaRPr lang="en-US" altLang="en-US" dirty="0"/>
          </a:p>
        </p:txBody>
      </p:sp>
    </p:spTree>
    <p:extLst>
      <p:ext uri="{BB962C8B-B14F-4D97-AF65-F5344CB8AC3E}">
        <p14:creationId xmlns:p14="http://schemas.microsoft.com/office/powerpoint/2010/main" val="2204918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value basis method of joint cost allocation determines the percentage of the total costs allocated to each grade by the ratio of each grade’s sales value to the total sales value, at the split-off point, to the total sales value of $50,000 (sales value is the unit selling price multiplied by the number of units produced). The Clear and Select lumber grades receive 24% of the total cost ($12,000 ÷ $50,000) instead of the 10% portion using a physical basis. The No. 3 Common lumber receives only 8% of the total cost, or $2,400, which is much less than the $6,000 assigned to it using the physical basis.  An outcome of value basis allocation is that each grade produces exactly the same 40% gross profit at the split-off point. This 40% rate equals the gross profit rate from selling all the lumber made from the $30,000 logs for a combined price of $50,000.</a:t>
            </a:r>
          </a:p>
        </p:txBody>
      </p:sp>
    </p:spTree>
    <p:extLst>
      <p:ext uri="{BB962C8B-B14F-4D97-AF65-F5344CB8AC3E}">
        <p14:creationId xmlns:p14="http://schemas.microsoft.com/office/powerpoint/2010/main" val="2177501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133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responsibility accounting system uses the concept of controllable costs to evaluate a manager’s performance.  Responsibility for controllable costs is clearly defined and performance is evaluated based on the ability to manage and control those costs. Prior to each reporting period, a company prepares plans that identify costs and expenses under each manager’s control. These responsibility accounting budgets are typically based on the flexible budgeting approach covered in chapter 21.</a:t>
            </a:r>
          </a:p>
        </p:txBody>
      </p:sp>
    </p:spTree>
    <p:extLst>
      <p:ext uri="{BB962C8B-B14F-4D97-AF65-F5344CB8AC3E}">
        <p14:creationId xmlns:p14="http://schemas.microsoft.com/office/powerpoint/2010/main" val="382385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 responsibility accounting system recognizes that control over costs and expenses belongs to several levels of management. We illustrate this in the organization chart in Exhibit 22.1. The lines in this chart connecting the managerial positions reflect channels of authority. For example, the three department managers (beverage, food, and service) in this company are responsible for controllable costs incurred in their departments. These department managers report to the vice president (VP) of the Southeast region, and thus these same costs are subject to the overall control of this VP. Similarly, the costs of the Southeast region are reported to and subject to the control of the executive vice president (EVP) of operations, the president, and, ultimately, the board of directors.</a:t>
            </a:r>
            <a:endParaRPr lang="en-US" altLang="en-US" dirty="0"/>
          </a:p>
        </p:txBody>
      </p:sp>
    </p:spTree>
    <p:extLst>
      <p:ext uri="{BB962C8B-B14F-4D97-AF65-F5344CB8AC3E}">
        <p14:creationId xmlns:p14="http://schemas.microsoft.com/office/powerpoint/2010/main" val="177548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Responsibility accounting performance report </a:t>
            </a:r>
            <a:r>
              <a:rPr lang="en-US" sz="1200" b="0" i="0" u="none" strike="noStrike" kern="1200" baseline="0" dirty="0">
                <a:solidFill>
                  <a:schemeClr val="tx1"/>
                </a:solidFill>
                <a:latin typeface="+mn-lt"/>
                <a:ea typeface="+mn-ea"/>
                <a:cs typeface="+mn-cs"/>
              </a:rPr>
              <a:t>reports actual expenses that a manager is responsible for and their budgeted amounts. Management’s analysis of differences between budgeted and actual amounts often results in corrective or strategic managerial actions. Upper-level management uses performance reports to evaluate the effectiveness of lower-level managers in keeping costs within budgeted amounts. </a:t>
            </a:r>
            <a:endParaRPr lang="en-US" altLang="en-US" dirty="0"/>
          </a:p>
        </p:txBody>
      </p:sp>
    </p:spTree>
    <p:extLst>
      <p:ext uri="{BB962C8B-B14F-4D97-AF65-F5344CB8AC3E}">
        <p14:creationId xmlns:p14="http://schemas.microsoft.com/office/powerpoint/2010/main" val="327346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Exhibit 22.2 shows summarized performance reports for three management levels. The beverage department is a cost center, and its manager is responsible for controlling costs. This exhibit shows that costs under the control of the beverage department plant manager are totaled and included among the controllable costs of the VP of the West region. Costs under the control of the VP are totaled and included among the controllable costs of the EVP of operations. In this way, responsibility accounting reports provide relevant information for each U.S. management level. A good responsibility accounting system makes every effort to provide relevant information to the right person (the one who controls the cost) at the right time (before a cost is out of control).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31788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dirty="0">
              <a:solidFill>
                <a:srgbClr val="FFFF00"/>
              </a:solidFill>
              <a:latin typeface="Palatino Linotype" pitchFamily="18" charset="0"/>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10"/>
          </p:nvPr>
        </p:nvSpPr>
        <p:spPr/>
        <p:txBody>
          <a:bodyPr/>
          <a:lstStyle>
            <a:lvl1pPr>
              <a:defRPr/>
            </a:lvl1pPr>
          </a:lstStyle>
          <a:p>
            <a:fld id="{F75DE513-31A4-4F3D-909F-65EB882214BB}" type="slidenum">
              <a:rPr lang="en-US" altLang="en-US"/>
              <a:pPr/>
              <a:t>‹#›</a:t>
            </a:fld>
            <a:endParaRPr lang="en-US" altLang="en-US" dirty="0"/>
          </a:p>
        </p:txBody>
      </p:sp>
    </p:spTree>
    <p:extLst>
      <p:ext uri="{BB962C8B-B14F-4D97-AF65-F5344CB8AC3E}">
        <p14:creationId xmlns:p14="http://schemas.microsoft.com/office/powerpoint/2010/main" val="2726760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DC96D14-4647-4E92-B917-8394D8B03F4A}"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01F5737-1645-4B47-9765-281E4C3FE4D0}" type="slidenum">
              <a:rPr lang="en-US" altLang="en-US"/>
              <a:pPr/>
              <a:t>‹#›</a:t>
            </a:fld>
            <a:endParaRPr lang="en-US" altLang="en-US" dirty="0"/>
          </a:p>
        </p:txBody>
      </p:sp>
    </p:spTree>
    <p:extLst>
      <p:ext uri="{BB962C8B-B14F-4D97-AF65-F5344CB8AC3E}">
        <p14:creationId xmlns:p14="http://schemas.microsoft.com/office/powerpoint/2010/main" val="162861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906EA9-2812-4631-B83D-9D81B0BF1061}"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9E8DCA3-7CCE-4D47-A1D1-D2CBCA00D508}" type="slidenum">
              <a:rPr lang="en-US" altLang="en-US"/>
              <a:pPr/>
              <a:t>‹#›</a:t>
            </a:fld>
            <a:endParaRPr lang="en-US" altLang="en-US" dirty="0"/>
          </a:p>
        </p:txBody>
      </p:sp>
    </p:spTree>
    <p:extLst>
      <p:ext uri="{BB962C8B-B14F-4D97-AF65-F5344CB8AC3E}">
        <p14:creationId xmlns:p14="http://schemas.microsoft.com/office/powerpoint/2010/main" val="159685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2F511CAA-FE3F-49B0-82C7-1F5959FA0A21}" type="slidenum">
              <a:rPr lang="en-US" altLang="en-US"/>
              <a:pPr/>
              <a:t>‹#›</a:t>
            </a:fld>
            <a:endParaRPr lang="en-US" altLang="en-US" dirty="0"/>
          </a:p>
        </p:txBody>
      </p:sp>
    </p:spTree>
    <p:extLst>
      <p:ext uri="{BB962C8B-B14F-4D97-AF65-F5344CB8AC3E}">
        <p14:creationId xmlns:p14="http://schemas.microsoft.com/office/powerpoint/2010/main" val="3331655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158037" cy="11842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56163" y="1981200"/>
            <a:ext cx="3754437" cy="4114800"/>
          </a:xfrm>
        </p:spPr>
        <p:txBody>
          <a:bodyPr/>
          <a:lstStyle/>
          <a:p>
            <a:pPr lvl="0"/>
            <a:endParaRPr lang="en-US" noProof="0" dirty="0"/>
          </a:p>
        </p:txBody>
      </p:sp>
      <p:sp>
        <p:nvSpPr>
          <p:cNvPr id="5" name="Date Placeholder 4"/>
          <p:cNvSpPr>
            <a:spLocks noGrp="1"/>
          </p:cNvSpPr>
          <p:nvPr>
            <p:ph type="dt" sz="half" idx="10"/>
          </p:nvPr>
        </p:nvSpPr>
        <p:spPr>
          <a:xfrm>
            <a:off x="946150" y="6248400"/>
            <a:ext cx="1905000" cy="457200"/>
          </a:xfrm>
        </p:spPr>
        <p:txBody>
          <a:bodyPr/>
          <a:lstStyle>
            <a:lvl1pPr>
              <a:defRPr/>
            </a:lvl1pPr>
          </a:lstStyle>
          <a:p>
            <a:pPr>
              <a:defRPr/>
            </a:pPr>
            <a:fld id="{A9545FC5-8F1F-4514-8B36-7E50B7D5DFC2}" type="datetime1">
              <a:rPr lang="en-US"/>
              <a:pPr>
                <a:defRPr/>
              </a:pPr>
              <a:t>11/5/2018</a:t>
            </a:fld>
            <a:endParaRPr lang="en-US" dirty="0"/>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A88DB4BA-3C6D-4985-B5E8-5C4DF47186D3}" type="slidenum">
              <a:rPr lang="en-US" altLang="en-US"/>
              <a:pPr/>
              <a:t>‹#›</a:t>
            </a:fld>
            <a:endParaRPr lang="en-US" altLang="en-US" dirty="0"/>
          </a:p>
        </p:txBody>
      </p:sp>
    </p:spTree>
    <p:extLst>
      <p:ext uri="{BB962C8B-B14F-4D97-AF65-F5344CB8AC3E}">
        <p14:creationId xmlns:p14="http://schemas.microsoft.com/office/powerpoint/2010/main" val="196213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29925E-EED2-44FE-A088-00640B77843B}" type="datetime1">
              <a:rPr lang="en-US" smtClean="0"/>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6DA46-A0C8-43DB-B9C0-C1581C69E33E}" type="slidenum">
              <a:rPr lang="en-US"/>
              <a:pPr>
                <a:defRPr/>
              </a:pPr>
              <a:t>‹#›</a:t>
            </a:fld>
            <a:endParaRPr lang="en-US" dirty="0"/>
          </a:p>
        </p:txBody>
      </p:sp>
    </p:spTree>
    <p:extLst>
      <p:ext uri="{BB962C8B-B14F-4D97-AF65-F5344CB8AC3E}">
        <p14:creationId xmlns:p14="http://schemas.microsoft.com/office/powerpoint/2010/main" val="3242689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2F547-B0D0-4CB8-8543-44DCD76FB919}" type="datetime1">
              <a:rPr lang="en-US" smtClean="0"/>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43F197-C583-4294-BD21-B6AE0DDD46C4}" type="slidenum">
              <a:rPr lang="en-US"/>
              <a:pPr>
                <a:defRPr/>
              </a:pPr>
              <a:t>‹#›</a:t>
            </a:fld>
            <a:endParaRPr lang="en-US" dirty="0"/>
          </a:p>
        </p:txBody>
      </p:sp>
    </p:spTree>
    <p:extLst>
      <p:ext uri="{BB962C8B-B14F-4D97-AF65-F5344CB8AC3E}">
        <p14:creationId xmlns:p14="http://schemas.microsoft.com/office/powerpoint/2010/main" val="391632479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180D1F-64D5-4D03-86A8-B0C78FB9D084}" type="datetime1">
              <a:rPr lang="en-US" smtClean="0"/>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116888-0E84-4000-8C9A-DF22FF321353}" type="slidenum">
              <a:rPr lang="en-US"/>
              <a:pPr>
                <a:defRPr/>
              </a:pPr>
              <a:t>‹#›</a:t>
            </a:fld>
            <a:endParaRPr lang="en-US" dirty="0"/>
          </a:p>
        </p:txBody>
      </p:sp>
    </p:spTree>
    <p:extLst>
      <p:ext uri="{BB962C8B-B14F-4D97-AF65-F5344CB8AC3E}">
        <p14:creationId xmlns:p14="http://schemas.microsoft.com/office/powerpoint/2010/main" val="42281889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029C4C-C2A6-4717-8563-4B6485018455}" type="datetime1">
              <a:rPr lang="en-US" smtClean="0"/>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411A0D-A8E5-402C-AF42-7358F1E5206C}" type="slidenum">
              <a:rPr lang="en-US"/>
              <a:pPr>
                <a:defRPr/>
              </a:pPr>
              <a:t>‹#›</a:t>
            </a:fld>
            <a:endParaRPr lang="en-US" dirty="0"/>
          </a:p>
        </p:txBody>
      </p:sp>
    </p:spTree>
    <p:extLst>
      <p:ext uri="{BB962C8B-B14F-4D97-AF65-F5344CB8AC3E}">
        <p14:creationId xmlns:p14="http://schemas.microsoft.com/office/powerpoint/2010/main" val="10215605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7AA2FB-695C-4592-B550-A6752700110A}" type="datetime1">
              <a:rPr lang="en-US" smtClean="0"/>
              <a:pPr>
                <a:defRPr/>
              </a:pPr>
              <a:t>11/5/2018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8FE30C-4565-40A8-B04F-73EB35A52FAB}" type="slidenum">
              <a:rPr lang="en-US"/>
              <a:pPr>
                <a:defRPr/>
              </a:pPr>
              <a:t>‹#›</a:t>
            </a:fld>
            <a:endParaRPr lang="en-US" dirty="0"/>
          </a:p>
        </p:txBody>
      </p:sp>
    </p:spTree>
    <p:extLst>
      <p:ext uri="{BB962C8B-B14F-4D97-AF65-F5344CB8AC3E}">
        <p14:creationId xmlns:p14="http://schemas.microsoft.com/office/powerpoint/2010/main" val="20842817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12F0C6-B5C0-45E6-85FD-C21AB31A1A95}" type="datetime1">
              <a:rPr lang="en-US" smtClean="0"/>
              <a:pPr>
                <a:defRPr/>
              </a:pPr>
              <a:t>11/5/2018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8B8CC1-C7B3-4BC4-BEEE-A4A95954513D}" type="slidenum">
              <a:rPr lang="en-US"/>
              <a:pPr>
                <a:defRPr/>
              </a:pPr>
              <a:t>‹#›</a:t>
            </a:fld>
            <a:endParaRPr lang="en-US" dirty="0"/>
          </a:p>
        </p:txBody>
      </p:sp>
    </p:spTree>
    <p:extLst>
      <p:ext uri="{BB962C8B-B14F-4D97-AF65-F5344CB8AC3E}">
        <p14:creationId xmlns:p14="http://schemas.microsoft.com/office/powerpoint/2010/main" val="3824265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D7E33A-EBD2-4DD6-A33C-440D28E617A5}"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A2FF381-C3B8-4A0F-B33F-2469D45F1717}" type="slidenum">
              <a:rPr lang="en-US" altLang="en-US"/>
              <a:pPr/>
              <a:t>‹#›</a:t>
            </a:fld>
            <a:endParaRPr lang="en-US" altLang="en-US" dirty="0"/>
          </a:p>
        </p:txBody>
      </p:sp>
    </p:spTree>
    <p:extLst>
      <p:ext uri="{BB962C8B-B14F-4D97-AF65-F5344CB8AC3E}">
        <p14:creationId xmlns:p14="http://schemas.microsoft.com/office/powerpoint/2010/main" val="3504578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224EFF-F9F8-496A-8AFF-0F456197E8B5}" type="datetime1">
              <a:rPr lang="en-US" smtClean="0"/>
              <a:pPr>
                <a:defRPr/>
              </a:pPr>
              <a:t>11/5/2018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019379-17AD-4E0D-9610-E34AD365F0A3}" type="slidenum">
              <a:rPr lang="en-US"/>
              <a:pPr>
                <a:defRPr/>
              </a:pPr>
              <a:t>‹#›</a:t>
            </a:fld>
            <a:endParaRPr lang="en-US" dirty="0"/>
          </a:p>
        </p:txBody>
      </p:sp>
    </p:spTree>
    <p:extLst>
      <p:ext uri="{BB962C8B-B14F-4D97-AF65-F5344CB8AC3E}">
        <p14:creationId xmlns:p14="http://schemas.microsoft.com/office/powerpoint/2010/main" val="34901964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D88E37B-CCA0-4BF7-B7AF-2BF4EC7610D2}" type="datetime1">
              <a:rPr lang="en-US" smtClean="0"/>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9EE4FC-2A91-409C-B8D2-F3728F9891D1}" type="slidenum">
              <a:rPr lang="en-US"/>
              <a:pPr>
                <a:defRPr/>
              </a:pPr>
              <a:t>‹#›</a:t>
            </a:fld>
            <a:endParaRPr lang="en-US" dirty="0"/>
          </a:p>
        </p:txBody>
      </p:sp>
    </p:spTree>
    <p:extLst>
      <p:ext uri="{BB962C8B-B14F-4D97-AF65-F5344CB8AC3E}">
        <p14:creationId xmlns:p14="http://schemas.microsoft.com/office/powerpoint/2010/main" val="419575757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83D0F0-4A89-4D87-9ECF-313F57AAD2A3}" type="datetime1">
              <a:rPr lang="en-US" smtClean="0"/>
              <a:pPr>
                <a:defRPr/>
              </a:pPr>
              <a:t>11/5/2018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0DAAC-7117-477B-8495-ACE3BBCB7238}" type="slidenum">
              <a:rPr lang="en-US"/>
              <a:pPr>
                <a:defRPr/>
              </a:pPr>
              <a:t>‹#›</a:t>
            </a:fld>
            <a:endParaRPr lang="en-US" dirty="0"/>
          </a:p>
        </p:txBody>
      </p:sp>
    </p:spTree>
    <p:extLst>
      <p:ext uri="{BB962C8B-B14F-4D97-AF65-F5344CB8AC3E}">
        <p14:creationId xmlns:p14="http://schemas.microsoft.com/office/powerpoint/2010/main" val="24790224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03DD5F-3ADD-4550-807E-1C58669018A4}" type="datetime1">
              <a:rPr lang="en-US" smtClean="0"/>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AD7A4F-0B31-4615-9C11-A8677BAFCAEB}" type="slidenum">
              <a:rPr lang="en-US"/>
              <a:pPr>
                <a:defRPr/>
              </a:pPr>
              <a:t>‹#›</a:t>
            </a:fld>
            <a:endParaRPr lang="en-US" dirty="0"/>
          </a:p>
        </p:txBody>
      </p:sp>
    </p:spTree>
    <p:extLst>
      <p:ext uri="{BB962C8B-B14F-4D97-AF65-F5344CB8AC3E}">
        <p14:creationId xmlns:p14="http://schemas.microsoft.com/office/powerpoint/2010/main" val="405145883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81D123-9B63-43A4-93F3-FBB2E34B51D6}" type="datetime1">
              <a:rPr lang="en-US" smtClean="0"/>
              <a:pPr>
                <a:defRPr/>
              </a:pPr>
              <a:t>11/5/2018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1C260-B825-4CE8-9DDA-33D812275B3B}" type="slidenum">
              <a:rPr lang="en-US"/>
              <a:pPr>
                <a:defRPr/>
              </a:pPr>
              <a:t>‹#›</a:t>
            </a:fld>
            <a:endParaRPr lang="en-US" dirty="0"/>
          </a:p>
        </p:txBody>
      </p:sp>
    </p:spTree>
    <p:extLst>
      <p:ext uri="{BB962C8B-B14F-4D97-AF65-F5344CB8AC3E}">
        <p14:creationId xmlns:p14="http://schemas.microsoft.com/office/powerpoint/2010/main" val="31057834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227548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300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20D71B-FF46-4FDD-91C6-84D5CDF3DBB7}" type="datetime1">
              <a:rPr lang="en-US"/>
              <a:pPr>
                <a:defRPr/>
              </a:pPr>
              <a:t>11/5/2018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14AA77D-A356-473E-97E0-78C028B2F374}" type="slidenum">
              <a:rPr lang="en-US" altLang="en-US"/>
              <a:pPr/>
              <a:t>‹#›</a:t>
            </a:fld>
            <a:endParaRPr lang="en-US" altLang="en-US" dirty="0"/>
          </a:p>
        </p:txBody>
      </p:sp>
    </p:spTree>
    <p:extLst>
      <p:ext uri="{BB962C8B-B14F-4D97-AF65-F5344CB8AC3E}">
        <p14:creationId xmlns:p14="http://schemas.microsoft.com/office/powerpoint/2010/main" val="350142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5EC5CC4-001C-47A2-A018-F0EDD173ECA1}"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D4CE201-7BDC-4CA8-B4D8-8D8057690C3E}" type="slidenum">
              <a:rPr lang="en-US" altLang="en-US"/>
              <a:pPr/>
              <a:t>‹#›</a:t>
            </a:fld>
            <a:endParaRPr lang="en-US" altLang="en-US" dirty="0"/>
          </a:p>
        </p:txBody>
      </p:sp>
    </p:spTree>
    <p:extLst>
      <p:ext uri="{BB962C8B-B14F-4D97-AF65-F5344CB8AC3E}">
        <p14:creationId xmlns:p14="http://schemas.microsoft.com/office/powerpoint/2010/main" val="91159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F9B43292-CF55-4ECC-B80B-5738AFF2212C}" type="datetime1">
              <a:rPr lang="en-US"/>
              <a:pPr>
                <a:defRPr/>
              </a:pPr>
              <a:t>11/5/2018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547C912-7CD5-473C-B89A-D5B671AD31FB}" type="slidenum">
              <a:rPr lang="en-US" altLang="en-US"/>
              <a:pPr/>
              <a:t>‹#›</a:t>
            </a:fld>
            <a:endParaRPr lang="en-US" altLang="en-US" dirty="0"/>
          </a:p>
        </p:txBody>
      </p:sp>
    </p:spTree>
    <p:extLst>
      <p:ext uri="{BB962C8B-B14F-4D97-AF65-F5344CB8AC3E}">
        <p14:creationId xmlns:p14="http://schemas.microsoft.com/office/powerpoint/2010/main" val="238328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lvl1pPr>
              <a:defRPr sz="3600"/>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59803B0E-CB48-4C60-9570-FC6BC346433B}" type="datetime1">
              <a:rPr lang="en-US"/>
              <a:pPr>
                <a:defRPr/>
              </a:pPr>
              <a:t>11/5/2018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C11FA823-9B09-49C5-B969-0BAAD898B2E8}" type="slidenum">
              <a:rPr lang="en-US" altLang="en-US"/>
              <a:pPr/>
              <a:t>‹#›</a:t>
            </a:fld>
            <a:endParaRPr lang="en-US" altLang="en-US" dirty="0"/>
          </a:p>
        </p:txBody>
      </p:sp>
    </p:spTree>
    <p:extLst>
      <p:ext uri="{BB962C8B-B14F-4D97-AF65-F5344CB8AC3E}">
        <p14:creationId xmlns:p14="http://schemas.microsoft.com/office/powerpoint/2010/main" val="254745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A03F8C-8A2A-495B-8A32-2816C7D90A1E}" type="datetime1">
              <a:rPr lang="en-US"/>
              <a:pPr>
                <a:defRPr/>
              </a:pPr>
              <a:t>11/5/2018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69D76B7-8D15-41A8-AA28-2233F1313D45}" type="slidenum">
              <a:rPr lang="en-US" altLang="en-US"/>
              <a:pPr/>
              <a:t>‹#›</a:t>
            </a:fld>
            <a:endParaRPr lang="en-US" altLang="en-US" dirty="0"/>
          </a:p>
        </p:txBody>
      </p:sp>
    </p:spTree>
    <p:extLst>
      <p:ext uri="{BB962C8B-B14F-4D97-AF65-F5344CB8AC3E}">
        <p14:creationId xmlns:p14="http://schemas.microsoft.com/office/powerpoint/2010/main" val="220865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2921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3F67CB-8E2E-420F-AC4F-942B7CEADDC5}"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FA0233D-575B-4847-91E7-A834216AEC9C}" type="slidenum">
              <a:rPr lang="en-US" altLang="en-US"/>
              <a:pPr/>
              <a:t>‹#›</a:t>
            </a:fld>
            <a:endParaRPr lang="en-US" altLang="en-US" dirty="0"/>
          </a:p>
        </p:txBody>
      </p:sp>
    </p:spTree>
    <p:extLst>
      <p:ext uri="{BB962C8B-B14F-4D97-AF65-F5344CB8AC3E}">
        <p14:creationId xmlns:p14="http://schemas.microsoft.com/office/powerpoint/2010/main" val="158616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312FCA-68F6-4EBF-B2C5-849E036C6EE0}" type="datetime1">
              <a:rPr lang="en-US"/>
              <a:pPr>
                <a:defRPr/>
              </a:pPr>
              <a:t>11/5/2018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15DFDE6-FCB9-4C52-A1E4-C4C1C963E98A}" type="slidenum">
              <a:rPr lang="en-US" altLang="en-US"/>
              <a:pPr/>
              <a:t>‹#›</a:t>
            </a:fld>
            <a:endParaRPr lang="en-US" altLang="en-US" dirty="0"/>
          </a:p>
        </p:txBody>
      </p:sp>
    </p:spTree>
    <p:extLst>
      <p:ext uri="{BB962C8B-B14F-4D97-AF65-F5344CB8AC3E}">
        <p14:creationId xmlns:p14="http://schemas.microsoft.com/office/powerpoint/2010/main" val="237707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cs typeface="Arial" pitchFamily="34" charset="0"/>
              </a:defRPr>
            </a:lvl1pPr>
          </a:lstStyle>
          <a:p>
            <a:pPr>
              <a:defRPr/>
            </a:pPr>
            <a:fld id="{2C0C46AC-3D43-4210-AC00-DB413CF9E794}" type="datetime1">
              <a:rPr lang="en-US"/>
              <a:pPr>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89B021C-7F7A-4D47-BD7B-463DBB571B76}" type="slidenum">
              <a:rPr lang="en-US" altLang="en-US"/>
              <a:pPr/>
              <a:t>‹#›</a:t>
            </a:fld>
            <a:endParaRPr lang="en-US" altLang="en-US" dirty="0"/>
          </a:p>
        </p:txBody>
      </p:sp>
      <p:sp>
        <p:nvSpPr>
          <p:cNvPr id="1031"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dirty="0">
              <a:solidFill>
                <a:srgbClr val="FFFF00"/>
              </a:solidFill>
              <a:latin typeface="Palatino Linotype" pitchFamily="18" charset="0"/>
            </a:endParaRPr>
          </a:p>
        </p:txBody>
      </p:sp>
    </p:spTree>
  </p:cSld>
  <p:clrMap bg1="lt1" tx1="dk1" bg2="lt2" tx2="dk2" accent1="accent1" accent2="accent2" accent3="accent3" accent4="accent4" accent5="accent5" accent6="accent6" hlink="hlink" folHlink="folHlink"/>
  <p:sldLayoutIdLst>
    <p:sldLayoutId id="2147484372"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3" r:id="rId12"/>
    <p:sldLayoutId id="2147484374" r:id="rId13"/>
  </p:sldLayoutIdLst>
  <p:hf hdr="0" ftr="0" dt="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eaLnBrk="1" hangingPunct="1">
              <a:defRPr/>
            </a:pPr>
            <a:fld id="{929781E3-15E9-4AF6-BC05-56ED95F7FE47}" type="datetime1">
              <a:rPr lang="en-US" smtClean="0"/>
              <a:pPr eaLnBrk="1" hangingPunct="1">
                <a:defRPr/>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eaLnBrk="1" hangingPunct="1">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eaLnBrk="1" hangingPunct="1">
              <a:defRPr/>
            </a:pPr>
            <a:fld id="{0025C637-2DAC-4041-AC86-76BF961E47AE}" type="slidenum">
              <a:rPr lang="en-US"/>
              <a:pPr eaLnBrk="1" hangingPunct="1">
                <a:defRPr/>
              </a:pPr>
              <a:t>‹#›</a:t>
            </a:fld>
            <a:endParaRPr lang="en-US" dirty="0"/>
          </a:p>
        </p:txBody>
      </p:sp>
    </p:spTree>
    <p:extLst>
      <p:ext uri="{BB962C8B-B14F-4D97-AF65-F5344CB8AC3E}">
        <p14:creationId xmlns:p14="http://schemas.microsoft.com/office/powerpoint/2010/main" val="1353090044"/>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ctrTitle"/>
          </p:nvPr>
        </p:nvSpPr>
        <p:spPr>
          <a:xfrm>
            <a:off x="685800" y="533400"/>
            <a:ext cx="7772400" cy="1470025"/>
          </a:xfrm>
        </p:spPr>
        <p:txBody>
          <a:bodyPr/>
          <a:lstStyle/>
          <a:p>
            <a:pPr algn="l" eaLnBrk="1" hangingPunct="1"/>
            <a:r>
              <a:rPr lang="en-US" altLang="en-US" b="1" dirty="0"/>
              <a:t>Performance Measurement and Responsibility Accounting</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Palatino Linotype"/>
            </a:endParaRPr>
          </a:p>
        </p:txBody>
      </p:sp>
      <p:sp>
        <p:nvSpPr>
          <p:cNvPr id="8" name="Subtitle 2"/>
          <p:cNvSpPr>
            <a:spLocks noGrp="1"/>
          </p:cNvSpPr>
          <p:nvPr>
            <p:ph type="subTitle" idx="1"/>
          </p:nvPr>
        </p:nvSpPr>
        <p:spPr>
          <a:xfrm>
            <a:off x="685800" y="2050378"/>
            <a:ext cx="6400800" cy="1752600"/>
          </a:xfrm>
        </p:spPr>
        <p:txBody>
          <a:bodyPr/>
          <a:lstStyle/>
          <a:p>
            <a:pPr algn="l" eaLnBrk="1" hangingPunct="1">
              <a:buFont typeface="Wingdings" pitchFamily="-107" charset="2"/>
              <a:buNone/>
            </a:pPr>
            <a:r>
              <a:rPr lang="en-US" altLang="en-US" dirty="0">
                <a:solidFill>
                  <a:srgbClr val="898989"/>
                </a:solidFill>
              </a:rPr>
              <a:t>Chapter 22</a:t>
            </a:r>
          </a:p>
          <a:p>
            <a:pPr algn="l" eaLnBrk="1" hangingPunct="1">
              <a:buFont typeface="Wingdings" pitchFamily="-107" charset="2"/>
              <a:buNone/>
            </a:pPr>
            <a:endParaRPr lang="en-US" altLang="en-US" sz="1600" b="1" dirty="0">
              <a:solidFill>
                <a:srgbClr val="0070C0"/>
              </a:solidFill>
            </a:endParaRPr>
          </a:p>
        </p:txBody>
      </p:sp>
      <p:sp>
        <p:nvSpPr>
          <p:cNvPr id="9" name="Rectangle 3"/>
          <p:cNvSpPr txBox="1">
            <a:spLocks noChangeArrowheads="1"/>
          </p:cNvSpPr>
          <p:nvPr/>
        </p:nvSpPr>
        <p:spPr bwMode="auto">
          <a:xfrm>
            <a:off x="685800" y="42259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1" name="Text Placeholder 8">
            <a:extLst>
              <a:ext uri="{FF2B5EF4-FFF2-40B4-BE49-F238E27FC236}">
                <a16:creationId xmlns:a16="http://schemas.microsoft.com/office/drawing/2014/main" id="{56024325-0483-1448-A5E5-C735D101EB77}"/>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1220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ctrTitle"/>
          </p:nvPr>
        </p:nvSpPr>
        <p:spPr>
          <a:xfrm>
            <a:off x="978090" y="2026443"/>
            <a:ext cx="7315200" cy="3124200"/>
          </a:xfrm>
        </p:spPr>
        <p:txBody>
          <a:bodyPr/>
          <a:lstStyle/>
          <a:p>
            <a:br>
              <a:rPr lang="en-US" altLang="en-US" dirty="0"/>
            </a:br>
            <a:r>
              <a:rPr lang="en-US" altLang="en-US" dirty="0"/>
              <a:t> </a:t>
            </a:r>
            <a:r>
              <a:rPr lang="en-US" altLang="en-US" sz="4400" dirty="0"/>
              <a:t>C1: </a:t>
            </a:r>
            <a:br>
              <a:rPr lang="en-US" altLang="en-US" sz="4400" dirty="0"/>
            </a:br>
            <a:r>
              <a:rPr lang="en-US" sz="4400" dirty="0">
                <a:solidFill>
                  <a:prstClr val="black"/>
                </a:solidFill>
              </a:rPr>
              <a:t>Distinguish between direct and indirect expenses and identify bases for allocating indirect  expenses to departments.</a:t>
            </a:r>
            <a:endParaRPr lang="en-US" sz="4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836" y="2012303"/>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5677296"/>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59FCE294-71C7-7F44-B0A8-7144D883888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CBAD7377-93DE-264B-A118-119DC2BFCF5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a:xfrm>
            <a:off x="914400" y="533400"/>
            <a:ext cx="7158038" cy="1184275"/>
          </a:xfrm>
        </p:spPr>
        <p:txBody>
          <a:bodyPr/>
          <a:lstStyle/>
          <a:p>
            <a:r>
              <a:rPr lang="en-US" altLang="en-US" b="1" dirty="0"/>
              <a:t>Direct and Indirect Expenses</a:t>
            </a:r>
          </a:p>
        </p:txBody>
      </p:sp>
      <p:sp>
        <p:nvSpPr>
          <p:cNvPr id="12" name="Rounded Rectangle 11"/>
          <p:cNvSpPr/>
          <p:nvPr/>
        </p:nvSpPr>
        <p:spPr>
          <a:xfrm>
            <a:off x="0" y="6643687"/>
            <a:ext cx="8229600" cy="18289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lang="en-US" altLang="en-US" sz="1100" b="1" kern="0" noProof="0" dirty="0">
                <a:solidFill>
                  <a:prstClr val="black"/>
                </a:solidFill>
                <a:latin typeface="Arial Narrow" pitchFamily="34" charset="0"/>
                <a:cs typeface="+mn-cs"/>
              </a:rPr>
              <a:t>1:</a:t>
            </a:r>
            <a:r>
              <a:rPr lang="en-US" sz="1100" dirty="0">
                <a:solidFill>
                  <a:prstClr val="black"/>
                </a:solidFill>
                <a:latin typeface="Calibri"/>
              </a:rPr>
              <a:t> Distinguish between direct and indirect expenses and identify bases for allocating indirect  expenses to departments.</a:t>
            </a:r>
            <a:endParaRPr lang="en-US" sz="1100" dirty="0"/>
          </a:p>
        </p:txBody>
      </p:sp>
      <p:sp>
        <p:nvSpPr>
          <p:cNvPr id="15" name="TextBox 14"/>
          <p:cNvSpPr txBox="1"/>
          <p:nvPr/>
        </p:nvSpPr>
        <p:spPr>
          <a:xfrm>
            <a:off x="7848600" y="460505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22.4</a:t>
            </a:r>
          </a:p>
        </p:txBody>
      </p:sp>
      <p:pic>
        <p:nvPicPr>
          <p:cNvPr id="3" name="Picture 2"/>
          <p:cNvPicPr>
            <a:picLocks noChangeAspect="1"/>
          </p:cNvPicPr>
          <p:nvPr/>
        </p:nvPicPr>
        <p:blipFill>
          <a:blip r:embed="rId3"/>
          <a:stretch>
            <a:fillRect/>
          </a:stretch>
        </p:blipFill>
        <p:spPr>
          <a:xfrm>
            <a:off x="471700" y="4599253"/>
            <a:ext cx="7286199" cy="1542636"/>
          </a:xfrm>
          <a:prstGeom prst="rect">
            <a:avLst/>
          </a:prstGeom>
        </p:spPr>
      </p:pic>
      <p:sp>
        <p:nvSpPr>
          <p:cNvPr id="10" name="Rectangle 2"/>
          <p:cNvSpPr>
            <a:spLocks noGrp="1" noChangeArrowheads="1"/>
          </p:cNvSpPr>
          <p:nvPr>
            <p:ph type="body" sz="half" idx="1"/>
          </p:nvPr>
        </p:nvSpPr>
        <p:spPr>
          <a:xfrm>
            <a:off x="150018" y="1696882"/>
            <a:ext cx="4345781" cy="2556065"/>
          </a:xfrm>
        </p:spPr>
        <p:txBody>
          <a:bodyPr lIns="90488" tIns="44450" rIns="90488" bIns="44450"/>
          <a:lstStyle/>
          <a:p>
            <a:pPr algn="ctr">
              <a:lnSpc>
                <a:spcPct val="95000"/>
              </a:lnSpc>
              <a:spcBef>
                <a:spcPct val="50000"/>
              </a:spcBef>
              <a:buFont typeface="Wingdings" pitchFamily="2" charset="2"/>
              <a:buNone/>
            </a:pPr>
            <a:r>
              <a:rPr lang="en-US" altLang="en-US" sz="2800" b="1" dirty="0">
                <a:solidFill>
                  <a:schemeClr val="hlink"/>
                </a:solidFill>
                <a:latin typeface="Arial" charset="0"/>
                <a:cs typeface="Arial" charset="0"/>
              </a:rPr>
              <a:t>    </a:t>
            </a:r>
            <a:r>
              <a:rPr lang="en-US" altLang="en-US" sz="2800" b="1" dirty="0">
                <a:solidFill>
                  <a:srgbClr val="FF0000"/>
                </a:solidFill>
                <a:latin typeface="Arial" charset="0"/>
                <a:cs typeface="Arial" charset="0"/>
              </a:rPr>
              <a:t>Direct expenses</a:t>
            </a:r>
            <a:r>
              <a:rPr lang="en-US" altLang="en-US" sz="2800" b="1" dirty="0">
                <a:solidFill>
                  <a:schemeClr val="hlink"/>
                </a:solidFill>
                <a:latin typeface="Arial" charset="0"/>
                <a:cs typeface="Arial" charset="0"/>
              </a:rPr>
              <a:t> </a:t>
            </a:r>
            <a:r>
              <a:rPr lang="en-US" altLang="en-US" sz="2800" b="1" dirty="0">
                <a:latin typeface="Arial" charset="0"/>
                <a:cs typeface="Arial" charset="0"/>
              </a:rPr>
              <a:t>are costs traced directly to a department and incurred for that department’s sole benefit.</a:t>
            </a:r>
            <a:br>
              <a:rPr lang="en-US" altLang="en-US" sz="2800" b="1" dirty="0">
                <a:latin typeface="Arial" charset="0"/>
                <a:cs typeface="Arial" charset="0"/>
              </a:rPr>
            </a:br>
            <a:r>
              <a:rPr lang="en-US" altLang="en-US" sz="2800" b="1" dirty="0">
                <a:latin typeface="Arial" charset="0"/>
                <a:cs typeface="Arial" charset="0"/>
              </a:rPr>
              <a:t> </a:t>
            </a:r>
          </a:p>
          <a:p>
            <a:pPr algn="ctr">
              <a:lnSpc>
                <a:spcPct val="95000"/>
              </a:lnSpc>
              <a:spcBef>
                <a:spcPct val="50000"/>
              </a:spcBef>
              <a:buFont typeface="Wingdings" pitchFamily="2" charset="2"/>
              <a:buNone/>
            </a:pPr>
            <a:r>
              <a:rPr lang="en-US" altLang="en-US" sz="2800" b="1" dirty="0">
                <a:solidFill>
                  <a:schemeClr val="hlink"/>
                </a:solidFill>
                <a:latin typeface="Arial" charset="0"/>
                <a:cs typeface="Arial" charset="0"/>
              </a:rPr>
              <a:t>    </a:t>
            </a:r>
            <a:endParaRPr lang="en-US" altLang="en-US" sz="2800" b="1" dirty="0">
              <a:latin typeface="Arial" charset="0"/>
              <a:cs typeface="Arial" charset="0"/>
            </a:endParaRPr>
          </a:p>
        </p:txBody>
      </p:sp>
      <p:sp>
        <p:nvSpPr>
          <p:cNvPr id="11" name="TextBox 10"/>
          <p:cNvSpPr txBox="1"/>
          <p:nvPr/>
        </p:nvSpPr>
        <p:spPr>
          <a:xfrm>
            <a:off x="4738852" y="1680720"/>
            <a:ext cx="3581400" cy="2677656"/>
          </a:xfrm>
          <a:prstGeom prst="rect">
            <a:avLst/>
          </a:prstGeom>
          <a:noFill/>
        </p:spPr>
        <p:txBody>
          <a:bodyPr wrap="square">
            <a:spAutoFit/>
          </a:bodyPr>
          <a:lstStyle/>
          <a:p>
            <a:pPr algn="ctr">
              <a:defRPr/>
            </a:pPr>
            <a:r>
              <a:rPr lang="en-US" sz="2800" b="1" dirty="0">
                <a:solidFill>
                  <a:srgbClr val="FF0000"/>
                </a:solidFill>
              </a:rPr>
              <a:t>Indirect expenses</a:t>
            </a:r>
            <a:br>
              <a:rPr lang="en-US" sz="2800" b="1" dirty="0">
                <a:solidFill>
                  <a:srgbClr val="FF0000"/>
                </a:solidFill>
              </a:rPr>
            </a:br>
            <a:r>
              <a:rPr lang="en-US" sz="2800" b="1" dirty="0">
                <a:solidFill>
                  <a:schemeClr val="accent2">
                    <a:lumMod val="75000"/>
                  </a:schemeClr>
                </a:solidFill>
              </a:rPr>
              <a:t> </a:t>
            </a:r>
            <a:r>
              <a:rPr lang="en-US" sz="2800" b="1" dirty="0"/>
              <a:t>are costs incurred for the joint benefit; they cannot be traced to only one department.</a:t>
            </a:r>
            <a:endParaRPr lang="en-US" sz="2800" dirty="0"/>
          </a:p>
        </p:txBody>
      </p:sp>
      <p:sp>
        <p:nvSpPr>
          <p:cNvPr id="13" name="Rectangle 12">
            <a:extLst>
              <a:ext uri="{FF2B5EF4-FFF2-40B4-BE49-F238E27FC236}">
                <a16:creationId xmlns:a16="http://schemas.microsoft.com/office/drawing/2014/main" id="{DEE24088-3ACD-AF41-B238-1D6FD9D1C0C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5F8C7F73-741E-9143-8C8F-302F9855DF78}"/>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a:xfrm>
            <a:off x="914400" y="533400"/>
            <a:ext cx="7158038" cy="1184275"/>
          </a:xfrm>
        </p:spPr>
        <p:txBody>
          <a:bodyPr/>
          <a:lstStyle/>
          <a:p>
            <a:r>
              <a:rPr lang="en-US" altLang="en-US" b="1" dirty="0"/>
              <a:t>Expense Allocations: General Model</a:t>
            </a:r>
          </a:p>
        </p:txBody>
      </p:sp>
      <p:sp>
        <p:nvSpPr>
          <p:cNvPr id="12" name="Rounded Rectangle 11"/>
          <p:cNvSpPr/>
          <p:nvPr/>
        </p:nvSpPr>
        <p:spPr>
          <a:xfrm>
            <a:off x="0" y="6643687"/>
            <a:ext cx="8229600" cy="18289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lang="en-US" altLang="en-US" sz="1100" b="1" kern="0" noProof="0" dirty="0">
                <a:solidFill>
                  <a:prstClr val="black"/>
                </a:solidFill>
                <a:latin typeface="Arial Narrow" pitchFamily="34" charset="0"/>
                <a:cs typeface="+mn-cs"/>
              </a:rPr>
              <a:t>1:</a:t>
            </a:r>
            <a:r>
              <a:rPr lang="en-US" sz="1100" dirty="0">
                <a:solidFill>
                  <a:prstClr val="black"/>
                </a:solidFill>
                <a:latin typeface="Calibri"/>
              </a:rPr>
              <a:t> Distinguish between direct and indirect expenses and identify bases for allocating indirect  expenses to departments.</a:t>
            </a:r>
            <a:endParaRPr lang="en-US" sz="1100" dirty="0"/>
          </a:p>
        </p:txBody>
      </p:sp>
      <p:sp>
        <p:nvSpPr>
          <p:cNvPr id="15" name="TextBox 14"/>
          <p:cNvSpPr txBox="1"/>
          <p:nvPr/>
        </p:nvSpPr>
        <p:spPr>
          <a:xfrm>
            <a:off x="7391400" y="54890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22.3</a:t>
            </a:r>
          </a:p>
        </p:txBody>
      </p:sp>
      <p:sp>
        <p:nvSpPr>
          <p:cNvPr id="10" name="Rectangle 2"/>
          <p:cNvSpPr>
            <a:spLocks noGrp="1" noChangeArrowheads="1"/>
          </p:cNvSpPr>
          <p:nvPr>
            <p:ph type="body" sz="half" idx="1"/>
          </p:nvPr>
        </p:nvSpPr>
        <p:spPr>
          <a:xfrm>
            <a:off x="685800" y="1575794"/>
            <a:ext cx="8305800" cy="1319806"/>
          </a:xfrm>
        </p:spPr>
        <p:txBody>
          <a:bodyPr lIns="90488" tIns="44450" rIns="90488" bIns="44450"/>
          <a:lstStyle/>
          <a:p>
            <a:pPr>
              <a:lnSpc>
                <a:spcPct val="95000"/>
              </a:lnSpc>
              <a:spcBef>
                <a:spcPct val="50000"/>
              </a:spcBef>
            </a:pPr>
            <a:r>
              <a:rPr lang="en-US" altLang="en-US" sz="2800" dirty="0">
                <a:latin typeface="Arial" charset="0"/>
                <a:cs typeface="Arial" charset="0"/>
              </a:rPr>
              <a:t>Indirect and service department expenses are allocated across departments that benefit from them.</a:t>
            </a:r>
          </a:p>
          <a:p>
            <a:pPr>
              <a:lnSpc>
                <a:spcPct val="95000"/>
              </a:lnSpc>
              <a:spcBef>
                <a:spcPct val="50000"/>
              </a:spcBef>
            </a:pPr>
            <a:r>
              <a:rPr lang="en-US" altLang="en-US" sz="2800" dirty="0">
                <a:latin typeface="Arial" charset="0"/>
                <a:cs typeface="Arial" charset="0"/>
              </a:rPr>
              <a:t>Try to use a cause-effect relation to allocate expenses.</a:t>
            </a:r>
          </a:p>
          <a:p>
            <a:pPr>
              <a:lnSpc>
                <a:spcPct val="95000"/>
              </a:lnSpc>
              <a:spcBef>
                <a:spcPct val="50000"/>
              </a:spcBef>
            </a:pPr>
            <a:r>
              <a:rPr lang="en-US" altLang="en-US" sz="2800" dirty="0">
                <a:latin typeface="Arial" charset="0"/>
                <a:cs typeface="Arial" charset="0"/>
              </a:rPr>
              <a:t>If no cause-effect, we allocate based on approximating the relative benefit each department receives.</a:t>
            </a:r>
            <a:r>
              <a:rPr lang="en-US" altLang="en-US" sz="2800" b="1" dirty="0">
                <a:latin typeface="Arial" charset="0"/>
                <a:cs typeface="Arial" charset="0"/>
              </a:rPr>
              <a:t> </a:t>
            </a:r>
          </a:p>
          <a:p>
            <a:pPr algn="ctr">
              <a:lnSpc>
                <a:spcPct val="95000"/>
              </a:lnSpc>
              <a:spcBef>
                <a:spcPct val="50000"/>
              </a:spcBef>
              <a:buFont typeface="Wingdings" pitchFamily="2" charset="2"/>
              <a:buNone/>
            </a:pPr>
            <a:r>
              <a:rPr lang="en-US" altLang="en-US" sz="2800" b="1" dirty="0">
                <a:solidFill>
                  <a:schemeClr val="hlink"/>
                </a:solidFill>
                <a:latin typeface="Arial" charset="0"/>
                <a:cs typeface="Arial" charset="0"/>
              </a:rPr>
              <a:t>    </a:t>
            </a:r>
            <a:endParaRPr lang="en-US" altLang="en-US" sz="2800" b="1" dirty="0">
              <a:latin typeface="Arial" charset="0"/>
              <a:cs typeface="Arial" charset="0"/>
            </a:endParaRPr>
          </a:p>
        </p:txBody>
      </p:sp>
      <p:pic>
        <p:nvPicPr>
          <p:cNvPr id="2" name="Picture 1">
            <a:extLst>
              <a:ext uri="{FF2B5EF4-FFF2-40B4-BE49-F238E27FC236}">
                <a16:creationId xmlns:a16="http://schemas.microsoft.com/office/drawing/2014/main" id="{95F13335-F75E-4147-9166-AACF0CC93F06}"/>
              </a:ext>
            </a:extLst>
          </p:cNvPr>
          <p:cNvPicPr>
            <a:picLocks noChangeAspect="1"/>
          </p:cNvPicPr>
          <p:nvPr/>
        </p:nvPicPr>
        <p:blipFill>
          <a:blip r:embed="rId3"/>
          <a:stretch>
            <a:fillRect/>
          </a:stretch>
        </p:blipFill>
        <p:spPr>
          <a:xfrm>
            <a:off x="1148133" y="5775039"/>
            <a:ext cx="5933333" cy="352381"/>
          </a:xfrm>
          <a:prstGeom prst="rect">
            <a:avLst/>
          </a:prstGeom>
        </p:spPr>
      </p:pic>
      <p:sp>
        <p:nvSpPr>
          <p:cNvPr id="9" name="Rectangle 8">
            <a:extLst>
              <a:ext uri="{FF2B5EF4-FFF2-40B4-BE49-F238E27FC236}">
                <a16:creationId xmlns:a16="http://schemas.microsoft.com/office/drawing/2014/main" id="{E3768C26-52AE-EB4B-8764-3732CCF8E6D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56AC24A-55E0-7341-81FB-A73C96F3BAB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695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ctrTitle"/>
          </p:nvPr>
        </p:nvSpPr>
        <p:spPr>
          <a:xfrm>
            <a:off x="914400" y="1524000"/>
            <a:ext cx="7315200" cy="3124200"/>
          </a:xfrm>
        </p:spPr>
        <p:txBody>
          <a:bodyPr/>
          <a:lstStyle/>
          <a:p>
            <a:br>
              <a:rPr lang="en-US" altLang="en-US" dirty="0"/>
            </a:br>
            <a:r>
              <a:rPr lang="en-US" altLang="en-US" sz="4400" dirty="0"/>
              <a:t> P2: </a:t>
            </a:r>
            <a:br>
              <a:rPr lang="en-US" altLang="en-US" sz="4400" dirty="0"/>
            </a:br>
            <a:r>
              <a:rPr lang="en-US" sz="4400" dirty="0">
                <a:solidFill>
                  <a:prstClr val="black"/>
                </a:solidFill>
              </a:rPr>
              <a:t>Allocate indirect expenses to departments.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24" y="1954247"/>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752" y="4572000"/>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F1C5A9DE-55D4-A942-8A81-3E78644EADA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A6A1686-F755-6247-B7B4-6D546FDDD73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type="body" idx="1"/>
          </p:nvPr>
        </p:nvSpPr>
        <p:spPr>
          <a:xfrm>
            <a:off x="152400" y="1241821"/>
            <a:ext cx="8828876" cy="1524000"/>
          </a:xfrm>
          <a:solidFill>
            <a:schemeClr val="accent1">
              <a:lumMod val="20000"/>
              <a:lumOff val="80000"/>
            </a:schemeClr>
          </a:solidFill>
          <a:ln>
            <a:solidFill>
              <a:schemeClr val="tx1"/>
            </a:solidFill>
          </a:ln>
        </p:spPr>
        <p:txBody>
          <a:bodyPr lIns="90488" tIns="44450" rIns="90488" bIns="44450" anchor="ctr"/>
          <a:lstStyle/>
          <a:p>
            <a:pPr algn="ctr">
              <a:buFont typeface="Wingdings" pitchFamily="2" charset="2"/>
              <a:buNone/>
              <a:defRPr/>
            </a:pPr>
            <a:r>
              <a:rPr lang="en-US" dirty="0"/>
              <a:t>  Service department costs are shared, indirect expenses that support the activities of two or more production departments.</a:t>
            </a:r>
          </a:p>
        </p:txBody>
      </p:sp>
      <p:sp>
        <p:nvSpPr>
          <p:cNvPr id="10" name="Rounded Rectangle 9"/>
          <p:cNvSpPr/>
          <p:nvPr/>
        </p:nvSpPr>
        <p:spPr>
          <a:xfrm>
            <a:off x="0" y="6629401"/>
            <a:ext cx="41148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P2:</a:t>
            </a:r>
            <a:r>
              <a:rPr lang="en-US" sz="1100" dirty="0">
                <a:solidFill>
                  <a:prstClr val="black"/>
                </a:solidFill>
                <a:latin typeface="Calibri"/>
              </a:rPr>
              <a:t> </a:t>
            </a:r>
            <a:r>
              <a:rPr lang="en-US" sz="1100" dirty="0">
                <a:solidFill>
                  <a:prstClr val="black"/>
                </a:solidFill>
              </a:rPr>
              <a:t>Allocate indirect expenses to departments.</a:t>
            </a:r>
            <a:endParaRPr lang="en-US" sz="1100" dirty="0"/>
          </a:p>
        </p:txBody>
      </p:sp>
      <p:sp>
        <p:nvSpPr>
          <p:cNvPr id="11" name="TextBox 10"/>
          <p:cNvSpPr txBox="1"/>
          <p:nvPr/>
        </p:nvSpPr>
        <p:spPr>
          <a:xfrm>
            <a:off x="7914476" y="488905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22.5</a:t>
            </a:r>
          </a:p>
        </p:txBody>
      </p:sp>
      <p:sp>
        <p:nvSpPr>
          <p:cNvPr id="9" name="Rectangle 5"/>
          <p:cNvSpPr>
            <a:spLocks noGrp="1" noChangeArrowheads="1"/>
          </p:cNvSpPr>
          <p:nvPr>
            <p:ph type="title"/>
          </p:nvPr>
        </p:nvSpPr>
        <p:spPr>
          <a:xfrm>
            <a:off x="0" y="227501"/>
            <a:ext cx="9144000" cy="1143000"/>
          </a:xfrm>
        </p:spPr>
        <p:txBody>
          <a:bodyPr/>
          <a:lstStyle/>
          <a:p>
            <a:r>
              <a:rPr lang="en-US" altLang="en-US" sz="3200" b="1" dirty="0"/>
              <a:t>Allocating Indirect and Service Department Expenses</a:t>
            </a:r>
          </a:p>
        </p:txBody>
      </p:sp>
      <p:pic>
        <p:nvPicPr>
          <p:cNvPr id="2" name="Picture 1">
            <a:extLst>
              <a:ext uri="{FF2B5EF4-FFF2-40B4-BE49-F238E27FC236}">
                <a16:creationId xmlns:a16="http://schemas.microsoft.com/office/drawing/2014/main" id="{C99060E6-94BD-47FB-9F94-979233536720}"/>
              </a:ext>
            </a:extLst>
          </p:cNvPr>
          <p:cNvPicPr>
            <a:picLocks noChangeAspect="1"/>
          </p:cNvPicPr>
          <p:nvPr/>
        </p:nvPicPr>
        <p:blipFill>
          <a:blip r:embed="rId3"/>
          <a:stretch>
            <a:fillRect/>
          </a:stretch>
        </p:blipFill>
        <p:spPr>
          <a:xfrm>
            <a:off x="858985" y="4861112"/>
            <a:ext cx="7019048" cy="1495238"/>
          </a:xfrm>
          <a:prstGeom prst="rect">
            <a:avLst/>
          </a:prstGeom>
        </p:spPr>
      </p:pic>
      <p:pic>
        <p:nvPicPr>
          <p:cNvPr id="3" name="Picture 2">
            <a:extLst>
              <a:ext uri="{FF2B5EF4-FFF2-40B4-BE49-F238E27FC236}">
                <a16:creationId xmlns:a16="http://schemas.microsoft.com/office/drawing/2014/main" id="{59EAEED5-0765-4890-9C47-6EAA0D63EE04}"/>
              </a:ext>
            </a:extLst>
          </p:cNvPr>
          <p:cNvPicPr>
            <a:picLocks noChangeAspect="1"/>
          </p:cNvPicPr>
          <p:nvPr/>
        </p:nvPicPr>
        <p:blipFill>
          <a:blip r:embed="rId4"/>
          <a:stretch>
            <a:fillRect/>
          </a:stretch>
        </p:blipFill>
        <p:spPr>
          <a:xfrm>
            <a:off x="1229524" y="3154203"/>
            <a:ext cx="6390476" cy="1495238"/>
          </a:xfrm>
          <a:prstGeom prst="rect">
            <a:avLst/>
          </a:prstGeom>
        </p:spPr>
      </p:pic>
      <p:sp>
        <p:nvSpPr>
          <p:cNvPr id="12" name="TextBox 11">
            <a:extLst>
              <a:ext uri="{FF2B5EF4-FFF2-40B4-BE49-F238E27FC236}">
                <a16:creationId xmlns:a16="http://schemas.microsoft.com/office/drawing/2014/main" id="{812539CE-E6C5-497C-B9B2-74F3515870F3}"/>
              </a:ext>
            </a:extLst>
          </p:cNvPr>
          <p:cNvSpPr txBox="1"/>
          <p:nvPr/>
        </p:nvSpPr>
        <p:spPr>
          <a:xfrm>
            <a:off x="7914476" y="31542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22.4</a:t>
            </a:r>
          </a:p>
        </p:txBody>
      </p:sp>
      <p:sp>
        <p:nvSpPr>
          <p:cNvPr id="14" name="Rectangle 13">
            <a:extLst>
              <a:ext uri="{FF2B5EF4-FFF2-40B4-BE49-F238E27FC236}">
                <a16:creationId xmlns:a16="http://schemas.microsoft.com/office/drawing/2014/main" id="{6B8EBD73-3CD0-BA46-8AE2-56056E30752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75C2DFED-4ACC-8E46-B267-BFF32DDFB41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1"/>
          <p:cNvSpPr>
            <a:spLocks noGrp="1" noChangeArrowheads="1"/>
          </p:cNvSpPr>
          <p:nvPr>
            <p:ph type="title"/>
          </p:nvPr>
        </p:nvSpPr>
        <p:spPr>
          <a:xfrm>
            <a:off x="304800" y="533400"/>
            <a:ext cx="8382000" cy="1143000"/>
          </a:xfrm>
        </p:spPr>
        <p:txBody>
          <a:bodyPr/>
          <a:lstStyle/>
          <a:p>
            <a:r>
              <a:rPr lang="en-US" altLang="en-US" b="1" dirty="0"/>
              <a:t>Illustration of Cost Allocation</a:t>
            </a:r>
          </a:p>
        </p:txBody>
      </p:sp>
      <p:sp>
        <p:nvSpPr>
          <p:cNvPr id="35844" name="Rectangle 2"/>
          <p:cNvSpPr txBox="1">
            <a:spLocks noChangeArrowheads="1"/>
          </p:cNvSpPr>
          <p:nvPr/>
        </p:nvSpPr>
        <p:spPr bwMode="auto">
          <a:xfrm>
            <a:off x="370681" y="1578261"/>
            <a:ext cx="8382000" cy="1371600"/>
          </a:xfrm>
          <a:prstGeom prst="rect">
            <a:avLst/>
          </a:prstGeom>
          <a:solidFill>
            <a:schemeClr val="bg2"/>
          </a:solidFill>
          <a:ln w="9525">
            <a:solidFill>
              <a:schemeClr val="tx1"/>
            </a:solidFill>
            <a:miter lim="800000"/>
            <a:headEnd/>
            <a:tailEnd/>
          </a:ln>
        </p:spPr>
        <p:txBody>
          <a:bodyPr lIns="90488" tIns="44450" rIns="90488" bIns="44450"/>
          <a:lstStyle>
            <a:lvl1pPr marL="273050" indent="-2730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spcBef>
                <a:spcPts val="600"/>
              </a:spcBef>
              <a:buClr>
                <a:schemeClr val="accent1"/>
              </a:buClr>
              <a:buSzPct val="70000"/>
              <a:buFont typeface="Wingdings" pitchFamily="2" charset="2"/>
              <a:buNone/>
            </a:pPr>
            <a:r>
              <a:rPr lang="en-US" altLang="en-US" sz="2800" dirty="0">
                <a:latin typeface="Arial Narrow" pitchFamily="34" charset="0"/>
              </a:rPr>
              <a:t>   Classic Jewelry pays its janitorial service $800 per month to clean its store.  Management allocates this cost to its three departments according to the floor space each occupies.</a:t>
            </a:r>
          </a:p>
        </p:txBody>
      </p:sp>
      <p:sp>
        <p:nvSpPr>
          <p:cNvPr id="11" name="Rounded Rectangle 10"/>
          <p:cNvSpPr/>
          <p:nvPr/>
        </p:nvSpPr>
        <p:spPr>
          <a:xfrm>
            <a:off x="0" y="6629401"/>
            <a:ext cx="41148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P2:</a:t>
            </a:r>
            <a:r>
              <a:rPr lang="en-US" sz="1100" dirty="0">
                <a:solidFill>
                  <a:prstClr val="black"/>
                </a:solidFill>
                <a:latin typeface="Calibri"/>
              </a:rPr>
              <a:t> </a:t>
            </a:r>
            <a:r>
              <a:rPr lang="en-US" sz="1100" dirty="0">
                <a:solidFill>
                  <a:prstClr val="black"/>
                </a:solidFill>
              </a:rPr>
              <a:t>Allocate indirect expenses to departments.</a:t>
            </a:r>
            <a:endParaRPr lang="en-US" sz="1100" dirty="0"/>
          </a:p>
        </p:txBody>
      </p:sp>
      <p:sp>
        <p:nvSpPr>
          <p:cNvPr id="12" name="TextBox 11"/>
          <p:cNvSpPr txBox="1"/>
          <p:nvPr/>
        </p:nvSpPr>
        <p:spPr>
          <a:xfrm>
            <a:off x="7848600" y="30557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22.6</a:t>
            </a:r>
          </a:p>
        </p:txBody>
      </p:sp>
      <p:pic>
        <p:nvPicPr>
          <p:cNvPr id="2" name="Picture 1">
            <a:extLst>
              <a:ext uri="{FF2B5EF4-FFF2-40B4-BE49-F238E27FC236}">
                <a16:creationId xmlns:a16="http://schemas.microsoft.com/office/drawing/2014/main" id="{E92641D9-4042-49D3-911B-BDAE960241ED}"/>
              </a:ext>
            </a:extLst>
          </p:cNvPr>
          <p:cNvPicPr>
            <a:picLocks noChangeAspect="1"/>
          </p:cNvPicPr>
          <p:nvPr/>
        </p:nvPicPr>
        <p:blipFill>
          <a:blip r:embed="rId3"/>
          <a:stretch>
            <a:fillRect/>
          </a:stretch>
        </p:blipFill>
        <p:spPr>
          <a:xfrm>
            <a:off x="838200" y="3843172"/>
            <a:ext cx="7178685" cy="1619866"/>
          </a:xfrm>
          <a:prstGeom prst="rect">
            <a:avLst/>
          </a:prstGeom>
        </p:spPr>
      </p:pic>
      <p:sp>
        <p:nvSpPr>
          <p:cNvPr id="9" name="Rectangle 8">
            <a:extLst>
              <a:ext uri="{FF2B5EF4-FFF2-40B4-BE49-F238E27FC236}">
                <a16:creationId xmlns:a16="http://schemas.microsoft.com/office/drawing/2014/main" id="{873150AD-C017-404A-9125-C422ACA5B7F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BF4342A1-5609-C047-AA2F-8D2AC67F9C0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ctrTitle"/>
          </p:nvPr>
        </p:nvSpPr>
        <p:spPr>
          <a:xfrm>
            <a:off x="921774" y="1752600"/>
            <a:ext cx="7315200" cy="3124200"/>
          </a:xfrm>
        </p:spPr>
        <p:txBody>
          <a:bodyPr/>
          <a:lstStyle/>
          <a:p>
            <a:br>
              <a:rPr lang="en-US" altLang="en-US" dirty="0"/>
            </a:br>
            <a:r>
              <a:rPr lang="en-US" altLang="en-US" dirty="0"/>
              <a:t> </a:t>
            </a:r>
            <a:r>
              <a:rPr lang="en-US" altLang="en-US" sz="4400" dirty="0"/>
              <a:t>P3: </a:t>
            </a:r>
            <a:br>
              <a:rPr lang="en-US" altLang="en-US" sz="4400" dirty="0"/>
            </a:br>
            <a:r>
              <a:rPr lang="en-US" sz="4400" dirty="0">
                <a:solidFill>
                  <a:prstClr val="black"/>
                </a:solidFill>
              </a:rPr>
              <a:t>Prepare departmental income statements and contribution reports.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440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61771"/>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774" y="5085971"/>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C710212C-F244-AA4F-AA1A-09E80576424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48707AE-DCA2-AA49-B6D9-5AE20C7CCEA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293688" y="274638"/>
            <a:ext cx="8534400" cy="1143000"/>
          </a:xfrm>
        </p:spPr>
        <p:txBody>
          <a:bodyPr/>
          <a:lstStyle/>
          <a:p>
            <a:r>
              <a:rPr lang="en-US" altLang="en-US" b="1" dirty="0"/>
              <a:t>Departmental Income Statements</a:t>
            </a:r>
          </a:p>
        </p:txBody>
      </p:sp>
      <p:sp>
        <p:nvSpPr>
          <p:cNvPr id="35845" name="Rectangle 4"/>
          <p:cNvSpPr>
            <a:spLocks noChangeArrowheads="1"/>
          </p:cNvSpPr>
          <p:nvPr/>
        </p:nvSpPr>
        <p:spPr bwMode="auto">
          <a:xfrm>
            <a:off x="762001" y="1414324"/>
            <a:ext cx="7924799" cy="3167534"/>
          </a:xfrm>
          <a:prstGeom prst="rect">
            <a:avLst/>
          </a:prstGeom>
          <a:solidFill>
            <a:schemeClr val="accent5">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914400" indent="-45720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Let’s prepare departmental income statements using the following steps:</a:t>
            </a:r>
          </a:p>
          <a:p>
            <a:pPr lvl="1" eaLnBrk="1" hangingPunct="1">
              <a:spcBef>
                <a:spcPct val="25000"/>
              </a:spcBef>
              <a:buFont typeface="Century Schoolbook" pitchFamily="18" charset="0"/>
              <a:buAutoNum type="arabicPeriod"/>
            </a:pPr>
            <a:r>
              <a:rPr lang="en-US" altLang="en-US" sz="2000" b="1" dirty="0">
                <a:latin typeface="Arial" charset="0"/>
              </a:rPr>
              <a:t>Accumulating revenues and direct expenses by department, and total indirect expenses. </a:t>
            </a:r>
          </a:p>
          <a:p>
            <a:pPr lvl="1" eaLnBrk="1" hangingPunct="1">
              <a:spcBef>
                <a:spcPct val="25000"/>
              </a:spcBef>
              <a:buFont typeface="Century Schoolbook" pitchFamily="18" charset="0"/>
              <a:buAutoNum type="arabicPeriod"/>
            </a:pPr>
            <a:r>
              <a:rPr lang="en-US" altLang="en-US" sz="2000" b="1" dirty="0">
                <a:latin typeface="Arial" charset="0"/>
              </a:rPr>
              <a:t>Allocating indirect expenses across both service and operating departments.</a:t>
            </a:r>
          </a:p>
          <a:p>
            <a:pPr lvl="1" eaLnBrk="1" hangingPunct="1">
              <a:spcBef>
                <a:spcPct val="25000"/>
              </a:spcBef>
              <a:buFont typeface="Century Schoolbook" pitchFamily="18" charset="0"/>
              <a:buAutoNum type="arabicPeriod"/>
            </a:pPr>
            <a:r>
              <a:rPr lang="en-US" altLang="en-US" sz="2000" b="1" dirty="0">
                <a:latin typeface="Arial" charset="0"/>
              </a:rPr>
              <a:t>Allocating service department expenses to operating departments.</a:t>
            </a:r>
          </a:p>
          <a:p>
            <a:pPr lvl="1" eaLnBrk="1" hangingPunct="1">
              <a:spcBef>
                <a:spcPct val="25000"/>
              </a:spcBef>
              <a:buFont typeface="Century Schoolbook" pitchFamily="18" charset="0"/>
              <a:buAutoNum type="arabicPeriod"/>
            </a:pPr>
            <a:r>
              <a:rPr lang="en-US" altLang="en-US" sz="2000" b="1" dirty="0">
                <a:latin typeface="Arial" charset="0"/>
              </a:rPr>
              <a:t>Preparing departmental income statements.</a:t>
            </a:r>
          </a:p>
        </p:txBody>
      </p:sp>
      <p:sp>
        <p:nvSpPr>
          <p:cNvPr id="8" name="Rounded Rectangle 7"/>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lang="en-US" sz="1100" dirty="0">
                <a:solidFill>
                  <a:prstClr val="black"/>
                </a:solidFill>
                <a:latin typeface="Calibri"/>
              </a:rPr>
              <a:t> </a:t>
            </a:r>
            <a:r>
              <a:rPr lang="en-US" sz="1100" dirty="0">
                <a:solidFill>
                  <a:prstClr val="black"/>
                </a:solidFill>
              </a:rPr>
              <a:t>Prepare departmental income statements and contribution reports.</a:t>
            </a:r>
            <a:endParaRPr lang="en-US" sz="1100" dirty="0"/>
          </a:p>
        </p:txBody>
      </p:sp>
      <p:sp>
        <p:nvSpPr>
          <p:cNvPr id="9" name="Rectangle 8">
            <a:extLst>
              <a:ext uri="{FF2B5EF4-FFF2-40B4-BE49-F238E27FC236}">
                <a16:creationId xmlns:a16="http://schemas.microsoft.com/office/drawing/2014/main" id="{6558BD2A-D239-A64A-99A9-7DD9DD4CCE43}"/>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0503223F-34BE-4942-8B2D-7632E0D00F5A}"/>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5">
                                            <p:bg/>
                                          </p:spTgt>
                                        </p:tgtEl>
                                        <p:attrNameLst>
                                          <p:attrName>style.visibility</p:attrName>
                                        </p:attrNameLst>
                                      </p:cBhvr>
                                      <p:to>
                                        <p:strVal val="visible"/>
                                      </p:to>
                                    </p:set>
                                    <p:animEffect transition="in" filter="fade">
                                      <p:cBhvr>
                                        <p:cTn id="7" dur="1000"/>
                                        <p:tgtEl>
                                          <p:spTgt spid="35845">
                                            <p:bg/>
                                          </p:spTgt>
                                        </p:tgtEl>
                                      </p:cBhvr>
                                    </p:animEffect>
                                    <p:anim calcmode="lin" valueType="num">
                                      <p:cBhvr>
                                        <p:cTn id="8" dur="1000" fill="hold"/>
                                        <p:tgtEl>
                                          <p:spTgt spid="35845">
                                            <p:bg/>
                                          </p:spTgt>
                                        </p:tgtEl>
                                        <p:attrNameLst>
                                          <p:attrName>ppt_x</p:attrName>
                                        </p:attrNameLst>
                                      </p:cBhvr>
                                      <p:tavLst>
                                        <p:tav tm="0">
                                          <p:val>
                                            <p:strVal val="#ppt_x"/>
                                          </p:val>
                                        </p:tav>
                                        <p:tav tm="100000">
                                          <p:val>
                                            <p:strVal val="#ppt_x"/>
                                          </p:val>
                                        </p:tav>
                                      </p:tavLst>
                                    </p:anim>
                                    <p:anim calcmode="lin" valueType="num">
                                      <p:cBhvr>
                                        <p:cTn id="9" dur="1000" fill="hold"/>
                                        <p:tgtEl>
                                          <p:spTgt spid="3584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5">
                                            <p:txEl>
                                              <p:pRg st="0" end="0"/>
                                            </p:txEl>
                                          </p:spTgt>
                                        </p:tgtEl>
                                        <p:attrNameLst>
                                          <p:attrName>style.visibility</p:attrName>
                                        </p:attrNameLst>
                                      </p:cBhvr>
                                      <p:to>
                                        <p:strVal val="visible"/>
                                      </p:to>
                                    </p:set>
                                    <p:animEffect transition="in" filter="fade">
                                      <p:cBhvr>
                                        <p:cTn id="14" dur="1000"/>
                                        <p:tgtEl>
                                          <p:spTgt spid="35845">
                                            <p:txEl>
                                              <p:pRg st="0" end="0"/>
                                            </p:txEl>
                                          </p:spTgt>
                                        </p:tgtEl>
                                      </p:cBhvr>
                                    </p:animEffect>
                                    <p:anim calcmode="lin" valueType="num">
                                      <p:cBhvr>
                                        <p:cTn id="15" dur="10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58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5">
                                            <p:txEl>
                                              <p:pRg st="1" end="1"/>
                                            </p:txEl>
                                          </p:spTgt>
                                        </p:tgtEl>
                                        <p:attrNameLst>
                                          <p:attrName>style.visibility</p:attrName>
                                        </p:attrNameLst>
                                      </p:cBhvr>
                                      <p:to>
                                        <p:strVal val="visible"/>
                                      </p:to>
                                    </p:set>
                                    <p:animEffect transition="in" filter="fade">
                                      <p:cBhvr>
                                        <p:cTn id="21" dur="1000"/>
                                        <p:tgtEl>
                                          <p:spTgt spid="35845">
                                            <p:txEl>
                                              <p:pRg st="1" end="1"/>
                                            </p:txEl>
                                          </p:spTgt>
                                        </p:tgtEl>
                                      </p:cBhvr>
                                    </p:animEffect>
                                    <p:anim calcmode="lin" valueType="num">
                                      <p:cBhvr>
                                        <p:cTn id="22" dur="10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58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5">
                                            <p:txEl>
                                              <p:pRg st="2" end="2"/>
                                            </p:txEl>
                                          </p:spTgt>
                                        </p:tgtEl>
                                        <p:attrNameLst>
                                          <p:attrName>style.visibility</p:attrName>
                                        </p:attrNameLst>
                                      </p:cBhvr>
                                      <p:to>
                                        <p:strVal val="visible"/>
                                      </p:to>
                                    </p:set>
                                    <p:animEffect transition="in" filter="fade">
                                      <p:cBhvr>
                                        <p:cTn id="28" dur="1000"/>
                                        <p:tgtEl>
                                          <p:spTgt spid="35845">
                                            <p:txEl>
                                              <p:pRg st="2" end="2"/>
                                            </p:txEl>
                                          </p:spTgt>
                                        </p:tgtEl>
                                      </p:cBhvr>
                                    </p:animEffect>
                                    <p:anim calcmode="lin" valueType="num">
                                      <p:cBhvr>
                                        <p:cTn id="29" dur="10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58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5">
                                            <p:txEl>
                                              <p:pRg st="3" end="3"/>
                                            </p:txEl>
                                          </p:spTgt>
                                        </p:tgtEl>
                                        <p:attrNameLst>
                                          <p:attrName>style.visibility</p:attrName>
                                        </p:attrNameLst>
                                      </p:cBhvr>
                                      <p:to>
                                        <p:strVal val="visible"/>
                                      </p:to>
                                    </p:set>
                                    <p:animEffect transition="in" filter="fade">
                                      <p:cBhvr>
                                        <p:cTn id="35" dur="1000"/>
                                        <p:tgtEl>
                                          <p:spTgt spid="35845">
                                            <p:txEl>
                                              <p:pRg st="3" end="3"/>
                                            </p:txEl>
                                          </p:spTgt>
                                        </p:tgtEl>
                                      </p:cBhvr>
                                    </p:animEffect>
                                    <p:anim calcmode="lin" valueType="num">
                                      <p:cBhvr>
                                        <p:cTn id="36" dur="1000" fill="hold"/>
                                        <p:tgtEl>
                                          <p:spTgt spid="3584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58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5">
                                            <p:txEl>
                                              <p:pRg st="4" end="4"/>
                                            </p:txEl>
                                          </p:spTgt>
                                        </p:tgtEl>
                                        <p:attrNameLst>
                                          <p:attrName>style.visibility</p:attrName>
                                        </p:attrNameLst>
                                      </p:cBhvr>
                                      <p:to>
                                        <p:strVal val="visible"/>
                                      </p:to>
                                    </p:set>
                                    <p:animEffect transition="in" filter="fade">
                                      <p:cBhvr>
                                        <p:cTn id="42" dur="1000"/>
                                        <p:tgtEl>
                                          <p:spTgt spid="35845">
                                            <p:txEl>
                                              <p:pRg st="4" end="4"/>
                                            </p:txEl>
                                          </p:spTgt>
                                        </p:tgtEl>
                                      </p:cBhvr>
                                    </p:animEffect>
                                    <p:anim calcmode="lin" valueType="num">
                                      <p:cBhvr>
                                        <p:cTn id="43" dur="1000" fill="hold"/>
                                        <p:tgtEl>
                                          <p:spTgt spid="3584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584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bldLvl="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title"/>
          </p:nvPr>
        </p:nvSpPr>
        <p:spPr>
          <a:xfrm>
            <a:off x="228600" y="590550"/>
            <a:ext cx="8458200" cy="850900"/>
          </a:xfrm>
        </p:spPr>
        <p:txBody>
          <a:bodyPr/>
          <a:lstStyle/>
          <a:p>
            <a:r>
              <a:rPr lang="en-US" altLang="en-US" sz="3000" b="1" dirty="0"/>
              <a:t>Apply Step 1: </a:t>
            </a:r>
            <a:br>
              <a:rPr lang="en-US" altLang="en-US" sz="3000" b="1" dirty="0"/>
            </a:br>
            <a:r>
              <a:rPr lang="en-US" altLang="en-US" sz="3000" b="1" dirty="0"/>
              <a:t>Departmental Expense Allocation Spreadsheet</a:t>
            </a:r>
          </a:p>
        </p:txBody>
      </p:sp>
      <p:sp>
        <p:nvSpPr>
          <p:cNvPr id="8" name="Rounded Rectangle 7"/>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P3:</a:t>
            </a:r>
            <a:r>
              <a:rPr lang="en-US" sz="1100" dirty="0">
                <a:solidFill>
                  <a:prstClr val="black"/>
                </a:solidFill>
                <a:latin typeface="Calibri"/>
              </a:rPr>
              <a:t> </a:t>
            </a:r>
            <a:r>
              <a:rPr lang="en-US" sz="1100" dirty="0">
                <a:solidFill>
                  <a:prstClr val="black"/>
                </a:solidFill>
              </a:rPr>
              <a:t>Prepare departmental income statements and contribution reports.</a:t>
            </a:r>
          </a:p>
        </p:txBody>
      </p:sp>
      <p:sp>
        <p:nvSpPr>
          <p:cNvPr id="9" name="TextBox 8"/>
          <p:cNvSpPr txBox="1"/>
          <p:nvPr/>
        </p:nvSpPr>
        <p:spPr>
          <a:xfrm>
            <a:off x="7620000" y="18089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22.9</a:t>
            </a:r>
          </a:p>
        </p:txBody>
      </p:sp>
      <p:pic>
        <p:nvPicPr>
          <p:cNvPr id="2" name="Picture 1">
            <a:extLst>
              <a:ext uri="{FF2B5EF4-FFF2-40B4-BE49-F238E27FC236}">
                <a16:creationId xmlns:a16="http://schemas.microsoft.com/office/drawing/2014/main" id="{81C45580-2B3B-425E-8B42-350036052EDE}"/>
              </a:ext>
            </a:extLst>
          </p:cNvPr>
          <p:cNvPicPr>
            <a:picLocks noChangeAspect="1"/>
          </p:cNvPicPr>
          <p:nvPr/>
        </p:nvPicPr>
        <p:blipFill>
          <a:blip r:embed="rId3"/>
          <a:stretch>
            <a:fillRect/>
          </a:stretch>
        </p:blipFill>
        <p:spPr>
          <a:xfrm>
            <a:off x="914400" y="1808926"/>
            <a:ext cx="6579474" cy="3753674"/>
          </a:xfrm>
          <a:prstGeom prst="rect">
            <a:avLst/>
          </a:prstGeom>
        </p:spPr>
      </p:pic>
      <p:sp>
        <p:nvSpPr>
          <p:cNvPr id="10" name="Rectangle 9">
            <a:extLst>
              <a:ext uri="{FF2B5EF4-FFF2-40B4-BE49-F238E27FC236}">
                <a16:creationId xmlns:a16="http://schemas.microsoft.com/office/drawing/2014/main" id="{2DF2A442-CA80-1246-9FE8-5EAC0563490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396F5FA-7B44-444B-BC72-A0979D687B3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60143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P3:</a:t>
            </a:r>
            <a:r>
              <a:rPr lang="en-US" sz="1100" dirty="0">
                <a:solidFill>
                  <a:prstClr val="black"/>
                </a:solidFill>
                <a:latin typeface="Calibri"/>
              </a:rPr>
              <a:t> </a:t>
            </a:r>
            <a:r>
              <a:rPr lang="en-US" sz="1100" dirty="0">
                <a:solidFill>
                  <a:prstClr val="black"/>
                </a:solidFill>
              </a:rPr>
              <a:t>Prepare departmental income statements and contribution reports.</a:t>
            </a:r>
          </a:p>
        </p:txBody>
      </p:sp>
      <p:sp>
        <p:nvSpPr>
          <p:cNvPr id="18" name="TextBox 17"/>
          <p:cNvSpPr txBox="1"/>
          <p:nvPr/>
        </p:nvSpPr>
        <p:spPr>
          <a:xfrm>
            <a:off x="7738346" y="160210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22.10</a:t>
            </a:r>
          </a:p>
        </p:txBody>
      </p:sp>
      <p:sp>
        <p:nvSpPr>
          <p:cNvPr id="9" name="Rectangle 6"/>
          <p:cNvSpPr>
            <a:spLocks noGrp="1" noChangeArrowheads="1"/>
          </p:cNvSpPr>
          <p:nvPr>
            <p:ph type="title"/>
          </p:nvPr>
        </p:nvSpPr>
        <p:spPr>
          <a:xfrm>
            <a:off x="228600" y="590550"/>
            <a:ext cx="8458200" cy="850900"/>
          </a:xfrm>
        </p:spPr>
        <p:txBody>
          <a:bodyPr/>
          <a:lstStyle/>
          <a:p>
            <a:r>
              <a:rPr lang="en-US" altLang="en-US" sz="3000" b="1" dirty="0"/>
              <a:t>Apply Steps 2 and 3: </a:t>
            </a:r>
            <a:br>
              <a:rPr lang="en-US" altLang="en-US" sz="3000" b="1" dirty="0"/>
            </a:br>
            <a:r>
              <a:rPr lang="en-US" altLang="en-US" sz="3000" b="1" dirty="0"/>
              <a:t>Departmental Expense Allocation Spreadsheet</a:t>
            </a:r>
          </a:p>
        </p:txBody>
      </p:sp>
      <p:pic>
        <p:nvPicPr>
          <p:cNvPr id="3" name="Picture 2">
            <a:extLst>
              <a:ext uri="{FF2B5EF4-FFF2-40B4-BE49-F238E27FC236}">
                <a16:creationId xmlns:a16="http://schemas.microsoft.com/office/drawing/2014/main" id="{3FF01894-E5F7-4E27-9B90-4AA3858EAB74}"/>
              </a:ext>
            </a:extLst>
          </p:cNvPr>
          <p:cNvPicPr>
            <a:picLocks noChangeAspect="1"/>
          </p:cNvPicPr>
          <p:nvPr/>
        </p:nvPicPr>
        <p:blipFill>
          <a:blip r:embed="rId3"/>
          <a:stretch>
            <a:fillRect/>
          </a:stretch>
        </p:blipFill>
        <p:spPr>
          <a:xfrm>
            <a:off x="762000" y="1921161"/>
            <a:ext cx="6945866" cy="3719324"/>
          </a:xfrm>
          <a:prstGeom prst="rect">
            <a:avLst/>
          </a:prstGeom>
        </p:spPr>
      </p:pic>
      <p:sp>
        <p:nvSpPr>
          <p:cNvPr id="8" name="Rectangle 7">
            <a:extLst>
              <a:ext uri="{FF2B5EF4-FFF2-40B4-BE49-F238E27FC236}">
                <a16:creationId xmlns:a16="http://schemas.microsoft.com/office/drawing/2014/main" id="{EB4C3DAE-427B-4F42-AD10-7A9F9B2D5A8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F55EC21B-DE93-154D-B044-308CAF8EB18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75347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solidFill>
                  <a:prstClr val="black"/>
                </a:solidFill>
              </a:rPr>
            </a:br>
            <a:br>
              <a:rPr lang="en-US" altLang="en-US">
                <a:solidFill>
                  <a:prstClr val="black"/>
                </a:solidFill>
              </a:rPr>
            </a:br>
            <a:br>
              <a:rPr lang="en-US">
                <a:solidFill>
                  <a:prstClr val="black"/>
                </a:solidFill>
              </a:rPr>
            </a:b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1446550"/>
          </a:xfrm>
          <a:prstGeom prst="rect">
            <a:avLst/>
          </a:prstGeom>
          <a:noFill/>
        </p:spPr>
        <p:txBody>
          <a:bodyPr wrap="square" rtlCol="0">
            <a:spAutoFit/>
          </a:bodyPr>
          <a:lstStyle/>
          <a:p>
            <a:r>
              <a:rPr lang="en-US" altLang="en-US" sz="4400" b="1" dirty="0">
                <a:solidFill>
                  <a:prstClr val="black"/>
                </a:solidFill>
                <a:latin typeface="Calibri"/>
              </a:rPr>
              <a:t>Chapter 22 Learning Objectives</a:t>
            </a:r>
            <a:endParaRPr lang="en-US" sz="4400" dirty="0">
              <a:solidFill>
                <a:prstClr val="black"/>
              </a:solidFill>
              <a:latin typeface="Calibri"/>
            </a:endParaRPr>
          </a:p>
        </p:txBody>
      </p:sp>
      <p:sp>
        <p:nvSpPr>
          <p:cNvPr id="8" name="Rectangle 7"/>
          <p:cNvSpPr/>
          <p:nvPr/>
        </p:nvSpPr>
        <p:spPr>
          <a:xfrm>
            <a:off x="762000" y="2122706"/>
            <a:ext cx="8115300" cy="4278094"/>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Distinguish between direct and indirect expenses and identify bases for allocating indirect </a:t>
            </a:r>
            <a:br>
              <a:rPr lang="en-US" sz="1600" dirty="0">
                <a:solidFill>
                  <a:prstClr val="black"/>
                </a:solidFill>
                <a:latin typeface="Calibri"/>
              </a:rPr>
            </a:br>
            <a:r>
              <a:rPr lang="en-US" sz="1600" dirty="0">
                <a:solidFill>
                  <a:prstClr val="black"/>
                </a:solidFill>
                <a:latin typeface="Calibri"/>
              </a:rPr>
              <a:t>       expenses to departments.</a:t>
            </a:r>
          </a:p>
          <a:p>
            <a:r>
              <a:rPr lang="en-US" sz="1600" b="1" dirty="0">
                <a:solidFill>
                  <a:prstClr val="black"/>
                </a:solidFill>
                <a:latin typeface="Calibri"/>
              </a:rPr>
              <a:t>C2  </a:t>
            </a:r>
            <a:r>
              <a:rPr lang="en-US" sz="1600" dirty="0">
                <a:solidFill>
                  <a:prstClr val="black"/>
                </a:solidFill>
                <a:latin typeface="Calibri"/>
              </a:rPr>
              <a:t>Explain transfer pricing and methods to set transfer prices. </a:t>
            </a:r>
          </a:p>
          <a:p>
            <a:r>
              <a:rPr lang="en-US" sz="1600" b="1" dirty="0">
                <a:solidFill>
                  <a:prstClr val="black"/>
                </a:solidFill>
                <a:latin typeface="Calibri"/>
              </a:rPr>
              <a:t>C3  </a:t>
            </a:r>
            <a:r>
              <a:rPr lang="en-US" sz="1600" dirty="0">
                <a:solidFill>
                  <a:prstClr val="black"/>
                </a:solidFill>
                <a:latin typeface="Calibri"/>
              </a:rPr>
              <a:t>Describe allocation of joint costs across products. (Appendix 22C)</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Analyze investment centers using return on investment and residual income.</a:t>
            </a:r>
          </a:p>
          <a:p>
            <a:r>
              <a:rPr lang="en-US" sz="1600" b="1" dirty="0">
                <a:solidFill>
                  <a:prstClr val="black"/>
                </a:solidFill>
                <a:latin typeface="Calibri"/>
              </a:rPr>
              <a:t>A2  </a:t>
            </a:r>
            <a:r>
              <a:rPr lang="en-US" sz="1600" dirty="0">
                <a:solidFill>
                  <a:prstClr val="black"/>
                </a:solidFill>
                <a:latin typeface="Calibri"/>
              </a:rPr>
              <a:t>Analyze investment centers using profit margin and investment turnover.</a:t>
            </a:r>
          </a:p>
          <a:p>
            <a:r>
              <a:rPr lang="en-US" sz="1600" b="1" dirty="0">
                <a:solidFill>
                  <a:prstClr val="black"/>
                </a:solidFill>
                <a:latin typeface="Calibri"/>
              </a:rPr>
              <a:t>A3  </a:t>
            </a:r>
            <a:r>
              <a:rPr lang="en-US" sz="1600" dirty="0">
                <a:solidFill>
                  <a:prstClr val="black"/>
                </a:solidFill>
                <a:latin typeface="Calibri"/>
              </a:rPr>
              <a:t>Analyze investment centers using balanced scorecard.</a:t>
            </a:r>
          </a:p>
          <a:p>
            <a:r>
              <a:rPr lang="en-US" sz="1600" b="1" dirty="0">
                <a:solidFill>
                  <a:prstClr val="black"/>
                </a:solidFill>
                <a:latin typeface="Calibri"/>
              </a:rPr>
              <a:t>A4  </a:t>
            </a:r>
            <a:r>
              <a:rPr lang="en-US" sz="1600" dirty="0">
                <a:solidFill>
                  <a:prstClr val="black"/>
                </a:solidFill>
                <a:latin typeface="Calibri"/>
              </a:rPr>
              <a:t>Compute the number of days in the cash conversion cycle.</a:t>
            </a:r>
            <a:endParaRPr lang="en-US" sz="1600" b="1"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Prepare a responsibility accounting report using controllable costs.</a:t>
            </a:r>
          </a:p>
          <a:p>
            <a:r>
              <a:rPr lang="en-US" sz="1600" b="1" dirty="0">
                <a:solidFill>
                  <a:prstClr val="black"/>
                </a:solidFill>
                <a:latin typeface="Calibri"/>
              </a:rPr>
              <a:t>P2  </a:t>
            </a:r>
            <a:r>
              <a:rPr lang="en-US" sz="1600" dirty="0">
                <a:solidFill>
                  <a:prstClr val="black"/>
                </a:solidFill>
                <a:latin typeface="Calibri"/>
              </a:rPr>
              <a:t>Allocate indirect expenses to departments.</a:t>
            </a:r>
          </a:p>
          <a:p>
            <a:r>
              <a:rPr lang="en-US" sz="1600" b="1" dirty="0">
                <a:solidFill>
                  <a:prstClr val="black"/>
                </a:solidFill>
                <a:latin typeface="Calibri"/>
              </a:rPr>
              <a:t>P3  </a:t>
            </a:r>
            <a:r>
              <a:rPr lang="en-US" sz="1600" dirty="0">
                <a:solidFill>
                  <a:prstClr val="black"/>
                </a:solidFill>
                <a:latin typeface="Calibri"/>
              </a:rPr>
              <a:t>Prepare departmental income statements and contribution reports.</a:t>
            </a:r>
          </a:p>
          <a:p>
            <a:endParaRPr lang="en-US" sz="1600" dirty="0">
              <a:solidFill>
                <a:prstClr val="black"/>
              </a:solidFill>
              <a:latin typeface="Calibri"/>
            </a:endParaRPr>
          </a:p>
        </p:txBody>
      </p:sp>
      <p:sp>
        <p:nvSpPr>
          <p:cNvPr id="10" name="Rectangle 9">
            <a:extLst>
              <a:ext uri="{FF2B5EF4-FFF2-40B4-BE49-F238E27FC236}">
                <a16:creationId xmlns:a16="http://schemas.microsoft.com/office/drawing/2014/main" id="{FB19B32A-7F6D-524B-9826-C4A101B6927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6113835-8FC1-B34F-984C-8ECB74D9F8A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74013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P3:</a:t>
            </a:r>
            <a:r>
              <a:rPr lang="en-US" sz="1100" dirty="0">
                <a:solidFill>
                  <a:prstClr val="black"/>
                </a:solidFill>
                <a:latin typeface="Calibri"/>
              </a:rPr>
              <a:t> </a:t>
            </a:r>
            <a:r>
              <a:rPr lang="en-US" sz="1100" dirty="0">
                <a:solidFill>
                  <a:prstClr val="black"/>
                </a:solidFill>
              </a:rPr>
              <a:t>Prepare departmental income statements and contribution reports.</a:t>
            </a:r>
          </a:p>
        </p:txBody>
      </p:sp>
      <p:sp>
        <p:nvSpPr>
          <p:cNvPr id="6" name="TextBox 5"/>
          <p:cNvSpPr txBox="1"/>
          <p:nvPr/>
        </p:nvSpPr>
        <p:spPr>
          <a:xfrm>
            <a:off x="7924800" y="13208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22.11</a:t>
            </a:r>
          </a:p>
        </p:txBody>
      </p:sp>
      <p:sp>
        <p:nvSpPr>
          <p:cNvPr id="8" name="Rectangle 6"/>
          <p:cNvSpPr>
            <a:spLocks noGrp="1" noChangeArrowheads="1"/>
          </p:cNvSpPr>
          <p:nvPr>
            <p:ph type="title"/>
          </p:nvPr>
        </p:nvSpPr>
        <p:spPr>
          <a:xfrm>
            <a:off x="228600" y="590550"/>
            <a:ext cx="8458200" cy="850900"/>
          </a:xfrm>
        </p:spPr>
        <p:txBody>
          <a:bodyPr/>
          <a:lstStyle/>
          <a:p>
            <a:r>
              <a:rPr lang="en-US" altLang="en-US" sz="3000" b="1" dirty="0"/>
              <a:t>Apply Step 4: </a:t>
            </a:r>
            <a:br>
              <a:rPr lang="en-US" altLang="en-US" sz="3000" b="1" dirty="0"/>
            </a:br>
            <a:r>
              <a:rPr lang="en-US" altLang="en-US" sz="3000" b="1" dirty="0"/>
              <a:t>Departmental Income Statements</a:t>
            </a:r>
          </a:p>
        </p:txBody>
      </p:sp>
      <p:pic>
        <p:nvPicPr>
          <p:cNvPr id="75778" name="Picture 2" descr="C:\Users\April\AppData\Local\Temp\SNAGHTML5250b99d.PNG">
            <a:extLst>
              <a:ext uri="{FF2B5EF4-FFF2-40B4-BE49-F238E27FC236}">
                <a16:creationId xmlns:a16="http://schemas.microsoft.com/office/drawing/2014/main" id="{DFEA8A89-9CE6-425A-8E0E-D43B5740E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752600"/>
            <a:ext cx="7543801"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5E3DEF8B-AF6C-F249-8F8A-869B9688B0F5}"/>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A6BB68D2-60BE-A14D-A520-84AB9F3E6EE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864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266700" y="3184928"/>
            <a:ext cx="8610600" cy="1981200"/>
          </a:xfrm>
        </p:spPr>
        <p:txBody>
          <a:bodyPr lIns="90488" tIns="44450" rIns="90488" bIns="44450"/>
          <a:lstStyle/>
          <a:p>
            <a:pPr>
              <a:buFont typeface="Wingdings" pitchFamily="2" charset="2"/>
              <a:buNone/>
            </a:pPr>
            <a:r>
              <a:rPr lang="en-US" altLang="en-US" sz="3000" dirty="0">
                <a:latin typeface="Arial" charset="0"/>
                <a:cs typeface="Arial" charset="0"/>
              </a:rPr>
              <a:t>    </a:t>
            </a:r>
            <a:r>
              <a:rPr lang="en-US" altLang="en-US" sz="3000" dirty="0">
                <a:solidFill>
                  <a:schemeClr val="hlink"/>
                </a:solidFill>
                <a:latin typeface="Arial" charset="0"/>
                <a:cs typeface="Arial" charset="0"/>
              </a:rPr>
              <a:t>Departmental contribution . . . </a:t>
            </a:r>
            <a:endParaRPr lang="en-US" altLang="en-US" dirty="0">
              <a:solidFill>
                <a:schemeClr val="hlink"/>
              </a:solidFill>
              <a:latin typeface="Arial" charset="0"/>
              <a:cs typeface="Arial" charset="0"/>
            </a:endParaRPr>
          </a:p>
          <a:p>
            <a:pPr lvl="1"/>
            <a:r>
              <a:rPr lang="en-US" altLang="en-US" dirty="0">
                <a:latin typeface="Arial" charset="0"/>
                <a:cs typeface="Arial" charset="0"/>
              </a:rPr>
              <a:t>Is used to evaluate departmental performance.</a:t>
            </a:r>
          </a:p>
          <a:p>
            <a:pPr lvl="1"/>
            <a:r>
              <a:rPr lang="en-US" altLang="en-US" dirty="0">
                <a:latin typeface="Arial" charset="0"/>
                <a:cs typeface="Arial" charset="0"/>
              </a:rPr>
              <a:t>Is not a function of arbitrary allocations of indirect expenses.</a:t>
            </a:r>
            <a:endParaRPr lang="en-US" altLang="en-US" sz="3000" dirty="0">
              <a:solidFill>
                <a:schemeClr val="hlink"/>
              </a:solidFill>
              <a:latin typeface="Arial" charset="0"/>
              <a:cs typeface="Arial" charset="0"/>
            </a:endParaRPr>
          </a:p>
        </p:txBody>
      </p:sp>
      <p:sp>
        <p:nvSpPr>
          <p:cNvPr id="64515" name="Rectangle 3"/>
          <p:cNvSpPr>
            <a:spLocks noChangeArrowheads="1"/>
          </p:cNvSpPr>
          <p:nvPr/>
        </p:nvSpPr>
        <p:spPr bwMode="auto">
          <a:xfrm>
            <a:off x="685800" y="1589088"/>
            <a:ext cx="8001000" cy="1382712"/>
          </a:xfrm>
          <a:prstGeom prst="rect">
            <a:avLst/>
          </a:prstGeom>
          <a:solidFill>
            <a:srgbClr val="FFCC66"/>
          </a:solidFill>
          <a:ln w="2540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800" b="1" dirty="0">
                <a:latin typeface="Arial" charset="0"/>
              </a:rPr>
              <a:t>   Departmental revenue</a:t>
            </a:r>
            <a:br>
              <a:rPr lang="en-US" altLang="en-US" sz="2800" b="1" dirty="0">
                <a:latin typeface="Arial" charset="0"/>
              </a:rPr>
            </a:br>
            <a:r>
              <a:rPr lang="en-US" altLang="en-US" sz="2800" b="1" dirty="0">
                <a:latin typeface="Arial" charset="0"/>
              </a:rPr>
              <a:t>– Direct expenses          </a:t>
            </a:r>
            <a:br>
              <a:rPr lang="en-US" altLang="en-US" sz="2800" b="1" dirty="0">
                <a:latin typeface="Arial" charset="0"/>
              </a:rPr>
            </a:br>
            <a:r>
              <a:rPr lang="en-US" altLang="en-US" sz="2800" b="1" dirty="0">
                <a:latin typeface="Arial" charset="0"/>
              </a:rPr>
              <a:t>= Departmental contribution to overhead</a:t>
            </a:r>
          </a:p>
        </p:txBody>
      </p:sp>
      <p:sp>
        <p:nvSpPr>
          <p:cNvPr id="64516" name="Line 4"/>
          <p:cNvSpPr>
            <a:spLocks noChangeShapeType="1"/>
          </p:cNvSpPr>
          <p:nvPr/>
        </p:nvSpPr>
        <p:spPr bwMode="auto">
          <a:xfrm>
            <a:off x="762000" y="2514600"/>
            <a:ext cx="70104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64517" name="Rectangle 5"/>
          <p:cNvSpPr>
            <a:spLocks noGrp="1" noChangeArrowheads="1"/>
          </p:cNvSpPr>
          <p:nvPr>
            <p:ph type="title"/>
          </p:nvPr>
        </p:nvSpPr>
        <p:spPr>
          <a:xfrm>
            <a:off x="381000" y="457200"/>
            <a:ext cx="8382000" cy="1143000"/>
          </a:xfrm>
        </p:spPr>
        <p:txBody>
          <a:bodyPr/>
          <a:lstStyle/>
          <a:p>
            <a:r>
              <a:rPr lang="en-US" altLang="en-US" sz="3000" b="1" dirty="0"/>
              <a:t>Departmental Contribution to Overhead</a:t>
            </a:r>
          </a:p>
        </p:txBody>
      </p:sp>
      <p:sp>
        <p:nvSpPr>
          <p:cNvPr id="6" name="TextBox 5"/>
          <p:cNvSpPr txBox="1"/>
          <p:nvPr/>
        </p:nvSpPr>
        <p:spPr>
          <a:xfrm>
            <a:off x="404611" y="5281299"/>
            <a:ext cx="8382000" cy="954088"/>
          </a:xfrm>
          <a:prstGeom prst="rect">
            <a:avLst/>
          </a:prstGeom>
          <a:solidFill>
            <a:schemeClr val="accent2">
              <a:lumMod val="40000"/>
              <a:lumOff val="60000"/>
            </a:schemeClr>
          </a:solidFill>
          <a:ln>
            <a:solidFill>
              <a:schemeClr val="tx1"/>
            </a:solidFill>
          </a:ln>
        </p:spPr>
        <p:txBody>
          <a:bodyPr>
            <a:spAutoFit/>
          </a:bodyPr>
          <a:lstStyle/>
          <a:p>
            <a:pPr algn="ctr" eaLnBrk="1" hangingPunct="1">
              <a:defRPr/>
            </a:pPr>
            <a:r>
              <a:rPr lang="en-US" sz="2800" dirty="0"/>
              <a:t>A department may be a candidate for elimination  when its departmental contribution is negative.</a:t>
            </a:r>
          </a:p>
        </p:txBody>
      </p:sp>
      <p:sp>
        <p:nvSpPr>
          <p:cNvPr id="10" name="Rounded Rectangle 9"/>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lang="en-US" sz="1100" dirty="0">
                <a:solidFill>
                  <a:prstClr val="black"/>
                </a:solidFill>
                <a:latin typeface="Calibri"/>
              </a:rPr>
              <a:t> </a:t>
            </a:r>
            <a:r>
              <a:rPr lang="en-US" sz="1100" dirty="0">
                <a:solidFill>
                  <a:prstClr val="black"/>
                </a:solidFill>
              </a:rPr>
              <a:t>Prepare departmental income statements and contribution reports.</a:t>
            </a:r>
            <a:endParaRPr lang="en-US" sz="1100" dirty="0"/>
          </a:p>
        </p:txBody>
      </p:sp>
      <p:sp>
        <p:nvSpPr>
          <p:cNvPr id="11" name="Rectangle 10">
            <a:extLst>
              <a:ext uri="{FF2B5EF4-FFF2-40B4-BE49-F238E27FC236}">
                <a16:creationId xmlns:a16="http://schemas.microsoft.com/office/drawing/2014/main" id="{9408F565-A617-B84B-A36A-22F580B2681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D7D0B7FD-29CF-F043-BA5E-601401271AA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3"/>
          <p:cNvSpPr>
            <a:spLocks noGrp="1" noChangeArrowheads="1"/>
          </p:cNvSpPr>
          <p:nvPr>
            <p:ph type="title"/>
          </p:nvPr>
        </p:nvSpPr>
        <p:spPr>
          <a:xfrm>
            <a:off x="381000" y="381000"/>
            <a:ext cx="8382000" cy="1143000"/>
          </a:xfrm>
        </p:spPr>
        <p:txBody>
          <a:bodyPr/>
          <a:lstStyle/>
          <a:p>
            <a:r>
              <a:rPr lang="en-US" altLang="en-US" sz="3000" b="1" dirty="0"/>
              <a:t>Departmental Contribution to Overhead </a:t>
            </a:r>
            <a:r>
              <a:rPr lang="en-US" altLang="en-US" sz="2600" b="1" dirty="0"/>
              <a:t>(continued)</a:t>
            </a:r>
          </a:p>
        </p:txBody>
      </p:sp>
      <p:sp>
        <p:nvSpPr>
          <p:cNvPr id="12" name="Rectangle 7"/>
          <p:cNvSpPr>
            <a:spLocks noChangeArrowheads="1"/>
          </p:cNvSpPr>
          <p:nvPr/>
        </p:nvSpPr>
        <p:spPr bwMode="auto">
          <a:xfrm>
            <a:off x="627062" y="5435600"/>
            <a:ext cx="8135938" cy="920750"/>
          </a:xfrm>
          <a:prstGeom prst="rect">
            <a:avLst/>
          </a:prstGeom>
          <a:solidFill>
            <a:srgbClr val="FFFF71"/>
          </a:solidFill>
          <a:ln w="25400">
            <a:solidFill>
              <a:srgbClr val="FF0000"/>
            </a:solidFill>
            <a:miter lim="800000"/>
            <a:headEnd/>
            <a:tailEnd/>
          </a:ln>
          <a:effectLst/>
        </p:spPr>
        <p:txBody>
          <a:bodyPr lIns="90488" tIns="44450" rIns="90488" bIns="44450">
            <a:spAutoFit/>
          </a:bodyPr>
          <a:lstStyle/>
          <a:p>
            <a:pPr algn="ctr" eaLnBrk="1" hangingPunct="1">
              <a:spcBef>
                <a:spcPct val="50000"/>
              </a:spcBef>
              <a:defRPr/>
            </a:pPr>
            <a:r>
              <a:rPr lang="en-US" b="1" dirty="0"/>
              <a:t>Departmental contributions to indirect expenses (overhead) are emphasized.  Departmental contributions are positive so neither department is a candidate for elimination.</a:t>
            </a:r>
          </a:p>
        </p:txBody>
      </p:sp>
      <p:sp>
        <p:nvSpPr>
          <p:cNvPr id="15" name="Rounded Rectangle 14"/>
          <p:cNvSpPr/>
          <p:nvPr/>
        </p:nvSpPr>
        <p:spPr>
          <a:xfrm>
            <a:off x="0" y="6648449"/>
            <a:ext cx="5791200" cy="1781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lang="en-US" sz="1100" dirty="0">
                <a:solidFill>
                  <a:prstClr val="black"/>
                </a:solidFill>
                <a:latin typeface="Calibri"/>
              </a:rPr>
              <a:t> </a:t>
            </a:r>
            <a:r>
              <a:rPr lang="en-US" sz="1100" dirty="0">
                <a:solidFill>
                  <a:prstClr val="black"/>
                </a:solidFill>
              </a:rPr>
              <a:t>Prepare departmental income statements and contribution reports.</a:t>
            </a:r>
            <a:endParaRPr lang="en-US" sz="1100" dirty="0"/>
          </a:p>
        </p:txBody>
      </p:sp>
      <p:sp>
        <p:nvSpPr>
          <p:cNvPr id="17" name="TextBox 16"/>
          <p:cNvSpPr txBox="1"/>
          <p:nvPr/>
        </p:nvSpPr>
        <p:spPr>
          <a:xfrm>
            <a:off x="7696200" y="12886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22.12</a:t>
            </a:r>
          </a:p>
        </p:txBody>
      </p:sp>
      <p:pic>
        <p:nvPicPr>
          <p:cNvPr id="2" name="Picture 1">
            <a:extLst>
              <a:ext uri="{FF2B5EF4-FFF2-40B4-BE49-F238E27FC236}">
                <a16:creationId xmlns:a16="http://schemas.microsoft.com/office/drawing/2014/main" id="{4F1A282D-F9FA-4B11-81BD-12DC74EC050A}"/>
              </a:ext>
            </a:extLst>
          </p:cNvPr>
          <p:cNvPicPr>
            <a:picLocks noChangeAspect="1"/>
          </p:cNvPicPr>
          <p:nvPr/>
        </p:nvPicPr>
        <p:blipFill>
          <a:blip r:embed="rId3"/>
          <a:stretch>
            <a:fillRect/>
          </a:stretch>
        </p:blipFill>
        <p:spPr>
          <a:xfrm>
            <a:off x="1463615" y="1288640"/>
            <a:ext cx="6019800" cy="3940023"/>
          </a:xfrm>
          <a:prstGeom prst="rect">
            <a:avLst/>
          </a:prstGeom>
        </p:spPr>
      </p:pic>
      <p:sp>
        <p:nvSpPr>
          <p:cNvPr id="9" name="Rectangle 8">
            <a:extLst>
              <a:ext uri="{FF2B5EF4-FFF2-40B4-BE49-F238E27FC236}">
                <a16:creationId xmlns:a16="http://schemas.microsoft.com/office/drawing/2014/main" id="{104F8B6D-FEAD-9344-B87A-7A03E46B7AD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55A53DB7-72C7-0644-8B8B-6261CD40A7AA}"/>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4"/>
          <p:cNvSpPr>
            <a:spLocks noGrp="1"/>
          </p:cNvSpPr>
          <p:nvPr>
            <p:ph type="ctrTitle"/>
          </p:nvPr>
        </p:nvSpPr>
        <p:spPr>
          <a:xfrm>
            <a:off x="914400" y="1676400"/>
            <a:ext cx="7315200" cy="3124200"/>
          </a:xfrm>
        </p:spPr>
        <p:txBody>
          <a:bodyPr/>
          <a:lstStyle/>
          <a:p>
            <a:br>
              <a:rPr lang="en-US" altLang="en-US" dirty="0"/>
            </a:br>
            <a:r>
              <a:rPr lang="en-US" altLang="en-US" dirty="0"/>
              <a:t> </a:t>
            </a:r>
            <a:r>
              <a:rPr lang="en-US" altLang="en-US" sz="4400" dirty="0"/>
              <a:t>A1: </a:t>
            </a:r>
            <a:br>
              <a:rPr lang="en-US" altLang="en-US" sz="4400" dirty="0"/>
            </a:br>
            <a:r>
              <a:rPr lang="en-US" sz="4400" dirty="0">
                <a:solidFill>
                  <a:prstClr val="black"/>
                </a:solidFill>
              </a:rPr>
              <a:t>Analyze investment centers using return on investment and residual income.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86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49436"/>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257800"/>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58744FB4-684A-C44C-A4AB-ADB6E36700AB}"/>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78F8B576-FFDA-D849-8FDE-1EA50D6240C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b="1" dirty="0"/>
              <a:t>Investment Centers</a:t>
            </a:r>
          </a:p>
        </p:txBody>
      </p:sp>
      <p:sp>
        <p:nvSpPr>
          <p:cNvPr id="70659" name="Content Placeholder 2"/>
          <p:cNvSpPr>
            <a:spLocks noGrp="1"/>
          </p:cNvSpPr>
          <p:nvPr>
            <p:ph idx="1"/>
          </p:nvPr>
        </p:nvSpPr>
        <p:spPr>
          <a:xfrm>
            <a:off x="476534" y="1371600"/>
            <a:ext cx="8229600" cy="4525963"/>
          </a:xfrm>
        </p:spPr>
        <p:txBody>
          <a:bodyPr/>
          <a:lstStyle/>
          <a:p>
            <a:pPr>
              <a:buFont typeface="Arial" charset="0"/>
              <a:buNone/>
            </a:pPr>
            <a:r>
              <a:rPr lang="en-US" altLang="en-US" dirty="0"/>
              <a:t>   Investment center managers are evaluated using performance measures that combine income and assets. </a:t>
            </a:r>
          </a:p>
        </p:txBody>
      </p:sp>
      <p:sp>
        <p:nvSpPr>
          <p:cNvPr id="5" name="TextBox 4"/>
          <p:cNvSpPr txBox="1"/>
          <p:nvPr/>
        </p:nvSpPr>
        <p:spPr>
          <a:xfrm>
            <a:off x="857534" y="2988969"/>
            <a:ext cx="7467600" cy="2862322"/>
          </a:xfrm>
          <a:prstGeom prst="rect">
            <a:avLst/>
          </a:prstGeom>
          <a:solidFill>
            <a:schemeClr val="accent1">
              <a:lumMod val="40000"/>
              <a:lumOff val="60000"/>
            </a:schemeClr>
          </a:solidFill>
        </p:spPr>
        <p:txBody>
          <a:bodyPr>
            <a:spAutoFit/>
          </a:bodyPr>
          <a:lstStyle/>
          <a:p>
            <a:pPr>
              <a:defRPr/>
            </a:pPr>
            <a:r>
              <a:rPr lang="en-US" sz="3600" b="1" dirty="0">
                <a:latin typeface="+mj-lt"/>
              </a:rPr>
              <a:t>Performance measures are:</a:t>
            </a:r>
          </a:p>
          <a:p>
            <a:pPr lvl="1">
              <a:buFont typeface="Arial" pitchFamily="34" charset="0"/>
              <a:buChar char="•"/>
              <a:defRPr/>
            </a:pPr>
            <a:r>
              <a:rPr lang="en-US" sz="3600" b="1" dirty="0">
                <a:latin typeface="+mj-lt"/>
              </a:rPr>
              <a:t>Return on investment</a:t>
            </a:r>
          </a:p>
          <a:p>
            <a:pPr lvl="1">
              <a:buFont typeface="Arial" pitchFamily="34" charset="0"/>
              <a:buChar char="•"/>
              <a:defRPr/>
            </a:pPr>
            <a:r>
              <a:rPr lang="en-US" sz="3600" b="1" dirty="0">
                <a:latin typeface="+mj-lt"/>
              </a:rPr>
              <a:t>Residual income</a:t>
            </a:r>
          </a:p>
          <a:p>
            <a:pPr lvl="1">
              <a:buFont typeface="Arial" pitchFamily="34" charset="0"/>
              <a:buChar char="•"/>
              <a:defRPr/>
            </a:pPr>
            <a:r>
              <a:rPr lang="en-US" sz="3600" b="1" dirty="0">
                <a:latin typeface="+mj-lt"/>
              </a:rPr>
              <a:t>Profit margin</a:t>
            </a:r>
          </a:p>
          <a:p>
            <a:pPr lvl="1">
              <a:buFont typeface="Arial" pitchFamily="34" charset="0"/>
              <a:buChar char="•"/>
              <a:defRPr/>
            </a:pPr>
            <a:r>
              <a:rPr lang="en-US" sz="3600" b="1" dirty="0">
                <a:latin typeface="+mj-lt"/>
              </a:rPr>
              <a:t>Investment turnover</a:t>
            </a:r>
          </a:p>
        </p:txBody>
      </p:sp>
      <p:sp>
        <p:nvSpPr>
          <p:cNvPr id="7" name="Rounded Rectangle 6"/>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Analyze investment centers using return on investment and residual income.</a:t>
            </a:r>
          </a:p>
        </p:txBody>
      </p:sp>
      <p:sp>
        <p:nvSpPr>
          <p:cNvPr id="9" name="Rectangle 8">
            <a:extLst>
              <a:ext uri="{FF2B5EF4-FFF2-40B4-BE49-F238E27FC236}">
                <a16:creationId xmlns:a16="http://schemas.microsoft.com/office/drawing/2014/main" id="{439F067F-2E80-0741-A433-0A352BBA7CF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72557008-AD9D-9648-85CE-197E1C7165DF}"/>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533400"/>
            <a:ext cx="8534400" cy="1143000"/>
          </a:xfrm>
        </p:spPr>
        <p:txBody>
          <a:bodyPr/>
          <a:lstStyle/>
          <a:p>
            <a:r>
              <a:rPr lang="en-US" altLang="en-US" b="1" dirty="0"/>
              <a:t>Investment Center Return</a:t>
            </a:r>
            <a:br>
              <a:rPr lang="en-US" altLang="en-US" b="1" dirty="0"/>
            </a:br>
            <a:r>
              <a:rPr lang="en-US" altLang="en-US" b="1" dirty="0"/>
              <a:t>on Investment (ROI)</a:t>
            </a:r>
          </a:p>
        </p:txBody>
      </p:sp>
      <p:grpSp>
        <p:nvGrpSpPr>
          <p:cNvPr id="72707" name="Group 25"/>
          <p:cNvGrpSpPr>
            <a:grpSpLocks/>
          </p:cNvGrpSpPr>
          <p:nvPr/>
        </p:nvGrpSpPr>
        <p:grpSpPr bwMode="auto">
          <a:xfrm>
            <a:off x="544513" y="1857375"/>
            <a:ext cx="7837487" cy="828675"/>
            <a:chOff x="544511" y="1857376"/>
            <a:chExt cx="7837489" cy="828675"/>
          </a:xfrm>
        </p:grpSpPr>
        <p:grpSp>
          <p:nvGrpSpPr>
            <p:cNvPr id="72712" name="Group 8"/>
            <p:cNvGrpSpPr>
              <a:grpSpLocks/>
            </p:cNvGrpSpPr>
            <p:nvPr/>
          </p:nvGrpSpPr>
          <p:grpSpPr bwMode="auto">
            <a:xfrm>
              <a:off x="544511" y="1857376"/>
              <a:ext cx="7837489" cy="828675"/>
              <a:chOff x="87" y="1170"/>
              <a:chExt cx="4937" cy="522"/>
            </a:xfrm>
          </p:grpSpPr>
          <p:sp>
            <p:nvSpPr>
              <p:cNvPr id="58377" name="Rectangle 4"/>
              <p:cNvSpPr>
                <a:spLocks noChangeArrowheads="1"/>
              </p:cNvSpPr>
              <p:nvPr/>
            </p:nvSpPr>
            <p:spPr bwMode="auto">
              <a:xfrm>
                <a:off x="87" y="1283"/>
                <a:ext cx="733" cy="289"/>
              </a:xfrm>
              <a:prstGeom prst="rect">
                <a:avLst/>
              </a:prstGeom>
              <a:noFill/>
              <a:ln w="12700">
                <a:noFill/>
                <a:miter lim="800000"/>
                <a:headEnd/>
                <a:tailEnd/>
              </a:ln>
            </p:spPr>
            <p:txBody>
              <a:bodyPr wrap="none" lIns="90488" tIns="44450" rIns="90488" bIns="44450">
                <a:spAutoFit/>
              </a:bodyPr>
              <a:lstStyle/>
              <a:p>
                <a:pPr eaLnBrk="1" hangingPunct="1">
                  <a:defRPr/>
                </a:pPr>
                <a:r>
                  <a:rPr lang="en-US" sz="2400" b="1" dirty="0">
                    <a:solidFill>
                      <a:schemeClr val="accent1">
                        <a:lumMod val="50000"/>
                      </a:schemeClr>
                    </a:solidFill>
                  </a:rPr>
                  <a:t>ROI  = </a:t>
                </a:r>
              </a:p>
            </p:txBody>
          </p:sp>
          <p:sp>
            <p:nvSpPr>
              <p:cNvPr id="58378" name="Rectangle 5"/>
              <p:cNvSpPr>
                <a:spLocks noChangeArrowheads="1"/>
              </p:cNvSpPr>
              <p:nvPr/>
            </p:nvSpPr>
            <p:spPr bwMode="auto">
              <a:xfrm>
                <a:off x="779" y="1170"/>
                <a:ext cx="4245" cy="522"/>
              </a:xfrm>
              <a:prstGeom prst="rect">
                <a:avLst/>
              </a:prstGeom>
              <a:noFill/>
              <a:ln w="12700">
                <a:noFill/>
                <a:miter lim="800000"/>
                <a:headEnd/>
                <a:tailEnd/>
              </a:ln>
            </p:spPr>
            <p:txBody>
              <a:bodyPr wrap="none" lIns="90488" tIns="44450" rIns="90488" bIns="44450">
                <a:spAutoFit/>
              </a:bodyPr>
              <a:lstStyle/>
              <a:p>
                <a:pPr algn="ctr" eaLnBrk="1" hangingPunct="1">
                  <a:defRPr/>
                </a:pPr>
                <a:r>
                  <a:rPr lang="en-US" sz="2400" b="1" dirty="0">
                    <a:solidFill>
                      <a:schemeClr val="accent1">
                        <a:lumMod val="50000"/>
                      </a:schemeClr>
                    </a:solidFill>
                  </a:rPr>
                  <a:t>Investment Center Income</a:t>
                </a:r>
              </a:p>
              <a:p>
                <a:pPr algn="ctr" eaLnBrk="1" hangingPunct="1">
                  <a:defRPr/>
                </a:pPr>
                <a:r>
                  <a:rPr lang="en-US" sz="2400" b="1" dirty="0">
                    <a:solidFill>
                      <a:schemeClr val="accent1">
                        <a:lumMod val="50000"/>
                      </a:schemeClr>
                    </a:solidFill>
                  </a:rPr>
                  <a:t>Investment Center Average Invested Assets</a:t>
                </a:r>
              </a:p>
            </p:txBody>
          </p:sp>
        </p:grpSp>
        <p:cxnSp>
          <p:nvCxnSpPr>
            <p:cNvPr id="24" name="Straight Connector 23"/>
            <p:cNvCxnSpPr/>
            <p:nvPr/>
          </p:nvCxnSpPr>
          <p:spPr>
            <a:xfrm>
              <a:off x="1900236" y="2260601"/>
              <a:ext cx="6248402" cy="28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17443" name="Object 2"/>
          <p:cNvGraphicFramePr>
            <a:graphicFrameLocks/>
          </p:cNvGraphicFramePr>
          <p:nvPr>
            <p:extLst>
              <p:ext uri="{D42A27DB-BD31-4B8C-83A1-F6EECF244321}">
                <p14:modId xmlns:p14="http://schemas.microsoft.com/office/powerpoint/2010/main" val="1505301820"/>
              </p:ext>
            </p:extLst>
          </p:nvPr>
        </p:nvGraphicFramePr>
        <p:xfrm>
          <a:off x="304800" y="2895600"/>
          <a:ext cx="8305800" cy="2057400"/>
        </p:xfrm>
        <a:graphic>
          <a:graphicData uri="http://schemas.openxmlformats.org/presentationml/2006/ole">
            <mc:AlternateContent xmlns:mc="http://schemas.openxmlformats.org/markup-compatibility/2006">
              <mc:Choice xmlns:v="urn:schemas-microsoft-com:vml" Requires="v">
                <p:oleObj spid="_x0000_s72888" name="Worksheet" r:id="rId4" imgW="4143522" imgH="1076164" progId="Excel.Sheet.8">
                  <p:embed/>
                </p:oleObj>
              </mc:Choice>
              <mc:Fallback>
                <p:oleObj name="Worksheet" r:id="rId4" imgW="4143522" imgH="1076164" progId="Excel.Sheet.8">
                  <p:embed/>
                  <p:pic>
                    <p:nvPicPr>
                      <p:cNvPr id="0" name="Picture 18"/>
                      <p:cNvPicPr>
                        <a:picLocks noChangeArrowheads="1"/>
                      </p:cNvPicPr>
                      <p:nvPr/>
                    </p:nvPicPr>
                    <p:blipFill>
                      <a:blip r:embed="rId5"/>
                      <a:srcRect/>
                      <a:stretch>
                        <a:fillRect/>
                      </a:stretch>
                    </p:blipFill>
                    <p:spPr bwMode="auto">
                      <a:xfrm>
                        <a:off x="304800" y="2895600"/>
                        <a:ext cx="8305800" cy="2057400"/>
                      </a:xfrm>
                      <a:prstGeom prst="rect">
                        <a:avLst/>
                      </a:prstGeom>
                      <a:noFill/>
                      <a:ln>
                        <a:noFill/>
                      </a:ln>
                      <a:effectLst/>
                      <a:extLst/>
                    </p:spPr>
                  </p:pic>
                </p:oleObj>
              </mc:Fallback>
            </mc:AlternateContent>
          </a:graphicData>
        </a:graphic>
      </p:graphicFrame>
      <p:sp>
        <p:nvSpPr>
          <p:cNvPr id="27" name="TextBox 26"/>
          <p:cNvSpPr txBox="1">
            <a:spLocks noChangeArrowheads="1"/>
          </p:cNvSpPr>
          <p:nvPr/>
        </p:nvSpPr>
        <p:spPr bwMode="auto">
          <a:xfrm>
            <a:off x="278902" y="5054600"/>
            <a:ext cx="8316913" cy="1200150"/>
          </a:xfrm>
          <a:prstGeom prst="rect">
            <a:avLst/>
          </a:prstGeom>
          <a:solidFill>
            <a:schemeClr val="bg2"/>
          </a:solidFill>
          <a:ln w="9525">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LCD Division earned more dollars of income, but it was less</a:t>
            </a:r>
            <a:br>
              <a:rPr lang="en-US" altLang="en-US" sz="2400" dirty="0">
                <a:latin typeface="Arial" charset="0"/>
              </a:rPr>
            </a:br>
            <a:r>
              <a:rPr lang="en-US" altLang="en-US" sz="2400" dirty="0">
                <a:latin typeface="Arial" charset="0"/>
              </a:rPr>
              <a:t>efficient in using its assets to generate income compared</a:t>
            </a:r>
            <a:br>
              <a:rPr lang="en-US" altLang="en-US" sz="2400" dirty="0">
                <a:latin typeface="Arial" charset="0"/>
              </a:rPr>
            </a:br>
            <a:r>
              <a:rPr lang="en-US" altLang="en-US" sz="2400" dirty="0">
                <a:latin typeface="Arial" charset="0"/>
              </a:rPr>
              <a:t>to S-Phone Division.</a:t>
            </a:r>
          </a:p>
        </p:txBody>
      </p:sp>
      <p:sp>
        <p:nvSpPr>
          <p:cNvPr id="13" name="Rounded Rectangle 12"/>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Analyze investment centers using return on investment and residual income.</a:t>
            </a:r>
          </a:p>
        </p:txBody>
      </p:sp>
      <p:sp>
        <p:nvSpPr>
          <p:cNvPr id="14" name="TextBox 13"/>
          <p:cNvSpPr txBox="1"/>
          <p:nvPr/>
        </p:nvSpPr>
        <p:spPr>
          <a:xfrm>
            <a:off x="7772400" y="13643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22.13</a:t>
            </a:r>
          </a:p>
        </p:txBody>
      </p:sp>
      <p:sp>
        <p:nvSpPr>
          <p:cNvPr id="16" name="Rectangle 15">
            <a:extLst>
              <a:ext uri="{FF2B5EF4-FFF2-40B4-BE49-F238E27FC236}">
                <a16:creationId xmlns:a16="http://schemas.microsoft.com/office/drawing/2014/main" id="{904D6B6E-5F1C-EB47-B0BD-4B7B2C24607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9ABA2039-2006-C145-B110-0A3CFDFCEC8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17443"/>
                                        </p:tgtEl>
                                        <p:attrNameLst>
                                          <p:attrName>style.visibility</p:attrName>
                                        </p:attrNameLst>
                                      </p:cBhvr>
                                      <p:to>
                                        <p:strVal val="visible"/>
                                      </p:to>
                                    </p:set>
                                    <p:animEffect transition="in" filter="dissolve">
                                      <p:cBhvr>
                                        <p:cTn id="7" dur="1000"/>
                                        <p:tgtEl>
                                          <p:spTgt spid="317443"/>
                                        </p:tgtEl>
                                      </p:cBhvr>
                                    </p:animEffect>
                                  </p:childTnLst>
                                </p:cTn>
                              </p:par>
                            </p:childTnLst>
                          </p:cTn>
                        </p:par>
                        <p:par>
                          <p:cTn id="8" fill="hold" nodeType="afterGroup">
                            <p:stCondLst>
                              <p:cond delay="2000"/>
                            </p:stCondLst>
                            <p:childTnLst>
                              <p:par>
                                <p:cTn id="9" presetID="22" presetClass="entr" presetSubtype="4" fill="hold" grpId="0" nodeType="afterEffect">
                                  <p:stCondLst>
                                    <p:cond delay="100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442913" y="1760538"/>
            <a:ext cx="1385887" cy="830262"/>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Residual</a:t>
            </a:r>
            <a:br>
              <a:rPr lang="en-US" altLang="en-US" sz="2400" dirty="0">
                <a:latin typeface="Arial" charset="0"/>
              </a:rPr>
            </a:br>
            <a:r>
              <a:rPr lang="en-US" altLang="en-US" sz="2400" dirty="0">
                <a:latin typeface="Arial" charset="0"/>
              </a:rPr>
              <a:t>Income</a:t>
            </a:r>
          </a:p>
        </p:txBody>
      </p:sp>
      <p:sp>
        <p:nvSpPr>
          <p:cNvPr id="74755" name="TextBox 3"/>
          <p:cNvSpPr txBox="1">
            <a:spLocks noChangeArrowheads="1"/>
          </p:cNvSpPr>
          <p:nvPr/>
        </p:nvSpPr>
        <p:spPr bwMode="auto">
          <a:xfrm>
            <a:off x="2438400" y="1760538"/>
            <a:ext cx="2700338" cy="830262"/>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latin typeface="Arial" charset="0"/>
              </a:rPr>
              <a:t>Investment Center</a:t>
            </a:r>
            <a:br>
              <a:rPr lang="en-US" altLang="en-US" sz="2400" dirty="0">
                <a:latin typeface="Arial" charset="0"/>
              </a:rPr>
            </a:br>
            <a:r>
              <a:rPr lang="en-US" altLang="en-US" sz="2400" dirty="0">
                <a:latin typeface="Arial" charset="0"/>
              </a:rPr>
              <a:t>Net Income</a:t>
            </a:r>
          </a:p>
        </p:txBody>
      </p:sp>
      <p:sp>
        <p:nvSpPr>
          <p:cNvPr id="74756" name="TextBox 4"/>
          <p:cNvSpPr txBox="1">
            <a:spLocks noChangeArrowheads="1"/>
          </p:cNvSpPr>
          <p:nvPr/>
        </p:nvSpPr>
        <p:spPr bwMode="auto">
          <a:xfrm>
            <a:off x="5988050" y="1760538"/>
            <a:ext cx="2768600" cy="830262"/>
          </a:xfrm>
          <a:prstGeom prst="rect">
            <a:avLst/>
          </a:prstGeom>
          <a:solidFill>
            <a:schemeClr val="bg2"/>
          </a:solidFill>
          <a:ln w="19050">
            <a:solidFill>
              <a:schemeClr val="tx1"/>
            </a:solidFill>
            <a:miter lim="800000"/>
            <a:headEnd/>
            <a:tailEnd/>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FF0000"/>
                </a:solidFill>
                <a:latin typeface="Arial" charset="0"/>
              </a:rPr>
              <a:t>Target</a:t>
            </a:r>
            <a:r>
              <a:rPr lang="en-US" altLang="en-US" sz="2400" dirty="0">
                <a:latin typeface="Arial" charset="0"/>
              </a:rPr>
              <a:t> Investment</a:t>
            </a:r>
            <a:br>
              <a:rPr lang="en-US" altLang="en-US" sz="2400" dirty="0">
                <a:latin typeface="Arial" charset="0"/>
              </a:rPr>
            </a:br>
            <a:r>
              <a:rPr lang="en-US" altLang="en-US" sz="2400" dirty="0">
                <a:latin typeface="Arial" charset="0"/>
              </a:rPr>
              <a:t>Center Net Income</a:t>
            </a:r>
          </a:p>
        </p:txBody>
      </p:sp>
      <p:sp>
        <p:nvSpPr>
          <p:cNvPr id="74757" name="TextBox 5"/>
          <p:cNvSpPr txBox="1">
            <a:spLocks noChangeArrowheads="1"/>
          </p:cNvSpPr>
          <p:nvPr/>
        </p:nvSpPr>
        <p:spPr bwMode="auto">
          <a:xfrm>
            <a:off x="1885950" y="1863725"/>
            <a:ext cx="42545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rial" charset="0"/>
              </a:rPr>
              <a:t>=</a:t>
            </a:r>
          </a:p>
        </p:txBody>
      </p:sp>
      <p:sp>
        <p:nvSpPr>
          <p:cNvPr id="74758" name="TextBox 6"/>
          <p:cNvSpPr txBox="1">
            <a:spLocks noChangeArrowheads="1"/>
          </p:cNvSpPr>
          <p:nvPr/>
        </p:nvSpPr>
        <p:spPr bwMode="auto">
          <a:xfrm>
            <a:off x="5334000" y="1863725"/>
            <a:ext cx="41275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Arial" charset="0"/>
              </a:rPr>
              <a:t>–</a:t>
            </a:r>
          </a:p>
        </p:txBody>
      </p:sp>
      <p:sp>
        <p:nvSpPr>
          <p:cNvPr id="74759" name="Rectangle 2"/>
          <p:cNvSpPr>
            <a:spLocks noGrp="1" noChangeArrowheads="1"/>
          </p:cNvSpPr>
          <p:nvPr>
            <p:ph type="title"/>
          </p:nvPr>
        </p:nvSpPr>
        <p:spPr>
          <a:xfrm>
            <a:off x="304800" y="457200"/>
            <a:ext cx="8534400" cy="1143000"/>
          </a:xfrm>
        </p:spPr>
        <p:txBody>
          <a:bodyPr/>
          <a:lstStyle/>
          <a:p>
            <a:r>
              <a:rPr lang="en-US" altLang="en-US" b="1" dirty="0"/>
              <a:t>Investment Center Residual Income</a:t>
            </a:r>
          </a:p>
        </p:txBody>
      </p:sp>
      <p:grpSp>
        <p:nvGrpSpPr>
          <p:cNvPr id="2" name="Group 15"/>
          <p:cNvGrpSpPr>
            <a:grpSpLocks/>
          </p:cNvGrpSpPr>
          <p:nvPr/>
        </p:nvGrpSpPr>
        <p:grpSpPr bwMode="auto">
          <a:xfrm>
            <a:off x="484188" y="2895600"/>
            <a:ext cx="8378825" cy="3276600"/>
            <a:chOff x="1059030" y="2376610"/>
            <a:chExt cx="7736585" cy="3216141"/>
          </a:xfrm>
        </p:grpSpPr>
        <p:graphicFrame>
          <p:nvGraphicFramePr>
            <p:cNvPr id="74763" name="Object 2"/>
            <p:cNvGraphicFramePr>
              <a:graphicFrameLocks/>
            </p:cNvGraphicFramePr>
            <p:nvPr>
              <p:extLst>
                <p:ext uri="{D42A27DB-BD31-4B8C-83A1-F6EECF244321}">
                  <p14:modId xmlns:p14="http://schemas.microsoft.com/office/powerpoint/2010/main" val="3897693705"/>
                </p:ext>
              </p:extLst>
            </p:nvPr>
          </p:nvGraphicFramePr>
          <p:xfrm>
            <a:off x="1059030" y="3038015"/>
            <a:ext cx="7736585" cy="2554736"/>
          </p:xfrm>
          <a:graphic>
            <a:graphicData uri="http://schemas.openxmlformats.org/presentationml/2006/ole">
              <mc:AlternateContent xmlns:mc="http://schemas.openxmlformats.org/markup-compatibility/2006">
                <mc:Choice xmlns:v="urn:schemas-microsoft-com:vml" Requires="v">
                  <p:oleObj spid="_x0000_s74935" name="Worksheet" r:id="rId4" imgW="4248292" imgH="1438153" progId="Excel.Sheet.8">
                    <p:embed/>
                  </p:oleObj>
                </mc:Choice>
                <mc:Fallback>
                  <p:oleObj name="Worksheet" r:id="rId4" imgW="4248292" imgH="1438153" progId="Excel.Sheet.8">
                    <p:embed/>
                    <p:pic>
                      <p:nvPicPr>
                        <p:cNvPr id="0" name="Picture 19"/>
                        <p:cNvPicPr>
                          <a:picLocks noChangeArrowheads="1"/>
                        </p:cNvPicPr>
                        <p:nvPr/>
                      </p:nvPicPr>
                      <p:blipFill>
                        <a:blip r:embed="rId5"/>
                        <a:srcRect/>
                        <a:stretch>
                          <a:fillRect/>
                        </a:stretch>
                      </p:blipFill>
                      <p:spPr bwMode="auto">
                        <a:xfrm>
                          <a:off x="1059030" y="3038015"/>
                          <a:ext cx="7736585" cy="25547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74764" name="TextBox 14"/>
            <p:cNvSpPr txBox="1">
              <a:spLocks noChangeArrowheads="1"/>
            </p:cNvSpPr>
            <p:nvPr/>
          </p:nvSpPr>
          <p:spPr bwMode="auto">
            <a:xfrm>
              <a:off x="1174360" y="2376610"/>
              <a:ext cx="7417576" cy="453147"/>
            </a:xfrm>
            <a:prstGeom prst="rect">
              <a:avLst/>
            </a:prstGeom>
            <a:solidFill>
              <a:srgbClr val="FFFF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 Assume the target net income is 8% of divisional assets.</a:t>
              </a:r>
            </a:p>
          </p:txBody>
        </p:sp>
      </p:grpSp>
      <p:sp>
        <p:nvSpPr>
          <p:cNvPr id="14" name="Rounded Rectangle 13"/>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Analyze investment centers using return on investment and residual income.</a:t>
            </a:r>
          </a:p>
        </p:txBody>
      </p:sp>
      <p:sp>
        <p:nvSpPr>
          <p:cNvPr id="15" name="TextBox 14"/>
          <p:cNvSpPr txBox="1"/>
          <p:nvPr/>
        </p:nvSpPr>
        <p:spPr>
          <a:xfrm>
            <a:off x="7924800" y="100812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22.14</a:t>
            </a:r>
          </a:p>
        </p:txBody>
      </p:sp>
      <p:sp>
        <p:nvSpPr>
          <p:cNvPr id="17" name="Rectangle 16">
            <a:extLst>
              <a:ext uri="{FF2B5EF4-FFF2-40B4-BE49-F238E27FC236}">
                <a16:creationId xmlns:a16="http://schemas.microsoft.com/office/drawing/2014/main" id="{B3D2B8A4-165C-D34E-995E-98E8752974F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2FE140E6-01C2-DD47-8D28-A0309DC5F7D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4"/>
          <p:cNvSpPr>
            <a:spLocks noGrp="1"/>
          </p:cNvSpPr>
          <p:nvPr>
            <p:ph type="ctrTitle"/>
          </p:nvPr>
        </p:nvSpPr>
        <p:spPr>
          <a:xfrm>
            <a:off x="903111" y="1454150"/>
            <a:ext cx="7315200" cy="3124200"/>
          </a:xfrm>
        </p:spPr>
        <p:txBody>
          <a:bodyPr/>
          <a:lstStyle/>
          <a:p>
            <a:br>
              <a:rPr lang="en-US" altLang="en-US" dirty="0"/>
            </a:br>
            <a:r>
              <a:rPr lang="en-US" altLang="en-US" dirty="0"/>
              <a:t> </a:t>
            </a:r>
            <a:r>
              <a:rPr lang="en-US" altLang="en-US" sz="4400" dirty="0"/>
              <a:t>A2: </a:t>
            </a:r>
            <a:br>
              <a:rPr lang="en-US" altLang="en-US" sz="4400" dirty="0"/>
            </a:br>
            <a:r>
              <a:rPr lang="en-US" sz="4400" dirty="0">
                <a:solidFill>
                  <a:prstClr val="black"/>
                </a:solidFill>
              </a:rPr>
              <a:t>Analyze investment centers using profit margin and investment turnover.</a:t>
            </a:r>
            <a:endParaRPr lang="en-US" altLang="en-US" sz="4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809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02333"/>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7282"/>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03C47336-83D7-1143-A471-CE673790808F}"/>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D498882-77D3-8C41-B7E9-89C4D5D2297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8338" y="1514475"/>
            <a:ext cx="7864475" cy="100488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2947" name="Title 1"/>
          <p:cNvSpPr>
            <a:spLocks noGrp="1"/>
          </p:cNvSpPr>
          <p:nvPr>
            <p:ph type="title"/>
          </p:nvPr>
        </p:nvSpPr>
        <p:spPr>
          <a:xfrm>
            <a:off x="304800" y="457200"/>
            <a:ext cx="8534400" cy="1143000"/>
          </a:xfrm>
        </p:spPr>
        <p:txBody>
          <a:bodyPr/>
          <a:lstStyle/>
          <a:p>
            <a:r>
              <a:rPr lang="en-US" altLang="en-US" b="1" dirty="0"/>
              <a:t>Investment Center Profit Margin</a:t>
            </a:r>
            <a:br>
              <a:rPr lang="en-US" altLang="en-US" b="1" dirty="0"/>
            </a:br>
            <a:r>
              <a:rPr lang="en-US" altLang="en-US" b="1" dirty="0"/>
              <a:t>and Investment Turnover</a:t>
            </a:r>
          </a:p>
        </p:txBody>
      </p:sp>
      <p:grpSp>
        <p:nvGrpSpPr>
          <p:cNvPr id="82949" name="Group 23"/>
          <p:cNvGrpSpPr>
            <a:grpSpLocks/>
          </p:cNvGrpSpPr>
          <p:nvPr/>
        </p:nvGrpSpPr>
        <p:grpSpPr bwMode="auto">
          <a:xfrm>
            <a:off x="598488" y="1524000"/>
            <a:ext cx="7924800" cy="950913"/>
            <a:chOff x="152401" y="1676400"/>
            <a:chExt cx="7924799" cy="951543"/>
          </a:xfrm>
        </p:grpSpPr>
        <p:sp>
          <p:nvSpPr>
            <p:cNvPr id="82965" name="Rectangle 4"/>
            <p:cNvSpPr>
              <a:spLocks noChangeArrowheads="1"/>
            </p:cNvSpPr>
            <p:nvPr/>
          </p:nvSpPr>
          <p:spPr bwMode="auto">
            <a:xfrm>
              <a:off x="152401" y="1676400"/>
              <a:ext cx="3047999" cy="95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latin typeface="Arial" charset="0"/>
                </a:rPr>
                <a:t>Return on</a:t>
              </a:r>
              <a:br>
                <a:rPr lang="en-US" altLang="en-US" sz="2800" dirty="0">
                  <a:latin typeface="Arial" charset="0"/>
                </a:rPr>
              </a:br>
              <a:r>
                <a:rPr lang="en-US" altLang="en-US" sz="2800" dirty="0">
                  <a:latin typeface="Arial" charset="0"/>
                </a:rPr>
                <a:t>investment (ROI)</a:t>
              </a:r>
            </a:p>
          </p:txBody>
        </p:sp>
        <p:sp>
          <p:nvSpPr>
            <p:cNvPr id="82966" name="Rectangle 5"/>
            <p:cNvSpPr>
              <a:spLocks noChangeArrowheads="1"/>
            </p:cNvSpPr>
            <p:nvPr/>
          </p:nvSpPr>
          <p:spPr bwMode="auto">
            <a:xfrm>
              <a:off x="3310606" y="1856189"/>
              <a:ext cx="423194"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latin typeface="Arial" charset="0"/>
                </a:rPr>
                <a:t>=</a:t>
              </a:r>
            </a:p>
          </p:txBody>
        </p:sp>
        <p:sp>
          <p:nvSpPr>
            <p:cNvPr id="82967" name="Rectangle 20"/>
            <p:cNvSpPr>
              <a:spLocks noChangeArrowheads="1"/>
            </p:cNvSpPr>
            <p:nvPr/>
          </p:nvSpPr>
          <p:spPr bwMode="auto">
            <a:xfrm>
              <a:off x="3733801" y="1676400"/>
              <a:ext cx="1676399" cy="95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latin typeface="Arial" charset="0"/>
                </a:rPr>
                <a:t>Profit</a:t>
              </a:r>
              <a:br>
                <a:rPr lang="en-US" altLang="en-US" sz="2800" dirty="0">
                  <a:latin typeface="Arial" charset="0"/>
                </a:rPr>
              </a:br>
              <a:r>
                <a:rPr lang="en-US" altLang="en-US" sz="2800" dirty="0">
                  <a:latin typeface="Arial" charset="0"/>
                </a:rPr>
                <a:t>Margin</a:t>
              </a:r>
            </a:p>
          </p:txBody>
        </p:sp>
        <p:sp>
          <p:nvSpPr>
            <p:cNvPr id="82968" name="Rectangle 21"/>
            <p:cNvSpPr>
              <a:spLocks noChangeArrowheads="1"/>
            </p:cNvSpPr>
            <p:nvPr/>
          </p:nvSpPr>
          <p:spPr bwMode="auto">
            <a:xfrm>
              <a:off x="6096000" y="1676400"/>
              <a:ext cx="1981200" cy="951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latin typeface="Arial" charset="0"/>
                </a:rPr>
                <a:t>Investment</a:t>
              </a:r>
              <a:br>
                <a:rPr lang="en-US" altLang="en-US" sz="2800" dirty="0">
                  <a:latin typeface="Arial" charset="0"/>
                </a:rPr>
              </a:br>
              <a:r>
                <a:rPr lang="en-US" altLang="en-US" sz="2800" dirty="0">
                  <a:latin typeface="Arial" charset="0"/>
                </a:rPr>
                <a:t>turnover</a:t>
              </a:r>
            </a:p>
          </p:txBody>
        </p:sp>
        <p:sp>
          <p:nvSpPr>
            <p:cNvPr id="82969" name="Rectangle 22"/>
            <p:cNvSpPr>
              <a:spLocks noChangeArrowheads="1"/>
            </p:cNvSpPr>
            <p:nvPr/>
          </p:nvSpPr>
          <p:spPr bwMode="auto">
            <a:xfrm>
              <a:off x="5486400" y="1852550"/>
              <a:ext cx="423194" cy="5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a:latin typeface="Arial" charset="0"/>
                </a:rPr>
                <a:t>×</a:t>
              </a:r>
            </a:p>
          </p:txBody>
        </p:sp>
      </p:grpSp>
      <p:grpSp>
        <p:nvGrpSpPr>
          <p:cNvPr id="82950" name="Group 35"/>
          <p:cNvGrpSpPr>
            <a:grpSpLocks/>
          </p:cNvGrpSpPr>
          <p:nvPr/>
        </p:nvGrpSpPr>
        <p:grpSpPr bwMode="auto">
          <a:xfrm>
            <a:off x="4191000" y="2286000"/>
            <a:ext cx="4802187" cy="1209675"/>
            <a:chOff x="4190431" y="2286000"/>
            <a:chExt cx="4802598" cy="1209432"/>
          </a:xfrm>
        </p:grpSpPr>
        <p:cxnSp>
          <p:nvCxnSpPr>
            <p:cNvPr id="33" name="Straight Arrow Connector 32"/>
            <p:cNvCxnSpPr/>
            <p:nvPr/>
          </p:nvCxnSpPr>
          <p:spPr>
            <a:xfrm rot="5400000" flipH="1" flipV="1">
              <a:off x="6090941" y="2285891"/>
              <a:ext cx="761847" cy="76206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5"/>
            <p:cNvGrpSpPr/>
            <p:nvPr/>
          </p:nvGrpSpPr>
          <p:grpSpPr>
            <a:xfrm>
              <a:off x="4190431" y="2667000"/>
              <a:ext cx="4802598" cy="828432"/>
              <a:chOff x="4581315" y="4745038"/>
              <a:chExt cx="4802598" cy="828432"/>
            </a:xfrm>
            <a:solidFill>
              <a:schemeClr val="accent3">
                <a:lumMod val="20000"/>
                <a:lumOff val="80000"/>
              </a:schemeClr>
            </a:solidFill>
          </p:grpSpPr>
          <p:sp>
            <p:nvSpPr>
              <p:cNvPr id="19" name="Rectangle 10"/>
              <p:cNvSpPr>
                <a:spLocks noChangeArrowheads="1"/>
              </p:cNvSpPr>
              <p:nvPr/>
            </p:nvSpPr>
            <p:spPr bwMode="auto">
              <a:xfrm>
                <a:off x="4581315" y="4745038"/>
                <a:ext cx="4802598" cy="828432"/>
              </a:xfrm>
              <a:prstGeom prst="rect">
                <a:avLst/>
              </a:prstGeom>
              <a:grpFill/>
              <a:ln w="12700">
                <a:solidFill>
                  <a:schemeClr val="tx1"/>
                </a:solidFill>
                <a:miter lim="800000"/>
                <a:headEnd/>
                <a:tailEnd/>
              </a:ln>
            </p:spPr>
            <p:txBody>
              <a:bodyPr wrap="none" lIns="90488" tIns="44450" rIns="90488" bIns="44450">
                <a:spAutoFit/>
              </a:bodyPr>
              <a:lstStyle/>
              <a:p>
                <a:pPr algn="ctr" eaLnBrk="1" hangingPunct="1">
                  <a:defRPr/>
                </a:pPr>
                <a:r>
                  <a:rPr lang="en-US" sz="2400" dirty="0"/>
                  <a:t>Investment center sales</a:t>
                </a:r>
                <a:br>
                  <a:rPr lang="en-US" sz="2400" dirty="0"/>
                </a:br>
                <a:r>
                  <a:rPr lang="en-US" sz="2400" dirty="0"/>
                  <a:t>Investment center average assets</a:t>
                </a:r>
              </a:p>
            </p:txBody>
          </p:sp>
          <p:sp>
            <p:nvSpPr>
              <p:cNvPr id="20" name="Line 11"/>
              <p:cNvSpPr>
                <a:spLocks noChangeShapeType="1"/>
              </p:cNvSpPr>
              <p:nvPr/>
            </p:nvSpPr>
            <p:spPr bwMode="auto">
              <a:xfrm>
                <a:off x="4800600" y="5181600"/>
                <a:ext cx="4572000" cy="14287"/>
              </a:xfrm>
              <a:prstGeom prst="line">
                <a:avLst/>
              </a:prstGeom>
              <a:grpFill/>
              <a:ln w="28575">
                <a:solidFill>
                  <a:schemeClr val="tx1"/>
                </a:solidFill>
                <a:round/>
                <a:headEnd/>
                <a:tailEnd/>
              </a:ln>
            </p:spPr>
            <p:txBody>
              <a:bodyPr wrap="none" anchor="ctr"/>
              <a:lstStyle/>
              <a:p>
                <a:pPr eaLnBrk="1" hangingPunct="1">
                  <a:defRPr/>
                </a:pPr>
                <a:endParaRPr lang="en-US" dirty="0"/>
              </a:p>
            </p:txBody>
          </p:sp>
        </p:grpSp>
      </p:grpSp>
      <p:grpSp>
        <p:nvGrpSpPr>
          <p:cNvPr id="82951" name="Group 34"/>
          <p:cNvGrpSpPr>
            <a:grpSpLocks/>
          </p:cNvGrpSpPr>
          <p:nvPr/>
        </p:nvGrpSpPr>
        <p:grpSpPr bwMode="auto">
          <a:xfrm>
            <a:off x="227005" y="2286000"/>
            <a:ext cx="4268795" cy="1209675"/>
            <a:chOff x="226670" y="2286000"/>
            <a:chExt cx="4269130" cy="1209675"/>
          </a:xfrm>
        </p:grpSpPr>
        <p:cxnSp>
          <p:nvCxnSpPr>
            <p:cNvPr id="34" name="Straight Arrow Connector 33"/>
            <p:cNvCxnSpPr/>
            <p:nvPr/>
          </p:nvCxnSpPr>
          <p:spPr>
            <a:xfrm rot="5400000" flipH="1" flipV="1">
              <a:off x="3733770" y="2285970"/>
              <a:ext cx="762000" cy="76206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6"/>
            <p:cNvGrpSpPr>
              <a:grpSpLocks/>
            </p:cNvGrpSpPr>
            <p:nvPr/>
          </p:nvGrpSpPr>
          <p:grpSpPr bwMode="auto">
            <a:xfrm>
              <a:off x="226670" y="2667000"/>
              <a:ext cx="3792535" cy="828675"/>
              <a:chOff x="3412" y="2070"/>
              <a:chExt cx="2389" cy="522"/>
            </a:xfrm>
            <a:solidFill>
              <a:schemeClr val="bg2"/>
            </a:solidFill>
          </p:grpSpPr>
          <p:sp>
            <p:nvSpPr>
              <p:cNvPr id="17" name="Rectangle 14"/>
              <p:cNvSpPr>
                <a:spLocks noChangeArrowheads="1"/>
              </p:cNvSpPr>
              <p:nvPr/>
            </p:nvSpPr>
            <p:spPr bwMode="auto">
              <a:xfrm>
                <a:off x="3412" y="2070"/>
                <a:ext cx="2389" cy="522"/>
              </a:xfrm>
              <a:prstGeom prst="rect">
                <a:avLst/>
              </a:prstGeom>
              <a:grpFill/>
              <a:ln w="12700">
                <a:solidFill>
                  <a:schemeClr val="tx1"/>
                </a:solidFill>
                <a:miter lim="800000"/>
                <a:headEnd/>
                <a:tailEnd/>
              </a:ln>
            </p:spPr>
            <p:txBody>
              <a:bodyPr wrap="none" lIns="90488" tIns="44450" rIns="90488" bIns="44450">
                <a:spAutoFit/>
              </a:bodyPr>
              <a:lstStyle/>
              <a:p>
                <a:pPr algn="ctr" eaLnBrk="1" hangingPunct="1">
                  <a:defRPr/>
                </a:pPr>
                <a:r>
                  <a:rPr lang="en-US" sz="2400" dirty="0"/>
                  <a:t>Investment center income</a:t>
                </a:r>
              </a:p>
              <a:p>
                <a:pPr algn="ctr" eaLnBrk="1" hangingPunct="1">
                  <a:defRPr/>
                </a:pPr>
                <a:r>
                  <a:rPr lang="en-US" sz="2400" dirty="0"/>
                  <a:t>Investment center sales</a:t>
                </a:r>
              </a:p>
            </p:txBody>
          </p:sp>
          <p:sp>
            <p:nvSpPr>
              <p:cNvPr id="18" name="Line 15"/>
              <p:cNvSpPr>
                <a:spLocks noChangeShapeType="1"/>
              </p:cNvSpPr>
              <p:nvPr/>
            </p:nvSpPr>
            <p:spPr bwMode="auto">
              <a:xfrm>
                <a:off x="3509" y="2358"/>
                <a:ext cx="2256" cy="0"/>
              </a:xfrm>
              <a:prstGeom prst="line">
                <a:avLst/>
              </a:prstGeom>
              <a:grpFill/>
              <a:ln w="28575">
                <a:solidFill>
                  <a:schemeClr val="tx1"/>
                </a:solidFill>
                <a:round/>
                <a:headEnd/>
                <a:tailEnd/>
              </a:ln>
            </p:spPr>
            <p:txBody>
              <a:bodyPr wrap="none" anchor="ctr"/>
              <a:lstStyle/>
              <a:p>
                <a:pPr eaLnBrk="1" hangingPunct="1">
                  <a:defRPr/>
                </a:pPr>
                <a:endParaRPr lang="en-US" dirty="0"/>
              </a:p>
            </p:txBody>
          </p:sp>
        </p:grpSp>
      </p:grpSp>
      <p:sp>
        <p:nvSpPr>
          <p:cNvPr id="30" name="Rounded Rectangle 29"/>
          <p:cNvSpPr/>
          <p:nvPr/>
        </p:nvSpPr>
        <p:spPr>
          <a:xfrm>
            <a:off x="0" y="6629401"/>
            <a:ext cx="6172200" cy="19718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A2</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Analyze investment centers using profit margin and investment turnover.</a:t>
            </a:r>
          </a:p>
        </p:txBody>
      </p:sp>
      <p:sp>
        <p:nvSpPr>
          <p:cNvPr id="32" name="TextBox 31"/>
          <p:cNvSpPr txBox="1"/>
          <p:nvPr/>
        </p:nvSpPr>
        <p:spPr>
          <a:xfrm>
            <a:off x="7239000" y="375823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22.15</a:t>
            </a:r>
          </a:p>
        </p:txBody>
      </p:sp>
      <p:sp>
        <p:nvSpPr>
          <p:cNvPr id="35" name="TextBox 34"/>
          <p:cNvSpPr txBox="1"/>
          <p:nvPr/>
        </p:nvSpPr>
        <p:spPr>
          <a:xfrm>
            <a:off x="7284027" y="50568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22.16</a:t>
            </a:r>
          </a:p>
        </p:txBody>
      </p:sp>
      <p:pic>
        <p:nvPicPr>
          <p:cNvPr id="3" name="Picture 2">
            <a:extLst>
              <a:ext uri="{FF2B5EF4-FFF2-40B4-BE49-F238E27FC236}">
                <a16:creationId xmlns:a16="http://schemas.microsoft.com/office/drawing/2014/main" id="{40F4AE6E-D24A-4DC1-AABA-17A46DE4A159}"/>
              </a:ext>
            </a:extLst>
          </p:cNvPr>
          <p:cNvPicPr>
            <a:picLocks noChangeAspect="1"/>
          </p:cNvPicPr>
          <p:nvPr/>
        </p:nvPicPr>
        <p:blipFill>
          <a:blip r:embed="rId3"/>
          <a:stretch>
            <a:fillRect/>
          </a:stretch>
        </p:blipFill>
        <p:spPr>
          <a:xfrm>
            <a:off x="2369446" y="3655003"/>
            <a:ext cx="4642990" cy="2715924"/>
          </a:xfrm>
          <a:prstGeom prst="rect">
            <a:avLst/>
          </a:prstGeom>
        </p:spPr>
      </p:pic>
      <p:sp>
        <p:nvSpPr>
          <p:cNvPr id="26" name="Rectangle 25">
            <a:extLst>
              <a:ext uri="{FF2B5EF4-FFF2-40B4-BE49-F238E27FC236}">
                <a16:creationId xmlns:a16="http://schemas.microsoft.com/office/drawing/2014/main" id="{7958BCF0-DC99-CC45-9CE2-FE663F3DF85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7" name="Slide Number Placeholder 7">
            <a:extLst>
              <a:ext uri="{FF2B5EF4-FFF2-40B4-BE49-F238E27FC236}">
                <a16:creationId xmlns:a16="http://schemas.microsoft.com/office/drawing/2014/main" id="{FE4CAE62-A6AC-E54D-9809-88DAD15C695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4"/>
          <p:cNvSpPr>
            <a:spLocks noGrp="1"/>
          </p:cNvSpPr>
          <p:nvPr>
            <p:ph type="ctrTitle"/>
          </p:nvPr>
        </p:nvSpPr>
        <p:spPr>
          <a:xfrm>
            <a:off x="914400" y="1639129"/>
            <a:ext cx="7315200" cy="3124200"/>
          </a:xfrm>
        </p:spPr>
        <p:txBody>
          <a:bodyPr/>
          <a:lstStyle/>
          <a:p>
            <a:br>
              <a:rPr lang="en-US" altLang="en-US" dirty="0"/>
            </a:br>
            <a:r>
              <a:rPr lang="en-US" altLang="en-US" dirty="0"/>
              <a:t> </a:t>
            </a:r>
            <a:r>
              <a:rPr lang="en-US" altLang="en-US" sz="4400" dirty="0"/>
              <a:t>A3: </a:t>
            </a:r>
            <a:br>
              <a:rPr lang="en-US" altLang="en-US" sz="4400" dirty="0"/>
            </a:br>
            <a:r>
              <a:rPr lang="en-US" sz="4400" dirty="0">
                <a:solidFill>
                  <a:prstClr val="black"/>
                </a:solidFill>
              </a:rPr>
              <a:t>Analyze investment centers using balanced scorecard.</a:t>
            </a:r>
            <a:endParaRPr lang="en-US" altLang="en-US" sz="4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31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34" y="1913968"/>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34" y="4876800"/>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6CBFA0E3-E02B-754B-9E75-171D518257A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246B094-F0DE-814C-8AEC-B2A8D5CB531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369888" y="274638"/>
            <a:ext cx="8382000" cy="1143000"/>
          </a:xfrm>
        </p:spPr>
        <p:txBody>
          <a:bodyPr/>
          <a:lstStyle/>
          <a:p>
            <a:r>
              <a:rPr lang="en-US" altLang="en-US" b="1" dirty="0"/>
              <a:t>Performance Evaluation</a:t>
            </a:r>
          </a:p>
        </p:txBody>
      </p:sp>
      <p:sp>
        <p:nvSpPr>
          <p:cNvPr id="17411" name="Rectangle 4"/>
          <p:cNvSpPr>
            <a:spLocks noChangeArrowheads="1"/>
          </p:cNvSpPr>
          <p:nvPr/>
        </p:nvSpPr>
        <p:spPr bwMode="auto">
          <a:xfrm>
            <a:off x="176213" y="1295400"/>
            <a:ext cx="8783637" cy="1985672"/>
          </a:xfrm>
          <a:prstGeom prst="rect">
            <a:avLst/>
          </a:prstGeom>
          <a:solidFill>
            <a:srgbClr val="CCECFF"/>
          </a:solidFill>
          <a:ln w="19050">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40000"/>
              </a:spcBef>
              <a:buFontTx/>
              <a:buNone/>
            </a:pPr>
            <a:r>
              <a:rPr lang="en-US" sz="2800" dirty="0">
                <a:latin typeface="Arial" charset="0"/>
              </a:rPr>
              <a:t>Large companies are easier to manage if divided into smaller units, called </a:t>
            </a:r>
            <a:r>
              <a:rPr lang="en-US" sz="2800" i="1" dirty="0"/>
              <a:t>divisions, segments, </a:t>
            </a:r>
            <a:r>
              <a:rPr lang="en-US" sz="2800" dirty="0">
                <a:latin typeface="Arial" charset="0"/>
              </a:rPr>
              <a:t>or</a:t>
            </a:r>
            <a:r>
              <a:rPr lang="en-US" sz="2800" dirty="0"/>
              <a:t> </a:t>
            </a:r>
            <a:r>
              <a:rPr lang="en-US" sz="2800" i="1" dirty="0"/>
              <a:t>departments.</a:t>
            </a:r>
          </a:p>
          <a:p>
            <a:pPr algn="ctr" eaLnBrk="1" hangingPunct="1">
              <a:spcBef>
                <a:spcPct val="40000"/>
              </a:spcBef>
              <a:buFontTx/>
              <a:buNone/>
            </a:pPr>
            <a:r>
              <a:rPr lang="en-US" altLang="en-US" sz="2800" dirty="0">
                <a:latin typeface="Arial" charset="0"/>
              </a:rPr>
              <a:t>In decentralized organizations, decisions are made by unit managers instead of by top management.</a:t>
            </a:r>
            <a:endParaRPr lang="en-US" altLang="en-US" sz="2600" dirty="0">
              <a:latin typeface="Arial" charset="0"/>
            </a:endParaRPr>
          </a:p>
        </p:txBody>
      </p:sp>
      <p:grpSp>
        <p:nvGrpSpPr>
          <p:cNvPr id="2" name="Group 18"/>
          <p:cNvGrpSpPr>
            <a:grpSpLocks/>
          </p:cNvGrpSpPr>
          <p:nvPr/>
        </p:nvGrpSpPr>
        <p:grpSpPr bwMode="auto">
          <a:xfrm>
            <a:off x="152400" y="3886200"/>
            <a:ext cx="8763000" cy="2502689"/>
            <a:chOff x="228600" y="4251310"/>
            <a:chExt cx="8763000" cy="2502706"/>
          </a:xfrm>
        </p:grpSpPr>
        <p:grpSp>
          <p:nvGrpSpPr>
            <p:cNvPr id="17414" name="Group 17"/>
            <p:cNvGrpSpPr>
              <a:grpSpLocks/>
            </p:cNvGrpSpPr>
            <p:nvPr/>
          </p:nvGrpSpPr>
          <p:grpSpPr bwMode="auto">
            <a:xfrm>
              <a:off x="228600" y="4251310"/>
              <a:ext cx="2743200" cy="2225690"/>
              <a:chOff x="228600" y="3962400"/>
              <a:chExt cx="2743200" cy="2225690"/>
            </a:xfrm>
          </p:grpSpPr>
          <p:sp>
            <p:nvSpPr>
              <p:cNvPr id="17423" name="Line 4"/>
              <p:cNvSpPr>
                <a:spLocks noChangeShapeType="1"/>
              </p:cNvSpPr>
              <p:nvPr/>
            </p:nvSpPr>
            <p:spPr bwMode="auto">
              <a:xfrm>
                <a:off x="1600200" y="435133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349190" name="Rectangle 6"/>
              <p:cNvSpPr>
                <a:spLocks noChangeArrowheads="1"/>
              </p:cNvSpPr>
              <p:nvPr/>
            </p:nvSpPr>
            <p:spPr bwMode="auto">
              <a:xfrm>
                <a:off x="228600" y="5267334"/>
                <a:ext cx="2743200" cy="920756"/>
              </a:xfrm>
              <a:prstGeom prst="rect">
                <a:avLst/>
              </a:prstGeom>
              <a:solidFill>
                <a:schemeClr val="bg2">
                  <a:lumMod val="9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on </a:t>
                </a:r>
                <a:br>
                  <a:rPr lang="en-US" b="1" dirty="0"/>
                </a:br>
                <a:r>
                  <a:rPr lang="en-US" b="1" dirty="0"/>
                  <a:t>their success in</a:t>
                </a:r>
                <a:br>
                  <a:rPr lang="en-US" b="1" dirty="0"/>
                </a:br>
                <a:r>
                  <a:rPr lang="en-US" b="1" dirty="0"/>
                  <a:t>controlling costs.</a:t>
                </a:r>
              </a:p>
            </p:txBody>
          </p:sp>
          <p:sp>
            <p:nvSpPr>
              <p:cNvPr id="48138" name="Rectangle 8"/>
              <p:cNvSpPr>
                <a:spLocks noChangeArrowheads="1"/>
              </p:cNvSpPr>
              <p:nvPr/>
            </p:nvSpPr>
            <p:spPr bwMode="auto">
              <a:xfrm>
                <a:off x="635000" y="3962400"/>
                <a:ext cx="1879600" cy="889006"/>
              </a:xfrm>
              <a:prstGeom prst="rect">
                <a:avLst/>
              </a:prstGeom>
              <a:solidFill>
                <a:schemeClr val="bg2">
                  <a:lumMod val="90000"/>
                </a:schemeClr>
              </a:solidFill>
              <a:ln w="19050">
                <a:solidFill>
                  <a:schemeClr val="tx1"/>
                </a:solidFill>
                <a:miter lim="800000"/>
                <a:headEnd/>
                <a:tailEnd/>
              </a:ln>
            </p:spPr>
            <p:txBody>
              <a:bodyPr wrap="none" lIns="90488" tIns="44450" rIns="90488" bIns="44450" anchor="ctr"/>
              <a:lstStyle/>
              <a:p>
                <a:pPr algn="ctr" eaLnBrk="1" hangingPunct="1">
                  <a:defRPr/>
                </a:pPr>
                <a:r>
                  <a:rPr lang="en-US" b="1" dirty="0"/>
                  <a:t>Cost</a:t>
                </a:r>
                <a:br>
                  <a:rPr lang="en-US" b="1" dirty="0"/>
                </a:br>
                <a:r>
                  <a:rPr lang="en-US" b="1" dirty="0"/>
                  <a:t>center</a:t>
                </a:r>
              </a:p>
            </p:txBody>
          </p:sp>
        </p:grpSp>
        <p:grpSp>
          <p:nvGrpSpPr>
            <p:cNvPr id="17415" name="Group 16"/>
            <p:cNvGrpSpPr>
              <a:grpSpLocks/>
            </p:cNvGrpSpPr>
            <p:nvPr/>
          </p:nvGrpSpPr>
          <p:grpSpPr bwMode="auto">
            <a:xfrm>
              <a:off x="3201988" y="4251310"/>
              <a:ext cx="2743200" cy="2225705"/>
              <a:chOff x="3201988" y="3962400"/>
              <a:chExt cx="2743200" cy="2225705"/>
            </a:xfrm>
          </p:grpSpPr>
          <p:sp>
            <p:nvSpPr>
              <p:cNvPr id="17420" name="Line 5"/>
              <p:cNvSpPr>
                <a:spLocks noChangeShapeType="1"/>
              </p:cNvSpPr>
              <p:nvPr/>
            </p:nvSpPr>
            <p:spPr bwMode="auto">
              <a:xfrm>
                <a:off x="4556760" y="438308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349191" name="Rectangle 7"/>
              <p:cNvSpPr>
                <a:spLocks noChangeArrowheads="1"/>
              </p:cNvSpPr>
              <p:nvPr/>
            </p:nvSpPr>
            <p:spPr bwMode="auto">
              <a:xfrm>
                <a:off x="3201988" y="5267334"/>
                <a:ext cx="2743200" cy="920771"/>
              </a:xfrm>
              <a:prstGeom prst="rect">
                <a:avLst/>
              </a:prstGeom>
              <a:solidFill>
                <a:schemeClr val="accent3">
                  <a:lumMod val="20000"/>
                  <a:lumOff val="8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on their success in generating income. </a:t>
                </a:r>
              </a:p>
            </p:txBody>
          </p:sp>
          <p:sp>
            <p:nvSpPr>
              <p:cNvPr id="48139" name="Rectangle 9"/>
              <p:cNvSpPr>
                <a:spLocks noChangeArrowheads="1"/>
              </p:cNvSpPr>
              <p:nvPr/>
            </p:nvSpPr>
            <p:spPr bwMode="auto">
              <a:xfrm>
                <a:off x="3616325" y="3962400"/>
                <a:ext cx="1879600" cy="889006"/>
              </a:xfrm>
              <a:prstGeom prst="rect">
                <a:avLst/>
              </a:prstGeom>
              <a:solidFill>
                <a:schemeClr val="accent3">
                  <a:lumMod val="20000"/>
                  <a:lumOff val="80000"/>
                </a:schemeClr>
              </a:solidFill>
              <a:ln w="19050">
                <a:solidFill>
                  <a:schemeClr val="tx1"/>
                </a:solidFill>
                <a:miter lim="800000"/>
                <a:headEnd/>
                <a:tailEnd/>
              </a:ln>
            </p:spPr>
            <p:txBody>
              <a:bodyPr wrap="none" lIns="90488" tIns="44450" rIns="90488" bIns="44450" anchor="ctr"/>
              <a:lstStyle/>
              <a:p>
                <a:pPr algn="ctr" eaLnBrk="1" hangingPunct="1">
                  <a:defRPr/>
                </a:pPr>
                <a:r>
                  <a:rPr lang="en-US" b="1" dirty="0"/>
                  <a:t>Profit</a:t>
                </a:r>
                <a:br>
                  <a:rPr lang="en-US" b="1" dirty="0"/>
                </a:br>
                <a:r>
                  <a:rPr lang="en-US" b="1" dirty="0"/>
                  <a:t>center</a:t>
                </a:r>
              </a:p>
            </p:txBody>
          </p:sp>
        </p:grpSp>
        <p:grpSp>
          <p:nvGrpSpPr>
            <p:cNvPr id="17416" name="Group 15"/>
            <p:cNvGrpSpPr>
              <a:grpSpLocks/>
            </p:cNvGrpSpPr>
            <p:nvPr/>
          </p:nvGrpSpPr>
          <p:grpSpPr bwMode="auto">
            <a:xfrm>
              <a:off x="6248400" y="4251310"/>
              <a:ext cx="2743200" cy="2502706"/>
              <a:chOff x="6248400" y="3962400"/>
              <a:chExt cx="2743200" cy="2502706"/>
            </a:xfrm>
          </p:grpSpPr>
          <p:sp>
            <p:nvSpPr>
              <p:cNvPr id="17417" name="Line 5"/>
              <p:cNvSpPr>
                <a:spLocks noChangeShapeType="1"/>
              </p:cNvSpPr>
              <p:nvPr/>
            </p:nvSpPr>
            <p:spPr bwMode="auto">
              <a:xfrm>
                <a:off x="7620000" y="4383088"/>
                <a:ext cx="0"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sp>
            <p:nvSpPr>
              <p:cNvPr id="14" name="Rectangle 7"/>
              <p:cNvSpPr>
                <a:spLocks noChangeArrowheads="1"/>
              </p:cNvSpPr>
              <p:nvPr/>
            </p:nvSpPr>
            <p:spPr bwMode="auto">
              <a:xfrm>
                <a:off x="6248400" y="5267334"/>
                <a:ext cx="2743200" cy="1197772"/>
              </a:xfrm>
              <a:prstGeom prst="rect">
                <a:avLst/>
              </a:prstGeom>
              <a:solidFill>
                <a:schemeClr val="accent5">
                  <a:lumMod val="60000"/>
                  <a:lumOff val="40000"/>
                </a:schemeClr>
              </a:solidFill>
              <a:ln w="19050">
                <a:solidFill>
                  <a:schemeClr val="tx1"/>
                </a:solidFill>
                <a:miter lim="800000"/>
                <a:headEnd/>
                <a:tailEnd/>
              </a:ln>
              <a:effectLst/>
            </p:spPr>
            <p:txBody>
              <a:bodyPr lIns="90488" tIns="44450" rIns="90488" bIns="44450">
                <a:spAutoFit/>
              </a:bodyPr>
              <a:lstStyle/>
              <a:p>
                <a:pPr algn="ctr" eaLnBrk="1" hangingPunct="1">
                  <a:spcBef>
                    <a:spcPct val="50000"/>
                  </a:spcBef>
                  <a:defRPr/>
                </a:pPr>
                <a:r>
                  <a:rPr lang="en-US" b="1" dirty="0"/>
                  <a:t>Evaluated on use of investment center assets to generate income. </a:t>
                </a:r>
              </a:p>
            </p:txBody>
          </p:sp>
          <p:sp>
            <p:nvSpPr>
              <p:cNvPr id="15" name="Rectangle 9"/>
              <p:cNvSpPr>
                <a:spLocks noChangeArrowheads="1"/>
              </p:cNvSpPr>
              <p:nvPr/>
            </p:nvSpPr>
            <p:spPr bwMode="auto">
              <a:xfrm>
                <a:off x="6680200" y="3962400"/>
                <a:ext cx="1879600" cy="889006"/>
              </a:xfrm>
              <a:prstGeom prst="rect">
                <a:avLst/>
              </a:prstGeom>
              <a:solidFill>
                <a:schemeClr val="accent5">
                  <a:lumMod val="60000"/>
                  <a:lumOff val="40000"/>
                </a:schemeClr>
              </a:solidFill>
              <a:ln w="19050">
                <a:solidFill>
                  <a:schemeClr val="tx1"/>
                </a:solidFill>
                <a:miter lim="800000"/>
                <a:headEnd/>
                <a:tailEnd/>
              </a:ln>
            </p:spPr>
            <p:txBody>
              <a:bodyPr wrap="none" lIns="90488" tIns="44450" rIns="90488" bIns="44450" anchor="ctr"/>
              <a:lstStyle/>
              <a:p>
                <a:pPr algn="ctr" eaLnBrk="1" hangingPunct="1">
                  <a:defRPr/>
                </a:pPr>
                <a:r>
                  <a:rPr lang="en-US" b="1" dirty="0"/>
                  <a:t>Investment</a:t>
                </a:r>
                <a:br>
                  <a:rPr lang="en-US" b="1" dirty="0"/>
                </a:br>
                <a:r>
                  <a:rPr lang="en-US" b="1" dirty="0"/>
                  <a:t>center</a:t>
                </a:r>
              </a:p>
            </p:txBody>
          </p:sp>
        </p:grpSp>
      </p:grpSp>
      <p:sp>
        <p:nvSpPr>
          <p:cNvPr id="19" name="Rectangle 18">
            <a:extLst>
              <a:ext uri="{FF2B5EF4-FFF2-40B4-BE49-F238E27FC236}">
                <a16:creationId xmlns:a16="http://schemas.microsoft.com/office/drawing/2014/main" id="{F75817D7-7D17-714A-A262-AB69D719B9C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id="{43A61428-3094-D24A-90F8-35A857433DE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1038"/>
          <p:cNvSpPr>
            <a:spLocks noGrp="1" noChangeArrowheads="1"/>
          </p:cNvSpPr>
          <p:nvPr>
            <p:ph type="title"/>
          </p:nvPr>
        </p:nvSpPr>
        <p:spPr>
          <a:xfrm>
            <a:off x="228600" y="609600"/>
            <a:ext cx="8534400" cy="1143000"/>
          </a:xfrm>
        </p:spPr>
        <p:txBody>
          <a:bodyPr/>
          <a:lstStyle/>
          <a:p>
            <a:r>
              <a:rPr lang="en-US" altLang="en-US" sz="3200" b="1" dirty="0"/>
              <a:t>Balanced Scorecard</a:t>
            </a:r>
            <a:br>
              <a:rPr lang="en-US" altLang="en-US" sz="3200" b="1" dirty="0"/>
            </a:br>
            <a:r>
              <a:rPr lang="en-US" altLang="en-US" sz="2800" dirty="0"/>
              <a:t>Collects information on several key performance indicators within each of the four perspectives.</a:t>
            </a:r>
          </a:p>
        </p:txBody>
      </p:sp>
      <p:sp>
        <p:nvSpPr>
          <p:cNvPr id="18" name="Rounded Rectangle 17"/>
          <p:cNvSpPr/>
          <p:nvPr/>
        </p:nvSpPr>
        <p:spPr>
          <a:xfrm>
            <a:off x="0" y="6667500"/>
            <a:ext cx="5181600" cy="159081"/>
          </a:xfrm>
          <a:prstGeom prst="roundRect">
            <a:avLst/>
          </a:prstGeom>
          <a:solidFill>
            <a:srgbClr val="FFFFCC"/>
          </a:solidFill>
          <a:ln w="25400" cap="flat" cmpd="sng" algn="ctr">
            <a:solidFill>
              <a:srgbClr val="4F81BD">
                <a:shade val="50000"/>
              </a:srgbClr>
            </a:solidFill>
            <a:prstDash val="solid"/>
          </a:ln>
          <a:effectLst/>
        </p:spPr>
        <p:txBody>
          <a:bodyPr anchor="ctr"/>
          <a:lstStyle/>
          <a:p>
            <a:r>
              <a:rPr lang="en-US" altLang="en-US" sz="1100" b="1" kern="0" dirty="0">
                <a:solidFill>
                  <a:prstClr val="black"/>
                </a:solidFill>
                <a:latin typeface="Arial Narrow" pitchFamily="34" charset="0"/>
              </a:rPr>
              <a:t>Learning Objective A3:</a:t>
            </a:r>
            <a:r>
              <a:rPr lang="en-US" sz="1100" dirty="0">
                <a:solidFill>
                  <a:prstClr val="black"/>
                </a:solidFill>
                <a:latin typeface="Calibri"/>
              </a:rPr>
              <a:t> </a:t>
            </a:r>
            <a:r>
              <a:rPr lang="en-US" sz="1100" dirty="0">
                <a:solidFill>
                  <a:prstClr val="black"/>
                </a:solidFill>
              </a:rPr>
              <a:t>Analyze investment centers using balanced scorecard.</a:t>
            </a:r>
            <a:endParaRPr lang="en-US" sz="1100" dirty="0">
              <a:solidFill>
                <a:prstClr val="black"/>
              </a:solidFill>
              <a:latin typeface="Calibri"/>
            </a:endParaRPr>
          </a:p>
        </p:txBody>
      </p:sp>
      <p:pic>
        <p:nvPicPr>
          <p:cNvPr id="2" name="Picture 1">
            <a:extLst>
              <a:ext uri="{FF2B5EF4-FFF2-40B4-BE49-F238E27FC236}">
                <a16:creationId xmlns:a16="http://schemas.microsoft.com/office/drawing/2014/main" id="{75C748AB-D4C8-4E48-9D2A-CA565E91BA5A}"/>
              </a:ext>
            </a:extLst>
          </p:cNvPr>
          <p:cNvPicPr>
            <a:picLocks noChangeAspect="1"/>
          </p:cNvPicPr>
          <p:nvPr/>
        </p:nvPicPr>
        <p:blipFill>
          <a:blip r:embed="rId3"/>
          <a:stretch>
            <a:fillRect/>
          </a:stretch>
        </p:blipFill>
        <p:spPr>
          <a:xfrm>
            <a:off x="609600" y="2455444"/>
            <a:ext cx="7523809" cy="2942857"/>
          </a:xfrm>
          <a:prstGeom prst="rect">
            <a:avLst/>
          </a:prstGeom>
        </p:spPr>
      </p:pic>
      <p:sp>
        <p:nvSpPr>
          <p:cNvPr id="7" name="TextBox 6"/>
          <p:cNvSpPr txBox="1"/>
          <p:nvPr/>
        </p:nvSpPr>
        <p:spPr>
          <a:xfrm>
            <a:off x="7801177" y="18121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22.17</a:t>
            </a:r>
          </a:p>
        </p:txBody>
      </p:sp>
      <p:sp>
        <p:nvSpPr>
          <p:cNvPr id="8" name="Rectangle 7">
            <a:extLst>
              <a:ext uri="{FF2B5EF4-FFF2-40B4-BE49-F238E27FC236}">
                <a16:creationId xmlns:a16="http://schemas.microsoft.com/office/drawing/2014/main" id="{AC92AFA8-FEF9-C146-B16E-79295AD6486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id="{D8963BB4-DA61-614E-9782-220C81C2663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extLst>
      <p:ext uri="{BB962C8B-B14F-4D97-AF65-F5344CB8AC3E}">
        <p14:creationId xmlns:p14="http://schemas.microsoft.com/office/powerpoint/2010/main" val="46643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ctrTitle"/>
          </p:nvPr>
        </p:nvSpPr>
        <p:spPr>
          <a:xfrm>
            <a:off x="914400" y="1619795"/>
            <a:ext cx="7315200" cy="3124200"/>
          </a:xfrm>
        </p:spPr>
        <p:txBody>
          <a:bodyPr/>
          <a:lstStyle/>
          <a:p>
            <a:br>
              <a:rPr lang="en-US" altLang="en-US" dirty="0"/>
            </a:br>
            <a:r>
              <a:rPr lang="en-US" altLang="en-US" dirty="0"/>
              <a:t> </a:t>
            </a:r>
            <a:r>
              <a:rPr lang="en-US" altLang="en-US" sz="4400" dirty="0"/>
              <a:t>C2</a:t>
            </a:r>
            <a:br>
              <a:rPr lang="en-US" altLang="en-US" sz="4400" dirty="0"/>
            </a:br>
            <a:r>
              <a:rPr lang="en-US" sz="4400" dirty="0">
                <a:solidFill>
                  <a:prstClr val="black"/>
                </a:solidFill>
              </a:rPr>
              <a:t>Explain transfer pricing and methods to set transfer prices.</a:t>
            </a:r>
            <a:endParaRPr lang="en-US" altLang="en-US" sz="4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054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54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410200"/>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
        <p:nvSpPr>
          <p:cNvPr id="10" name="Rectangle 9">
            <a:extLst>
              <a:ext uri="{FF2B5EF4-FFF2-40B4-BE49-F238E27FC236}">
                <a16:creationId xmlns:a16="http://schemas.microsoft.com/office/drawing/2014/main" id="{F96FE84C-E89E-2B4B-BF44-A1E24E84526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B6028C2-CECD-0C48-8524-39FE6B919BB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3428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44450" y="1292348"/>
            <a:ext cx="9032875" cy="954088"/>
          </a:xfrm>
          <a:prstGeom prst="rect">
            <a:avLst/>
          </a:prstGeom>
          <a:solidFill>
            <a:srgbClr val="FFFFCC"/>
          </a:solidFill>
          <a:ln w="38100" cap="sq">
            <a:solidFill>
              <a:schemeClr val="tx1"/>
            </a:solidFill>
            <a:miter lim="800000"/>
            <a:headEnd type="none" w="sm" len="sm"/>
            <a:tailEnd type="none" w="sm" len="sm"/>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800" b="1" dirty="0">
                <a:latin typeface="Arial" charset="0"/>
              </a:rPr>
              <a:t>A transfer price is the amount charged when one</a:t>
            </a:r>
            <a:br>
              <a:rPr lang="en-US" altLang="en-US" sz="2800" b="1" dirty="0">
                <a:latin typeface="Arial" charset="0"/>
              </a:rPr>
            </a:br>
            <a:r>
              <a:rPr lang="en-US" altLang="en-US" sz="2800" b="1" dirty="0">
                <a:latin typeface="Arial" charset="0"/>
              </a:rPr>
              <a:t>division sells goods or services to another division.</a:t>
            </a:r>
          </a:p>
        </p:txBody>
      </p:sp>
      <p:grpSp>
        <p:nvGrpSpPr>
          <p:cNvPr id="107523" name="Group 4"/>
          <p:cNvGrpSpPr>
            <a:grpSpLocks/>
          </p:cNvGrpSpPr>
          <p:nvPr/>
        </p:nvGrpSpPr>
        <p:grpSpPr bwMode="auto">
          <a:xfrm>
            <a:off x="3136900" y="2933700"/>
            <a:ext cx="2359025" cy="533400"/>
            <a:chOff x="2217" y="2592"/>
            <a:chExt cx="1487" cy="336"/>
          </a:xfrm>
        </p:grpSpPr>
        <p:sp>
          <p:nvSpPr>
            <p:cNvPr id="107535"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07536"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grpSp>
      <p:sp>
        <p:nvSpPr>
          <p:cNvPr id="107524" name="Rectangle 8"/>
          <p:cNvSpPr>
            <a:spLocks noChangeArrowheads="1"/>
          </p:cNvSpPr>
          <p:nvPr/>
        </p:nvSpPr>
        <p:spPr bwMode="auto">
          <a:xfrm>
            <a:off x="463685" y="3124201"/>
            <a:ext cx="2266191"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07525" name="Rectangle 9"/>
          <p:cNvSpPr>
            <a:spLocks noChangeArrowheads="1"/>
          </p:cNvSpPr>
          <p:nvPr/>
        </p:nvSpPr>
        <p:spPr bwMode="auto">
          <a:xfrm>
            <a:off x="6345235" y="3124201"/>
            <a:ext cx="2728669"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squar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sp>
        <p:nvSpPr>
          <p:cNvPr id="107528" name="Title 1"/>
          <p:cNvSpPr>
            <a:spLocks noGrp="1"/>
          </p:cNvSpPr>
          <p:nvPr>
            <p:ph type="title"/>
          </p:nvPr>
        </p:nvSpPr>
        <p:spPr>
          <a:xfrm>
            <a:off x="293688" y="274638"/>
            <a:ext cx="8534400" cy="1143000"/>
          </a:xfrm>
        </p:spPr>
        <p:txBody>
          <a:bodyPr/>
          <a:lstStyle/>
          <a:p>
            <a:r>
              <a:rPr lang="en-US" altLang="en-US" b="1" dirty="0"/>
              <a:t>Transfer Pricing</a:t>
            </a:r>
          </a:p>
        </p:txBody>
      </p:sp>
      <p:cxnSp>
        <p:nvCxnSpPr>
          <p:cNvPr id="17" name="Straight Arrow Connector 16"/>
          <p:cNvCxnSpPr>
            <a:cxnSpLocks/>
            <a:stCxn id="107524" idx="2"/>
          </p:cNvCxnSpPr>
          <p:nvPr/>
        </p:nvCxnSpPr>
        <p:spPr>
          <a:xfrm>
            <a:off x="1596781" y="3583301"/>
            <a:ext cx="3419" cy="12172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24032" y="4854620"/>
            <a:ext cx="2438400" cy="1323975"/>
          </a:xfrm>
          <a:prstGeom prst="rect">
            <a:avLst/>
          </a:prstGeom>
          <a:solidFill>
            <a:schemeClr val="accent2">
              <a:lumMod val="40000"/>
              <a:lumOff val="60000"/>
            </a:schemeClr>
          </a:solidFill>
          <a:ln>
            <a:solidFill>
              <a:schemeClr val="tx1"/>
            </a:solidFill>
          </a:ln>
        </p:spPr>
        <p:txBody>
          <a:bodyPr>
            <a:spAutoFit/>
          </a:bodyPr>
          <a:lstStyle/>
          <a:p>
            <a:pPr algn="ctr" eaLnBrk="1" hangingPunct="1">
              <a:defRPr/>
            </a:pPr>
            <a:r>
              <a:rPr lang="en-US" sz="2000" dirty="0"/>
              <a:t>S-Phone can purchase displays for $80 from other companies.</a:t>
            </a:r>
          </a:p>
        </p:txBody>
      </p:sp>
      <p:cxnSp>
        <p:nvCxnSpPr>
          <p:cNvPr id="22" name="Straight Arrow Connector 21"/>
          <p:cNvCxnSpPr>
            <a:cxnSpLocks/>
          </p:cNvCxnSpPr>
          <p:nvPr/>
        </p:nvCxnSpPr>
        <p:spPr>
          <a:xfrm flipH="1" flipV="1">
            <a:off x="7162800" y="3886200"/>
            <a:ext cx="304798" cy="6742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7533"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18" y="4850629"/>
            <a:ext cx="61214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ounded Rectangle 18"/>
          <p:cNvSpPr/>
          <p:nvPr/>
        </p:nvSpPr>
        <p:spPr>
          <a:xfrm>
            <a:off x="0" y="6629400"/>
            <a:ext cx="48768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Explain transfer pricing and methods to set transfer prices.</a:t>
            </a:r>
            <a:endParaRPr lang="en-US" sz="1100" b="1" dirty="0">
              <a:solidFill>
                <a:prstClr val="black"/>
              </a:solidFill>
              <a:latin typeface="Calibri"/>
            </a:endParaRPr>
          </a:p>
        </p:txBody>
      </p:sp>
      <p:sp>
        <p:nvSpPr>
          <p:cNvPr id="21" name="Rectangle 20">
            <a:extLst>
              <a:ext uri="{FF2B5EF4-FFF2-40B4-BE49-F238E27FC236}">
                <a16:creationId xmlns:a16="http://schemas.microsoft.com/office/drawing/2014/main" id="{6E74914A-51A8-C548-BA30-6F48FE422C5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id="{1FA176F3-EA77-7641-B17B-9F308A9C18A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1051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600200"/>
            <a:ext cx="7315200" cy="3124200"/>
          </a:xfrm>
        </p:spPr>
        <p:txBody>
          <a:bodyPr/>
          <a:lstStyle/>
          <a:p>
            <a:br>
              <a:rPr lang="en-US" altLang="en-US" dirty="0"/>
            </a:br>
            <a:r>
              <a:rPr lang="en-US" altLang="en-US" dirty="0"/>
              <a:t> </a:t>
            </a:r>
            <a:r>
              <a:rPr lang="en-US" altLang="en-US" sz="4400" dirty="0"/>
              <a:t>A4: </a:t>
            </a:r>
            <a:br>
              <a:rPr lang="en-US" altLang="en-US" sz="4400" dirty="0"/>
            </a:br>
            <a:r>
              <a:rPr lang="en-US" sz="4400" dirty="0">
                <a:solidFill>
                  <a:prstClr val="black"/>
                </a:solidFill>
              </a:rPr>
              <a:t>Compute the number of days in the cash conversion cycle.</a:t>
            </a:r>
            <a:endParaRPr lang="en-US" sz="4400" b="1"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436146"/>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CB0A5674-C433-6E4F-BDDA-5E259E52A90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19C989AA-EF46-AB4C-9720-FEC3DCEB21A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56083" y="1676400"/>
            <a:ext cx="7391400" cy="828432"/>
          </a:xfrm>
          <a:prstGeom prst="rect">
            <a:avLst/>
          </a:prstGeom>
          <a:solidFill>
            <a:srgbClr val="CCECFF"/>
          </a:solidFill>
          <a:ln w="38100" cmpd="dbl">
            <a:solidFill>
              <a:schemeClr val="tx2">
                <a:lumMod val="50000"/>
              </a:schemeClr>
            </a:solidFill>
            <a:miter lim="800000"/>
            <a:headEnd/>
            <a:tailEnd/>
          </a:ln>
        </p:spPr>
        <p:txBody>
          <a:bodyPr lIns="90488" tIns="44450" rIns="90488" bIns="44450">
            <a:spAutoFit/>
          </a:bodyPr>
          <a:lstStyle/>
          <a:p>
            <a:pPr algn="ctr" eaLnBrk="1" hangingPunct="1">
              <a:spcBef>
                <a:spcPct val="50000"/>
              </a:spcBef>
              <a:defRPr/>
            </a:pPr>
            <a:r>
              <a:rPr lang="en-US" sz="2400" dirty="0"/>
              <a:t>Measures average time it takes to convert cash outflows into cash inflows from customers.</a:t>
            </a:r>
          </a:p>
        </p:txBody>
      </p:sp>
      <p:sp>
        <p:nvSpPr>
          <p:cNvPr id="68616" name="Rectangle 3"/>
          <p:cNvSpPr>
            <a:spLocks noGrp="1" noChangeArrowheads="1"/>
          </p:cNvSpPr>
          <p:nvPr>
            <p:ph type="title"/>
          </p:nvPr>
        </p:nvSpPr>
        <p:spPr>
          <a:xfrm>
            <a:off x="1503783" y="609600"/>
            <a:ext cx="6096001" cy="743960"/>
          </a:xfrm>
          <a:solidFill>
            <a:schemeClr val="accent1">
              <a:lumMod val="20000"/>
              <a:lumOff val="80000"/>
            </a:schemeClr>
          </a:solidFill>
        </p:spPr>
        <p:txBody>
          <a:bodyPr lIns="90488" tIns="44450" rIns="90488" bIns="44450"/>
          <a:lstStyle/>
          <a:p>
            <a:pPr>
              <a:defRPr/>
            </a:pPr>
            <a:r>
              <a:rPr lang="en-US" b="1" dirty="0"/>
              <a:t>Cash Conversion Cycle</a:t>
            </a:r>
            <a:endParaRPr lang="en-US" sz="2800" dirty="0"/>
          </a:p>
        </p:txBody>
      </p:sp>
      <p:sp>
        <p:nvSpPr>
          <p:cNvPr id="24" name="Rounded Rectangle 23"/>
          <p:cNvSpPr/>
          <p:nvPr/>
        </p:nvSpPr>
        <p:spPr>
          <a:xfrm>
            <a:off x="1" y="6574822"/>
            <a:ext cx="4800600" cy="2517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A4</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Compute the number of days in the cash conversion cycle.</a:t>
            </a:r>
            <a:endParaRPr lang="en-US" sz="1100" b="1" dirty="0">
              <a:solidFill>
                <a:prstClr val="black"/>
              </a:solidFill>
              <a:latin typeface="Calibri"/>
            </a:endParaRPr>
          </a:p>
        </p:txBody>
      </p:sp>
      <p:sp>
        <p:nvSpPr>
          <p:cNvPr id="25" name="TextBox 24">
            <a:extLst>
              <a:ext uri="{FF2B5EF4-FFF2-40B4-BE49-F238E27FC236}">
                <a16:creationId xmlns:a16="http://schemas.microsoft.com/office/drawing/2014/main" id="{0790B12F-96B4-4514-9EEE-69070AC6ADD2}"/>
              </a:ext>
            </a:extLst>
          </p:cNvPr>
          <p:cNvSpPr txBox="1"/>
          <p:nvPr/>
        </p:nvSpPr>
        <p:spPr>
          <a:xfrm>
            <a:off x="7714083" y="2782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22.20</a:t>
            </a:r>
          </a:p>
        </p:txBody>
      </p:sp>
      <p:pic>
        <p:nvPicPr>
          <p:cNvPr id="3" name="Picture 2">
            <a:extLst>
              <a:ext uri="{FF2B5EF4-FFF2-40B4-BE49-F238E27FC236}">
                <a16:creationId xmlns:a16="http://schemas.microsoft.com/office/drawing/2014/main" id="{EBDB015E-EBDD-4E32-A7C2-9A6C737393D7}"/>
              </a:ext>
            </a:extLst>
          </p:cNvPr>
          <p:cNvPicPr>
            <a:picLocks noChangeAspect="1"/>
          </p:cNvPicPr>
          <p:nvPr/>
        </p:nvPicPr>
        <p:blipFill>
          <a:blip r:embed="rId3"/>
          <a:stretch>
            <a:fillRect/>
          </a:stretch>
        </p:blipFill>
        <p:spPr>
          <a:xfrm>
            <a:off x="856083" y="2863701"/>
            <a:ext cx="6702306" cy="2705148"/>
          </a:xfrm>
          <a:prstGeom prst="rect">
            <a:avLst/>
          </a:prstGeom>
        </p:spPr>
      </p:pic>
      <p:sp>
        <p:nvSpPr>
          <p:cNvPr id="9" name="Rectangle 8">
            <a:extLst>
              <a:ext uri="{FF2B5EF4-FFF2-40B4-BE49-F238E27FC236}">
                <a16:creationId xmlns:a16="http://schemas.microsoft.com/office/drawing/2014/main" id="{FC1E11F3-68E1-6846-8D93-6BC6EA871B6A}"/>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EF2EAD31-FB23-0045-A1A6-7BDAB300AC2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1000" fill="hold"/>
                                        <p:tgtEl>
                                          <p:spTgt spid="68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6" name="Rectangle 3"/>
          <p:cNvSpPr>
            <a:spLocks noGrp="1" noChangeArrowheads="1"/>
          </p:cNvSpPr>
          <p:nvPr>
            <p:ph type="title"/>
          </p:nvPr>
        </p:nvSpPr>
        <p:spPr>
          <a:xfrm>
            <a:off x="1524000" y="609599"/>
            <a:ext cx="6075784" cy="1015269"/>
          </a:xfrm>
          <a:solidFill>
            <a:schemeClr val="accent1">
              <a:lumMod val="20000"/>
              <a:lumOff val="80000"/>
            </a:schemeClr>
          </a:solidFill>
        </p:spPr>
        <p:txBody>
          <a:bodyPr lIns="90488" tIns="44450" rIns="90488" bIns="44450"/>
          <a:lstStyle/>
          <a:p>
            <a:pPr>
              <a:defRPr/>
            </a:pPr>
            <a:r>
              <a:rPr lang="en-US" b="1" dirty="0"/>
              <a:t>Cash Conversion Cycle </a:t>
            </a:r>
            <a:r>
              <a:rPr lang="en-US" sz="2800" b="1" dirty="0"/>
              <a:t>(continued)</a:t>
            </a:r>
            <a:endParaRPr lang="en-US" sz="2600" dirty="0"/>
          </a:p>
        </p:txBody>
      </p:sp>
      <p:sp>
        <p:nvSpPr>
          <p:cNvPr id="24" name="Rounded Rectangle 23"/>
          <p:cNvSpPr/>
          <p:nvPr/>
        </p:nvSpPr>
        <p:spPr>
          <a:xfrm>
            <a:off x="0" y="6574821"/>
            <a:ext cx="4800600" cy="25176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A4</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Compute the number of days in the cash conversion cycle.</a:t>
            </a:r>
            <a:endParaRPr lang="en-US" sz="1100" b="1" dirty="0">
              <a:solidFill>
                <a:prstClr val="black"/>
              </a:solidFill>
              <a:latin typeface="Calibri"/>
            </a:endParaRPr>
          </a:p>
        </p:txBody>
      </p:sp>
      <p:sp>
        <p:nvSpPr>
          <p:cNvPr id="8" name="TextBox 7">
            <a:extLst>
              <a:ext uri="{FF2B5EF4-FFF2-40B4-BE49-F238E27FC236}">
                <a16:creationId xmlns:a16="http://schemas.microsoft.com/office/drawing/2014/main" id="{C7086A66-2BFB-47F7-B706-AF990C4D1A7C}"/>
              </a:ext>
            </a:extLst>
          </p:cNvPr>
          <p:cNvSpPr txBox="1"/>
          <p:nvPr/>
        </p:nvSpPr>
        <p:spPr>
          <a:xfrm>
            <a:off x="7696200"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22.21</a:t>
            </a:r>
          </a:p>
        </p:txBody>
      </p:sp>
      <p:pic>
        <p:nvPicPr>
          <p:cNvPr id="2" name="Picture 1">
            <a:extLst>
              <a:ext uri="{FF2B5EF4-FFF2-40B4-BE49-F238E27FC236}">
                <a16:creationId xmlns:a16="http://schemas.microsoft.com/office/drawing/2014/main" id="{75046DF5-6650-4486-A3C7-A5F085B091D0}"/>
              </a:ext>
            </a:extLst>
          </p:cNvPr>
          <p:cNvPicPr>
            <a:picLocks noChangeAspect="1"/>
          </p:cNvPicPr>
          <p:nvPr/>
        </p:nvPicPr>
        <p:blipFill>
          <a:blip r:embed="rId3"/>
          <a:stretch>
            <a:fillRect/>
          </a:stretch>
        </p:blipFill>
        <p:spPr>
          <a:xfrm>
            <a:off x="1828800" y="1755648"/>
            <a:ext cx="5367815" cy="3071584"/>
          </a:xfrm>
          <a:prstGeom prst="rect">
            <a:avLst/>
          </a:prstGeom>
        </p:spPr>
      </p:pic>
      <p:sp>
        <p:nvSpPr>
          <p:cNvPr id="9" name="Rectangle 8">
            <a:extLst>
              <a:ext uri="{FF2B5EF4-FFF2-40B4-BE49-F238E27FC236}">
                <a16:creationId xmlns:a16="http://schemas.microsoft.com/office/drawing/2014/main" id="{E41A293B-C1CB-C144-906F-5FED3E78F9BF}"/>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62552DAD-86D4-1048-9F1C-8776ECA6B9C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extLst>
      <p:ext uri="{BB962C8B-B14F-4D97-AF65-F5344CB8AC3E}">
        <p14:creationId xmlns:p14="http://schemas.microsoft.com/office/powerpoint/2010/main" val="6325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685936"/>
            <a:ext cx="8229600" cy="1143000"/>
          </a:xfrm>
        </p:spPr>
        <p:txBody>
          <a:bodyPr/>
          <a:lstStyle/>
          <a:p>
            <a:r>
              <a:rPr lang="en-US" sz="4400" b="1" i="1" dirty="0">
                <a:ea typeface="+mn-ea"/>
                <a:cs typeface="Arial" charset="0"/>
              </a:rPr>
              <a:t>Appendix 22A</a:t>
            </a:r>
            <a:r>
              <a:rPr lang="en-US" sz="4400" b="1" dirty="0">
                <a:ea typeface="+mn-ea"/>
                <a:cs typeface="Arial" charset="0"/>
              </a:rPr>
              <a:t>: </a:t>
            </a:r>
            <a:br>
              <a:rPr lang="en-US" sz="4400" b="1" dirty="0">
                <a:ea typeface="+mn-ea"/>
                <a:cs typeface="Arial" charset="0"/>
              </a:rPr>
            </a:br>
            <a:r>
              <a:rPr lang="en-US" sz="4400" b="1" dirty="0">
                <a:ea typeface="+mn-ea"/>
                <a:cs typeface="Arial" charset="0"/>
              </a:rPr>
              <a:t>Cost Allocations</a:t>
            </a:r>
          </a:p>
        </p:txBody>
      </p:sp>
      <p:sp>
        <p:nvSpPr>
          <p:cNvPr id="9" name="Content Placeholder 2"/>
          <p:cNvSpPr>
            <a:spLocks noGrp="1"/>
          </p:cNvSpPr>
          <p:nvPr>
            <p:ph idx="1"/>
          </p:nvPr>
        </p:nvSpPr>
        <p:spPr>
          <a:xfrm>
            <a:off x="685800" y="2024925"/>
            <a:ext cx="7848600" cy="4226320"/>
          </a:xfrm>
          <a:solidFill>
            <a:schemeClr val="tx2">
              <a:lumMod val="20000"/>
              <a:lumOff val="80000"/>
            </a:schemeClr>
          </a:solidFill>
        </p:spPr>
        <p:txBody>
          <a:bodyPr/>
          <a:lstStyle/>
          <a:p>
            <a:r>
              <a:rPr lang="en-US" dirty="0"/>
              <a:t>Cost allocations in Exhibits 22.10 and 22.11.</a:t>
            </a:r>
          </a:p>
          <a:p>
            <a:pPr lvl="1"/>
            <a:r>
              <a:rPr lang="en-US" sz="2000" dirty="0"/>
              <a:t>Allocated cost = Total cost to allocate x % of allocation base used</a:t>
            </a:r>
          </a:p>
          <a:p>
            <a:r>
              <a:rPr lang="en-US" dirty="0"/>
              <a:t>Company will allocate four indirect costs:</a:t>
            </a:r>
          </a:p>
          <a:p>
            <a:pPr lvl="1"/>
            <a:r>
              <a:rPr lang="en-US" sz="2400" dirty="0"/>
              <a:t>Rent expense - $12,000</a:t>
            </a:r>
          </a:p>
          <a:p>
            <a:pPr lvl="1"/>
            <a:r>
              <a:rPr lang="en-US" sz="2400" dirty="0"/>
              <a:t>Utilities expense - $2,400</a:t>
            </a:r>
          </a:p>
          <a:p>
            <a:pPr lvl="1"/>
            <a:r>
              <a:rPr lang="en-US" sz="2400" dirty="0"/>
              <a:t>Advertising expense - $1,000</a:t>
            </a:r>
          </a:p>
          <a:p>
            <a:pPr lvl="1"/>
            <a:r>
              <a:rPr lang="en-US" sz="2400" dirty="0"/>
              <a:t>Insurance expense - $2,500</a:t>
            </a:r>
          </a:p>
          <a:p>
            <a:endParaRPr lang="en-US" dirty="0"/>
          </a:p>
          <a:p>
            <a:endParaRPr lang="en-US" dirty="0"/>
          </a:p>
        </p:txBody>
      </p:sp>
      <p:sp>
        <p:nvSpPr>
          <p:cNvPr id="6" name="Rectangle 5">
            <a:extLst>
              <a:ext uri="{FF2B5EF4-FFF2-40B4-BE49-F238E27FC236}">
                <a16:creationId xmlns:a16="http://schemas.microsoft.com/office/drawing/2014/main" id="{FC634076-BB41-6946-ABA1-3D787EC0E46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B71BCAE0-492D-AC44-BC13-BEB06994483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04487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762000"/>
          </a:xfrm>
        </p:spPr>
        <p:txBody>
          <a:bodyPr/>
          <a:lstStyle/>
          <a:p>
            <a:r>
              <a:rPr lang="en-US" sz="4400" b="1" dirty="0">
                <a:ea typeface="+mn-ea"/>
                <a:cs typeface="Arial" charset="0"/>
              </a:rPr>
              <a:t>Department Allocation Bases</a:t>
            </a:r>
          </a:p>
        </p:txBody>
      </p:sp>
      <p:sp>
        <p:nvSpPr>
          <p:cNvPr id="7" name="TextBox 6"/>
          <p:cNvSpPr txBox="1"/>
          <p:nvPr/>
        </p:nvSpPr>
        <p:spPr>
          <a:xfrm>
            <a:off x="7988968" y="3934326"/>
            <a:ext cx="1078832"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22A.1</a:t>
            </a:r>
          </a:p>
        </p:txBody>
      </p:sp>
      <p:pic>
        <p:nvPicPr>
          <p:cNvPr id="8" name="Picture 7"/>
          <p:cNvPicPr>
            <a:picLocks noChangeAspect="1"/>
          </p:cNvPicPr>
          <p:nvPr/>
        </p:nvPicPr>
        <p:blipFill>
          <a:blip r:embed="rId3"/>
          <a:stretch>
            <a:fillRect/>
          </a:stretch>
        </p:blipFill>
        <p:spPr>
          <a:xfrm>
            <a:off x="717884" y="4031259"/>
            <a:ext cx="7118684" cy="2233840"/>
          </a:xfrm>
          <a:prstGeom prst="rect">
            <a:avLst/>
          </a:prstGeom>
        </p:spPr>
      </p:pic>
      <p:sp>
        <p:nvSpPr>
          <p:cNvPr id="9" name="Content Placeholder 2"/>
          <p:cNvSpPr>
            <a:spLocks noGrp="1"/>
          </p:cNvSpPr>
          <p:nvPr>
            <p:ph idx="1"/>
          </p:nvPr>
        </p:nvSpPr>
        <p:spPr>
          <a:xfrm>
            <a:off x="304800" y="1291389"/>
            <a:ext cx="8653908" cy="2470875"/>
          </a:xfrm>
          <a:solidFill>
            <a:schemeClr val="tx2">
              <a:lumMod val="20000"/>
              <a:lumOff val="80000"/>
            </a:schemeClr>
          </a:solidFill>
        </p:spPr>
        <p:txBody>
          <a:bodyPr/>
          <a:lstStyle/>
          <a:p>
            <a:pPr marL="0" indent="0">
              <a:buNone/>
            </a:pPr>
            <a:r>
              <a:rPr lang="en-US" sz="2400" dirty="0"/>
              <a:t>A-1 Hardware uses the following allocation bases:</a:t>
            </a:r>
          </a:p>
          <a:p>
            <a:pPr lvl="1"/>
            <a:r>
              <a:rPr lang="en-US" sz="2400" dirty="0"/>
              <a:t>Square feet of floor space</a:t>
            </a:r>
          </a:p>
          <a:p>
            <a:pPr lvl="1"/>
            <a:r>
              <a:rPr lang="en-US" sz="2400" dirty="0"/>
              <a:t>Dollar value of insured assets</a:t>
            </a:r>
          </a:p>
          <a:p>
            <a:pPr lvl="1"/>
            <a:r>
              <a:rPr lang="en-US" sz="2400" dirty="0"/>
              <a:t>Sales dollars</a:t>
            </a:r>
          </a:p>
          <a:p>
            <a:pPr lvl="1"/>
            <a:r>
              <a:rPr lang="en-US" sz="2400" dirty="0"/>
              <a:t>Number of purchase orders</a:t>
            </a:r>
          </a:p>
          <a:p>
            <a:endParaRPr lang="en-US" dirty="0"/>
          </a:p>
          <a:p>
            <a:endParaRPr lang="en-US" dirty="0"/>
          </a:p>
        </p:txBody>
      </p:sp>
      <p:sp>
        <p:nvSpPr>
          <p:cNvPr id="11" name="Rectangle 10">
            <a:extLst>
              <a:ext uri="{FF2B5EF4-FFF2-40B4-BE49-F238E27FC236}">
                <a16:creationId xmlns:a16="http://schemas.microsoft.com/office/drawing/2014/main" id="{BCA4B908-863B-324F-B5FE-8AA0C0491FF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3077051B-CF72-3E4D-9765-1D2C36D8547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27664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9258"/>
          </a:xfrm>
        </p:spPr>
        <p:txBody>
          <a:bodyPr/>
          <a:lstStyle/>
          <a:p>
            <a:r>
              <a:rPr lang="en-US" sz="4400" b="1" dirty="0">
                <a:ea typeface="+mn-ea"/>
                <a:cs typeface="Arial" charset="0"/>
              </a:rPr>
              <a:t>Allocation of Rent</a:t>
            </a:r>
          </a:p>
        </p:txBody>
      </p:sp>
      <p:pic>
        <p:nvPicPr>
          <p:cNvPr id="5" name="Picture 4"/>
          <p:cNvPicPr>
            <a:picLocks noChangeAspect="1"/>
          </p:cNvPicPr>
          <p:nvPr/>
        </p:nvPicPr>
        <p:blipFill>
          <a:blip r:embed="rId3"/>
          <a:stretch>
            <a:fillRect/>
          </a:stretch>
        </p:blipFill>
        <p:spPr>
          <a:xfrm>
            <a:off x="1021976" y="3477764"/>
            <a:ext cx="6217024" cy="3102871"/>
          </a:xfrm>
          <a:prstGeom prst="rect">
            <a:avLst/>
          </a:prstGeom>
        </p:spPr>
      </p:pic>
      <p:sp>
        <p:nvSpPr>
          <p:cNvPr id="9" name="TextBox 8"/>
          <p:cNvSpPr txBox="1"/>
          <p:nvPr/>
        </p:nvSpPr>
        <p:spPr>
          <a:xfrm>
            <a:off x="7609305" y="36441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22A.2</a:t>
            </a:r>
          </a:p>
        </p:txBody>
      </p:sp>
      <p:sp>
        <p:nvSpPr>
          <p:cNvPr id="10" name="TextBox 9"/>
          <p:cNvSpPr txBox="1"/>
          <p:nvPr/>
        </p:nvSpPr>
        <p:spPr>
          <a:xfrm>
            <a:off x="7543800" y="5029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22A.3</a:t>
            </a:r>
          </a:p>
        </p:txBody>
      </p:sp>
      <p:sp>
        <p:nvSpPr>
          <p:cNvPr id="11" name="Content Placeholder 2"/>
          <p:cNvSpPr>
            <a:spLocks noGrp="1"/>
          </p:cNvSpPr>
          <p:nvPr>
            <p:ph idx="1"/>
          </p:nvPr>
        </p:nvSpPr>
        <p:spPr>
          <a:xfrm>
            <a:off x="494946" y="1254401"/>
            <a:ext cx="8242300" cy="726799"/>
          </a:xfrm>
          <a:solidFill>
            <a:schemeClr val="tx2">
              <a:lumMod val="20000"/>
              <a:lumOff val="80000"/>
            </a:schemeClr>
          </a:solidFill>
        </p:spPr>
        <p:txBody>
          <a:bodyPr/>
          <a:lstStyle/>
          <a:p>
            <a:r>
              <a:rPr lang="en-US" sz="2400" dirty="0"/>
              <a:t>Two service departments occupy 25% of total space, but value of space is $1,200 ($12,000 x 10%).</a:t>
            </a:r>
          </a:p>
          <a:p>
            <a:r>
              <a:rPr lang="en-US" sz="2400" dirty="0"/>
              <a:t>Operating departments are allocated remainder of rent cost ($12,000 - $1,200) $10,800 based on each department’s percent of total.</a:t>
            </a:r>
          </a:p>
        </p:txBody>
      </p:sp>
      <p:sp>
        <p:nvSpPr>
          <p:cNvPr id="13" name="Rectangle 12">
            <a:extLst>
              <a:ext uri="{FF2B5EF4-FFF2-40B4-BE49-F238E27FC236}">
                <a16:creationId xmlns:a16="http://schemas.microsoft.com/office/drawing/2014/main" id="{BFE5E30A-BFB5-8F46-A726-8FB8F196884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B9D12076-D24E-9D42-956B-50FDA3EE8B1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14481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a typeface="+mn-ea"/>
                <a:cs typeface="Arial" charset="0"/>
              </a:rPr>
              <a:t>Allocation of Utilities</a:t>
            </a:r>
          </a:p>
        </p:txBody>
      </p:sp>
      <p:sp>
        <p:nvSpPr>
          <p:cNvPr id="7" name="TextBox 6"/>
          <p:cNvSpPr txBox="1"/>
          <p:nvPr/>
        </p:nvSpPr>
        <p:spPr>
          <a:xfrm>
            <a:off x="7772283" y="30301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22A.4</a:t>
            </a:r>
          </a:p>
        </p:txBody>
      </p:sp>
      <p:pic>
        <p:nvPicPr>
          <p:cNvPr id="8" name="Picture 7"/>
          <p:cNvPicPr>
            <a:picLocks noChangeAspect="1"/>
          </p:cNvPicPr>
          <p:nvPr/>
        </p:nvPicPr>
        <p:blipFill>
          <a:blip r:embed="rId3"/>
          <a:stretch>
            <a:fillRect/>
          </a:stretch>
        </p:blipFill>
        <p:spPr>
          <a:xfrm>
            <a:off x="973946" y="2832529"/>
            <a:ext cx="6625272" cy="2105227"/>
          </a:xfrm>
          <a:prstGeom prst="rect">
            <a:avLst/>
          </a:prstGeom>
        </p:spPr>
      </p:pic>
      <p:sp>
        <p:nvSpPr>
          <p:cNvPr id="9" name="Content Placeholder 2"/>
          <p:cNvSpPr>
            <a:spLocks noGrp="1"/>
          </p:cNvSpPr>
          <p:nvPr>
            <p:ph idx="1"/>
          </p:nvPr>
        </p:nvSpPr>
        <p:spPr>
          <a:xfrm>
            <a:off x="469900" y="1427623"/>
            <a:ext cx="8216900" cy="1086978"/>
          </a:xfrm>
          <a:solidFill>
            <a:schemeClr val="tx2">
              <a:lumMod val="20000"/>
              <a:lumOff val="80000"/>
            </a:schemeClr>
          </a:solidFill>
        </p:spPr>
        <p:txBody>
          <a:bodyPr/>
          <a:lstStyle/>
          <a:p>
            <a:pPr marL="0" indent="0">
              <a:buNone/>
            </a:pPr>
            <a:r>
              <a:rPr lang="en-US" sz="2400" dirty="0"/>
              <a:t>$2,400 utilities expense is allocated based on square footage occupied.</a:t>
            </a:r>
          </a:p>
          <a:p>
            <a:pPr marL="0" indent="0">
              <a:buNone/>
            </a:pPr>
            <a:endParaRPr lang="en-US" sz="2400" dirty="0"/>
          </a:p>
          <a:p>
            <a:endParaRPr lang="en-US" dirty="0"/>
          </a:p>
          <a:p>
            <a:endParaRPr lang="en-US" dirty="0"/>
          </a:p>
        </p:txBody>
      </p:sp>
      <p:sp>
        <p:nvSpPr>
          <p:cNvPr id="11" name="Rectangle 10">
            <a:extLst>
              <a:ext uri="{FF2B5EF4-FFF2-40B4-BE49-F238E27FC236}">
                <a16:creationId xmlns:a16="http://schemas.microsoft.com/office/drawing/2014/main" id="{DD1FD17D-F08F-7249-80C9-3E52A4918B1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1FC0E537-D2D7-CD41-98FD-4ADE1612AB2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1007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ctrTitle"/>
          </p:nvPr>
        </p:nvSpPr>
        <p:spPr>
          <a:xfrm>
            <a:off x="914400" y="1600200"/>
            <a:ext cx="7315200" cy="3124200"/>
          </a:xfrm>
        </p:spPr>
        <p:txBody>
          <a:bodyPr/>
          <a:lstStyle/>
          <a:p>
            <a:br>
              <a:rPr lang="en-US" altLang="en-US" dirty="0"/>
            </a:br>
            <a:r>
              <a:rPr lang="en-US" altLang="en-US" dirty="0"/>
              <a:t> </a:t>
            </a:r>
            <a:r>
              <a:rPr lang="en-US" altLang="en-US" sz="4400" dirty="0"/>
              <a:t>P1: </a:t>
            </a:r>
            <a:br>
              <a:rPr lang="en-US" altLang="en-US" sz="4400" dirty="0"/>
            </a:br>
            <a:r>
              <a:rPr lang="en-US" sz="4400" dirty="0">
                <a:solidFill>
                  <a:prstClr val="black"/>
                </a:solidFill>
              </a:rPr>
              <a:t>Prepare a responsibility accounting report using controllable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33" y="1998389"/>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76800"/>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13DF37B5-8CA7-084B-8270-BC37C4707359}"/>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99A5811A-9B76-584D-9535-C21F23AC32F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a typeface="+mn-ea"/>
                <a:cs typeface="Arial" charset="0"/>
              </a:rPr>
              <a:t>Allocation of Advertising</a:t>
            </a:r>
            <a:endParaRPr lang="en-US" dirty="0"/>
          </a:p>
        </p:txBody>
      </p:sp>
      <p:sp>
        <p:nvSpPr>
          <p:cNvPr id="7" name="TextBox 6"/>
          <p:cNvSpPr txBox="1"/>
          <p:nvPr/>
        </p:nvSpPr>
        <p:spPr>
          <a:xfrm>
            <a:off x="7768839" y="320568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22A.5</a:t>
            </a:r>
          </a:p>
        </p:txBody>
      </p:sp>
      <p:pic>
        <p:nvPicPr>
          <p:cNvPr id="8" name="Picture 7"/>
          <p:cNvPicPr>
            <a:picLocks noChangeAspect="1"/>
          </p:cNvPicPr>
          <p:nvPr/>
        </p:nvPicPr>
        <p:blipFill>
          <a:blip r:embed="rId3"/>
          <a:stretch>
            <a:fillRect/>
          </a:stretch>
        </p:blipFill>
        <p:spPr>
          <a:xfrm>
            <a:off x="1316463" y="3205681"/>
            <a:ext cx="6268901" cy="1590444"/>
          </a:xfrm>
          <a:prstGeom prst="rect">
            <a:avLst/>
          </a:prstGeom>
        </p:spPr>
      </p:pic>
      <p:sp>
        <p:nvSpPr>
          <p:cNvPr id="9" name="Content Placeholder 2"/>
          <p:cNvSpPr>
            <a:spLocks noGrp="1"/>
          </p:cNvSpPr>
          <p:nvPr>
            <p:ph idx="1"/>
          </p:nvPr>
        </p:nvSpPr>
        <p:spPr>
          <a:xfrm>
            <a:off x="457200" y="1847728"/>
            <a:ext cx="8216900" cy="819272"/>
          </a:xfrm>
          <a:solidFill>
            <a:schemeClr val="tx2">
              <a:lumMod val="20000"/>
              <a:lumOff val="80000"/>
            </a:schemeClr>
          </a:solidFill>
        </p:spPr>
        <p:txBody>
          <a:bodyPr/>
          <a:lstStyle/>
          <a:p>
            <a:pPr marL="0" indent="0">
              <a:buNone/>
            </a:pPr>
            <a:r>
              <a:rPr lang="en-US" sz="2400" dirty="0"/>
              <a:t>$1,000 advertising expense is allocated based on sales dollars.</a:t>
            </a:r>
          </a:p>
        </p:txBody>
      </p:sp>
      <p:sp>
        <p:nvSpPr>
          <p:cNvPr id="11" name="Rectangle 10">
            <a:extLst>
              <a:ext uri="{FF2B5EF4-FFF2-40B4-BE49-F238E27FC236}">
                <a16:creationId xmlns:a16="http://schemas.microsoft.com/office/drawing/2014/main" id="{4343972F-D888-294D-BA0C-BD410B06EFE1}"/>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D9AB08D3-DFDD-9D43-915C-801683B36C0A}"/>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46124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a typeface="+mn-ea"/>
                <a:cs typeface="Arial" charset="0"/>
              </a:rPr>
              <a:t>Allocation of Insurance</a:t>
            </a:r>
          </a:p>
        </p:txBody>
      </p:sp>
      <p:pic>
        <p:nvPicPr>
          <p:cNvPr id="5" name="Content Placeholder 4"/>
          <p:cNvPicPr>
            <a:picLocks noGrp="1" noChangeAspect="1"/>
          </p:cNvPicPr>
          <p:nvPr>
            <p:ph idx="1"/>
          </p:nvPr>
        </p:nvPicPr>
        <p:blipFill>
          <a:blip r:embed="rId3"/>
          <a:stretch>
            <a:fillRect/>
          </a:stretch>
        </p:blipFill>
        <p:spPr>
          <a:xfrm>
            <a:off x="685800" y="3046878"/>
            <a:ext cx="6310425" cy="1930802"/>
          </a:xfrm>
          <a:prstGeom prst="rect">
            <a:avLst/>
          </a:prstGeom>
        </p:spPr>
      </p:pic>
      <p:sp>
        <p:nvSpPr>
          <p:cNvPr id="8" name="TextBox 7"/>
          <p:cNvSpPr txBox="1"/>
          <p:nvPr/>
        </p:nvSpPr>
        <p:spPr>
          <a:xfrm>
            <a:off x="7263063" y="30468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22A.6</a:t>
            </a:r>
          </a:p>
        </p:txBody>
      </p:sp>
      <p:sp>
        <p:nvSpPr>
          <p:cNvPr id="9" name="Content Placeholder 2"/>
          <p:cNvSpPr txBox="1">
            <a:spLocks/>
          </p:cNvSpPr>
          <p:nvPr/>
        </p:nvSpPr>
        <p:spPr bwMode="auto">
          <a:xfrm>
            <a:off x="457200" y="1676400"/>
            <a:ext cx="8216900" cy="1086978"/>
          </a:xfrm>
          <a:prstGeom prst="rect">
            <a:avLst/>
          </a:prstGeom>
          <a:solidFill>
            <a:schemeClr val="tx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a:t>$2,500 insurance expense is allocated based on value of insured assets.</a:t>
            </a:r>
          </a:p>
        </p:txBody>
      </p:sp>
      <p:sp>
        <p:nvSpPr>
          <p:cNvPr id="11" name="Rectangle 10">
            <a:extLst>
              <a:ext uri="{FF2B5EF4-FFF2-40B4-BE49-F238E27FC236}">
                <a16:creationId xmlns:a16="http://schemas.microsoft.com/office/drawing/2014/main" id="{F9319C2B-1BB2-A549-963F-6586F641B3D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5A1F24BB-0B11-6F47-9C89-CEB9D60EDBD2}"/>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98969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4400" b="1" dirty="0">
                <a:ea typeface="+mn-ea"/>
                <a:cs typeface="Arial" charset="0"/>
              </a:rPr>
              <a:t>Allocation of Service Department Expenses</a:t>
            </a:r>
          </a:p>
        </p:txBody>
      </p:sp>
      <p:sp>
        <p:nvSpPr>
          <p:cNvPr id="6" name="TextBox 5"/>
          <p:cNvSpPr txBox="1"/>
          <p:nvPr/>
        </p:nvSpPr>
        <p:spPr>
          <a:xfrm>
            <a:off x="7620000" y="347131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22A.7</a:t>
            </a:r>
          </a:p>
        </p:txBody>
      </p:sp>
      <p:pic>
        <p:nvPicPr>
          <p:cNvPr id="8" name="Picture 7"/>
          <p:cNvPicPr>
            <a:picLocks noChangeAspect="1"/>
          </p:cNvPicPr>
          <p:nvPr/>
        </p:nvPicPr>
        <p:blipFill>
          <a:blip r:embed="rId3"/>
          <a:stretch>
            <a:fillRect/>
          </a:stretch>
        </p:blipFill>
        <p:spPr>
          <a:xfrm>
            <a:off x="685800" y="3429000"/>
            <a:ext cx="6781800" cy="1689147"/>
          </a:xfrm>
          <a:prstGeom prst="rect">
            <a:avLst/>
          </a:prstGeom>
        </p:spPr>
      </p:pic>
      <p:sp>
        <p:nvSpPr>
          <p:cNvPr id="7" name="Content Placeholder 2"/>
          <p:cNvSpPr txBox="1">
            <a:spLocks/>
          </p:cNvSpPr>
          <p:nvPr/>
        </p:nvSpPr>
        <p:spPr bwMode="auto">
          <a:xfrm>
            <a:off x="419100" y="2008131"/>
            <a:ext cx="8216900" cy="1086978"/>
          </a:xfrm>
          <a:prstGeom prst="rect">
            <a:avLst/>
          </a:prstGeom>
          <a:solidFill>
            <a:schemeClr val="tx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a:t>$15,300 of General office service department is allocated to operating departments based on sales.</a:t>
            </a:r>
          </a:p>
        </p:txBody>
      </p:sp>
      <p:sp>
        <p:nvSpPr>
          <p:cNvPr id="10" name="Rectangle 9">
            <a:extLst>
              <a:ext uri="{FF2B5EF4-FFF2-40B4-BE49-F238E27FC236}">
                <a16:creationId xmlns:a16="http://schemas.microsoft.com/office/drawing/2014/main" id="{46AD2411-884E-424D-B925-ABC1416C82F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9D44906E-32AF-A147-90D7-ECED1FFA9C27}"/>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39607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sz="4400" b="1" dirty="0">
                <a:cs typeface="Arial" charset="0"/>
              </a:rPr>
              <a:t>Allocation of Service Department Expenses </a:t>
            </a:r>
            <a:r>
              <a:rPr lang="en-US" b="1" dirty="0">
                <a:cs typeface="Arial" charset="0"/>
              </a:rPr>
              <a:t>(continued)</a:t>
            </a:r>
            <a:endParaRPr lang="en-US" sz="4400" b="1" dirty="0">
              <a:cs typeface="Arial" charset="0"/>
            </a:endParaRPr>
          </a:p>
        </p:txBody>
      </p:sp>
      <p:sp>
        <p:nvSpPr>
          <p:cNvPr id="7" name="TextBox 6"/>
          <p:cNvSpPr txBox="1"/>
          <p:nvPr/>
        </p:nvSpPr>
        <p:spPr>
          <a:xfrm>
            <a:off x="7774295" y="335233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22A.8</a:t>
            </a:r>
          </a:p>
        </p:txBody>
      </p:sp>
      <p:pic>
        <p:nvPicPr>
          <p:cNvPr id="8" name="Picture 7"/>
          <p:cNvPicPr>
            <a:picLocks noChangeAspect="1"/>
          </p:cNvPicPr>
          <p:nvPr/>
        </p:nvPicPr>
        <p:blipFill>
          <a:blip r:embed="rId3"/>
          <a:stretch>
            <a:fillRect/>
          </a:stretch>
        </p:blipFill>
        <p:spPr>
          <a:xfrm>
            <a:off x="1440502" y="3321911"/>
            <a:ext cx="6174095" cy="1578080"/>
          </a:xfrm>
          <a:prstGeom prst="rect">
            <a:avLst/>
          </a:prstGeom>
        </p:spPr>
      </p:pic>
      <p:sp>
        <p:nvSpPr>
          <p:cNvPr id="9" name="Content Placeholder 2"/>
          <p:cNvSpPr txBox="1">
            <a:spLocks/>
          </p:cNvSpPr>
          <p:nvPr/>
        </p:nvSpPr>
        <p:spPr bwMode="auto">
          <a:xfrm>
            <a:off x="419100" y="2008131"/>
            <a:ext cx="8216900" cy="1086978"/>
          </a:xfrm>
          <a:prstGeom prst="rect">
            <a:avLst/>
          </a:prstGeom>
          <a:solidFill>
            <a:schemeClr val="tx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a:t>$9,700 of purchasing service department is allocated to operating departments based on number of purchase orders.</a:t>
            </a:r>
          </a:p>
          <a:p>
            <a:pPr marL="0" indent="0">
              <a:buFont typeface="Arial" charset="0"/>
              <a:buNone/>
            </a:pPr>
            <a:endParaRPr lang="en-US" sz="2400" dirty="0"/>
          </a:p>
          <a:p>
            <a:endParaRPr lang="en-US" dirty="0"/>
          </a:p>
          <a:p>
            <a:endParaRPr lang="en-US" dirty="0"/>
          </a:p>
        </p:txBody>
      </p:sp>
      <p:sp>
        <p:nvSpPr>
          <p:cNvPr id="11" name="Rectangle 10">
            <a:extLst>
              <a:ext uri="{FF2B5EF4-FFF2-40B4-BE49-F238E27FC236}">
                <a16:creationId xmlns:a16="http://schemas.microsoft.com/office/drawing/2014/main" id="{D2DC5DCC-42DD-1848-88C0-591A052A9BBE}"/>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3C88CE17-52D8-524E-9B8D-9C8D6FA25AD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00525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44450" y="1292348"/>
            <a:ext cx="9032875" cy="954088"/>
          </a:xfrm>
          <a:prstGeom prst="rect">
            <a:avLst/>
          </a:prstGeom>
          <a:solidFill>
            <a:srgbClr val="FFFFCC"/>
          </a:solidFill>
          <a:ln w="38100" cap="sq">
            <a:solidFill>
              <a:schemeClr val="tx1"/>
            </a:solidFill>
            <a:miter lim="800000"/>
            <a:headEnd type="none" w="sm" len="sm"/>
            <a:tailEnd type="none" w="sm" len="sm"/>
          </a:ln>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800" b="1" dirty="0">
                <a:latin typeface="Arial" charset="0"/>
              </a:rPr>
              <a:t>A transfer price is the amount charged when one</a:t>
            </a:r>
            <a:br>
              <a:rPr lang="en-US" altLang="en-US" sz="2800" b="1" dirty="0">
                <a:latin typeface="Arial" charset="0"/>
              </a:rPr>
            </a:br>
            <a:r>
              <a:rPr lang="en-US" altLang="en-US" sz="2800" b="1" dirty="0">
                <a:latin typeface="Arial" charset="0"/>
              </a:rPr>
              <a:t>division sells goods or services to another division.</a:t>
            </a:r>
          </a:p>
        </p:txBody>
      </p:sp>
      <p:sp>
        <p:nvSpPr>
          <p:cNvPr id="107528" name="Title 1"/>
          <p:cNvSpPr>
            <a:spLocks noGrp="1"/>
          </p:cNvSpPr>
          <p:nvPr>
            <p:ph type="title"/>
          </p:nvPr>
        </p:nvSpPr>
        <p:spPr>
          <a:xfrm>
            <a:off x="293688" y="274638"/>
            <a:ext cx="8534400" cy="1143000"/>
          </a:xfrm>
        </p:spPr>
        <p:txBody>
          <a:bodyPr/>
          <a:lstStyle/>
          <a:p>
            <a:r>
              <a:rPr lang="en-US" altLang="en-US" sz="4400" b="1" dirty="0">
                <a:cs typeface="Arial" charset="0"/>
              </a:rPr>
              <a:t>Appendix 22B Transfer Pricing</a:t>
            </a:r>
          </a:p>
        </p:txBody>
      </p:sp>
      <p:sp>
        <p:nvSpPr>
          <p:cNvPr id="21" name="TextBox 20"/>
          <p:cNvSpPr txBox="1"/>
          <p:nvPr/>
        </p:nvSpPr>
        <p:spPr>
          <a:xfrm>
            <a:off x="7620000" y="24353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22B.1</a:t>
            </a:r>
          </a:p>
        </p:txBody>
      </p:sp>
      <p:pic>
        <p:nvPicPr>
          <p:cNvPr id="3" name="Picture 2"/>
          <p:cNvPicPr>
            <a:picLocks noChangeAspect="1"/>
          </p:cNvPicPr>
          <p:nvPr/>
        </p:nvPicPr>
        <p:blipFill>
          <a:blip r:embed="rId3"/>
          <a:stretch>
            <a:fillRect/>
          </a:stretch>
        </p:blipFill>
        <p:spPr>
          <a:xfrm>
            <a:off x="914400" y="2510273"/>
            <a:ext cx="6461928" cy="3816195"/>
          </a:xfrm>
          <a:prstGeom prst="rect">
            <a:avLst/>
          </a:prstGeom>
        </p:spPr>
      </p:pic>
      <p:sp>
        <p:nvSpPr>
          <p:cNvPr id="8" name="Rectangle 7">
            <a:extLst>
              <a:ext uri="{FF2B5EF4-FFF2-40B4-BE49-F238E27FC236}">
                <a16:creationId xmlns:a16="http://schemas.microsoft.com/office/drawing/2014/main" id="{64513805-7DB2-DC45-AB02-EF7BE7C72FF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id="{EB0B2B31-3398-B944-A3F1-3F6EF542912E}"/>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293688" y="274638"/>
            <a:ext cx="8534400" cy="1143000"/>
          </a:xfrm>
        </p:spPr>
        <p:txBody>
          <a:bodyPr/>
          <a:lstStyle/>
          <a:p>
            <a:r>
              <a:rPr lang="en-US" altLang="en-US" sz="4400" b="1" dirty="0">
                <a:cs typeface="Arial" charset="0"/>
              </a:rPr>
              <a:t>Transfer Pricing</a:t>
            </a:r>
          </a:p>
        </p:txBody>
      </p:sp>
      <p:sp>
        <p:nvSpPr>
          <p:cNvPr id="5" name="TextBox 4"/>
          <p:cNvSpPr txBox="1"/>
          <p:nvPr/>
        </p:nvSpPr>
        <p:spPr>
          <a:xfrm>
            <a:off x="460374" y="1318146"/>
            <a:ext cx="8201025" cy="1201737"/>
          </a:xfrm>
          <a:prstGeom prst="rect">
            <a:avLst/>
          </a:prstGeom>
          <a:solidFill>
            <a:schemeClr val="bg2">
              <a:lumMod val="90000"/>
            </a:schemeClr>
          </a:solidFill>
          <a:ln>
            <a:solidFill>
              <a:schemeClr val="tx1"/>
            </a:solidFill>
          </a:ln>
        </p:spPr>
        <p:txBody>
          <a:bodyPr wrap="none" anchor="ctr">
            <a:spAutoFit/>
          </a:bodyPr>
          <a:lstStyle/>
          <a:p>
            <a:pPr algn="ctr" eaLnBrk="1" hangingPunct="1">
              <a:defRPr/>
            </a:pPr>
            <a:r>
              <a:rPr lang="en-US" sz="2400" dirty="0"/>
              <a:t>The LCD division is producing </a:t>
            </a:r>
            <a:r>
              <a:rPr lang="en-US" sz="2400" u="sng" dirty="0"/>
              <a:t>and</a:t>
            </a:r>
            <a:r>
              <a:rPr lang="en-US" sz="2400" dirty="0"/>
              <a:t> selling 100,000 units to </a:t>
            </a:r>
          </a:p>
          <a:p>
            <a:pPr algn="ctr" eaLnBrk="1" hangingPunct="1">
              <a:defRPr/>
            </a:pPr>
            <a:r>
              <a:rPr lang="en-US" sz="2400" dirty="0"/>
              <a:t>outside customers.</a:t>
            </a:r>
            <a:br>
              <a:rPr lang="en-US" sz="2400" dirty="0"/>
            </a:br>
            <a:r>
              <a:rPr lang="en-US" sz="2400" b="1" dirty="0"/>
              <a:t>(No excess capacity)</a:t>
            </a:r>
          </a:p>
        </p:txBody>
      </p:sp>
      <p:sp>
        <p:nvSpPr>
          <p:cNvPr id="6" name="TextBox 5"/>
          <p:cNvSpPr txBox="1"/>
          <p:nvPr/>
        </p:nvSpPr>
        <p:spPr>
          <a:xfrm>
            <a:off x="3050381" y="2725738"/>
            <a:ext cx="3021013" cy="461963"/>
          </a:xfrm>
          <a:prstGeom prst="rect">
            <a:avLst/>
          </a:prstGeom>
          <a:solidFill>
            <a:schemeClr val="bg2">
              <a:lumMod val="90000"/>
            </a:schemeClr>
          </a:solidFill>
          <a:ln>
            <a:solidFill>
              <a:schemeClr val="tx1"/>
            </a:solidFill>
          </a:ln>
        </p:spPr>
        <p:txBody>
          <a:bodyPr wrap="none">
            <a:spAutoFit/>
          </a:bodyPr>
          <a:lstStyle/>
          <a:p>
            <a:pPr eaLnBrk="1" hangingPunct="1">
              <a:defRPr/>
            </a:pPr>
            <a:r>
              <a:rPr lang="en-US" sz="2400" dirty="0"/>
              <a:t>Transfer price = $80</a:t>
            </a:r>
          </a:p>
        </p:txBody>
      </p:sp>
      <p:sp>
        <p:nvSpPr>
          <p:cNvPr id="7" name="TextBox 6"/>
          <p:cNvSpPr txBox="1"/>
          <p:nvPr/>
        </p:nvSpPr>
        <p:spPr>
          <a:xfrm>
            <a:off x="90487" y="4592940"/>
            <a:ext cx="9053513" cy="1570037"/>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2400" dirty="0"/>
              <a:t>With no excess capacity, the LCD manager will not accept a transfer price less than $80 per monitor. The S-Phone manager cannot buy monitors for less than $80 from outside suppliers, so the $80 price is acceptable. </a:t>
            </a:r>
          </a:p>
        </p:txBody>
      </p:sp>
      <p:grpSp>
        <p:nvGrpSpPr>
          <p:cNvPr id="109574" name="Group 4"/>
          <p:cNvGrpSpPr>
            <a:grpSpLocks/>
          </p:cNvGrpSpPr>
          <p:nvPr/>
        </p:nvGrpSpPr>
        <p:grpSpPr bwMode="auto">
          <a:xfrm>
            <a:off x="3392488" y="3619500"/>
            <a:ext cx="2359025" cy="533400"/>
            <a:chOff x="2217" y="2592"/>
            <a:chExt cx="1487" cy="336"/>
          </a:xfrm>
        </p:grpSpPr>
        <p:sp>
          <p:nvSpPr>
            <p:cNvPr id="109581"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09582"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grpSp>
      <p:sp>
        <p:nvSpPr>
          <p:cNvPr id="109575" name="Rectangle 8"/>
          <p:cNvSpPr>
            <a:spLocks noChangeArrowheads="1"/>
          </p:cNvSpPr>
          <p:nvPr/>
        </p:nvSpPr>
        <p:spPr bwMode="auto">
          <a:xfrm>
            <a:off x="557839" y="4107534"/>
            <a:ext cx="19653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09576" name="Rectangle 9"/>
          <p:cNvSpPr>
            <a:spLocks noChangeArrowheads="1"/>
          </p:cNvSpPr>
          <p:nvPr/>
        </p:nvSpPr>
        <p:spPr bwMode="auto">
          <a:xfrm>
            <a:off x="6196013" y="4088607"/>
            <a:ext cx="263207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sp>
        <p:nvSpPr>
          <p:cNvPr id="16" name="Rounded Rectangle 15"/>
          <p:cNvSpPr/>
          <p:nvPr/>
        </p:nvSpPr>
        <p:spPr>
          <a:xfrm>
            <a:off x="0" y="6629400"/>
            <a:ext cx="48768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Explain transfer pricing and methods to set transfer prices.</a:t>
            </a:r>
            <a:endParaRPr lang="en-US" sz="1100" b="1" dirty="0">
              <a:solidFill>
                <a:prstClr val="black"/>
              </a:solidFill>
              <a:latin typeface="Calibri"/>
            </a:endParaRPr>
          </a:p>
        </p:txBody>
      </p:sp>
      <p:sp>
        <p:nvSpPr>
          <p:cNvPr id="17" name="Rectangle 16">
            <a:extLst>
              <a:ext uri="{FF2B5EF4-FFF2-40B4-BE49-F238E27FC236}">
                <a16:creationId xmlns:a16="http://schemas.microsoft.com/office/drawing/2014/main" id="{7B613426-9851-8741-959C-354C19CCF70C}"/>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DFF2DC88-E3E1-DA4C-BD73-90D1B208727F}"/>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93688" y="274638"/>
            <a:ext cx="8534400" cy="1143000"/>
          </a:xfrm>
        </p:spPr>
        <p:txBody>
          <a:bodyPr/>
          <a:lstStyle/>
          <a:p>
            <a:r>
              <a:rPr lang="en-US" altLang="en-US" sz="4400" b="1" dirty="0">
                <a:cs typeface="Arial" charset="0"/>
              </a:rPr>
              <a:t>Transfer Pricing </a:t>
            </a:r>
            <a:r>
              <a:rPr lang="en-US" altLang="en-US" b="1" dirty="0">
                <a:cs typeface="Arial" charset="0"/>
              </a:rPr>
              <a:t>(continued)</a:t>
            </a:r>
            <a:endParaRPr lang="en-US" altLang="en-US" sz="4400" b="1" dirty="0">
              <a:cs typeface="Arial" charset="0"/>
            </a:endParaRPr>
          </a:p>
        </p:txBody>
      </p:sp>
      <p:sp>
        <p:nvSpPr>
          <p:cNvPr id="4" name="TextBox 3"/>
          <p:cNvSpPr txBox="1"/>
          <p:nvPr/>
        </p:nvSpPr>
        <p:spPr>
          <a:xfrm>
            <a:off x="2497138" y="2362200"/>
            <a:ext cx="3878262" cy="461963"/>
          </a:xfrm>
          <a:prstGeom prst="rect">
            <a:avLst/>
          </a:prstGeom>
          <a:solidFill>
            <a:schemeClr val="accent3">
              <a:lumMod val="40000"/>
              <a:lumOff val="60000"/>
            </a:schemeClr>
          </a:solidFill>
          <a:ln>
            <a:solidFill>
              <a:schemeClr val="tx1"/>
            </a:solidFill>
          </a:ln>
        </p:spPr>
        <p:txBody>
          <a:bodyPr wrap="none">
            <a:spAutoFit/>
          </a:bodyPr>
          <a:lstStyle/>
          <a:p>
            <a:pPr eaLnBrk="1" hangingPunct="1">
              <a:defRPr/>
            </a:pPr>
            <a:r>
              <a:rPr lang="en-US" sz="2400" dirty="0"/>
              <a:t>Transfer price = $40 to $80</a:t>
            </a:r>
          </a:p>
        </p:txBody>
      </p:sp>
      <p:grpSp>
        <p:nvGrpSpPr>
          <p:cNvPr id="111620" name="Group 4"/>
          <p:cNvGrpSpPr>
            <a:grpSpLocks/>
          </p:cNvGrpSpPr>
          <p:nvPr/>
        </p:nvGrpSpPr>
        <p:grpSpPr bwMode="auto">
          <a:xfrm>
            <a:off x="3392488" y="3429000"/>
            <a:ext cx="2359025" cy="533400"/>
            <a:chOff x="2217" y="2592"/>
            <a:chExt cx="1487" cy="336"/>
          </a:xfrm>
        </p:grpSpPr>
        <p:sp>
          <p:nvSpPr>
            <p:cNvPr id="111629" name="Rectangle 5"/>
            <p:cNvSpPr>
              <a:spLocks noChangeArrowheads="1"/>
            </p:cNvSpPr>
            <p:nvPr/>
          </p:nvSpPr>
          <p:spPr bwMode="auto">
            <a:xfrm>
              <a:off x="2217" y="2592"/>
              <a:ext cx="1487" cy="328"/>
            </a:xfrm>
            <a:prstGeom prst="rect">
              <a:avLst/>
            </a:prstGeom>
            <a:noFill/>
            <a:ln w="12699">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dirty="0">
                  <a:latin typeface="Arial" charset="0"/>
                </a:rPr>
                <a:t>LCD Displays</a:t>
              </a:r>
            </a:p>
          </p:txBody>
        </p:sp>
        <p:sp>
          <p:nvSpPr>
            <p:cNvPr id="111630" name="Line 6"/>
            <p:cNvSpPr>
              <a:spLocks noChangeShapeType="1"/>
            </p:cNvSpPr>
            <p:nvPr/>
          </p:nvSpPr>
          <p:spPr bwMode="auto">
            <a:xfrm>
              <a:off x="2282" y="2928"/>
              <a:ext cx="1382" cy="0"/>
            </a:xfrm>
            <a:prstGeom prst="line">
              <a:avLst/>
            </a:prstGeom>
            <a:noFill/>
            <a:ln w="50799">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dirty="0"/>
            </a:p>
          </p:txBody>
        </p:sp>
      </p:grpSp>
      <p:sp>
        <p:nvSpPr>
          <p:cNvPr id="111621" name="Rectangle 8"/>
          <p:cNvSpPr>
            <a:spLocks noChangeArrowheads="1"/>
          </p:cNvSpPr>
          <p:nvPr/>
        </p:nvSpPr>
        <p:spPr bwMode="auto">
          <a:xfrm>
            <a:off x="533400" y="4267200"/>
            <a:ext cx="196532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LCD Division</a:t>
            </a:r>
          </a:p>
        </p:txBody>
      </p:sp>
      <p:sp>
        <p:nvSpPr>
          <p:cNvPr id="111622" name="Rectangle 9"/>
          <p:cNvSpPr>
            <a:spLocks noChangeArrowheads="1"/>
          </p:cNvSpPr>
          <p:nvPr/>
        </p:nvSpPr>
        <p:spPr bwMode="auto">
          <a:xfrm>
            <a:off x="6130925" y="4267200"/>
            <a:ext cx="263207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a:solidFill>
                  <a:srgbClr val="0033CC"/>
                </a:solidFill>
                <a:latin typeface="Arial" charset="0"/>
              </a:rPr>
              <a:t>S-Phone Division </a:t>
            </a:r>
          </a:p>
        </p:txBody>
      </p:sp>
      <p:sp>
        <p:nvSpPr>
          <p:cNvPr id="12" name="TextBox 11"/>
          <p:cNvSpPr txBox="1"/>
          <p:nvPr/>
        </p:nvSpPr>
        <p:spPr>
          <a:xfrm>
            <a:off x="41275" y="1295400"/>
            <a:ext cx="9051925" cy="830263"/>
          </a:xfrm>
          <a:prstGeom prst="rect">
            <a:avLst/>
          </a:prstGeom>
          <a:solidFill>
            <a:schemeClr val="accent3">
              <a:lumMod val="40000"/>
              <a:lumOff val="60000"/>
            </a:schemeClr>
          </a:solidFill>
          <a:ln>
            <a:solidFill>
              <a:schemeClr val="tx1"/>
            </a:solidFill>
          </a:ln>
        </p:spPr>
        <p:txBody>
          <a:bodyPr anchor="ctr">
            <a:spAutoFit/>
          </a:bodyPr>
          <a:lstStyle/>
          <a:p>
            <a:pPr algn="ctr" eaLnBrk="1" hangingPunct="1">
              <a:defRPr/>
            </a:pPr>
            <a:r>
              <a:rPr lang="en-US" sz="2400" dirty="0"/>
              <a:t>The LCD division is producing and selling less than100,000 units to outside customers. </a:t>
            </a:r>
            <a:r>
              <a:rPr lang="en-US" sz="2400" b="1" dirty="0"/>
              <a:t>(Excess capacity)</a:t>
            </a:r>
          </a:p>
        </p:txBody>
      </p:sp>
      <p:sp>
        <p:nvSpPr>
          <p:cNvPr id="13" name="TextBox 12"/>
          <p:cNvSpPr txBox="1"/>
          <p:nvPr/>
        </p:nvSpPr>
        <p:spPr>
          <a:xfrm>
            <a:off x="601663" y="4724400"/>
            <a:ext cx="8001000" cy="1568450"/>
          </a:xfrm>
          <a:prstGeom prst="rect">
            <a:avLst/>
          </a:prstGeom>
          <a:solidFill>
            <a:schemeClr val="accent3">
              <a:lumMod val="40000"/>
              <a:lumOff val="60000"/>
            </a:schemeClr>
          </a:solidFill>
          <a:ln>
            <a:solidFill>
              <a:schemeClr val="tx1"/>
            </a:solidFill>
          </a:ln>
        </p:spPr>
        <p:txBody>
          <a:bodyPr>
            <a:spAutoFit/>
          </a:bodyPr>
          <a:lstStyle/>
          <a:p>
            <a:pPr algn="ctr" eaLnBrk="1" hangingPunct="1">
              <a:defRPr/>
            </a:pPr>
            <a:r>
              <a:rPr lang="en-US" sz="2400" dirty="0">
                <a:latin typeface="Arial Narrow" pitchFamily="34" charset="0"/>
              </a:rPr>
              <a:t>At a transfer price greater than $40, the LCD division receives contribution margin. At a transfer price less than $80, the S-Phone division manager is pleased to buy from the LCD division, since that price is below the market price of $80. </a:t>
            </a:r>
          </a:p>
        </p:txBody>
      </p:sp>
      <p:sp>
        <p:nvSpPr>
          <p:cNvPr id="16" name="Rounded Rectangle 15"/>
          <p:cNvSpPr/>
          <p:nvPr/>
        </p:nvSpPr>
        <p:spPr>
          <a:xfrm>
            <a:off x="0" y="6629400"/>
            <a:ext cx="48768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Explain transfer pricing and methods to set transfer prices.</a:t>
            </a:r>
            <a:endParaRPr lang="en-US" sz="1100" b="1" dirty="0">
              <a:solidFill>
                <a:prstClr val="black"/>
              </a:solidFill>
              <a:latin typeface="Calibri"/>
            </a:endParaRPr>
          </a:p>
        </p:txBody>
      </p:sp>
      <p:sp>
        <p:nvSpPr>
          <p:cNvPr id="17" name="Rectangle 16">
            <a:extLst>
              <a:ext uri="{FF2B5EF4-FFF2-40B4-BE49-F238E27FC236}">
                <a16:creationId xmlns:a16="http://schemas.microsoft.com/office/drawing/2014/main" id="{52F5A4DF-33FE-7847-9B6C-636662434864}"/>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878D9D11-1895-A14B-BE19-A2496AAC0014}"/>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4"/>
          <p:cNvSpPr>
            <a:spLocks noGrp="1"/>
          </p:cNvSpPr>
          <p:nvPr>
            <p:ph type="ctrTitle"/>
          </p:nvPr>
        </p:nvSpPr>
        <p:spPr>
          <a:xfrm>
            <a:off x="901700" y="1760537"/>
            <a:ext cx="7315200" cy="3124200"/>
          </a:xfrm>
        </p:spPr>
        <p:txBody>
          <a:bodyPr/>
          <a:lstStyle/>
          <a:p>
            <a:br>
              <a:rPr lang="en-US" altLang="en-US" dirty="0"/>
            </a:br>
            <a:r>
              <a:rPr lang="en-US" altLang="en-US" sz="4400" dirty="0"/>
              <a:t> C3 (Appendix 22C):	</a:t>
            </a:r>
            <a:br>
              <a:rPr lang="en-US" altLang="en-US" sz="4400" dirty="0"/>
            </a:br>
            <a:r>
              <a:rPr lang="en-US" sz="4400" dirty="0">
                <a:solidFill>
                  <a:prstClr val="black"/>
                </a:solidFill>
              </a:rPr>
              <a:t>Describe allocation of joint costs across products.</a:t>
            </a:r>
            <a:endParaRPr lang="en-US" altLang="en-US" sz="4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36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410200"/>
            <a:ext cx="7315200" cy="7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ECFDDB9F-CCED-C04E-8871-415872EA5E1D}"/>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D0A6870-82E1-5D4C-8D52-49482B925AA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04800" y="457200"/>
            <a:ext cx="8534400" cy="1143000"/>
          </a:xfrm>
        </p:spPr>
        <p:txBody>
          <a:bodyPr/>
          <a:lstStyle/>
          <a:p>
            <a:r>
              <a:rPr lang="en-US" altLang="en-US" b="1" dirty="0"/>
              <a:t>Joint Costs and Their Allocation</a:t>
            </a:r>
          </a:p>
        </p:txBody>
      </p:sp>
      <p:sp>
        <p:nvSpPr>
          <p:cNvPr id="5" name="TextBox 4"/>
          <p:cNvSpPr txBox="1"/>
          <p:nvPr/>
        </p:nvSpPr>
        <p:spPr>
          <a:xfrm>
            <a:off x="45244" y="1534319"/>
            <a:ext cx="9053512" cy="830262"/>
          </a:xfrm>
          <a:prstGeom prst="rect">
            <a:avLst/>
          </a:prstGeom>
          <a:solidFill>
            <a:schemeClr val="accent1">
              <a:lumMod val="40000"/>
              <a:lumOff val="60000"/>
            </a:schemeClr>
          </a:solidFill>
          <a:ln>
            <a:solidFill>
              <a:schemeClr val="tx1"/>
            </a:solidFill>
          </a:ln>
        </p:spPr>
        <p:txBody>
          <a:bodyPr anchor="ctr">
            <a:spAutoFit/>
          </a:bodyPr>
          <a:lstStyle/>
          <a:p>
            <a:pPr algn="ctr" eaLnBrk="1" hangingPunct="1">
              <a:defRPr/>
            </a:pPr>
            <a:r>
              <a:rPr lang="en-US" sz="2400" dirty="0"/>
              <a:t>Joint costs are costs incurred to produce or purchase two or more products at the same time.  Consider a sawmill company:</a:t>
            </a:r>
          </a:p>
        </p:txBody>
      </p:sp>
      <p:sp>
        <p:nvSpPr>
          <p:cNvPr id="6" name="TextBox 5"/>
          <p:cNvSpPr txBox="1"/>
          <p:nvPr/>
        </p:nvSpPr>
        <p:spPr>
          <a:xfrm>
            <a:off x="90487" y="5618162"/>
            <a:ext cx="9008269" cy="477837"/>
          </a:xfrm>
          <a:prstGeom prst="rect">
            <a:avLst/>
          </a:prstGeom>
          <a:solidFill>
            <a:schemeClr val="accent1">
              <a:lumMod val="40000"/>
              <a:lumOff val="60000"/>
            </a:schemeClr>
          </a:solidFill>
          <a:ln>
            <a:solidFill>
              <a:schemeClr val="tx1"/>
            </a:solidFill>
          </a:ln>
        </p:spPr>
        <p:txBody>
          <a:bodyPr wrap="square" anchor="ctr">
            <a:spAutoFit/>
          </a:bodyPr>
          <a:lstStyle/>
          <a:p>
            <a:pPr algn="ctr" eaLnBrk="1" hangingPunct="1">
              <a:defRPr/>
            </a:pPr>
            <a:r>
              <a:rPr lang="en-US" sz="2400" dirty="0"/>
              <a:t>How should the joint costs be allocated to the different products?</a:t>
            </a:r>
          </a:p>
        </p:txBody>
      </p:sp>
      <p:pic>
        <p:nvPicPr>
          <p:cNvPr id="11571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564451"/>
            <a:ext cx="4608512" cy="305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p:nvSpPr>
        <p:spPr>
          <a:xfrm>
            <a:off x="0" y="6629400"/>
            <a:ext cx="44196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Describe allocation of joint costs across products.</a:t>
            </a:r>
            <a:endParaRPr lang="en-US" sz="1100" b="1" dirty="0">
              <a:solidFill>
                <a:prstClr val="black"/>
              </a:solidFill>
              <a:latin typeface="Calibri"/>
            </a:endParaRPr>
          </a:p>
        </p:txBody>
      </p:sp>
      <p:sp>
        <p:nvSpPr>
          <p:cNvPr id="10" name="TextBox 9"/>
          <p:cNvSpPr txBox="1"/>
          <p:nvPr/>
        </p:nvSpPr>
        <p:spPr>
          <a:xfrm>
            <a:off x="7348934" y="258065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22C.1</a:t>
            </a:r>
          </a:p>
        </p:txBody>
      </p:sp>
      <p:sp>
        <p:nvSpPr>
          <p:cNvPr id="12" name="Rectangle 11">
            <a:extLst>
              <a:ext uri="{FF2B5EF4-FFF2-40B4-BE49-F238E27FC236}">
                <a16:creationId xmlns:a16="http://schemas.microsoft.com/office/drawing/2014/main" id="{A549D01D-3112-464E-8518-D19EC6126C48}"/>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98FB52F2-AF6A-394C-B60F-E0DBD7F1D02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 y="2706062"/>
            <a:ext cx="7696201" cy="2220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763" name="Title 1"/>
          <p:cNvSpPr>
            <a:spLocks noGrp="1"/>
          </p:cNvSpPr>
          <p:nvPr>
            <p:ph type="title"/>
          </p:nvPr>
        </p:nvSpPr>
        <p:spPr>
          <a:xfrm>
            <a:off x="228600" y="533400"/>
            <a:ext cx="8686800" cy="696912"/>
          </a:xfrm>
        </p:spPr>
        <p:txBody>
          <a:bodyPr/>
          <a:lstStyle/>
          <a:p>
            <a:r>
              <a:rPr lang="en-US" altLang="en-US" b="1" dirty="0"/>
              <a:t>Joint Costs and Their Allocation</a:t>
            </a:r>
          </a:p>
        </p:txBody>
      </p:sp>
      <p:sp>
        <p:nvSpPr>
          <p:cNvPr id="117764" name="TextBox 3"/>
          <p:cNvSpPr txBox="1">
            <a:spLocks noChangeArrowheads="1"/>
          </p:cNvSpPr>
          <p:nvPr/>
        </p:nvSpPr>
        <p:spPr bwMode="auto">
          <a:xfrm>
            <a:off x="2840037" y="1084126"/>
            <a:ext cx="39002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Physical Basis Allocation</a:t>
            </a:r>
            <a:endParaRPr lang="en-US" altLang="en-US" sz="2400" dirty="0">
              <a:latin typeface="Arial" charset="0"/>
            </a:endParaRPr>
          </a:p>
        </p:txBody>
      </p:sp>
      <p:cxnSp>
        <p:nvCxnSpPr>
          <p:cNvPr id="7" name="Straight Arrow Connector 6"/>
          <p:cNvCxnSpPr/>
          <p:nvPr/>
        </p:nvCxnSpPr>
        <p:spPr>
          <a:xfrm rot="5400000" flipH="1" flipV="1">
            <a:off x="3316287" y="4165599"/>
            <a:ext cx="21336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66800" y="5557838"/>
            <a:ext cx="35464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10,000 ÷ 100,000 = 10%</a:t>
            </a:r>
          </a:p>
        </p:txBody>
      </p:sp>
      <p:cxnSp>
        <p:nvCxnSpPr>
          <p:cNvPr id="9" name="Straight Arrow Connector 8"/>
          <p:cNvCxnSpPr>
            <a:cxnSpLocks/>
          </p:cNvCxnSpPr>
          <p:nvPr/>
        </p:nvCxnSpPr>
        <p:spPr>
          <a:xfrm flipH="1" flipV="1">
            <a:off x="6268243" y="3594099"/>
            <a:ext cx="1126332" cy="22098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80025" y="5557838"/>
            <a:ext cx="36353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10% of $30,000 = $3,000</a:t>
            </a:r>
          </a:p>
        </p:txBody>
      </p:sp>
      <p:sp>
        <p:nvSpPr>
          <p:cNvPr id="12" name="TextBox 11"/>
          <p:cNvSpPr txBox="1"/>
          <p:nvPr/>
        </p:nvSpPr>
        <p:spPr>
          <a:xfrm>
            <a:off x="762000" y="1600200"/>
            <a:ext cx="7696200" cy="923925"/>
          </a:xfrm>
          <a:prstGeom prst="rect">
            <a:avLst/>
          </a:prstGeom>
          <a:solidFill>
            <a:schemeClr val="bg1">
              <a:lumMod val="85000"/>
            </a:schemeClr>
          </a:solidFill>
        </p:spPr>
        <p:txBody>
          <a:bodyPr>
            <a:spAutoFit/>
          </a:bodyPr>
          <a:lstStyle/>
          <a:p>
            <a:pPr algn="ctr">
              <a:defRPr/>
            </a:pPr>
            <a:r>
              <a:rPr lang="en-US" b="1" dirty="0"/>
              <a:t>In this sawmill, joint costs include the logs and their being cut into boards. This joint cost will need to be allocated to the different products resulting from it.  We will focus on </a:t>
            </a:r>
            <a:r>
              <a:rPr lang="en-US" b="1" u="sng" dirty="0"/>
              <a:t>board feet produced</a:t>
            </a:r>
            <a:r>
              <a:rPr lang="en-US" b="1" dirty="0"/>
              <a:t>…</a:t>
            </a:r>
          </a:p>
        </p:txBody>
      </p:sp>
      <p:sp>
        <p:nvSpPr>
          <p:cNvPr id="14" name="Rounded Rectangle 13"/>
          <p:cNvSpPr/>
          <p:nvPr/>
        </p:nvSpPr>
        <p:spPr>
          <a:xfrm>
            <a:off x="0" y="6629400"/>
            <a:ext cx="44196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Describe allocation of joint costs across products.</a:t>
            </a:r>
            <a:endParaRPr lang="en-US" sz="1100" b="1" dirty="0">
              <a:solidFill>
                <a:prstClr val="black"/>
              </a:solidFill>
              <a:latin typeface="Calibri"/>
            </a:endParaRPr>
          </a:p>
        </p:txBody>
      </p:sp>
      <p:sp>
        <p:nvSpPr>
          <p:cNvPr id="15" name="TextBox 14"/>
          <p:cNvSpPr txBox="1"/>
          <p:nvPr/>
        </p:nvSpPr>
        <p:spPr>
          <a:xfrm>
            <a:off x="7848600" y="84775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22C.2</a:t>
            </a:r>
          </a:p>
        </p:txBody>
      </p:sp>
      <p:sp>
        <p:nvSpPr>
          <p:cNvPr id="16" name="Rectangle 15">
            <a:extLst>
              <a:ext uri="{FF2B5EF4-FFF2-40B4-BE49-F238E27FC236}">
                <a16:creationId xmlns:a16="http://schemas.microsoft.com/office/drawing/2014/main" id="{2E37CD26-8DB5-4E44-8B1E-F05C58A435E6}"/>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DFC73EDA-57EC-BE44-9386-A118371738BC}"/>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i="1" dirty="0"/>
              <a:t>Controllable</a:t>
            </a:r>
            <a:r>
              <a:rPr lang="en-US" altLang="en-US" b="1" dirty="0"/>
              <a:t> versus</a:t>
            </a:r>
            <a:br>
              <a:rPr lang="en-US" altLang="en-US" b="1" dirty="0"/>
            </a:br>
            <a:r>
              <a:rPr lang="en-US" altLang="en-US" b="1" i="1" dirty="0"/>
              <a:t>Uncontrollable</a:t>
            </a:r>
            <a:r>
              <a:rPr lang="en-US" altLang="en-US" b="1" dirty="0"/>
              <a:t> </a:t>
            </a:r>
            <a:r>
              <a:rPr lang="en-US" altLang="en-US" b="1" i="1" dirty="0"/>
              <a:t>Costs</a:t>
            </a:r>
          </a:p>
        </p:txBody>
      </p:sp>
      <p:sp>
        <p:nvSpPr>
          <p:cNvPr id="3" name="Rounded Rectangle 2"/>
          <p:cNvSpPr/>
          <p:nvPr/>
        </p:nvSpPr>
        <p:spPr>
          <a:xfrm>
            <a:off x="198438" y="1905000"/>
            <a:ext cx="4297362" cy="2560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A cost is </a:t>
            </a:r>
            <a:r>
              <a:rPr lang="en-US" sz="2800" b="1" dirty="0">
                <a:solidFill>
                  <a:srgbClr val="FF0000"/>
                </a:solidFill>
              </a:rPr>
              <a:t>controllable </a:t>
            </a:r>
            <a:r>
              <a:rPr lang="en-US" sz="2800" b="1" dirty="0">
                <a:solidFill>
                  <a:schemeClr val="tx1"/>
                </a:solidFill>
              </a:rPr>
              <a:t>if a manager has the power to determine or at least significantly affect the amount incurred. </a:t>
            </a:r>
            <a:endParaRPr lang="en-US" sz="2800" b="1" dirty="0"/>
          </a:p>
        </p:txBody>
      </p:sp>
      <p:sp>
        <p:nvSpPr>
          <p:cNvPr id="4" name="Rounded Rectangle 3"/>
          <p:cNvSpPr/>
          <p:nvPr/>
        </p:nvSpPr>
        <p:spPr>
          <a:xfrm>
            <a:off x="4724400" y="1905000"/>
            <a:ext cx="4206875" cy="25606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0000"/>
                </a:solidFill>
              </a:rPr>
              <a:t>Uncontrollable</a:t>
            </a:r>
            <a:r>
              <a:rPr lang="en-US" sz="2800" b="1" dirty="0">
                <a:solidFill>
                  <a:schemeClr val="tx1"/>
                </a:solidFill>
              </a:rPr>
              <a:t> costs</a:t>
            </a:r>
          </a:p>
          <a:p>
            <a:pPr algn="ctr" eaLnBrk="1" hangingPunct="1">
              <a:defRPr/>
            </a:pPr>
            <a:r>
              <a:rPr lang="en-US" sz="2800" b="1" dirty="0">
                <a:solidFill>
                  <a:schemeClr val="tx1"/>
                </a:solidFill>
              </a:rPr>
              <a:t>are not within the manager’s control or influence.</a:t>
            </a:r>
            <a:endParaRPr lang="en-US" sz="2800" b="1" dirty="0"/>
          </a:p>
        </p:txBody>
      </p:sp>
      <p:sp>
        <p:nvSpPr>
          <p:cNvPr id="7" name="Rounded Rectangle 6"/>
          <p:cNvSpPr/>
          <p:nvPr/>
        </p:nvSpPr>
        <p:spPr>
          <a:xfrm>
            <a:off x="5608638" y="5181600"/>
            <a:ext cx="2438400" cy="11890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effectLst>
                  <a:outerShdw blurRad="38100" dist="38100" dir="2700000" algn="tl">
                    <a:srgbClr val="000000">
                      <a:alpha val="43137"/>
                    </a:srgbClr>
                  </a:outerShdw>
                </a:effectLst>
              </a:rPr>
              <a:t>The department manager’s own salary</a:t>
            </a:r>
          </a:p>
        </p:txBody>
      </p:sp>
      <p:cxnSp>
        <p:nvCxnSpPr>
          <p:cNvPr id="9" name="Straight Arrow Connector 8"/>
          <p:cNvCxnSpPr>
            <a:stCxn id="4" idx="2"/>
            <a:endCxn id="7" idx="0"/>
          </p:cNvCxnSpPr>
          <p:nvPr/>
        </p:nvCxnSpPr>
        <p:spPr>
          <a:xfrm>
            <a:off x="6827838" y="4465638"/>
            <a:ext cx="0" cy="715962"/>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127125" y="5181600"/>
            <a:ext cx="2438400" cy="11890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effectLst>
                  <a:outerShdw blurRad="38100" dist="38100" dir="2700000" algn="tl">
                    <a:srgbClr val="000000">
                      <a:alpha val="43137"/>
                    </a:srgbClr>
                  </a:outerShdw>
                </a:effectLst>
              </a:rPr>
              <a:t>Supplies used in the manager’s department</a:t>
            </a:r>
          </a:p>
        </p:txBody>
      </p:sp>
      <p:cxnSp>
        <p:nvCxnSpPr>
          <p:cNvPr id="13" name="Straight Arrow Connector 12"/>
          <p:cNvCxnSpPr>
            <a:stCxn id="3" idx="2"/>
            <a:endCxn id="10" idx="0"/>
          </p:cNvCxnSpPr>
          <p:nvPr/>
        </p:nvCxnSpPr>
        <p:spPr>
          <a:xfrm>
            <a:off x="2346325" y="4465638"/>
            <a:ext cx="0" cy="715962"/>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a:t>
            </a:r>
            <a:r>
              <a:rPr lang="en-US" sz="1100" dirty="0">
                <a:solidFill>
                  <a:prstClr val="black"/>
                </a:solidFill>
              </a:rPr>
              <a:t>Prepare a responsibility accounting report using controllable costs.</a:t>
            </a:r>
            <a:endParaRPr lang="en-US" sz="1100" dirty="0"/>
          </a:p>
        </p:txBody>
      </p:sp>
      <p:sp>
        <p:nvSpPr>
          <p:cNvPr id="14" name="Rectangle 13">
            <a:extLst>
              <a:ext uri="{FF2B5EF4-FFF2-40B4-BE49-F238E27FC236}">
                <a16:creationId xmlns:a16="http://schemas.microsoft.com/office/drawing/2014/main" id="{35FC2CE2-4F43-2B48-AB27-4E862F92697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A26C0D7E-FFAF-474C-A9A6-D7013A176AC0}"/>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19400"/>
            <a:ext cx="7407275" cy="256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11" name="Title 1"/>
          <p:cNvSpPr>
            <a:spLocks noGrp="1"/>
          </p:cNvSpPr>
          <p:nvPr>
            <p:ph type="title"/>
          </p:nvPr>
        </p:nvSpPr>
        <p:spPr>
          <a:xfrm>
            <a:off x="304800" y="533400"/>
            <a:ext cx="8534400" cy="1143000"/>
          </a:xfrm>
        </p:spPr>
        <p:txBody>
          <a:bodyPr/>
          <a:lstStyle/>
          <a:p>
            <a:r>
              <a:rPr lang="en-US" altLang="en-US" b="1" dirty="0"/>
              <a:t>Joint costs and Their Allocation</a:t>
            </a:r>
          </a:p>
        </p:txBody>
      </p:sp>
      <p:sp>
        <p:nvSpPr>
          <p:cNvPr id="119812" name="TextBox 4"/>
          <p:cNvSpPr txBox="1">
            <a:spLocks noChangeArrowheads="1"/>
          </p:cNvSpPr>
          <p:nvPr/>
        </p:nvSpPr>
        <p:spPr bwMode="auto">
          <a:xfrm>
            <a:off x="3124200" y="1289992"/>
            <a:ext cx="354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charset="0"/>
              </a:rPr>
              <a:t>Value Basis Allocation</a:t>
            </a:r>
            <a:endParaRPr lang="en-US" altLang="en-US" sz="2400" dirty="0">
              <a:latin typeface="Arial" charset="0"/>
            </a:endParaRPr>
          </a:p>
        </p:txBody>
      </p:sp>
      <p:cxnSp>
        <p:nvCxnSpPr>
          <p:cNvPr id="6" name="Straight Arrow Connector 5"/>
          <p:cNvCxnSpPr/>
          <p:nvPr/>
        </p:nvCxnSpPr>
        <p:spPr>
          <a:xfrm flipV="1">
            <a:off x="4572000" y="3886200"/>
            <a:ext cx="7620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57275" y="5597525"/>
            <a:ext cx="3717925" cy="461963"/>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$12,000 ÷ $50,000 = 24%</a:t>
            </a:r>
          </a:p>
        </p:txBody>
      </p:sp>
      <p:cxnSp>
        <p:nvCxnSpPr>
          <p:cNvPr id="9" name="Straight Arrow Connector 8"/>
          <p:cNvCxnSpPr/>
          <p:nvPr/>
        </p:nvCxnSpPr>
        <p:spPr>
          <a:xfrm flipH="1" flipV="1">
            <a:off x="7010400" y="3886200"/>
            <a:ext cx="11430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49863" y="5586413"/>
            <a:ext cx="3635375" cy="461962"/>
          </a:xfrm>
          <a:prstGeom prst="rect">
            <a:avLst/>
          </a:prstGeom>
          <a:solidFill>
            <a:schemeClr val="accent3">
              <a:lumMod val="20000"/>
              <a:lumOff val="80000"/>
            </a:schemeClr>
          </a:solidFill>
          <a:ln>
            <a:solidFill>
              <a:schemeClr val="tx1"/>
            </a:solidFill>
          </a:ln>
        </p:spPr>
        <p:txBody>
          <a:bodyPr wrap="none">
            <a:spAutoFit/>
          </a:bodyPr>
          <a:lstStyle/>
          <a:p>
            <a:pPr algn="ctr" eaLnBrk="1" hangingPunct="1">
              <a:defRPr/>
            </a:pPr>
            <a:r>
              <a:rPr lang="en-US" sz="2400" dirty="0"/>
              <a:t>24% of $30,000 = $7,200</a:t>
            </a:r>
          </a:p>
        </p:txBody>
      </p:sp>
      <p:sp>
        <p:nvSpPr>
          <p:cNvPr id="13" name="TextBox 12"/>
          <p:cNvSpPr txBox="1"/>
          <p:nvPr/>
        </p:nvSpPr>
        <p:spPr>
          <a:xfrm>
            <a:off x="838200" y="1828800"/>
            <a:ext cx="7696200" cy="923925"/>
          </a:xfrm>
          <a:prstGeom prst="rect">
            <a:avLst/>
          </a:prstGeom>
          <a:solidFill>
            <a:schemeClr val="bg1">
              <a:lumMod val="85000"/>
            </a:schemeClr>
          </a:solidFill>
        </p:spPr>
        <p:txBody>
          <a:bodyPr>
            <a:spAutoFit/>
          </a:bodyPr>
          <a:lstStyle/>
          <a:p>
            <a:pPr algn="ctr">
              <a:defRPr/>
            </a:pPr>
            <a:r>
              <a:rPr lang="en-US" b="1" dirty="0"/>
              <a:t>In this sawmill, joint costs include the logs and their being cut into boards. This joint cost will need to be allocated to the different products resulting from it.  We will focus on </a:t>
            </a:r>
            <a:r>
              <a:rPr lang="en-US" b="1" u="sng" dirty="0"/>
              <a:t>sales value</a:t>
            </a:r>
            <a:r>
              <a:rPr lang="en-US" b="1" dirty="0"/>
              <a:t>…</a:t>
            </a:r>
          </a:p>
        </p:txBody>
      </p:sp>
      <p:sp>
        <p:nvSpPr>
          <p:cNvPr id="14" name="Rounded Rectangle 13"/>
          <p:cNvSpPr/>
          <p:nvPr/>
        </p:nvSpPr>
        <p:spPr>
          <a:xfrm>
            <a:off x="0" y="6629400"/>
            <a:ext cx="44196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noProof="0" dirty="0">
                <a:solidFill>
                  <a:prstClr val="black"/>
                </a:solidFill>
                <a:latin typeface="Arial Narrow" pitchFamily="34" charset="0"/>
                <a:cs typeface="+mn-cs"/>
              </a:rPr>
              <a:t>:</a:t>
            </a:r>
            <a:r>
              <a:rPr lang="en-US" sz="1100" dirty="0">
                <a:solidFill>
                  <a:prstClr val="black"/>
                </a:solidFill>
                <a:latin typeface="Calibri"/>
              </a:rPr>
              <a:t> Describe allocation of joint costs across products.</a:t>
            </a:r>
            <a:endParaRPr lang="en-US" sz="1100" b="1" dirty="0">
              <a:solidFill>
                <a:prstClr val="black"/>
              </a:solidFill>
              <a:latin typeface="Calibri"/>
            </a:endParaRPr>
          </a:p>
        </p:txBody>
      </p:sp>
      <p:sp>
        <p:nvSpPr>
          <p:cNvPr id="12" name="TextBox 11">
            <a:extLst>
              <a:ext uri="{FF2B5EF4-FFF2-40B4-BE49-F238E27FC236}">
                <a16:creationId xmlns:a16="http://schemas.microsoft.com/office/drawing/2014/main" id="{AFC06FDB-6BA5-40AA-88A6-D3AA73AB6FE4}"/>
              </a:ext>
            </a:extLst>
          </p:cNvPr>
          <p:cNvSpPr txBox="1"/>
          <p:nvPr/>
        </p:nvSpPr>
        <p:spPr>
          <a:xfrm>
            <a:off x="7833996" y="108257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22C.3</a:t>
            </a:r>
          </a:p>
        </p:txBody>
      </p:sp>
      <p:sp>
        <p:nvSpPr>
          <p:cNvPr id="16" name="Rectangle 15">
            <a:extLst>
              <a:ext uri="{FF2B5EF4-FFF2-40B4-BE49-F238E27FC236}">
                <a16:creationId xmlns:a16="http://schemas.microsoft.com/office/drawing/2014/main" id="{0DB3949A-AF54-214C-9549-1FBFA473A69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2DFEFA98-2E4C-644E-A00E-ECAE34DFEC93}"/>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nodeType="afterGroup">
                            <p:stCondLst>
                              <p:cond delay="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lstStyle/>
          <a:p>
            <a:pPr>
              <a:defRPr/>
            </a:pPr>
            <a:r>
              <a:rPr lang="en-US" sz="4400" b="1" dirty="0"/>
              <a:t>End of Chapter 22</a:t>
            </a:r>
          </a:p>
        </p:txBody>
      </p:sp>
      <p:sp>
        <p:nvSpPr>
          <p:cNvPr id="6" name="Rectangle 5">
            <a:extLst>
              <a:ext uri="{FF2B5EF4-FFF2-40B4-BE49-F238E27FC236}">
                <a16:creationId xmlns:a16="http://schemas.microsoft.com/office/drawing/2014/main" id="{40424302-45AD-2940-A20C-FC9041099F47}"/>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9388E03A-3D5D-4A4F-AB22-2F6DE24656E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1885950" y="1917700"/>
            <a:ext cx="5384800" cy="965200"/>
          </a:xfrm>
          <a:prstGeom prst="roundRect">
            <a:avLst>
              <a:gd name="adj" fmla="val 12495"/>
            </a:avLst>
          </a:prstGeom>
          <a:solidFill>
            <a:srgbClr val="0000FF"/>
          </a:solidFill>
          <a:ln w="25400">
            <a:solidFill>
              <a:schemeClr val="hlink"/>
            </a:solidFill>
            <a:round/>
            <a:headEnd/>
            <a:tailEnd/>
          </a:ln>
        </p:spPr>
        <p:txBody>
          <a:bodyPr wrap="none" lIns="90488" tIns="44450" rIns="90488" bIns="44450"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CCECFF"/>
                </a:solidFill>
                <a:latin typeface="Arial" charset="0"/>
              </a:rPr>
              <a:t>An accounting system that</a:t>
            </a:r>
            <a:br>
              <a:rPr lang="en-US" altLang="en-US" sz="2800" b="1" dirty="0">
                <a:solidFill>
                  <a:srgbClr val="CCECFF"/>
                </a:solidFill>
                <a:latin typeface="Arial" charset="0"/>
              </a:rPr>
            </a:br>
            <a:r>
              <a:rPr lang="en-US" altLang="en-US" sz="2800" b="1" dirty="0">
                <a:solidFill>
                  <a:srgbClr val="CCECFF"/>
                </a:solidFill>
                <a:latin typeface="Arial" charset="0"/>
              </a:rPr>
              <a:t>provides information . . . </a:t>
            </a:r>
          </a:p>
        </p:txBody>
      </p:sp>
      <p:sp>
        <p:nvSpPr>
          <p:cNvPr id="23556" name="Rectangle 4"/>
          <p:cNvSpPr>
            <a:spLocks noGrp="1" noChangeArrowheads="1"/>
          </p:cNvSpPr>
          <p:nvPr>
            <p:ph type="title"/>
          </p:nvPr>
        </p:nvSpPr>
        <p:spPr>
          <a:xfrm>
            <a:off x="381000" y="381000"/>
            <a:ext cx="8382000" cy="1143000"/>
          </a:xfrm>
        </p:spPr>
        <p:txBody>
          <a:bodyPr/>
          <a:lstStyle/>
          <a:p>
            <a:r>
              <a:rPr lang="en-US" altLang="en-US" b="1" dirty="0"/>
              <a:t>Responsibility Accounting System</a:t>
            </a:r>
          </a:p>
        </p:txBody>
      </p:sp>
      <p:grpSp>
        <p:nvGrpSpPr>
          <p:cNvPr id="2" name="Group 5"/>
          <p:cNvGrpSpPr>
            <a:grpSpLocks/>
          </p:cNvGrpSpPr>
          <p:nvPr/>
        </p:nvGrpSpPr>
        <p:grpSpPr bwMode="auto">
          <a:xfrm>
            <a:off x="219075" y="2895600"/>
            <a:ext cx="8759825" cy="1663700"/>
            <a:chOff x="138" y="1824"/>
            <a:chExt cx="5518" cy="1048"/>
          </a:xfrm>
        </p:grpSpPr>
        <p:sp>
          <p:nvSpPr>
            <p:cNvPr id="17415" name="Rectangle 6"/>
            <p:cNvSpPr>
              <a:spLocks noChangeArrowheads="1"/>
            </p:cNvSpPr>
            <p:nvPr/>
          </p:nvSpPr>
          <p:spPr bwMode="auto">
            <a:xfrm>
              <a:off x="138" y="2160"/>
              <a:ext cx="2158" cy="712"/>
            </a:xfrm>
            <a:prstGeom prst="rect">
              <a:avLst/>
            </a:prstGeom>
            <a:solidFill>
              <a:schemeClr val="tx1">
                <a:lumMod val="50000"/>
                <a:lumOff val="50000"/>
              </a:schemeClr>
            </a:solidFill>
            <a:ln w="25400">
              <a:solidFill>
                <a:schemeClr val="hlink"/>
              </a:solidFill>
              <a:miter lim="800000"/>
              <a:headEnd/>
              <a:tailEnd/>
            </a:ln>
          </p:spPr>
          <p:txBody>
            <a:bodyPr wrap="none" lIns="90488" tIns="44450" rIns="90488" bIns="44450" anchor="ctr"/>
            <a:lstStyle/>
            <a:p>
              <a:pPr algn="ctr" eaLnBrk="1" hangingPunct="1">
                <a:defRPr/>
              </a:pPr>
              <a:r>
                <a:rPr lang="en-US" sz="2400" b="1" dirty="0">
                  <a:solidFill>
                    <a:schemeClr val="bg1"/>
                  </a:solidFill>
                </a:rPr>
                <a:t>Relating to the</a:t>
              </a:r>
              <a:br>
                <a:rPr lang="en-US" sz="2400" b="1" dirty="0">
                  <a:solidFill>
                    <a:schemeClr val="bg1"/>
                  </a:solidFill>
                </a:rPr>
              </a:br>
              <a:r>
                <a:rPr lang="en-US" sz="2400" b="1" dirty="0">
                  <a:solidFill>
                    <a:schemeClr val="bg1"/>
                  </a:solidFill>
                </a:rPr>
                <a:t>responsibilities of</a:t>
              </a:r>
              <a:br>
                <a:rPr lang="en-US" sz="2400" b="1" dirty="0">
                  <a:solidFill>
                    <a:schemeClr val="bg1"/>
                  </a:solidFill>
                </a:rPr>
              </a:br>
              <a:r>
                <a:rPr lang="en-US" sz="2400" b="1" dirty="0">
                  <a:solidFill>
                    <a:schemeClr val="bg1"/>
                  </a:solidFill>
                </a:rPr>
                <a:t>individual managers.</a:t>
              </a:r>
            </a:p>
          </p:txBody>
        </p:sp>
        <p:sp>
          <p:nvSpPr>
            <p:cNvPr id="17416" name="Rectangle 7"/>
            <p:cNvSpPr>
              <a:spLocks noChangeArrowheads="1"/>
            </p:cNvSpPr>
            <p:nvPr/>
          </p:nvSpPr>
          <p:spPr bwMode="auto">
            <a:xfrm>
              <a:off x="3500" y="2160"/>
              <a:ext cx="2156" cy="712"/>
            </a:xfrm>
            <a:prstGeom prst="rect">
              <a:avLst/>
            </a:prstGeom>
            <a:solidFill>
              <a:schemeClr val="tx1">
                <a:lumMod val="50000"/>
                <a:lumOff val="50000"/>
              </a:schemeClr>
            </a:solidFill>
            <a:ln w="25400">
              <a:solidFill>
                <a:schemeClr val="hlink"/>
              </a:solidFill>
              <a:miter lim="800000"/>
              <a:headEnd/>
              <a:tailEnd/>
            </a:ln>
          </p:spPr>
          <p:txBody>
            <a:bodyPr wrap="none" lIns="90488" tIns="44450" rIns="90488" bIns="44450" anchor="ctr"/>
            <a:lstStyle/>
            <a:p>
              <a:pPr algn="ctr" eaLnBrk="1" hangingPunct="1">
                <a:defRPr/>
              </a:pPr>
              <a:r>
                <a:rPr lang="en-US" sz="2400" b="1" dirty="0">
                  <a:solidFill>
                    <a:schemeClr val="bg1"/>
                  </a:solidFill>
                </a:rPr>
                <a:t>To evaluate</a:t>
              </a:r>
              <a:br>
                <a:rPr lang="en-US" sz="2400" b="1" dirty="0">
                  <a:solidFill>
                    <a:schemeClr val="bg1"/>
                  </a:solidFill>
                </a:rPr>
              </a:br>
              <a:r>
                <a:rPr lang="en-US" sz="2400" b="1" dirty="0">
                  <a:solidFill>
                    <a:schemeClr val="bg1"/>
                  </a:solidFill>
                </a:rPr>
                <a:t>managers on</a:t>
              </a:r>
              <a:br>
                <a:rPr lang="en-US" sz="2400" b="1" dirty="0">
                  <a:solidFill>
                    <a:schemeClr val="bg1"/>
                  </a:solidFill>
                </a:rPr>
              </a:br>
              <a:r>
                <a:rPr lang="en-US" sz="2400" b="1" dirty="0">
                  <a:solidFill>
                    <a:schemeClr val="bg1"/>
                  </a:solidFill>
                </a:rPr>
                <a:t>controllable items.</a:t>
              </a:r>
            </a:p>
          </p:txBody>
        </p:sp>
        <p:cxnSp>
          <p:nvCxnSpPr>
            <p:cNvPr id="23562" name="AutoShape 8"/>
            <p:cNvCxnSpPr>
              <a:cxnSpLocks noChangeShapeType="1"/>
              <a:stCxn id="23554" idx="2"/>
              <a:endCxn id="17415" idx="3"/>
            </p:cNvCxnSpPr>
            <p:nvPr/>
          </p:nvCxnSpPr>
          <p:spPr bwMode="auto">
            <a:xfrm flipH="1">
              <a:off x="2304" y="1824"/>
              <a:ext cx="580" cy="692"/>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23563" name="AutoShape 9"/>
            <p:cNvCxnSpPr>
              <a:cxnSpLocks noChangeShapeType="1"/>
              <a:stCxn id="23554" idx="2"/>
              <a:endCxn id="17416" idx="1"/>
            </p:cNvCxnSpPr>
            <p:nvPr/>
          </p:nvCxnSpPr>
          <p:spPr bwMode="auto">
            <a:xfrm>
              <a:off x="2884" y="1824"/>
              <a:ext cx="608" cy="692"/>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grpSp>
      <p:sp>
        <p:nvSpPr>
          <p:cNvPr id="12" name="Rounded Rectangle 11"/>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a:t>
            </a:r>
            <a:r>
              <a:rPr lang="en-US" sz="1100" dirty="0">
                <a:solidFill>
                  <a:prstClr val="black"/>
                </a:solidFill>
              </a:rPr>
              <a:t>Prepare a responsibility accounting report using controllable costs.</a:t>
            </a:r>
            <a:endParaRPr lang="en-US" sz="1100" dirty="0"/>
          </a:p>
        </p:txBody>
      </p:sp>
      <p:sp>
        <p:nvSpPr>
          <p:cNvPr id="13" name="Rectangle 12">
            <a:extLst>
              <a:ext uri="{FF2B5EF4-FFF2-40B4-BE49-F238E27FC236}">
                <a16:creationId xmlns:a16="http://schemas.microsoft.com/office/drawing/2014/main" id="{F1B8871F-3C1C-4A4E-AF54-CCB2ABC1829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CCBA5F80-67D6-2E45-A1BB-D0771171D1AB}"/>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602163" y="1463675"/>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25603" name="Rectangle 4"/>
          <p:cNvSpPr>
            <a:spLocks noChangeArrowheads="1"/>
          </p:cNvSpPr>
          <p:nvPr/>
        </p:nvSpPr>
        <p:spPr bwMode="auto">
          <a:xfrm>
            <a:off x="247554" y="645458"/>
            <a:ext cx="8896445" cy="818217"/>
          </a:xfrm>
          <a:prstGeom prst="rect">
            <a:avLst/>
          </a:prstGeom>
          <a:solidFill>
            <a:srgbClr val="CCECFF"/>
          </a:solidFill>
          <a:ln w="12700">
            <a:solidFill>
              <a:schemeClr val="tx1"/>
            </a:solidFill>
            <a:miter lim="800000"/>
            <a:headEnd/>
            <a:tailEnd/>
          </a:ln>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sz="2200" b="1" dirty="0">
                <a:solidFill>
                  <a:srgbClr val="FF0000"/>
                </a:solidFill>
                <a:latin typeface="Arial" charset="0"/>
              </a:rPr>
              <a:t>Responsibility accounting</a:t>
            </a:r>
            <a:r>
              <a:rPr lang="en-US" altLang="en-US" sz="2200" b="1" dirty="0">
                <a:solidFill>
                  <a:schemeClr val="hlink"/>
                </a:solidFill>
                <a:latin typeface="Arial" charset="0"/>
              </a:rPr>
              <a:t> </a:t>
            </a:r>
            <a:r>
              <a:rPr lang="en-US" altLang="en-US" sz="2200" b="1" dirty="0">
                <a:solidFill>
                  <a:srgbClr val="0033CC"/>
                </a:solidFill>
                <a:latin typeface="Arial" charset="0"/>
              </a:rPr>
              <a:t>recognizes that control over costs and expenses belongs to several levels of management.</a:t>
            </a:r>
          </a:p>
        </p:txBody>
      </p:sp>
      <p:sp>
        <p:nvSpPr>
          <p:cNvPr id="8" name="Rounded Rectangle 7"/>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a:t>
            </a:r>
            <a:r>
              <a:rPr lang="en-US" sz="1100" dirty="0">
                <a:solidFill>
                  <a:prstClr val="black"/>
                </a:solidFill>
              </a:rPr>
              <a:t>Prepare a responsibility accounting report using controllable costs.</a:t>
            </a:r>
            <a:endParaRPr lang="en-US" sz="1100" dirty="0"/>
          </a:p>
        </p:txBody>
      </p:sp>
      <p:sp>
        <p:nvSpPr>
          <p:cNvPr id="9" name="TextBox 8"/>
          <p:cNvSpPr txBox="1"/>
          <p:nvPr/>
        </p:nvSpPr>
        <p:spPr>
          <a:xfrm>
            <a:off x="7130991"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22.1</a:t>
            </a:r>
          </a:p>
        </p:txBody>
      </p:sp>
      <p:pic>
        <p:nvPicPr>
          <p:cNvPr id="2" name="Picture 1"/>
          <p:cNvPicPr>
            <a:picLocks noChangeAspect="1"/>
          </p:cNvPicPr>
          <p:nvPr/>
        </p:nvPicPr>
        <p:blipFill>
          <a:blip r:embed="rId3"/>
          <a:stretch>
            <a:fillRect/>
          </a:stretch>
        </p:blipFill>
        <p:spPr>
          <a:xfrm>
            <a:off x="2276622" y="1555750"/>
            <a:ext cx="4387445" cy="4813017"/>
          </a:xfrm>
          <a:prstGeom prst="rect">
            <a:avLst/>
          </a:prstGeom>
        </p:spPr>
      </p:pic>
      <p:sp>
        <p:nvSpPr>
          <p:cNvPr id="11" name="Rectangle 10">
            <a:extLst>
              <a:ext uri="{FF2B5EF4-FFF2-40B4-BE49-F238E27FC236}">
                <a16:creationId xmlns:a16="http://schemas.microsoft.com/office/drawing/2014/main" id="{8E7C9D57-BF15-1E44-9ED2-336E782DADB2}"/>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89F17B0C-23C8-E94B-B74D-9466AB345234}"/>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71575" y="1684338"/>
            <a:ext cx="6784975"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5000"/>
              </a:spcBef>
              <a:buFontTx/>
              <a:buNone/>
            </a:pPr>
            <a:r>
              <a:rPr lang="en-US" altLang="en-US" b="1" dirty="0">
                <a:solidFill>
                  <a:srgbClr val="0033CC"/>
                </a:solidFill>
                <a:latin typeface="Arial" charset="0"/>
              </a:rPr>
              <a:t>Amount of detail varies according</a:t>
            </a:r>
            <a:br>
              <a:rPr lang="en-US" altLang="en-US" b="1" dirty="0">
                <a:solidFill>
                  <a:srgbClr val="0033CC"/>
                </a:solidFill>
                <a:latin typeface="Arial" charset="0"/>
              </a:rPr>
            </a:br>
            <a:r>
              <a:rPr lang="en-US" altLang="en-US" b="1" dirty="0">
                <a:solidFill>
                  <a:srgbClr val="0033CC"/>
                </a:solidFill>
                <a:latin typeface="Arial" charset="0"/>
              </a:rPr>
              <a:t> to the level in the organization.</a:t>
            </a:r>
          </a:p>
        </p:txBody>
      </p:sp>
      <p:sp>
        <p:nvSpPr>
          <p:cNvPr id="27651" name="Rectangle 3"/>
          <p:cNvSpPr>
            <a:spLocks noChangeArrowheads="1"/>
          </p:cNvSpPr>
          <p:nvPr/>
        </p:nvSpPr>
        <p:spPr bwMode="auto">
          <a:xfrm>
            <a:off x="525462" y="3514725"/>
            <a:ext cx="4038600" cy="828432"/>
          </a:xfrm>
          <a:prstGeom prst="rect">
            <a:avLst/>
          </a:prstGeom>
          <a:solidFill>
            <a:srgbClr val="002060"/>
          </a:solidFill>
          <a:ln w="50800">
            <a:solidFill>
              <a:srgbClr val="FFFF00"/>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1800"/>
              </a:spcBef>
              <a:spcAft>
                <a:spcPts val="1800"/>
              </a:spcAft>
              <a:buFontTx/>
              <a:buNone/>
            </a:pPr>
            <a:r>
              <a:rPr lang="en-US" altLang="en-US" sz="2400" b="1" dirty="0">
                <a:solidFill>
                  <a:schemeClr val="bg1"/>
                </a:solidFill>
                <a:latin typeface="Arial" charset="0"/>
              </a:rPr>
              <a:t>A department manager</a:t>
            </a:r>
            <a:br>
              <a:rPr lang="en-US" altLang="en-US" sz="2400" b="1" dirty="0">
                <a:solidFill>
                  <a:schemeClr val="bg1"/>
                </a:solidFill>
                <a:latin typeface="Arial" charset="0"/>
              </a:rPr>
            </a:br>
            <a:r>
              <a:rPr lang="en-US" altLang="en-US" sz="2400" b="1" dirty="0">
                <a:solidFill>
                  <a:schemeClr val="bg1"/>
                </a:solidFill>
                <a:latin typeface="Arial" charset="0"/>
              </a:rPr>
              <a:t> receives detailed reports.</a:t>
            </a:r>
          </a:p>
        </p:txBody>
      </p:sp>
      <p:sp>
        <p:nvSpPr>
          <p:cNvPr id="21508" name="Rectangle 4"/>
          <p:cNvSpPr>
            <a:spLocks noChangeArrowheads="1"/>
          </p:cNvSpPr>
          <p:nvPr/>
        </p:nvSpPr>
        <p:spPr bwMode="auto">
          <a:xfrm>
            <a:off x="4724400" y="3273424"/>
            <a:ext cx="4038600" cy="1235075"/>
          </a:xfrm>
          <a:prstGeom prst="rect">
            <a:avLst/>
          </a:prstGeom>
          <a:solidFill>
            <a:schemeClr val="accent6">
              <a:lumMod val="50000"/>
            </a:schemeClr>
          </a:solidFill>
          <a:ln w="50800">
            <a:solidFill>
              <a:srgbClr val="FF0000"/>
            </a:solidFill>
            <a:miter lim="800000"/>
            <a:headEnd/>
            <a:tailEnd/>
          </a:ln>
        </p:spPr>
        <p:txBody>
          <a:bodyPr lIns="90488" tIns="44450" rIns="90488" bIns="44450">
            <a:spAutoFit/>
          </a:bodyPr>
          <a:lstStyle/>
          <a:p>
            <a:pPr algn="ctr" eaLnBrk="1" hangingPunct="1">
              <a:spcBef>
                <a:spcPct val="50000"/>
              </a:spcBef>
              <a:defRPr/>
            </a:pPr>
            <a:r>
              <a:rPr lang="en-US" sz="2400" b="1" dirty="0">
                <a:solidFill>
                  <a:schemeClr val="bg1"/>
                </a:solidFill>
              </a:rPr>
              <a:t>A store manager receives summarized information from each department.</a:t>
            </a:r>
          </a:p>
        </p:txBody>
      </p:sp>
      <p:sp>
        <p:nvSpPr>
          <p:cNvPr id="27655" name="Rectangle 7"/>
          <p:cNvSpPr>
            <a:spLocks noGrp="1" noChangeArrowheads="1"/>
          </p:cNvSpPr>
          <p:nvPr>
            <p:ph type="title"/>
          </p:nvPr>
        </p:nvSpPr>
        <p:spPr>
          <a:xfrm>
            <a:off x="381000" y="533400"/>
            <a:ext cx="8382000" cy="1143000"/>
          </a:xfrm>
        </p:spPr>
        <p:txBody>
          <a:bodyPr/>
          <a:lstStyle/>
          <a:p>
            <a:r>
              <a:rPr lang="en-US" altLang="en-US" b="1" dirty="0"/>
              <a:t>Responsibility Accounting</a:t>
            </a:r>
            <a:br>
              <a:rPr lang="en-US" altLang="en-US" b="1" dirty="0"/>
            </a:br>
            <a:r>
              <a:rPr lang="en-US" altLang="en-US" b="1" dirty="0"/>
              <a:t>Performance Report</a:t>
            </a:r>
          </a:p>
        </p:txBody>
      </p:sp>
      <p:sp>
        <p:nvSpPr>
          <p:cNvPr id="11" name="Rounded Rectangle 10"/>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a:t>
            </a:r>
            <a:r>
              <a:rPr lang="en-US" sz="1100" dirty="0">
                <a:solidFill>
                  <a:prstClr val="black"/>
                </a:solidFill>
              </a:rPr>
              <a:t>Prepare a responsibility accounting report using controllable costs.</a:t>
            </a:r>
            <a:endParaRPr lang="en-US" sz="1100" dirty="0"/>
          </a:p>
        </p:txBody>
      </p:sp>
      <p:sp>
        <p:nvSpPr>
          <p:cNvPr id="9" name="Rectangle 8">
            <a:extLst>
              <a:ext uri="{FF2B5EF4-FFF2-40B4-BE49-F238E27FC236}">
                <a16:creationId xmlns:a16="http://schemas.microsoft.com/office/drawing/2014/main" id="{E2909B61-3F61-004C-A19E-5649F26BEE00}"/>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3E38FE9C-79B8-7341-AC42-48F374AC60A9}"/>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5"/>
          <p:cNvSpPr>
            <a:spLocks noGrp="1" noChangeArrowheads="1"/>
          </p:cNvSpPr>
          <p:nvPr>
            <p:ph type="title"/>
          </p:nvPr>
        </p:nvSpPr>
        <p:spPr>
          <a:xfrm>
            <a:off x="914400" y="239623"/>
            <a:ext cx="7772400" cy="1184275"/>
          </a:xfrm>
        </p:spPr>
        <p:txBody>
          <a:bodyPr/>
          <a:lstStyle/>
          <a:p>
            <a:r>
              <a:rPr lang="en-US" altLang="en-US" sz="3000" b="1" dirty="0"/>
              <a:t>Responsibility Accounting Performance Reports</a:t>
            </a:r>
          </a:p>
        </p:txBody>
      </p:sp>
      <p:sp>
        <p:nvSpPr>
          <p:cNvPr id="7" name="Rounded Rectangle 6"/>
          <p:cNvSpPr/>
          <p:nvPr/>
        </p:nvSpPr>
        <p:spPr>
          <a:xfrm>
            <a:off x="1" y="6553200"/>
            <a:ext cx="57912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lang="en-US" sz="1100" dirty="0">
                <a:solidFill>
                  <a:prstClr val="black"/>
                </a:solidFill>
                <a:latin typeface="Calibri"/>
              </a:rPr>
              <a:t> </a:t>
            </a:r>
            <a:r>
              <a:rPr lang="en-US" sz="1100" dirty="0">
                <a:solidFill>
                  <a:prstClr val="black"/>
                </a:solidFill>
              </a:rPr>
              <a:t>Prepare a responsibility accounting report using controllable costs.</a:t>
            </a:r>
            <a:endParaRPr lang="en-US" sz="1100" dirty="0"/>
          </a:p>
        </p:txBody>
      </p:sp>
      <p:sp>
        <p:nvSpPr>
          <p:cNvPr id="8" name="TextBox 7"/>
          <p:cNvSpPr txBox="1"/>
          <p:nvPr/>
        </p:nvSpPr>
        <p:spPr>
          <a:xfrm>
            <a:off x="7565136" y="12261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22.2</a:t>
            </a:r>
          </a:p>
        </p:txBody>
      </p:sp>
      <p:pic>
        <p:nvPicPr>
          <p:cNvPr id="2" name="Picture 1"/>
          <p:cNvPicPr>
            <a:picLocks noChangeAspect="1"/>
          </p:cNvPicPr>
          <p:nvPr/>
        </p:nvPicPr>
        <p:blipFill>
          <a:blip r:embed="rId3"/>
          <a:stretch>
            <a:fillRect/>
          </a:stretch>
        </p:blipFill>
        <p:spPr>
          <a:xfrm>
            <a:off x="1170282" y="1195666"/>
            <a:ext cx="5996956" cy="5160684"/>
          </a:xfrm>
          <a:prstGeom prst="rect">
            <a:avLst/>
          </a:prstGeom>
        </p:spPr>
      </p:pic>
      <p:sp>
        <p:nvSpPr>
          <p:cNvPr id="10" name="Rectangle 9">
            <a:extLst>
              <a:ext uri="{FF2B5EF4-FFF2-40B4-BE49-F238E27FC236}">
                <a16:creationId xmlns:a16="http://schemas.microsoft.com/office/drawing/2014/main" id="{742ED47A-1808-7F46-B219-D3621518470F}"/>
              </a:ext>
            </a:extLst>
          </p:cNvPr>
          <p:cNvSpPr>
            <a:spLocks noGrp="1" noChangeArrowheads="1"/>
          </p:cNvSpPr>
          <p:nvPr/>
        </p:nvSpPr>
        <p:spPr bwMode="auto">
          <a:xfrm>
            <a:off x="6521570" y="63462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9B7CDCDF-62F4-CC4E-A652-791370B97B66}"/>
              </a:ext>
            </a:extLst>
          </p:cNvPr>
          <p:cNvSpPr txBox="1">
            <a:spLocks/>
          </p:cNvSpPr>
          <p:nvPr/>
        </p:nvSpPr>
        <p:spPr>
          <a:xfrm>
            <a:off x="6521570" y="634047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10951</TotalTime>
  <Words>7008</Words>
  <Application>Microsoft Office PowerPoint</Application>
  <PresentationFormat>On-screen Show (4:3)</PresentationFormat>
  <Paragraphs>494</Paragraphs>
  <Slides>51</Slides>
  <Notes>51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6" baseType="lpstr">
      <vt:lpstr>ＭＳ Ｐゴシック</vt:lpstr>
      <vt:lpstr>Arial</vt:lpstr>
      <vt:lpstr>Arial Narrow</vt:lpstr>
      <vt:lpstr>Berlin Sans FB</vt:lpstr>
      <vt:lpstr>Calibri</vt:lpstr>
      <vt:lpstr>Century Schoolbook</vt:lpstr>
      <vt:lpstr>Palatino Linotype</vt:lpstr>
      <vt:lpstr>STIX Two Text</vt:lpstr>
      <vt:lpstr>Times New Roman</vt:lpstr>
      <vt:lpstr>Verdana</vt:lpstr>
      <vt:lpstr>Wingdings</vt:lpstr>
      <vt:lpstr>Wingdings 2</vt:lpstr>
      <vt:lpstr>Office Theme</vt:lpstr>
      <vt:lpstr>16_Office Theme</vt:lpstr>
      <vt:lpstr>Worksheet</vt:lpstr>
      <vt:lpstr>Performance Measurement and Responsibility Accounting</vt:lpstr>
      <vt:lpstr>PowerPoint Presentation</vt:lpstr>
      <vt:lpstr>Performance Evaluation</vt:lpstr>
      <vt:lpstr>  P1:  Prepare a responsibility accounting report using controllable costs.</vt:lpstr>
      <vt:lpstr>Controllable versus Uncontrollable Costs</vt:lpstr>
      <vt:lpstr>Responsibility Accounting System</vt:lpstr>
      <vt:lpstr>PowerPoint Presentation</vt:lpstr>
      <vt:lpstr>Responsibility Accounting Performance Report</vt:lpstr>
      <vt:lpstr>Responsibility Accounting Performance Reports</vt:lpstr>
      <vt:lpstr>  C1:  Distinguish between direct and indirect expenses and identify bases for allocating indirect  expenses to departments.</vt:lpstr>
      <vt:lpstr>Direct and Indirect Expenses</vt:lpstr>
      <vt:lpstr>Expense Allocations: General Model</vt:lpstr>
      <vt:lpstr>  P2:  Allocate indirect expenses to departments.</vt:lpstr>
      <vt:lpstr>Allocating Indirect and Service Department Expenses</vt:lpstr>
      <vt:lpstr>Illustration of Cost Allocation</vt:lpstr>
      <vt:lpstr>  P3:  Prepare departmental income statements and contribution reports.</vt:lpstr>
      <vt:lpstr>Departmental Income Statements</vt:lpstr>
      <vt:lpstr>Apply Step 1:  Departmental Expense Allocation Spreadsheet</vt:lpstr>
      <vt:lpstr>Apply Steps 2 and 3:  Departmental Expense Allocation Spreadsheet</vt:lpstr>
      <vt:lpstr>Apply Step 4:  Departmental Income Statements</vt:lpstr>
      <vt:lpstr>Departmental Contribution to Overhead</vt:lpstr>
      <vt:lpstr>Departmental Contribution to Overhead (continued)</vt:lpstr>
      <vt:lpstr>  A1:  Analyze investment centers using return on investment and residual income.</vt:lpstr>
      <vt:lpstr>Investment Centers</vt:lpstr>
      <vt:lpstr>Investment Center Return on Investment (ROI)</vt:lpstr>
      <vt:lpstr>Investment Center Residual Income</vt:lpstr>
      <vt:lpstr>  A2:  Analyze investment centers using profit margin and investment turnover.</vt:lpstr>
      <vt:lpstr>Investment Center Profit Margin and Investment Turnover</vt:lpstr>
      <vt:lpstr>  A3:  Analyze investment centers using balanced scorecard.</vt:lpstr>
      <vt:lpstr>Balanced Scorecard Collects information on several key performance indicators within each of the four perspectives.</vt:lpstr>
      <vt:lpstr>  C2 Explain transfer pricing and methods to set transfer prices.</vt:lpstr>
      <vt:lpstr>Transfer Pricing</vt:lpstr>
      <vt:lpstr>  A4:  Compute the number of days in the cash conversion cycle.</vt:lpstr>
      <vt:lpstr>Cash Conversion Cycle</vt:lpstr>
      <vt:lpstr>Cash Conversion Cycle (continued)</vt:lpstr>
      <vt:lpstr>Appendix 22A:  Cost Allocations</vt:lpstr>
      <vt:lpstr>Department Allocation Bases</vt:lpstr>
      <vt:lpstr>Allocation of Rent</vt:lpstr>
      <vt:lpstr>Allocation of Utilities</vt:lpstr>
      <vt:lpstr>Allocation of Advertising</vt:lpstr>
      <vt:lpstr>Allocation of Insurance</vt:lpstr>
      <vt:lpstr>Allocation of Service Department Expenses</vt:lpstr>
      <vt:lpstr>Allocation of Service Department Expenses (continued)</vt:lpstr>
      <vt:lpstr>Appendix 22B Transfer Pricing</vt:lpstr>
      <vt:lpstr>Transfer Pricing</vt:lpstr>
      <vt:lpstr>Transfer Pricing (continued)</vt:lpstr>
      <vt:lpstr>  C3 (Appendix 22C):  Describe allocation of joint costs across products.</vt:lpstr>
      <vt:lpstr>Joint Costs and Their Allocation</vt:lpstr>
      <vt:lpstr>Joint Costs and Their Allocation</vt:lpstr>
      <vt:lpstr>Joint costs and Their Allocation</vt:lpstr>
      <vt:lpstr>End of Chapter 22</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Sanders, Christina</cp:lastModifiedBy>
  <cp:revision>976</cp:revision>
  <dcterms:created xsi:type="dcterms:W3CDTF">2008-06-11T19:43:46Z</dcterms:created>
  <dcterms:modified xsi:type="dcterms:W3CDTF">2018-11-05T19:10:40Z</dcterms:modified>
</cp:coreProperties>
</file>