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 id="2147484209" r:id="rId2"/>
  </p:sldMasterIdLst>
  <p:notesMasterIdLst>
    <p:notesMasterId r:id="rId43"/>
  </p:notesMasterIdLst>
  <p:handoutMasterIdLst>
    <p:handoutMasterId r:id="rId44"/>
  </p:handoutMasterIdLst>
  <p:sldIdLst>
    <p:sldId id="504" r:id="rId3"/>
    <p:sldId id="544" r:id="rId4"/>
    <p:sldId id="526" r:id="rId5"/>
    <p:sldId id="459" r:id="rId6"/>
    <p:sldId id="555" r:id="rId7"/>
    <p:sldId id="461" r:id="rId8"/>
    <p:sldId id="532" r:id="rId9"/>
    <p:sldId id="543" r:id="rId10"/>
    <p:sldId id="509" r:id="rId11"/>
    <p:sldId id="510" r:id="rId12"/>
    <p:sldId id="547" r:id="rId13"/>
    <p:sldId id="511" r:id="rId14"/>
    <p:sldId id="513" r:id="rId15"/>
    <p:sldId id="517" r:id="rId16"/>
    <p:sldId id="534" r:id="rId17"/>
    <p:sldId id="516" r:id="rId18"/>
    <p:sldId id="536" r:id="rId19"/>
    <p:sldId id="518" r:id="rId20"/>
    <p:sldId id="549" r:id="rId21"/>
    <p:sldId id="548" r:id="rId22"/>
    <p:sldId id="519" r:id="rId23"/>
    <p:sldId id="520" r:id="rId24"/>
    <p:sldId id="538" r:id="rId25"/>
    <p:sldId id="550" r:id="rId26"/>
    <p:sldId id="521" r:id="rId27"/>
    <p:sldId id="551" r:id="rId28"/>
    <p:sldId id="552" r:id="rId29"/>
    <p:sldId id="490" r:id="rId30"/>
    <p:sldId id="546" r:id="rId31"/>
    <p:sldId id="545" r:id="rId32"/>
    <p:sldId id="553" r:id="rId33"/>
    <p:sldId id="540" r:id="rId34"/>
    <p:sldId id="498" r:id="rId35"/>
    <p:sldId id="499" r:id="rId36"/>
    <p:sldId id="556" r:id="rId37"/>
    <p:sldId id="500" r:id="rId38"/>
    <p:sldId id="554" r:id="rId39"/>
    <p:sldId id="501" r:id="rId40"/>
    <p:sldId id="503" r:id="rId41"/>
    <p:sldId id="258" r:id="rId4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4" clrIdx="0"/>
  <p:cmAuthor id="1" name="Helen" initials="H" lastIdx="12" clrIdx="1"/>
  <p:cmAuthor id="2" name="April Mohr" initials="AM" lastIdx="8" clrIdx="2">
    <p:extLst/>
  </p:cmAuthor>
  <p:cmAuthor id="3" name="Wanda Wong" initials="WW" lastIdx="6" clrIdx="3">
    <p:extLst/>
  </p:cmAuthor>
  <p:cmAuthor id="4" name="Mohr, April L (Jefferson)" initials="MAL(" lastIdx="22" clrIdx="4">
    <p:extLst/>
  </p:cmAuthor>
  <p:cmAuthor id="5" name="Helen Roybark" initials="HR" lastIdx="4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89773" autoAdjust="0"/>
  </p:normalViewPr>
  <p:slideViewPr>
    <p:cSldViewPr>
      <p:cViewPr varScale="1">
        <p:scale>
          <a:sx n="90" d="100"/>
          <a:sy n="90" d="100"/>
        </p:scale>
        <p:origin x="-124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16-</a:t>
            </a:r>
            <a:fld id="{8AE14B76-F81F-42C9-8D4E-390BA36C25AE}" type="slidenum">
              <a:rPr lang="en-US" smtClean="0"/>
              <a:pPr>
                <a:defRPr/>
              </a:pPr>
              <a:t>‹#›</a:t>
            </a:fld>
            <a:endParaRPr lang="en-US" dirty="0"/>
          </a:p>
        </p:txBody>
      </p:sp>
    </p:spTree>
    <p:extLst>
      <p:ext uri="{BB962C8B-B14F-4D97-AF65-F5344CB8AC3E}">
        <p14:creationId xmlns:p14="http://schemas.microsoft.com/office/powerpoint/2010/main" val="4236300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20 - </a:t>
            </a:r>
            <a:fld id="{516A88D6-9655-4EDC-ACE6-03DBCE59D16A}"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979694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aseline="0" dirty="0">
              <a:ea typeface="MS PGothic" pitchFamily="34" charset="-128"/>
            </a:endParaRPr>
          </a:p>
        </p:txBody>
      </p:sp>
    </p:spTree>
    <p:extLst>
      <p:ext uri="{BB962C8B-B14F-4D97-AF65-F5344CB8AC3E}">
        <p14:creationId xmlns:p14="http://schemas.microsoft.com/office/powerpoint/2010/main" val="133572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939363">
              <a:defRPr/>
            </a:pPr>
            <a:endParaRPr lang="en-US" sz="1200" b="0" i="0" u="none" strike="noStrike" kern="1200" baseline="0" dirty="0">
              <a:solidFill>
                <a:schemeClr val="tx1"/>
              </a:solidFill>
              <a:latin typeface="+mn-lt"/>
              <a:ea typeface="+mn-ea"/>
              <a:cs typeface="+mn-cs"/>
            </a:endParaRPr>
          </a:p>
          <a:p>
            <a:pPr defTabSz="939363">
              <a:defRPr/>
            </a:pPr>
            <a:r>
              <a:rPr lang="en-US" sz="1200" b="0" i="0" u="none" strike="noStrike" kern="1200" baseline="0" dirty="0">
                <a:solidFill>
                  <a:schemeClr val="tx1"/>
                </a:solidFill>
                <a:latin typeface="+mn-lt"/>
                <a:ea typeface="+mn-ea"/>
                <a:cs typeface="+mn-cs"/>
              </a:rPr>
              <a:t>Step 2 is to compute </a:t>
            </a:r>
            <a:r>
              <a:rPr lang="en-US" sz="1200" b="0" i="1" u="none" strike="noStrike" kern="1200" baseline="0" dirty="0">
                <a:solidFill>
                  <a:schemeClr val="tx1"/>
                </a:solidFill>
                <a:latin typeface="+mn-lt"/>
                <a:ea typeface="+mn-ea"/>
                <a:cs typeface="+mn-cs"/>
              </a:rPr>
              <a:t>equivalent units of production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Equivalent units of production (EUP) </a:t>
            </a:r>
            <a:r>
              <a:rPr lang="en-US" sz="1200" b="0" i="0" u="none" strike="noStrike" kern="1200" baseline="0" dirty="0">
                <a:solidFill>
                  <a:schemeClr val="tx1"/>
                </a:solidFill>
                <a:latin typeface="+mn-lt"/>
                <a:ea typeface="+mn-ea"/>
                <a:cs typeface="+mn-cs"/>
              </a:rPr>
              <a:t>is the number of whole units that </a:t>
            </a:r>
            <a:r>
              <a:rPr lang="en-US" sz="1200" b="0" i="1" u="none" strike="noStrike" kern="1200" baseline="0" dirty="0">
                <a:solidFill>
                  <a:schemeClr val="tx1"/>
                </a:solidFill>
                <a:latin typeface="+mn-lt"/>
                <a:ea typeface="+mn-ea"/>
                <a:cs typeface="+mn-cs"/>
              </a:rPr>
              <a:t>could have been </a:t>
            </a:r>
            <a:r>
              <a:rPr lang="en-US" sz="1200" b="0" i="0" u="none" strike="noStrike" kern="1200" baseline="0" dirty="0">
                <a:solidFill>
                  <a:schemeClr val="tx1"/>
                </a:solidFill>
                <a:latin typeface="+mn-lt"/>
                <a:ea typeface="+mn-ea"/>
                <a:cs typeface="+mn-cs"/>
              </a:rPr>
              <a:t>started and completed given the costs incurred in the period. The reason we use equivalent units of production is that some units are not finished at the end of a period, but still need to be assigned costs. </a:t>
            </a:r>
          </a:p>
          <a:p>
            <a:pPr defTabSz="939363">
              <a:defRPr/>
            </a:pPr>
            <a:endParaRPr lang="en-US" altLang="en-US" sz="900" dirty="0"/>
          </a:p>
          <a:p>
            <a:pPr defTabSz="939363">
              <a:defRPr/>
            </a:pPr>
            <a:r>
              <a:rPr lang="en-US" sz="1200" b="0" i="0" u="none" strike="noStrike" kern="1200" baseline="0" dirty="0">
                <a:solidFill>
                  <a:schemeClr val="tx1"/>
                </a:solidFill>
                <a:latin typeface="+mn-lt"/>
                <a:ea typeface="+mn-ea"/>
                <a:cs typeface="+mn-cs"/>
              </a:rPr>
              <a:t>Exhibit 16.5 shows percent of complete data for direct materials and conversion for the Roasting department. Those percents are needed to compute equivalent units of production. In both Roasting and Blending, direct materials enter production at the beginning of the process, while conversion costs occur throughout each department’s processing. </a:t>
            </a:r>
            <a:r>
              <a:rPr lang="en-US" sz="1200" b="1" i="0" u="none" strike="noStrike" kern="1200" baseline="0" dirty="0">
                <a:solidFill>
                  <a:schemeClr val="tx1"/>
                </a:solidFill>
                <a:latin typeface="+mn-lt"/>
                <a:ea typeface="+mn-ea"/>
                <a:cs typeface="+mn-cs"/>
              </a:rPr>
              <a:t>Conversion costs </a:t>
            </a:r>
            <a:r>
              <a:rPr lang="en-US" sz="1200" b="0" i="0" u="none" strike="noStrike" kern="1200" baseline="0" dirty="0">
                <a:solidFill>
                  <a:schemeClr val="tx1"/>
                </a:solidFill>
                <a:latin typeface="+mn-lt"/>
                <a:ea typeface="+mn-ea"/>
                <a:cs typeface="+mn-cs"/>
              </a:rPr>
              <a:t>consist of direct labor and applied overhead. They are called conversion costs because those are the costs of converting raw materials into finished goods. </a:t>
            </a:r>
          </a:p>
          <a:p>
            <a:pPr defTabSz="939363">
              <a:defRPr/>
            </a:pPr>
            <a:endParaRPr lang="en-US" sz="900" dirty="0"/>
          </a:p>
          <a:p>
            <a:r>
              <a:rPr lang="en-US" sz="1200" b="0" i="0" u="none" strike="noStrike" kern="1200" baseline="0" dirty="0">
                <a:solidFill>
                  <a:schemeClr val="tx1"/>
                </a:solidFill>
                <a:latin typeface="+mn-lt"/>
                <a:ea typeface="+mn-ea"/>
                <a:cs typeface="+mn-cs"/>
              </a:rPr>
              <a:t>We see that beginning work in process inventory is 100% complete for direct materials but only 65% complete for conversion. Ending work in process inventory is 100% complete for direct materials but only 25% complete for conversion. Units completed and transferred to the Blending department are 100% complete for both direct materials and conversion. </a:t>
            </a:r>
          </a:p>
          <a:p>
            <a:endParaRPr lang="en-US" sz="900" dirty="0"/>
          </a:p>
          <a:p>
            <a:r>
              <a:rPr lang="en-US" sz="1200" b="0" i="0" u="none" strike="noStrike" kern="1200" baseline="0" dirty="0">
                <a:solidFill>
                  <a:schemeClr val="tx1"/>
                </a:solidFill>
                <a:latin typeface="+mn-lt"/>
                <a:ea typeface="+mn-ea"/>
                <a:cs typeface="+mn-cs"/>
              </a:rPr>
              <a:t>We separately compute equivalent units of production for direct materials and conversion costs. This is because direct materials and conversion costs typically enter processes at different rates. We see this for FitMix in Exhibit 16.5 where there are different percents of completion for direct materials and conversion costs for both beginning and ending work in process inventories. </a:t>
            </a:r>
          </a:p>
          <a:p>
            <a:endParaRPr lang="en-US" sz="1200" b="0" i="0" u="none" strike="noStrike" kern="1200" baseline="0" dirty="0">
              <a:solidFill>
                <a:schemeClr val="tx1"/>
              </a:solidFill>
              <a:latin typeface="+mn-lt"/>
              <a:ea typeface="+mn-ea"/>
              <a:cs typeface="+mn-cs"/>
            </a:endParaRPr>
          </a:p>
          <a:p>
            <a:endParaRPr lang="en-US" sz="900" dirty="0"/>
          </a:p>
          <a:p>
            <a:pPr defTabSz="939363">
              <a:defRPr/>
            </a:pPr>
            <a:endParaRPr lang="en-US" sz="900" dirty="0"/>
          </a:p>
          <a:p>
            <a:endParaRPr lang="en-US" altLang="en-US" sz="900" dirty="0"/>
          </a:p>
        </p:txBody>
      </p:sp>
    </p:spTree>
    <p:extLst>
      <p:ext uri="{BB962C8B-B14F-4D97-AF65-F5344CB8AC3E}">
        <p14:creationId xmlns:p14="http://schemas.microsoft.com/office/powerpoint/2010/main" val="150312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Exhibit 16.6 shows the formula to compute equivalent units of production under the weighted-average method for both direct materials and conversion costs. </a:t>
            </a:r>
            <a:endParaRPr lang="en-US" sz="900" dirty="0"/>
          </a:p>
          <a:p>
            <a:endParaRPr lang="en-US" sz="900" dirty="0"/>
          </a:p>
          <a:p>
            <a:r>
              <a:rPr lang="en-US" sz="1200" b="0" i="0" u="none" strike="noStrike" kern="1200" baseline="0" dirty="0">
                <a:solidFill>
                  <a:schemeClr val="tx1"/>
                </a:solidFill>
                <a:latin typeface="+mn-lt"/>
                <a:ea typeface="+mn-ea"/>
                <a:cs typeface="+mn-cs"/>
              </a:rPr>
              <a:t>We compute the equivalent units of production (EUP) for both direct materials and conversion in Exhibit 16.7. We start with the 120,000 units accounted for from Step 1 and convert them to EUP.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completed and transferred out are </a:t>
            </a:r>
            <a:r>
              <a:rPr lang="en-US" sz="1200" b="0" i="1" u="none" strike="noStrike" kern="1200" baseline="0" dirty="0">
                <a:solidFill>
                  <a:schemeClr val="tx1"/>
                </a:solidFill>
                <a:latin typeface="+mn-lt"/>
                <a:ea typeface="+mn-ea"/>
                <a:cs typeface="+mn-cs"/>
              </a:rPr>
              <a:t>always</a:t>
            </a:r>
            <a:r>
              <a:rPr lang="en-US" sz="1200" b="0" i="0" u="none" strike="noStrike" kern="1200" baseline="0" dirty="0">
                <a:solidFill>
                  <a:schemeClr val="tx1"/>
                </a:solidFill>
                <a:latin typeface="+mn-lt"/>
                <a:ea typeface="+mn-ea"/>
                <a:cs typeface="+mn-cs"/>
              </a:rPr>
              <a:t> 100% complete for both materials and conversion. This means the Roasting department completed and transferred 100,000 EUP for both materials and conversion.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Ending work in process inventory has 20,000 partially complete units. Direct materials is 100% complete. This means it has 20,000 EUP (20,000 units x 100%). Conversion is 25% complete. This means it has 5,000 EUP (20,000 x 25%).</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Total equivalent units of production equals 120,000 for direct materials (100,000 + 20,000) and 105,000 for conversion (100,000 + 5,000). The amount of inputs used to produce 100,000 completed units and to start 20,000 additional units is equivalent to the amount of direct materials in 120,000 whole units and the amount of conversion in 105,000 whole units. </a:t>
            </a:r>
          </a:p>
          <a:p>
            <a:endParaRPr lang="en-US" sz="900" dirty="0"/>
          </a:p>
          <a:p>
            <a:pPr defTabSz="939363">
              <a:defRPr/>
            </a:pPr>
            <a:endParaRPr lang="en-US" sz="900" dirty="0"/>
          </a:p>
          <a:p>
            <a:endParaRPr lang="en-US" altLang="en-US" sz="900" dirty="0"/>
          </a:p>
        </p:txBody>
      </p:sp>
    </p:spTree>
    <p:extLst>
      <p:ext uri="{BB962C8B-B14F-4D97-AF65-F5344CB8AC3E}">
        <p14:creationId xmlns:p14="http://schemas.microsoft.com/office/powerpoint/2010/main" val="382315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936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Step 3 uses equivalent units of production from Step 2, along with cost data, to compute cost per equivalent unit. Production cost data for the Roasting department are in Exhibit 16.8. </a:t>
            </a:r>
            <a:r>
              <a:rPr lang="en-US" sz="1200" b="0" i="1" u="none" strike="noStrike" kern="1200" baseline="0" dirty="0">
                <a:solidFill>
                  <a:schemeClr val="tx1"/>
                </a:solidFill>
                <a:latin typeface="+mn-lt"/>
                <a:ea typeface="+mn-ea"/>
                <a:cs typeface="+mn-cs"/>
              </a:rPr>
              <a:t>Recall</a:t>
            </a:r>
            <a:r>
              <a:rPr lang="en-US" sz="1200" b="0" i="0" u="none" strike="noStrike" kern="1200" baseline="0" dirty="0">
                <a:solidFill>
                  <a:schemeClr val="tx1"/>
                </a:solidFill>
                <a:latin typeface="+mn-lt"/>
                <a:ea typeface="+mn-ea"/>
                <a:cs typeface="+mn-cs"/>
              </a:rPr>
              <a:t>: Conversion costs equals direct labor costs plus factory overhead costs applied. </a:t>
            </a:r>
          </a:p>
          <a:p>
            <a:pPr defTabSz="939363">
              <a:defRPr/>
            </a:pPr>
            <a:endParaRPr lang="en-US" sz="1200" b="0" i="0" u="none" strike="noStrike" kern="1200" baseline="0" dirty="0">
              <a:solidFill>
                <a:schemeClr val="tx1"/>
              </a:solidFill>
              <a:latin typeface="+mn-lt"/>
              <a:ea typeface="+mn-ea"/>
              <a:cs typeface="+mn-cs"/>
            </a:endParaRPr>
          </a:p>
          <a:p>
            <a:pPr defTabSz="939363">
              <a:defRPr/>
            </a:pPr>
            <a:r>
              <a:rPr lang="en-US" sz="1200" b="0" i="0" u="none" strike="noStrike" kern="1200" baseline="0" dirty="0">
                <a:solidFill>
                  <a:schemeClr val="tx1"/>
                </a:solidFill>
                <a:latin typeface="+mn-lt"/>
                <a:ea typeface="+mn-ea"/>
                <a:cs typeface="+mn-cs"/>
              </a:rPr>
              <a:t>To compute </a:t>
            </a:r>
            <a:r>
              <a:rPr lang="en-US" sz="1200" b="1" i="0" u="none" strike="noStrike" kern="1200" baseline="0" dirty="0">
                <a:solidFill>
                  <a:schemeClr val="tx1"/>
                </a:solidFill>
                <a:latin typeface="+mn-lt"/>
                <a:ea typeface="+mn-ea"/>
                <a:cs typeface="+mn-cs"/>
              </a:rPr>
              <a:t>cost per equivalent unit</a:t>
            </a:r>
            <a:r>
              <a:rPr lang="en-US" sz="1200" b="0" i="0" u="none" strike="noStrike" kern="1200" baseline="0" dirty="0">
                <a:solidFill>
                  <a:schemeClr val="tx1"/>
                </a:solidFill>
                <a:latin typeface="+mn-lt"/>
                <a:ea typeface="+mn-ea"/>
                <a:cs typeface="+mn-cs"/>
              </a:rPr>
              <a:t>, we add costs for beginning work in process to costs added this period, and then divide by equivalent units of production from Step 2. Exhibit 16.9 shows this separately for direct materials and for conversion. The cost for direct materials is $3.00 per EUP, and for conversion is $4.62 per EUP. </a:t>
            </a:r>
          </a:p>
          <a:p>
            <a:pPr defTabSz="939363">
              <a:defRPr/>
            </a:pPr>
            <a:endParaRPr lang="en-US" dirty="0"/>
          </a:p>
          <a:p>
            <a:endParaRPr lang="en-US" altLang="en-US" dirty="0"/>
          </a:p>
        </p:txBody>
      </p:sp>
    </p:spTree>
    <p:extLst>
      <p:ext uri="{BB962C8B-B14F-4D97-AF65-F5344CB8AC3E}">
        <p14:creationId xmlns:p14="http://schemas.microsoft.com/office/powerpoint/2010/main" val="243078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dirty="0"/>
              <a:t>Step 4 uses the EUP from Step 2 and the cost per EUP from Step 3 to assign costs to the 100,000 units completed and transferred out and to the 20,000 units in ending work in process.  Those  costs are accounted for in Exhibit 16.10.</a:t>
            </a:r>
          </a:p>
          <a:p>
            <a:pPr lvl="0"/>
            <a:endParaRPr lang="en-US" sz="1200" dirty="0"/>
          </a:p>
          <a:p>
            <a:r>
              <a:rPr lang="en-US" sz="1200" b="1" dirty="0"/>
              <a:t>Cost of Units Completed and Transferred Out: </a:t>
            </a:r>
            <a:r>
              <a:rPr lang="en-US" sz="1200" dirty="0"/>
              <a:t>The 100,000 units completed and transferred out used 100,000 EUP of direct materials and 100,000 EUP of conversion. Thus, we assign $300,000 (100,000 EUP x $3.00 per EUP) of direct materials cost to those units and $462,000 (100,000 EUP x $4.62 per EUP) of conversion to those units. Total cost of the 100,000 units completed and transferred out is $762,000 ($300,000 + $462,000).</a:t>
            </a:r>
          </a:p>
          <a:p>
            <a:endParaRPr lang="en-US" sz="1200" dirty="0"/>
          </a:p>
          <a:p>
            <a:r>
              <a:rPr lang="en-US" sz="1200" b="1" dirty="0"/>
              <a:t>Cost of Units in Ending Work in Process Inventory: </a:t>
            </a:r>
            <a:r>
              <a:rPr lang="en-US" sz="1200" dirty="0"/>
              <a:t>There are 20,000 units in work in process inventory at period-end. For direct materials, those units have 20,000 EUP (from Step 2) at a cost of $3.00 per EUP (from Step 3), which results in direct materials cost of work in process inventory of $60,000 (20,000 EUP x $3.00 per EUP). For conversion, we use the 5,000 EUP (from Step 2) and $4.62 conversion cost per EUP (from Step 3) to compute conversion costs for work in process inventory of $23,100 (5,000 EUP x $4.62 per EUP). Total cost of work in process inventory at period-end is $83,100 ($60,000 + $23,100).</a:t>
            </a:r>
          </a:p>
          <a:p>
            <a:endParaRPr lang="en-US" sz="1200" dirty="0"/>
          </a:p>
          <a:p>
            <a:r>
              <a:rPr lang="en-US" sz="1200" b="1" dirty="0"/>
              <a:t>Reconciliation:</a:t>
            </a:r>
            <a:r>
              <a:rPr lang="en-US" sz="1200" dirty="0"/>
              <a:t> </a:t>
            </a:r>
            <a:r>
              <a:rPr lang="en-US" sz="1200" b="0" i="0" u="none" strike="noStrike" kern="1200" baseline="0" dirty="0">
                <a:solidFill>
                  <a:schemeClr val="tx1"/>
                </a:solidFill>
                <a:latin typeface="+mn-lt"/>
                <a:ea typeface="+mn-ea"/>
                <a:cs typeface="+mn-cs"/>
              </a:rPr>
              <a:t>Management verifies that total costs assigned to units completed and transferred out plus the costs of units in ending work in process (from Exhibit 16.10) equal the costs incurred by production. Exhibit 16.10 shows total costs accounted for of $845,100 equals total production costs of $845,100 from Exhibit 16.8.</a:t>
            </a:r>
            <a:endParaRPr lang="en-US" sz="1200" dirty="0"/>
          </a:p>
        </p:txBody>
      </p:sp>
    </p:spTree>
    <p:extLst>
      <p:ext uri="{BB962C8B-B14F-4D97-AF65-F5344CB8AC3E}">
        <p14:creationId xmlns:p14="http://schemas.microsoft.com/office/powerpoint/2010/main" val="154623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Using Process Cost Information </a:t>
            </a:r>
            <a:r>
              <a:rPr lang="en-US" sz="1200" b="0" i="0" u="none" strike="noStrike" kern="1200" baseline="0" dirty="0">
                <a:solidFill>
                  <a:schemeClr val="tx1"/>
                </a:solidFill>
                <a:latin typeface="+mn-lt"/>
                <a:ea typeface="+mn-ea"/>
                <a:cs typeface="+mn-cs"/>
              </a:rPr>
              <a:t>Process cost information is used to: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Control costs</a:t>
            </a:r>
            <a:r>
              <a:rPr lang="en-US" sz="1200" b="0" i="0" u="none" strike="noStrike" kern="1200" baseline="0" dirty="0">
                <a:solidFill>
                  <a:schemeClr val="tx1"/>
                </a:solidFill>
                <a:latin typeface="+mn-lt"/>
                <a:ea typeface="+mn-ea"/>
                <a:cs typeface="+mn-cs"/>
              </a:rPr>
              <a:t>—The department’s equivalent costs per unit can be compared with prior months. If materials and/or conversion costs have changed a lot, managers should determine why and take corrective action.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Evaluate performance</a:t>
            </a:r>
            <a:r>
              <a:rPr lang="en-US" sz="1200" b="0" i="0" u="none" strike="noStrike" kern="1200" baseline="0" dirty="0">
                <a:solidFill>
                  <a:schemeClr val="tx1"/>
                </a:solidFill>
                <a:latin typeface="+mn-lt"/>
                <a:ea typeface="+mn-ea"/>
                <a:cs typeface="+mn-cs"/>
              </a:rPr>
              <a:t>—Top management can evaluate department managers based on their control of costs. Costs per equivalent unit are often compared to budgeted amounts.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Evaluate process improvements</a:t>
            </a:r>
            <a:r>
              <a:rPr lang="en-US" sz="1200" b="0" i="0" u="none" strike="noStrike" kern="1200" baseline="0" dirty="0">
                <a:solidFill>
                  <a:schemeClr val="tx1"/>
                </a:solidFill>
                <a:latin typeface="+mn-lt"/>
                <a:ea typeface="+mn-ea"/>
                <a:cs typeface="+mn-cs"/>
              </a:rPr>
              <a:t>—Organizations strive to improve processes. The success of process improvements can be evaluated by examining how costs per equivalent unit change after process improvements.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Prepare financial statements</a:t>
            </a:r>
            <a:r>
              <a:rPr lang="en-US" sz="1200" b="0" i="0" u="none" strike="noStrike" kern="1200" baseline="0" dirty="0">
                <a:solidFill>
                  <a:schemeClr val="tx1"/>
                </a:solidFill>
                <a:latin typeface="+mn-lt"/>
                <a:ea typeface="+mn-ea"/>
                <a:cs typeface="+mn-cs"/>
              </a:rPr>
              <a:t>—Cost of goods sold and ending inventory amounts computed from process cost data are reported on the income statement and balance sheet, respectively. </a:t>
            </a:r>
            <a:endParaRPr lang="en-US" altLang="en-US" dirty="0"/>
          </a:p>
        </p:txBody>
      </p:sp>
    </p:spTree>
    <p:extLst>
      <p:ext uri="{BB962C8B-B14F-4D97-AF65-F5344CB8AC3E}">
        <p14:creationId xmlns:p14="http://schemas.microsoft.com/office/powerpoint/2010/main" val="425165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7859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production cost report, or process cost summary, summarizes the four-step process. It shows the results of Exhibits 16.4, 16.7, 16.9 and 16.10 in one report. The production cost report for the Roasting department is shown in Exhibit 16.11. </a:t>
            </a:r>
          </a:p>
          <a:p>
            <a:endParaRPr lang="en-US" dirty="0"/>
          </a:p>
          <a:p>
            <a:r>
              <a:rPr lang="en-US" dirty="0"/>
              <a:t>This report includes:</a:t>
            </a:r>
          </a:p>
          <a:p>
            <a:pPr marL="228600" indent="-228600">
              <a:buAutoNum type="arabicPeriod"/>
            </a:pPr>
            <a:r>
              <a:rPr lang="en-US" dirty="0"/>
              <a:t>Physical flow of units. This reconciles the beginning units in process and those started in a period with the ending units in process and those completed and transferred out.</a:t>
            </a:r>
          </a:p>
          <a:p>
            <a:pPr marL="228600" indent="-228600">
              <a:buAutoNum type="arabicPeriod"/>
            </a:pPr>
            <a:r>
              <a:rPr lang="en-US" dirty="0"/>
              <a:t>Equivalent units of production for direct materials and for conversion.</a:t>
            </a:r>
          </a:p>
          <a:p>
            <a:pPr marL="228600" indent="-228600">
              <a:buAutoNum type="arabicPeriod"/>
            </a:pPr>
            <a:r>
              <a:rPr lang="en-US" dirty="0"/>
              <a:t>Costs per equivalent unit of production for direct materials and for conversion.</a:t>
            </a:r>
          </a:p>
          <a:p>
            <a:pPr marL="228600" indent="-228600">
              <a:buAutoNum type="arabicPeriod"/>
            </a:pPr>
            <a:r>
              <a:rPr lang="en-US" dirty="0"/>
              <a:t>Assignment of total costs among units worked on in the period. </a:t>
            </a:r>
          </a:p>
          <a:p>
            <a:endParaRPr lang="en-US" dirty="0"/>
          </a:p>
          <a:p>
            <a:r>
              <a:rPr lang="en-US" dirty="0"/>
              <a:t>The $762,000 is the total cost of the 100,000 units transferred out of the Roasting department to the Blending </a:t>
            </a:r>
            <a:r>
              <a:rPr lang="en-US" sz="1200" b="0" i="0" u="none" strike="noStrike" kern="1200" baseline="0" dirty="0">
                <a:solidFill>
                  <a:schemeClr val="tx1"/>
                </a:solidFill>
                <a:latin typeface="+mn-lt"/>
                <a:ea typeface="+mn-ea"/>
                <a:cs typeface="+mn-cs"/>
              </a:rPr>
              <a:t>department. The $83,100 is the cost of the 20,000 partially completed units in ending work in process inventory in the Roasting department. The assigned costs are then added to show that the total $845,100 cost charged to the Roasting department is now assigned to the units.</a:t>
            </a:r>
            <a:endParaRPr lang="en-US" dirty="0"/>
          </a:p>
        </p:txBody>
      </p:sp>
    </p:spTree>
    <p:extLst>
      <p:ext uri="{BB962C8B-B14F-4D97-AF65-F5344CB8AC3E}">
        <p14:creationId xmlns:p14="http://schemas.microsoft.com/office/powerpoint/2010/main" val="98444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9194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Exhibit 16.12 shows </a:t>
            </a:r>
            <a:r>
              <a:rPr lang="en-US" sz="1200" b="0" i="0" u="none" strike="noStrike" kern="1200" baseline="0" dirty="0">
                <a:solidFill>
                  <a:schemeClr val="tx1"/>
                </a:solidFill>
                <a:latin typeface="+mn-lt"/>
                <a:ea typeface="+mn-ea"/>
                <a:cs typeface="+mn-cs"/>
              </a:rPr>
              <a:t>the flow of materials, labor, and overhead costs through the manufacturing processes. There are separate Work in Process Inventory accounts for the Roasting and Blending departments; when goods are packaged and ready for sale, their costs are transferred to the Finished Goods Inventory account.  When goods are sold, their costs are transferred to Cost of Goods Sold.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many companies combine direct labor and overhead into conversion costs when computing costs per equivalent unit (as we showed), direct labor and overhead costs are accounted for separately in general ledger accounts. Because overhead costs typically cannot be tied to individual processes, most process operations use a single Factory Overhead account to accumulate actual and applied overhead costs. </a:t>
            </a:r>
            <a:endParaRPr lang="en-US" altLang="en-US" dirty="0"/>
          </a:p>
        </p:txBody>
      </p:sp>
    </p:spTree>
    <p:extLst>
      <p:ext uri="{BB962C8B-B14F-4D97-AF65-F5344CB8AC3E}">
        <p14:creationId xmlns:p14="http://schemas.microsoft.com/office/powerpoint/2010/main" val="2035836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16.13 presents cost data for GenX’s Roasting and Blending departments. We use these data to show the journal entries in a process costing system. </a:t>
            </a:r>
            <a:endParaRPr lang="en-US" altLang="en-US" dirty="0"/>
          </a:p>
        </p:txBody>
      </p:sp>
    </p:spTree>
    <p:extLst>
      <p:ext uri="{BB962C8B-B14F-4D97-AF65-F5344CB8AC3E}">
        <p14:creationId xmlns:p14="http://schemas.microsoft.com/office/powerpoint/2010/main" val="304003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86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Arrow line 1 (from Exhibit 16.12) reflects the purchase of raw materials. GenX uses a perpetual inventory system and makes all purchases on credit.</a:t>
            </a:r>
          </a:p>
          <a:p>
            <a:endParaRPr lang="en-US" altLang="en-US" dirty="0"/>
          </a:p>
          <a:p>
            <a:r>
              <a:rPr lang="en-US" dirty="0"/>
              <a:t>Arrow line 2 (from Exhibit 16.12) shows the flow of </a:t>
            </a:r>
            <a:r>
              <a:rPr lang="en-US" i="1" dirty="0"/>
              <a:t>direct</a:t>
            </a:r>
            <a:r>
              <a:rPr lang="en-US" dirty="0"/>
              <a:t> materials to production in the Roasting and Blending departments.  </a:t>
            </a:r>
            <a:r>
              <a:rPr lang="en-US" sz="1200" b="0" i="0" u="none" strike="noStrike" kern="1200" baseline="0" dirty="0">
                <a:solidFill>
                  <a:schemeClr val="tx1"/>
                </a:solidFill>
                <a:latin typeface="+mn-lt"/>
                <a:ea typeface="+mn-ea"/>
                <a:cs typeface="+mn-cs"/>
              </a:rPr>
              <a:t>The manager of a process usually obtains materials by submitting a </a:t>
            </a:r>
            <a:r>
              <a:rPr lang="en-US" sz="1200" b="0" i="1" u="none" strike="noStrike" kern="1200" baseline="0" dirty="0">
                <a:solidFill>
                  <a:schemeClr val="tx1"/>
                </a:solidFill>
                <a:latin typeface="+mn-lt"/>
                <a:ea typeface="+mn-ea"/>
                <a:cs typeface="+mn-cs"/>
              </a:rPr>
              <a:t>materials requisition </a:t>
            </a:r>
            <a:r>
              <a:rPr lang="en-US" sz="1200" b="0" i="0" u="none" strike="noStrike" kern="1200" baseline="0" dirty="0">
                <a:solidFill>
                  <a:schemeClr val="tx1"/>
                </a:solidFill>
                <a:latin typeface="+mn-lt"/>
                <a:ea typeface="+mn-ea"/>
                <a:cs typeface="+mn-cs"/>
              </a:rPr>
              <a:t>to the materials storeroom manager. The entry to record the use of direct materials follows. These direct materials costs flow into each department’s separate Work in Process Inventory account. </a:t>
            </a:r>
            <a:endParaRPr lang="en-US" dirty="0"/>
          </a:p>
          <a:p>
            <a:endParaRPr lang="en-US" altLang="en-US" dirty="0"/>
          </a:p>
          <a:p>
            <a:r>
              <a:rPr lang="en-US" dirty="0"/>
              <a:t>Arrow line 3 (from Exhibit 16.12) reflects the </a:t>
            </a:r>
            <a:r>
              <a:rPr lang="en-US" sz="1200" b="0" i="0" u="none" strike="noStrike" kern="1200" baseline="0" dirty="0">
                <a:solidFill>
                  <a:schemeClr val="tx1"/>
                </a:solidFill>
                <a:latin typeface="+mn-lt"/>
                <a:ea typeface="+mn-ea"/>
                <a:cs typeface="+mn-cs"/>
              </a:rPr>
              <a:t>flow of </a:t>
            </a:r>
            <a:r>
              <a:rPr lang="en-US" sz="1200" b="0" i="1" u="none" strike="noStrike" kern="1200" baseline="0" dirty="0">
                <a:solidFill>
                  <a:schemeClr val="tx1"/>
                </a:solidFill>
                <a:latin typeface="+mn-lt"/>
                <a:ea typeface="+mn-ea"/>
                <a:cs typeface="+mn-cs"/>
              </a:rPr>
              <a:t>indirect </a:t>
            </a:r>
            <a:r>
              <a:rPr lang="en-US" sz="1200" b="0" i="0" u="none" strike="noStrike" kern="1200" baseline="0" dirty="0">
                <a:solidFill>
                  <a:schemeClr val="tx1"/>
                </a:solidFill>
                <a:latin typeface="+mn-lt"/>
                <a:ea typeface="+mn-ea"/>
                <a:cs typeface="+mn-cs"/>
              </a:rPr>
              <a:t>materials to factory overhead. These materials cannot be cost-effectively traced to any specific production process or department but are used in production. These costs are recorded in the single Factory Overhead account with the entry shown. </a:t>
            </a:r>
            <a:endParaRPr lang="en-US" altLang="en-US" dirty="0"/>
          </a:p>
        </p:txBody>
      </p:sp>
    </p:spTree>
    <p:extLst>
      <p:ext uri="{BB962C8B-B14F-4D97-AF65-F5344CB8AC3E}">
        <p14:creationId xmlns:p14="http://schemas.microsoft.com/office/powerpoint/2010/main" val="2691177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Factory payroll costs are $171,000 for Roasting department direct labor, $183,160 for Blending department direct labor, and $78,350 for indirect labor. This total factory payroll of $432,510 is assigned to either Work in Process Inventory (direct labor) or Factory Overhead (indirect labor).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Arrow line </a:t>
            </a:r>
            <a:r>
              <a:rPr lang="en-US" sz="1200" b="1" i="0" u="none" strike="noStrike" kern="1200" baseline="0" dirty="0">
                <a:solidFill>
                  <a:schemeClr val="tx1"/>
                </a:solidFill>
                <a:latin typeface="+mn-lt"/>
                <a:ea typeface="+mn-ea"/>
                <a:cs typeface="+mn-cs"/>
              </a:rPr>
              <a:t>4 </a:t>
            </a:r>
            <a:r>
              <a:rPr lang="en-US" sz="1200" b="0" i="0" u="none" strike="noStrike" kern="1200" baseline="0" dirty="0">
                <a:solidFill>
                  <a:schemeClr val="tx1"/>
                </a:solidFill>
                <a:latin typeface="+mn-lt"/>
                <a:ea typeface="+mn-ea"/>
                <a:cs typeface="+mn-cs"/>
              </a:rPr>
              <a:t>shows use of direct labor.  This entry records direct labor used. Direct labor costs flow into each department’s separate Work in Process Inventory account.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Arrow line </a:t>
            </a:r>
            <a:r>
              <a:rPr lang="en-US" sz="1200" b="1" i="0" u="none" strike="noStrike" kern="1200" baseline="0" dirty="0">
                <a:solidFill>
                  <a:schemeClr val="tx1"/>
                </a:solidFill>
                <a:latin typeface="+mn-lt"/>
                <a:ea typeface="+mn-ea"/>
                <a:cs typeface="+mn-cs"/>
              </a:rPr>
              <a:t>5 </a:t>
            </a:r>
            <a:r>
              <a:rPr lang="en-US" sz="1200" b="0" i="0" u="none" strike="noStrike" kern="1200" baseline="0" dirty="0">
                <a:solidFill>
                  <a:schemeClr val="tx1"/>
                </a:solidFill>
                <a:latin typeface="+mn-lt"/>
                <a:ea typeface="+mn-ea"/>
                <a:cs typeface="+mn-cs"/>
              </a:rPr>
              <a:t>reflects </a:t>
            </a:r>
            <a:r>
              <a:rPr lang="en-US" sz="1200" b="0" i="1" u="none" strike="noStrike" kern="1200" baseline="0" dirty="0">
                <a:solidFill>
                  <a:schemeClr val="tx1"/>
                </a:solidFill>
                <a:latin typeface="+mn-lt"/>
                <a:ea typeface="+mn-ea"/>
                <a:cs typeface="+mn-cs"/>
              </a:rPr>
              <a:t>indirect </a:t>
            </a:r>
            <a:r>
              <a:rPr lang="en-US" sz="1200" b="0" i="0" u="none" strike="noStrike" kern="1200" baseline="0" dirty="0">
                <a:solidFill>
                  <a:schemeClr val="tx1"/>
                </a:solidFill>
                <a:latin typeface="+mn-lt"/>
                <a:ea typeface="+mn-ea"/>
                <a:cs typeface="+mn-cs"/>
              </a:rPr>
              <a:t>labor costs. These employees assist in or supervise production in both the Roasting and Blending departments. For example, they order materials and deliver them to the factory floor, repair equipment, operate and program computers used in production, clean up, and move goods across departments. The entry shown records indirect labor costs. </a:t>
            </a:r>
          </a:p>
          <a:p>
            <a:endParaRPr lang="en-US" sz="1200" b="0" i="0" u="none" strike="noStrike" kern="1200" baseline="0" dirty="0">
              <a:solidFill>
                <a:schemeClr val="tx1"/>
              </a:solidFill>
              <a:latin typeface="+mn-lt"/>
              <a:ea typeface="+mn-ea"/>
              <a:cs typeface="+mn-cs"/>
            </a:endParaRPr>
          </a:p>
          <a:p>
            <a:endParaRPr lang="en-US" altLang="en-US" dirty="0"/>
          </a:p>
        </p:txBody>
      </p:sp>
    </p:spTree>
    <p:extLst>
      <p:ext uri="{BB962C8B-B14F-4D97-AF65-F5344CB8AC3E}">
        <p14:creationId xmlns:p14="http://schemas.microsoft.com/office/powerpoint/2010/main" val="230421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Overhead costs other than indirect materials and indirect labor are reflected by arrow line </a:t>
            </a:r>
            <a:r>
              <a:rPr lang="en-US" sz="1200" b="1" i="0" u="none" strike="noStrike" kern="1200" baseline="0" dirty="0">
                <a:solidFill>
                  <a:schemeClr val="tx1"/>
                </a:solidFill>
                <a:latin typeface="+mn-lt"/>
                <a:ea typeface="+mn-ea"/>
                <a:cs typeface="+mn-cs"/>
              </a:rPr>
              <a:t>6</a:t>
            </a:r>
            <a:r>
              <a:rPr lang="en-US" sz="1200" b="0" i="0" u="none" strike="noStrike" kern="1200" baseline="0" dirty="0">
                <a:solidFill>
                  <a:schemeClr val="tx1"/>
                </a:solidFill>
                <a:latin typeface="+mn-lt"/>
                <a:ea typeface="+mn-ea"/>
                <a:cs typeface="+mn-cs"/>
              </a:rPr>
              <a:t>. Other overhead items include costs of insuring production assets, renting the factory building, using factory utilities, and depreciating factory equipment not directly related to a specific process. This entry records these other overhead costs.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Companies use </a:t>
            </a:r>
            <a:r>
              <a:rPr lang="en-US" sz="1200" b="0" i="1" u="none" strike="noStrike" kern="1200" baseline="0" dirty="0">
                <a:solidFill>
                  <a:schemeClr val="tx1"/>
                </a:solidFill>
                <a:latin typeface="+mn-lt"/>
                <a:ea typeface="+mn-ea"/>
                <a:cs typeface="+mn-cs"/>
              </a:rPr>
              <a:t>predetermined overhead rates </a:t>
            </a:r>
            <a:r>
              <a:rPr lang="en-US" sz="1200" b="0" i="0" u="none" strike="noStrike" kern="1200" baseline="0" dirty="0">
                <a:solidFill>
                  <a:schemeClr val="tx1"/>
                </a:solidFill>
                <a:latin typeface="+mn-lt"/>
                <a:ea typeface="+mn-ea"/>
                <a:cs typeface="+mn-cs"/>
              </a:rPr>
              <a:t>to apply overhead. These rates are estimated at the beginning of a period and used to apply overhead during the period. This is important for process costing, where goods are transferred across departments before the entire production process is complete. Factory overhead is applied to processes using activity bases such as direct labor or machine hours.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Arrow line </a:t>
            </a:r>
            <a:r>
              <a:rPr lang="en-US" sz="1200" b="1" i="0" u="none" strike="noStrike" kern="1200" baseline="0" dirty="0">
                <a:solidFill>
                  <a:schemeClr val="tx1"/>
                </a:solidFill>
                <a:latin typeface="+mn-lt"/>
                <a:ea typeface="+mn-ea"/>
                <a:cs typeface="+mn-cs"/>
              </a:rPr>
              <a:t>7 </a:t>
            </a:r>
            <a:r>
              <a:rPr lang="en-US" sz="1200" b="0" i="0" u="none" strike="noStrike" kern="1200" baseline="0" dirty="0">
                <a:solidFill>
                  <a:schemeClr val="tx1"/>
                </a:solidFill>
                <a:latin typeface="+mn-lt"/>
                <a:ea typeface="+mn-ea"/>
                <a:cs typeface="+mn-cs"/>
              </a:rPr>
              <a:t>shows factory overhead applied to the two production departments. GenX applies overhead using a predetermined rate of 120% of direct labor cost and records the journal entry shown here.</a:t>
            </a:r>
            <a:endParaRPr lang="en-US" altLang="en-US" dirty="0"/>
          </a:p>
        </p:txBody>
      </p:sp>
    </p:spTree>
    <p:extLst>
      <p:ext uri="{BB962C8B-B14F-4D97-AF65-F5344CB8AC3E}">
        <p14:creationId xmlns:p14="http://schemas.microsoft.com/office/powerpoint/2010/main" val="3916572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07692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Arrow line </a:t>
            </a:r>
            <a:r>
              <a:rPr lang="en-US" sz="1200" b="1" i="0" u="none" strike="noStrike" kern="1200" baseline="0" dirty="0">
                <a:solidFill>
                  <a:schemeClr val="tx1"/>
                </a:solidFill>
                <a:latin typeface="+mn-lt"/>
                <a:ea typeface="+mn-ea"/>
                <a:cs typeface="+mn-cs"/>
              </a:rPr>
              <a:t>8 </a:t>
            </a:r>
            <a:r>
              <a:rPr lang="en-US" sz="1200" b="0" i="0" u="none" strike="noStrike" kern="1200" baseline="0" dirty="0">
                <a:solidFill>
                  <a:schemeClr val="tx1"/>
                </a:solidFill>
                <a:latin typeface="+mn-lt"/>
                <a:ea typeface="+mn-ea"/>
                <a:cs typeface="+mn-cs"/>
              </a:rPr>
              <a:t>shows the transfer of partially completed units from Roasting to Blending. The production cost report for the Roasting department (Exhibit 16.11) shows that the 100,000 units transferred to the Blending department are assigned a cost of $762,000. The entry to record this transfer is shown here. </a:t>
            </a:r>
            <a:r>
              <a:rPr lang="en-US" dirty="0">
                <a:effectLst/>
              </a:rPr>
              <a:t> </a:t>
            </a:r>
            <a:endParaRPr lang="en-US" altLang="en-US" dirty="0"/>
          </a:p>
          <a:p>
            <a:endParaRPr lang="en-US" altLang="en-US" dirty="0"/>
          </a:p>
          <a:p>
            <a:r>
              <a:rPr lang="en-US" sz="1200" b="0" i="0" u="none" strike="noStrike" kern="1200" baseline="0" dirty="0">
                <a:solidFill>
                  <a:schemeClr val="tx1"/>
                </a:solidFill>
                <a:latin typeface="+mn-lt"/>
                <a:ea typeface="+mn-ea"/>
                <a:cs typeface="+mn-cs"/>
              </a:rPr>
              <a:t>Units and costs </a:t>
            </a:r>
            <a:r>
              <a:rPr lang="en-US" sz="1200" b="0" i="1" u="none" strike="noStrike" kern="1200" baseline="0" dirty="0">
                <a:solidFill>
                  <a:schemeClr val="tx1"/>
                </a:solidFill>
                <a:latin typeface="+mn-lt"/>
                <a:ea typeface="+mn-ea"/>
                <a:cs typeface="+mn-cs"/>
              </a:rPr>
              <a:t>transferred out </a:t>
            </a:r>
            <a:r>
              <a:rPr lang="en-US" sz="1200" b="0" i="0" u="none" strike="noStrike" kern="1200" baseline="0" dirty="0">
                <a:solidFill>
                  <a:schemeClr val="tx1"/>
                </a:solidFill>
                <a:latin typeface="+mn-lt"/>
                <a:ea typeface="+mn-ea"/>
                <a:cs typeface="+mn-cs"/>
              </a:rPr>
              <a:t>of the Roasting department are </a:t>
            </a:r>
            <a:r>
              <a:rPr lang="en-US" sz="1200" b="0" i="1" u="none" strike="noStrike" kern="1200" baseline="0" dirty="0">
                <a:solidFill>
                  <a:schemeClr val="tx1"/>
                </a:solidFill>
                <a:latin typeface="+mn-lt"/>
                <a:ea typeface="+mn-ea"/>
                <a:cs typeface="+mn-cs"/>
              </a:rPr>
              <a:t>transferred into </a:t>
            </a:r>
            <a:r>
              <a:rPr lang="en-US" sz="1200" b="0" i="0" u="none" strike="noStrike" kern="1200" baseline="0" dirty="0">
                <a:solidFill>
                  <a:schemeClr val="tx1"/>
                </a:solidFill>
                <a:latin typeface="+mn-lt"/>
                <a:ea typeface="+mn-ea"/>
                <a:cs typeface="+mn-cs"/>
              </a:rPr>
              <a:t>the Blending department. Exhibit 16.15 shows this transfer using T-accounts for the separate Work in Process Inventory accounts (first in units and then in dollars).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see that the Blending department began the month with 12,000 units in beginning inventory with a cost of $151,688. Then 100,000 units and costs of $762,000 are transferred to the Blending department from the Roasting department. The Blending department adds direct materials costs of $102,000 and conversion costs of $402,952 during the month. </a:t>
            </a:r>
            <a:endParaRPr lang="en-US" altLang="en-US" dirty="0"/>
          </a:p>
        </p:txBody>
      </p:sp>
    </p:spTree>
    <p:extLst>
      <p:ext uri="{BB962C8B-B14F-4D97-AF65-F5344CB8AC3E}">
        <p14:creationId xmlns:p14="http://schemas.microsoft.com/office/powerpoint/2010/main" val="2796431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Arrow line </a:t>
            </a:r>
            <a:r>
              <a:rPr lang="en-US" sz="1200" b="1" i="0" u="none" strike="noStrike" kern="1200" baseline="0" dirty="0">
                <a:solidFill>
                  <a:schemeClr val="tx1"/>
                </a:solidFill>
                <a:latin typeface="+mn-lt"/>
                <a:ea typeface="+mn-ea"/>
                <a:cs typeface="+mn-cs"/>
              </a:rPr>
              <a:t>9 </a:t>
            </a:r>
            <a:r>
              <a:rPr lang="en-US" sz="1200" b="0" i="0" u="none" strike="noStrike" kern="1200" baseline="0" dirty="0">
                <a:solidFill>
                  <a:schemeClr val="tx1"/>
                </a:solidFill>
                <a:latin typeface="+mn-lt"/>
                <a:ea typeface="+mn-ea"/>
                <a:cs typeface="+mn-cs"/>
              </a:rPr>
              <a:t>in Exhibit 16.16 shows the transfer of units and costs from the Blending department to finished goods inventory. The Blending department transferred 97,000 completed units along with costs of $1,262,940 to finished goods. The entry to record this transfer is shown here. </a:t>
            </a:r>
            <a:endParaRPr lang="en-US" altLang="en-US" dirty="0"/>
          </a:p>
        </p:txBody>
      </p:sp>
    </p:spTree>
    <p:extLst>
      <p:ext uri="{BB962C8B-B14F-4D97-AF65-F5344CB8AC3E}">
        <p14:creationId xmlns:p14="http://schemas.microsoft.com/office/powerpoint/2010/main" val="2966618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Arrow line </a:t>
            </a:r>
            <a:r>
              <a:rPr lang="en-US" sz="1200" b="1" i="0" u="none" strike="noStrike" kern="1200" baseline="0" dirty="0">
                <a:solidFill>
                  <a:schemeClr val="tx1"/>
                </a:solidFill>
                <a:latin typeface="+mn-lt"/>
                <a:ea typeface="+mn-ea"/>
                <a:cs typeface="+mn-cs"/>
              </a:rPr>
              <a:t>10 </a:t>
            </a:r>
            <a:r>
              <a:rPr lang="en-US" sz="1200" b="0" i="0" u="none" strike="noStrike" kern="1200" baseline="0" dirty="0">
                <a:solidFill>
                  <a:schemeClr val="tx1"/>
                </a:solidFill>
                <a:latin typeface="+mn-lt"/>
                <a:ea typeface="+mn-ea"/>
                <a:cs typeface="+mn-cs"/>
              </a:rPr>
              <a:t>shows the sale of finished goods. Assume that GenX sold 103,000 units of FitMix this period, and that its beginning finished goods inventory was 26,000 units with a cost of $338,516. Also assume that its ending finished goods inventory consists of 20,000 units at a cost of $260,400. Using this information, cost of goods sold is computed as in Exhibit 16.16.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GenX’s selling price for FitMix is $18.60 per unit. The entry to record sales of 103,000 units (on credit) for this period is shown with a debit to Accounts Receivable and a credit to Sales in the amount of $1,915,800.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entry to record cost of goods sold for this period includes a debit to Cost of Goods Sold and a credit to Finished Goods Inventory for $1,341,060. </a:t>
            </a:r>
            <a:endParaRPr lang="en-US" altLang="en-US" dirty="0"/>
          </a:p>
        </p:txBody>
      </p:sp>
    </p:spTree>
    <p:extLst>
      <p:ext uri="{BB962C8B-B14F-4D97-AF65-F5344CB8AC3E}">
        <p14:creationId xmlns:p14="http://schemas.microsoft.com/office/powerpoint/2010/main" val="3104219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GenX prepares monthly financial statements. It reports the following on its April income statement (partial) and April 30 balance sheet (partial).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making pricing decisions, managers often use the cost per completed unit. This computation for FitMix is $13.02.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cost of goods manufactured for a process manufacturer equals the costs transferred from the last production process to finished goods inventory. GenX must set the price of FitMix high enough to cover its cost of completed units, plus its selling and general and administrative costs, to be profitable. </a:t>
            </a:r>
            <a:endParaRPr lang="en-US" altLang="en-US" dirty="0"/>
          </a:p>
        </p:txBody>
      </p:sp>
    </p:spTree>
    <p:extLst>
      <p:ext uri="{BB962C8B-B14F-4D97-AF65-F5344CB8AC3E}">
        <p14:creationId xmlns:p14="http://schemas.microsoft.com/office/powerpoint/2010/main" val="2890591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t>Recent trends in process operations include:</a:t>
            </a:r>
          </a:p>
          <a:p>
            <a:pPr>
              <a:defRPr/>
            </a:pPr>
            <a:endParaRPr lang="en-US" dirty="0"/>
          </a:p>
          <a:p>
            <a:pPr marL="234841" indent="-234841">
              <a:buFont typeface="+mj-lt"/>
              <a:buAutoNum type="arabicPeriod"/>
              <a:defRPr/>
            </a:pPr>
            <a:r>
              <a:rPr lang="en-US" b="1" dirty="0"/>
              <a:t>Process design</a:t>
            </a:r>
            <a:r>
              <a:rPr lang="en-US" dirty="0"/>
              <a:t> - Concerns with production efficiency can lead companies to reorganize production processes. For example, instead of producing different types of computers in a series of departments, a separate work center for each computer can be setup in one department. The process cost system is then changed to account for each work center’s costs.</a:t>
            </a:r>
            <a:br>
              <a:rPr lang="en-US" dirty="0"/>
            </a:br>
            <a:endParaRPr lang="en-US" dirty="0"/>
          </a:p>
          <a:p>
            <a:pPr marL="234841" indent="-234841">
              <a:buFont typeface="+mj-lt"/>
              <a:buAutoNum type="arabicPeriod"/>
              <a:defRPr/>
            </a:pPr>
            <a:r>
              <a:rPr lang="en-US" b="1" dirty="0"/>
              <a:t>Just-in-time production </a:t>
            </a:r>
            <a:r>
              <a:rPr lang="en-US" dirty="0"/>
              <a:t>– With a just-in-time production system, inventory levels can be minimal. If raw materials are not ordered or received until needed, a Raw Materials Inventory account might be unnecessary. Instead, direct materials cost is immediately debited to Work in Process Inventory. Similarly, a Finished Goods Inventory account may not be needed. Instead, cost of goods manufactured might be immediately debited to Cost of Goods Sold.</a:t>
            </a:r>
            <a:br>
              <a:rPr lang="en-US" dirty="0"/>
            </a:br>
            <a:endParaRPr lang="en-US" dirty="0"/>
          </a:p>
          <a:p>
            <a:r>
              <a:rPr lang="en-US" b="1" dirty="0"/>
              <a:t>3.   Robotics and Automation</a:t>
            </a:r>
            <a:r>
              <a:rPr lang="en-US" dirty="0"/>
              <a:t> - </a:t>
            </a:r>
            <a:r>
              <a:rPr lang="en-US" sz="1200" b="0" i="0" u="none" strike="noStrike" kern="1200" baseline="0" dirty="0">
                <a:solidFill>
                  <a:schemeClr val="tx1"/>
                </a:solidFill>
                <a:latin typeface="+mn-lt"/>
                <a:ea typeface="+mn-ea"/>
                <a:cs typeface="+mn-cs"/>
              </a:rPr>
              <a:t>Many production processes are automated. This results in</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reduced direct labor costs. Machine learning can lead to process improvements that reduce</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costs and increase efficiency. </a:t>
            </a:r>
          </a:p>
          <a:p>
            <a:endParaRPr lang="en-US" dirty="0"/>
          </a:p>
          <a:p>
            <a:pPr marL="0" indent="0" defTabSz="939363">
              <a:buFont typeface="+mj-lt"/>
              <a:buNone/>
              <a:defRPr/>
            </a:pPr>
            <a:r>
              <a:rPr lang="en-US" b="1" dirty="0"/>
              <a:t>4.  Continuous Processing - </a:t>
            </a:r>
            <a:r>
              <a:rPr lang="en-US" dirty="0"/>
              <a:t>In some companies, like Pepsi Bottling, materials move continuously</a:t>
            </a:r>
            <a:br>
              <a:rPr lang="en-US" dirty="0"/>
            </a:br>
            <a:r>
              <a:rPr lang="en-US" dirty="0"/>
              <a:t>      through the manufacturing process. In these cases, a </a:t>
            </a:r>
            <a:r>
              <a:rPr lang="en-US" b="1" dirty="0"/>
              <a:t>materials consumption report</a:t>
            </a:r>
            <a:br>
              <a:rPr lang="en-US" b="1" dirty="0"/>
            </a:br>
            <a:r>
              <a:rPr lang="en-US" b="1" dirty="0"/>
              <a:t>      </a:t>
            </a:r>
            <a:r>
              <a:rPr lang="en-US" dirty="0"/>
              <a:t>summarizes the materials used and replaces materials requisitions.</a:t>
            </a:r>
          </a:p>
          <a:p>
            <a:pPr marL="234841" indent="-234841" defTabSz="939363">
              <a:buFont typeface="+mj-lt"/>
              <a:buAutoNum type="arabicPeriod"/>
              <a:defRPr/>
            </a:pPr>
            <a:endParaRPr lang="en-US" dirty="0"/>
          </a:p>
          <a:p>
            <a:pPr marL="0" indent="0">
              <a:buFont typeface="+mj-lt"/>
              <a:buNone/>
              <a:defRPr/>
            </a:pPr>
            <a:r>
              <a:rPr lang="en-US" b="1" dirty="0"/>
              <a:t>5.  Services </a:t>
            </a:r>
            <a:r>
              <a:rPr lang="en-US" dirty="0"/>
              <a:t>- Service-based businesses are common. For standardized services like oil changes</a:t>
            </a:r>
            <a:br>
              <a:rPr lang="en-US" dirty="0"/>
            </a:br>
            <a:r>
              <a:rPr lang="en-US" dirty="0"/>
              <a:t>     and simple tax returns, computing costs based on the process is simpler and more useful than</a:t>
            </a:r>
            <a:br>
              <a:rPr lang="en-US" dirty="0"/>
            </a:br>
            <a:r>
              <a:rPr lang="en-US" dirty="0"/>
              <a:t>     a cost per individual job.</a:t>
            </a:r>
            <a:br>
              <a:rPr lang="en-US" dirty="0"/>
            </a:br>
            <a:endParaRPr lang="en-US" dirty="0"/>
          </a:p>
          <a:p>
            <a:pPr marL="0" indent="0">
              <a:buFont typeface="+mj-lt"/>
              <a:buNone/>
              <a:defRPr/>
            </a:pPr>
            <a:r>
              <a:rPr lang="en-US" b="1" dirty="0"/>
              <a:t>6.  Customer orientation</a:t>
            </a:r>
            <a:r>
              <a:rPr lang="en-US" b="1" baseline="0" dirty="0"/>
              <a:t> </a:t>
            </a:r>
            <a:r>
              <a:rPr lang="en-US" baseline="0" dirty="0"/>
              <a:t>- </a:t>
            </a:r>
            <a:r>
              <a:rPr lang="en-US" dirty="0"/>
              <a:t>Focus on customer orientation leads to improved processes. A</a:t>
            </a:r>
            <a:br>
              <a:rPr lang="en-US" dirty="0"/>
            </a:br>
            <a:r>
              <a:rPr lang="en-US" dirty="0"/>
              <a:t>     manufacturer of control devices improved quality and reduced production time by forming</a:t>
            </a:r>
            <a:br>
              <a:rPr lang="en-US" dirty="0"/>
            </a:br>
            <a:r>
              <a:rPr lang="en-US" dirty="0"/>
              <a:t>     teams to study processes and suggest improvements. </a:t>
            </a:r>
          </a:p>
        </p:txBody>
      </p:sp>
    </p:spTree>
    <p:extLst>
      <p:ext uri="{BB962C8B-B14F-4D97-AF65-F5344CB8AC3E}">
        <p14:creationId xmlns:p14="http://schemas.microsoft.com/office/powerpoint/2010/main" val="4097801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3169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05812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hybrid system </a:t>
            </a:r>
            <a:r>
              <a:rPr lang="en-US" sz="1200" b="0" i="0" u="none" strike="noStrike" kern="1200" baseline="0" dirty="0">
                <a:solidFill>
                  <a:schemeClr val="tx1"/>
                </a:solidFill>
                <a:latin typeface="+mn-lt"/>
                <a:ea typeface="+mn-ea"/>
                <a:cs typeface="+mn-cs"/>
              </a:rPr>
              <a:t>contains features of both process and job order operations and is also called </a:t>
            </a:r>
            <a:r>
              <a:rPr lang="en-US" sz="1200" b="0" i="1" u="none" strike="noStrike" kern="1200" baseline="0" dirty="0">
                <a:solidFill>
                  <a:schemeClr val="tx1"/>
                </a:solidFill>
                <a:latin typeface="+mn-lt"/>
                <a:ea typeface="+mn-ea"/>
                <a:cs typeface="+mn-cs"/>
              </a:rPr>
              <a:t>operation costing system</a:t>
            </a:r>
            <a:r>
              <a:rPr lang="en-US" sz="1200" b="0" i="0" u="none" strike="noStrike" kern="1200" baseline="0" dirty="0">
                <a:solidFill>
                  <a:schemeClr val="tx1"/>
                </a:solidFill>
                <a:latin typeface="+mn-lt"/>
                <a:ea typeface="+mn-ea"/>
                <a:cs typeface="+mn-cs"/>
              </a:rPr>
              <a: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hybrid system of processes requires a </a:t>
            </a:r>
            <a:r>
              <a:rPr lang="en-US" sz="1200" b="0" i="1" u="none" strike="noStrike" kern="1200" baseline="0" dirty="0">
                <a:solidFill>
                  <a:schemeClr val="tx1"/>
                </a:solidFill>
                <a:latin typeface="+mn-lt"/>
                <a:ea typeface="+mn-ea"/>
                <a:cs typeface="+mn-cs"/>
              </a:rPr>
              <a:t>hybrid costing system </a:t>
            </a:r>
            <a:r>
              <a:rPr lang="en-US" sz="1200" b="0" i="0" u="none" strike="noStrike" kern="1200" baseline="0" dirty="0">
                <a:solidFill>
                  <a:schemeClr val="tx1"/>
                </a:solidFill>
                <a:latin typeface="+mn-lt"/>
                <a:ea typeface="+mn-ea"/>
                <a:cs typeface="+mn-cs"/>
              </a:rPr>
              <a:t>to properly cost products or services.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Assembly costs per car are computed using process costing. The costs of additional components are computed using job order costing. The costs of custom choices are then added to the assembly process costs to determine each car’s total cost. </a:t>
            </a:r>
          </a:p>
        </p:txBody>
      </p:sp>
    </p:spTree>
    <p:extLst>
      <p:ext uri="{BB962C8B-B14F-4D97-AF65-F5344CB8AC3E}">
        <p14:creationId xmlns:p14="http://schemas.microsoft.com/office/powerpoint/2010/main" val="4124273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 To illustrate, consider the following information for a daily assembly process.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assembly process costs $22,600 per car. Depending on the type of wheels and sound system the customer requests, the cost of a car can range from $23,460 to $24,440. If the company’s target markup is 20% above cost, its selling prices would range from $28,152 ($23,460 × 120%) to $29,328 ($24,440 × 120%).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Yield</a:t>
            </a:r>
            <a:r>
              <a:rPr lang="en-US" sz="1200" b="0" i="0" u="none" strike="noStrike" kern="1200" baseline="0" dirty="0">
                <a:solidFill>
                  <a:schemeClr val="tx1"/>
                </a:solidFill>
                <a:latin typeface="+mn-lt"/>
                <a:ea typeface="+mn-ea"/>
                <a:cs typeface="+mn-cs"/>
              </a:rPr>
              <a:t>: a measure of output divided by input and can be used to measure the efficiency of process operations.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Ford entered enough direct materials into production to produce 10,000 Mustangs, but </a:t>
            </a:r>
            <a:r>
              <a:rPr lang="en-US" sz="1200" b="0" i="0" u="none" strike="noStrike" kern="1200" baseline="0">
                <a:solidFill>
                  <a:schemeClr val="tx1"/>
                </a:solidFill>
                <a:latin typeface="+mn-lt"/>
                <a:ea typeface="+mn-ea"/>
                <a:cs typeface="+mn-cs"/>
              </a:rPr>
              <a:t>only 9,900 </a:t>
            </a:r>
            <a:r>
              <a:rPr lang="en-US" sz="1200" b="0" i="0" u="none" strike="noStrike" kern="1200" baseline="0" dirty="0">
                <a:solidFill>
                  <a:schemeClr val="tx1"/>
                </a:solidFill>
                <a:latin typeface="+mn-lt"/>
                <a:ea typeface="+mn-ea"/>
                <a:cs typeface="+mn-cs"/>
              </a:rPr>
              <a:t>nondefective cars were produced, yield is computed as 99% as shown on this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trail mix manufacturer started 10,000 pounds of peanuts in production and ended with processed peanuts of 9,650 pounds, its yield is 96.5% (9,650/10,000). Yield might be less than expected due to inferior direct materials or issues with the production process. When yields are lower than expected, managers ask why and take corrective action. </a:t>
            </a:r>
            <a:endParaRPr lang="en-US" altLang="en-US" dirty="0"/>
          </a:p>
        </p:txBody>
      </p:sp>
    </p:spTree>
    <p:extLst>
      <p:ext uri="{BB962C8B-B14F-4D97-AF65-F5344CB8AC3E}">
        <p14:creationId xmlns:p14="http://schemas.microsoft.com/office/powerpoint/2010/main" val="4005337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24071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We provide a step-by-step demonstration of process costing for GenX's production of FitMix, an organic trail mix. FitMix is manufactured in a continuous, two-process operation: Roasting and Blending. Accounting for each process or department in a process operation follows four steps: </a:t>
            </a:r>
          </a:p>
          <a:p>
            <a:r>
              <a:rPr lang="en-US" sz="1200" b="1" i="0" u="none" strike="noStrike" kern="1200" baseline="0" dirty="0">
                <a:solidFill>
                  <a:schemeClr val="tx1"/>
                </a:solidFill>
                <a:latin typeface="+mn-lt"/>
                <a:ea typeface="+mn-ea"/>
                <a:cs typeface="+mn-cs"/>
              </a:rPr>
              <a:t>1. Determine the physical flow of units.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Compute equivalent units of production.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Compute cost per equivalent unit of production.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4. Assign and reconcile costs.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each step, we demonstrate process costing using the first-in, first-out (FIFO) method. FIFO assigns costs to units assuming a first-in, first-out flow of product. We explain how this affects process costing accounting in each step. </a:t>
            </a:r>
          </a:p>
          <a:p>
            <a:endParaRPr lang="en-US" alt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70410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0" i="0" u="none" strike="noStrike" kern="1200" baseline="0" dirty="0">
                <a:solidFill>
                  <a:schemeClr val="tx1"/>
                </a:solidFill>
                <a:latin typeface="+mn-lt"/>
                <a:ea typeface="+mn-ea"/>
                <a:cs typeface="+mn-cs"/>
              </a:rPr>
              <a:t>Step 1 is to determine the number of units to account for and units accounted for. For FitMix, a unit is a cup of trail mix.  Exhibit 16.A1 shows production data in units for the first process: Roasting department. </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Units to Account For</a:t>
            </a:r>
            <a:r>
              <a:rPr lang="en-US" altLang="en-US" sz="1200" b="0" i="0" u="none" strike="noStrike" kern="1200" baseline="0" dirty="0">
                <a:solidFill>
                  <a:schemeClr val="tx1"/>
                </a:solidFill>
                <a:latin typeface="+mn-lt"/>
                <a:ea typeface="+mn-ea"/>
                <a:cs typeface="+mn-cs"/>
              </a:rPr>
              <a:t>: beginning work in process inventory + units started this period.</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Units Accounted For</a:t>
            </a:r>
            <a:r>
              <a:rPr lang="en-US" altLang="en-U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Using FIFO, we look at three groups of units when determining units accounted for: </a:t>
            </a:r>
          </a:p>
          <a:p>
            <a:r>
              <a:rPr lang="en-US" sz="1200" b="0" i="0" u="none" strike="noStrike" kern="1200" baseline="0" dirty="0">
                <a:solidFill>
                  <a:schemeClr val="tx1"/>
                </a:solidFill>
                <a:latin typeface="+mn-lt"/>
                <a:ea typeface="+mn-ea"/>
                <a:cs typeface="+mn-cs"/>
              </a:rPr>
              <a:t>• Beginning work in process inventory </a:t>
            </a:r>
          </a:p>
          <a:p>
            <a:r>
              <a:rPr lang="en-US" sz="1200" b="0" i="0" u="none" strike="noStrike" kern="1200" baseline="0" dirty="0">
                <a:solidFill>
                  <a:schemeClr val="tx1"/>
                </a:solidFill>
                <a:latin typeface="+mn-lt"/>
                <a:ea typeface="+mn-ea"/>
                <a:cs typeface="+mn-cs"/>
              </a:rPr>
              <a:t>• Units started and completed this period </a:t>
            </a:r>
          </a:p>
          <a:p>
            <a:r>
              <a:rPr lang="en-US" sz="1200" b="0" i="0" u="none" strike="noStrike" kern="1200" baseline="0" dirty="0">
                <a:solidFill>
                  <a:schemeClr val="tx1"/>
                </a:solidFill>
                <a:latin typeface="+mn-lt"/>
                <a:ea typeface="+mn-ea"/>
                <a:cs typeface="+mn-cs"/>
              </a:rPr>
              <a:t>• Ending work in process inventory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Beginning work in process inventory for Roasting is 30,000 units, and its ending work in process inventory is 20,000 units (from Exhibit 16A.1). To get the number of units started and completed this period we apply the following procedure. </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Units Started and Completed</a:t>
            </a:r>
            <a:r>
              <a:rPr lang="en-US" altLang="en-U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FIFO assumes that the units in beginning work in process inventory are the first units completed in the period. For Fitmix, this means that of the 100,000 units completed and transferred out this period, we assume 30,000 are from beginning work in process inventory. This implies that 70,000 (100,000 − 30,000) units were started and completed this period. </a:t>
            </a:r>
          </a:p>
          <a:p>
            <a:endParaRPr lang="en-US" altLang="en-US" dirty="0"/>
          </a:p>
        </p:txBody>
      </p:sp>
    </p:spTree>
    <p:extLst>
      <p:ext uri="{BB962C8B-B14F-4D97-AF65-F5344CB8AC3E}">
        <p14:creationId xmlns:p14="http://schemas.microsoft.com/office/powerpoint/2010/main" val="1716655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Exhibit 16A.2 shows the three groups of units for determining units accounted for.</a:t>
            </a:r>
          </a:p>
          <a:p>
            <a:endParaRPr lang="en-US" altLang="en-US" sz="1200" b="1"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Determine Flow of Units: </a:t>
            </a:r>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physical unit flow reconciliation </a:t>
            </a:r>
            <a:r>
              <a:rPr lang="en-US" sz="1200" b="0" i="0" u="none" strike="noStrike" kern="1200" baseline="0" dirty="0">
                <a:solidFill>
                  <a:schemeClr val="tx1"/>
                </a:solidFill>
                <a:latin typeface="+mn-lt"/>
                <a:ea typeface="+mn-ea"/>
                <a:cs typeface="+mn-cs"/>
              </a:rPr>
              <a:t>proves that (1) beginning units in process plus units started in the period equals the (2) beginning units in process plus units started and completed plus units in ending work in process. A physical unit flow reconciliation for the Roasting department for April is in Exhibit 16A.3. </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Tree>
    <p:extLst>
      <p:ext uri="{BB962C8B-B14F-4D97-AF65-F5344CB8AC3E}">
        <p14:creationId xmlns:p14="http://schemas.microsoft.com/office/powerpoint/2010/main" val="436686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r>
              <a:rPr lang="en-US" sz="1200" b="0" i="0" u="none" strike="noStrike" kern="1200" baseline="0" dirty="0">
                <a:solidFill>
                  <a:schemeClr val="tx1"/>
                </a:solidFill>
                <a:latin typeface="+mn-lt"/>
                <a:ea typeface="+mn-ea"/>
                <a:cs typeface="+mn-cs"/>
              </a:rPr>
              <a:t>Step 2 is to compute </a:t>
            </a:r>
            <a:r>
              <a:rPr lang="en-US" sz="1200" b="0" i="1" u="none" strike="noStrike" kern="1200" baseline="0" dirty="0">
                <a:solidFill>
                  <a:schemeClr val="tx1"/>
                </a:solidFill>
                <a:latin typeface="+mn-lt"/>
                <a:ea typeface="+mn-ea"/>
                <a:cs typeface="+mn-cs"/>
              </a:rPr>
              <a:t>equivalent units of production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Equivalent units of production (EUP) </a:t>
            </a:r>
            <a:r>
              <a:rPr lang="en-US" sz="1200" b="0" i="0" u="none" strike="noStrike" kern="1200" baseline="0" dirty="0">
                <a:solidFill>
                  <a:schemeClr val="tx1"/>
                </a:solidFill>
                <a:latin typeface="+mn-lt"/>
                <a:ea typeface="+mn-ea"/>
                <a:cs typeface="+mn-cs"/>
              </a:rPr>
              <a:t>is the number of whole units that </a:t>
            </a:r>
            <a:r>
              <a:rPr lang="en-US" sz="1200" b="0" i="1" u="none" strike="noStrike" kern="1200" baseline="0" dirty="0">
                <a:solidFill>
                  <a:schemeClr val="tx1"/>
                </a:solidFill>
                <a:latin typeface="+mn-lt"/>
                <a:ea typeface="+mn-ea"/>
                <a:cs typeface="+mn-cs"/>
              </a:rPr>
              <a:t>could have been </a:t>
            </a:r>
            <a:r>
              <a:rPr lang="en-US" sz="1200" b="0" i="0" u="none" strike="noStrike" kern="1200" baseline="0" dirty="0">
                <a:solidFill>
                  <a:schemeClr val="tx1"/>
                </a:solidFill>
                <a:latin typeface="+mn-lt"/>
                <a:ea typeface="+mn-ea"/>
                <a:cs typeface="+mn-cs"/>
              </a:rPr>
              <a:t>started and completed given the costs incurred in the period.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16A.4 shows percent complete data for direct materials and conversion for the Roasting department. The percents are needed to compute equivalent units of production. In both Roasting and Blending, direct materials enter production at the beginning of the process, while conversion costs occur throughout each department’s processing. </a:t>
            </a:r>
            <a:r>
              <a:rPr lang="en-US" sz="1200" b="1" i="0" u="none" strike="noStrike" kern="1200" baseline="0" dirty="0">
                <a:solidFill>
                  <a:schemeClr val="tx1"/>
                </a:solidFill>
                <a:latin typeface="+mn-lt"/>
                <a:ea typeface="+mn-ea"/>
                <a:cs typeface="+mn-cs"/>
              </a:rPr>
              <a:t>Conversion costs </a:t>
            </a:r>
            <a:r>
              <a:rPr lang="en-US" sz="1200" b="0" i="0" u="none" strike="noStrike" kern="1200" baseline="0" dirty="0">
                <a:solidFill>
                  <a:schemeClr val="tx1"/>
                </a:solidFill>
                <a:latin typeface="+mn-lt"/>
                <a:ea typeface="+mn-ea"/>
                <a:cs typeface="+mn-cs"/>
              </a:rPr>
              <a:t>consist of direct labor and overhead. They are called conversion costs because those are the costs of </a:t>
            </a:r>
            <a:r>
              <a:rPr lang="en-US" sz="1200" b="0" i="1" u="none" strike="noStrike" kern="1200" baseline="0" dirty="0">
                <a:solidFill>
                  <a:schemeClr val="tx1"/>
                </a:solidFill>
                <a:latin typeface="+mn-lt"/>
                <a:ea typeface="+mn-ea"/>
                <a:cs typeface="+mn-cs"/>
              </a:rPr>
              <a:t>converting </a:t>
            </a:r>
            <a:r>
              <a:rPr lang="en-US" sz="1200" b="0" i="0" u="none" strike="noStrike" kern="1200" baseline="0" dirty="0">
                <a:solidFill>
                  <a:schemeClr val="tx1"/>
                </a:solidFill>
                <a:latin typeface="+mn-lt"/>
                <a:ea typeface="+mn-ea"/>
                <a:cs typeface="+mn-cs"/>
              </a:rPr>
              <a:t>raw materials into finished goods.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see that beginning work in process inventory is 100% complete for direct materials but only 65% complete for conversion. Ending work in process inventory is 100% complete for direct materials but only 25% complete for conversion. Units started and completed that are sent to the Blending department are 100% complete for both direct materials and conversion. </a:t>
            </a:r>
          </a:p>
          <a:p>
            <a:endParaRPr lang="en-US" sz="8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We separately compute equivalent units of production for direct materials and conversion costs. This is because direct materials and conversion costs typically enter processes at different rates. We see this for FitMix in Exhibit 16A.4, where there are different percents of completion for direct materials and conversion costs for both beginning and ending work in process inventories. </a:t>
            </a:r>
          </a:p>
          <a:p>
            <a:endParaRPr lang="en-US" sz="8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Exhibit 16A.5 shows the formula to compute equivalent units of production under the FIFO method for both direct materials and conversion.</a:t>
            </a:r>
            <a:endParaRPr lang="en-US" sz="1100" dirty="0"/>
          </a:p>
        </p:txBody>
      </p:sp>
    </p:spTree>
    <p:extLst>
      <p:ext uri="{BB962C8B-B14F-4D97-AF65-F5344CB8AC3E}">
        <p14:creationId xmlns:p14="http://schemas.microsoft.com/office/powerpoint/2010/main" val="4086139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r>
              <a:rPr lang="en-US" sz="1200" b="1" i="0" u="none" strike="noStrike" kern="1200" baseline="0" dirty="0">
                <a:solidFill>
                  <a:schemeClr val="tx1"/>
                </a:solidFill>
                <a:latin typeface="+mn-lt"/>
                <a:ea typeface="+mn-ea"/>
                <a:cs typeface="+mn-cs"/>
              </a:rPr>
              <a:t>Direct Materials: </a:t>
            </a:r>
            <a:r>
              <a:rPr lang="en-US" sz="1200" b="0" i="0" u="none" strike="noStrike" kern="1200" baseline="0" dirty="0">
                <a:solidFill>
                  <a:schemeClr val="tx1"/>
                </a:solidFill>
                <a:latin typeface="+mn-lt"/>
                <a:ea typeface="+mn-ea"/>
                <a:cs typeface="+mn-cs"/>
              </a:rPr>
              <a:t>Total equivalent units of production is 90,000 for direct materials (0 + 70,000 + 20,000). </a:t>
            </a:r>
          </a:p>
          <a:p>
            <a:endParaRPr lang="en-US" sz="700" b="0" i="0" u="none" strike="noStrike" kern="1200" baseline="0" dirty="0">
              <a:solidFill>
                <a:schemeClr val="tx1"/>
              </a:solidFill>
              <a:latin typeface="+mn-lt"/>
              <a:ea typeface="+mn-ea"/>
              <a:cs typeface="+mn-cs"/>
            </a:endParaRPr>
          </a:p>
          <a:p>
            <a:pPr lvl="0"/>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Beginning work in process </a:t>
            </a:r>
            <a:r>
              <a:rPr lang="en-US" sz="1200" b="0" i="0" u="none" strike="noStrike" kern="1200" baseline="0" dirty="0">
                <a:solidFill>
                  <a:schemeClr val="tx1"/>
                </a:solidFill>
                <a:latin typeface="+mn-lt"/>
                <a:ea typeface="+mn-ea"/>
                <a:cs typeface="+mn-cs"/>
              </a:rPr>
              <a:t>had 30,000 units that were 100% complete with respect to direct materials. EUP is 0 as no direct materials were added to complete these units. </a:t>
            </a:r>
          </a:p>
          <a:p>
            <a:pPr lvl="0"/>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Started and completed </a:t>
            </a:r>
            <a:r>
              <a:rPr lang="en-US" sz="1200" b="0" i="0" u="none" strike="noStrike" kern="1200" baseline="0" dirty="0">
                <a:solidFill>
                  <a:schemeClr val="tx1"/>
                </a:solidFill>
                <a:latin typeface="+mn-lt"/>
                <a:ea typeface="+mn-ea"/>
                <a:cs typeface="+mn-cs"/>
              </a:rPr>
              <a:t>units were 70,000. These units received 100% of direct materials during the month, so EUP is 70,000.</a:t>
            </a:r>
          </a:p>
          <a:p>
            <a:pPr lvl="0"/>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Ending work in process </a:t>
            </a:r>
            <a:r>
              <a:rPr lang="en-US" sz="1200" b="0" i="0" u="none" strike="noStrike" kern="1200" baseline="0" dirty="0">
                <a:solidFill>
                  <a:schemeClr val="tx1"/>
                </a:solidFill>
                <a:latin typeface="+mn-lt"/>
                <a:ea typeface="+mn-ea"/>
                <a:cs typeface="+mn-cs"/>
              </a:rPr>
              <a:t>had 20,000 units started but not completed during the month. These units received 100% of its direct materials this period, so EUP is 20,000.</a:t>
            </a:r>
          </a:p>
          <a:p>
            <a:pPr lvl="0"/>
            <a:endParaRPr lang="en-US" sz="7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Conversion: </a:t>
            </a:r>
            <a:r>
              <a:rPr lang="en-US" sz="1200" b="0" i="0" u="none" strike="noStrike" kern="1200" baseline="0" dirty="0">
                <a:solidFill>
                  <a:schemeClr val="tx1"/>
                </a:solidFill>
                <a:latin typeface="+mn-lt"/>
                <a:ea typeface="+mn-ea"/>
                <a:cs typeface="+mn-cs"/>
              </a:rPr>
              <a:t>Total equivalent units of production is 85,500 for conversion (10,500 + 70,000 + 5,000).</a:t>
            </a:r>
          </a:p>
          <a:p>
            <a:endParaRPr lang="en-US" sz="700" b="0" i="0" u="none" strike="noStrike" kern="1200" baseline="0" dirty="0">
              <a:solidFill>
                <a:schemeClr val="tx1"/>
              </a:solidFill>
              <a:latin typeface="+mn-lt"/>
              <a:ea typeface="+mn-ea"/>
              <a:cs typeface="+mn-cs"/>
            </a:endParaRPr>
          </a:p>
          <a:p>
            <a:pPr lvl="0"/>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Beginning work in process </a:t>
            </a:r>
            <a:r>
              <a:rPr lang="en-US" sz="1200" b="0" i="0" u="none" strike="noStrike" kern="1200" baseline="0" dirty="0">
                <a:solidFill>
                  <a:schemeClr val="tx1"/>
                </a:solidFill>
                <a:latin typeface="+mn-lt"/>
                <a:ea typeface="+mn-ea"/>
                <a:cs typeface="+mn-cs"/>
              </a:rPr>
              <a:t>had 30,000 units that were 65% complete for conversion. These units needed another 35% (100% − 65%) of conversion costs to complete them, so</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EUP is 10,500 (30,000 × 35%). </a:t>
            </a:r>
          </a:p>
          <a:p>
            <a:pPr lvl="0"/>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Started and completed </a:t>
            </a:r>
            <a:r>
              <a:rPr lang="en-US" sz="1200" b="0" i="0" u="none" strike="noStrike" kern="1200" baseline="0" dirty="0">
                <a:solidFill>
                  <a:schemeClr val="tx1"/>
                </a:solidFill>
                <a:latin typeface="+mn-lt"/>
                <a:ea typeface="+mn-ea"/>
                <a:cs typeface="+mn-cs"/>
              </a:rPr>
              <a:t>units were 70,000. These units received 100% of conversion costs during the month, so EUP is 70,000. </a:t>
            </a:r>
          </a:p>
          <a:p>
            <a:pPr lvl="0"/>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Ending work in process </a:t>
            </a:r>
            <a:r>
              <a:rPr lang="en-US" sz="1200" b="0" i="0" u="none" strike="noStrike" kern="1200" baseline="0" dirty="0">
                <a:solidFill>
                  <a:schemeClr val="tx1"/>
                </a:solidFill>
                <a:latin typeface="+mn-lt"/>
                <a:ea typeface="+mn-ea"/>
                <a:cs typeface="+mn-cs"/>
              </a:rPr>
              <a:t>had 20,000 units started but not completed during the month. These units received 25% of its conversion costs this period, so EUP is 5,000 (20,000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25%). </a:t>
            </a:r>
            <a:endParaRPr lang="en-US" sz="1100" dirty="0"/>
          </a:p>
        </p:txBody>
      </p:sp>
    </p:spTree>
    <p:extLst>
      <p:ext uri="{BB962C8B-B14F-4D97-AF65-F5344CB8AC3E}">
        <p14:creationId xmlns:p14="http://schemas.microsoft.com/office/powerpoint/2010/main" val="2267012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936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Step 3 uses equivalent units of production from Step 2, along with cost data, to compute cost per equivalent unit. FIFO computes the cost per equivalent unit based solely on this period’s costs (unlike weighted-average method, which includes costs of beginning work in process inventory). Production cost data for the Roasting department are in Exhibit 16A.7. </a:t>
            </a:r>
            <a:r>
              <a:rPr lang="en-US" sz="1200" b="0" i="1" u="none" strike="noStrike" kern="1200" baseline="0" dirty="0">
                <a:solidFill>
                  <a:schemeClr val="tx1"/>
                </a:solidFill>
                <a:latin typeface="+mn-lt"/>
                <a:ea typeface="+mn-ea"/>
                <a:cs typeface="+mn-cs"/>
              </a:rPr>
              <a:t>Recall</a:t>
            </a:r>
            <a:r>
              <a:rPr lang="en-US" sz="1200" b="0" i="0" u="none" strike="noStrike" kern="1200" baseline="0" dirty="0">
                <a:solidFill>
                  <a:schemeClr val="tx1"/>
                </a:solidFill>
                <a:latin typeface="+mn-lt"/>
                <a:ea typeface="+mn-ea"/>
                <a:cs typeface="+mn-cs"/>
              </a:rPr>
              <a:t>: Conversion costs equals direct labor costs plus factory overhead costs applied. </a:t>
            </a:r>
          </a:p>
          <a:p>
            <a:pPr defTabSz="939363">
              <a:defRPr/>
            </a:pPr>
            <a:endParaRPr lang="en-US" sz="1200" b="0" i="0" u="none" strike="noStrike" kern="1200" baseline="0" dirty="0">
              <a:solidFill>
                <a:schemeClr val="tx1"/>
              </a:solidFill>
              <a:latin typeface="+mn-lt"/>
              <a:ea typeface="+mn-ea"/>
              <a:cs typeface="+mn-cs"/>
            </a:endParaRPr>
          </a:p>
          <a:p>
            <a:pPr defTabSz="939363">
              <a:defRPr/>
            </a:pPr>
            <a:r>
              <a:rPr lang="en-US" sz="1200" b="0" i="0" u="none" strike="noStrike" kern="1200" baseline="0" dirty="0">
                <a:solidFill>
                  <a:schemeClr val="tx1"/>
                </a:solidFill>
                <a:latin typeface="+mn-lt"/>
                <a:ea typeface="+mn-ea"/>
                <a:cs typeface="+mn-cs"/>
              </a:rPr>
              <a:t>To compute cost per equivalent unit, we take the direct materials and conversion costs added this period and then divide by equivalent units of production from Step 2. Exhibit 16A.8 shows this separately for direct materials and for conversion. The cost for direct materials is $3.10 per EUP, and for conversion is $4.40 per EUP. </a:t>
            </a:r>
            <a:endParaRPr lang="en-US" altLang="en-US" dirty="0"/>
          </a:p>
        </p:txBody>
      </p:sp>
    </p:spTree>
    <p:extLst>
      <p:ext uri="{BB962C8B-B14F-4D97-AF65-F5344CB8AC3E}">
        <p14:creationId xmlns:p14="http://schemas.microsoft.com/office/powerpoint/2010/main" val="753173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a:t>Step 4: Assign and Reconcile Costs.  </a:t>
            </a:r>
            <a:r>
              <a:rPr lang="en-US" sz="1200" b="0" i="0" u="none" strike="noStrike" kern="1200" baseline="0" dirty="0">
                <a:solidFill>
                  <a:schemeClr val="tx1"/>
                </a:solidFill>
                <a:latin typeface="+mn-lt"/>
                <a:ea typeface="+mn-ea"/>
                <a:cs typeface="+mn-cs"/>
              </a:rPr>
              <a:t>The EUP from step 2 and the cost per EUP from step 3 are used in step 4 to assign costs to (a) units that the Roasting department completed and transferred out to the Blending department and (b) units that remain in process in the Roasting department. This is shown in Exhibit 16A.9. </a:t>
            </a:r>
          </a:p>
          <a:p>
            <a:endParaRPr lang="en-US" altLang="en-US" dirty="0"/>
          </a:p>
          <a:p>
            <a:r>
              <a:rPr lang="en-US" sz="1200" b="1" i="0" u="none" strike="noStrike" kern="1200" baseline="0" dirty="0">
                <a:solidFill>
                  <a:schemeClr val="tx1"/>
                </a:solidFill>
                <a:latin typeface="+mn-lt"/>
                <a:ea typeface="+mn-ea"/>
                <a:cs typeface="+mn-cs"/>
              </a:rPr>
              <a:t>Beginning Work in Process Inventory </a:t>
            </a:r>
            <a:r>
              <a:rPr lang="en-US" sz="1200" b="0" i="0" u="none" strike="noStrike" kern="1200" baseline="0" dirty="0">
                <a:solidFill>
                  <a:schemeClr val="tx1"/>
                </a:solidFill>
                <a:latin typeface="+mn-lt"/>
                <a:ea typeface="+mn-ea"/>
                <a:cs typeface="+mn-cs"/>
              </a:rPr>
              <a:t>The cost of beginning work in process is $189,900 (from Exhibit 16A.7). These costs were carried over from the prior period for work already completed on the 30,000 units in beginning work in process inventory.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To Complete Beginning Work in Process Inventory </a:t>
            </a:r>
            <a:r>
              <a:rPr lang="en-US" sz="1200" b="0" i="0" u="none" strike="noStrike" kern="1200" baseline="0" dirty="0">
                <a:solidFill>
                  <a:schemeClr val="tx1"/>
                </a:solidFill>
                <a:latin typeface="+mn-lt"/>
                <a:ea typeface="+mn-ea"/>
                <a:cs typeface="+mn-cs"/>
              </a:rPr>
              <a:t>The cost to complete beginning work in process inventory is $46,200. We assign $0 of direct materials as there were 0 equivalent units. Recall, EUP is 0 because beginning inventory was already 100% complete for direct materials. We assign $46,200 (10,500 EUP × $4.40 per EUP) of conversion cost. This is the remaining conversion costs required on beginning work in process inventory to complete it for the next department.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Started and Completed </a:t>
            </a:r>
            <a:r>
              <a:rPr lang="en-US" sz="1200" b="0" i="0" u="none" strike="noStrike" kern="1200" baseline="0" dirty="0">
                <a:solidFill>
                  <a:schemeClr val="tx1"/>
                </a:solidFill>
                <a:latin typeface="+mn-lt"/>
                <a:ea typeface="+mn-ea"/>
                <a:cs typeface="+mn-cs"/>
              </a:rPr>
              <a:t>The 70,000 units started and completed this month used 70,000 EUP of direct materials and 70,000 EUP of conversion. We assign $217,000 (70,000 EUP × $3.10 per EUP) of direct materials cost and $308,000 (70,000 EUP × $4.40 per EUP) of conversion cost to these units. Completed and transferred-out costs total $761,100 ($189,900 + $46,200 + $525,000). This consists of the cost of beginning work in process, the costs to complete beginning work in process, and the cost of started and completed units. These units and costs move on to Blending.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Ending Work in Process Inventory </a:t>
            </a:r>
            <a:r>
              <a:rPr lang="en-US" sz="1200" b="0" i="0" u="none" strike="noStrike" kern="1200" baseline="0" dirty="0">
                <a:solidFill>
                  <a:schemeClr val="tx1"/>
                </a:solidFill>
                <a:latin typeface="+mn-lt"/>
                <a:ea typeface="+mn-ea"/>
                <a:cs typeface="+mn-cs"/>
              </a:rPr>
              <a:t>There are 20,000 units in work in process inventory at period-end. We assign $62,000 (20,000 EUP × $3.10 per EUP) of direct materials cost and $22,000 (5,000 EUP × $4.40 per EUP) of conversion cost to these units. Total cost of work in process inventory at period-end is $84,000 ($62,000 + $22,000).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Reconciliation </a:t>
            </a:r>
            <a:r>
              <a:rPr lang="en-US" sz="1200" b="0" i="0" u="none" strike="noStrike" kern="1200" baseline="0" dirty="0">
                <a:solidFill>
                  <a:schemeClr val="tx1"/>
                </a:solidFill>
                <a:latin typeface="+mn-lt"/>
                <a:ea typeface="+mn-ea"/>
                <a:cs typeface="+mn-cs"/>
              </a:rPr>
              <a:t>Management verifies that total costs assigned to units completed and transferred out plus the costs of units in ending work in process equal total production costs. Exhibit 16A.9 shows total costs accounted for of $845,100, which equals total production costs of $845,100 from Exhibit 16A.7. </a:t>
            </a:r>
            <a:endParaRPr lang="en-US" altLang="en-US" dirty="0"/>
          </a:p>
        </p:txBody>
      </p:sp>
    </p:spTree>
    <p:extLst>
      <p:ext uri="{BB962C8B-B14F-4D97-AF65-F5344CB8AC3E}">
        <p14:creationId xmlns:p14="http://schemas.microsoft.com/office/powerpoint/2010/main" val="360426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b="1" dirty="0"/>
              <a:t>Process operations </a:t>
            </a:r>
            <a:r>
              <a:rPr lang="en-US" dirty="0"/>
              <a:t>involve the mass production of similar products in a continuous flow of sequential processes. Process operations use a standardized process to make large volumes of similar products; job order operations use a customized process to make unique products.</a:t>
            </a:r>
          </a:p>
          <a:p>
            <a:endParaRPr lang="en-US" sz="1200" b="0" i="0" u="none" strike="noStrike" kern="1200" baseline="0" dirty="0">
              <a:solidFill>
                <a:schemeClr val="tx1"/>
              </a:solidFill>
              <a:latin typeface="+mn-lt"/>
              <a:ea typeface="+mn-ea"/>
              <a:cs typeface="+mn-cs"/>
            </a:endParaRPr>
          </a:p>
          <a:p>
            <a:r>
              <a:rPr lang="en-US" dirty="0"/>
              <a:t>Each of the products shown on this slide is made in a series of repetitive processes, or steps. Understanding such processes is crucial for measuring product costs. Increasingly, process operations use machines and automation to control product quality and reduce manufacturing costs.</a:t>
            </a:r>
            <a:endParaRPr lang="en-US" altLang="en-US" dirty="0"/>
          </a:p>
        </p:txBody>
      </p:sp>
    </p:spTree>
    <p:extLst>
      <p:ext uri="{BB962C8B-B14F-4D97-AF65-F5344CB8AC3E}">
        <p14:creationId xmlns:p14="http://schemas.microsoft.com/office/powerpoint/2010/main" val="2091810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593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dirty="0"/>
              <a:t>In a process operation, each process is a separate production department or workstation. Each process applies direct labor, overhead, and often direct materials to move the product toward completion. The final process or department in the series finishes the goods and makes them ready for sale. Exhibit 16.1 shows the production of FitMix, an organic trail mix by GenX Company. FitMix is manufactured in a continuous, two-process operation: Roasting and Blending.</a:t>
            </a:r>
          </a:p>
          <a:p>
            <a:pPr defTabSz="939363">
              <a:defRPr/>
            </a:pPr>
            <a:endParaRPr lang="en-US" altLang="en-US" dirty="0"/>
          </a:p>
          <a:p>
            <a:pPr defTabSz="939363">
              <a:defRPr/>
            </a:pPr>
            <a:r>
              <a:rPr lang="en-US" dirty="0"/>
              <a:t>In the first process (Roasting department), the company roasts with oils, salts, and organic peanuts. The roasted peanuts are then passed to the Blending department, the second process. In the Blending department, workers blend organic chocolate pieces and organic dried fruits with the peanuts from the first process. The blended mix is then inspected and packaged for sale.</a:t>
            </a:r>
            <a:endParaRPr lang="en-US" altLang="en-US" dirty="0"/>
          </a:p>
        </p:txBody>
      </p:sp>
    </p:spTree>
    <p:extLst>
      <p:ext uri="{BB962C8B-B14F-4D97-AF65-F5344CB8AC3E}">
        <p14:creationId xmlns:p14="http://schemas.microsoft.com/office/powerpoint/2010/main" val="270479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Both </a:t>
            </a:r>
            <a:r>
              <a:rPr lang="en-US" b="1" dirty="0"/>
              <a:t>job order costing systems </a:t>
            </a:r>
            <a:r>
              <a:rPr lang="en-US" dirty="0"/>
              <a:t>and </a:t>
            </a:r>
            <a:r>
              <a:rPr lang="en-US" b="1" dirty="0"/>
              <a:t>process costing systems </a:t>
            </a:r>
            <a:r>
              <a:rPr lang="en-US" dirty="0"/>
              <a:t>use materials, labor, and overhead costs. Both aim to compute the cost per unit of product (or service). </a:t>
            </a:r>
          </a:p>
          <a:p>
            <a:pPr defTabSz="939363">
              <a:defRPr/>
            </a:pPr>
            <a:endParaRPr lang="en-US" dirty="0"/>
          </a:p>
          <a:p>
            <a:r>
              <a:rPr lang="en-US" altLang="en-US" dirty="0"/>
              <a:t>Differences include:</a:t>
            </a:r>
          </a:p>
          <a:p>
            <a:r>
              <a:rPr lang="en-US" altLang="en-US" b="1" dirty="0"/>
              <a:t>Cost object: </a:t>
            </a:r>
            <a:r>
              <a:rPr lang="en-US" altLang="en-US" dirty="0"/>
              <a:t>Job order system: cost object is a job or job lot; Process system: cost object is the process or department.</a:t>
            </a:r>
          </a:p>
          <a:p>
            <a:r>
              <a:rPr lang="en-US" altLang="en-US" b="1" dirty="0"/>
              <a:t>Cost per unit</a:t>
            </a:r>
            <a:r>
              <a:rPr lang="en-US" altLang="en-US" dirty="0"/>
              <a:t>: Job order system: measures cost per unit after completion of a job; Process system: measures unit costs at the end of a period (such as a month) by combining costs per unit from each process.</a:t>
            </a:r>
          </a:p>
          <a:p>
            <a:r>
              <a:rPr lang="en-US" altLang="en-US" b="1" i="0" dirty="0"/>
              <a:t>Internal reporting</a:t>
            </a:r>
            <a:r>
              <a:rPr lang="en-US" altLang="en-US" dirty="0"/>
              <a:t>: Job order system: job cost sheets; Process system: production cost report.</a:t>
            </a:r>
          </a:p>
          <a:p>
            <a:r>
              <a:rPr lang="en-US" altLang="en-US" b="1" dirty="0"/>
              <a:t>Work in Process inventory</a:t>
            </a:r>
            <a:r>
              <a:rPr lang="en-US" altLang="en-US" dirty="0"/>
              <a:t>: Job order system: one Work in Process Inventory account; Process system: one Work in Process Inventory account </a:t>
            </a:r>
            <a:r>
              <a:rPr lang="en-US" altLang="en-US" i="1" dirty="0"/>
              <a:t>per process</a:t>
            </a:r>
            <a:r>
              <a:rPr lang="en-US" altLang="en-US" dirty="0"/>
              <a:t>.</a:t>
            </a:r>
          </a:p>
        </p:txBody>
      </p:sp>
    </p:spTree>
    <p:extLst>
      <p:ext uri="{BB962C8B-B14F-4D97-AF65-F5344CB8AC3E}">
        <p14:creationId xmlns:p14="http://schemas.microsoft.com/office/powerpoint/2010/main" val="146555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5831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weighted-average method combines units and costs across two periods in computing equivalent units and cost per equivalent unit. </a:t>
            </a:r>
          </a:p>
          <a:p>
            <a:endParaRPr lang="en-US" altLang="en-US" dirty="0"/>
          </a:p>
          <a:p>
            <a:r>
              <a:rPr lang="en-US" altLang="en-US" dirty="0"/>
              <a:t>The four-steps demonstrate process costing using a weighted average method: </a:t>
            </a:r>
          </a:p>
          <a:p>
            <a:endParaRPr lang="en-US" altLang="en-US" dirty="0"/>
          </a:p>
          <a:p>
            <a:r>
              <a:rPr lang="en-US" altLang="en-US" dirty="0"/>
              <a:t>1.  Determine physical flow of units.</a:t>
            </a:r>
          </a:p>
          <a:p>
            <a:r>
              <a:rPr lang="en-US" altLang="en-US" dirty="0"/>
              <a:t>2.  Compute equivalent units of production.</a:t>
            </a:r>
          </a:p>
          <a:p>
            <a:r>
              <a:rPr lang="en-US" altLang="en-US" dirty="0"/>
              <a:t>3.  Compute cost per equivalent unit of production.</a:t>
            </a:r>
          </a:p>
          <a:p>
            <a:r>
              <a:rPr lang="en-US" altLang="en-US" dirty="0"/>
              <a:t>4.  Assign and reconcile costs.</a:t>
            </a:r>
          </a:p>
          <a:p>
            <a:endParaRPr lang="en-US" altLang="en-US" dirty="0"/>
          </a:p>
        </p:txBody>
      </p:sp>
    </p:spTree>
    <p:extLst>
      <p:ext uri="{BB962C8B-B14F-4D97-AF65-F5344CB8AC3E}">
        <p14:creationId xmlns:p14="http://schemas.microsoft.com/office/powerpoint/2010/main" val="199399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1 is to determine the number of units to account for and units accounted for. For FitMix, a unit is a cup of trail mix.</a:t>
            </a:r>
          </a:p>
          <a:p>
            <a:pPr defTabSz="939363">
              <a:defRPr/>
            </a:pPr>
            <a:endParaRPr lang="en-US" dirty="0"/>
          </a:p>
          <a:p>
            <a:pPr defTabSz="939363">
              <a:defRPr/>
            </a:pPr>
            <a:r>
              <a:rPr lang="en-US" sz="1200" b="0" i="0" u="none" strike="noStrike" kern="1200" baseline="0" dirty="0">
                <a:solidFill>
                  <a:schemeClr val="tx1"/>
                </a:solidFill>
                <a:latin typeface="+mn-lt"/>
                <a:ea typeface="+mn-ea"/>
                <a:cs typeface="+mn-cs"/>
              </a:rPr>
              <a:t>Exhibit 16.3 shows production data in units for the first process: Roasting department. On the left we compute the 120,000 </a:t>
            </a:r>
            <a:r>
              <a:rPr lang="en-US" sz="1200" b="0" i="1" u="none" strike="noStrike" kern="1200" baseline="0" dirty="0">
                <a:solidFill>
                  <a:schemeClr val="tx1"/>
                </a:solidFill>
                <a:latin typeface="+mn-lt"/>
                <a:ea typeface="+mn-ea"/>
                <a:cs typeface="+mn-cs"/>
              </a:rPr>
              <a:t>units to account for</a:t>
            </a:r>
            <a:r>
              <a:rPr lang="en-US" sz="1200" b="0" i="0" u="none" strike="noStrike" kern="1200" baseline="0" dirty="0">
                <a:solidFill>
                  <a:schemeClr val="tx1"/>
                </a:solidFill>
                <a:latin typeface="+mn-lt"/>
                <a:ea typeface="+mn-ea"/>
                <a:cs typeface="+mn-cs"/>
              </a:rPr>
              <a:t>, which are the 30,000 units in beginning work in process inventory plus 90,000 units started this period. On the right we reconcile (match) with the 120,000 </a:t>
            </a:r>
            <a:r>
              <a:rPr lang="en-US" sz="1200" b="0" i="1" u="none" strike="noStrike" kern="1200" baseline="0" dirty="0">
                <a:solidFill>
                  <a:schemeClr val="tx1"/>
                </a:solidFill>
                <a:latin typeface="+mn-lt"/>
                <a:ea typeface="+mn-ea"/>
                <a:cs typeface="+mn-cs"/>
              </a:rPr>
              <a:t>units accounted for</a:t>
            </a:r>
            <a:r>
              <a:rPr lang="en-US" sz="1200" b="0" i="0" u="none" strike="noStrike" kern="1200" baseline="0" dirty="0">
                <a:solidFill>
                  <a:schemeClr val="tx1"/>
                </a:solidFill>
                <a:latin typeface="+mn-lt"/>
                <a:ea typeface="+mn-ea"/>
                <a:cs typeface="+mn-cs"/>
              </a:rPr>
              <a:t>, which are the 100,000 units completed and transferred out plus 20,000 units in ending work in process inventory. </a:t>
            </a:r>
          </a:p>
          <a:p>
            <a:pPr defTabSz="939363">
              <a:defRPr/>
            </a:pPr>
            <a:endParaRPr lang="en-US" altLang="en-US" sz="1200" b="0" i="0" u="none" strike="noStrike" kern="1200" baseline="0" dirty="0">
              <a:solidFill>
                <a:schemeClr val="tx1"/>
              </a:solidFill>
              <a:latin typeface="+mn-lt"/>
              <a:ea typeface="+mn-ea"/>
              <a:cs typeface="+mn-cs"/>
            </a:endParaRPr>
          </a:p>
          <a:p>
            <a:pPr defTabSz="939363">
              <a:defRPr/>
            </a:pPr>
            <a:r>
              <a:rPr lang="en-US" altLang="en-US" sz="1200" b="0" i="0" u="none" strike="noStrike" kern="1200" baseline="0" dirty="0">
                <a:solidFill>
                  <a:schemeClr val="tx1"/>
                </a:solidFill>
                <a:latin typeface="+mn-lt"/>
                <a:ea typeface="+mn-ea"/>
                <a:cs typeface="+mn-cs"/>
              </a:rPr>
              <a:t>A physical unit flow reconciliation proves that (1) beginning units in process plus those started in the period equals the (2) ending units in process plus those completed and transferred out in the period.  A physical unit flow reconciliation for the Roasting department for April is shown in Exhibit 16.4.</a:t>
            </a:r>
            <a:endParaRPr lang="en-US" altLang="en-US" dirty="0"/>
          </a:p>
        </p:txBody>
      </p:sp>
    </p:spTree>
    <p:extLst>
      <p:ext uri="{BB962C8B-B14F-4D97-AF65-F5344CB8AC3E}">
        <p14:creationId xmlns:p14="http://schemas.microsoft.com/office/powerpoint/2010/main" val="244316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DD81605-FB30-46DD-80AC-E99D9C907BD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1532448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BC75CD4-B432-470B-8CAE-1D26E98537C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40221372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C91FF15-1441-43B2-A0B6-78E017262E3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313946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9118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6841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3846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1981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3109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2521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D2AA35-5E84-446E-B63E-EF7873A1DBAA}"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38568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76E26-7E19-4546-804E-F45270083E9E}"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06027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DAA4899-A7E8-4A23-B0EB-503693DF470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692796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4A54B-822F-48A2-9FAC-BE0EA62DA6F5}"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94008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730EF-8114-4A0E-914F-4A4DF383E32E}"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3450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BC455-17FB-4AC6-9A20-0EFB44426C6C}"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0728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721187-AA45-417B-9C8D-81FBA36E279F}"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8748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55EDB-3779-491C-AA5E-8DFC6EF9DC5A}"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6556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FBA37-39F0-407B-BAA0-C06A5F2D1FA4}"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20882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B18D46-1F4C-4F49-B3F0-1B1F39448FA1}"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31560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0EBC8-CDAB-4249-9234-5CBBADCEFDA1}"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95541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D7F1B-2A22-443C-9E2A-753DAD03F215}"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404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44EC73A-6D15-4181-9AE7-DB4F0D99193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6046941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F328816-546D-447A-9125-F2A7B14A5E3A}"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25549663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5A5BDA2-5580-48F2-95C6-D87AE0E5C2AF}"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27549515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3EF19CC-AEEF-4F82-9890-54C96F8C7901}"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7175319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7666B2C-18C6-4D9D-ABAE-446986E67147}"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686209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6CB1E99-21D1-4661-8EB7-CD85C535C8C7}"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4183256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7AE34A-E343-4767-8A1D-6A2BAD7B16D6}"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22534725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A381C682-930F-4610-8468-088F126EEC90}"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795029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55" r:id="rId1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C8D8E7F-6892-4095-A836-0BAA0C710AB6}"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5896564"/>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33400"/>
            <a:ext cx="7772400" cy="1524000"/>
          </a:xfrm>
        </p:spPr>
        <p:txBody>
          <a:bodyPr/>
          <a:lstStyle/>
          <a:p>
            <a:pPr algn="l" eaLnBrk="1" hangingPunct="1"/>
            <a:r>
              <a:rPr lang="en-US" altLang="en-US" b="1" dirty="0">
                <a:ea typeface="MS PGothic" pitchFamily="34" charset="-128"/>
              </a:rPr>
              <a:t>Process Costing and Analysis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685800" y="1821778"/>
            <a:ext cx="4343400" cy="1752600"/>
          </a:xfrm>
        </p:spPr>
        <p:txBody>
          <a:bodyPr/>
          <a:lstStyle/>
          <a:p>
            <a:pPr algn="l" eaLnBrk="1" hangingPunct="1">
              <a:buFont typeface="Wingdings" pitchFamily="-107" charset="2"/>
              <a:buNone/>
            </a:pPr>
            <a:r>
              <a:rPr lang="en-US" altLang="en-US" dirty="0">
                <a:solidFill>
                  <a:srgbClr val="898989"/>
                </a:solidFill>
              </a:rPr>
              <a:t>Chapter 16</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39973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 </a:t>
            </a:r>
          </a:p>
          <a:p>
            <a:pPr algn="l" eaLnBrk="1" hangingPunct="1">
              <a:defRPr/>
            </a:pPr>
            <a:r>
              <a:rPr lang="en-US" sz="2800" b="1" dirty="0">
                <a:solidFill>
                  <a:srgbClr val="002060"/>
                </a:solidFill>
                <a:ea typeface="ＭＳ Ｐゴシック" pitchFamily="34" charset="-128"/>
              </a:rPr>
              <a:t>Financial </a:t>
            </a:r>
            <a:r>
              <a:rPr lang="en-US" sz="2800" b="1">
                <a:solidFill>
                  <a:srgbClr val="002060"/>
                </a:solidFill>
                <a:ea typeface="ＭＳ Ｐゴシック" pitchFamily="34" charset="-128"/>
              </a:rPr>
              <a:t>and </a:t>
            </a:r>
            <a:r>
              <a:rPr lang="en-US" sz="2800" b="1" smtClean="0">
                <a:solidFill>
                  <a:srgbClr val="002060"/>
                </a:solidFill>
                <a:ea typeface="ＭＳ Ｐゴシック" pitchFamily="34" charset="-128"/>
              </a:rPr>
              <a:t>Managerial </a:t>
            </a:r>
            <a:r>
              <a:rPr lang="en-US" sz="2800" b="1" dirty="0">
                <a:solidFill>
                  <a:srgbClr val="002060"/>
                </a:solidFill>
                <a:ea typeface="ＭＳ Ｐゴシック" pitchFamily="34" charset="-128"/>
              </a:rPr>
              <a:t>Accounting</a:t>
            </a:r>
          </a:p>
          <a:p>
            <a:pPr algn="l" eaLnBrk="1" hangingPunct="1">
              <a:defRPr/>
            </a:pPr>
            <a:r>
              <a:rPr lang="en-US" sz="2800" b="1" dirty="0">
                <a:solidFill>
                  <a:srgbClr val="002060"/>
                </a:solidFill>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xmlns="" id="{6E1346A2-3588-674C-AADD-411D21A13B40}"/>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707668143"/>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a:spLocks noGrp="1" noChangeArrowheads="1"/>
          </p:cNvSpPr>
          <p:nvPr>
            <p:ph type="title"/>
          </p:nvPr>
        </p:nvSpPr>
        <p:spPr>
          <a:xfrm>
            <a:off x="-76200" y="609600"/>
            <a:ext cx="9051046" cy="1143000"/>
          </a:xfrm>
        </p:spPr>
        <p:txBody>
          <a:bodyPr/>
          <a:lstStyle/>
          <a:p>
            <a:r>
              <a:rPr lang="en-US" altLang="en-US" b="1" dirty="0"/>
              <a:t>Step 2: Compute Equivalent</a:t>
            </a:r>
            <a:br>
              <a:rPr lang="en-US" altLang="en-US" b="1" dirty="0"/>
            </a:br>
            <a:r>
              <a:rPr lang="en-US" altLang="en-US" b="1" dirty="0"/>
              <a:t>     Units of Production (1 of 2)</a:t>
            </a:r>
          </a:p>
        </p:txBody>
      </p:sp>
      <p:sp>
        <p:nvSpPr>
          <p:cNvPr id="15" name="Rectangle 14">
            <a:extLst>
              <a:ext uri="{FF2B5EF4-FFF2-40B4-BE49-F238E27FC236}">
                <a16:creationId xmlns:a16="http://schemas.microsoft.com/office/drawing/2014/main" xmlns="" id="{86096E39-0B42-DE41-A48A-FE10AE6AAAF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E4E4EC4E-07BB-5A47-B796-0DF895F4C15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7" name="TextBox 16">
            <a:extLst>
              <a:ext uri="{FF2B5EF4-FFF2-40B4-BE49-F238E27FC236}">
                <a16:creationId xmlns:a16="http://schemas.microsoft.com/office/drawing/2014/main" xmlns="" id="{746C9360-CB50-462F-BB49-429B81CBA86D}"/>
              </a:ext>
            </a:extLst>
          </p:cNvPr>
          <p:cNvSpPr txBox="1"/>
          <p:nvPr/>
        </p:nvSpPr>
        <p:spPr>
          <a:xfrm>
            <a:off x="7620000" y="203018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16.5</a:t>
            </a:r>
          </a:p>
        </p:txBody>
      </p:sp>
      <p:sp>
        <p:nvSpPr>
          <p:cNvPr id="10" name="Slide Number Placeholder 7">
            <a:extLst>
              <a:ext uri="{FF2B5EF4-FFF2-40B4-BE49-F238E27FC236}">
                <a16:creationId xmlns:a16="http://schemas.microsoft.com/office/drawing/2014/main" xmlns="" id="{39B54B84-1A8E-4E10-B998-C9075C6A6F21}"/>
              </a:ext>
            </a:extLst>
          </p:cNvPr>
          <p:cNvSpPr txBox="1">
            <a:spLocks/>
          </p:cNvSpPr>
          <p:nvPr/>
        </p:nvSpPr>
        <p:spPr>
          <a:xfrm>
            <a:off x="6841246"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pic>
        <p:nvPicPr>
          <p:cNvPr id="1026" name="Picture 2">
            <a:extLst>
              <a:ext uri="{FF2B5EF4-FFF2-40B4-BE49-F238E27FC236}">
                <a16:creationId xmlns:a16="http://schemas.microsoft.com/office/drawing/2014/main" xmlns="" id="{893CB59D-FD7A-414D-954A-FCE53FCE6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50" y="2042318"/>
            <a:ext cx="8154450" cy="277336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8">
            <a:extLst>
              <a:ext uri="{FF2B5EF4-FFF2-40B4-BE49-F238E27FC236}">
                <a16:creationId xmlns:a16="http://schemas.microsoft.com/office/drawing/2014/main" xmlns="" id="{8746C097-6D46-41B0-8142-31857D0C22FB}"/>
              </a:ext>
            </a:extLst>
          </p:cNvPr>
          <p:cNvSpPr/>
          <p:nvPr/>
        </p:nvSpPr>
        <p:spPr>
          <a:xfrm>
            <a:off x="81012" y="6534812"/>
            <a:ext cx="51005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sz="1100" dirty="0">
                <a:solidFill>
                  <a:prstClr val="black"/>
                </a:solidFill>
              </a:rPr>
              <a:t> Compute process activity costs using weighted average</a:t>
            </a:r>
            <a:r>
              <a:rPr lang="en-US" sz="1100" dirty="0">
                <a:solidFill>
                  <a:prstClr val="black"/>
                </a:solidFill>
                <a:latin typeface="Calibri"/>
              </a:rPr>
              <a:t>.</a:t>
            </a:r>
          </a:p>
        </p:txBody>
      </p:sp>
    </p:spTree>
    <p:extLst>
      <p:ext uri="{BB962C8B-B14F-4D97-AF65-F5344CB8AC3E}">
        <p14:creationId xmlns:p14="http://schemas.microsoft.com/office/powerpoint/2010/main" val="3191149521"/>
      </p:ext>
    </p:extLst>
  </p:cSld>
  <p:clrMapOvr>
    <a:masterClrMapping/>
  </p:clrMapOvr>
  <p:transition spd="med">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a:spLocks noGrp="1" noChangeArrowheads="1"/>
          </p:cNvSpPr>
          <p:nvPr>
            <p:ph type="title"/>
          </p:nvPr>
        </p:nvSpPr>
        <p:spPr>
          <a:xfrm>
            <a:off x="-76200" y="609600"/>
            <a:ext cx="9051046" cy="1143000"/>
          </a:xfrm>
        </p:spPr>
        <p:txBody>
          <a:bodyPr/>
          <a:lstStyle/>
          <a:p>
            <a:r>
              <a:rPr lang="en-US" altLang="en-US" b="1" dirty="0"/>
              <a:t>Step 2: Compute Equivalent</a:t>
            </a:r>
            <a:br>
              <a:rPr lang="en-US" altLang="en-US" b="1" dirty="0"/>
            </a:br>
            <a:r>
              <a:rPr lang="en-US" altLang="en-US" b="1" dirty="0"/>
              <a:t>     Units of Production (2 of 2)</a:t>
            </a:r>
          </a:p>
        </p:txBody>
      </p:sp>
      <p:sp>
        <p:nvSpPr>
          <p:cNvPr id="11" name="TextBox 10"/>
          <p:cNvSpPr txBox="1"/>
          <p:nvPr/>
        </p:nvSpPr>
        <p:spPr>
          <a:xfrm>
            <a:off x="7707680" y="22771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16.6</a:t>
            </a:r>
          </a:p>
        </p:txBody>
      </p:sp>
      <p:sp>
        <p:nvSpPr>
          <p:cNvPr id="12" name="TextBox 11"/>
          <p:cNvSpPr txBox="1"/>
          <p:nvPr/>
        </p:nvSpPr>
        <p:spPr>
          <a:xfrm>
            <a:off x="7805490" y="36438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16.7</a:t>
            </a:r>
          </a:p>
        </p:txBody>
      </p:sp>
      <p:sp>
        <p:nvSpPr>
          <p:cNvPr id="15" name="Rectangle 14">
            <a:extLst>
              <a:ext uri="{FF2B5EF4-FFF2-40B4-BE49-F238E27FC236}">
                <a16:creationId xmlns:a16="http://schemas.microsoft.com/office/drawing/2014/main" xmlns="" id="{86096E39-0B42-DE41-A48A-FE10AE6AAAF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E4E4EC4E-07BB-5A47-B796-0DF895F4C15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BFFC805F-4900-4D18-B929-1FB1030096DA}"/>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88709A9B-BD90-4C98-85C8-5B986486D03A}"/>
              </a:ext>
            </a:extLst>
          </p:cNvPr>
          <p:cNvPicPr>
            <a:picLocks noChangeAspect="1"/>
          </p:cNvPicPr>
          <p:nvPr/>
        </p:nvPicPr>
        <p:blipFill>
          <a:blip r:embed="rId3"/>
          <a:stretch>
            <a:fillRect/>
          </a:stretch>
        </p:blipFill>
        <p:spPr>
          <a:xfrm>
            <a:off x="641212" y="2301289"/>
            <a:ext cx="6947158" cy="644848"/>
          </a:xfrm>
          <a:prstGeom prst="rect">
            <a:avLst/>
          </a:prstGeom>
        </p:spPr>
      </p:pic>
      <p:pic>
        <p:nvPicPr>
          <p:cNvPr id="6" name="Picture 5">
            <a:extLst>
              <a:ext uri="{FF2B5EF4-FFF2-40B4-BE49-F238E27FC236}">
                <a16:creationId xmlns:a16="http://schemas.microsoft.com/office/drawing/2014/main" xmlns="" id="{811A0495-70E8-4330-BE65-3665A1472EEC}"/>
              </a:ext>
            </a:extLst>
          </p:cNvPr>
          <p:cNvPicPr>
            <a:picLocks noChangeAspect="1"/>
          </p:cNvPicPr>
          <p:nvPr/>
        </p:nvPicPr>
        <p:blipFill>
          <a:blip r:embed="rId4"/>
          <a:stretch>
            <a:fillRect/>
          </a:stretch>
        </p:blipFill>
        <p:spPr>
          <a:xfrm>
            <a:off x="271710" y="3640579"/>
            <a:ext cx="7435970" cy="2400657"/>
          </a:xfrm>
          <a:prstGeom prst="rect">
            <a:avLst/>
          </a:prstGeom>
        </p:spPr>
      </p:pic>
      <p:sp>
        <p:nvSpPr>
          <p:cNvPr id="2" name="Rounded Rectangle 8">
            <a:extLst>
              <a:ext uri="{FF2B5EF4-FFF2-40B4-BE49-F238E27FC236}">
                <a16:creationId xmlns:a16="http://schemas.microsoft.com/office/drawing/2014/main" xmlns="" id="{20DE3795-96E6-424B-B7DE-48A55AC07E0E}"/>
              </a:ext>
            </a:extLst>
          </p:cNvPr>
          <p:cNvSpPr/>
          <p:nvPr/>
        </p:nvSpPr>
        <p:spPr>
          <a:xfrm>
            <a:off x="81012" y="6534812"/>
            <a:ext cx="51005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sz="1100" dirty="0">
                <a:solidFill>
                  <a:prstClr val="black"/>
                </a:solidFill>
              </a:rPr>
              <a:t> Compute process activity costs using weighted average</a:t>
            </a:r>
            <a:r>
              <a:rPr lang="en-US" sz="1100" dirty="0">
                <a:solidFill>
                  <a:prstClr val="black"/>
                </a:solidFill>
                <a:latin typeface="Calibri"/>
              </a:rPr>
              <a:t>.</a:t>
            </a:r>
          </a:p>
        </p:txBody>
      </p:sp>
    </p:spTree>
    <p:extLst>
      <p:ext uri="{BB962C8B-B14F-4D97-AF65-F5344CB8AC3E}">
        <p14:creationId xmlns:p14="http://schemas.microsoft.com/office/powerpoint/2010/main" val="3371720361"/>
      </p:ext>
    </p:extLst>
  </p:cSld>
  <p:clrMapOvr>
    <a:masterClrMapping/>
  </p:clrMapOvr>
  <p:transition spd="med">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71249" y="313734"/>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10"/>
          <p:cNvSpPr txBox="1">
            <a:spLocks noChangeArrowheads="1"/>
          </p:cNvSpPr>
          <p:nvPr/>
        </p:nvSpPr>
        <p:spPr bwMode="auto">
          <a:xfrm>
            <a:off x="28098" y="439820"/>
            <a:ext cx="9027963" cy="13716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Wingdings" pitchFamily="2" charset="2"/>
              <a:buNone/>
            </a:pPr>
            <a:r>
              <a:rPr lang="en-US" altLang="en-US" dirty="0"/>
              <a:t> </a:t>
            </a:r>
            <a:r>
              <a:rPr lang="en-US" altLang="en-US" b="1" dirty="0">
                <a:sym typeface="Wingdings 2" pitchFamily="18" charset="2"/>
              </a:rPr>
              <a:t>Step 3: C</a:t>
            </a:r>
            <a:r>
              <a:rPr lang="en-US" altLang="en-US" b="1" dirty="0"/>
              <a:t>ompute Cost </a:t>
            </a:r>
            <a:br>
              <a:rPr lang="en-US" altLang="en-US" b="1" dirty="0"/>
            </a:br>
            <a:r>
              <a:rPr lang="en-US" altLang="en-US" b="1" dirty="0"/>
              <a:t>Per Equivalent Unit </a:t>
            </a:r>
          </a:p>
        </p:txBody>
      </p:sp>
      <p:sp>
        <p:nvSpPr>
          <p:cNvPr id="10" name="TextBox 9"/>
          <p:cNvSpPr txBox="1"/>
          <p:nvPr/>
        </p:nvSpPr>
        <p:spPr>
          <a:xfrm>
            <a:off x="7839045" y="39271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16.9</a:t>
            </a:r>
          </a:p>
        </p:txBody>
      </p:sp>
      <p:sp>
        <p:nvSpPr>
          <p:cNvPr id="12" name="Rectangle 11">
            <a:extLst>
              <a:ext uri="{FF2B5EF4-FFF2-40B4-BE49-F238E27FC236}">
                <a16:creationId xmlns:a16="http://schemas.microsoft.com/office/drawing/2014/main" xmlns="" id="{B870B3E9-659B-1D46-AD2F-E25648222D7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2D331DBD-2479-D54B-8A34-AD53132012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TextBox 13">
            <a:extLst>
              <a:ext uri="{FF2B5EF4-FFF2-40B4-BE49-F238E27FC236}">
                <a16:creationId xmlns:a16="http://schemas.microsoft.com/office/drawing/2014/main" xmlns="" id="{F417591B-89D9-465C-A930-FDEB665371BC}"/>
              </a:ext>
            </a:extLst>
          </p:cNvPr>
          <p:cNvSpPr txBox="1"/>
          <p:nvPr/>
        </p:nvSpPr>
        <p:spPr>
          <a:xfrm>
            <a:off x="7704070" y="17930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16.8</a:t>
            </a:r>
          </a:p>
        </p:txBody>
      </p:sp>
      <p:sp>
        <p:nvSpPr>
          <p:cNvPr id="15" name="Slide Number Placeholder 7">
            <a:extLst>
              <a:ext uri="{FF2B5EF4-FFF2-40B4-BE49-F238E27FC236}">
                <a16:creationId xmlns:a16="http://schemas.microsoft.com/office/drawing/2014/main" xmlns="" id="{3F2C5386-FE63-4E9E-907F-0717C88DADAF}"/>
              </a:ext>
            </a:extLst>
          </p:cNvPr>
          <p:cNvSpPr txBox="1">
            <a:spLocks/>
          </p:cNvSpPr>
          <p:nvPr/>
        </p:nvSpPr>
        <p:spPr>
          <a:xfrm>
            <a:off x="6922461"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5C8A4815-90D0-4003-B65A-BFF620B2019E}"/>
              </a:ext>
            </a:extLst>
          </p:cNvPr>
          <p:cNvPicPr>
            <a:picLocks noChangeAspect="1"/>
          </p:cNvPicPr>
          <p:nvPr/>
        </p:nvPicPr>
        <p:blipFill>
          <a:blip r:embed="rId3"/>
          <a:stretch>
            <a:fillRect/>
          </a:stretch>
        </p:blipFill>
        <p:spPr>
          <a:xfrm>
            <a:off x="2147657" y="1771764"/>
            <a:ext cx="4634916" cy="2111910"/>
          </a:xfrm>
          <a:prstGeom prst="rect">
            <a:avLst/>
          </a:prstGeom>
        </p:spPr>
      </p:pic>
      <p:pic>
        <p:nvPicPr>
          <p:cNvPr id="6" name="Picture 5">
            <a:extLst>
              <a:ext uri="{FF2B5EF4-FFF2-40B4-BE49-F238E27FC236}">
                <a16:creationId xmlns:a16="http://schemas.microsoft.com/office/drawing/2014/main" xmlns="" id="{AFF04266-4135-447B-B007-AFCCBCAB1D08}"/>
              </a:ext>
            </a:extLst>
          </p:cNvPr>
          <p:cNvPicPr>
            <a:picLocks noChangeAspect="1"/>
          </p:cNvPicPr>
          <p:nvPr/>
        </p:nvPicPr>
        <p:blipFill>
          <a:blip r:embed="rId4"/>
          <a:stretch>
            <a:fillRect/>
          </a:stretch>
        </p:blipFill>
        <p:spPr>
          <a:xfrm>
            <a:off x="488830" y="3941990"/>
            <a:ext cx="7200000" cy="2476190"/>
          </a:xfrm>
          <a:prstGeom prst="rect">
            <a:avLst/>
          </a:prstGeom>
        </p:spPr>
      </p:pic>
      <p:sp>
        <p:nvSpPr>
          <p:cNvPr id="2" name="Rounded Rectangle 8">
            <a:extLst>
              <a:ext uri="{FF2B5EF4-FFF2-40B4-BE49-F238E27FC236}">
                <a16:creationId xmlns:a16="http://schemas.microsoft.com/office/drawing/2014/main" xmlns="" id="{4B571369-8BE6-42B4-BBD4-6397B580073C}"/>
              </a:ext>
            </a:extLst>
          </p:cNvPr>
          <p:cNvSpPr/>
          <p:nvPr/>
        </p:nvSpPr>
        <p:spPr>
          <a:xfrm>
            <a:off x="81012" y="6534812"/>
            <a:ext cx="51005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sz="1100" dirty="0">
                <a:solidFill>
                  <a:prstClr val="black"/>
                </a:solidFill>
              </a:rPr>
              <a:t> Compute process activity costs using weighted average</a:t>
            </a:r>
            <a:r>
              <a:rPr lang="en-US" sz="1100" dirty="0">
                <a:solidFill>
                  <a:prstClr val="black"/>
                </a:solidFill>
                <a:latin typeface="Calibri"/>
              </a:rPr>
              <a:t>.</a:t>
            </a:r>
          </a:p>
        </p:txBody>
      </p:sp>
    </p:spTree>
    <p:extLst>
      <p:ext uri="{BB962C8B-B14F-4D97-AF65-F5344CB8AC3E}">
        <p14:creationId xmlns:p14="http://schemas.microsoft.com/office/powerpoint/2010/main" val="2542758442"/>
      </p:ext>
    </p:extLst>
  </p:cSld>
  <p:clrMapOvr>
    <a:masterClrMapping/>
  </p:clrMapOvr>
  <p:transition spd="med">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5"/>
          <p:cNvSpPr txBox="1">
            <a:spLocks noChangeArrowheads="1"/>
          </p:cNvSpPr>
          <p:nvPr/>
        </p:nvSpPr>
        <p:spPr bwMode="auto">
          <a:xfrm>
            <a:off x="381000" y="609600"/>
            <a:ext cx="8229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Step 4: Assign and Reconcile Costs </a:t>
            </a:r>
          </a:p>
        </p:txBody>
      </p:sp>
      <p:sp>
        <p:nvSpPr>
          <p:cNvPr id="11" name="TextBox 10"/>
          <p:cNvSpPr txBox="1"/>
          <p:nvPr/>
        </p:nvSpPr>
        <p:spPr>
          <a:xfrm>
            <a:off x="7695371" y="20390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16.10</a:t>
            </a:r>
          </a:p>
        </p:txBody>
      </p:sp>
      <p:sp>
        <p:nvSpPr>
          <p:cNvPr id="13" name="Rectangle 12">
            <a:extLst>
              <a:ext uri="{FF2B5EF4-FFF2-40B4-BE49-F238E27FC236}">
                <a16:creationId xmlns:a16="http://schemas.microsoft.com/office/drawing/2014/main" xmlns="" id="{2963B10A-E132-B346-A422-276F00DC871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E7F2C7F6-9D72-CD4E-BB7E-3673A21D20A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Slide Number Placeholder 7">
            <a:extLst>
              <a:ext uri="{FF2B5EF4-FFF2-40B4-BE49-F238E27FC236}">
                <a16:creationId xmlns:a16="http://schemas.microsoft.com/office/drawing/2014/main" xmlns="" id="{C393DEEF-393A-4D0F-B41B-8470DFEDC156}"/>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17694FC5-EC24-422F-99DD-9CDED3CC63CF}"/>
              </a:ext>
            </a:extLst>
          </p:cNvPr>
          <p:cNvPicPr>
            <a:picLocks noChangeAspect="1"/>
          </p:cNvPicPr>
          <p:nvPr/>
        </p:nvPicPr>
        <p:blipFill>
          <a:blip r:embed="rId3"/>
          <a:stretch>
            <a:fillRect/>
          </a:stretch>
        </p:blipFill>
        <p:spPr>
          <a:xfrm>
            <a:off x="915229" y="1596468"/>
            <a:ext cx="6628571" cy="3933333"/>
          </a:xfrm>
          <a:prstGeom prst="rect">
            <a:avLst/>
          </a:prstGeom>
        </p:spPr>
      </p:pic>
      <p:sp>
        <p:nvSpPr>
          <p:cNvPr id="2" name="Rounded Rectangle 8">
            <a:extLst>
              <a:ext uri="{FF2B5EF4-FFF2-40B4-BE49-F238E27FC236}">
                <a16:creationId xmlns:a16="http://schemas.microsoft.com/office/drawing/2014/main" xmlns="" id="{87DAD155-7DA3-405C-9656-B548911B9D60}"/>
              </a:ext>
            </a:extLst>
          </p:cNvPr>
          <p:cNvSpPr/>
          <p:nvPr/>
        </p:nvSpPr>
        <p:spPr>
          <a:xfrm>
            <a:off x="81012" y="6534812"/>
            <a:ext cx="51005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sz="1100" dirty="0">
                <a:solidFill>
                  <a:prstClr val="black"/>
                </a:solidFill>
              </a:rPr>
              <a:t> Compute process activity costs using weighted average</a:t>
            </a:r>
            <a:r>
              <a:rPr lang="en-US" sz="1100" dirty="0">
                <a:solidFill>
                  <a:prstClr val="black"/>
                </a:solidFill>
                <a:latin typeface="Calibri"/>
              </a:rPr>
              <a:t>.</a:t>
            </a:r>
          </a:p>
        </p:txBody>
      </p:sp>
    </p:spTree>
    <p:extLst>
      <p:ext uri="{BB962C8B-B14F-4D97-AF65-F5344CB8AC3E}">
        <p14:creationId xmlns:p14="http://schemas.microsoft.com/office/powerpoint/2010/main" val="1982376120"/>
      </p:ext>
    </p:extLst>
  </p:cSld>
  <p:clrMapOvr>
    <a:masterClrMapping/>
  </p:clrMapOvr>
  <p:transition spd="med">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sp>
        <p:nvSpPr>
          <p:cNvPr id="3" name="TextBox 2"/>
          <p:cNvSpPr txBox="1"/>
          <p:nvPr/>
        </p:nvSpPr>
        <p:spPr>
          <a:xfrm>
            <a:off x="522514" y="609600"/>
            <a:ext cx="8229600" cy="646331"/>
          </a:xfrm>
          <a:prstGeom prst="rect">
            <a:avLst/>
          </a:prstGeom>
          <a:noFill/>
        </p:spPr>
        <p:txBody>
          <a:bodyPr wrap="square" rtlCol="0">
            <a:spAutoFit/>
          </a:bodyPr>
          <a:lstStyle/>
          <a:p>
            <a:pPr algn="ctr"/>
            <a:r>
              <a:rPr lang="en-US" sz="3600" b="1" dirty="0"/>
              <a:t>Using Process Cost Information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950A1F77-925D-4C47-B762-C22A6E12647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C56D1BE-8A84-D743-8BC8-786C257E676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Rectangle 2">
            <a:extLst>
              <a:ext uri="{FF2B5EF4-FFF2-40B4-BE49-F238E27FC236}">
                <a16:creationId xmlns:a16="http://schemas.microsoft.com/office/drawing/2014/main" xmlns="" id="{958F1922-D792-493E-B7AF-2E71CBEDAA4F}"/>
              </a:ext>
            </a:extLst>
          </p:cNvPr>
          <p:cNvSpPr>
            <a:spLocks noChangeArrowheads="1"/>
          </p:cNvSpPr>
          <p:nvPr/>
        </p:nvSpPr>
        <p:spPr bwMode="auto">
          <a:xfrm>
            <a:off x="533400" y="1390540"/>
            <a:ext cx="8077200" cy="4420184"/>
          </a:xfrm>
          <a:prstGeom prst="rect">
            <a:avLst/>
          </a:prstGeom>
          <a:solidFill>
            <a:srgbClr val="CCECFF"/>
          </a:solidFill>
          <a:ln w="38100" cmpd="dbl">
            <a:solidFill>
              <a:schemeClr val="tx1"/>
            </a:solidFill>
            <a:miter lim="800000"/>
            <a:headEnd/>
            <a:tailEnd/>
          </a:ln>
          <a:effectLst>
            <a:outerShdw dist="107763" dir="2700000" algn="ctr" rotWithShape="0">
              <a:schemeClr val="tx1"/>
            </a:outerShdw>
          </a:effec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35000"/>
              </a:spcBef>
              <a:buFont typeface="Wingdings" pitchFamily="2" charset="2"/>
              <a:buChar char="§"/>
            </a:pPr>
            <a:r>
              <a:rPr lang="en-US" altLang="en-US" sz="2800" dirty="0"/>
              <a:t>  Control costs: compare to prior months and </a:t>
            </a:r>
            <a:br>
              <a:rPr lang="en-US" altLang="en-US" sz="2800" dirty="0"/>
            </a:br>
            <a:r>
              <a:rPr lang="en-US" altLang="en-US" sz="2800" dirty="0"/>
              <a:t>    take necessary corrective action.</a:t>
            </a:r>
          </a:p>
          <a:p>
            <a:pPr eaLnBrk="1" hangingPunct="1">
              <a:lnSpc>
                <a:spcPct val="90000"/>
              </a:lnSpc>
              <a:spcBef>
                <a:spcPct val="35000"/>
              </a:spcBef>
              <a:buFont typeface="Wingdings" pitchFamily="2" charset="2"/>
              <a:buChar char="§"/>
            </a:pPr>
            <a:r>
              <a:rPr lang="en-US" altLang="en-US" sz="2800" dirty="0"/>
              <a:t>  Evaluate performance: evaluate department</a:t>
            </a:r>
            <a:br>
              <a:rPr lang="en-US" altLang="en-US" sz="2800" dirty="0"/>
            </a:br>
            <a:r>
              <a:rPr lang="en-US" altLang="en-US" sz="2800" dirty="0"/>
              <a:t>    managers based on their control of costs.</a:t>
            </a:r>
          </a:p>
          <a:p>
            <a:pPr eaLnBrk="1" hangingPunct="1">
              <a:lnSpc>
                <a:spcPct val="90000"/>
              </a:lnSpc>
              <a:spcBef>
                <a:spcPct val="35000"/>
              </a:spcBef>
              <a:buFont typeface="Wingdings" pitchFamily="2" charset="2"/>
              <a:buChar char="§"/>
            </a:pPr>
            <a:r>
              <a:rPr lang="en-US" altLang="en-US" sz="2800" dirty="0"/>
              <a:t>  Evaluate process improvements: examine how</a:t>
            </a:r>
            <a:br>
              <a:rPr lang="en-US" altLang="en-US" sz="2800" dirty="0"/>
            </a:br>
            <a:r>
              <a:rPr lang="en-US" altLang="en-US" sz="2800" dirty="0"/>
              <a:t>    costs per EUP change after process </a:t>
            </a:r>
            <a:br>
              <a:rPr lang="en-US" altLang="en-US" sz="2800" dirty="0"/>
            </a:br>
            <a:r>
              <a:rPr lang="en-US" altLang="en-US" sz="2800" dirty="0"/>
              <a:t>    improvements.</a:t>
            </a:r>
          </a:p>
          <a:p>
            <a:pPr eaLnBrk="1" hangingPunct="1">
              <a:lnSpc>
                <a:spcPct val="90000"/>
              </a:lnSpc>
              <a:spcBef>
                <a:spcPct val="35000"/>
              </a:spcBef>
              <a:buFont typeface="Wingdings" pitchFamily="2" charset="2"/>
              <a:buChar char="§"/>
            </a:pPr>
            <a:r>
              <a:rPr lang="en-US" altLang="en-US" sz="2800" dirty="0"/>
              <a:t>  Prepare financial statements: cost of goods</a:t>
            </a:r>
            <a:br>
              <a:rPr lang="en-US" altLang="en-US" sz="2800" dirty="0"/>
            </a:br>
            <a:r>
              <a:rPr lang="en-US" altLang="en-US" sz="2800" dirty="0"/>
              <a:t>    sold and ending inventory are reported on</a:t>
            </a:r>
            <a:br>
              <a:rPr lang="en-US" altLang="en-US" sz="2800" dirty="0"/>
            </a:br>
            <a:r>
              <a:rPr lang="en-US" altLang="en-US" sz="2800" dirty="0"/>
              <a:t>    income statement and balance sheet.</a:t>
            </a:r>
          </a:p>
        </p:txBody>
      </p:sp>
      <p:sp>
        <p:nvSpPr>
          <p:cNvPr id="9" name="Slide Number Placeholder 7">
            <a:extLst>
              <a:ext uri="{FF2B5EF4-FFF2-40B4-BE49-F238E27FC236}">
                <a16:creationId xmlns:a16="http://schemas.microsoft.com/office/drawing/2014/main" xmlns="" id="{D6A0FFB4-02E5-4BC1-A7BB-979FEBBF0D74}"/>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
        <p:nvSpPr>
          <p:cNvPr id="2" name="Rounded Rectangle 8">
            <a:extLst>
              <a:ext uri="{FF2B5EF4-FFF2-40B4-BE49-F238E27FC236}">
                <a16:creationId xmlns:a16="http://schemas.microsoft.com/office/drawing/2014/main" xmlns="" id="{15A0715A-15A5-4215-953A-F6BFFE915084}"/>
              </a:ext>
            </a:extLst>
          </p:cNvPr>
          <p:cNvSpPr/>
          <p:nvPr/>
        </p:nvSpPr>
        <p:spPr>
          <a:xfrm>
            <a:off x="81012" y="6534812"/>
            <a:ext cx="51005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sz="1100" dirty="0">
                <a:solidFill>
                  <a:prstClr val="black"/>
                </a:solidFill>
              </a:rPr>
              <a:t> Compute process activity costs using weighted average</a:t>
            </a:r>
            <a:r>
              <a:rPr lang="en-US" sz="1100" dirty="0">
                <a:solidFill>
                  <a:prstClr val="black"/>
                </a:solidFill>
                <a:latin typeface="Calibri"/>
              </a:rPr>
              <a:t>.</a:t>
            </a:r>
          </a:p>
        </p:txBody>
      </p:sp>
    </p:spTree>
    <p:extLst>
      <p:ext uri="{BB962C8B-B14F-4D97-AF65-F5344CB8AC3E}">
        <p14:creationId xmlns:p14="http://schemas.microsoft.com/office/powerpoint/2010/main" val="714058876"/>
      </p:ext>
    </p:extLst>
  </p:cSld>
  <p:clrMapOvr>
    <a:masterClrMapping/>
  </p:clrMapOvr>
  <p:transition spd="med">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769461"/>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solidFill>
                  <a:prstClr val="black"/>
                </a:solidFill>
              </a:rPr>
              <a:t>Prepare a production cost report using weighted average.</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057400" y="894010"/>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95335918-0206-EC4B-A073-B8BC315A651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0C14690-0EC2-F84E-BBAD-730DEAF104F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6F0FBE7B-48A1-464B-8E64-EC19536B5128}"/>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sp>
        <p:nvSpPr>
          <p:cNvPr id="3" name="TextBox 2"/>
          <p:cNvSpPr txBox="1"/>
          <p:nvPr/>
        </p:nvSpPr>
        <p:spPr>
          <a:xfrm>
            <a:off x="482600" y="381000"/>
            <a:ext cx="8229600" cy="646331"/>
          </a:xfrm>
          <a:prstGeom prst="rect">
            <a:avLst/>
          </a:prstGeom>
          <a:noFill/>
        </p:spPr>
        <p:txBody>
          <a:bodyPr wrap="square" rtlCol="0">
            <a:spAutoFit/>
          </a:bodyPr>
          <a:lstStyle/>
          <a:p>
            <a:pPr algn="ctr"/>
            <a:r>
              <a:rPr lang="en-US" sz="3600" b="1" dirty="0"/>
              <a:t>Process Cost Report</a:t>
            </a:r>
          </a:p>
        </p:txBody>
      </p:sp>
      <p:sp>
        <p:nvSpPr>
          <p:cNvPr id="5" name="Rectangle 4"/>
          <p:cNvSpPr/>
          <p:nvPr/>
        </p:nvSpPr>
        <p:spPr>
          <a:xfrm>
            <a:off x="0" y="-5222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1120" y="6612921"/>
            <a:ext cx="4881880" cy="1784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Prepare a production cost report using weighted average.</a:t>
            </a:r>
          </a:p>
        </p:txBody>
      </p:sp>
      <p:sp>
        <p:nvSpPr>
          <p:cNvPr id="10" name="TextBox 9"/>
          <p:cNvSpPr txBox="1"/>
          <p:nvPr/>
        </p:nvSpPr>
        <p:spPr>
          <a:xfrm>
            <a:off x="7645400" y="10513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16.11</a:t>
            </a:r>
          </a:p>
        </p:txBody>
      </p:sp>
      <p:sp>
        <p:nvSpPr>
          <p:cNvPr id="11" name="Rectangle 10">
            <a:extLst>
              <a:ext uri="{FF2B5EF4-FFF2-40B4-BE49-F238E27FC236}">
                <a16:creationId xmlns:a16="http://schemas.microsoft.com/office/drawing/2014/main" xmlns="" id="{0D6E09DF-6D54-8B43-93FA-7E6BAECFC47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B7544BA5-90D1-B34C-9385-79772424724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3895B078-2D9B-4846-8510-E6E1F24D1845}"/>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CE5F005-FBCE-47DC-B3E9-5F31FD45759E}"/>
              </a:ext>
            </a:extLst>
          </p:cNvPr>
          <p:cNvPicPr>
            <a:picLocks noChangeAspect="1"/>
          </p:cNvPicPr>
          <p:nvPr/>
        </p:nvPicPr>
        <p:blipFill>
          <a:blip r:embed="rId3"/>
          <a:stretch>
            <a:fillRect/>
          </a:stretch>
        </p:blipFill>
        <p:spPr>
          <a:xfrm>
            <a:off x="1676401" y="954621"/>
            <a:ext cx="5334000" cy="5369979"/>
          </a:xfrm>
          <a:prstGeom prst="rect">
            <a:avLst/>
          </a:prstGeom>
        </p:spPr>
      </p:pic>
    </p:spTree>
    <p:extLst>
      <p:ext uri="{BB962C8B-B14F-4D97-AF65-F5344CB8AC3E}">
        <p14:creationId xmlns:p14="http://schemas.microsoft.com/office/powerpoint/2010/main" val="372966395"/>
      </p:ext>
    </p:extLst>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Record the flow of production costs in process costing.</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5933" y="190976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5933" y="4990305"/>
            <a:ext cx="7315200" cy="87313"/>
          </a:xfrm>
          <a:prstGeom prst="rect">
            <a:avLst/>
          </a:prstGeom>
          <a:noFill/>
          <a:ln w="9525">
            <a:noFill/>
            <a:miter lim="800000"/>
            <a:headEnd/>
            <a:tailEnd/>
          </a:ln>
        </p:spPr>
      </p:pic>
      <p:sp>
        <p:nvSpPr>
          <p:cNvPr id="8" name="TextBox 7"/>
          <p:cNvSpPr txBox="1"/>
          <p:nvPr/>
        </p:nvSpPr>
        <p:spPr>
          <a:xfrm>
            <a:off x="1828800" y="809381"/>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33214015-34BF-C14F-9734-7E899343FB6E}"/>
              </a:ext>
            </a:extLst>
          </p:cNvPr>
          <p:cNvSpPr>
            <a:spLocks noGrp="1" noChangeArrowheads="1"/>
          </p:cNvSpPr>
          <p:nvPr/>
        </p:nvSpPr>
        <p:spPr bwMode="auto">
          <a:xfrm>
            <a:off x="648994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744744B-05CF-DA42-8CFE-4F067B09A1C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AE5A592C-C157-4425-8612-B0E23E3A583B}"/>
              </a:ext>
            </a:extLst>
          </p:cNvPr>
          <p:cNvSpPr txBox="1">
            <a:spLocks/>
          </p:cNvSpPr>
          <p:nvPr/>
        </p:nvSpPr>
        <p:spPr>
          <a:xfrm>
            <a:off x="6858000" y="64928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2CB6BFEE-B492-4906-AA1B-A61A62DD3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 y="1769300"/>
            <a:ext cx="7896225" cy="3562350"/>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5"/>
          <p:cNvSpPr>
            <a:spLocks noGrp="1" noChangeArrowheads="1"/>
          </p:cNvSpPr>
          <p:nvPr>
            <p:ph type="title"/>
          </p:nvPr>
        </p:nvSpPr>
        <p:spPr>
          <a:xfrm>
            <a:off x="457200" y="609600"/>
            <a:ext cx="8229600" cy="990600"/>
          </a:xfrm>
        </p:spPr>
        <p:txBody>
          <a:bodyPr/>
          <a:lstStyle/>
          <a:p>
            <a:r>
              <a:rPr lang="en-US" altLang="en-US" b="1" dirty="0"/>
              <a:t>Accounting for Process Costing</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567551"/>
            <a:ext cx="5024388" cy="1958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rPr>
              <a:t>Record the flow of production costs in process costing</a:t>
            </a:r>
            <a:r>
              <a:rPr lang="en-US" sz="1100" dirty="0">
                <a:solidFill>
                  <a:prstClr val="black"/>
                </a:solidFill>
                <a:latin typeface="Calibri"/>
              </a:rPr>
              <a:t>.</a:t>
            </a:r>
          </a:p>
        </p:txBody>
      </p:sp>
      <p:sp>
        <p:nvSpPr>
          <p:cNvPr id="11" name="Rectangle 10">
            <a:extLst>
              <a:ext uri="{FF2B5EF4-FFF2-40B4-BE49-F238E27FC236}">
                <a16:creationId xmlns:a16="http://schemas.microsoft.com/office/drawing/2014/main" xmlns="" id="{FA6BA28D-8C68-2840-ACD6-ED439332DB3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BB57D45-8998-714A-8F22-9DA9EE27E22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6229A1F9-E583-4CDB-8A0F-2EB5FDD8C5A4}"/>
              </a:ext>
            </a:extLst>
          </p:cNvPr>
          <p:cNvSpPr txBox="1"/>
          <p:nvPr/>
        </p:nvSpPr>
        <p:spPr>
          <a:xfrm>
            <a:off x="7800571" y="164581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16.12</a:t>
            </a:r>
          </a:p>
        </p:txBody>
      </p:sp>
      <p:sp>
        <p:nvSpPr>
          <p:cNvPr id="10" name="Slide Number Placeholder 7">
            <a:extLst>
              <a:ext uri="{FF2B5EF4-FFF2-40B4-BE49-F238E27FC236}">
                <a16:creationId xmlns:a16="http://schemas.microsoft.com/office/drawing/2014/main" xmlns="" id="{BF94399F-B7BB-4D0A-89D7-F8E27EB8A8D7}"/>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543624426"/>
      </p:ext>
    </p:extLst>
  </p:cSld>
  <p:clrMapOvr>
    <a:masterClrMapping/>
  </p:clrMapOvr>
  <p:transition spd="med">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57200" y="609600"/>
            <a:ext cx="8229600" cy="990600"/>
          </a:xfrm>
        </p:spPr>
        <p:txBody>
          <a:bodyPr/>
          <a:lstStyle/>
          <a:p>
            <a:r>
              <a:rPr lang="en-US" altLang="en-US" b="1" dirty="0"/>
              <a:t>Accounting for Production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FA6BA28D-8C68-2840-ACD6-ED439332DB3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BB57D45-8998-714A-8F22-9DA9EE27E22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6229A1F9-E583-4CDB-8A0F-2EB5FDD8C5A4}"/>
              </a:ext>
            </a:extLst>
          </p:cNvPr>
          <p:cNvSpPr txBox="1"/>
          <p:nvPr/>
        </p:nvSpPr>
        <p:spPr>
          <a:xfrm>
            <a:off x="7800571" y="164581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16.13</a:t>
            </a:r>
          </a:p>
        </p:txBody>
      </p:sp>
      <p:sp>
        <p:nvSpPr>
          <p:cNvPr id="10" name="Slide Number Placeholder 7">
            <a:extLst>
              <a:ext uri="{FF2B5EF4-FFF2-40B4-BE49-F238E27FC236}">
                <a16:creationId xmlns:a16="http://schemas.microsoft.com/office/drawing/2014/main" xmlns="" id="{9AA189E0-4BFE-42FB-984F-2F9E2C807BE5}"/>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CC1EB34D-067D-414A-9075-DBAEF77A6B3B}"/>
              </a:ext>
            </a:extLst>
          </p:cNvPr>
          <p:cNvPicPr>
            <a:picLocks noChangeAspect="1"/>
          </p:cNvPicPr>
          <p:nvPr/>
        </p:nvPicPr>
        <p:blipFill>
          <a:blip r:embed="rId3"/>
          <a:stretch>
            <a:fillRect/>
          </a:stretch>
        </p:blipFill>
        <p:spPr>
          <a:xfrm>
            <a:off x="418702" y="2400515"/>
            <a:ext cx="7915269" cy="2566838"/>
          </a:xfrm>
          <a:prstGeom prst="rect">
            <a:avLst/>
          </a:prstGeom>
        </p:spPr>
      </p:pic>
      <p:sp>
        <p:nvSpPr>
          <p:cNvPr id="2" name="Rounded Rectangle 8">
            <a:extLst>
              <a:ext uri="{FF2B5EF4-FFF2-40B4-BE49-F238E27FC236}">
                <a16:creationId xmlns:a16="http://schemas.microsoft.com/office/drawing/2014/main" xmlns="" id="{13CB868E-2309-40BD-A2DC-D11A2F822973}"/>
              </a:ext>
            </a:extLst>
          </p:cNvPr>
          <p:cNvSpPr/>
          <p:nvPr/>
        </p:nvSpPr>
        <p:spPr>
          <a:xfrm>
            <a:off x="81012" y="6567551"/>
            <a:ext cx="5024388" cy="1958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rPr>
              <a:t>Record the flow of production costs in process costing</a:t>
            </a:r>
            <a:r>
              <a:rPr lang="en-US" sz="1100" dirty="0">
                <a:solidFill>
                  <a:prstClr val="black"/>
                </a:solidFill>
                <a:latin typeface="Calibri"/>
              </a:rPr>
              <a:t>.</a:t>
            </a:r>
          </a:p>
        </p:txBody>
      </p:sp>
    </p:spTree>
    <p:extLst>
      <p:ext uri="{BB962C8B-B14F-4D97-AF65-F5344CB8AC3E}">
        <p14:creationId xmlns:p14="http://schemas.microsoft.com/office/powerpoint/2010/main" val="121306175"/>
      </p:ext>
    </p:extLst>
  </p:cSld>
  <p:clrMapOvr>
    <a:masterClrMapping/>
  </p:clrMapOvr>
  <p:transitio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16 Learning Objectives</a:t>
            </a:r>
            <a:endParaRPr lang="en-US" sz="4400" dirty="0">
              <a:solidFill>
                <a:prstClr val="black"/>
              </a:solidFill>
              <a:latin typeface="Calibri"/>
            </a:endParaRPr>
          </a:p>
        </p:txBody>
      </p:sp>
      <p:sp>
        <p:nvSpPr>
          <p:cNvPr id="8" name="Rectangle 7"/>
          <p:cNvSpPr/>
          <p:nvPr/>
        </p:nvSpPr>
        <p:spPr>
          <a:xfrm>
            <a:off x="762000" y="1868706"/>
            <a:ext cx="8039100" cy="3539430"/>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Explain process costing and contrast it with job order costing.</a:t>
            </a:r>
          </a:p>
          <a:p>
            <a:r>
              <a:rPr lang="en-US" sz="1600" b="1" dirty="0">
                <a:solidFill>
                  <a:prstClr val="black"/>
                </a:solidFill>
                <a:latin typeface="Calibri"/>
              </a:rPr>
              <a:t>C2  </a:t>
            </a:r>
            <a:r>
              <a:rPr lang="en-US" sz="1600" i="1" dirty="0">
                <a:solidFill>
                  <a:prstClr val="black"/>
                </a:solidFill>
                <a:latin typeface="Calibri"/>
              </a:rPr>
              <a:t>Appendix 16A- </a:t>
            </a:r>
            <a:r>
              <a:rPr lang="en-US" sz="1600" dirty="0">
                <a:solidFill>
                  <a:prstClr val="black"/>
                </a:solidFill>
                <a:latin typeface="Calibri"/>
              </a:rPr>
              <a:t>Compute process activity costs and prepare a production cost report using </a:t>
            </a:r>
            <a:br>
              <a:rPr lang="en-US" sz="1600" dirty="0">
                <a:solidFill>
                  <a:prstClr val="black"/>
                </a:solidFill>
                <a:latin typeface="Calibri"/>
              </a:rPr>
            </a:br>
            <a:r>
              <a:rPr lang="en-US" sz="1600" dirty="0">
                <a:solidFill>
                  <a:prstClr val="black"/>
                </a:solidFill>
                <a:latin typeface="Calibri"/>
              </a:rPr>
              <a:t>       FIFO.</a:t>
            </a:r>
          </a:p>
          <a:p>
            <a:r>
              <a:rPr lang="en-US" sz="1600" dirty="0">
                <a:solidFill>
                  <a:prstClr val="black"/>
                </a:solidFill>
                <a:latin typeface="Calibri"/>
              </a:rPr>
              <a:t>      </a:t>
            </a: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Illustrate a hybrid costing system and analyze process system yield.</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Compute process activity costs using weighted average.</a:t>
            </a:r>
          </a:p>
          <a:p>
            <a:r>
              <a:rPr lang="en-US" sz="1600" b="1" dirty="0">
                <a:solidFill>
                  <a:prstClr val="black"/>
                </a:solidFill>
                <a:latin typeface="Calibri"/>
              </a:rPr>
              <a:t>P2  </a:t>
            </a:r>
            <a:r>
              <a:rPr lang="en-US" sz="1600" dirty="0">
                <a:solidFill>
                  <a:prstClr val="black"/>
                </a:solidFill>
                <a:latin typeface="Calibri"/>
              </a:rPr>
              <a:t>Prepare a production cost report using weighted average.</a:t>
            </a:r>
          </a:p>
          <a:p>
            <a:r>
              <a:rPr lang="en-US" sz="1600" b="1" dirty="0">
                <a:solidFill>
                  <a:prstClr val="black"/>
                </a:solidFill>
                <a:latin typeface="Calibri"/>
              </a:rPr>
              <a:t>P3  </a:t>
            </a:r>
            <a:r>
              <a:rPr lang="en-US" sz="1600" dirty="0">
                <a:solidFill>
                  <a:prstClr val="black"/>
                </a:solidFill>
                <a:latin typeface="Calibri"/>
              </a:rPr>
              <a:t>Record the flow of production costs in process costing.</a:t>
            </a:r>
          </a:p>
          <a:p>
            <a:r>
              <a:rPr lang="en-US" sz="1600" b="1" dirty="0">
                <a:solidFill>
                  <a:prstClr val="black"/>
                </a:solidFill>
                <a:latin typeface="Calibri"/>
              </a:rPr>
              <a:t>P4</a:t>
            </a:r>
            <a:r>
              <a:rPr lang="en-US" sz="1600" dirty="0">
                <a:solidFill>
                  <a:prstClr val="black"/>
                </a:solidFill>
                <a:latin typeface="Calibri"/>
              </a:rPr>
              <a:t>  Record the transfer of goods across departments, to Finished Goods Inventory, and to Cost</a:t>
            </a:r>
          </a:p>
          <a:p>
            <a:r>
              <a:rPr lang="en-US" sz="1600" dirty="0">
                <a:solidFill>
                  <a:prstClr val="black"/>
                </a:solidFill>
                <a:latin typeface="Calibri"/>
              </a:rPr>
              <a:t>       of Goods Sold.</a:t>
            </a:r>
          </a:p>
        </p:txBody>
      </p:sp>
      <p:sp>
        <p:nvSpPr>
          <p:cNvPr id="10" name="Rectangle 9">
            <a:extLst>
              <a:ext uri="{FF2B5EF4-FFF2-40B4-BE49-F238E27FC236}">
                <a16:creationId xmlns:a16="http://schemas.microsoft.com/office/drawing/2014/main" xmlns="" id="{45608026-AD3E-DD47-87B1-B8AC78DA024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E5C2E9D-0677-8042-8CF4-390360A933FA}"/>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527024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57200" y="609600"/>
            <a:ext cx="8229600" cy="990600"/>
          </a:xfrm>
        </p:spPr>
        <p:txBody>
          <a:bodyPr/>
          <a:lstStyle/>
          <a:p>
            <a:r>
              <a:rPr lang="en-US" altLang="en-US" b="1" dirty="0"/>
              <a:t>Accounting for Material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FA6BA28D-8C68-2840-ACD6-ED439332DB3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BB57D45-8998-714A-8F22-9DA9EE27E22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Slide Number Placeholder 7">
            <a:extLst>
              <a:ext uri="{FF2B5EF4-FFF2-40B4-BE49-F238E27FC236}">
                <a16:creationId xmlns:a16="http://schemas.microsoft.com/office/drawing/2014/main" xmlns="" id="{2AD857F9-CCDE-4618-ACB9-1BB380EB5F30}"/>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68620D8C-EB7C-4637-A775-FE53B3211E36}"/>
              </a:ext>
            </a:extLst>
          </p:cNvPr>
          <p:cNvPicPr>
            <a:picLocks noChangeAspect="1"/>
          </p:cNvPicPr>
          <p:nvPr/>
        </p:nvPicPr>
        <p:blipFill>
          <a:blip r:embed="rId3"/>
          <a:stretch>
            <a:fillRect/>
          </a:stretch>
        </p:blipFill>
        <p:spPr>
          <a:xfrm>
            <a:off x="1354982" y="1594762"/>
            <a:ext cx="6434036" cy="4604511"/>
          </a:xfrm>
          <a:prstGeom prst="rect">
            <a:avLst/>
          </a:prstGeom>
        </p:spPr>
      </p:pic>
      <p:sp>
        <p:nvSpPr>
          <p:cNvPr id="2" name="Rounded Rectangle 8">
            <a:extLst>
              <a:ext uri="{FF2B5EF4-FFF2-40B4-BE49-F238E27FC236}">
                <a16:creationId xmlns:a16="http://schemas.microsoft.com/office/drawing/2014/main" xmlns="" id="{B8DA4D2B-5E33-4166-A3F5-58C6CC143E5D}"/>
              </a:ext>
            </a:extLst>
          </p:cNvPr>
          <p:cNvSpPr/>
          <p:nvPr/>
        </p:nvSpPr>
        <p:spPr>
          <a:xfrm>
            <a:off x="81012" y="6567551"/>
            <a:ext cx="5024388" cy="1958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rPr>
              <a:t>Record the flow of production costs in process costing</a:t>
            </a:r>
            <a:r>
              <a:rPr lang="en-US" sz="1100" dirty="0">
                <a:solidFill>
                  <a:prstClr val="black"/>
                </a:solidFill>
                <a:latin typeface="Calibri"/>
              </a:rPr>
              <a:t>.</a:t>
            </a:r>
          </a:p>
        </p:txBody>
      </p:sp>
    </p:spTree>
    <p:extLst>
      <p:ext uri="{BB962C8B-B14F-4D97-AF65-F5344CB8AC3E}">
        <p14:creationId xmlns:p14="http://schemas.microsoft.com/office/powerpoint/2010/main" val="1953414239"/>
      </p:ext>
    </p:extLst>
  </p:cSld>
  <p:clrMapOvr>
    <a:masterClrMapping/>
  </p:clrMapOvr>
  <p:transitio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533400"/>
            <a:ext cx="8229600" cy="884238"/>
          </a:xfrm>
        </p:spPr>
        <p:txBody>
          <a:bodyPr/>
          <a:lstStyle/>
          <a:p>
            <a:r>
              <a:rPr lang="en-US" altLang="en-US" b="1" dirty="0"/>
              <a:t>Accounting for Labor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C04F3C52-2607-5044-B54A-EE1F4B645AA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18E165DF-6F62-594A-AFED-1FFC6F0D44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Slide Number Placeholder 7">
            <a:extLst>
              <a:ext uri="{FF2B5EF4-FFF2-40B4-BE49-F238E27FC236}">
                <a16:creationId xmlns:a16="http://schemas.microsoft.com/office/drawing/2014/main" xmlns="" id="{0738DF7A-CBA7-4CD9-861C-21D2705E1D94}"/>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2A6C7D43-61B6-489A-90C6-A3AA5B6F4C37}"/>
              </a:ext>
            </a:extLst>
          </p:cNvPr>
          <p:cNvPicPr>
            <a:picLocks noChangeAspect="1"/>
          </p:cNvPicPr>
          <p:nvPr/>
        </p:nvPicPr>
        <p:blipFill>
          <a:blip r:embed="rId3"/>
          <a:stretch>
            <a:fillRect/>
          </a:stretch>
        </p:blipFill>
        <p:spPr>
          <a:xfrm>
            <a:off x="992336" y="1498355"/>
            <a:ext cx="7164156" cy="3426336"/>
          </a:xfrm>
          <a:prstGeom prst="rect">
            <a:avLst/>
          </a:prstGeom>
        </p:spPr>
      </p:pic>
      <p:sp>
        <p:nvSpPr>
          <p:cNvPr id="3" name="Rounded Rectangle 8">
            <a:extLst>
              <a:ext uri="{FF2B5EF4-FFF2-40B4-BE49-F238E27FC236}">
                <a16:creationId xmlns:a16="http://schemas.microsoft.com/office/drawing/2014/main" xmlns="" id="{73C238E0-3A91-474B-AACC-D03F552A6575}"/>
              </a:ext>
            </a:extLst>
          </p:cNvPr>
          <p:cNvSpPr/>
          <p:nvPr/>
        </p:nvSpPr>
        <p:spPr>
          <a:xfrm>
            <a:off x="81012" y="6567551"/>
            <a:ext cx="5024388" cy="1958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rPr>
              <a:t>Record the flow of production costs in process costing</a:t>
            </a:r>
            <a:r>
              <a:rPr lang="en-US" sz="1100" dirty="0">
                <a:solidFill>
                  <a:prstClr val="black"/>
                </a:solidFill>
                <a:latin typeface="Calibri"/>
              </a:rPr>
              <a:t>.</a:t>
            </a:r>
          </a:p>
        </p:txBody>
      </p:sp>
    </p:spTree>
    <p:extLst>
      <p:ext uri="{BB962C8B-B14F-4D97-AF65-F5344CB8AC3E}">
        <p14:creationId xmlns:p14="http://schemas.microsoft.com/office/powerpoint/2010/main" val="3648622027"/>
      </p:ext>
    </p:extLst>
  </p:cSld>
  <p:clrMapOvr>
    <a:masterClrMapping/>
  </p:clrMapOvr>
  <p:transition spd="med">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457200" y="609600"/>
            <a:ext cx="8229600" cy="1066800"/>
          </a:xfrm>
        </p:spPr>
        <p:txBody>
          <a:bodyPr/>
          <a:lstStyle/>
          <a:p>
            <a:r>
              <a:rPr lang="en-US" altLang="en-US" b="1" dirty="0"/>
              <a:t>Accounting for Factory Overhead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ectangle 9">
            <a:extLst>
              <a:ext uri="{FF2B5EF4-FFF2-40B4-BE49-F238E27FC236}">
                <a16:creationId xmlns:a16="http://schemas.microsoft.com/office/drawing/2014/main" xmlns="" id="{E827149F-7E3B-E346-899E-3D17F949FD5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E53F22C-4E36-2744-BB50-0BAFCE13821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TextBox 11">
            <a:extLst>
              <a:ext uri="{FF2B5EF4-FFF2-40B4-BE49-F238E27FC236}">
                <a16:creationId xmlns:a16="http://schemas.microsoft.com/office/drawing/2014/main" xmlns="" id="{12783ACC-F0E9-495C-93F8-141F5DA4BC09}"/>
              </a:ext>
            </a:extLst>
          </p:cNvPr>
          <p:cNvSpPr txBox="1"/>
          <p:nvPr/>
        </p:nvSpPr>
        <p:spPr>
          <a:xfrm>
            <a:off x="7467600" y="33751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16.14</a:t>
            </a:r>
          </a:p>
        </p:txBody>
      </p:sp>
      <p:sp>
        <p:nvSpPr>
          <p:cNvPr id="13" name="Slide Number Placeholder 7">
            <a:extLst>
              <a:ext uri="{FF2B5EF4-FFF2-40B4-BE49-F238E27FC236}">
                <a16:creationId xmlns:a16="http://schemas.microsoft.com/office/drawing/2014/main" xmlns="" id="{C5F2533A-ABFC-41A3-B15D-58F5DD7DCC9B}"/>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919C6AE9-7EA2-407F-9F49-069C90CED86C}"/>
              </a:ext>
            </a:extLst>
          </p:cNvPr>
          <p:cNvPicPr>
            <a:picLocks noChangeAspect="1"/>
          </p:cNvPicPr>
          <p:nvPr/>
        </p:nvPicPr>
        <p:blipFill>
          <a:blip r:embed="rId3"/>
          <a:stretch>
            <a:fillRect/>
          </a:stretch>
        </p:blipFill>
        <p:spPr>
          <a:xfrm>
            <a:off x="1881938" y="3370709"/>
            <a:ext cx="4990476" cy="2838095"/>
          </a:xfrm>
          <a:prstGeom prst="rect">
            <a:avLst/>
          </a:prstGeom>
        </p:spPr>
      </p:pic>
      <p:pic>
        <p:nvPicPr>
          <p:cNvPr id="7" name="Picture 6">
            <a:extLst>
              <a:ext uri="{FF2B5EF4-FFF2-40B4-BE49-F238E27FC236}">
                <a16:creationId xmlns:a16="http://schemas.microsoft.com/office/drawing/2014/main" xmlns="" id="{D98AFD63-F5E8-47E8-9B20-81EB6EF9EFED}"/>
              </a:ext>
            </a:extLst>
          </p:cNvPr>
          <p:cNvPicPr>
            <a:picLocks noChangeAspect="1"/>
          </p:cNvPicPr>
          <p:nvPr/>
        </p:nvPicPr>
        <p:blipFill>
          <a:blip r:embed="rId4"/>
          <a:stretch>
            <a:fillRect/>
          </a:stretch>
        </p:blipFill>
        <p:spPr>
          <a:xfrm>
            <a:off x="1900985" y="1617351"/>
            <a:ext cx="4952381" cy="1552381"/>
          </a:xfrm>
          <a:prstGeom prst="rect">
            <a:avLst/>
          </a:prstGeom>
        </p:spPr>
      </p:pic>
      <p:sp>
        <p:nvSpPr>
          <p:cNvPr id="2" name="Rounded Rectangle 8">
            <a:extLst>
              <a:ext uri="{FF2B5EF4-FFF2-40B4-BE49-F238E27FC236}">
                <a16:creationId xmlns:a16="http://schemas.microsoft.com/office/drawing/2014/main" xmlns="" id="{1C0B4FA6-CAA9-4014-95F8-01DA835B0E40}"/>
              </a:ext>
            </a:extLst>
          </p:cNvPr>
          <p:cNvSpPr/>
          <p:nvPr/>
        </p:nvSpPr>
        <p:spPr>
          <a:xfrm>
            <a:off x="81012" y="6567551"/>
            <a:ext cx="5024388" cy="1958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rPr>
              <a:t>Record the flow of production costs in process costing</a:t>
            </a:r>
            <a:r>
              <a:rPr lang="en-US" sz="1100" dirty="0">
                <a:solidFill>
                  <a:prstClr val="black"/>
                </a:solidFill>
                <a:latin typeface="Calibri"/>
              </a:rPr>
              <a:t>.</a:t>
            </a:r>
          </a:p>
        </p:txBody>
      </p:sp>
    </p:spTree>
    <p:extLst>
      <p:ext uri="{BB962C8B-B14F-4D97-AF65-F5344CB8AC3E}">
        <p14:creationId xmlns:p14="http://schemas.microsoft.com/office/powerpoint/2010/main" val="2539710371"/>
      </p:ext>
    </p:extLst>
  </p:cSld>
  <p:clrMapOvr>
    <a:masterClrMapping/>
  </p:clrMapOvr>
  <p:transition spd="med">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80533" y="2117441"/>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R</a:t>
            </a:r>
            <a:r>
              <a:rPr lang="en-US" dirty="0">
                <a:solidFill>
                  <a:prstClr val="black"/>
                </a:solidFill>
              </a:rPr>
              <a:t>ecord the transfer of goods across departments, to Finished Goods Inventory, and to Cost of Goods Sold.</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0533"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46666" y="5335022"/>
            <a:ext cx="7315200" cy="87313"/>
          </a:xfrm>
          <a:prstGeom prst="rect">
            <a:avLst/>
          </a:prstGeom>
          <a:noFill/>
          <a:ln w="9525">
            <a:noFill/>
            <a:miter lim="800000"/>
            <a:headEnd/>
            <a:tailEnd/>
          </a:ln>
        </p:spPr>
      </p:pic>
      <p:sp>
        <p:nvSpPr>
          <p:cNvPr id="8" name="TextBox 7"/>
          <p:cNvSpPr txBox="1"/>
          <p:nvPr/>
        </p:nvSpPr>
        <p:spPr>
          <a:xfrm>
            <a:off x="1943100" y="906640"/>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212735CD-26A6-5346-BE68-25CD28BE47B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6EEE2F0-2C4A-AB4C-9E33-E92C4D6458B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95B9C9E7-FEC5-4D8B-9904-742A44BC4A8E}"/>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57200" y="609600"/>
            <a:ext cx="8229600" cy="533400"/>
          </a:xfrm>
        </p:spPr>
        <p:txBody>
          <a:bodyPr/>
          <a:lstStyle/>
          <a:p>
            <a:r>
              <a:rPr lang="en-US" altLang="en-US" b="1" dirty="0"/>
              <a:t>Transfers Across Departments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a:t>
            </a:r>
            <a:r>
              <a:rPr lang="en-US" sz="1100" dirty="0" err="1">
                <a:solidFill>
                  <a:prstClr val="black"/>
                </a:solidFill>
                <a:latin typeface="Calibri"/>
              </a:rPr>
              <a:t>Iinventory</a:t>
            </a:r>
            <a:r>
              <a:rPr lang="en-US" sz="1100" dirty="0">
                <a:solidFill>
                  <a:prstClr val="black"/>
                </a:solidFill>
                <a:latin typeface="Calibri"/>
              </a:rPr>
              <a:t>, and to Cost of Goods Sold.</a:t>
            </a:r>
          </a:p>
        </p:txBody>
      </p:sp>
      <p:sp>
        <p:nvSpPr>
          <p:cNvPr id="11" name="Rectangle 10">
            <a:extLst>
              <a:ext uri="{FF2B5EF4-FFF2-40B4-BE49-F238E27FC236}">
                <a16:creationId xmlns:a16="http://schemas.microsoft.com/office/drawing/2014/main" xmlns="" id="{678010CC-4E1F-4A44-9F74-E1FCF552410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5D040BB-89A6-0549-BDE4-37DF04B039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Slide Number Placeholder 7">
            <a:extLst>
              <a:ext uri="{FF2B5EF4-FFF2-40B4-BE49-F238E27FC236}">
                <a16:creationId xmlns:a16="http://schemas.microsoft.com/office/drawing/2014/main" xmlns="" id="{9EF6E062-DE18-4B47-BEE3-8B79322BD7AF}"/>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92219D91-D5CC-4B7E-ACEE-F569962DDC92}"/>
              </a:ext>
            </a:extLst>
          </p:cNvPr>
          <p:cNvPicPr>
            <a:picLocks noChangeAspect="1"/>
          </p:cNvPicPr>
          <p:nvPr/>
        </p:nvPicPr>
        <p:blipFill>
          <a:blip r:embed="rId3"/>
          <a:stretch>
            <a:fillRect/>
          </a:stretch>
        </p:blipFill>
        <p:spPr>
          <a:xfrm>
            <a:off x="886657" y="2497920"/>
            <a:ext cx="6933734" cy="3749876"/>
          </a:xfrm>
          <a:prstGeom prst="rect">
            <a:avLst/>
          </a:prstGeom>
        </p:spPr>
      </p:pic>
      <p:pic>
        <p:nvPicPr>
          <p:cNvPr id="5" name="Picture 4">
            <a:extLst>
              <a:ext uri="{FF2B5EF4-FFF2-40B4-BE49-F238E27FC236}">
                <a16:creationId xmlns:a16="http://schemas.microsoft.com/office/drawing/2014/main" xmlns="" id="{D0633AF3-D18A-4B89-8B1B-0ECBB08C228C}"/>
              </a:ext>
            </a:extLst>
          </p:cNvPr>
          <p:cNvPicPr>
            <a:picLocks noChangeAspect="1"/>
          </p:cNvPicPr>
          <p:nvPr/>
        </p:nvPicPr>
        <p:blipFill>
          <a:blip r:embed="rId4"/>
          <a:stretch>
            <a:fillRect/>
          </a:stretch>
        </p:blipFill>
        <p:spPr>
          <a:xfrm>
            <a:off x="1102864" y="1286336"/>
            <a:ext cx="6501321" cy="1135548"/>
          </a:xfrm>
          <a:prstGeom prst="rect">
            <a:avLst/>
          </a:prstGeom>
        </p:spPr>
      </p:pic>
      <p:sp>
        <p:nvSpPr>
          <p:cNvPr id="13" name="TextBox 12">
            <a:extLst>
              <a:ext uri="{FF2B5EF4-FFF2-40B4-BE49-F238E27FC236}">
                <a16:creationId xmlns:a16="http://schemas.microsoft.com/office/drawing/2014/main" xmlns="" id="{0AA7F02E-2E7E-4618-8E34-7545ABB4AE61}"/>
              </a:ext>
            </a:extLst>
          </p:cNvPr>
          <p:cNvSpPr txBox="1"/>
          <p:nvPr/>
        </p:nvSpPr>
        <p:spPr>
          <a:xfrm>
            <a:off x="7901119" y="2590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16.15</a:t>
            </a:r>
          </a:p>
        </p:txBody>
      </p:sp>
    </p:spTree>
    <p:extLst>
      <p:ext uri="{BB962C8B-B14F-4D97-AF65-F5344CB8AC3E}">
        <p14:creationId xmlns:p14="http://schemas.microsoft.com/office/powerpoint/2010/main" val="1822704091"/>
      </p:ext>
    </p:extLst>
  </p:cSld>
  <p:clrMapOvr>
    <a:masterClrMapping/>
  </p:clrMapOvr>
  <p:transition spd="med">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45154" y="780210"/>
            <a:ext cx="8229600" cy="990600"/>
          </a:xfrm>
        </p:spPr>
        <p:txBody>
          <a:bodyPr/>
          <a:lstStyle/>
          <a:p>
            <a:r>
              <a:rPr lang="en-US" altLang="en-US" b="1" dirty="0"/>
              <a:t>Accounting for Transfer to Finished Goods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678010CC-4E1F-4A44-9F74-E1FCF552410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5D040BB-89A6-0549-BDE4-37DF04B039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E54881F0-5D7E-4A78-B8F9-5B0ED8BBE66A}"/>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xmlns="" id="{AA61EE43-0324-4FDC-BEED-29CD5412D1A4}"/>
              </a:ext>
            </a:extLst>
          </p:cNvPr>
          <p:cNvSpPr txBox="1"/>
          <p:nvPr/>
        </p:nvSpPr>
        <p:spPr>
          <a:xfrm>
            <a:off x="7901119" y="23043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16.16</a:t>
            </a:r>
          </a:p>
        </p:txBody>
      </p:sp>
      <p:sp>
        <p:nvSpPr>
          <p:cNvPr id="2" name="Rounded Rectangle 8">
            <a:extLst>
              <a:ext uri="{FF2B5EF4-FFF2-40B4-BE49-F238E27FC236}">
                <a16:creationId xmlns:a16="http://schemas.microsoft.com/office/drawing/2014/main" xmlns="" id="{1C23BA29-0886-460B-97E8-C9C508AEBF6D}"/>
              </a:ext>
            </a:extLst>
          </p:cNvPr>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pic>
        <p:nvPicPr>
          <p:cNvPr id="3" name="Picture 2">
            <a:extLst>
              <a:ext uri="{FF2B5EF4-FFF2-40B4-BE49-F238E27FC236}">
                <a16:creationId xmlns:a16="http://schemas.microsoft.com/office/drawing/2014/main" xmlns="" id="{0CE50DE7-E65A-46AA-8D5D-77E78300D6EF}"/>
              </a:ext>
            </a:extLst>
          </p:cNvPr>
          <p:cNvPicPr>
            <a:picLocks noChangeAspect="1"/>
          </p:cNvPicPr>
          <p:nvPr/>
        </p:nvPicPr>
        <p:blipFill>
          <a:blip r:embed="rId3"/>
          <a:stretch>
            <a:fillRect/>
          </a:stretch>
        </p:blipFill>
        <p:spPr>
          <a:xfrm>
            <a:off x="446704" y="2096714"/>
            <a:ext cx="7118012" cy="3542085"/>
          </a:xfrm>
          <a:prstGeom prst="rect">
            <a:avLst/>
          </a:prstGeom>
        </p:spPr>
      </p:pic>
    </p:spTree>
    <p:extLst>
      <p:ext uri="{BB962C8B-B14F-4D97-AF65-F5344CB8AC3E}">
        <p14:creationId xmlns:p14="http://schemas.microsoft.com/office/powerpoint/2010/main" val="2651289003"/>
      </p:ext>
    </p:extLst>
  </p:cSld>
  <p:clrMapOvr>
    <a:masterClrMapping/>
  </p:clrMapOvr>
  <p:transition spd="med">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684918" y="508591"/>
            <a:ext cx="8229600" cy="990600"/>
          </a:xfrm>
        </p:spPr>
        <p:txBody>
          <a:bodyPr/>
          <a:lstStyle/>
          <a:p>
            <a:r>
              <a:rPr lang="en-US" altLang="en-US" b="1" dirty="0"/>
              <a:t>Accounting for Cost of Goods Sold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678010CC-4E1F-4A44-9F74-E1FCF552410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5D040BB-89A6-0549-BDE4-37DF04B039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xmlns="" id="{FFA7A4EF-B2FE-4184-AC8D-D192DC503E0F}"/>
              </a:ext>
            </a:extLst>
          </p:cNvPr>
          <p:cNvSpPr txBox="1"/>
          <p:nvPr/>
        </p:nvSpPr>
        <p:spPr>
          <a:xfrm>
            <a:off x="7620000" y="201762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16.16</a:t>
            </a:r>
          </a:p>
        </p:txBody>
      </p:sp>
      <p:sp>
        <p:nvSpPr>
          <p:cNvPr id="13" name="Slide Number Placeholder 7">
            <a:extLst>
              <a:ext uri="{FF2B5EF4-FFF2-40B4-BE49-F238E27FC236}">
                <a16:creationId xmlns:a16="http://schemas.microsoft.com/office/drawing/2014/main" xmlns="" id="{3C505BA5-3A75-409C-A221-7767F22F9231}"/>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284AABA4-0070-4076-A6CB-66820104371C}"/>
              </a:ext>
            </a:extLst>
          </p:cNvPr>
          <p:cNvPicPr>
            <a:picLocks noChangeAspect="1"/>
          </p:cNvPicPr>
          <p:nvPr/>
        </p:nvPicPr>
        <p:blipFill>
          <a:blip r:embed="rId3"/>
          <a:stretch>
            <a:fillRect/>
          </a:stretch>
        </p:blipFill>
        <p:spPr>
          <a:xfrm>
            <a:off x="1911697" y="1279723"/>
            <a:ext cx="5234429" cy="2303632"/>
          </a:xfrm>
          <a:prstGeom prst="rect">
            <a:avLst/>
          </a:prstGeom>
        </p:spPr>
      </p:pic>
      <p:pic>
        <p:nvPicPr>
          <p:cNvPr id="3" name="Picture 2">
            <a:extLst>
              <a:ext uri="{FF2B5EF4-FFF2-40B4-BE49-F238E27FC236}">
                <a16:creationId xmlns:a16="http://schemas.microsoft.com/office/drawing/2014/main" xmlns="" id="{D8B0AD25-BB86-4D99-9CA7-E1D774DDB238}"/>
              </a:ext>
            </a:extLst>
          </p:cNvPr>
          <p:cNvPicPr>
            <a:picLocks noChangeAspect="1"/>
          </p:cNvPicPr>
          <p:nvPr/>
        </p:nvPicPr>
        <p:blipFill>
          <a:blip r:embed="rId4"/>
          <a:stretch>
            <a:fillRect/>
          </a:stretch>
        </p:blipFill>
        <p:spPr>
          <a:xfrm>
            <a:off x="1393362" y="4913459"/>
            <a:ext cx="6607637" cy="1193559"/>
          </a:xfrm>
          <a:prstGeom prst="rect">
            <a:avLst/>
          </a:prstGeom>
        </p:spPr>
      </p:pic>
      <p:pic>
        <p:nvPicPr>
          <p:cNvPr id="4" name="Picture 3">
            <a:extLst>
              <a:ext uri="{FF2B5EF4-FFF2-40B4-BE49-F238E27FC236}">
                <a16:creationId xmlns:a16="http://schemas.microsoft.com/office/drawing/2014/main" xmlns="" id="{DD9882AF-D871-42E9-9470-D8EF7D7C59B6}"/>
              </a:ext>
            </a:extLst>
          </p:cNvPr>
          <p:cNvPicPr>
            <a:picLocks noChangeAspect="1"/>
          </p:cNvPicPr>
          <p:nvPr/>
        </p:nvPicPr>
        <p:blipFill>
          <a:blip r:embed="rId5"/>
          <a:stretch>
            <a:fillRect/>
          </a:stretch>
        </p:blipFill>
        <p:spPr>
          <a:xfrm>
            <a:off x="1393361" y="3619883"/>
            <a:ext cx="6507757" cy="1164288"/>
          </a:xfrm>
          <a:prstGeom prst="rect">
            <a:avLst/>
          </a:prstGeom>
        </p:spPr>
      </p:pic>
      <p:sp>
        <p:nvSpPr>
          <p:cNvPr id="5" name="Rounded Rectangle 8">
            <a:extLst>
              <a:ext uri="{FF2B5EF4-FFF2-40B4-BE49-F238E27FC236}">
                <a16:creationId xmlns:a16="http://schemas.microsoft.com/office/drawing/2014/main" xmlns="" id="{E0A1B66C-5778-4401-BEBA-443882C8CD5E}"/>
              </a:ext>
            </a:extLst>
          </p:cNvPr>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spTree>
    <p:extLst>
      <p:ext uri="{BB962C8B-B14F-4D97-AF65-F5344CB8AC3E}">
        <p14:creationId xmlns:p14="http://schemas.microsoft.com/office/powerpoint/2010/main" val="1622388953"/>
      </p:ext>
    </p:extLst>
  </p:cSld>
  <p:clrMapOvr>
    <a:masterClrMapping/>
  </p:clrMapOvr>
  <p:transition spd="med">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57199" y="509602"/>
            <a:ext cx="8229600" cy="990600"/>
          </a:xfrm>
        </p:spPr>
        <p:txBody>
          <a:bodyPr/>
          <a:lstStyle/>
          <a:p>
            <a:r>
              <a:rPr lang="en-US" altLang="en-US" b="1" dirty="0"/>
              <a:t>Financial Statement Reporting</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678010CC-4E1F-4A44-9F74-E1FCF552410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5D040BB-89A6-0549-BDE4-37DF04B039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9C177DF8-1C1E-4CFC-B679-B1D38C05CAA0}"/>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DF44F4B5-CB76-4030-B5A7-012F6B82C1FF}"/>
              </a:ext>
            </a:extLst>
          </p:cNvPr>
          <p:cNvPicPr>
            <a:picLocks noChangeAspect="1"/>
          </p:cNvPicPr>
          <p:nvPr/>
        </p:nvPicPr>
        <p:blipFill>
          <a:blip r:embed="rId3"/>
          <a:stretch>
            <a:fillRect/>
          </a:stretch>
        </p:blipFill>
        <p:spPr>
          <a:xfrm>
            <a:off x="685800" y="1470470"/>
            <a:ext cx="7802999" cy="3406330"/>
          </a:xfrm>
          <a:prstGeom prst="rect">
            <a:avLst/>
          </a:prstGeom>
        </p:spPr>
      </p:pic>
      <p:pic>
        <p:nvPicPr>
          <p:cNvPr id="6" name="Picture 5">
            <a:extLst>
              <a:ext uri="{FF2B5EF4-FFF2-40B4-BE49-F238E27FC236}">
                <a16:creationId xmlns:a16="http://schemas.microsoft.com/office/drawing/2014/main" xmlns="" id="{3C7D8898-96F5-4A8E-9592-FBDC37F00A7D}"/>
              </a:ext>
            </a:extLst>
          </p:cNvPr>
          <p:cNvPicPr>
            <a:picLocks noChangeAspect="1"/>
          </p:cNvPicPr>
          <p:nvPr/>
        </p:nvPicPr>
        <p:blipFill>
          <a:blip r:embed="rId4"/>
          <a:stretch>
            <a:fillRect/>
          </a:stretch>
        </p:blipFill>
        <p:spPr>
          <a:xfrm>
            <a:off x="533400" y="5075072"/>
            <a:ext cx="8033387" cy="639928"/>
          </a:xfrm>
          <a:prstGeom prst="rect">
            <a:avLst/>
          </a:prstGeom>
        </p:spPr>
      </p:pic>
      <p:sp>
        <p:nvSpPr>
          <p:cNvPr id="2" name="Rounded Rectangle 8">
            <a:extLst>
              <a:ext uri="{FF2B5EF4-FFF2-40B4-BE49-F238E27FC236}">
                <a16:creationId xmlns:a16="http://schemas.microsoft.com/office/drawing/2014/main" xmlns="" id="{D2598B15-A8A3-4529-8CB8-BD495AF119B8}"/>
              </a:ext>
            </a:extLst>
          </p:cNvPr>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spTree>
    <p:extLst>
      <p:ext uri="{BB962C8B-B14F-4D97-AF65-F5344CB8AC3E}">
        <p14:creationId xmlns:p14="http://schemas.microsoft.com/office/powerpoint/2010/main" val="66939756"/>
      </p:ext>
    </p:extLst>
  </p:cSld>
  <p:clrMapOvr>
    <a:masterClrMapping/>
  </p:clrMapOvr>
  <p:transition spd="med">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a:t>Trends in Process Operations</a:t>
            </a:r>
          </a:p>
        </p:txBody>
      </p:sp>
      <p:sp>
        <p:nvSpPr>
          <p:cNvPr id="3" name="Oval 2"/>
          <p:cNvSpPr/>
          <p:nvPr/>
        </p:nvSpPr>
        <p:spPr>
          <a:xfrm>
            <a:off x="2918017" y="1211262"/>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Process design</a:t>
            </a:r>
          </a:p>
        </p:txBody>
      </p:sp>
      <p:sp>
        <p:nvSpPr>
          <p:cNvPr id="4" name="Oval 3"/>
          <p:cNvSpPr/>
          <p:nvPr/>
        </p:nvSpPr>
        <p:spPr>
          <a:xfrm>
            <a:off x="6070022" y="1639723"/>
            <a:ext cx="3048000" cy="1676400"/>
          </a:xfrm>
          <a:prstGeom prst="ellipse">
            <a:avLst/>
          </a:prstGeom>
          <a:solidFill>
            <a:schemeClr val="accent5">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Just-in-time production</a:t>
            </a:r>
          </a:p>
        </p:txBody>
      </p:sp>
      <p:sp>
        <p:nvSpPr>
          <p:cNvPr id="5" name="Oval 4"/>
          <p:cNvSpPr/>
          <p:nvPr/>
        </p:nvSpPr>
        <p:spPr>
          <a:xfrm>
            <a:off x="6095422" y="3429000"/>
            <a:ext cx="3124200" cy="1600200"/>
          </a:xfrm>
          <a:prstGeom prst="ellipse">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Robotics &amp;</a:t>
            </a:r>
          </a:p>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Automation</a:t>
            </a:r>
          </a:p>
        </p:txBody>
      </p:sp>
      <p:sp>
        <p:nvSpPr>
          <p:cNvPr id="6" name="Oval 5"/>
          <p:cNvSpPr/>
          <p:nvPr/>
        </p:nvSpPr>
        <p:spPr>
          <a:xfrm>
            <a:off x="292100" y="4114800"/>
            <a:ext cx="3048000" cy="1676400"/>
          </a:xfrm>
          <a:prstGeom prst="ellipse">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Services</a:t>
            </a:r>
          </a:p>
        </p:txBody>
      </p:sp>
      <p:sp>
        <p:nvSpPr>
          <p:cNvPr id="7" name="Oval 6"/>
          <p:cNvSpPr/>
          <p:nvPr/>
        </p:nvSpPr>
        <p:spPr>
          <a:xfrm>
            <a:off x="16934" y="2001078"/>
            <a:ext cx="3124200" cy="1828800"/>
          </a:xfrm>
          <a:prstGeom prst="ellipse">
            <a:avLst/>
          </a:prstGeom>
          <a:solidFill>
            <a:srgbClr val="0066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Customer orientation</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Oval 9"/>
          <p:cNvSpPr/>
          <p:nvPr/>
        </p:nvSpPr>
        <p:spPr>
          <a:xfrm>
            <a:off x="3581400" y="4572000"/>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Continuous Processing</a:t>
            </a:r>
          </a:p>
        </p:txBody>
      </p:sp>
      <p:sp>
        <p:nvSpPr>
          <p:cNvPr id="16" name="Rectangle 15">
            <a:extLst>
              <a:ext uri="{FF2B5EF4-FFF2-40B4-BE49-F238E27FC236}">
                <a16:creationId xmlns:a16="http://schemas.microsoft.com/office/drawing/2014/main" xmlns="" id="{BE33DD4B-5DAF-0E40-A9D2-D6E73814EA9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1E7E98D4-5A9D-5C48-B9BD-8D314A3A665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BCEF4F96-5E40-4EF7-8460-52FC7AA726F3}"/>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
        <p:nvSpPr>
          <p:cNvPr id="2" name="Rounded Rectangle 8">
            <a:extLst>
              <a:ext uri="{FF2B5EF4-FFF2-40B4-BE49-F238E27FC236}">
                <a16:creationId xmlns:a16="http://schemas.microsoft.com/office/drawing/2014/main" xmlns="" id="{FB978012-397D-404F-8D95-82E79B5A8433}"/>
              </a:ext>
            </a:extLst>
          </p:cNvPr>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spTree>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333" y="2218115"/>
            <a:ext cx="7315200" cy="3124200"/>
          </a:xfrm>
        </p:spPr>
        <p:txBody>
          <a:bodyPr/>
          <a:lstStyle/>
          <a:p>
            <a:r>
              <a:rPr lang="en-US" altLang="en-US" dirty="0"/>
              <a:t/>
            </a:r>
            <a:br>
              <a:rPr lang="en-US" altLang="en-US" dirty="0"/>
            </a:br>
            <a:r>
              <a:rPr lang="en-US" altLang="en-US" dirty="0"/>
              <a:t> I</a:t>
            </a:r>
            <a:r>
              <a:rPr lang="en-US" dirty="0">
                <a:solidFill>
                  <a:prstClr val="black"/>
                </a:solidFill>
              </a:rPr>
              <a:t>llustrate a hybrid costing system and analyze process system yield.</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333" y="19780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1828800" y="850354"/>
            <a:ext cx="57150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9974C1EE-D29C-694E-8C62-9C8CC9B6EAC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551E919-4185-B644-B8FD-F8D317A2041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1FBE9183-EEC1-46C9-802B-CA07D807F451}"/>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9128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solidFill>
                  <a:prstClr val="black"/>
                </a:solidFill>
              </a:rPr>
              <a:t>Explain process costing and contrast it with job order costing.</a:t>
            </a:r>
            <a:br>
              <a:rPr lang="en-US"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83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333" y="4962525"/>
            <a:ext cx="7315200" cy="87313"/>
          </a:xfrm>
          <a:prstGeom prst="rect">
            <a:avLst/>
          </a:prstGeom>
          <a:noFill/>
          <a:ln w="9525">
            <a:noFill/>
            <a:miter lim="800000"/>
            <a:headEnd/>
            <a:tailEnd/>
          </a:ln>
        </p:spPr>
      </p:pic>
      <p:sp>
        <p:nvSpPr>
          <p:cNvPr id="8" name="TextBox 7"/>
          <p:cNvSpPr txBox="1"/>
          <p:nvPr/>
        </p:nvSpPr>
        <p:spPr>
          <a:xfrm>
            <a:off x="2057400" y="892920"/>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F3533BEA-92F3-0942-ACAD-7E508047E15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AEFDEFC-E53A-654A-898A-5C741476E49D}"/>
              </a:ext>
            </a:extLst>
          </p:cNvPr>
          <p:cNvSpPr txBox="1">
            <a:spLocks/>
          </p:cNvSpPr>
          <p:nvPr/>
        </p:nvSpPr>
        <p:spPr>
          <a:xfrm>
            <a:off x="6705600" y="6364623"/>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a:t>Hybrid Costing System</a:t>
            </a:r>
          </a:p>
        </p:txBody>
      </p:sp>
      <p:sp>
        <p:nvSpPr>
          <p:cNvPr id="21507" name="Rectangle 2"/>
          <p:cNvSpPr>
            <a:spLocks noGrp="1" noChangeArrowheads="1"/>
          </p:cNvSpPr>
          <p:nvPr>
            <p:ph type="body" idx="4294967295"/>
          </p:nvPr>
        </p:nvSpPr>
        <p:spPr>
          <a:xfrm>
            <a:off x="914400" y="1676400"/>
            <a:ext cx="7315200" cy="4638014"/>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pPr>
            <a:r>
              <a:rPr lang="en-US" altLang="en-US" b="1" dirty="0"/>
              <a:t>Hybrid system (operation costing system) contains features of both process and job order operations.</a:t>
            </a:r>
          </a:p>
          <a:p>
            <a:pPr>
              <a:lnSpc>
                <a:spcPct val="90000"/>
              </a:lnSpc>
              <a:spcBef>
                <a:spcPct val="45000"/>
              </a:spcBef>
            </a:pPr>
            <a:r>
              <a:rPr lang="en-US" altLang="en-US" b="1" dirty="0"/>
              <a:t>Requires a hybrid costing system to determine cost of products/services.</a:t>
            </a:r>
          </a:p>
          <a:p>
            <a:pPr>
              <a:lnSpc>
                <a:spcPct val="90000"/>
              </a:lnSpc>
              <a:spcBef>
                <a:spcPct val="45000"/>
              </a:spcBef>
            </a:pPr>
            <a:r>
              <a:rPr lang="en-US" altLang="en-US" b="1" dirty="0"/>
              <a:t>Companies try to standardize processes while also meeting customer needs.</a:t>
            </a:r>
          </a:p>
          <a:p>
            <a:pPr>
              <a:lnSpc>
                <a:spcPct val="90000"/>
              </a:lnSpc>
              <a:spcBef>
                <a:spcPct val="45000"/>
              </a:spcBef>
            </a:pPr>
            <a:r>
              <a:rPr lang="en-US" altLang="en-US" b="1" dirty="0"/>
              <a:t>Important to monitor and control costs.</a:t>
            </a:r>
            <a:br>
              <a:rPr lang="en-US" altLang="en-US" b="1" dirty="0"/>
            </a:br>
            <a:endParaRPr lang="en-US" altLang="en-US" b="1"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34812"/>
            <a:ext cx="57101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100" dirty="0"/>
              <a:t>I</a:t>
            </a:r>
            <a:r>
              <a:rPr lang="en-US" sz="1100" dirty="0">
                <a:solidFill>
                  <a:prstClr val="black"/>
                </a:solidFill>
              </a:rPr>
              <a:t>llustrate a hybrid costing system and analyze process system yield</a:t>
            </a:r>
            <a:r>
              <a:rPr lang="en-US" sz="1100" dirty="0">
                <a:solidFill>
                  <a:prstClr val="black"/>
                </a:solidFill>
                <a:latin typeface="Calibri"/>
              </a:rPr>
              <a:t>.</a:t>
            </a:r>
          </a:p>
        </p:txBody>
      </p:sp>
      <p:sp>
        <p:nvSpPr>
          <p:cNvPr id="9" name="Rectangle 8">
            <a:extLst>
              <a:ext uri="{FF2B5EF4-FFF2-40B4-BE49-F238E27FC236}">
                <a16:creationId xmlns:a16="http://schemas.microsoft.com/office/drawing/2014/main" xmlns="" id="{FEF4BB99-DC5F-0449-913E-DB02A82FEE1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91577AB-3512-7044-BB61-DA8A5AC3B9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CAD34C45-5381-4F37-9F77-9EEA5834F118}"/>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66212186"/>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850210"/>
            <a:ext cx="8229600" cy="838200"/>
          </a:xfrm>
        </p:spPr>
        <p:txBody>
          <a:bodyPr/>
          <a:lstStyle/>
          <a:p>
            <a:r>
              <a:rPr lang="en-US" altLang="en-US" b="1" dirty="0"/>
              <a:t>Hybrid Costing System – Illustration and Yield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34812"/>
            <a:ext cx="57101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100" dirty="0"/>
              <a:t>I</a:t>
            </a:r>
            <a:r>
              <a:rPr lang="en-US" sz="1100" dirty="0">
                <a:solidFill>
                  <a:prstClr val="black"/>
                </a:solidFill>
              </a:rPr>
              <a:t>llustrate a hybrid costing system and analyze process system yield</a:t>
            </a:r>
            <a:r>
              <a:rPr lang="en-US" sz="1100" dirty="0">
                <a:solidFill>
                  <a:prstClr val="black"/>
                </a:solidFill>
                <a:latin typeface="Calibri"/>
              </a:rPr>
              <a:t>.</a:t>
            </a:r>
          </a:p>
        </p:txBody>
      </p:sp>
      <p:sp>
        <p:nvSpPr>
          <p:cNvPr id="9" name="Rectangle 8">
            <a:extLst>
              <a:ext uri="{FF2B5EF4-FFF2-40B4-BE49-F238E27FC236}">
                <a16:creationId xmlns:a16="http://schemas.microsoft.com/office/drawing/2014/main" xmlns="" id="{FEF4BB99-DC5F-0449-913E-DB02A82FEE1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91577AB-3512-7044-BB61-DA8A5AC3B9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1" name="Slide Number Placeholder 7">
            <a:extLst>
              <a:ext uri="{FF2B5EF4-FFF2-40B4-BE49-F238E27FC236}">
                <a16:creationId xmlns:a16="http://schemas.microsoft.com/office/drawing/2014/main" xmlns="" id="{BFAB9C9D-188D-4401-B9F9-F0E70DC6F494}"/>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87EB284B-973E-48D2-B2AF-B9B4D7289415}"/>
              </a:ext>
            </a:extLst>
          </p:cNvPr>
          <p:cNvPicPr>
            <a:picLocks noChangeAspect="1"/>
          </p:cNvPicPr>
          <p:nvPr/>
        </p:nvPicPr>
        <p:blipFill>
          <a:blip r:embed="rId3"/>
          <a:stretch>
            <a:fillRect/>
          </a:stretch>
        </p:blipFill>
        <p:spPr>
          <a:xfrm>
            <a:off x="1184281" y="4670710"/>
            <a:ext cx="6364242" cy="998312"/>
          </a:xfrm>
          <a:prstGeom prst="rect">
            <a:avLst/>
          </a:prstGeom>
        </p:spPr>
      </p:pic>
      <p:pic>
        <p:nvPicPr>
          <p:cNvPr id="6" name="Picture 5">
            <a:extLst>
              <a:ext uri="{FF2B5EF4-FFF2-40B4-BE49-F238E27FC236}">
                <a16:creationId xmlns:a16="http://schemas.microsoft.com/office/drawing/2014/main" xmlns="" id="{6FD9DB5F-F2A7-49C9-89D0-35849D9C8709}"/>
              </a:ext>
            </a:extLst>
          </p:cNvPr>
          <p:cNvPicPr>
            <a:picLocks noChangeAspect="1"/>
          </p:cNvPicPr>
          <p:nvPr/>
        </p:nvPicPr>
        <p:blipFill>
          <a:blip r:embed="rId4"/>
          <a:stretch>
            <a:fillRect/>
          </a:stretch>
        </p:blipFill>
        <p:spPr>
          <a:xfrm>
            <a:off x="1143000" y="2197620"/>
            <a:ext cx="6405523" cy="2027379"/>
          </a:xfrm>
          <a:prstGeom prst="rect">
            <a:avLst/>
          </a:prstGeom>
        </p:spPr>
      </p:pic>
    </p:spTree>
    <p:extLst>
      <p:ext uri="{BB962C8B-B14F-4D97-AF65-F5344CB8AC3E}">
        <p14:creationId xmlns:p14="http://schemas.microsoft.com/office/powerpoint/2010/main" val="1911981595"/>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609600" y="2425044"/>
            <a:ext cx="8045569" cy="2604156"/>
          </a:xfrm>
        </p:spPr>
        <p:txBody>
          <a:bodyPr/>
          <a:lstStyle/>
          <a:p>
            <a:r>
              <a:rPr lang="en-US" altLang="en-US" dirty="0"/>
              <a:t/>
            </a:r>
            <a:br>
              <a:rPr lang="en-US" altLang="en-US" dirty="0"/>
            </a:br>
            <a:r>
              <a:rPr lang="en-US" altLang="en-US" dirty="0"/>
              <a:t/>
            </a:r>
            <a:br>
              <a:rPr lang="en-US" altLang="en-US" dirty="0"/>
            </a:br>
            <a:r>
              <a:rPr lang="en-US" altLang="en-US" i="1" dirty="0"/>
              <a:t>Appendix</a:t>
            </a:r>
            <a:r>
              <a:rPr lang="en-US" altLang="en-US" dirty="0"/>
              <a:t>ꟷ</a:t>
            </a:r>
            <a:r>
              <a:rPr lang="en-US" dirty="0">
                <a:solidFill>
                  <a:prstClr val="black"/>
                </a:solidFill>
              </a:rPr>
              <a:t>Compute process activity costs and prepare a production cost report               using FIFO.</a:t>
            </a:r>
            <a:r>
              <a:rPr lang="en-US" b="1" dirty="0">
                <a:solidFill>
                  <a:prstClr val="black"/>
                </a:solidFill>
              </a:rPr>
              <a:t/>
            </a:r>
            <a:br>
              <a:rPr lang="en-US" b="1"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2551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82271"/>
            <a:ext cx="7315200" cy="87313"/>
          </a:xfrm>
          <a:prstGeom prst="rect">
            <a:avLst/>
          </a:prstGeom>
          <a:noFill/>
          <a:ln w="9525">
            <a:noFill/>
            <a:miter lim="800000"/>
            <a:headEnd/>
            <a:tailEnd/>
          </a:ln>
        </p:spPr>
      </p:pic>
      <p:sp>
        <p:nvSpPr>
          <p:cNvPr id="8" name="TextBox 7"/>
          <p:cNvSpPr txBox="1"/>
          <p:nvPr/>
        </p:nvSpPr>
        <p:spPr>
          <a:xfrm>
            <a:off x="1960033" y="885629"/>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E46A0819-F98B-524A-95DF-42F0779BD35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0718406-57E1-1545-8ACC-DF6022D8BB6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F3C7041A-982F-44E2-87CA-8F1886CF46DF}"/>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65150"/>
            <a:ext cx="8229600" cy="806450"/>
          </a:xfrm>
        </p:spPr>
        <p:txBody>
          <a:bodyPr>
            <a:noAutofit/>
          </a:bodyPr>
          <a:lstStyle/>
          <a:p>
            <a:pPr>
              <a:defRPr/>
            </a:pPr>
            <a:r>
              <a:rPr lang="en-US" sz="4000" b="1" dirty="0"/>
              <a:t>FIFO Method of Process Costing</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34812"/>
            <a:ext cx="6548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process activity costs and prepare a production cost report using FIFO.</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xmlns="" id="{8056F523-DAAC-784C-81E3-F180AE1880E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155F0F75-2EA7-A244-9C03-F5C0591870D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Slide Number Placeholder 7">
            <a:extLst>
              <a:ext uri="{FF2B5EF4-FFF2-40B4-BE49-F238E27FC236}">
                <a16:creationId xmlns:a16="http://schemas.microsoft.com/office/drawing/2014/main" xmlns="" id="{3EC12649-1054-4E5F-B388-89D164F11CFB}"/>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
        <p:nvSpPr>
          <p:cNvPr id="13" name="Rectangle 2">
            <a:extLst>
              <a:ext uri="{FF2B5EF4-FFF2-40B4-BE49-F238E27FC236}">
                <a16:creationId xmlns:a16="http://schemas.microsoft.com/office/drawing/2014/main" xmlns="" id="{F10510DC-1126-40FD-BBD0-04B0FA8304F2}"/>
              </a:ext>
            </a:extLst>
          </p:cNvPr>
          <p:cNvSpPr txBox="1">
            <a:spLocks noChangeArrowheads="1"/>
          </p:cNvSpPr>
          <p:nvPr/>
        </p:nvSpPr>
        <p:spPr bwMode="auto">
          <a:xfrm>
            <a:off x="914400" y="1676400"/>
            <a:ext cx="7315200" cy="4038600"/>
          </a:xfrm>
          <a:prstGeom prst="rect">
            <a:avLst/>
          </a:prstGeom>
          <a:solidFill>
            <a:srgbClr val="FFCC00"/>
          </a:solidFill>
          <a:ln w="38100" cap="flat" cmpd="dbl">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45000"/>
              </a:spcBef>
              <a:buFont typeface="Wingdings" pitchFamily="2" charset="2"/>
              <a:buNone/>
            </a:pPr>
            <a:r>
              <a:rPr lang="en-US" altLang="en-US" b="1" dirty="0"/>
              <a:t>The following four steps demonstrate process costing using the FIFO method:</a:t>
            </a:r>
          </a:p>
          <a:p>
            <a:pPr lvl="1">
              <a:buFont typeface="Wingdings" pitchFamily="2" charset="2"/>
              <a:buChar char=""/>
            </a:pPr>
            <a:r>
              <a:rPr lang="en-US" altLang="en-US" b="1" dirty="0"/>
              <a:t> Determine physical flow of units.</a:t>
            </a:r>
          </a:p>
          <a:p>
            <a:pPr lvl="1">
              <a:buFont typeface="Wingdings" pitchFamily="2" charset="2"/>
              <a:buChar char=""/>
            </a:pPr>
            <a:r>
              <a:rPr lang="en-US" altLang="en-US" b="1" dirty="0"/>
              <a:t> Compute equivalent units of production.</a:t>
            </a:r>
          </a:p>
          <a:p>
            <a:pPr lvl="1">
              <a:buFont typeface="Wingdings" pitchFamily="2" charset="2"/>
              <a:buChar char=""/>
            </a:pPr>
            <a:r>
              <a:rPr lang="en-US" altLang="en-US" b="1" dirty="0"/>
              <a:t> Compute cost per equivalent unit of production.</a:t>
            </a:r>
          </a:p>
          <a:p>
            <a:pPr lvl="1">
              <a:buFont typeface="Wingdings" pitchFamily="2" charset="2"/>
              <a:buChar char=""/>
            </a:pPr>
            <a:r>
              <a:rPr lang="en-US" altLang="en-US" b="1" dirty="0"/>
              <a:t> Assign and reconcile costs.</a:t>
            </a:r>
          </a:p>
        </p:txBody>
      </p:sp>
    </p:spTree>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166689" y="609600"/>
            <a:ext cx="8810624" cy="1219200"/>
          </a:xfrm>
        </p:spPr>
        <p:txBody>
          <a:bodyPr/>
          <a:lstStyle/>
          <a:p>
            <a:r>
              <a:rPr lang="en-US" altLang="en-US" dirty="0"/>
              <a:t>  </a:t>
            </a:r>
            <a:r>
              <a:rPr lang="en-US" altLang="en-US" b="1" dirty="0"/>
              <a:t>Step 1: Determine Physical</a:t>
            </a:r>
            <a:br>
              <a:rPr lang="en-US" altLang="en-US" b="1" dirty="0"/>
            </a:br>
            <a:r>
              <a:rPr lang="en-US" altLang="en-US" b="1" dirty="0"/>
              <a:t>Flow of Units – (1 of 2)</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ectangle 12">
            <a:extLst>
              <a:ext uri="{FF2B5EF4-FFF2-40B4-BE49-F238E27FC236}">
                <a16:creationId xmlns:a16="http://schemas.microsoft.com/office/drawing/2014/main" xmlns="" id="{51BD530B-D1D3-0240-9FDA-50A09B15AEB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F9FD27AD-958D-BD48-A930-3781164DCD4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5" name="Rounded Rectangle 7">
            <a:extLst>
              <a:ext uri="{FF2B5EF4-FFF2-40B4-BE49-F238E27FC236}">
                <a16:creationId xmlns:a16="http://schemas.microsoft.com/office/drawing/2014/main" xmlns="" id="{E59B52A7-129C-4254-8DB2-06E15863B974}"/>
              </a:ext>
            </a:extLst>
          </p:cNvPr>
          <p:cNvSpPr/>
          <p:nvPr/>
        </p:nvSpPr>
        <p:spPr>
          <a:xfrm>
            <a:off x="48302" y="6534812"/>
            <a:ext cx="6548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process activity costs and prepare a production cost report using FIFO.</a:t>
            </a:r>
            <a:endParaRPr lang="en-US" sz="1100" dirty="0">
              <a:solidFill>
                <a:prstClr val="black"/>
              </a:solidFill>
              <a:latin typeface="Calibri"/>
            </a:endParaRPr>
          </a:p>
        </p:txBody>
      </p:sp>
      <p:sp>
        <p:nvSpPr>
          <p:cNvPr id="17" name="Slide Number Placeholder 7">
            <a:extLst>
              <a:ext uri="{FF2B5EF4-FFF2-40B4-BE49-F238E27FC236}">
                <a16:creationId xmlns:a16="http://schemas.microsoft.com/office/drawing/2014/main" xmlns="" id="{0F08C99C-01D1-48D0-A032-F0E045D97C3D}"/>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pic>
        <p:nvPicPr>
          <p:cNvPr id="9" name="Picture 8">
            <a:extLst>
              <a:ext uri="{FF2B5EF4-FFF2-40B4-BE49-F238E27FC236}">
                <a16:creationId xmlns:a16="http://schemas.microsoft.com/office/drawing/2014/main" xmlns="" id="{1A6E5D9C-94B5-4531-84A4-94DE3994CF52}"/>
              </a:ext>
            </a:extLst>
          </p:cNvPr>
          <p:cNvPicPr>
            <a:picLocks noChangeAspect="1"/>
          </p:cNvPicPr>
          <p:nvPr/>
        </p:nvPicPr>
        <p:blipFill>
          <a:blip r:embed="rId3"/>
          <a:stretch>
            <a:fillRect/>
          </a:stretch>
        </p:blipFill>
        <p:spPr>
          <a:xfrm>
            <a:off x="747575" y="3185757"/>
            <a:ext cx="6676190" cy="790476"/>
          </a:xfrm>
          <a:prstGeom prst="rect">
            <a:avLst/>
          </a:prstGeom>
        </p:spPr>
      </p:pic>
      <p:pic>
        <p:nvPicPr>
          <p:cNvPr id="10" name="Picture 9">
            <a:extLst>
              <a:ext uri="{FF2B5EF4-FFF2-40B4-BE49-F238E27FC236}">
                <a16:creationId xmlns:a16="http://schemas.microsoft.com/office/drawing/2014/main" xmlns="" id="{C06DE904-8F72-4FA5-8FB9-4F9C18EE97BE}"/>
              </a:ext>
            </a:extLst>
          </p:cNvPr>
          <p:cNvPicPr>
            <a:picLocks noChangeAspect="1"/>
          </p:cNvPicPr>
          <p:nvPr/>
        </p:nvPicPr>
        <p:blipFill>
          <a:blip r:embed="rId4"/>
          <a:stretch>
            <a:fillRect/>
          </a:stretch>
        </p:blipFill>
        <p:spPr>
          <a:xfrm>
            <a:off x="303509" y="4607204"/>
            <a:ext cx="7657143" cy="714286"/>
          </a:xfrm>
          <a:prstGeom prst="rect">
            <a:avLst/>
          </a:prstGeom>
        </p:spPr>
      </p:pic>
      <p:pic>
        <p:nvPicPr>
          <p:cNvPr id="11" name="Picture 10">
            <a:extLst>
              <a:ext uri="{FF2B5EF4-FFF2-40B4-BE49-F238E27FC236}">
                <a16:creationId xmlns:a16="http://schemas.microsoft.com/office/drawing/2014/main" xmlns="" id="{01AC75AA-33A3-49B7-B16C-AE88F94CCD74}"/>
              </a:ext>
            </a:extLst>
          </p:cNvPr>
          <p:cNvPicPr>
            <a:picLocks noChangeAspect="1"/>
          </p:cNvPicPr>
          <p:nvPr/>
        </p:nvPicPr>
        <p:blipFill>
          <a:blip r:embed="rId5"/>
          <a:stretch>
            <a:fillRect/>
          </a:stretch>
        </p:blipFill>
        <p:spPr>
          <a:xfrm>
            <a:off x="270852" y="2141228"/>
            <a:ext cx="7333333" cy="657143"/>
          </a:xfrm>
          <a:prstGeom prst="rect">
            <a:avLst/>
          </a:prstGeom>
        </p:spPr>
      </p:pic>
      <p:sp>
        <p:nvSpPr>
          <p:cNvPr id="19" name="TextBox 18">
            <a:extLst>
              <a:ext uri="{FF2B5EF4-FFF2-40B4-BE49-F238E27FC236}">
                <a16:creationId xmlns:a16="http://schemas.microsoft.com/office/drawing/2014/main" xmlns="" id="{E3720637-5C1D-4894-8C69-D007A61363EA}"/>
              </a:ext>
            </a:extLst>
          </p:cNvPr>
          <p:cNvSpPr txBox="1"/>
          <p:nvPr/>
        </p:nvSpPr>
        <p:spPr>
          <a:xfrm>
            <a:off x="7806348" y="21165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16A.1</a:t>
            </a:r>
          </a:p>
        </p:txBody>
      </p:sp>
    </p:spTree>
  </p:cSld>
  <p:clrMapOvr>
    <a:masterClrMapping/>
  </p:clrMapOvr>
  <p:transition spd="med">
    <p:pull dir="l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166689" y="609600"/>
            <a:ext cx="8810624" cy="1219200"/>
          </a:xfrm>
        </p:spPr>
        <p:txBody>
          <a:bodyPr/>
          <a:lstStyle/>
          <a:p>
            <a:r>
              <a:rPr lang="en-US" altLang="en-US" dirty="0"/>
              <a:t>  </a:t>
            </a:r>
            <a:r>
              <a:rPr lang="en-US" altLang="en-US" b="1" dirty="0"/>
              <a:t>Step 1: Determine Physical</a:t>
            </a:r>
            <a:br>
              <a:rPr lang="en-US" altLang="en-US" b="1" dirty="0"/>
            </a:br>
            <a:r>
              <a:rPr lang="en-US" altLang="en-US" b="1" dirty="0"/>
              <a:t>Flow of Units – FIFO (2 of 2)</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TextBox 11"/>
          <p:cNvSpPr txBox="1"/>
          <p:nvPr/>
        </p:nvSpPr>
        <p:spPr>
          <a:xfrm>
            <a:off x="7604185" y="22170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16A.2</a:t>
            </a:r>
          </a:p>
        </p:txBody>
      </p:sp>
      <p:sp>
        <p:nvSpPr>
          <p:cNvPr id="13" name="Rectangle 12">
            <a:extLst>
              <a:ext uri="{FF2B5EF4-FFF2-40B4-BE49-F238E27FC236}">
                <a16:creationId xmlns:a16="http://schemas.microsoft.com/office/drawing/2014/main" xmlns="" id="{51BD530B-D1D3-0240-9FDA-50A09B15AEB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F9FD27AD-958D-BD48-A930-3781164DCD4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5" name="Rounded Rectangle 7">
            <a:extLst>
              <a:ext uri="{FF2B5EF4-FFF2-40B4-BE49-F238E27FC236}">
                <a16:creationId xmlns:a16="http://schemas.microsoft.com/office/drawing/2014/main" xmlns="" id="{E59B52A7-129C-4254-8DB2-06E15863B974}"/>
              </a:ext>
            </a:extLst>
          </p:cNvPr>
          <p:cNvSpPr/>
          <p:nvPr/>
        </p:nvSpPr>
        <p:spPr>
          <a:xfrm>
            <a:off x="48302" y="6534812"/>
            <a:ext cx="6548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process activity costs and prepare a production cost report using FIFO.</a:t>
            </a:r>
            <a:endParaRPr lang="en-US" sz="1100" dirty="0">
              <a:solidFill>
                <a:prstClr val="black"/>
              </a:solidFill>
              <a:latin typeface="Calibri"/>
            </a:endParaRPr>
          </a:p>
        </p:txBody>
      </p:sp>
      <p:sp>
        <p:nvSpPr>
          <p:cNvPr id="16" name="TextBox 15">
            <a:extLst>
              <a:ext uri="{FF2B5EF4-FFF2-40B4-BE49-F238E27FC236}">
                <a16:creationId xmlns:a16="http://schemas.microsoft.com/office/drawing/2014/main" xmlns="" id="{37861642-AFCD-4CE5-B8D3-88B7890A7698}"/>
              </a:ext>
            </a:extLst>
          </p:cNvPr>
          <p:cNvSpPr txBox="1"/>
          <p:nvPr/>
        </p:nvSpPr>
        <p:spPr>
          <a:xfrm>
            <a:off x="7620000" y="454433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16A.3</a:t>
            </a:r>
          </a:p>
        </p:txBody>
      </p:sp>
      <p:sp>
        <p:nvSpPr>
          <p:cNvPr id="17" name="Slide Number Placeholder 7">
            <a:extLst>
              <a:ext uri="{FF2B5EF4-FFF2-40B4-BE49-F238E27FC236}">
                <a16:creationId xmlns:a16="http://schemas.microsoft.com/office/drawing/2014/main" xmlns="" id="{0F08C99C-01D1-48D0-A032-F0E045D97C3D}"/>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xmlns="" id="{13569C70-CA8F-4E17-B1CA-7CEF84B83D98}"/>
              </a:ext>
            </a:extLst>
          </p:cNvPr>
          <p:cNvPicPr>
            <a:picLocks noChangeAspect="1"/>
          </p:cNvPicPr>
          <p:nvPr/>
        </p:nvPicPr>
        <p:blipFill>
          <a:blip r:embed="rId3"/>
          <a:stretch>
            <a:fillRect/>
          </a:stretch>
        </p:blipFill>
        <p:spPr>
          <a:xfrm>
            <a:off x="831061" y="4469091"/>
            <a:ext cx="6476190" cy="1990476"/>
          </a:xfrm>
          <a:prstGeom prst="rect">
            <a:avLst/>
          </a:prstGeom>
        </p:spPr>
      </p:pic>
      <p:pic>
        <p:nvPicPr>
          <p:cNvPr id="8" name="Picture 7">
            <a:extLst>
              <a:ext uri="{FF2B5EF4-FFF2-40B4-BE49-F238E27FC236}">
                <a16:creationId xmlns:a16="http://schemas.microsoft.com/office/drawing/2014/main" xmlns="" id="{7FBDD74D-CDDB-43D0-8529-EA6CFAC7FAA3}"/>
              </a:ext>
            </a:extLst>
          </p:cNvPr>
          <p:cNvPicPr>
            <a:picLocks noChangeAspect="1"/>
          </p:cNvPicPr>
          <p:nvPr/>
        </p:nvPicPr>
        <p:blipFill>
          <a:blip r:embed="rId4"/>
          <a:stretch>
            <a:fillRect/>
          </a:stretch>
        </p:blipFill>
        <p:spPr>
          <a:xfrm>
            <a:off x="2549961" y="1932754"/>
            <a:ext cx="3971609" cy="2442914"/>
          </a:xfrm>
          <a:prstGeom prst="rect">
            <a:avLst/>
          </a:prstGeom>
        </p:spPr>
      </p:pic>
    </p:spTree>
    <p:extLst>
      <p:ext uri="{BB962C8B-B14F-4D97-AF65-F5344CB8AC3E}">
        <p14:creationId xmlns:p14="http://schemas.microsoft.com/office/powerpoint/2010/main" val="1419818504"/>
      </p:ext>
    </p:extLst>
  </p:cSld>
  <p:clrMapOvr>
    <a:masterClrMapping/>
  </p:clrMapOvr>
  <p:transition spd="med">
    <p:pull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310493" y="611290"/>
            <a:ext cx="8229600" cy="1143000"/>
          </a:xfrm>
        </p:spPr>
        <p:txBody>
          <a:bodyPr/>
          <a:lstStyle/>
          <a:p>
            <a:r>
              <a:rPr lang="en-US" altLang="en-US" b="1" dirty="0"/>
              <a:t>Step 2: Compute Equivalent</a:t>
            </a:r>
            <a:br>
              <a:rPr lang="en-US" altLang="en-US" b="1" dirty="0"/>
            </a:br>
            <a:r>
              <a:rPr lang="en-US" altLang="en-US" b="1" dirty="0"/>
              <a:t>     Units of Production – FIFO</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772400" y="221031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16A.4</a:t>
            </a:r>
          </a:p>
        </p:txBody>
      </p:sp>
      <p:sp>
        <p:nvSpPr>
          <p:cNvPr id="12" name="Rectangle 11">
            <a:extLst>
              <a:ext uri="{FF2B5EF4-FFF2-40B4-BE49-F238E27FC236}">
                <a16:creationId xmlns:a16="http://schemas.microsoft.com/office/drawing/2014/main" xmlns="" id="{53D3AAE0-A374-7648-84BE-6A3B411CB68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937BA198-C1C8-6340-92BF-6E06706BE52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Rounded Rectangle 7">
            <a:extLst>
              <a:ext uri="{FF2B5EF4-FFF2-40B4-BE49-F238E27FC236}">
                <a16:creationId xmlns:a16="http://schemas.microsoft.com/office/drawing/2014/main" xmlns="" id="{7168A9A8-A124-4AC9-848C-B074DEC63C1B}"/>
              </a:ext>
            </a:extLst>
          </p:cNvPr>
          <p:cNvSpPr/>
          <p:nvPr/>
        </p:nvSpPr>
        <p:spPr>
          <a:xfrm>
            <a:off x="81012" y="6534812"/>
            <a:ext cx="6548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process activity costs and prepare a production cost report using FIFO.</a:t>
            </a:r>
            <a:endParaRPr lang="en-US" sz="1100" dirty="0">
              <a:solidFill>
                <a:prstClr val="black"/>
              </a:solidFill>
              <a:latin typeface="Calibri"/>
            </a:endParaRPr>
          </a:p>
        </p:txBody>
      </p:sp>
      <p:sp>
        <p:nvSpPr>
          <p:cNvPr id="11" name="Slide Number Placeholder 7">
            <a:extLst>
              <a:ext uri="{FF2B5EF4-FFF2-40B4-BE49-F238E27FC236}">
                <a16:creationId xmlns:a16="http://schemas.microsoft.com/office/drawing/2014/main" xmlns="" id="{293B7629-5F98-4924-8094-AF49F2960A0F}"/>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
        <p:nvSpPr>
          <p:cNvPr id="14" name="TextBox 13">
            <a:extLst>
              <a:ext uri="{FF2B5EF4-FFF2-40B4-BE49-F238E27FC236}">
                <a16:creationId xmlns:a16="http://schemas.microsoft.com/office/drawing/2014/main" xmlns="" id="{1B063CA9-A793-4B45-B946-2B8919D233D4}"/>
              </a:ext>
            </a:extLst>
          </p:cNvPr>
          <p:cNvSpPr txBox="1"/>
          <p:nvPr/>
        </p:nvSpPr>
        <p:spPr>
          <a:xfrm>
            <a:off x="7901119" y="4958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16A.5</a:t>
            </a:r>
          </a:p>
        </p:txBody>
      </p:sp>
      <p:pic>
        <p:nvPicPr>
          <p:cNvPr id="2" name="Picture 1">
            <a:extLst>
              <a:ext uri="{FF2B5EF4-FFF2-40B4-BE49-F238E27FC236}">
                <a16:creationId xmlns:a16="http://schemas.microsoft.com/office/drawing/2014/main" xmlns="" id="{769CDE4C-4FC5-4FBB-8F7A-BB324318D82A}"/>
              </a:ext>
            </a:extLst>
          </p:cNvPr>
          <p:cNvPicPr>
            <a:picLocks noChangeAspect="1"/>
          </p:cNvPicPr>
          <p:nvPr/>
        </p:nvPicPr>
        <p:blipFill>
          <a:blip r:embed="rId3"/>
          <a:stretch>
            <a:fillRect/>
          </a:stretch>
        </p:blipFill>
        <p:spPr>
          <a:xfrm>
            <a:off x="255037" y="4947182"/>
            <a:ext cx="7333333" cy="1000000"/>
          </a:xfrm>
          <a:prstGeom prst="rect">
            <a:avLst/>
          </a:prstGeom>
        </p:spPr>
      </p:pic>
      <p:pic>
        <p:nvPicPr>
          <p:cNvPr id="5" name="Picture 4">
            <a:extLst>
              <a:ext uri="{FF2B5EF4-FFF2-40B4-BE49-F238E27FC236}">
                <a16:creationId xmlns:a16="http://schemas.microsoft.com/office/drawing/2014/main" xmlns="" id="{34350C8C-2DB4-4663-8304-851AAF8F4C39}"/>
              </a:ext>
            </a:extLst>
          </p:cNvPr>
          <p:cNvPicPr>
            <a:picLocks noChangeAspect="1"/>
          </p:cNvPicPr>
          <p:nvPr/>
        </p:nvPicPr>
        <p:blipFill>
          <a:blip r:embed="rId4"/>
          <a:stretch>
            <a:fillRect/>
          </a:stretch>
        </p:blipFill>
        <p:spPr>
          <a:xfrm>
            <a:off x="838200" y="1910818"/>
            <a:ext cx="6485714" cy="3000000"/>
          </a:xfrm>
          <a:prstGeom prst="rect">
            <a:avLst/>
          </a:prstGeom>
        </p:spPr>
      </p:pic>
    </p:spTree>
  </p:cSld>
  <p:clrMapOvr>
    <a:masterClrMapping/>
  </p:clrMapOvr>
  <p:transition spd="med">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388095" y="977338"/>
            <a:ext cx="8229600" cy="1143000"/>
          </a:xfrm>
        </p:spPr>
        <p:txBody>
          <a:bodyPr/>
          <a:lstStyle/>
          <a:p>
            <a:r>
              <a:rPr lang="en-US" altLang="en-US" b="1" dirty="0"/>
              <a:t>Step 2: Compute Equivalent</a:t>
            </a:r>
            <a:br>
              <a:rPr lang="en-US" altLang="en-US" b="1" dirty="0"/>
            </a:br>
            <a:r>
              <a:rPr lang="en-US" altLang="en-US" b="1" dirty="0"/>
              <a:t>     Units of Production – </a:t>
            </a:r>
            <a:br>
              <a:rPr lang="en-US" altLang="en-US" b="1" dirty="0"/>
            </a:br>
            <a:r>
              <a:rPr lang="en-US" altLang="en-US" b="1" dirty="0"/>
              <a:t>FIFO Illustration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901119" y="275985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16A.6</a:t>
            </a:r>
          </a:p>
        </p:txBody>
      </p:sp>
      <p:sp>
        <p:nvSpPr>
          <p:cNvPr id="12" name="Rectangle 11">
            <a:extLst>
              <a:ext uri="{FF2B5EF4-FFF2-40B4-BE49-F238E27FC236}">
                <a16:creationId xmlns:a16="http://schemas.microsoft.com/office/drawing/2014/main" xmlns="" id="{53D3AAE0-A374-7648-84BE-6A3B411CB68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937BA198-C1C8-6340-92BF-6E06706BE52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Rounded Rectangle 7">
            <a:extLst>
              <a:ext uri="{FF2B5EF4-FFF2-40B4-BE49-F238E27FC236}">
                <a16:creationId xmlns:a16="http://schemas.microsoft.com/office/drawing/2014/main" xmlns="" id="{7168A9A8-A124-4AC9-848C-B074DEC63C1B}"/>
              </a:ext>
            </a:extLst>
          </p:cNvPr>
          <p:cNvSpPr/>
          <p:nvPr/>
        </p:nvSpPr>
        <p:spPr>
          <a:xfrm>
            <a:off x="81012" y="6534812"/>
            <a:ext cx="6548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process activity costs and prepare a production cost report using FIFO.</a:t>
            </a:r>
            <a:endParaRPr lang="en-US" sz="1100" dirty="0">
              <a:solidFill>
                <a:prstClr val="black"/>
              </a:solidFill>
              <a:latin typeface="Calibri"/>
            </a:endParaRPr>
          </a:p>
        </p:txBody>
      </p:sp>
      <p:sp>
        <p:nvSpPr>
          <p:cNvPr id="11" name="Slide Number Placeholder 7">
            <a:extLst>
              <a:ext uri="{FF2B5EF4-FFF2-40B4-BE49-F238E27FC236}">
                <a16:creationId xmlns:a16="http://schemas.microsoft.com/office/drawing/2014/main" xmlns="" id="{C4E0F5E0-3F25-42C4-B39B-F1FBC5E097E7}"/>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365EF9C6-73D6-4D09-B178-017E9F19122A}"/>
              </a:ext>
            </a:extLst>
          </p:cNvPr>
          <p:cNvPicPr>
            <a:picLocks noChangeAspect="1"/>
          </p:cNvPicPr>
          <p:nvPr/>
        </p:nvPicPr>
        <p:blipFill>
          <a:blip r:embed="rId3"/>
          <a:stretch>
            <a:fillRect/>
          </a:stretch>
        </p:blipFill>
        <p:spPr>
          <a:xfrm>
            <a:off x="304800" y="2726580"/>
            <a:ext cx="7466678" cy="2371894"/>
          </a:xfrm>
          <a:prstGeom prst="rect">
            <a:avLst/>
          </a:prstGeom>
        </p:spPr>
      </p:pic>
    </p:spTree>
    <p:extLst>
      <p:ext uri="{BB962C8B-B14F-4D97-AF65-F5344CB8AC3E}">
        <p14:creationId xmlns:p14="http://schemas.microsoft.com/office/powerpoint/2010/main" val="2894867179"/>
      </p:ext>
    </p:extLst>
  </p:cSld>
  <p:clrMapOvr>
    <a:masterClrMapping/>
  </p:clrMapOvr>
  <p:transition spd="med">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type="title"/>
          </p:nvPr>
        </p:nvSpPr>
        <p:spPr>
          <a:xfrm>
            <a:off x="457200" y="485772"/>
            <a:ext cx="8229600" cy="1371600"/>
          </a:xfrm>
        </p:spPr>
        <p:txBody>
          <a:bodyPr lIns="90488" tIns="44450" rIns="90488" bIns="44450"/>
          <a:lstStyle/>
          <a:p>
            <a:pPr>
              <a:buFont typeface="Wingdings" pitchFamily="2" charset="2"/>
              <a:buNone/>
            </a:pPr>
            <a:r>
              <a:rPr lang="en-US" altLang="en-US" dirty="0"/>
              <a:t> </a:t>
            </a:r>
            <a:r>
              <a:rPr lang="en-US" altLang="en-US" b="1" dirty="0">
                <a:sym typeface="Wingdings 2" pitchFamily="18" charset="2"/>
              </a:rPr>
              <a:t>Step 3: </a:t>
            </a:r>
            <a:r>
              <a:rPr lang="en-US" altLang="en-US" b="1" dirty="0"/>
              <a:t>Compute Cost Per</a:t>
            </a:r>
            <a:br>
              <a:rPr lang="en-US" altLang="en-US" b="1" dirty="0"/>
            </a:br>
            <a:r>
              <a:rPr lang="en-US" altLang="en-US" b="1" dirty="0"/>
              <a:t>Equivalent Unit – FIFO</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7877383" y="44654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16A.8</a:t>
            </a:r>
          </a:p>
        </p:txBody>
      </p:sp>
      <p:sp>
        <p:nvSpPr>
          <p:cNvPr id="10" name="Rectangle 9">
            <a:extLst>
              <a:ext uri="{FF2B5EF4-FFF2-40B4-BE49-F238E27FC236}">
                <a16:creationId xmlns:a16="http://schemas.microsoft.com/office/drawing/2014/main" xmlns="" id="{12E504F2-7BC5-9844-8C03-9F74221E020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515BFD6-9634-C641-B595-84CBBD4D77E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a:p>
            <a:pPr>
              <a:defRPr/>
            </a:pPr>
            <a:endParaRPr lang="en-US" dirty="0">
              <a:solidFill>
                <a:schemeClr val="tx1">
                  <a:lumMod val="50000"/>
                  <a:lumOff val="50000"/>
                </a:schemeClr>
              </a:solidFill>
            </a:endParaRPr>
          </a:p>
        </p:txBody>
      </p:sp>
      <p:sp>
        <p:nvSpPr>
          <p:cNvPr id="9" name="Rounded Rectangle 7">
            <a:extLst>
              <a:ext uri="{FF2B5EF4-FFF2-40B4-BE49-F238E27FC236}">
                <a16:creationId xmlns:a16="http://schemas.microsoft.com/office/drawing/2014/main" xmlns="" id="{5C5D07F7-AFBA-496F-A43F-B6CDD833FF61}"/>
              </a:ext>
            </a:extLst>
          </p:cNvPr>
          <p:cNvSpPr/>
          <p:nvPr/>
        </p:nvSpPr>
        <p:spPr>
          <a:xfrm>
            <a:off x="81012" y="6534812"/>
            <a:ext cx="6548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process activity costs and prepare a production cost report using FIFO.</a:t>
            </a:r>
            <a:endParaRPr lang="en-US" sz="1100" dirty="0">
              <a:solidFill>
                <a:prstClr val="black"/>
              </a:solidFill>
              <a:latin typeface="Calibri"/>
            </a:endParaRPr>
          </a:p>
        </p:txBody>
      </p:sp>
      <p:sp>
        <p:nvSpPr>
          <p:cNvPr id="12" name="TextBox 11">
            <a:extLst>
              <a:ext uri="{FF2B5EF4-FFF2-40B4-BE49-F238E27FC236}">
                <a16:creationId xmlns:a16="http://schemas.microsoft.com/office/drawing/2014/main" xmlns="" id="{F5652822-C2D2-4CB4-96A1-21ACC0BCCD58}"/>
              </a:ext>
            </a:extLst>
          </p:cNvPr>
          <p:cNvSpPr txBox="1"/>
          <p:nvPr/>
        </p:nvSpPr>
        <p:spPr>
          <a:xfrm>
            <a:off x="7801183" y="21350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16A.7</a:t>
            </a:r>
          </a:p>
        </p:txBody>
      </p:sp>
      <p:sp>
        <p:nvSpPr>
          <p:cNvPr id="13" name="Slide Number Placeholder 7">
            <a:extLst>
              <a:ext uri="{FF2B5EF4-FFF2-40B4-BE49-F238E27FC236}">
                <a16:creationId xmlns:a16="http://schemas.microsoft.com/office/drawing/2014/main" xmlns="" id="{ED2AED58-D318-4441-ACA5-1007CA0B7BCC}"/>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1227612-7248-489D-B64E-38AD8DDEFFA1}"/>
              </a:ext>
            </a:extLst>
          </p:cNvPr>
          <p:cNvPicPr>
            <a:picLocks noChangeAspect="1"/>
          </p:cNvPicPr>
          <p:nvPr/>
        </p:nvPicPr>
        <p:blipFill>
          <a:blip r:embed="rId3"/>
          <a:stretch>
            <a:fillRect/>
          </a:stretch>
        </p:blipFill>
        <p:spPr>
          <a:xfrm>
            <a:off x="1905000" y="1981199"/>
            <a:ext cx="4724400" cy="2409339"/>
          </a:xfrm>
          <a:prstGeom prst="rect">
            <a:avLst/>
          </a:prstGeom>
        </p:spPr>
      </p:pic>
      <p:pic>
        <p:nvPicPr>
          <p:cNvPr id="4" name="Picture 3">
            <a:extLst>
              <a:ext uri="{FF2B5EF4-FFF2-40B4-BE49-F238E27FC236}">
                <a16:creationId xmlns:a16="http://schemas.microsoft.com/office/drawing/2014/main" xmlns="" id="{9CF989EF-9FCB-4661-B99E-F0045AE78DFE}"/>
              </a:ext>
            </a:extLst>
          </p:cNvPr>
          <p:cNvPicPr>
            <a:picLocks noChangeAspect="1"/>
          </p:cNvPicPr>
          <p:nvPr/>
        </p:nvPicPr>
        <p:blipFill>
          <a:blip r:embed="rId4"/>
          <a:stretch>
            <a:fillRect/>
          </a:stretch>
        </p:blipFill>
        <p:spPr>
          <a:xfrm>
            <a:off x="199817" y="4396243"/>
            <a:ext cx="7415254" cy="1838492"/>
          </a:xfrm>
          <a:prstGeom prst="rect">
            <a:avLst/>
          </a:prstGeom>
        </p:spPr>
      </p:pic>
    </p:spTree>
  </p:cSld>
  <p:clrMapOvr>
    <a:masterClrMapping/>
  </p:clrMapOvr>
  <p:transition spd="med">
    <p:split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457200" y="810060"/>
            <a:ext cx="8229600" cy="646331"/>
          </a:xfrm>
        </p:spPr>
        <p:txBody>
          <a:bodyPr/>
          <a:lstStyle/>
          <a:p>
            <a:r>
              <a:rPr lang="en-US" altLang="en-US" b="1" dirty="0"/>
              <a:t>Step 4: Assign and Reconcile   Costs – FIFO</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7901119" y="209948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16A.9</a:t>
            </a:r>
          </a:p>
        </p:txBody>
      </p:sp>
      <p:sp>
        <p:nvSpPr>
          <p:cNvPr id="10" name="Rectangle 9">
            <a:extLst>
              <a:ext uri="{FF2B5EF4-FFF2-40B4-BE49-F238E27FC236}">
                <a16:creationId xmlns:a16="http://schemas.microsoft.com/office/drawing/2014/main" xmlns="" id="{6373F252-1521-3D4D-8ED3-E41C1B326BF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73EF25E1-1991-D546-8587-8286A512ECE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Rounded Rectangle 7">
            <a:extLst>
              <a:ext uri="{FF2B5EF4-FFF2-40B4-BE49-F238E27FC236}">
                <a16:creationId xmlns:a16="http://schemas.microsoft.com/office/drawing/2014/main" xmlns="" id="{FD8A5EA3-11DB-4A89-85B5-FA091CF8DE4F}"/>
              </a:ext>
            </a:extLst>
          </p:cNvPr>
          <p:cNvSpPr/>
          <p:nvPr/>
        </p:nvSpPr>
        <p:spPr>
          <a:xfrm>
            <a:off x="81012" y="6534812"/>
            <a:ext cx="6548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process activity costs and prepare a production cost report using FIFO.</a:t>
            </a:r>
            <a:endParaRPr lang="en-US" sz="1100" dirty="0">
              <a:solidFill>
                <a:prstClr val="black"/>
              </a:solidFill>
              <a:latin typeface="Calibri"/>
            </a:endParaRPr>
          </a:p>
        </p:txBody>
      </p:sp>
      <p:sp>
        <p:nvSpPr>
          <p:cNvPr id="12" name="Slide Number Placeholder 7">
            <a:extLst>
              <a:ext uri="{FF2B5EF4-FFF2-40B4-BE49-F238E27FC236}">
                <a16:creationId xmlns:a16="http://schemas.microsoft.com/office/drawing/2014/main" xmlns="" id="{6E3637FF-321C-4337-AC47-A320C967C074}"/>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97C26B82-EF54-4B21-AE08-DD60D20DA084}"/>
              </a:ext>
            </a:extLst>
          </p:cNvPr>
          <p:cNvPicPr>
            <a:picLocks noChangeAspect="1"/>
          </p:cNvPicPr>
          <p:nvPr/>
        </p:nvPicPr>
        <p:blipFill>
          <a:blip r:embed="rId3"/>
          <a:stretch>
            <a:fillRect/>
          </a:stretch>
        </p:blipFill>
        <p:spPr>
          <a:xfrm>
            <a:off x="914400" y="1844908"/>
            <a:ext cx="6500591" cy="4301386"/>
          </a:xfrm>
          <a:prstGeom prst="rect">
            <a:avLst/>
          </a:prstGeom>
        </p:spPr>
      </p:pic>
    </p:spTree>
  </p:cSld>
  <p:clrMapOvr>
    <a:masterClrMapping/>
  </p:clrMapOvr>
  <p:transition spd="med">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33400" y="1390540"/>
            <a:ext cx="8077200" cy="1942583"/>
          </a:xfrm>
          <a:prstGeom prst="rect">
            <a:avLst/>
          </a:prstGeom>
          <a:solidFill>
            <a:srgbClr val="CCECFF"/>
          </a:solidFill>
          <a:ln w="38100" cmpd="dbl">
            <a:solidFill>
              <a:schemeClr val="tx1"/>
            </a:solidFill>
            <a:miter lim="800000"/>
            <a:headEnd/>
            <a:tailEnd/>
          </a:ln>
          <a:effectLst>
            <a:outerShdw dist="107763" dir="2700000" algn="ctr" rotWithShape="0">
              <a:schemeClr val="tx1"/>
            </a:outerShdw>
          </a:effec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35000"/>
              </a:spcBef>
              <a:buFont typeface="Wingdings" pitchFamily="2" charset="2"/>
              <a:buChar char="§"/>
            </a:pPr>
            <a:r>
              <a:rPr lang="en-US" altLang="en-US" sz="2800" dirty="0"/>
              <a:t>  Used for mass production of similar items.</a:t>
            </a:r>
          </a:p>
          <a:p>
            <a:pPr eaLnBrk="1" hangingPunct="1">
              <a:lnSpc>
                <a:spcPct val="90000"/>
              </a:lnSpc>
              <a:spcBef>
                <a:spcPct val="35000"/>
              </a:spcBef>
              <a:buFont typeface="Wingdings" pitchFamily="2" charset="2"/>
              <a:buChar char="§"/>
            </a:pPr>
            <a:r>
              <a:rPr lang="en-US" altLang="en-US" sz="2800" dirty="0"/>
              <a:t>  Continuous flow of sequential processes.</a:t>
            </a:r>
          </a:p>
          <a:p>
            <a:pPr eaLnBrk="1" hangingPunct="1">
              <a:lnSpc>
                <a:spcPct val="90000"/>
              </a:lnSpc>
              <a:spcBef>
                <a:spcPct val="35000"/>
              </a:spcBef>
              <a:buFont typeface="Wingdings" pitchFamily="2" charset="2"/>
              <a:buChar char="§"/>
            </a:pPr>
            <a:r>
              <a:rPr lang="en-US" altLang="en-US" sz="2800" dirty="0"/>
              <a:t>  Standardized process to make large volumes </a:t>
            </a:r>
            <a:br>
              <a:rPr lang="en-US" altLang="en-US" sz="2800" dirty="0"/>
            </a:br>
            <a:r>
              <a:rPr lang="en-US" altLang="en-US" sz="2800" dirty="0"/>
              <a:t>    of similar products.</a:t>
            </a:r>
          </a:p>
        </p:txBody>
      </p:sp>
      <p:sp>
        <p:nvSpPr>
          <p:cNvPr id="5124" name="Rectangle 12"/>
          <p:cNvSpPr>
            <a:spLocks noGrp="1" noChangeArrowheads="1"/>
          </p:cNvSpPr>
          <p:nvPr>
            <p:ph type="title"/>
          </p:nvPr>
        </p:nvSpPr>
        <p:spPr>
          <a:xfrm>
            <a:off x="457200" y="466670"/>
            <a:ext cx="8229600" cy="990600"/>
          </a:xfrm>
        </p:spPr>
        <p:txBody>
          <a:bodyPr/>
          <a:lstStyle/>
          <a:p>
            <a:r>
              <a:rPr lang="en-US" altLang="en-US" b="1" dirty="0"/>
              <a:t>Process Operations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34812"/>
            <a:ext cx="5405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process costing and contrast it with job order costing</a:t>
            </a:r>
            <a:r>
              <a:rPr lang="en-US" sz="1100" dirty="0">
                <a:solidFill>
                  <a:prstClr val="black"/>
                </a:solidFill>
                <a:cs typeface="Arial" charset="0"/>
              </a:rPr>
              <a:t>.</a:t>
            </a:r>
            <a:endParaRPr lang="en-US" sz="1100" dirty="0"/>
          </a:p>
        </p:txBody>
      </p:sp>
      <p:sp>
        <p:nvSpPr>
          <p:cNvPr id="9" name="Rectangle 8">
            <a:extLst>
              <a:ext uri="{FF2B5EF4-FFF2-40B4-BE49-F238E27FC236}">
                <a16:creationId xmlns:a16="http://schemas.microsoft.com/office/drawing/2014/main" xmlns="" id="{50205644-31FE-974E-B540-95B0FDEEC5C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BB420DC-C56B-AA4B-9269-D46E6C3A5E3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834EC170-34B7-4B28-B209-655144326BDB}"/>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8640219C-4EF4-4368-82FE-750E3F1A6777}"/>
              </a:ext>
            </a:extLst>
          </p:cNvPr>
          <p:cNvPicPr>
            <a:picLocks noChangeAspect="1"/>
          </p:cNvPicPr>
          <p:nvPr/>
        </p:nvPicPr>
        <p:blipFill>
          <a:blip r:embed="rId3"/>
          <a:stretch>
            <a:fillRect/>
          </a:stretch>
        </p:blipFill>
        <p:spPr>
          <a:xfrm>
            <a:off x="457200" y="3687667"/>
            <a:ext cx="8101989" cy="1942583"/>
          </a:xfrm>
          <a:prstGeom prst="rect">
            <a:avLst/>
          </a:prstGeom>
        </p:spPr>
      </p:pic>
    </p:spTree>
  </p:cSld>
  <p:clrMapOvr>
    <a:masterClrMapping/>
  </p:clrMapOvr>
  <p:transition spd="med">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457200" y="1752600"/>
            <a:ext cx="8229600" cy="1143000"/>
          </a:xfrm>
        </p:spPr>
        <p:txBody>
          <a:bodyPr/>
          <a:lstStyle/>
          <a:p>
            <a:r>
              <a:rPr lang="en-US" altLang="en-US" b="1" dirty="0"/>
              <a:t>End of Chapter 16</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A9029F7A-7517-8F41-81BF-410B5C3AE2A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15FC6D72-D484-384E-94FF-1FFE276A6C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F76189B2-5D4F-402B-BE37-9F426AB0DC82}"/>
              </a:ext>
            </a:extLst>
          </p:cNvPr>
          <p:cNvSpPr txBox="1">
            <a:spLocks/>
          </p:cNvSpPr>
          <p:nvPr/>
        </p:nvSpPr>
        <p:spPr>
          <a:xfrm>
            <a:off x="6834319"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5649" y="1443826"/>
            <a:ext cx="8806678" cy="2330382"/>
          </a:xfrm>
          <a:prstGeom prst="rect">
            <a:avLst/>
          </a:prstGeom>
          <a:solidFill>
            <a:srgbClr val="CCECFF"/>
          </a:solidFill>
          <a:ln w="38100" cmpd="dbl">
            <a:solidFill>
              <a:schemeClr val="tx1"/>
            </a:solidFill>
            <a:miter lim="800000"/>
            <a:headEnd/>
            <a:tailEnd/>
          </a:ln>
          <a:effectLst>
            <a:outerShdw dist="107763" dir="2700000" algn="ctr" rotWithShape="0">
              <a:schemeClr val="tx1"/>
            </a:outerShdw>
          </a:effec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35000"/>
              </a:spcBef>
              <a:buFont typeface="Wingdings" pitchFamily="2" charset="2"/>
              <a:buChar char="§"/>
            </a:pPr>
            <a:r>
              <a:rPr lang="en-US" altLang="en-US" sz="2800" dirty="0"/>
              <a:t>  Each process is a separate production department.</a:t>
            </a:r>
          </a:p>
          <a:p>
            <a:pPr eaLnBrk="1" hangingPunct="1">
              <a:lnSpc>
                <a:spcPct val="90000"/>
              </a:lnSpc>
              <a:spcBef>
                <a:spcPct val="35000"/>
              </a:spcBef>
              <a:buFont typeface="Wingdings" pitchFamily="2" charset="2"/>
              <a:buChar char="§"/>
            </a:pPr>
            <a:r>
              <a:rPr lang="en-US" altLang="en-US" sz="2800" dirty="0"/>
              <a:t>  Each process applies direct labor, overhead, </a:t>
            </a:r>
            <a:br>
              <a:rPr lang="en-US" altLang="en-US" sz="2800" dirty="0"/>
            </a:br>
            <a:r>
              <a:rPr lang="en-US" altLang="en-US" sz="2800" dirty="0"/>
              <a:t>    and direct materials to move product to completion.</a:t>
            </a:r>
          </a:p>
          <a:p>
            <a:pPr eaLnBrk="1" hangingPunct="1">
              <a:lnSpc>
                <a:spcPct val="90000"/>
              </a:lnSpc>
              <a:spcBef>
                <a:spcPct val="35000"/>
              </a:spcBef>
              <a:buFont typeface="Wingdings" pitchFamily="2" charset="2"/>
              <a:buChar char="§"/>
            </a:pPr>
            <a:r>
              <a:rPr lang="en-US" altLang="en-US" sz="2800" dirty="0"/>
              <a:t>  Final process in series finishes goods and makes </a:t>
            </a:r>
            <a:br>
              <a:rPr lang="en-US" altLang="en-US" sz="2800" dirty="0"/>
            </a:br>
            <a:r>
              <a:rPr lang="en-US" altLang="en-US" sz="2800" dirty="0"/>
              <a:t>    them ready for sale.</a:t>
            </a:r>
          </a:p>
        </p:txBody>
      </p:sp>
      <p:sp>
        <p:nvSpPr>
          <p:cNvPr id="5124" name="Rectangle 12"/>
          <p:cNvSpPr>
            <a:spLocks noGrp="1" noChangeArrowheads="1"/>
          </p:cNvSpPr>
          <p:nvPr>
            <p:ph type="title"/>
          </p:nvPr>
        </p:nvSpPr>
        <p:spPr>
          <a:xfrm>
            <a:off x="429491" y="485978"/>
            <a:ext cx="8458200" cy="990600"/>
          </a:xfrm>
        </p:spPr>
        <p:txBody>
          <a:bodyPr/>
          <a:lstStyle/>
          <a:p>
            <a:r>
              <a:rPr lang="en-US" altLang="en-US" b="1" dirty="0"/>
              <a:t>Organization of Process Operations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34812"/>
            <a:ext cx="5405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process costing and contrast it with job order costing</a:t>
            </a:r>
            <a:r>
              <a:rPr lang="en-US" sz="1100" dirty="0">
                <a:solidFill>
                  <a:prstClr val="black"/>
                </a:solidFill>
                <a:cs typeface="Arial" charset="0"/>
              </a:rPr>
              <a:t>.</a:t>
            </a:r>
            <a:endParaRPr lang="en-US" sz="1100" dirty="0"/>
          </a:p>
        </p:txBody>
      </p:sp>
      <p:sp>
        <p:nvSpPr>
          <p:cNvPr id="9" name="Rectangle 8">
            <a:extLst>
              <a:ext uri="{FF2B5EF4-FFF2-40B4-BE49-F238E27FC236}">
                <a16:creationId xmlns:a16="http://schemas.microsoft.com/office/drawing/2014/main" xmlns="" id="{50205644-31FE-974E-B540-95B0FDEEC5C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BB420DC-C56B-AA4B-9269-D46E6C3A5E3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834EC170-34B7-4B28-B209-655144326BDB}"/>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E6292A02-EFA2-4F3E-99A2-A1F22BC294BA}"/>
              </a:ext>
            </a:extLst>
          </p:cNvPr>
          <p:cNvPicPr>
            <a:picLocks noChangeAspect="1"/>
          </p:cNvPicPr>
          <p:nvPr/>
        </p:nvPicPr>
        <p:blipFill>
          <a:blip r:embed="rId3"/>
          <a:stretch>
            <a:fillRect/>
          </a:stretch>
        </p:blipFill>
        <p:spPr>
          <a:xfrm>
            <a:off x="394855" y="4066994"/>
            <a:ext cx="7295776" cy="2208511"/>
          </a:xfrm>
          <a:prstGeom prst="rect">
            <a:avLst/>
          </a:prstGeom>
        </p:spPr>
      </p:pic>
      <p:sp>
        <p:nvSpPr>
          <p:cNvPr id="11" name="TextBox 10">
            <a:extLst>
              <a:ext uri="{FF2B5EF4-FFF2-40B4-BE49-F238E27FC236}">
                <a16:creationId xmlns:a16="http://schemas.microsoft.com/office/drawing/2014/main" xmlns="" id="{459ADEE2-25A3-411A-9869-25AB8789C266}"/>
              </a:ext>
            </a:extLst>
          </p:cNvPr>
          <p:cNvSpPr txBox="1"/>
          <p:nvPr/>
        </p:nvSpPr>
        <p:spPr>
          <a:xfrm>
            <a:off x="7869382" y="418501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a:t>
            </a:r>
          </a:p>
        </p:txBody>
      </p:sp>
    </p:spTree>
    <p:extLst>
      <p:ext uri="{BB962C8B-B14F-4D97-AF65-F5344CB8AC3E}">
        <p14:creationId xmlns:p14="http://schemas.microsoft.com/office/powerpoint/2010/main" val="3133195172"/>
      </p:ext>
    </p:extLst>
  </p:cSld>
  <p:clrMapOvr>
    <a:masterClrMapping/>
  </p:clrMapOvr>
  <p:transition spd="med">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Rectangle 4"/>
          <p:cNvSpPr>
            <a:spLocks noGrp="1" noChangeArrowheads="1"/>
          </p:cNvSpPr>
          <p:nvPr>
            <p:ph type="title"/>
          </p:nvPr>
        </p:nvSpPr>
        <p:spPr>
          <a:xfrm>
            <a:off x="457200" y="533400"/>
            <a:ext cx="8229600" cy="1219200"/>
          </a:xfrm>
        </p:spPr>
        <p:txBody>
          <a:bodyPr/>
          <a:lstStyle/>
          <a:p>
            <a:r>
              <a:rPr lang="en-US" altLang="en-US" b="1" dirty="0"/>
              <a:t>Comparing Process</a:t>
            </a:r>
            <a:br>
              <a:rPr lang="en-US" altLang="en-US" b="1" dirty="0"/>
            </a:br>
            <a:r>
              <a:rPr lang="en-US" altLang="en-US" b="1" dirty="0"/>
              <a:t>and Job Order Costing Systems</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7924800" y="18657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16.2</a:t>
            </a:r>
          </a:p>
        </p:txBody>
      </p:sp>
      <p:sp>
        <p:nvSpPr>
          <p:cNvPr id="10" name="Rectangle 9">
            <a:extLst>
              <a:ext uri="{FF2B5EF4-FFF2-40B4-BE49-F238E27FC236}">
                <a16:creationId xmlns:a16="http://schemas.microsoft.com/office/drawing/2014/main" xmlns="" id="{6A5CFED9-F6B7-DA45-A077-FD9BBD82726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1E9F8C2-325B-7D47-AC91-7D5B126F8CC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Rounded Rectangle 6">
            <a:extLst>
              <a:ext uri="{FF2B5EF4-FFF2-40B4-BE49-F238E27FC236}">
                <a16:creationId xmlns:a16="http://schemas.microsoft.com/office/drawing/2014/main" xmlns="" id="{6C3547E4-D3E4-429E-9523-EF50E725DEF0}"/>
              </a:ext>
            </a:extLst>
          </p:cNvPr>
          <p:cNvSpPr/>
          <p:nvPr/>
        </p:nvSpPr>
        <p:spPr>
          <a:xfrm>
            <a:off x="81012" y="6534812"/>
            <a:ext cx="54053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process costing and contrast it with job order costing</a:t>
            </a:r>
            <a:r>
              <a:rPr lang="en-US" sz="1100" dirty="0">
                <a:solidFill>
                  <a:prstClr val="black"/>
                </a:solidFill>
                <a:cs typeface="Arial" charset="0"/>
              </a:rPr>
              <a:t>.</a:t>
            </a:r>
            <a:endParaRPr lang="en-US" sz="1100" dirty="0"/>
          </a:p>
        </p:txBody>
      </p:sp>
      <p:sp>
        <p:nvSpPr>
          <p:cNvPr id="12" name="Slide Number Placeholder 7">
            <a:extLst>
              <a:ext uri="{FF2B5EF4-FFF2-40B4-BE49-F238E27FC236}">
                <a16:creationId xmlns:a16="http://schemas.microsoft.com/office/drawing/2014/main" xmlns="" id="{3905A337-0D6E-48F7-BE24-9FBD0FA1FC10}"/>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52EEB47-03A4-4247-A6D3-82CF42319477}"/>
              </a:ext>
            </a:extLst>
          </p:cNvPr>
          <p:cNvPicPr>
            <a:picLocks noChangeAspect="1"/>
          </p:cNvPicPr>
          <p:nvPr/>
        </p:nvPicPr>
        <p:blipFill>
          <a:blip r:embed="rId3"/>
          <a:stretch>
            <a:fillRect/>
          </a:stretch>
        </p:blipFill>
        <p:spPr>
          <a:xfrm>
            <a:off x="2762924" y="1839050"/>
            <a:ext cx="3710854" cy="4458822"/>
          </a:xfrm>
          <a:prstGeom prst="rect">
            <a:avLst/>
          </a:prstGeom>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Compute process activity costs using weighted average.</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8267" y="4766734"/>
            <a:ext cx="7315200" cy="87313"/>
          </a:xfrm>
          <a:prstGeom prst="rect">
            <a:avLst/>
          </a:prstGeom>
          <a:noFill/>
          <a:ln w="9525">
            <a:noFill/>
            <a:miter lim="800000"/>
            <a:headEnd/>
            <a:tailEnd/>
          </a:ln>
        </p:spPr>
      </p:pic>
      <p:sp>
        <p:nvSpPr>
          <p:cNvPr id="8" name="TextBox 7"/>
          <p:cNvSpPr txBox="1"/>
          <p:nvPr/>
        </p:nvSpPr>
        <p:spPr>
          <a:xfrm>
            <a:off x="1976967" y="946551"/>
            <a:ext cx="5257800" cy="769441"/>
          </a:xfrm>
          <a:prstGeom prst="rect">
            <a:avLst/>
          </a:prstGeom>
          <a:noFill/>
        </p:spPr>
        <p:txBody>
          <a:bodyPr wrap="square" rtlCol="0">
            <a:spAutoFit/>
          </a:bodyPr>
          <a:lstStyle/>
          <a:p>
            <a:r>
              <a:rPr lang="en-US" altLang="en-US" sz="4400" b="1" dirty="0">
                <a:latin typeface="+mj-lt"/>
              </a:rPr>
              <a:t>Learning Objective P1 </a:t>
            </a:r>
            <a:endParaRPr lang="en-US" sz="4400" dirty="0">
              <a:latin typeface="+mj-lt"/>
            </a:endParaRPr>
          </a:p>
        </p:txBody>
      </p:sp>
      <p:sp>
        <p:nvSpPr>
          <p:cNvPr id="10" name="Rectangle 9">
            <a:extLst>
              <a:ext uri="{FF2B5EF4-FFF2-40B4-BE49-F238E27FC236}">
                <a16:creationId xmlns:a16="http://schemas.microsoft.com/office/drawing/2014/main" xmlns="" id="{0EF57572-CE52-A248-ABAB-C68BDE04DA5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9294A12-B046-364F-8A56-9618D2C16B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F9F39BED-F0EE-4852-AED4-39F413E7DEDB}"/>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a:t>Process Costing Demonstration</a:t>
            </a:r>
          </a:p>
        </p:txBody>
      </p:sp>
      <p:sp>
        <p:nvSpPr>
          <p:cNvPr id="21507" name="Rectangle 2"/>
          <p:cNvSpPr>
            <a:spLocks noGrp="1" noChangeArrowheads="1"/>
          </p:cNvSpPr>
          <p:nvPr>
            <p:ph type="body" idx="4294967295"/>
          </p:nvPr>
        </p:nvSpPr>
        <p:spPr>
          <a:xfrm>
            <a:off x="914400" y="1676400"/>
            <a:ext cx="7315200" cy="4038600"/>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buFont typeface="Wingdings" pitchFamily="2" charset="2"/>
              <a:buNone/>
            </a:pPr>
            <a:r>
              <a:rPr lang="en-US" altLang="en-US" b="1" dirty="0"/>
              <a:t>The following four steps demonstrate process costing using the weighted average method:</a:t>
            </a:r>
          </a:p>
          <a:p>
            <a:pPr lvl="1">
              <a:buFont typeface="Wingdings" pitchFamily="2" charset="2"/>
              <a:buChar char=""/>
            </a:pPr>
            <a:r>
              <a:rPr lang="en-US" altLang="en-US" b="1" dirty="0"/>
              <a:t> Determine physical flow of units.</a:t>
            </a:r>
          </a:p>
          <a:p>
            <a:pPr lvl="1">
              <a:buFont typeface="Wingdings" pitchFamily="2" charset="2"/>
              <a:buChar char=""/>
            </a:pPr>
            <a:r>
              <a:rPr lang="en-US" altLang="en-US" b="1" dirty="0"/>
              <a:t> Compute equivalent units of production.</a:t>
            </a:r>
          </a:p>
          <a:p>
            <a:pPr lvl="1">
              <a:buFont typeface="Wingdings" pitchFamily="2" charset="2"/>
              <a:buChar char=""/>
            </a:pPr>
            <a:r>
              <a:rPr lang="en-US" altLang="en-US" b="1" dirty="0"/>
              <a:t> Compute cost per equivalent unit of production.</a:t>
            </a:r>
          </a:p>
          <a:p>
            <a:pPr lvl="1">
              <a:buFont typeface="Wingdings" pitchFamily="2" charset="2"/>
              <a:buChar char=""/>
            </a:pPr>
            <a:r>
              <a:rPr lang="en-US" altLang="en-US" b="1" dirty="0"/>
              <a:t> Assign and reconcile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8">
            <a:extLst>
              <a:ext uri="{FF2B5EF4-FFF2-40B4-BE49-F238E27FC236}">
                <a16:creationId xmlns:a16="http://schemas.microsoft.com/office/drawing/2014/main" xmlns="" id="{C6E2F88D-80E2-164F-B681-4F8F4EDC1AF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7A9A363E-9020-9B44-AE0D-C750728A43D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Rounded Rectangle 8">
            <a:extLst>
              <a:ext uri="{FF2B5EF4-FFF2-40B4-BE49-F238E27FC236}">
                <a16:creationId xmlns:a16="http://schemas.microsoft.com/office/drawing/2014/main" xmlns="" id="{94249692-D346-4F48-8DFF-C4F58B01F533}"/>
              </a:ext>
            </a:extLst>
          </p:cNvPr>
          <p:cNvSpPr/>
          <p:nvPr/>
        </p:nvSpPr>
        <p:spPr>
          <a:xfrm>
            <a:off x="81012" y="6534812"/>
            <a:ext cx="51005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sz="1100" dirty="0">
                <a:solidFill>
                  <a:prstClr val="black"/>
                </a:solidFill>
              </a:rPr>
              <a:t> Compute process activity costs using weighted average</a:t>
            </a:r>
            <a:r>
              <a:rPr lang="en-US" sz="1100" dirty="0">
                <a:solidFill>
                  <a:prstClr val="black"/>
                </a:solidFill>
                <a:latin typeface="Calibri"/>
              </a:rPr>
              <a:t>.</a:t>
            </a:r>
          </a:p>
        </p:txBody>
      </p:sp>
      <p:sp>
        <p:nvSpPr>
          <p:cNvPr id="11" name="Slide Number Placeholder 7">
            <a:extLst>
              <a:ext uri="{FF2B5EF4-FFF2-40B4-BE49-F238E27FC236}">
                <a16:creationId xmlns:a16="http://schemas.microsoft.com/office/drawing/2014/main" xmlns="" id="{31C7B054-F0D0-4BD5-8D60-90782E93AE24}"/>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3"/>
          <p:cNvSpPr>
            <a:spLocks noGrp="1" noChangeArrowheads="1"/>
          </p:cNvSpPr>
          <p:nvPr>
            <p:ph type="title"/>
          </p:nvPr>
        </p:nvSpPr>
        <p:spPr>
          <a:xfrm>
            <a:off x="486937" y="720557"/>
            <a:ext cx="8229600" cy="1219200"/>
          </a:xfrm>
        </p:spPr>
        <p:txBody>
          <a:bodyPr/>
          <a:lstStyle/>
          <a:p>
            <a:r>
              <a:rPr lang="en-US" altLang="en-US" b="1" dirty="0"/>
              <a:t>Step 1: Determine Physical </a:t>
            </a:r>
            <a:br>
              <a:rPr lang="en-US" altLang="en-US" b="1" dirty="0"/>
            </a:br>
            <a:r>
              <a:rPr lang="en-US" altLang="en-US" b="1" dirty="0"/>
              <a:t>Flow of Units</a:t>
            </a:r>
          </a:p>
        </p:txBody>
      </p:sp>
      <p:sp>
        <p:nvSpPr>
          <p:cNvPr id="10" name="TextBox 9"/>
          <p:cNvSpPr txBox="1"/>
          <p:nvPr/>
        </p:nvSpPr>
        <p:spPr>
          <a:xfrm>
            <a:off x="7734300" y="2610776"/>
            <a:ext cx="1066800" cy="923330"/>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Exhibits 16.3 &amp; 16.4</a:t>
            </a:r>
          </a:p>
        </p:txBody>
      </p:sp>
      <p:sp>
        <p:nvSpPr>
          <p:cNvPr id="12" name="Rectangle 11">
            <a:extLst>
              <a:ext uri="{FF2B5EF4-FFF2-40B4-BE49-F238E27FC236}">
                <a16:creationId xmlns:a16="http://schemas.microsoft.com/office/drawing/2014/main" xmlns="" id="{E0B70331-6746-A649-A27C-EA5E046C71C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0E70F774-521A-A640-B672-6C540091945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Slide Number Placeholder 7">
            <a:extLst>
              <a:ext uri="{FF2B5EF4-FFF2-40B4-BE49-F238E27FC236}">
                <a16:creationId xmlns:a16="http://schemas.microsoft.com/office/drawing/2014/main" xmlns="" id="{EBA83AD1-CB2F-4D14-A7F6-F398BC1ECE9B}"/>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16-</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pic>
        <p:nvPicPr>
          <p:cNvPr id="16" name="Picture 15">
            <a:extLst>
              <a:ext uri="{FF2B5EF4-FFF2-40B4-BE49-F238E27FC236}">
                <a16:creationId xmlns:a16="http://schemas.microsoft.com/office/drawing/2014/main" xmlns="" id="{0EF9CB2F-D91D-4C3A-A1C7-ED90BEFBB41D}"/>
              </a:ext>
            </a:extLst>
          </p:cNvPr>
          <p:cNvPicPr>
            <a:picLocks noChangeAspect="1"/>
          </p:cNvPicPr>
          <p:nvPr/>
        </p:nvPicPr>
        <p:blipFill>
          <a:blip r:embed="rId3"/>
          <a:stretch>
            <a:fillRect/>
          </a:stretch>
        </p:blipFill>
        <p:spPr>
          <a:xfrm>
            <a:off x="457200" y="4662128"/>
            <a:ext cx="6858949" cy="1770393"/>
          </a:xfrm>
          <a:prstGeom prst="rect">
            <a:avLst/>
          </a:prstGeom>
        </p:spPr>
      </p:pic>
      <p:pic>
        <p:nvPicPr>
          <p:cNvPr id="17" name="Picture 16">
            <a:extLst>
              <a:ext uri="{FF2B5EF4-FFF2-40B4-BE49-F238E27FC236}">
                <a16:creationId xmlns:a16="http://schemas.microsoft.com/office/drawing/2014/main" xmlns="" id="{AA61E776-772D-44E4-BA6A-F096FE79FBC1}"/>
              </a:ext>
            </a:extLst>
          </p:cNvPr>
          <p:cNvPicPr>
            <a:picLocks noChangeAspect="1"/>
          </p:cNvPicPr>
          <p:nvPr/>
        </p:nvPicPr>
        <p:blipFill>
          <a:blip r:embed="rId4"/>
          <a:stretch>
            <a:fillRect/>
          </a:stretch>
        </p:blipFill>
        <p:spPr>
          <a:xfrm>
            <a:off x="609600" y="1944315"/>
            <a:ext cx="6180952" cy="2666667"/>
          </a:xfrm>
          <a:prstGeom prst="rect">
            <a:avLst/>
          </a:prstGeom>
        </p:spPr>
      </p:pic>
      <p:sp>
        <p:nvSpPr>
          <p:cNvPr id="2" name="Rounded Rectangle 8">
            <a:extLst>
              <a:ext uri="{FF2B5EF4-FFF2-40B4-BE49-F238E27FC236}">
                <a16:creationId xmlns:a16="http://schemas.microsoft.com/office/drawing/2014/main" xmlns="" id="{ACA17D1F-712C-49DA-9666-143A1FCF8F59}"/>
              </a:ext>
            </a:extLst>
          </p:cNvPr>
          <p:cNvSpPr/>
          <p:nvPr/>
        </p:nvSpPr>
        <p:spPr>
          <a:xfrm>
            <a:off x="81012" y="6534812"/>
            <a:ext cx="51005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sz="1100" dirty="0">
                <a:solidFill>
                  <a:prstClr val="black"/>
                </a:solidFill>
              </a:rPr>
              <a:t> Compute process activity costs using weighted average</a:t>
            </a:r>
            <a:r>
              <a:rPr lang="en-US" sz="1100" dirty="0">
                <a:solidFill>
                  <a:prstClr val="black"/>
                </a:solidFill>
                <a:latin typeface="Calibri"/>
              </a:rPr>
              <a:t>.</a:t>
            </a:r>
          </a:p>
        </p:txBody>
      </p:sp>
    </p:spTree>
    <p:extLst>
      <p:ext uri="{BB962C8B-B14F-4D97-AF65-F5344CB8AC3E}">
        <p14:creationId xmlns:p14="http://schemas.microsoft.com/office/powerpoint/2010/main" val="1661108733"/>
      </p:ext>
    </p:extLst>
  </p:cSld>
  <p:clrMapOvr>
    <a:masterClrMapping/>
  </p:clrMapOvr>
  <p:transition spd="med">
    <p:blinds dir="vert"/>
  </p:transition>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13001</TotalTime>
  <Words>5829</Words>
  <Application>Microsoft Office PowerPoint</Application>
  <PresentationFormat>On-screen Show (4:3)</PresentationFormat>
  <Paragraphs>424</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1_Theme1</vt:lpstr>
      <vt:lpstr>3_Office Theme</vt:lpstr>
      <vt:lpstr>Process Costing and Analysis</vt:lpstr>
      <vt:lpstr>PowerPoint Presentation</vt:lpstr>
      <vt:lpstr>   Explain process costing and contrast it with job order costing.  </vt:lpstr>
      <vt:lpstr>Process Operations</vt:lpstr>
      <vt:lpstr>Organization of Process Operations</vt:lpstr>
      <vt:lpstr>Comparing Process and Job Order Costing Systems</vt:lpstr>
      <vt:lpstr>  Compute process activity costs using weighted average.  </vt:lpstr>
      <vt:lpstr>Process Costing Demonstration</vt:lpstr>
      <vt:lpstr>Step 1: Determine Physical  Flow of Units</vt:lpstr>
      <vt:lpstr>Step 2: Compute Equivalent      Units of Production (1 of 2)</vt:lpstr>
      <vt:lpstr>Step 2: Compute Equivalent      Units of Production (2 of 2)</vt:lpstr>
      <vt:lpstr>    </vt:lpstr>
      <vt:lpstr>    </vt:lpstr>
      <vt:lpstr>    </vt:lpstr>
      <vt:lpstr>   Prepare a production cost report using weighted average.  </vt:lpstr>
      <vt:lpstr>    </vt:lpstr>
      <vt:lpstr>  Record the flow of production costs in process costing.  </vt:lpstr>
      <vt:lpstr>Accounting for Process Costing</vt:lpstr>
      <vt:lpstr>Accounting for Production Costs</vt:lpstr>
      <vt:lpstr>Accounting for Material Costs</vt:lpstr>
      <vt:lpstr>Accounting for Labor Costs</vt:lpstr>
      <vt:lpstr>Accounting for Factory Overhead</vt:lpstr>
      <vt:lpstr>  Record the transfer of goods across departments, to Finished Goods Inventory, and to Cost of Goods Sold.  </vt:lpstr>
      <vt:lpstr>Transfers Across Departments</vt:lpstr>
      <vt:lpstr>Accounting for Transfer to Finished Goods</vt:lpstr>
      <vt:lpstr>Accounting for Cost of Goods Sold</vt:lpstr>
      <vt:lpstr>Financial Statement Reporting</vt:lpstr>
      <vt:lpstr>Trends in Process Operations</vt:lpstr>
      <vt:lpstr>  Illustrate a hybrid costing system and analyze process system yield.  </vt:lpstr>
      <vt:lpstr>Hybrid Costing System</vt:lpstr>
      <vt:lpstr>Hybrid Costing System – Illustration and Yield</vt:lpstr>
      <vt:lpstr>  AppendixꟷCompute process activity costs and prepare a production cost report               using FIFO.   </vt:lpstr>
      <vt:lpstr>FIFO Method of Process Costing</vt:lpstr>
      <vt:lpstr>  Step 1: Determine Physical Flow of Units – (1 of 2)</vt:lpstr>
      <vt:lpstr>  Step 1: Determine Physical Flow of Units – FIFO (2 of 2)</vt:lpstr>
      <vt:lpstr>Step 2: Compute Equivalent      Units of Production – FIFO</vt:lpstr>
      <vt:lpstr>Step 2: Compute Equivalent      Units of Production –  FIFO Illustration</vt:lpstr>
      <vt:lpstr> Step 3: Compute Cost Per Equivalent Unit – FIFO</vt:lpstr>
      <vt:lpstr>Step 4: Assign and Reconcile   Costs – FIFO</vt:lpstr>
      <vt:lpstr>End of Chapter 16</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1027</cp:revision>
  <cp:lastPrinted>2020-08-20T13:03:18Z</cp:lastPrinted>
  <dcterms:created xsi:type="dcterms:W3CDTF">2008-06-11T19:43:46Z</dcterms:created>
  <dcterms:modified xsi:type="dcterms:W3CDTF">2021-06-30T11:05:12Z</dcterms:modified>
</cp:coreProperties>
</file>