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0" r:id="rId1"/>
    <p:sldMasterId id="2147484188" r:id="rId2"/>
    <p:sldMasterId id="2147484200" r:id="rId3"/>
    <p:sldMasterId id="2147484212" r:id="rId4"/>
  </p:sldMasterIdLst>
  <p:notesMasterIdLst>
    <p:notesMasterId r:id="rId52"/>
  </p:notesMasterIdLst>
  <p:handoutMasterIdLst>
    <p:handoutMasterId r:id="rId53"/>
  </p:handoutMasterIdLst>
  <p:sldIdLst>
    <p:sldId id="500" r:id="rId5"/>
    <p:sldId id="540" r:id="rId6"/>
    <p:sldId id="524" r:id="rId7"/>
    <p:sldId id="459" r:id="rId8"/>
    <p:sldId id="460" r:id="rId9"/>
    <p:sldId id="502" r:id="rId10"/>
    <p:sldId id="547" r:id="rId11"/>
    <p:sldId id="501" r:id="rId12"/>
    <p:sldId id="463" r:id="rId13"/>
    <p:sldId id="548" r:id="rId14"/>
    <p:sldId id="526" r:id="rId15"/>
    <p:sldId id="465" r:id="rId16"/>
    <p:sldId id="466" r:id="rId17"/>
    <p:sldId id="468" r:id="rId18"/>
    <p:sldId id="469" r:id="rId19"/>
    <p:sldId id="470" r:id="rId20"/>
    <p:sldId id="508" r:id="rId21"/>
    <p:sldId id="528" r:id="rId22"/>
    <p:sldId id="472" r:id="rId23"/>
    <p:sldId id="530" r:id="rId24"/>
    <p:sldId id="474" r:id="rId25"/>
    <p:sldId id="542" r:id="rId26"/>
    <p:sldId id="543" r:id="rId27"/>
    <p:sldId id="544" r:id="rId28"/>
    <p:sldId id="479" r:id="rId29"/>
    <p:sldId id="534" r:id="rId30"/>
    <p:sldId id="476" r:id="rId31"/>
    <p:sldId id="480" r:id="rId32"/>
    <p:sldId id="481" r:id="rId33"/>
    <p:sldId id="515" r:id="rId34"/>
    <p:sldId id="516" r:id="rId35"/>
    <p:sldId id="487" r:id="rId36"/>
    <p:sldId id="532" r:id="rId37"/>
    <p:sldId id="488" r:id="rId38"/>
    <p:sldId id="489" r:id="rId39"/>
    <p:sldId id="493" r:id="rId40"/>
    <p:sldId id="552" r:id="rId41"/>
    <p:sldId id="538" r:id="rId42"/>
    <p:sldId id="545" r:id="rId43"/>
    <p:sldId id="497" r:id="rId44"/>
    <p:sldId id="498" r:id="rId45"/>
    <p:sldId id="546" r:id="rId46"/>
    <p:sldId id="541" r:id="rId47"/>
    <p:sldId id="549" r:id="rId48"/>
    <p:sldId id="550" r:id="rId49"/>
    <p:sldId id="551" r:id="rId50"/>
    <p:sldId id="499" r:id="rId51"/>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 clrIdx="0"/>
  <p:cmAuthor id="1" name="Helen" initials="H" lastIdx="21" clrIdx="1"/>
  <p:cmAuthor id="2" name="Author" initials="SH" lastIdx="0" clrIdx="2"/>
  <p:cmAuthor id="3" name="April Mohr" initials="AM" lastIdx="10" clrIdx="3">
    <p:extLst/>
  </p:cmAuthor>
  <p:cmAuthor id="4" name="Wanda Wong" initials="WW" lastIdx="5" clrIdx="4">
    <p:extLst/>
  </p:cmAuthor>
  <p:cmAuthor id="5" name="Mohr, April L (Jefferson)" initials="MAL(" lastIdx="17" clrIdx="5">
    <p:extLst/>
  </p:cmAuthor>
  <p:cmAuthor id="6" name="Helen Roybark" initials="HR" lastIdx="2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48" autoAdjust="0"/>
    <p:restoredTop sz="91540" autoAdjust="0"/>
  </p:normalViewPr>
  <p:slideViewPr>
    <p:cSldViewPr>
      <p:cViewPr varScale="1">
        <p:scale>
          <a:sx n="92" d="100"/>
          <a:sy n="92" d="100"/>
        </p:scale>
        <p:origin x="-11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18-</a:t>
            </a:r>
            <a:fld id="{BE566C20-FDC7-4F9B-8D5A-2C8B012BA4CA}" type="slidenum">
              <a:rPr lang="en-US" smtClean="0"/>
              <a:pPr>
                <a:defRPr/>
              </a:pPr>
              <a:t>‹#›</a:t>
            </a:fld>
            <a:endParaRPr lang="en-US" dirty="0"/>
          </a:p>
        </p:txBody>
      </p:sp>
    </p:spTree>
    <p:extLst>
      <p:ext uri="{BB962C8B-B14F-4D97-AF65-F5344CB8AC3E}">
        <p14:creationId xmlns:p14="http://schemas.microsoft.com/office/powerpoint/2010/main" val="3178831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r>
              <a:rPr lang="en-US" dirty="0">
                <a:latin typeface="+mn-lt"/>
                <a:cs typeface="+mn-cs"/>
              </a:rPr>
              <a:t>21 - </a:t>
            </a:r>
            <a:fld id="{1A5CB23C-F72D-412E-952E-231E677D89D3}"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299557385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baseline="0" dirty="0">
              <a:ea typeface="MS PGothic" pitchFamily="34" charset="-128"/>
            </a:endParaRPr>
          </a:p>
        </p:txBody>
      </p:sp>
    </p:spTree>
    <p:extLst>
      <p:ext uri="{BB962C8B-B14F-4D97-AF65-F5344CB8AC3E}">
        <p14:creationId xmlns:p14="http://schemas.microsoft.com/office/powerpoint/2010/main" val="125756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exhibit lists examples of fixed, variable, mixed, and step-wise costs for a manufacturer of footballs.</a:t>
            </a:r>
          </a:p>
        </p:txBody>
      </p:sp>
    </p:spTree>
    <p:extLst>
      <p:ext uri="{BB962C8B-B14F-4D97-AF65-F5344CB8AC3E}">
        <p14:creationId xmlns:p14="http://schemas.microsoft.com/office/powerpoint/2010/main" val="644716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89297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Cost-volume-profit analysis identifies and measures costs using their fixed and variable cost components. Managers do this by collecting cost data at various levels of activity. We then identify and measure the fixed and variable cost components. </a:t>
            </a:r>
          </a:p>
          <a:p>
            <a:endParaRPr lang="en-US" dirty="0"/>
          </a:p>
          <a:p>
            <a:r>
              <a:rPr lang="en-US" dirty="0"/>
              <a:t>Three methods are commonly used to analyze past costs: </a:t>
            </a:r>
          </a:p>
          <a:p>
            <a:pPr marL="171450" indent="-171450">
              <a:buFont typeface="Arial" panose="020B0604020202020204" pitchFamily="34" charset="0"/>
              <a:buChar char="•"/>
            </a:pPr>
            <a:r>
              <a:rPr lang="en-US" dirty="0"/>
              <a:t>Scatter Diagram</a:t>
            </a:r>
          </a:p>
          <a:p>
            <a:pPr marL="171450" indent="-171450">
              <a:buFont typeface="Arial" panose="020B0604020202020204" pitchFamily="34" charset="0"/>
              <a:buChar char="•"/>
            </a:pPr>
            <a:r>
              <a:rPr lang="en-US" dirty="0"/>
              <a:t>High-Low Method</a:t>
            </a:r>
          </a:p>
          <a:p>
            <a:pPr marL="171450" indent="-171450">
              <a:buFont typeface="Arial" panose="020B0604020202020204" pitchFamily="34" charset="0"/>
              <a:buChar char="•"/>
            </a:pPr>
            <a:r>
              <a:rPr lang="en-US" dirty="0"/>
              <a:t>Regression</a:t>
            </a:r>
          </a:p>
        </p:txBody>
      </p:sp>
    </p:spTree>
    <p:extLst>
      <p:ext uri="{BB962C8B-B14F-4D97-AF65-F5344CB8AC3E}">
        <p14:creationId xmlns:p14="http://schemas.microsoft.com/office/powerpoint/2010/main" val="106570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dirty="0"/>
              <a:t>A</a:t>
            </a:r>
            <a:r>
              <a:rPr lang="en-US" sz="1200" b="1" dirty="0"/>
              <a:t> scatter diagram </a:t>
            </a:r>
            <a:r>
              <a:rPr lang="en-US" sz="1200" b="0" dirty="0"/>
              <a:t>is a</a:t>
            </a:r>
            <a:r>
              <a:rPr lang="en-US" sz="1200" b="0" baseline="0" dirty="0"/>
              <a:t> graph of unit volume and cost data.  </a:t>
            </a:r>
            <a:r>
              <a:rPr lang="en-US" sz="1200" b="0" i="0" u="none" strike="noStrike" kern="1200" baseline="0" dirty="0">
                <a:solidFill>
                  <a:schemeClr val="tx1"/>
                </a:solidFill>
                <a:latin typeface="+mn-lt"/>
                <a:ea typeface="+mn-ea"/>
                <a:cs typeface="+mn-cs"/>
              </a:rPr>
              <a:t>In Exhibit 18.5, each point reflects total costs and units produced during each of the last 12 months. For example, March shows units produced of 25,000 and costs of $25,000. </a:t>
            </a:r>
            <a:endParaRPr 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a:p>
          <a:p>
            <a:r>
              <a:rPr lang="en-US" sz="1200" dirty="0"/>
              <a:t>The </a:t>
            </a:r>
            <a:r>
              <a:rPr lang="en-US" sz="1200" b="1" dirty="0"/>
              <a:t>estimated line of cost behavior </a:t>
            </a:r>
            <a:r>
              <a:rPr lang="en-US" sz="1200" dirty="0"/>
              <a:t>is drawn on a scatter diagram to show the relation between cost and unit volume. This line best visually “fits” the points in a scatter diagram. Fitting this line is sometimes done with spreadsheet software.</a:t>
            </a:r>
          </a:p>
          <a:p>
            <a:endParaRPr lang="en-US" sz="1200" dirty="0"/>
          </a:p>
          <a:p>
            <a:r>
              <a:rPr lang="en-US" sz="1200" b="0" i="0" u="none" strike="noStrike" kern="1200" baseline="0" dirty="0">
                <a:solidFill>
                  <a:schemeClr val="tx1"/>
                </a:solidFill>
                <a:latin typeface="+mn-lt"/>
                <a:ea typeface="+mn-ea"/>
                <a:cs typeface="+mn-cs"/>
              </a:rPr>
              <a:t>The line in Exhibit 18.5 shows a mixed cost. The total cost is greater than zero even when no units are produced, and it increases in proportion to increases in units produced.</a:t>
            </a:r>
            <a:endParaRPr lang="en-US" sz="1200" dirty="0"/>
          </a:p>
        </p:txBody>
      </p:sp>
    </p:spTree>
    <p:extLst>
      <p:ext uri="{BB962C8B-B14F-4D97-AF65-F5344CB8AC3E}">
        <p14:creationId xmlns:p14="http://schemas.microsoft.com/office/powerpoint/2010/main" val="210903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t>
            </a:r>
            <a:r>
              <a:rPr lang="en-US" b="1" dirty="0"/>
              <a:t>high-low method </a:t>
            </a:r>
            <a:r>
              <a:rPr lang="en-US" dirty="0"/>
              <a:t>uses just two points to estimate the cost equation: the highest and lowest volume levels. The high-low method follows these steps:</a:t>
            </a:r>
          </a:p>
          <a:p>
            <a:endParaRPr lang="en-US" dirty="0"/>
          </a:p>
          <a:p>
            <a:r>
              <a:rPr lang="en-US" b="1" i="1" dirty="0"/>
              <a:t>Step 1:  </a:t>
            </a:r>
            <a:r>
              <a:rPr lang="en-US" dirty="0"/>
              <a:t>Identify the highest and lowest volume: these might not be the highest or lowest levels of </a:t>
            </a:r>
            <a:r>
              <a:rPr lang="en-US" i="1" dirty="0"/>
              <a:t>costs</a:t>
            </a:r>
            <a:r>
              <a:rPr lang="en-US" dirty="0"/>
              <a:t>.</a:t>
            </a:r>
          </a:p>
          <a:p>
            <a:r>
              <a:rPr lang="en-US" b="1" i="1" dirty="0"/>
              <a:t>Step 2:  </a:t>
            </a:r>
            <a:r>
              <a:rPr lang="en-US" dirty="0"/>
              <a:t>Compute the slope (variable cost per unit) using the high and low volume levels.</a:t>
            </a:r>
          </a:p>
          <a:p>
            <a:r>
              <a:rPr lang="en-US" b="1" i="1" dirty="0"/>
              <a:t>Step 3:  </a:t>
            </a:r>
            <a:r>
              <a:rPr lang="en-US" dirty="0"/>
              <a:t>Compute total fixed costs by computing the total variable cost at either the high or low volume level, and then subtracting that amount from the total cost at that volume.</a:t>
            </a:r>
          </a:p>
          <a:p>
            <a:endParaRPr lang="en-US" dirty="0"/>
          </a:p>
          <a:p>
            <a:endParaRPr lang="en-US" altLang="en-US" dirty="0"/>
          </a:p>
        </p:txBody>
      </p:sp>
    </p:spTree>
    <p:extLst>
      <p:ext uri="{BB962C8B-B14F-4D97-AF65-F5344CB8AC3E}">
        <p14:creationId xmlns:p14="http://schemas.microsoft.com/office/powerpoint/2010/main" val="145542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1" u="none" strike="noStrike" kern="1200" baseline="0" dirty="0">
                <a:solidFill>
                  <a:schemeClr val="tx1"/>
                </a:solidFill>
                <a:latin typeface="+mn-lt"/>
                <a:ea typeface="+mn-ea"/>
                <a:cs typeface="+mn-cs"/>
              </a:rPr>
              <a:t>Step 1: </a:t>
            </a:r>
            <a:r>
              <a:rPr lang="en-US" sz="1200" dirty="0">
                <a:latin typeface="+mn-lt"/>
              </a:rPr>
              <a:t>In Exhibit 18.4, the lowest number of units produced is 17,500 and the highest is 67,500. The costs corresponding to these unit volumes are $18,500 and $31,000.</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Step 2: </a:t>
            </a:r>
            <a:r>
              <a:rPr lang="en-US" sz="1200" dirty="0">
                <a:latin typeface="+mn-lt"/>
              </a:rPr>
              <a:t>The variable cost per unit is calculated as: change in cost divided by change in units. Using data from the highest and lowest unit volumes, this results in a slope, or estimated variable cost per unit, of $0.25 as computed in Exhibit 18.6.</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Step 3: </a:t>
            </a:r>
            <a:r>
              <a:rPr lang="en-US" sz="1200" dirty="0">
                <a:latin typeface="+mn-lt"/>
              </a:rPr>
              <a:t>To estimate fixed cost for the high-low method, we know that total cost equals fixed cost plus variable cost per unit times the number of units. Then we pick either the highest or lowest to compute fixed cost. This is shown in Exhibit 18.7—where we use either the highest volume (67,500 units) or the lowest volume (17,500 units) in determining the fixed cost of $14,125. </a:t>
            </a:r>
          </a:p>
          <a:p>
            <a:endParaRPr lang="en-US" sz="1200" dirty="0">
              <a:latin typeface="+mn-lt"/>
            </a:endParaRPr>
          </a:p>
          <a:p>
            <a:r>
              <a:rPr lang="en-US" sz="1200" dirty="0">
                <a:latin typeface="+mn-lt"/>
              </a:rPr>
              <a:t>The cost equation from the high-low method is </a:t>
            </a:r>
            <a:r>
              <a:rPr lang="en-US" sz="1200" b="1" dirty="0">
                <a:latin typeface="+mn-lt"/>
              </a:rPr>
              <a:t>$14,125 plus $0.25 per unit</a:t>
            </a:r>
            <a:r>
              <a:rPr lang="en-US" sz="1200" dirty="0">
                <a:latin typeface="+mn-lt"/>
              </a:rPr>
              <a:t>.</a:t>
            </a:r>
          </a:p>
        </p:txBody>
      </p:sp>
    </p:spTree>
    <p:extLst>
      <p:ext uri="{BB962C8B-B14F-4D97-AF65-F5344CB8AC3E}">
        <p14:creationId xmlns:p14="http://schemas.microsoft.com/office/powerpoint/2010/main" val="3012291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Least-squares regression, </a:t>
            </a:r>
            <a:r>
              <a:rPr lang="en-US" b="0" dirty="0"/>
              <a:t>or simply regression,</a:t>
            </a:r>
            <a:r>
              <a:rPr lang="en-US" b="1" dirty="0"/>
              <a:t> </a:t>
            </a:r>
            <a:r>
              <a:rPr lang="en-US" dirty="0"/>
              <a:t>is a statistical method for identifying cost behavior.  </a:t>
            </a:r>
            <a:r>
              <a:rPr lang="en-US" sz="1200" b="0" i="0" u="none" strike="noStrike" kern="1200" baseline="0" dirty="0">
                <a:solidFill>
                  <a:schemeClr val="tx1"/>
                </a:solidFill>
                <a:latin typeface="+mn-lt"/>
                <a:ea typeface="+mn-ea"/>
                <a:cs typeface="+mn-cs"/>
              </a:rPr>
              <a:t>Excel has functions to determine the fixed cost (= Intercept) and the variable cost (= slope) components of a ‘best fit’ line for the cost data. This is shown in Appendix 18A. </a:t>
            </a:r>
            <a:endParaRPr lang="en-US" dirty="0"/>
          </a:p>
          <a:p>
            <a:endParaRPr lang="en-US" dirty="0"/>
          </a:p>
          <a:p>
            <a:r>
              <a:rPr lang="en-US" dirty="0"/>
              <a:t>Using regression, the cost equation for the data presented in Exhibit 18.4 is </a:t>
            </a:r>
            <a:r>
              <a:rPr lang="en-US" b="1" dirty="0"/>
              <a:t>$16,688 plus $0.20 per unit produced.  </a:t>
            </a:r>
            <a:r>
              <a:rPr lang="en-US" b="0" dirty="0"/>
              <a:t>This means that </a:t>
            </a:r>
            <a:r>
              <a:rPr lang="en-US" dirty="0"/>
              <a:t>the fixed cost is estimated as $16,688 and the variable cost at $0.20 per unit.</a:t>
            </a:r>
            <a:endParaRPr lang="en-US" altLang="en-US" dirty="0"/>
          </a:p>
        </p:txBody>
      </p:sp>
    </p:spTree>
    <p:extLst>
      <p:ext uri="{BB962C8B-B14F-4D97-AF65-F5344CB8AC3E}">
        <p14:creationId xmlns:p14="http://schemas.microsoft.com/office/powerpoint/2010/main" val="3641695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Different cost estimation methods usually result in different estimates of fixed and variable costs as summarized in this slide. Regression uses more data and therefore should be more accurate than the high-low method.  However, the high-low method is easier to apply and often useful for quick cost estimates.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4156875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3278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After</a:t>
            </a:r>
            <a:r>
              <a:rPr lang="en-US" sz="1200" b="0" baseline="0" dirty="0"/>
              <a:t> </a:t>
            </a:r>
            <a:r>
              <a:rPr lang="en-US" sz="1200" kern="1200" dirty="0">
                <a:solidFill>
                  <a:schemeClr val="tx1"/>
                </a:solidFill>
                <a:effectLst/>
                <a:latin typeface="+mn-lt"/>
                <a:ea typeface="+mn-ea"/>
                <a:cs typeface="+mn-cs"/>
              </a:rPr>
              <a:t>we classify costs as fixed or variable we can compute the </a:t>
            </a:r>
            <a:r>
              <a:rPr lang="en-US" sz="1200" b="1" kern="1200" dirty="0">
                <a:solidFill>
                  <a:schemeClr val="tx1"/>
                </a:solidFill>
                <a:effectLst/>
                <a:latin typeface="+mn-lt"/>
                <a:ea typeface="+mn-ea"/>
                <a:cs typeface="+mn-cs"/>
              </a:rPr>
              <a:t>contribution margin</a:t>
            </a:r>
            <a:r>
              <a:rPr lang="en-US" sz="1200" kern="1200" dirty="0">
                <a:solidFill>
                  <a:schemeClr val="tx1"/>
                </a:solidFill>
                <a:effectLst/>
                <a:latin typeface="+mn-lt"/>
                <a:ea typeface="+mn-ea"/>
                <a:cs typeface="+mn-cs"/>
              </a:rPr>
              <a:t>, which equals sales minus variable costs.  The contribution margin goes to cover fixed costs and any excess is income.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Contribution margin per unit</a:t>
            </a:r>
            <a:r>
              <a:rPr lang="en-US" sz="1200" i="1" dirty="0"/>
              <a:t> </a:t>
            </a:r>
            <a:r>
              <a:rPr lang="en-US" sz="1200" dirty="0"/>
              <a:t>is the amount by which a product’s unit selling price exceeds its variable cost per unit. The top graphic shows the formula to calculate contribution margin per unit.</a:t>
            </a:r>
          </a:p>
          <a:p>
            <a:endParaRPr lang="en-US" sz="1200" dirty="0"/>
          </a:p>
          <a:p>
            <a:pPr defTabSz="939363">
              <a:defRPr/>
            </a:pPr>
            <a:r>
              <a:rPr lang="en-US" sz="1200" b="1" dirty="0"/>
              <a:t>Contribution margin ratio </a:t>
            </a:r>
            <a:r>
              <a:rPr lang="en-US" sz="1200" dirty="0"/>
              <a:t>is the percent of each sales dollar that remains after deducting the unit variable cost. The second graphic shows the formula for the contribution margin ratio.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an example, Rydell sells footballs for $100 each and has variable costs of $70 per football. Its fixed costs are $24,000 per month with monthly capacity of 1,800 units (footballs). Rydell’s contribution margin per unit is $30, and its contribution ratio is 30%, computed as shown here.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 selling price of $100 per football, Rydell covers its per unit variable costs and makes $30 per unit to contribute to fixed costs and profit. Its contribution margin ratio is 30%, computed as $30∕$100. A contribution margin ratio of 30% means that for each $1 in sales, we get 30 cents to cover fixed costs and produce income. </a:t>
            </a: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81723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943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03700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break-even point</a:t>
            </a:r>
            <a:r>
              <a:rPr lang="en-US" sz="1200" b="0" i="0" u="none" strike="noStrike" kern="1200" baseline="0" dirty="0">
                <a:solidFill>
                  <a:schemeClr val="tx1"/>
                </a:solidFill>
                <a:latin typeface="+mn-lt"/>
                <a:ea typeface="+mn-ea"/>
                <a:cs typeface="+mn-cs"/>
              </a:rPr>
              <a:t>, or </a:t>
            </a:r>
            <a:r>
              <a:rPr lang="en-US" sz="1200" b="0" i="1" u="none" strike="noStrike" kern="1200" baseline="0" dirty="0">
                <a:solidFill>
                  <a:schemeClr val="tx1"/>
                </a:solidFill>
                <a:latin typeface="+mn-lt"/>
                <a:ea typeface="+mn-ea"/>
                <a:cs typeface="+mn-cs"/>
              </a:rPr>
              <a:t>break-even sales, </a:t>
            </a:r>
            <a:r>
              <a:rPr lang="en-US" sz="1200" b="0" i="0" u="none" strike="noStrike" kern="1200" baseline="0" dirty="0">
                <a:solidFill>
                  <a:schemeClr val="tx1"/>
                </a:solidFill>
                <a:latin typeface="+mn-lt"/>
                <a:ea typeface="+mn-ea"/>
                <a:cs typeface="+mn-cs"/>
              </a:rPr>
              <a:t>is the sales level at which total sales equal total costs, resulting in zero income. The break-even point can be stated in either units or dollars of sales. To illustrate, Rydell sells footballs for $100 per unit and has $70 of variable costs per football sold. Its fixed costs are $24,000 per month. We show three different methods to find the break-even point.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aseline="0" dirty="0">
                <a:latin typeface="+mn-lt"/>
              </a:rPr>
              <a:t>Formula method</a:t>
            </a:r>
          </a:p>
          <a:p>
            <a:pPr marL="171450" indent="-171450">
              <a:buFont typeface="Arial" panose="020B0604020202020204" pitchFamily="34" charset="0"/>
              <a:buChar char="•"/>
            </a:pPr>
            <a:r>
              <a:rPr lang="en-US" sz="1200" baseline="0" dirty="0">
                <a:latin typeface="+mn-lt"/>
              </a:rPr>
              <a:t>Contribution margin income statement</a:t>
            </a:r>
          </a:p>
          <a:p>
            <a:pPr marL="171450" indent="-171450">
              <a:buFont typeface="Arial" panose="020B0604020202020204" pitchFamily="34" charset="0"/>
              <a:buChar char="•"/>
            </a:pPr>
            <a:r>
              <a:rPr lang="en-US" sz="1200" baseline="0" dirty="0">
                <a:solidFill>
                  <a:schemeClr val="accent3">
                    <a:lumMod val="50000"/>
                  </a:schemeClr>
                </a:solidFill>
                <a:latin typeface="+mn-lt"/>
              </a:rPr>
              <a:t>C</a:t>
            </a:r>
            <a:r>
              <a:rPr lang="en-US" sz="1200" dirty="0">
                <a:solidFill>
                  <a:schemeClr val="accent3">
                    <a:lumMod val="50000"/>
                  </a:schemeClr>
                </a:solidFill>
                <a:latin typeface="+mn-lt"/>
              </a:rPr>
              <a:t>ost-volume-profit chart</a:t>
            </a:r>
            <a:endParaRPr lang="en-US" altLang="en-US" dirty="0"/>
          </a:p>
        </p:txBody>
      </p:sp>
    </p:spTree>
    <p:extLst>
      <p:ext uri="{BB962C8B-B14F-4D97-AF65-F5344CB8AC3E}">
        <p14:creationId xmlns:p14="http://schemas.microsoft.com/office/powerpoint/2010/main" val="266032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We compute the break-even point (in units) using the formula in Exhibit 18.11. This formula uses the contribution margin per unit, which for Rydell is $30 ($100 - $70). The break-even sales in units is</a:t>
            </a:r>
            <a:r>
              <a:rPr lang="en-US" baseline="0" dirty="0"/>
              <a:t> $24,000 / $30 = 800 units per month.</a:t>
            </a:r>
            <a:endParaRPr lang="en-US" dirty="0"/>
          </a:p>
          <a:p>
            <a:endParaRPr lang="en-US" dirty="0"/>
          </a:p>
          <a:p>
            <a:r>
              <a:rPr lang="en-US" dirty="0"/>
              <a:t>If Rydell sells 800 units, its income will be zero. Income increases or decreases by $30 for each unit sold above or below that break-even point; if Rydell sells 802 units, income equals $60. </a:t>
            </a:r>
          </a:p>
          <a:p>
            <a:endParaRPr lang="en-US" dirty="0"/>
          </a:p>
          <a:p>
            <a:r>
              <a:rPr lang="en-US" dirty="0"/>
              <a:t>We can calculate the break-even point in dollars. </a:t>
            </a:r>
            <a:r>
              <a:rPr lang="en-US" sz="1200" b="0" i="0" u="none" strike="noStrike" kern="1200" baseline="0" dirty="0">
                <a:solidFill>
                  <a:schemeClr val="tx1"/>
                </a:solidFill>
                <a:latin typeface="+mn-lt"/>
                <a:ea typeface="+mn-ea"/>
                <a:cs typeface="+mn-cs"/>
              </a:rPr>
              <a:t>This uses the contribution margin ratio (30%, or 0.30) to determine the required sales dollars to break even. Exhibit 18.12 shows the formula and Rydell’s break-even point in dollars. </a:t>
            </a:r>
            <a:endParaRPr lang="en-US" dirty="0"/>
          </a:p>
        </p:txBody>
      </p:sp>
    </p:spTree>
    <p:extLst>
      <p:ext uri="{BB962C8B-B14F-4D97-AF65-F5344CB8AC3E}">
        <p14:creationId xmlns:p14="http://schemas.microsoft.com/office/powerpoint/2010/main" val="276746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The left side of Exhibit 18.13 shows the general format of a </a:t>
            </a:r>
            <a:r>
              <a:rPr lang="en-US" sz="1200" i="1" kern="1200" dirty="0">
                <a:solidFill>
                  <a:schemeClr val="tx1"/>
                </a:solidFill>
                <a:effectLst/>
                <a:latin typeface="+mn-lt"/>
                <a:ea typeface="+mn-ea"/>
                <a:cs typeface="+mn-cs"/>
              </a:rPr>
              <a:t>contribution margin income statement</a:t>
            </a:r>
            <a:r>
              <a:rPr lang="en-US" sz="1200" kern="1200" dirty="0">
                <a:solidFill>
                  <a:schemeClr val="tx1"/>
                </a:solidFill>
                <a:effectLst/>
                <a:latin typeface="+mn-lt"/>
                <a:ea typeface="+mn-ea"/>
                <a:cs typeface="+mn-cs"/>
              </a:rPr>
              <a:t>.  It is an important tool for internal decision making but not a replacement for a traditional income statement for external reporting as indicated here. It separately classifies costs as variable or fixed and reports contribution margin.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right side of this exhibit shows the contribution margin income statement at the break-even point. </a:t>
            </a:r>
            <a:r>
              <a:rPr lang="en-US" dirty="0"/>
              <a:t>We set income to zero and set contribution margin equal to fixed costs ($24,000). </a:t>
            </a:r>
            <a:r>
              <a:rPr lang="en-US" sz="1200" kern="1200" dirty="0">
                <a:solidFill>
                  <a:schemeClr val="tx1"/>
                </a:solidFill>
                <a:effectLst/>
                <a:latin typeface="+mn-lt"/>
                <a:ea typeface="+mn-ea"/>
                <a:cs typeface="+mn-cs"/>
              </a:rPr>
              <a:t> For Rydell’s contribution margin to equal $24,000, it must sell 800 units ($24,000/$30).  The resulting contribution margin income statement shows that the $80,000 (or 800 units) revenue from sales is needed to cover variable ($56,000) and fixed costs ($24,000).</a:t>
            </a:r>
          </a:p>
          <a:p>
            <a:endParaRPr lang="en-US" altLang="en-US" dirty="0"/>
          </a:p>
          <a:p>
            <a:endParaRPr lang="en-US" altLang="en-US" dirty="0"/>
          </a:p>
        </p:txBody>
      </p:sp>
    </p:spTree>
    <p:extLst>
      <p:ext uri="{BB962C8B-B14F-4D97-AF65-F5344CB8AC3E}">
        <p14:creationId xmlns:p14="http://schemas.microsoft.com/office/powerpoint/2010/main" val="354932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a:solidFill>
                  <a:schemeClr val="tx1"/>
                </a:solidFill>
                <a:effectLst/>
                <a:latin typeface="+mn-lt"/>
                <a:ea typeface="+mn-ea"/>
                <a:cs typeface="+mn-cs"/>
              </a:rPr>
              <a:t>A third way to find the break-even point is by examining a </a:t>
            </a:r>
            <a:r>
              <a:rPr lang="en-US" sz="1200" b="1" kern="1200" dirty="0">
                <a:solidFill>
                  <a:schemeClr val="tx1"/>
                </a:solidFill>
                <a:effectLst/>
                <a:latin typeface="+mn-lt"/>
                <a:ea typeface="+mn-ea"/>
                <a:cs typeface="+mn-cs"/>
              </a:rPr>
              <a:t>cost-volume-profit (CVP) chart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break-even chart</a:t>
            </a:r>
            <a:r>
              <a:rPr lang="en-US" sz="1200" kern="1200" dirty="0">
                <a:solidFill>
                  <a:schemeClr val="tx1"/>
                </a:solidFill>
                <a:effectLst/>
                <a:latin typeface="+mn-lt"/>
                <a:ea typeface="+mn-ea"/>
                <a:cs typeface="+mn-cs"/>
              </a:rPr>
              <a:t>).  Exhibit 18.14 shows Rydell’s CVP chart.  Two key lines in the chart show sales and costs at different output levels.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Total costs. </a:t>
            </a:r>
            <a:r>
              <a:rPr lang="en-US" sz="1200" b="0" i="0" u="none" strike="noStrike" kern="1200" baseline="0" dirty="0">
                <a:solidFill>
                  <a:schemeClr val="tx1"/>
                </a:solidFill>
                <a:latin typeface="+mn-lt"/>
                <a:ea typeface="+mn-ea"/>
                <a:cs typeface="+mn-cs"/>
              </a:rPr>
              <a:t>This line starts at the $24,000 fixed costs level on the vertical axis. The slope of this line is the $70 variable cost per unit. </a:t>
            </a:r>
          </a:p>
          <a:p>
            <a:endParaRPr lang="en-US" sz="1200" b="0" i="0" u="none" strike="noStrike" kern="1200" baseline="0" dirty="0">
              <a:solidFill>
                <a:schemeClr val="tx1"/>
              </a:solidFill>
              <a:effectLst/>
              <a:latin typeface="+mn-lt"/>
              <a:ea typeface="+mn-ea"/>
              <a:cs typeface="+mn-cs"/>
            </a:endParaRPr>
          </a:p>
          <a:p>
            <a:r>
              <a:rPr lang="en-US" sz="1200" b="1" i="0" u="none" strike="noStrike" kern="1200" baseline="0" dirty="0">
                <a:solidFill>
                  <a:schemeClr val="tx1"/>
                </a:solidFill>
                <a:latin typeface="+mn-lt"/>
                <a:ea typeface="+mn-ea"/>
                <a:cs typeface="+mn-cs"/>
              </a:rPr>
              <a:t>Total sales. </a:t>
            </a:r>
            <a:r>
              <a:rPr lang="en-US" sz="1200" b="0" i="0" u="none" strike="noStrike" kern="1200" baseline="0" dirty="0">
                <a:solidFill>
                  <a:schemeClr val="tx1"/>
                </a:solidFill>
                <a:latin typeface="+mn-lt"/>
                <a:ea typeface="+mn-ea"/>
                <a:cs typeface="+mn-cs"/>
              </a:rPr>
              <a:t>This line starts at zero on the vertical axis (zero units and zero dollars of sales). The slope of this line equals the $100 selling price per unit. This line ends at Rydell’s maximum capacity level of 1,800 units. Total sales at that point are $180,000: $100 sales price per unit times 1,800 units.  </a:t>
            </a:r>
          </a:p>
          <a:p>
            <a:endParaRPr lang="en-US" sz="1200" b="0" i="0" u="none" strike="noStrike" kern="1200" baseline="0" dirty="0">
              <a:solidFill>
                <a:schemeClr val="tx1"/>
              </a:solidFill>
              <a:latin typeface="+mn-lt"/>
              <a:ea typeface="+mn-ea"/>
              <a:cs typeface="+mn-cs"/>
            </a:endParaRPr>
          </a:p>
          <a:p>
            <a:r>
              <a:rPr lang="en-US" dirty="0"/>
              <a:t>The CVP chart provides some key observations. </a:t>
            </a:r>
          </a:p>
          <a:p>
            <a:pPr marL="171450" indent="-171450">
              <a:buFont typeface="Arial" panose="020B0604020202020204" pitchFamily="34" charset="0"/>
              <a:buChar char="•"/>
            </a:pPr>
            <a:r>
              <a:rPr lang="en-US" dirty="0"/>
              <a:t>Break-even point, where the total cost line and total sales line intersect—at 800 units, or $80,000. </a:t>
            </a:r>
          </a:p>
          <a:p>
            <a:pPr marL="171450" indent="-171450">
              <a:buFont typeface="Arial" panose="020B0604020202020204" pitchFamily="34" charset="0"/>
              <a:buChar char="•"/>
            </a:pPr>
            <a:r>
              <a:rPr lang="en-US" dirty="0"/>
              <a:t>Income or loss, measured as the vertical distance between the sales line and the total cost line at any level of units sold (a loss is to the left of the break-even point; a profit is to the right). As the number of units sold increases, the loss area decreases or the profit area increases. </a:t>
            </a:r>
          </a:p>
          <a:p>
            <a:pPr marL="171450" indent="-171450">
              <a:buFont typeface="Arial" panose="020B0604020202020204" pitchFamily="34" charset="0"/>
              <a:buChar char="•"/>
            </a:pPr>
            <a:r>
              <a:rPr lang="en-US" dirty="0"/>
              <a:t>Maximum productive capacity, which is 1,800 units (the largest units on the CVP chart). At this point we expect sales of $180,000 and its largest income of $30,000.</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62371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39363">
              <a:defRPr/>
            </a:pPr>
            <a:r>
              <a:rPr lang="en-US" dirty="0"/>
              <a:t>CVP analysis uses past data as estimates of the future to make managerial decisions. We can change those estimates if we believe another set of estimates is more likely to occur or if we wish to see how sensitive the results are to a change in estimates. To illustrate, assume Rydell’s managers provide the sets of estimates in this in exhibit 18.15.</a:t>
            </a:r>
          </a:p>
          <a:p>
            <a:endParaRPr lang="en-US" altLang="en-US" dirty="0"/>
          </a:p>
          <a:p>
            <a:pPr defTabSz="939363">
              <a:defRPr/>
            </a:pPr>
            <a:r>
              <a:rPr lang="en-US" dirty="0"/>
              <a:t>Using the pessimistic estimates, Rydell’s contribution margin per unit is $24 ($96 − $72), and the revised break-even in units is in Exhibit 18.16.</a:t>
            </a:r>
          </a:p>
          <a:p>
            <a:pPr defTabSz="939363">
              <a:defRPr/>
            </a:pPr>
            <a:endParaRPr lang="en-US" altLang="en-US" dirty="0"/>
          </a:p>
          <a:p>
            <a:pPr defTabSz="939363">
              <a:defRPr/>
            </a:pPr>
            <a:r>
              <a:rPr lang="en-US" dirty="0"/>
              <a:t>Exhibit 18.17 summarizes the effects of changes in CVP inputs on break-even. If the sales price per unit increases, then break-even decreases. If the sales price per unit decreases, then break-even increases. If either variable cost per unit or total fixed cost increases, then break-even increases. If either variable cost per unit or total fixed cost decreases, then break-even decreases.</a:t>
            </a:r>
            <a:endParaRPr lang="en-US" altLang="en-US" dirty="0"/>
          </a:p>
        </p:txBody>
      </p:sp>
    </p:spTree>
    <p:extLst>
      <p:ext uri="{BB962C8B-B14F-4D97-AF65-F5344CB8AC3E}">
        <p14:creationId xmlns:p14="http://schemas.microsoft.com/office/powerpoint/2010/main" val="2151414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695618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companies want to do better than break-even.  A company’s </a:t>
            </a:r>
            <a:r>
              <a:rPr lang="en-US" b="1" dirty="0"/>
              <a:t>margin of safety, </a:t>
            </a:r>
            <a:r>
              <a:rPr lang="en-US" b="0" dirty="0"/>
              <a:t>is expected sales minus break-even sales. It is also the amount that sales </a:t>
            </a:r>
            <a:r>
              <a:rPr lang="en-US" dirty="0"/>
              <a:t>can decline before the company incurs a loss. It is often expressed in dollars or as a percent of the expected sales level.</a:t>
            </a:r>
          </a:p>
          <a:p>
            <a:endParaRPr lang="en-US" dirty="0"/>
          </a:p>
          <a:p>
            <a:r>
              <a:rPr lang="en-US" dirty="0"/>
              <a:t>To illustrate, recall that Rydell’s break-even point in dollars is $80,000. If its expected sales are $100,000, the margin of safety is $20,000 ($100,000 - $80,000). As a percent, the margin of safety is 20% of expected sales as shown in this slide.</a:t>
            </a:r>
          </a:p>
          <a:p>
            <a:endParaRPr lang="en-US" dirty="0"/>
          </a:p>
          <a:p>
            <a:r>
              <a:rPr lang="en-US" dirty="0"/>
              <a:t>Management must decide whether the margin of safety is adequate in given factors such as sales variability, competition, consumer tastes, and economic conditions.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16924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a:solidFill>
                  <a:schemeClr val="tx1"/>
                </a:solidFill>
                <a:effectLst/>
                <a:latin typeface="+mn-lt"/>
                <a:ea typeface="+mn-ea"/>
                <a:cs typeface="+mn-cs"/>
              </a:rPr>
              <a:t>Managers can use contribution margin income statements to forecast future sales or income.  Exhibit 18.19 shows the key variables in CVP analysis—sales, variable costs, contribution margin, and fixed costs, and their relations to income.  To answer the question “What is the expected income if this level of sales is achieved?”</a:t>
            </a:r>
          </a:p>
          <a:p>
            <a:r>
              <a:rPr lang="en-US" dirty="0"/>
              <a:t/>
            </a:r>
            <a:br>
              <a:rPr lang="en-US" dirty="0"/>
            </a:br>
            <a:r>
              <a:rPr lang="en-US" dirty="0"/>
              <a:t>To illustrate, let’s assume that Rydell’s management expects to sell 1,500 units in January. What is the amount of income if this sales level is achieved? Using the calculation in the contribution margin income statement we can see that income will be $21,000.</a:t>
            </a:r>
          </a:p>
          <a:p>
            <a:endParaRPr lang="en-US" altLang="en-US" dirty="0"/>
          </a:p>
        </p:txBody>
      </p:sp>
    </p:spTree>
    <p:extLst>
      <p:ext uri="{BB962C8B-B14F-4D97-AF65-F5344CB8AC3E}">
        <p14:creationId xmlns:p14="http://schemas.microsoft.com/office/powerpoint/2010/main" val="4046529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Evaluating target income is a key application of CVP analysis. CVP analysis helps to determine the sales level needed to achieve the target income. </a:t>
            </a:r>
          </a:p>
          <a:p>
            <a:endParaRPr lang="en-US" dirty="0"/>
          </a:p>
          <a:p>
            <a:r>
              <a:rPr lang="en-US" dirty="0"/>
              <a:t>We use the formula shown in Exhibit 18.20 to compute sales for a target income. To illustrate, Rydell has monthly fixed costs of $24,000 and a 30% contribution margin ratio. Assume that it sets a target income of $12,000. Using the formula in Exhibit 18.20, Rydell needs $120,000 of sales to produce a $12,000 target income.</a:t>
            </a:r>
          </a:p>
          <a:p>
            <a:endParaRPr lang="en-US" altLang="en-US" dirty="0"/>
          </a:p>
        </p:txBody>
      </p:sp>
    </p:spTree>
    <p:extLst>
      <p:ext uri="{BB962C8B-B14F-4D97-AF65-F5344CB8AC3E}">
        <p14:creationId xmlns:p14="http://schemas.microsoft.com/office/powerpoint/2010/main" val="336435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5892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Alternatively, we can compute </a:t>
            </a:r>
            <a:r>
              <a:rPr lang="en-US" i="1" dirty="0"/>
              <a:t>unit sales </a:t>
            </a:r>
            <a:r>
              <a:rPr lang="en-US" dirty="0"/>
              <a:t>needed to achieve a target income. To do this, we use </a:t>
            </a:r>
            <a:r>
              <a:rPr lang="en-US" i="1" dirty="0"/>
              <a:t>contribution margin per unit</a:t>
            </a:r>
            <a:r>
              <a:rPr lang="en-US" dirty="0"/>
              <a:t>. This gives the number of units to sell to reach the target income. Exhibit 18.21 illustrates this for Rydell. The two computations in Exhibits 18.20 and 18.21 are equivalent because sales of 1,200 units at $100 sales price per unit equal $120,000 of sales.</a:t>
            </a:r>
          </a:p>
          <a:p>
            <a:endParaRPr lang="en-US" altLang="en-US" dirty="0"/>
          </a:p>
        </p:txBody>
      </p:sp>
    </p:spTree>
    <p:extLst>
      <p:ext uri="{BB962C8B-B14F-4D97-AF65-F5344CB8AC3E}">
        <p14:creationId xmlns:p14="http://schemas.microsoft.com/office/powerpoint/2010/main" val="3098608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 can use the contribution margin income statement approach to compute sales for a target income, in two steps:</a:t>
            </a:r>
          </a:p>
          <a:p>
            <a:endParaRPr lang="en-US" dirty="0"/>
          </a:p>
          <a:p>
            <a:r>
              <a:rPr lang="en-US" b="1" i="1" dirty="0"/>
              <a:t>Step 1:  </a:t>
            </a:r>
            <a:r>
              <a:rPr lang="en-US" b="1" i="0" dirty="0"/>
              <a:t>Calculate contribution margin at target income</a:t>
            </a:r>
            <a:r>
              <a:rPr lang="en-US" b="0" i="0" dirty="0"/>
              <a:t>.  Working backwards, we begin at the bottom and insert </a:t>
            </a:r>
            <a:r>
              <a:rPr lang="en-US" dirty="0"/>
              <a:t>the $24,000 fixed costs and the $12,000 target income. This means contribution margin is $36,000 (computed as $24,000 plus $12,000).</a:t>
            </a:r>
          </a:p>
          <a:p>
            <a:endParaRPr lang="en-US" dirty="0"/>
          </a:p>
          <a:p>
            <a:r>
              <a:rPr lang="en-US" b="1" i="1" dirty="0"/>
              <a:t>Step 2:  </a:t>
            </a:r>
            <a:r>
              <a:rPr lang="en-US" b="1" i="0" dirty="0"/>
              <a:t>Calculate sales</a:t>
            </a:r>
            <a:r>
              <a:rPr lang="en-US" b="0" i="0" dirty="0"/>
              <a:t>. Divide the </a:t>
            </a:r>
            <a:r>
              <a:rPr lang="en-US" dirty="0"/>
              <a:t>$36,000 contribution margin by 30% contribution margin ratio to solve for sales of $120,000, or 1,200 units at $100 each.  This also means variable costs are 70% of sales, or $84,000.</a:t>
            </a:r>
          </a:p>
          <a:p>
            <a:endParaRPr lang="en-US" dirty="0"/>
          </a:p>
          <a:p>
            <a:endParaRPr lang="en-US" altLang="en-US" dirty="0"/>
          </a:p>
        </p:txBody>
      </p:sp>
    </p:spTree>
    <p:extLst>
      <p:ext uri="{BB962C8B-B14F-4D97-AF65-F5344CB8AC3E}">
        <p14:creationId xmlns:p14="http://schemas.microsoft.com/office/powerpoint/2010/main" val="846473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We can use CVP to analyze the effects of alternative business strategies. For instance, we might want to know what happens to income if we automate a manual process.  Below are two examples:</a:t>
            </a:r>
          </a:p>
          <a:p>
            <a:endParaRPr lang="en-US" altLang="en-US" dirty="0"/>
          </a:p>
          <a:p>
            <a:pPr defTabSz="939363">
              <a:defRPr/>
            </a:pPr>
            <a:r>
              <a:rPr lang="en-US" b="1" dirty="0"/>
              <a:t>Capital expenditures – new machinery</a:t>
            </a:r>
            <a:r>
              <a:rPr lang="en-US" dirty="0"/>
              <a:t>.  Assume a new machine increases monthly fixed costs from $24,000 to $30,000 and decreases variable costs by $10 per unit (from $70 per unit to $60 per unit). Rydell’s break-even point in dollars is currently $80,000. How would the new machine affect Rydell’s break-even point in dollars? If Rydell maintains its selling price of $100 per unit, its contribution margin per unit increases to $40—computed as $100 per unit minus the (new) variable costs of $60 per unit. With this new machine, the revised contribution margin ratio per unit is 40% (computed as $40∕$100). Rydell’s revised break-even point in dollars is $75,000, as computed in Exhibit 18.23. The new machine would lower Rydell’s break-even point by $5,000, or 50 units, per month. </a:t>
            </a:r>
          </a:p>
          <a:p>
            <a:pPr defTabSz="939363">
              <a:defRPr/>
            </a:pPr>
            <a:endParaRPr lang="en-US" altLang="en-US" dirty="0"/>
          </a:p>
          <a:p>
            <a:pPr defTabSz="939363">
              <a:defRPr/>
            </a:pPr>
            <a:r>
              <a:rPr lang="en-US" b="1" dirty="0"/>
              <a:t>Spending – Advertising.</a:t>
            </a:r>
            <a:r>
              <a:rPr lang="en-US" dirty="0"/>
              <a:t> The manager proposes that an increase of $3,000 in monthly advertising will increase sales by $25,000 per month (at a selling price of $100 per unit). Fixed costs before the advertising increase are $24,000. The contribution margin ratio will continue to be 30%. With the advertising increase, the revised break-even point in dollars is $90,000, as computed in Exhibit 18.24.</a:t>
            </a:r>
          </a:p>
          <a:p>
            <a:pPr defTabSz="939363">
              <a:defRPr/>
            </a:pPr>
            <a:endParaRPr lang="en-US" altLang="en-US" dirty="0"/>
          </a:p>
          <a:p>
            <a:pPr defTabSz="939363">
              <a:defRPr/>
            </a:pPr>
            <a:r>
              <a:rPr lang="en-US" dirty="0"/>
              <a:t>Exhibit 18.18 showed Rydell’s margin of safety was 20% when expected sales is $100,000. Rydell expects sales of $125,000 ($100,000 + $25,000) after the advertising increase. The revised margin of safety is computed in Exhibit 18.25. The advertising campaign would increase Rydell’s margin of safety from 20% to 28%.</a:t>
            </a:r>
            <a:endParaRPr lang="en-US" altLang="en-US" dirty="0"/>
          </a:p>
        </p:txBody>
      </p:sp>
    </p:spTree>
    <p:extLst>
      <p:ext uri="{BB962C8B-B14F-4D97-AF65-F5344CB8AC3E}">
        <p14:creationId xmlns:p14="http://schemas.microsoft.com/office/powerpoint/2010/main" val="141479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382567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For companies that sell more than one product or service, </a:t>
            </a:r>
            <a:r>
              <a:rPr lang="en-US" b="1" dirty="0"/>
              <a:t>sales mix </a:t>
            </a:r>
            <a:r>
              <a:rPr lang="en-US" dirty="0"/>
              <a:t>is the proportion of sales volume for each product. </a:t>
            </a:r>
          </a:p>
          <a:p>
            <a:endParaRPr lang="en-US" altLang="en-US" dirty="0">
              <a:solidFill>
                <a:srgbClr val="CC0066"/>
              </a:solidFill>
            </a:endParaRPr>
          </a:p>
          <a:p>
            <a:r>
              <a:rPr lang="en-US" dirty="0"/>
              <a:t>For example, if a company normally sells 1,200 footballs and 800 basketballs each month, its sales mix is 60% footballs (1,200/2,000) and 40% basketballs (800/2,000). This sales mix is expressed as 6:4. </a:t>
            </a:r>
          </a:p>
          <a:p>
            <a:endParaRPr lang="en-US" dirty="0"/>
          </a:p>
        </p:txBody>
      </p:sp>
    </p:spTree>
    <p:extLst>
      <p:ext uri="{BB962C8B-B14F-4D97-AF65-F5344CB8AC3E}">
        <p14:creationId xmlns:p14="http://schemas.microsoft.com/office/powerpoint/2010/main" val="816139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solidFill>
                  <a:schemeClr val="tx1"/>
                </a:solidFill>
              </a:rPr>
              <a:t>When a mix of products is sold, break-even can be computed with a </a:t>
            </a:r>
            <a:r>
              <a:rPr lang="en-US" b="1" dirty="0">
                <a:solidFill>
                  <a:schemeClr val="tx1"/>
                </a:solidFill>
              </a:rPr>
              <a:t>weighted-average contribution margin per unit</a:t>
            </a:r>
            <a:r>
              <a:rPr lang="en-US" dirty="0">
                <a:solidFill>
                  <a:schemeClr val="tx1"/>
                </a:solidFill>
              </a:rPr>
              <a:t>. This measure combines the per unit contribution margins of each product by their weights in the sales mix. To demonstrate, assume Rydell expands its product line to include basketballs. It adds another production shift, increasing its fixed costs to $48,000. Information for the two products is in Exhibit 18.26.</a:t>
            </a:r>
          </a:p>
          <a:p>
            <a:endParaRPr lang="en-US" altLang="en-US" dirty="0">
              <a:solidFill>
                <a:schemeClr val="tx1"/>
              </a:solidFill>
            </a:endParaRPr>
          </a:p>
          <a:p>
            <a:r>
              <a:rPr lang="en-US" altLang="en-US" dirty="0">
                <a:solidFill>
                  <a:schemeClr val="tx1"/>
                </a:solidFill>
              </a:rPr>
              <a:t>Using the data in Exhibit 18.26, the weighted-average contribution margin is computed as $32 per unit as shown in exhibit 18.27.</a:t>
            </a:r>
          </a:p>
        </p:txBody>
      </p:sp>
    </p:spTree>
    <p:extLst>
      <p:ext uri="{BB962C8B-B14F-4D97-AF65-F5344CB8AC3E}">
        <p14:creationId xmlns:p14="http://schemas.microsoft.com/office/powerpoint/2010/main" val="3835007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break-even point in unit sales is computed with the formula from Exhibit 18.11, but using the weighted-average contribution margin per unit, as shown in Exhibit 18.28.</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number of units of each product type is then computed by multiplying the break-even point in units (1,500) by the sales mix percent, as shown in the second column of Exhibit 18.29. The right three columns compute contribution margin at break-even. We multiply unit sales by the contribution margin per unit to get contribution margin for each product. The $48,000 total contribution margin exactly equals the $48,000 fixed costs, resulting in zero income at break-even. </a:t>
            </a:r>
            <a:endParaRPr lang="en-US" altLang="en-US" dirty="0"/>
          </a:p>
        </p:txBody>
      </p:sp>
    </p:spTree>
    <p:extLst>
      <p:ext uri="{BB962C8B-B14F-4D97-AF65-F5344CB8AC3E}">
        <p14:creationId xmlns:p14="http://schemas.microsoft.com/office/powerpoint/2010/main" val="594295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CVP analysis relies on several assumptions: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Costs can be classified as variable or fixed.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Costs are linear within the relevant range.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Units produced are sold (inventory is constant).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Sales mix is constant.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costs and sales differ from these assumptions, the results of CVP analysis can be less useful. Managers understand that CVP analysis gives approximate answers to questions and enables them to make rough estimates about the future. </a:t>
            </a:r>
            <a:endParaRPr lang="en-US" dirty="0"/>
          </a:p>
        </p:txBody>
      </p:sp>
    </p:spTree>
    <p:extLst>
      <p:ext uri="{BB962C8B-B14F-4D97-AF65-F5344CB8AC3E}">
        <p14:creationId xmlns:p14="http://schemas.microsoft.com/office/powerpoint/2010/main" val="3377260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18705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CVP analysis is especially useful when management wishes to predict income from alternative strategies. These strategies can involve changes in selling prices, fixed costs, variable costs, sales volume, and product mix. Managers are interested in seeing the effects of changes in some or all of these factors. </a:t>
            </a:r>
            <a:r>
              <a:rPr lang="en-US" sz="1200" b="0" i="1" u="none" strike="noStrike" kern="1200" baseline="0" dirty="0">
                <a:solidFill>
                  <a:schemeClr val="tx1"/>
                </a:solidFill>
                <a:latin typeface="+mn-lt"/>
                <a:ea typeface="+mn-ea"/>
                <a:cs typeface="+mn-cs"/>
              </a:rPr>
              <a:t>Contribution margin per unit </a:t>
            </a:r>
            <a:r>
              <a:rPr lang="en-US" sz="1200" b="0" i="0" u="none" strike="noStrike" kern="1200" baseline="0" dirty="0">
                <a:solidFill>
                  <a:schemeClr val="tx1"/>
                </a:solidFill>
                <a:latin typeface="+mn-lt"/>
                <a:ea typeface="+mn-ea"/>
                <a:cs typeface="+mn-cs"/>
              </a:rPr>
              <a:t>is one way to predict income effects; for every additional unit sold, income increases by contribution margin per unit. </a:t>
            </a:r>
          </a:p>
          <a:p>
            <a:endParaRPr lang="en-US" dirty="0"/>
          </a:p>
          <a:p>
            <a:r>
              <a:rPr lang="en-US" dirty="0"/>
              <a:t>A useful measure to assess the effect of changes in the level of sales on income is the </a:t>
            </a:r>
            <a:r>
              <a:rPr lang="en-US" b="1" dirty="0"/>
              <a:t>degree of operating leverage (DOL), </a:t>
            </a:r>
            <a:r>
              <a:rPr lang="en-US" dirty="0"/>
              <a:t>shown in Exhibit 18.31.</a:t>
            </a:r>
          </a:p>
          <a:p>
            <a:endParaRPr lang="en-US" altLang="en-US" dirty="0"/>
          </a:p>
        </p:txBody>
      </p:sp>
    </p:spTree>
    <p:extLst>
      <p:ext uri="{BB962C8B-B14F-4D97-AF65-F5344CB8AC3E}">
        <p14:creationId xmlns:p14="http://schemas.microsoft.com/office/powerpoint/2010/main" val="396983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Planning a company’s future activities is crucial to successful management. Managers use </a:t>
            </a:r>
            <a:r>
              <a:rPr lang="en-US" b="1" dirty="0"/>
              <a:t>cost-volume-profit (CVP) analysis </a:t>
            </a:r>
            <a:r>
              <a:rPr lang="en-US" dirty="0"/>
              <a:t>to predict how changes in costs and sales levels affect profit. </a:t>
            </a:r>
            <a:endParaRPr lang="en-US" i="1" dirty="0"/>
          </a:p>
          <a:p>
            <a:endParaRPr lang="en-US" dirty="0"/>
          </a:p>
          <a:p>
            <a:r>
              <a:rPr lang="en-US" dirty="0"/>
              <a:t>Managers use CVP analysis to make predictions such as:</a:t>
            </a:r>
          </a:p>
          <a:p>
            <a:pPr marL="171450" indent="-171450">
              <a:buFont typeface="Arial" panose="020B0604020202020204" pitchFamily="34" charset="0"/>
              <a:buChar char="•"/>
            </a:pPr>
            <a:r>
              <a:rPr lang="en-US" dirty="0"/>
              <a:t>How many units must we sell to break even?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What sales volume is needed to earn a target income?</a:t>
            </a:r>
          </a:p>
          <a:p>
            <a:pPr marL="171450" indent="-171450">
              <a:buFont typeface="Arial" panose="020B0604020202020204" pitchFamily="34" charset="0"/>
              <a:buChar char="•"/>
            </a:pPr>
            <a:r>
              <a:rPr lang="en-US" dirty="0"/>
              <a:t>How much will income change if we buy a new machine to reduce labor costs? </a:t>
            </a:r>
          </a:p>
          <a:p>
            <a:pPr marL="171450" indent="-171450">
              <a:buFont typeface="Arial" panose="020B0604020202020204" pitchFamily="34" charset="0"/>
              <a:buChar char="•"/>
            </a:pPr>
            <a:r>
              <a:rPr lang="en-US" dirty="0"/>
              <a:t>What is the change in income if selling prices decline and sales volume increases? </a:t>
            </a:r>
          </a:p>
          <a:p>
            <a:pPr marL="171450" indent="-171450">
              <a:buFont typeface="Arial" panose="020B0604020202020204" pitchFamily="34" charset="0"/>
              <a:buChar char="•"/>
            </a:pPr>
            <a:r>
              <a:rPr lang="en-US" dirty="0"/>
              <a:t>How will income change if we change the sales mix of our products or services?</a:t>
            </a:r>
          </a:p>
          <a:p>
            <a:endParaRPr lang="en-US" altLang="en-US" dirty="0"/>
          </a:p>
          <a:p>
            <a:r>
              <a:rPr lang="en-US" sz="1200" kern="1200" dirty="0">
                <a:solidFill>
                  <a:schemeClr val="tx1"/>
                </a:solidFill>
                <a:effectLst/>
                <a:latin typeface="+mn-lt"/>
                <a:ea typeface="+mn-ea"/>
                <a:cs typeface="+mn-cs"/>
              </a:rPr>
              <a:t>We describe CVP analysis in this chapter.  We first review cost classifications and then show several methods for measuring and analyzing costs. </a:t>
            </a:r>
            <a:endParaRPr lang="en-US" altLang="en-US" dirty="0"/>
          </a:p>
        </p:txBody>
      </p:sp>
    </p:spTree>
    <p:extLst>
      <p:ext uri="{BB962C8B-B14F-4D97-AF65-F5344CB8AC3E}">
        <p14:creationId xmlns:p14="http://schemas.microsoft.com/office/powerpoint/2010/main" val="3391650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sz="1200" b="0" i="0" u="none" strike="noStrike" kern="1200" baseline="0" dirty="0">
                <a:solidFill>
                  <a:schemeClr val="tx1"/>
                </a:solidFill>
                <a:latin typeface="+mn-lt"/>
                <a:ea typeface="+mn-ea"/>
                <a:cs typeface="+mn-cs"/>
              </a:rPr>
              <a:t>To demonstrate, assume Rydell Company sells 1,200 footballs. At this sales level, its contribution margin and income are computed as shown here.</a:t>
            </a:r>
          </a:p>
          <a:p>
            <a:pPr defTabSz="939363">
              <a:defRPr/>
            </a:pPr>
            <a:endParaRPr lang="en-US" dirty="0"/>
          </a:p>
          <a:p>
            <a:pPr defTabSz="939363">
              <a:defRPr/>
            </a:pPr>
            <a:r>
              <a:rPr lang="en-US" dirty="0"/>
              <a:t>Rydell’s degree of operating leverage (DOL) is computed in Exhibit 18.32.  We then use DOL to predict the change in income from a change in sales. For example, if Rydell expects sales can either increase or decrease by 10%, and these changes would be within Rydell’s relevant range, we can compute the change in income using DOL as shown in Exhibit 18.33.</a:t>
            </a:r>
          </a:p>
          <a:p>
            <a:pPr defTabSz="939363">
              <a:defRPr/>
            </a:pPr>
            <a:endParaRPr lang="en-US" dirty="0"/>
          </a:p>
          <a:p>
            <a:pPr defTabSz="939363">
              <a:defRPr/>
            </a:pPr>
            <a:r>
              <a:rPr lang="en-US" dirty="0"/>
              <a:t>If Rydell’s sales </a:t>
            </a:r>
            <a:r>
              <a:rPr lang="en-US" i="1" dirty="0"/>
              <a:t>increase</a:t>
            </a:r>
            <a:r>
              <a:rPr lang="en-US" dirty="0"/>
              <a:t> by 10%, its income will increase by $3,600 (computed as $12,000 × 30%), to $15,600. If, instead, Rydell’s sales </a:t>
            </a:r>
            <a:r>
              <a:rPr lang="en-US" i="1" dirty="0"/>
              <a:t>decrease</a:t>
            </a:r>
            <a:r>
              <a:rPr lang="en-US" dirty="0"/>
              <a:t> by 10%, its income will decrease by $3,600, to $8,400. We can prove these results with contribution margin income statements, as shown.</a:t>
            </a:r>
          </a:p>
        </p:txBody>
      </p:sp>
    </p:spTree>
    <p:extLst>
      <p:ext uri="{BB962C8B-B14F-4D97-AF65-F5344CB8AC3E}">
        <p14:creationId xmlns:p14="http://schemas.microsoft.com/office/powerpoint/2010/main" val="688394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dirty="0"/>
              <a:t>Microsoft Excel® and other spreadsheet software can be used to perform least-squares regressions to identify cost behavior. In Excel, the INTERCEPT and SLOPE functions are used. The following screen shot reports the data from earlier in the presentation in cells A1 through C13 and shows the cell contents to find the intercept (cell B15) and slope (cell B16). Cell B15 uses Excel to find the intercept from a least-squares regression of total cost (shown as C2:C13 in cell B15) on units produced (shown as B2:B13 in cell B15). Spreadsheet software is useful in understanding cost behavior when many data points (such as monthly total costs and units produced) are available.</a:t>
            </a:r>
          </a:p>
          <a:p>
            <a:endParaRPr lang="en-US" dirty="0"/>
          </a:p>
          <a:p>
            <a:r>
              <a:rPr lang="en-US" dirty="0"/>
              <a:t>Excel can also be used to create scatter diagrams such as that in Exhibit 18.5. To draw a scatter diagram with a line of fit, follow these steps: </a:t>
            </a:r>
          </a:p>
          <a:p>
            <a:pPr marL="228600" indent="-228600">
              <a:buAutoNum type="arabicPeriod"/>
            </a:pPr>
            <a:r>
              <a:rPr lang="en-US" dirty="0"/>
              <a:t>Highlight the data cells we wish to diagram; in this example, start from cell C13 and highlight through cell B2. </a:t>
            </a:r>
          </a:p>
          <a:p>
            <a:pPr marL="228600" indent="-228600">
              <a:buAutoNum type="arabicPeriod"/>
            </a:pPr>
            <a:r>
              <a:rPr lang="en-US" dirty="0"/>
              <a:t>Then select “Insert” and “Scatter” (X,Y) from the drop-down menus. Selecting the chart type in the upper left corner of the choices under “Scatter” will produce a diagram that looks like that in Exhibit 18.5, without a line of fit. </a:t>
            </a:r>
          </a:p>
          <a:p>
            <a:pPr marL="228600" indent="-228600">
              <a:buAutoNum type="arabicPeriod"/>
            </a:pPr>
            <a:r>
              <a:rPr lang="en-US" dirty="0"/>
              <a:t>To add a line of fit (also called a trend line), select “Design,” “Add Chart Element,” “Trendline,” and “Linear” from the drop-down menus. This will produce a diagram that looks like that in Exhibit 18.5, including the line of fit but without the formatting. </a:t>
            </a:r>
          </a:p>
          <a:p>
            <a:pPr marL="228600" indent="-228600">
              <a:buAutoNum type="arabicPeriod"/>
            </a:pPr>
            <a:r>
              <a:rPr lang="en-US" dirty="0"/>
              <a:t>To have the trendline intersect the y-axis, add one more row to the data for zero units produced (0) and the fixed cost from the Excel slope function ($16,688.24 in this example).</a:t>
            </a:r>
          </a:p>
          <a:p>
            <a:endParaRPr lang="en-US" altLang="en-US" dirty="0"/>
          </a:p>
        </p:txBody>
      </p:sp>
    </p:spTree>
    <p:extLst>
      <p:ext uri="{BB962C8B-B14F-4D97-AF65-F5344CB8AC3E}">
        <p14:creationId xmlns:p14="http://schemas.microsoft.com/office/powerpoint/2010/main" val="914133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92143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The contribution margin income statement introduced in this chapter is also known as a </a:t>
            </a:r>
            <a:r>
              <a:rPr lang="en-US" sz="1200" b="1" i="0" u="none" strike="noStrike" kern="1200" baseline="0" dirty="0">
                <a:solidFill>
                  <a:schemeClr val="tx1"/>
                </a:solidFill>
                <a:latin typeface="+mn-lt"/>
                <a:ea typeface="+mn-ea"/>
                <a:cs typeface="+mn-cs"/>
              </a:rPr>
              <a:t>variable costing income statement. </a:t>
            </a:r>
            <a:r>
              <a:rPr lang="en-US" sz="1200" b="0" i="0" u="none" strike="noStrike" kern="1200" baseline="0" dirty="0">
                <a:solidFill>
                  <a:schemeClr val="tx1"/>
                </a:solidFill>
                <a:latin typeface="+mn-lt"/>
                <a:ea typeface="+mn-ea"/>
                <a:cs typeface="+mn-cs"/>
              </a:rPr>
              <a:t>In </a:t>
            </a:r>
            <a:r>
              <a:rPr lang="en-US" sz="1200" b="1" i="0" u="none" strike="noStrike" kern="1200" baseline="0" dirty="0">
                <a:solidFill>
                  <a:schemeClr val="tx1"/>
                </a:solidFill>
                <a:latin typeface="+mn-lt"/>
                <a:ea typeface="+mn-ea"/>
                <a:cs typeface="+mn-cs"/>
              </a:rPr>
              <a:t>variable costing, </a:t>
            </a:r>
            <a:r>
              <a:rPr lang="en-US" sz="1200" b="0" i="0" u="none" strike="noStrike" kern="1200" baseline="0" dirty="0">
                <a:solidFill>
                  <a:schemeClr val="tx1"/>
                </a:solidFill>
                <a:latin typeface="+mn-lt"/>
                <a:ea typeface="+mn-ea"/>
                <a:cs typeface="+mn-cs"/>
              </a:rPr>
              <a:t>only costs that change in total with changes in production levels are included in product costs. These costs include direct materials, direct labor, and </a:t>
            </a:r>
            <a:r>
              <a:rPr lang="en-US" sz="1200" b="0" i="1" u="none" strike="noStrike" kern="1200" baseline="0" dirty="0">
                <a:solidFill>
                  <a:schemeClr val="tx1"/>
                </a:solidFill>
                <a:latin typeface="+mn-lt"/>
                <a:ea typeface="+mn-ea"/>
                <a:cs typeface="+mn-cs"/>
              </a:rPr>
              <a:t>variable </a:t>
            </a:r>
            <a:r>
              <a:rPr lang="en-US" sz="1200" b="0" i="0" u="none" strike="noStrike" kern="1200" baseline="0" dirty="0">
                <a:solidFill>
                  <a:schemeClr val="tx1"/>
                </a:solidFill>
                <a:latin typeface="+mn-lt"/>
                <a:ea typeface="+mn-ea"/>
                <a:cs typeface="+mn-cs"/>
              </a:rPr>
              <a:t>overhead costs. Thus, under variable costing, </a:t>
            </a:r>
            <a:r>
              <a:rPr lang="en-US" sz="1200" b="0" i="1" u="none" strike="noStrike" kern="1200" baseline="0" dirty="0">
                <a:solidFill>
                  <a:schemeClr val="tx1"/>
                </a:solidFill>
                <a:latin typeface="+mn-lt"/>
                <a:ea typeface="+mn-ea"/>
                <a:cs typeface="+mn-cs"/>
              </a:rPr>
              <a:t>fixed </a:t>
            </a:r>
            <a:r>
              <a:rPr lang="en-US" sz="1200" b="0" i="0" u="none" strike="noStrike" kern="1200" baseline="0" dirty="0">
                <a:solidFill>
                  <a:schemeClr val="tx1"/>
                </a:solidFill>
                <a:latin typeface="+mn-lt"/>
                <a:ea typeface="+mn-ea"/>
                <a:cs typeface="+mn-cs"/>
              </a:rPr>
              <a:t>overhead costs are excluded from product costs. As we showed in this chapter, a variable costing approach can be useful in many managerial analyses and decisions.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variable costing method is not allowed, however, for external financial reporting. Instead, GAAP requires </a:t>
            </a:r>
            <a:r>
              <a:rPr lang="en-US" sz="1200" b="1" i="0" u="none" strike="noStrike" kern="1200" baseline="0" dirty="0">
                <a:solidFill>
                  <a:schemeClr val="tx1"/>
                </a:solidFill>
                <a:latin typeface="+mn-lt"/>
                <a:ea typeface="+mn-ea"/>
                <a:cs typeface="+mn-cs"/>
              </a:rPr>
              <a:t>absorption costing. </a:t>
            </a:r>
            <a:r>
              <a:rPr lang="en-US" sz="1200" b="0" i="0" u="none" strike="noStrike" kern="1200" baseline="0" dirty="0">
                <a:solidFill>
                  <a:schemeClr val="tx1"/>
                </a:solidFill>
                <a:latin typeface="+mn-lt"/>
                <a:ea typeface="+mn-ea"/>
                <a:cs typeface="+mn-cs"/>
              </a:rPr>
              <a:t>Under absorption costing, product costs include direct materials, direct labor, </a:t>
            </a:r>
            <a:r>
              <a:rPr lang="en-US" sz="1200" b="0" i="1" u="none" strike="noStrike" kern="1200" baseline="0" dirty="0">
                <a:solidFill>
                  <a:schemeClr val="tx1"/>
                </a:solidFill>
                <a:latin typeface="+mn-lt"/>
                <a:ea typeface="+mn-ea"/>
                <a:cs typeface="+mn-cs"/>
              </a:rPr>
              <a:t>and all overhead, </a:t>
            </a:r>
            <a:r>
              <a:rPr lang="en-US" sz="1200" b="0" i="0" u="none" strike="noStrike" kern="1200" baseline="0" dirty="0">
                <a:solidFill>
                  <a:schemeClr val="tx1"/>
                </a:solidFill>
                <a:latin typeface="+mn-lt"/>
                <a:ea typeface="+mn-ea"/>
                <a:cs typeface="+mn-cs"/>
              </a:rPr>
              <a:t>both variable and fixed. Managers can use variable costing information for internal decision making, but they must use absorption costing for external reporting purposes. </a:t>
            </a:r>
          </a:p>
          <a:p>
            <a:endParaRPr lang="en-US" sz="1200" kern="1200" dirty="0">
              <a:solidFill>
                <a:schemeClr val="tx1"/>
              </a:solidFill>
              <a:effectLst/>
              <a:latin typeface="+mn-lt"/>
              <a:ea typeface="+mn-ea"/>
              <a:cs typeface="+mn-cs"/>
            </a:endParaRPr>
          </a:p>
          <a:p>
            <a:r>
              <a:rPr lang="en-US" sz="1200" b="0" i="1" u="none" strike="noStrike" kern="1200" baseline="0" dirty="0">
                <a:solidFill>
                  <a:schemeClr val="tx1"/>
                </a:solidFill>
                <a:latin typeface="+mn-lt"/>
                <a:ea typeface="+mn-ea"/>
                <a:cs typeface="+mn-cs"/>
              </a:rPr>
              <a:t>. </a:t>
            </a:r>
            <a:endParaRPr lang="en-US" altLang="en-US" dirty="0"/>
          </a:p>
        </p:txBody>
      </p:sp>
    </p:spTree>
    <p:extLst>
      <p:ext uri="{BB962C8B-B14F-4D97-AF65-F5344CB8AC3E}">
        <p14:creationId xmlns:p14="http://schemas.microsoft.com/office/powerpoint/2010/main" val="2441430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To illustrate the difference between absorption costing and variable costing, let’s consider the product cost data in Exhibit 18B.1 from IceAge, a skate manufacturer.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18B.2 shows the product cost per unit computations for both absorption and variable costing. These computations are shown both in a tabular format (left side of exhibit) and a visual format (right side of exhibit). For absorption costing, the product cost per unit is $25, which consists of $4 in direct materials, $8 in direct labor, $3 in variable overhead ($180,000∕60,000 units), and $10 in fixed overhead ($600,000∕60,000 units).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variable costing, the product cost per unit is $15, which consists of $4 in direct materials, $8 in direct labor, and $3 in variable overhead. Fixed overhead costs of $600,000 are treated as a period cost and are recorded as expense in the period incurred. </a:t>
            </a:r>
            <a:r>
              <a:rPr lang="en-US" sz="1200" b="0" i="1" u="none" strike="noStrike" kern="1200" baseline="0" dirty="0">
                <a:solidFill>
                  <a:schemeClr val="tx1"/>
                </a:solidFill>
                <a:latin typeface="+mn-lt"/>
                <a:ea typeface="+mn-ea"/>
                <a:cs typeface="+mn-cs"/>
              </a:rPr>
              <a:t>The difference between the two costing methods is the exclusion of fixed overhead from product costs for variable costing. </a:t>
            </a:r>
            <a:endParaRPr lang="en-US" altLang="en-US" dirty="0"/>
          </a:p>
        </p:txBody>
      </p:sp>
    </p:spTree>
    <p:extLst>
      <p:ext uri="{BB962C8B-B14F-4D97-AF65-F5344CB8AC3E}">
        <p14:creationId xmlns:p14="http://schemas.microsoft.com/office/powerpoint/2010/main" val="3917659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0" i="0" u="none" strike="noStrike" kern="1200" baseline="0" dirty="0">
                <a:solidFill>
                  <a:schemeClr val="tx1"/>
                </a:solidFill>
                <a:latin typeface="+mn-lt"/>
                <a:ea typeface="+mn-ea"/>
                <a:cs typeface="+mn-cs"/>
              </a:rPr>
              <a:t>Let’s return to IceAge Company. Below are the manufacturing cost data for IceAge as well as additional data on selling and administrative expenses. Assume that IceAge began the year with no units in inventory. During the year, IceAge produced 60,000 units and sold 40,000 units at $40 each, leaving 20,000 units in ending inventory.</a:t>
            </a:r>
          </a:p>
          <a:p>
            <a:endParaRPr lang="en-US" altLang="en-US" dirty="0"/>
          </a:p>
          <a:p>
            <a:r>
              <a:rPr lang="en-US" sz="1200" b="0" i="0" u="none" strike="noStrike" kern="1200" baseline="0" dirty="0">
                <a:solidFill>
                  <a:schemeClr val="tx1"/>
                </a:solidFill>
                <a:latin typeface="+mn-lt"/>
                <a:ea typeface="+mn-ea"/>
                <a:cs typeface="+mn-cs"/>
              </a:rPr>
              <a:t>Let’s prepare income statements for IceAge both under absorption costing and under variable costing. Under variable costing, expenses are grouped according to cost behavior—variable or fixed, and production or nonproduction. Under absorption costing, expenses are grouped by function but not separated into variable and fixed components. </a:t>
            </a:r>
          </a:p>
          <a:p>
            <a:endParaRPr lang="en-US" altLang="en-US" dirty="0"/>
          </a:p>
          <a:p>
            <a:r>
              <a:rPr lang="en-US" b="1" dirty="0"/>
              <a:t>Units Produced Exceed Units Sold.</a:t>
            </a:r>
            <a:r>
              <a:rPr lang="en-US" dirty="0"/>
              <a:t> </a:t>
            </a:r>
            <a:r>
              <a:rPr lang="en-US" sz="1200" b="0" i="0" u="none" strike="noStrike" kern="1200" baseline="0" dirty="0">
                <a:solidFill>
                  <a:schemeClr val="tx1"/>
                </a:solidFill>
                <a:latin typeface="+mn-lt"/>
                <a:ea typeface="+mn-ea"/>
                <a:cs typeface="+mn-cs"/>
              </a:rPr>
              <a:t>Exhibit 21B.3 shows absorption costing and variable costing income statements. During the year, 60,000 units were produced, but only 40,000 units were sold, which means 20,000 units remain in ending inventory. Income is $320,000 under absorption costing. Under variable costing, income is $120,000. This $200,000 difference is due to the treatment of fixed overhead. Because the variable costing method expenses fixed overhead (FOH) as a period cost of $600,000, and the absorption costing method expenses FOH based on the number of units sold (40,000 × $10), income is lower under variable costing by $200,000 (20,000 units × $10). </a:t>
            </a:r>
          </a:p>
          <a:p>
            <a:endParaRPr lang="en-US" alt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production exceeds sales by 20,000 units (60,000 versus 40,000), the $200,000 ($10 × 20,000 units) of fixed overhead cost allocated to these 20,000 units is included in the cost of ending inventory. This means that $200,000 of fixed overhead cost incurred in 2021 is not expensed until future years under absorption costing, when it is reported in cost of goods sold as those products are sold. Consequently, income for the current year under absorption costing is $200,000 higher than income under variable costing. Even though sales (of 40,000 units) and the number of units produced (totaling 60,000) are the same under both costing methods, income differs greatly due to the treatment of fixed overhead. We can generalize this result to link units produced and sold to income under absorption costing versus variable costing. </a:t>
            </a:r>
            <a:endParaRPr lang="en-US" altLang="en-US" dirty="0"/>
          </a:p>
        </p:txBody>
      </p:sp>
    </p:spTree>
    <p:extLst>
      <p:ext uri="{BB962C8B-B14F-4D97-AF65-F5344CB8AC3E}">
        <p14:creationId xmlns:p14="http://schemas.microsoft.com/office/powerpoint/2010/main" val="3533639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b="1" i="0" u="none" strike="noStrike" kern="1200" baseline="0" dirty="0">
                <a:solidFill>
                  <a:schemeClr val="tx1"/>
                </a:solidFill>
                <a:latin typeface="+mn-lt"/>
                <a:ea typeface="+mn-ea"/>
                <a:cs typeface="+mn-cs"/>
              </a:rPr>
              <a:t>Converting Income under Variable Costing to Income under Absorption Costing </a:t>
            </a:r>
            <a:r>
              <a:rPr lang="en-US" sz="1200" b="0" i="0" u="none" strike="noStrike" kern="1200" baseline="0" dirty="0">
                <a:solidFill>
                  <a:schemeClr val="tx1"/>
                </a:solidFill>
                <a:latin typeface="+mn-lt"/>
                <a:ea typeface="+mn-ea"/>
                <a:cs typeface="+mn-cs"/>
              </a:rPr>
              <a:t>In the current year, IceAge produced 20,000 more units than it sold. Those 20,000 units remaining in ending inventory will be sold in future years. When those units are sold, the $200,000 of fixed overhead costs attached to them will be expensed, resulting in lower income under the absorption costing method. This leads to a simple way to convert income under variable costing to income under absorption costing.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if IceAge produces 60,000 units and sells 80,000 units next year, it reports income under variable costing of $1,040,000. Income under absorption costing is then computed as $1,040,000 + $0 - $200,000 = $840,000.</a:t>
            </a:r>
          </a:p>
          <a:p>
            <a:endParaRPr lang="en-US" sz="1200" b="0" i="0" u="none" strike="noStrike" kern="1200" baseline="0" dirty="0">
              <a:solidFill>
                <a:schemeClr val="tx1"/>
              </a:solidFill>
              <a:latin typeface="+mn-lt"/>
              <a:ea typeface="+mn-ea"/>
              <a:cs typeface="+mn-cs"/>
            </a:endParaRPr>
          </a:p>
          <a:p>
            <a:endParaRPr lang="en-US" dirty="0"/>
          </a:p>
          <a:p>
            <a:endParaRPr lang="en-US" altLang="en-US" dirty="0"/>
          </a:p>
          <a:p>
            <a:endParaRPr lang="en-US" altLang="en-US" dirty="0"/>
          </a:p>
        </p:txBody>
      </p:sp>
    </p:spTree>
    <p:extLst>
      <p:ext uri="{BB962C8B-B14F-4D97-AF65-F5344CB8AC3E}">
        <p14:creationId xmlns:p14="http://schemas.microsoft.com/office/powerpoint/2010/main" val="4168032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End of Chapter 18.</a:t>
            </a:r>
          </a:p>
        </p:txBody>
      </p:sp>
    </p:spTree>
    <p:extLst>
      <p:ext uri="{BB962C8B-B14F-4D97-AF65-F5344CB8AC3E}">
        <p14:creationId xmlns:p14="http://schemas.microsoft.com/office/powerpoint/2010/main" val="1777992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i="1" dirty="0"/>
              <a:t>Fixed costs </a:t>
            </a:r>
            <a:r>
              <a:rPr lang="en-US" sz="1200" i="0" dirty="0"/>
              <a:t>do not </a:t>
            </a:r>
            <a:r>
              <a:rPr lang="en-US" sz="1200" i="1" dirty="0"/>
              <a:t>c</a:t>
            </a:r>
            <a:r>
              <a:rPr lang="en-US" sz="1200" dirty="0"/>
              <a:t>hange when the volume of activity changes (within a relevant range). For example, $32,000 in monthly rent paid for a factory building remains the same whether the factory operates with an eight-hour shift or 24 hours per day. This means that rent cost is the same each month at any level of output from zero to the plant’s full productive capacity. </a:t>
            </a:r>
          </a:p>
          <a:p>
            <a:endParaRPr lang="en-US" sz="1200" dirty="0"/>
          </a:p>
          <a:p>
            <a:r>
              <a:rPr lang="en-US" sz="1200" dirty="0"/>
              <a:t>Though the </a:t>
            </a:r>
            <a:r>
              <a:rPr lang="en-US" sz="1200" i="1" dirty="0"/>
              <a:t>total</a:t>
            </a:r>
            <a:r>
              <a:rPr lang="en-US" sz="1200" dirty="0"/>
              <a:t> amount of fixed cost does not change as volume changes, fixed cost </a:t>
            </a:r>
            <a:r>
              <a:rPr lang="en-US" sz="1200" i="1" dirty="0"/>
              <a:t>per unit </a:t>
            </a:r>
            <a:r>
              <a:rPr lang="en-US" sz="1200" dirty="0"/>
              <a:t>of output decreases as volume increases. For instance, if 200 units are produced when monthly rent is $32,000, the average rent cost per unit is $160 (computed as $32,000/200 units). When production increases to 1,000 units per month, the average rent cost per unit decreases to $32 (computed as $32,000/1,000 units).</a:t>
            </a:r>
          </a:p>
          <a:p>
            <a:endParaRPr lang="en-US" altLang="en-US" sz="1100" dirty="0"/>
          </a:p>
          <a:p>
            <a:endParaRPr lang="en-US" altLang="en-US" sz="1100" dirty="0"/>
          </a:p>
        </p:txBody>
      </p:sp>
    </p:spTree>
    <p:extLst>
      <p:ext uri="{BB962C8B-B14F-4D97-AF65-F5344CB8AC3E}">
        <p14:creationId xmlns:p14="http://schemas.microsoft.com/office/powerpoint/2010/main" val="274859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1" dirty="0"/>
              <a:t>Variable costs </a:t>
            </a:r>
            <a:r>
              <a:rPr lang="en-US" dirty="0"/>
              <a:t>change in proportion to changes in volume of activity. The direct materials cost of a product is one example of a variable cost. If one unit of product requires materials costing $20, total materials costs are $200 when ten units of product are manufactured, $400 for 20 units and so on. </a:t>
            </a:r>
          </a:p>
          <a:p>
            <a:endParaRPr lang="en-US" dirty="0"/>
          </a:p>
          <a:p>
            <a:r>
              <a:rPr lang="en-US" dirty="0"/>
              <a:t>While the </a:t>
            </a:r>
            <a:r>
              <a:rPr lang="en-US" i="1" dirty="0"/>
              <a:t>total</a:t>
            </a:r>
            <a:r>
              <a:rPr lang="en-US" baseline="0" dirty="0"/>
              <a:t> amount of variable cost changes with the level of production, variable cost </a:t>
            </a:r>
            <a:r>
              <a:rPr lang="en-US" i="1" baseline="0" dirty="0"/>
              <a:t>per</a:t>
            </a:r>
            <a:r>
              <a:rPr lang="en-US" baseline="0" dirty="0"/>
              <a:t> </a:t>
            </a:r>
            <a:r>
              <a:rPr lang="en-US" i="1" baseline="0" dirty="0"/>
              <a:t>unit</a:t>
            </a:r>
            <a:r>
              <a:rPr lang="en-US" baseline="0" dirty="0"/>
              <a:t> stays the same as volume changes.</a:t>
            </a:r>
            <a:endParaRPr lang="en-US" dirty="0"/>
          </a:p>
        </p:txBody>
      </p:sp>
    </p:spTree>
    <p:extLst>
      <p:ext uri="{BB962C8B-B14F-4D97-AF65-F5344CB8AC3E}">
        <p14:creationId xmlns:p14="http://schemas.microsoft.com/office/powerpoint/2010/main" val="70427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The upper graph in Exhibit 18.1 shows the relation between total fixed costs and volume, and the relation between total variable cost and volume. Total fixed costs of $32,000 remain the same at all production levels up to the company’s monthly capacity of 1,800 units.  Total variable costs increase by $20 per unit for each additional unit produced.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lower graph in Exhibit 18.1 shows that fixed costs </a:t>
            </a:r>
            <a:r>
              <a:rPr lang="en-US" sz="1200" i="1" kern="1200" dirty="0">
                <a:solidFill>
                  <a:schemeClr val="tx1"/>
                </a:solidFill>
                <a:effectLst/>
                <a:latin typeface="+mn-lt"/>
                <a:ea typeface="+mn-ea"/>
                <a:cs typeface="+mn-cs"/>
              </a:rPr>
              <a:t>per unit </a:t>
            </a:r>
            <a:r>
              <a:rPr lang="en-US" sz="1200" kern="1200" dirty="0">
                <a:solidFill>
                  <a:schemeClr val="tx1"/>
                </a:solidFill>
                <a:effectLst/>
                <a:latin typeface="+mn-lt"/>
                <a:ea typeface="+mn-ea"/>
                <a:cs typeface="+mn-cs"/>
              </a:rPr>
              <a:t>decrease as production increases.  This drop in per unit costs as production increases is known as </a:t>
            </a:r>
            <a:r>
              <a:rPr lang="en-US" sz="1200" i="1" kern="1200" dirty="0">
                <a:solidFill>
                  <a:schemeClr val="tx1"/>
                </a:solidFill>
                <a:effectLst/>
                <a:latin typeface="+mn-lt"/>
                <a:ea typeface="+mn-ea"/>
                <a:cs typeface="+mn-cs"/>
              </a:rPr>
              <a:t>economies of scale</a:t>
            </a:r>
            <a:r>
              <a:rPr lang="en-US" sz="1200" kern="1200" dirty="0">
                <a:solidFill>
                  <a:schemeClr val="tx1"/>
                </a:solidFill>
                <a:effectLst/>
                <a:latin typeface="+mn-lt"/>
                <a:ea typeface="+mn-ea"/>
                <a:cs typeface="+mn-cs"/>
              </a:rPr>
              <a:t>.  This lower graph also shows that variable costs per unit remain constant as production levels change.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44097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a:t>Mixed costs </a:t>
            </a:r>
            <a:r>
              <a:rPr lang="en-US" dirty="0"/>
              <a:t>include both fixed and variable cost components. For example, compensation for sales representatives often includes a fixed monthly salary and a variable commission based on sales. Utilities costs such as electricity, water, and natural gas include a fixed service fee plus an amount that varies with usage. Like a fixed cost, a mixed cost is greater than zero when volume is zero; like a variable cost, it increases steadily in proportion to increases in volume.</a:t>
            </a:r>
          </a:p>
          <a:p>
            <a:endParaRPr lang="en-US" dirty="0"/>
          </a:p>
          <a:p>
            <a:r>
              <a:rPr lang="en-US" dirty="0"/>
              <a:t>Graphing mixed costs: the green total cost line in the top graph in Exhibit 18.1 starts on the vertical axis at the $32,000 fixed cost point. At the zero volume level, total cost equals the fixed costs. As the volume of activity increases, the total cost line increases at an amount equal to the variable cost per unit.  </a:t>
            </a:r>
            <a:r>
              <a:rPr lang="en-US" sz="1200" b="0" i="0" u="none" strike="noStrike" kern="1200" baseline="0" dirty="0">
                <a:solidFill>
                  <a:schemeClr val="tx1"/>
                </a:solidFill>
                <a:latin typeface="+mn-lt"/>
                <a:ea typeface="+mn-ea"/>
                <a:cs typeface="+mn-cs"/>
              </a:rPr>
              <a:t>This total cost line is a “mixed cost.”</a:t>
            </a:r>
            <a:endParaRPr lang="en-US" dirty="0"/>
          </a:p>
        </p:txBody>
      </p:sp>
    </p:spTree>
    <p:extLst>
      <p:ext uri="{BB962C8B-B14F-4D97-AF65-F5344CB8AC3E}">
        <p14:creationId xmlns:p14="http://schemas.microsoft.com/office/powerpoint/2010/main" val="411418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A </a:t>
            </a:r>
            <a:r>
              <a:rPr lang="en-US" b="1" dirty="0"/>
              <a:t>step-wise cost, </a:t>
            </a:r>
            <a:r>
              <a:rPr lang="en-US" dirty="0"/>
              <a:t>or </a:t>
            </a:r>
            <a:r>
              <a:rPr lang="en-US" i="1" dirty="0"/>
              <a:t>stair</a:t>
            </a:r>
            <a:r>
              <a:rPr lang="en-US" dirty="0"/>
              <a:t>-</a:t>
            </a:r>
            <a:r>
              <a:rPr lang="en-US" i="1" dirty="0"/>
              <a:t>step cost,</a:t>
            </a:r>
            <a:r>
              <a:rPr lang="en-US" dirty="0"/>
              <a:t> has a step pattern in costs. Salaries of production supervisors are fixed within a </a:t>
            </a:r>
            <a:r>
              <a:rPr lang="en-US" i="1" dirty="0"/>
              <a:t>relevant range </a:t>
            </a:r>
            <a:r>
              <a:rPr lang="en-US" dirty="0"/>
              <a:t>of the current production volume. The </a:t>
            </a:r>
            <a:r>
              <a:rPr lang="en-US" b="1" dirty="0"/>
              <a:t>relevant range of operations </a:t>
            </a:r>
            <a:r>
              <a:rPr lang="en-US" dirty="0"/>
              <a:t>is the normal operating range for a business.</a:t>
            </a:r>
          </a:p>
          <a:p>
            <a:pPr defTabSz="939363">
              <a:defRPr/>
            </a:pPr>
            <a:endParaRPr lang="en-US" dirty="0"/>
          </a:p>
          <a:p>
            <a:pPr defTabSz="939363">
              <a:defRPr/>
            </a:pPr>
            <a:r>
              <a:rPr lang="en-US" dirty="0"/>
              <a:t>If production volume greatly increases such as with the addition of another shift, additional supervisors must be hired. This means that the total cost for supervisory salaries steps up by a lump-sum amount. This behavior is graphed in this slide.</a:t>
            </a:r>
          </a:p>
          <a:p>
            <a:pPr defTabSz="939363">
              <a:defRPr/>
            </a:pPr>
            <a:endParaRPr lang="en-US" dirty="0"/>
          </a:p>
          <a:p>
            <a:r>
              <a:rPr lang="en-US" altLang="en-US" dirty="0"/>
              <a:t>Graphing step-wise costs: step-wise behavior </a:t>
            </a:r>
            <a:r>
              <a:rPr lang="en-US" sz="1200" b="0" i="0" u="none" strike="noStrike" kern="1200" baseline="0" dirty="0">
                <a:solidFill>
                  <a:schemeClr val="tx1"/>
                </a:solidFill>
                <a:latin typeface="+mn-lt"/>
                <a:ea typeface="+mn-ea"/>
                <a:cs typeface="+mn-cs"/>
              </a:rPr>
              <a:t>is graphed in Exhibit 18.2. For Rydell, each shift can produce up to 1,800 units, and requires one supervisor at a salary of $10,000 per month. Each added shift can produce up to 1,800 units and requires additional supervisor help at $10,000 per month. See how the step-wise cost line is flat within each relevant range. </a:t>
            </a:r>
            <a:endParaRPr lang="en-US" altLang="en-US" dirty="0"/>
          </a:p>
        </p:txBody>
      </p:sp>
    </p:spTree>
    <p:extLst>
      <p:ext uri="{BB962C8B-B14F-4D97-AF65-F5344CB8AC3E}">
        <p14:creationId xmlns:p14="http://schemas.microsoft.com/office/powerpoint/2010/main" val="364968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6DE85C8-2DAA-4CF0-8853-7E72B13B779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16432213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E46B6EC-DD7E-4E26-8A99-B9991A56446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21386394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E193F802-7F98-46BD-A9D3-989774EA77E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32150024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4839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5771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271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489657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1476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9093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07423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26AFEF-48E9-4CE0-9E88-2628AA48C51E}"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85256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1B54C39-77FD-41FA-8102-C927DC2A963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20700128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9F5EC5-2049-4471-A01B-2B20F5FCEFCA}"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59688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74770C-BF30-4081-A7E4-FA0B862526EC}"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23074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E0F732-01E0-43D7-B975-3B02FE02AE42}"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4451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3A613F-924D-4B2B-98EC-03D5CB6278AE}"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60971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CA05F-8E57-4F63-A61C-E5416B1795B2}"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8815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FE960-BDA9-4B85-85FB-0908DD32C661}"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919232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DB5A32-EC8C-4648-9281-67C09921565F}"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6533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3EDA4-01B8-4D6E-98E1-2A332D2946FD}"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88317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E3325-E1F2-4BA4-A9F0-1E1370489975}"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9738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4117B-2D0F-46FC-8E8A-B2A3F17C5529}"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9920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A7E77A5-560B-48B2-9287-B472A1E88F43}"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16841763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86BC76-85AB-4BB8-ACC6-FA0EB3ADB19C}"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19892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64293-7005-4BF1-AD94-BAC35D57BC42}"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33310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5A373-FD32-4F5F-B3AC-0FAFF77E2AE7}"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321814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37FB96-D106-4633-B674-B3AEC2F0BCE3}"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10577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610804-217E-4BCB-884B-6D433F730067}"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630556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E1404A-FFB7-4832-B064-D05EE2A52A2B}"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2523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F22FD-9FA2-4DED-BD4C-AF0C420BE9FE}"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973359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4DE1D-1FD3-4DB3-ADB1-50F062F8DEA6}"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502850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AAA86C-0B46-4DE2-89D7-0CECDDB220B0}"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87198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F32600-C37C-42DF-BC9D-D2D2B8D6F573}"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2852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8ACE71A-550E-4EE4-8589-D6D6E947A08E}"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6589157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368F3-FCDD-4516-9D3E-08659FD952B5}"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57337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62F0E2-6F7E-4BCA-BAD1-92B1AEAD05B1}"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329155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515A5-6C7F-4657-AEBA-7CC7E7C6F225}"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3255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AE57AC-88ED-4990-97F9-562D6725DD29}"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9434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8A1B0D-F13E-41A2-A571-16308A970BEC}"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37044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F23C67-1BF4-4610-805E-788C7644BC6E}" type="datetime1">
              <a:rPr lang="en-US" smtClean="0">
                <a:solidFill>
                  <a:prstClr val="black">
                    <a:tint val="75000"/>
                  </a:prstClr>
                </a:solidFill>
              </a:rPr>
              <a:pPr/>
              <a:t>30-Jun-21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49631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ED7108-1084-449E-97C4-153D150F345A}" type="datetime1">
              <a:rPr lang="en-US" smtClean="0">
                <a:solidFill>
                  <a:prstClr val="black">
                    <a:tint val="75000"/>
                  </a:prstClr>
                </a:solidFill>
              </a:rPr>
              <a:pPr/>
              <a:t>30-Jun-21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82169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9C6256-E66C-4803-BED4-DF0949B44D30}" type="datetime1">
              <a:rPr lang="en-US" smtClean="0">
                <a:solidFill>
                  <a:prstClr val="black">
                    <a:tint val="75000"/>
                  </a:prstClr>
                </a:solidFill>
              </a:rPr>
              <a:pPr/>
              <a:t>30-Jun-21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8754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DE30F-8AB4-4908-9D74-401A13FE5E69}"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15475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0C939-86BF-466B-9F41-22D29A17C543}" type="datetime1">
              <a:rPr lang="en-US" smtClean="0">
                <a:solidFill>
                  <a:prstClr val="black">
                    <a:tint val="75000"/>
                  </a:prstClr>
                </a:solidFill>
              </a:rPr>
              <a:pPr/>
              <a:t>30-Jun-21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7215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5EDF3A9-13F0-4879-9160-89BCB3635F26}"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8779115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25A605-97CB-4B1A-B363-E73BDC062AE1}"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23382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E0286-8DBD-4086-A27F-EC18A7499793}" type="datetime1">
              <a:rPr lang="en-US" smtClean="0">
                <a:solidFill>
                  <a:prstClr val="black">
                    <a:tint val="75000"/>
                  </a:prstClr>
                </a:solidFill>
              </a:rPr>
              <a:pPr/>
              <a:t>30-Jun-21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2537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F9A38FE-054A-475F-839A-69B32372A207}"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16145218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D07C62-6AF8-4255-993A-5C32BB217A72}"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19616418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E1B174D-87D1-4718-9C5E-9B47B66915CD}"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8957284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D63941EF-C92B-4088-BD60-2294AE60767E}"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1490481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34D5DA11-343C-4F20-AEA9-6820AF4C76A7}"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4258555259"/>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 id="2147484169"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A986EDB-6BAC-4C6E-AB77-4607FE0923B2}"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25189727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7FFA50-7A9B-41BC-95F6-A5D302078CB4}"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3599415476"/>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131F5D1-B812-42CB-B0C5-8D5E2383B321}" type="datetime1">
              <a:rPr lang="en-US" smtClean="0">
                <a:solidFill>
                  <a:prstClr val="black">
                    <a:tint val="75000"/>
                  </a:prstClr>
                </a:solidFill>
                <a:latin typeface="Calibri"/>
                <a:cs typeface="+mn-cs"/>
              </a:rPr>
              <a:pPr fontAlgn="auto">
                <a:spcBef>
                  <a:spcPts val="0"/>
                </a:spcBef>
                <a:spcAft>
                  <a:spcPts val="0"/>
                </a:spcAft>
              </a:pPr>
              <a:t>30-Jun-21</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2328468471"/>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609600"/>
            <a:ext cx="7772400" cy="1524000"/>
          </a:xfrm>
        </p:spPr>
        <p:txBody>
          <a:bodyPr/>
          <a:lstStyle/>
          <a:p>
            <a:pPr algn="l" eaLnBrk="1" hangingPunct="1"/>
            <a:r>
              <a:rPr lang="en-US" altLang="en-US" b="1" dirty="0">
                <a:ea typeface="MS PGothic" pitchFamily="34" charset="-128"/>
              </a:rPr>
              <a:t>Cost Behavior and </a:t>
            </a:r>
            <a:br>
              <a:rPr lang="en-US" altLang="en-US" b="1" dirty="0">
                <a:ea typeface="MS PGothic" pitchFamily="34" charset="-128"/>
              </a:rPr>
            </a:br>
            <a:r>
              <a:rPr lang="en-US" altLang="en-US" b="1" dirty="0">
                <a:ea typeface="MS PGothic" pitchFamily="34" charset="-128"/>
              </a:rPr>
              <a:t>Cost-Volume-Profit Analysis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Subtitle 2"/>
          <p:cNvSpPr>
            <a:spLocks noGrp="1"/>
          </p:cNvSpPr>
          <p:nvPr>
            <p:ph type="subTitle" idx="1"/>
          </p:nvPr>
        </p:nvSpPr>
        <p:spPr>
          <a:xfrm>
            <a:off x="685800" y="2144110"/>
            <a:ext cx="6400800" cy="1752600"/>
          </a:xfrm>
        </p:spPr>
        <p:txBody>
          <a:bodyPr/>
          <a:lstStyle/>
          <a:p>
            <a:pPr algn="l" eaLnBrk="1" hangingPunct="1">
              <a:buFont typeface="Wingdings" pitchFamily="-107" charset="2"/>
              <a:buNone/>
            </a:pPr>
            <a:r>
              <a:rPr lang="en-US" altLang="en-US" dirty="0">
                <a:solidFill>
                  <a:srgbClr val="898989"/>
                </a:solidFill>
              </a:rPr>
              <a:t>Chapter 18</a:t>
            </a:r>
          </a:p>
          <a:p>
            <a:pPr algn="l" eaLnBrk="1" hangingPunct="1">
              <a:buFont typeface="Wingdings" pitchFamily="-107" charset="2"/>
              <a:buNone/>
            </a:pPr>
            <a:endParaRPr lang="en-US" altLang="en-US" sz="1600" b="1" dirty="0">
              <a:solidFill>
                <a:srgbClr val="0070C0"/>
              </a:solidFill>
            </a:endParaRPr>
          </a:p>
        </p:txBody>
      </p:sp>
      <p:sp>
        <p:nvSpPr>
          <p:cNvPr id="9" name="Rectangle 3"/>
          <p:cNvSpPr txBox="1">
            <a:spLocks noChangeArrowheads="1"/>
          </p:cNvSpPr>
          <p:nvPr/>
        </p:nvSpPr>
        <p:spPr bwMode="auto">
          <a:xfrm>
            <a:off x="762000" y="41497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a:t>
            </a:r>
            <a:r>
              <a:rPr lang="en-US" sz="2800" b="1">
                <a:solidFill>
                  <a:srgbClr val="002060"/>
                </a:solidFill>
                <a:ea typeface="ＭＳ Ｐゴシック" pitchFamily="34" charset="-128"/>
              </a:rPr>
              <a:t>Managerial </a:t>
            </a:r>
            <a:r>
              <a:rPr lang="en-US" sz="2800" b="1" smtClean="0">
                <a:solidFill>
                  <a:srgbClr val="002060"/>
                </a:solidFill>
                <a:ea typeface="ＭＳ Ｐゴシック" pitchFamily="34" charset="-128"/>
              </a:rPr>
              <a:t>Accounting</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xmlns="" id="{E34C693D-C048-8941-8288-379E792D7AA4}"/>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050982063"/>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3"/>
          <p:cNvSpPr>
            <a:spLocks noGrp="1" noChangeArrowheads="1"/>
          </p:cNvSpPr>
          <p:nvPr>
            <p:ph type="title"/>
          </p:nvPr>
        </p:nvSpPr>
        <p:spPr>
          <a:xfrm>
            <a:off x="457200" y="686507"/>
            <a:ext cx="8229600" cy="609600"/>
          </a:xfrm>
        </p:spPr>
        <p:txBody>
          <a:bodyPr/>
          <a:lstStyle/>
          <a:p>
            <a:r>
              <a:rPr lang="en-US" altLang="en-US" b="1" dirty="0"/>
              <a:t>Cost Examples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TextBox 10"/>
          <p:cNvSpPr txBox="1"/>
          <p:nvPr/>
        </p:nvSpPr>
        <p:spPr>
          <a:xfrm>
            <a:off x="7582107" y="129193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a:t>
            </a:r>
          </a:p>
        </p:txBody>
      </p:sp>
      <p:sp>
        <p:nvSpPr>
          <p:cNvPr id="13" name="Rectangle 12">
            <a:extLst>
              <a:ext uri="{FF2B5EF4-FFF2-40B4-BE49-F238E27FC236}">
                <a16:creationId xmlns:a16="http://schemas.microsoft.com/office/drawing/2014/main" xmlns="" id="{CC146DB6-37FB-4C44-8DF9-C0E3956940A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4DC7361-1D5A-D640-9DDA-893D4C23054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F37D3D2F-2387-4F02-B15F-E66E4823F244}"/>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0B9105F4-27E0-4AF2-B0B8-B11DB7A93FA0}"/>
              </a:ext>
            </a:extLst>
          </p:cNvPr>
          <p:cNvPicPr>
            <a:picLocks noChangeAspect="1"/>
          </p:cNvPicPr>
          <p:nvPr/>
        </p:nvPicPr>
        <p:blipFill>
          <a:blip r:embed="rId3"/>
          <a:stretch>
            <a:fillRect/>
          </a:stretch>
        </p:blipFill>
        <p:spPr>
          <a:xfrm>
            <a:off x="972000" y="2361292"/>
            <a:ext cx="7200000" cy="1800000"/>
          </a:xfrm>
          <a:prstGeom prst="rect">
            <a:avLst/>
          </a:prstGeom>
        </p:spPr>
      </p:pic>
    </p:spTree>
    <p:extLst>
      <p:ext uri="{BB962C8B-B14F-4D97-AF65-F5344CB8AC3E}">
        <p14:creationId xmlns:p14="http://schemas.microsoft.com/office/powerpoint/2010/main" val="2535349523"/>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dirty="0">
                <a:solidFill>
                  <a:prstClr val="black"/>
                </a:solidFill>
              </a:rPr>
              <a:t>Estimate costs using the scatter diagram, high-low method, and regression.</a:t>
            </a:r>
            <a:br>
              <a:rPr lang="en-US" dirty="0">
                <a:solidFill>
                  <a:prstClr val="black"/>
                </a:solidFill>
              </a:rPr>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2329"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540" y="5304631"/>
            <a:ext cx="7315200" cy="87313"/>
          </a:xfrm>
          <a:prstGeom prst="rect">
            <a:avLst/>
          </a:prstGeom>
          <a:noFill/>
          <a:ln w="9525">
            <a:noFill/>
            <a:miter lim="800000"/>
            <a:headEnd/>
            <a:tailEnd/>
          </a:ln>
        </p:spPr>
      </p:pic>
      <p:sp>
        <p:nvSpPr>
          <p:cNvPr id="8" name="TextBox 7"/>
          <p:cNvSpPr txBox="1"/>
          <p:nvPr/>
        </p:nvSpPr>
        <p:spPr>
          <a:xfrm>
            <a:off x="1961029" y="850354"/>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08A71AAF-61EA-8347-B742-33A76B213DF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76DE6D5-6DF8-154D-B414-615A23B378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33C37996-EF3F-4A57-8C46-4ED8F7E8A50A}"/>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488950" y="473678"/>
            <a:ext cx="8229600" cy="808038"/>
          </a:xfrm>
        </p:spPr>
        <p:txBody>
          <a:bodyPr/>
          <a:lstStyle/>
          <a:p>
            <a:r>
              <a:rPr lang="en-US" altLang="en-US" b="1" dirty="0"/>
              <a:t>Measuring Cost Behavior</a:t>
            </a:r>
          </a:p>
        </p:txBody>
      </p:sp>
      <p:sp>
        <p:nvSpPr>
          <p:cNvPr id="11266" name="Rectangle 2"/>
          <p:cNvSpPr>
            <a:spLocks noGrp="1" noChangeArrowheads="1"/>
          </p:cNvSpPr>
          <p:nvPr>
            <p:ph idx="1"/>
          </p:nvPr>
        </p:nvSpPr>
        <p:spPr>
          <a:xfrm>
            <a:off x="228600" y="1676400"/>
            <a:ext cx="8489950" cy="4648200"/>
          </a:xfrm>
        </p:spPr>
        <p:txBody>
          <a:bodyPr lIns="90488" tIns="44450" rIns="90488" bIns="44450"/>
          <a:lstStyle/>
          <a:p>
            <a:pPr algn="ctr">
              <a:buFont typeface="Wingdings" pitchFamily="-84" charset="2"/>
              <a:buNone/>
            </a:pPr>
            <a:r>
              <a:rPr lang="en-US" altLang="en-US" dirty="0">
                <a:latin typeface="Arial" charset="0"/>
                <a:cs typeface="Arial" charset="0"/>
              </a:rPr>
              <a:t>  </a:t>
            </a:r>
          </a:p>
        </p:txBody>
      </p:sp>
      <p:sp>
        <p:nvSpPr>
          <p:cNvPr id="7" name="TextBox 6"/>
          <p:cNvSpPr txBox="1"/>
          <p:nvPr/>
        </p:nvSpPr>
        <p:spPr>
          <a:xfrm>
            <a:off x="593725" y="1418242"/>
            <a:ext cx="7956550" cy="2308324"/>
          </a:xfrm>
          <a:prstGeom prst="rect">
            <a:avLst/>
          </a:prstGeom>
          <a:solidFill>
            <a:schemeClr val="bg2"/>
          </a:solidFill>
          <a:ln w="19050">
            <a:solidFill>
              <a:srgbClr val="0033CC"/>
            </a:solidFill>
          </a:ln>
        </p:spPr>
        <p:txBody>
          <a:bodyPr wrap="square">
            <a:spAutoFit/>
          </a:bodyPr>
          <a:lstStyle/>
          <a:p>
            <a:pPr>
              <a:defRPr/>
            </a:pPr>
            <a:r>
              <a:rPr lang="en-US" sz="2400" b="1" dirty="0">
                <a:solidFill>
                  <a:schemeClr val="accent2">
                    <a:lumMod val="50000"/>
                  </a:schemeClr>
                </a:solidFill>
              </a:rPr>
              <a:t>CVP analysis identifies and measures costs using fixed and variable components.</a:t>
            </a:r>
          </a:p>
          <a:p>
            <a:pPr>
              <a:defRPr/>
            </a:pPr>
            <a:r>
              <a:rPr lang="en-US" sz="2400" b="1" dirty="0">
                <a:solidFill>
                  <a:schemeClr val="accent2">
                    <a:lumMod val="50000"/>
                  </a:schemeClr>
                </a:solidFill>
              </a:rPr>
              <a:t>Three methods to estimate fixed and variable costs:</a:t>
            </a:r>
          </a:p>
          <a:p>
            <a:pPr marL="457200" indent="-457200">
              <a:buFontTx/>
              <a:buAutoNum type="arabicPeriod"/>
              <a:defRPr/>
            </a:pPr>
            <a:r>
              <a:rPr lang="en-US" sz="2400" b="1" dirty="0">
                <a:solidFill>
                  <a:schemeClr val="accent2">
                    <a:lumMod val="50000"/>
                  </a:schemeClr>
                </a:solidFill>
              </a:rPr>
              <a:t>Scatter Diagram</a:t>
            </a:r>
          </a:p>
          <a:p>
            <a:pPr marL="457200" indent="-457200">
              <a:buFontTx/>
              <a:buAutoNum type="arabicPeriod"/>
              <a:defRPr/>
            </a:pPr>
            <a:r>
              <a:rPr lang="en-US" sz="2400" b="1" dirty="0">
                <a:solidFill>
                  <a:schemeClr val="accent2">
                    <a:lumMod val="50000"/>
                  </a:schemeClr>
                </a:solidFill>
              </a:rPr>
              <a:t>High-Low Method</a:t>
            </a:r>
          </a:p>
          <a:p>
            <a:pPr marL="457200" indent="-457200">
              <a:buFontTx/>
              <a:buAutoNum type="arabicPeriod"/>
              <a:defRPr/>
            </a:pPr>
            <a:r>
              <a:rPr lang="en-US" sz="2400" b="1" dirty="0">
                <a:solidFill>
                  <a:schemeClr val="accent2">
                    <a:lumMod val="50000"/>
                  </a:schemeClr>
                </a:solidFill>
              </a:rPr>
              <a:t>Regression</a:t>
            </a:r>
            <a:endParaRPr lang="en-US" sz="2400" dirty="0">
              <a:solidFill>
                <a:schemeClr val="accent2">
                  <a:lumMod val="50000"/>
                </a:schemeClr>
              </a:solidFill>
            </a:endParaRP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76200" y="6520848"/>
            <a:ext cx="62484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Estimate costs using the scatter diagram, high-low method, and regression.</a:t>
            </a:r>
            <a:endParaRPr lang="en-US" sz="1100" dirty="0"/>
          </a:p>
        </p:txBody>
      </p:sp>
      <p:sp>
        <p:nvSpPr>
          <p:cNvPr id="12" name="Rectangle 11">
            <a:extLst>
              <a:ext uri="{FF2B5EF4-FFF2-40B4-BE49-F238E27FC236}">
                <a16:creationId xmlns:a16="http://schemas.microsoft.com/office/drawing/2014/main" xmlns="" id="{D76E1811-835D-9742-9771-D2A1FC2B68E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11AE676C-6BD6-7144-9683-9D831EEF3CB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9181A70B-D0E6-4701-869F-FDC6D29611C1}"/>
              </a:ext>
            </a:extLst>
          </p:cNvPr>
          <p:cNvPicPr>
            <a:picLocks noChangeAspect="1"/>
          </p:cNvPicPr>
          <p:nvPr/>
        </p:nvPicPr>
        <p:blipFill>
          <a:blip r:embed="rId3"/>
          <a:stretch>
            <a:fillRect/>
          </a:stretch>
        </p:blipFill>
        <p:spPr>
          <a:xfrm>
            <a:off x="526528" y="3922814"/>
            <a:ext cx="6857143" cy="1971429"/>
          </a:xfrm>
          <a:prstGeom prst="rect">
            <a:avLst/>
          </a:prstGeom>
        </p:spPr>
      </p:pic>
      <p:sp>
        <p:nvSpPr>
          <p:cNvPr id="10" name="TextBox 9">
            <a:extLst>
              <a:ext uri="{FF2B5EF4-FFF2-40B4-BE49-F238E27FC236}">
                <a16:creationId xmlns:a16="http://schemas.microsoft.com/office/drawing/2014/main" xmlns="" id="{5CE3601D-7321-4262-B5E6-DA468F47C96C}"/>
              </a:ext>
            </a:extLst>
          </p:cNvPr>
          <p:cNvSpPr txBox="1"/>
          <p:nvPr/>
        </p:nvSpPr>
        <p:spPr>
          <a:xfrm>
            <a:off x="7681599" y="40446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18.4</a:t>
            </a:r>
          </a:p>
        </p:txBody>
      </p:sp>
      <p:sp>
        <p:nvSpPr>
          <p:cNvPr id="14" name="Slide Number Placeholder 7">
            <a:extLst>
              <a:ext uri="{FF2B5EF4-FFF2-40B4-BE49-F238E27FC236}">
                <a16:creationId xmlns:a16="http://schemas.microsoft.com/office/drawing/2014/main" xmlns="" id="{7A833E6E-635D-477F-8F09-809290F000E8}"/>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itle 30"/>
          <p:cNvSpPr>
            <a:spLocks noGrp="1"/>
          </p:cNvSpPr>
          <p:nvPr>
            <p:ph type="title"/>
          </p:nvPr>
        </p:nvSpPr>
        <p:spPr>
          <a:xfrm>
            <a:off x="457200" y="679132"/>
            <a:ext cx="8229600" cy="609600"/>
          </a:xfrm>
        </p:spPr>
        <p:txBody>
          <a:bodyPr/>
          <a:lstStyle/>
          <a:p>
            <a:r>
              <a:rPr lang="en-US" altLang="en-US" b="1" dirty="0"/>
              <a:t>Scatter Diagram</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848600" y="17208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18.5</a:t>
            </a:r>
          </a:p>
        </p:txBody>
      </p:sp>
      <p:sp>
        <p:nvSpPr>
          <p:cNvPr id="11" name="Rectangle 10">
            <a:extLst>
              <a:ext uri="{FF2B5EF4-FFF2-40B4-BE49-F238E27FC236}">
                <a16:creationId xmlns:a16="http://schemas.microsoft.com/office/drawing/2014/main" xmlns="" id="{B5243A78-083B-524F-83EF-84BCD210DD5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2CB7CA22-634F-B84B-8D89-FF898E9782A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Rounded Rectangle 10">
            <a:extLst>
              <a:ext uri="{FF2B5EF4-FFF2-40B4-BE49-F238E27FC236}">
                <a16:creationId xmlns:a16="http://schemas.microsoft.com/office/drawing/2014/main" xmlns="" id="{25CBECB2-1D7B-4414-82EB-52D789F4E55F}"/>
              </a:ext>
            </a:extLst>
          </p:cNvPr>
          <p:cNvSpPr/>
          <p:nvPr/>
        </p:nvSpPr>
        <p:spPr>
          <a:xfrm>
            <a:off x="76200" y="6520848"/>
            <a:ext cx="62484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Estimate costs using the scatter diagram, high-low method, and regression.</a:t>
            </a:r>
            <a:endParaRPr lang="en-US" sz="1100" dirty="0"/>
          </a:p>
        </p:txBody>
      </p:sp>
      <p:sp>
        <p:nvSpPr>
          <p:cNvPr id="13" name="Slide Number Placeholder 7">
            <a:extLst>
              <a:ext uri="{FF2B5EF4-FFF2-40B4-BE49-F238E27FC236}">
                <a16:creationId xmlns:a16="http://schemas.microsoft.com/office/drawing/2014/main" xmlns="" id="{B68162A6-D375-46AF-84DD-24CA8F30A1DC}"/>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8463DB60-F7A1-4F08-9DC7-DD505C2D4110}"/>
              </a:ext>
            </a:extLst>
          </p:cNvPr>
          <p:cNvPicPr>
            <a:picLocks noChangeAspect="1"/>
          </p:cNvPicPr>
          <p:nvPr/>
        </p:nvPicPr>
        <p:blipFill>
          <a:blip r:embed="rId3"/>
          <a:stretch>
            <a:fillRect/>
          </a:stretch>
        </p:blipFill>
        <p:spPr>
          <a:xfrm>
            <a:off x="553442" y="1890904"/>
            <a:ext cx="6828082" cy="3738085"/>
          </a:xfrm>
          <a:prstGeom prst="rect">
            <a:avLst/>
          </a:prstGeom>
        </p:spPr>
      </p:pic>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a:xfrm>
            <a:off x="473075" y="667431"/>
            <a:ext cx="8229600" cy="609600"/>
          </a:xfrm>
        </p:spPr>
        <p:txBody>
          <a:bodyPr/>
          <a:lstStyle/>
          <a:p>
            <a:r>
              <a:rPr lang="en-US" altLang="en-US" b="1" dirty="0"/>
              <a:t>The High-Low Method</a:t>
            </a:r>
          </a:p>
        </p:txBody>
      </p:sp>
      <p:sp>
        <p:nvSpPr>
          <p:cNvPr id="14338" name="Rectangle 2"/>
          <p:cNvSpPr>
            <a:spLocks noGrp="1" noChangeArrowheads="1"/>
          </p:cNvSpPr>
          <p:nvPr>
            <p:ph idx="1"/>
          </p:nvPr>
        </p:nvSpPr>
        <p:spPr>
          <a:xfrm>
            <a:off x="438096" y="1336228"/>
            <a:ext cx="8229600" cy="5562600"/>
          </a:xfrm>
          <a:ln>
            <a:solidFill>
              <a:schemeClr val="bg1"/>
            </a:solidFill>
            <a:miter lim="800000"/>
            <a:headEnd/>
            <a:tailEnd/>
          </a:ln>
        </p:spPr>
        <p:txBody>
          <a:bodyPr lIns="90488" tIns="44450" rIns="90488" bIns="44450"/>
          <a:lstStyle/>
          <a:p>
            <a:pPr algn="ctr">
              <a:lnSpc>
                <a:spcPct val="85000"/>
              </a:lnSpc>
              <a:spcBef>
                <a:spcPct val="15000"/>
              </a:spcBef>
              <a:buFont typeface="Wingdings" pitchFamily="-84" charset="2"/>
              <a:buNone/>
            </a:pPr>
            <a:r>
              <a:rPr lang="en-US" altLang="en-US" sz="2400" dirty="0">
                <a:latin typeface="Arial" charset="0"/>
                <a:cs typeface="Arial" charset="0"/>
              </a:rPr>
              <a:t>The following relationships between units</a:t>
            </a:r>
            <a:br>
              <a:rPr lang="en-US" altLang="en-US" sz="2400" dirty="0">
                <a:latin typeface="Arial" charset="0"/>
                <a:cs typeface="Arial" charset="0"/>
              </a:rPr>
            </a:br>
            <a:r>
              <a:rPr lang="en-US" altLang="en-US" sz="2400" dirty="0">
                <a:latin typeface="Arial" charset="0"/>
                <a:cs typeface="Arial" charset="0"/>
              </a:rPr>
              <a:t>produced and total cost are observed:</a:t>
            </a: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endParaRPr lang="en-US" altLang="en-US" dirty="0">
              <a:latin typeface="Arial" charset="0"/>
              <a:cs typeface="Arial" charset="0"/>
            </a:endParaRPr>
          </a:p>
          <a:p>
            <a:pPr algn="ctr">
              <a:lnSpc>
                <a:spcPct val="85000"/>
              </a:lnSpc>
              <a:spcBef>
                <a:spcPct val="15000"/>
              </a:spcBef>
              <a:buFont typeface="Wingdings" pitchFamily="-84" charset="2"/>
              <a:buNone/>
            </a:pPr>
            <a:r>
              <a:rPr lang="en-US" altLang="en-US" sz="2000" dirty="0">
                <a:latin typeface="Arial" charset="0"/>
                <a:cs typeface="Arial" charset="0"/>
              </a:rPr>
              <a:t>          The high-low method uses just two points to estimate the cost equation: the highest and lowest volume levels.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620000" y="132087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18.4</a:t>
            </a:r>
          </a:p>
        </p:txBody>
      </p:sp>
      <p:sp>
        <p:nvSpPr>
          <p:cNvPr id="11" name="Rectangle 10">
            <a:extLst>
              <a:ext uri="{FF2B5EF4-FFF2-40B4-BE49-F238E27FC236}">
                <a16:creationId xmlns:a16="http://schemas.microsoft.com/office/drawing/2014/main" xmlns="" id="{6DD02B25-C0BD-A143-96CF-87F7F8EB7E8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1F40A5A-E385-A54D-A55A-8974687394B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Rounded Rectangle 10">
            <a:extLst>
              <a:ext uri="{FF2B5EF4-FFF2-40B4-BE49-F238E27FC236}">
                <a16:creationId xmlns:a16="http://schemas.microsoft.com/office/drawing/2014/main" xmlns="" id="{FF21CA3C-39AC-4783-8493-57B291670348}"/>
              </a:ext>
            </a:extLst>
          </p:cNvPr>
          <p:cNvSpPr/>
          <p:nvPr/>
        </p:nvSpPr>
        <p:spPr>
          <a:xfrm>
            <a:off x="76200" y="6520848"/>
            <a:ext cx="62484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Estimate costs using the scatter diagram, high-low method, and regression.</a:t>
            </a:r>
            <a:endParaRPr lang="en-US" sz="1100" dirty="0"/>
          </a:p>
        </p:txBody>
      </p:sp>
      <p:pic>
        <p:nvPicPr>
          <p:cNvPr id="2" name="Picture 1">
            <a:extLst>
              <a:ext uri="{FF2B5EF4-FFF2-40B4-BE49-F238E27FC236}">
                <a16:creationId xmlns:a16="http://schemas.microsoft.com/office/drawing/2014/main" xmlns="" id="{237E13F3-C6BE-450D-9C7A-A98E895C406A}"/>
              </a:ext>
            </a:extLst>
          </p:cNvPr>
          <p:cNvPicPr>
            <a:picLocks noChangeAspect="1"/>
          </p:cNvPicPr>
          <p:nvPr/>
        </p:nvPicPr>
        <p:blipFill>
          <a:blip r:embed="rId3"/>
          <a:stretch>
            <a:fillRect/>
          </a:stretch>
        </p:blipFill>
        <p:spPr>
          <a:xfrm>
            <a:off x="672000" y="2381381"/>
            <a:ext cx="7800000" cy="2095238"/>
          </a:xfrm>
          <a:prstGeom prst="rect">
            <a:avLst/>
          </a:prstGeom>
        </p:spPr>
      </p:pic>
      <p:sp>
        <p:nvSpPr>
          <p:cNvPr id="13" name="Slide Number Placeholder 7">
            <a:extLst>
              <a:ext uri="{FF2B5EF4-FFF2-40B4-BE49-F238E27FC236}">
                <a16:creationId xmlns:a16="http://schemas.microsoft.com/office/drawing/2014/main" xmlns="" id="{FA8BE00E-486F-4AEC-A853-378DD25B8687}"/>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a:xfrm>
            <a:off x="381000" y="630012"/>
            <a:ext cx="8382000" cy="609600"/>
          </a:xfrm>
        </p:spPr>
        <p:txBody>
          <a:bodyPr/>
          <a:lstStyle/>
          <a:p>
            <a:r>
              <a:rPr lang="en-US" altLang="en-US" b="1" dirty="0"/>
              <a:t>The High-Low Method Example</a:t>
            </a:r>
          </a:p>
        </p:txBody>
      </p:sp>
      <p:sp>
        <p:nvSpPr>
          <p:cNvPr id="12" name="TextBox 11"/>
          <p:cNvSpPr txBox="1"/>
          <p:nvPr/>
        </p:nvSpPr>
        <p:spPr>
          <a:xfrm>
            <a:off x="1371600" y="5775293"/>
            <a:ext cx="6324600" cy="400050"/>
          </a:xfrm>
          <a:prstGeom prst="rect">
            <a:avLst/>
          </a:prstGeom>
          <a:solidFill>
            <a:schemeClr val="accent2">
              <a:lumMod val="75000"/>
            </a:schemeClr>
          </a:solidFill>
        </p:spPr>
        <p:txBody>
          <a:bodyPr>
            <a:spAutoFit/>
          </a:bodyPr>
          <a:lstStyle/>
          <a:p>
            <a:pPr algn="ctr">
              <a:defRPr/>
            </a:pPr>
            <a:r>
              <a:rPr lang="en-US" sz="2000" dirty="0">
                <a:solidFill>
                  <a:schemeClr val="bg1"/>
                </a:solidFill>
                <a:latin typeface="Arial" pitchFamily="34" charset="0"/>
              </a:rPr>
              <a:t>Total cost  =  $14,125  +  $0.25 per unit produced</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Rectangle 16">
            <a:extLst>
              <a:ext uri="{FF2B5EF4-FFF2-40B4-BE49-F238E27FC236}">
                <a16:creationId xmlns:a16="http://schemas.microsoft.com/office/drawing/2014/main" xmlns="" id="{22824363-D32B-5E40-8894-D98F632B92B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0A7D673F-15A5-A847-ABE9-FBDF767B8A8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Rounded Rectangle 10">
            <a:extLst>
              <a:ext uri="{FF2B5EF4-FFF2-40B4-BE49-F238E27FC236}">
                <a16:creationId xmlns:a16="http://schemas.microsoft.com/office/drawing/2014/main" xmlns="" id="{2CA19489-6015-45A9-AC48-0AD24412B14E}"/>
              </a:ext>
            </a:extLst>
          </p:cNvPr>
          <p:cNvSpPr/>
          <p:nvPr/>
        </p:nvSpPr>
        <p:spPr>
          <a:xfrm>
            <a:off x="76200" y="6520848"/>
            <a:ext cx="62484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Estimate costs using the scatter diagram, high-low method, and regression.</a:t>
            </a:r>
            <a:endParaRPr lang="en-US" sz="1100" dirty="0"/>
          </a:p>
        </p:txBody>
      </p:sp>
      <p:pic>
        <p:nvPicPr>
          <p:cNvPr id="2" name="Picture 1">
            <a:extLst>
              <a:ext uri="{FF2B5EF4-FFF2-40B4-BE49-F238E27FC236}">
                <a16:creationId xmlns:a16="http://schemas.microsoft.com/office/drawing/2014/main" xmlns="" id="{9E614F2F-3DCB-4701-8641-E883953F479E}"/>
              </a:ext>
            </a:extLst>
          </p:cNvPr>
          <p:cNvPicPr>
            <a:picLocks noChangeAspect="1"/>
          </p:cNvPicPr>
          <p:nvPr/>
        </p:nvPicPr>
        <p:blipFill>
          <a:blip r:embed="rId3"/>
          <a:stretch>
            <a:fillRect/>
          </a:stretch>
        </p:blipFill>
        <p:spPr>
          <a:xfrm>
            <a:off x="1053000" y="1408215"/>
            <a:ext cx="6643200" cy="1784498"/>
          </a:xfrm>
          <a:prstGeom prst="rect">
            <a:avLst/>
          </a:prstGeom>
        </p:spPr>
      </p:pic>
      <p:sp>
        <p:nvSpPr>
          <p:cNvPr id="19" name="TextBox 18">
            <a:extLst>
              <a:ext uri="{FF2B5EF4-FFF2-40B4-BE49-F238E27FC236}">
                <a16:creationId xmlns:a16="http://schemas.microsoft.com/office/drawing/2014/main" xmlns="" id="{0262A712-1DB6-42FE-96B7-10FEFB747ACD}"/>
              </a:ext>
            </a:extLst>
          </p:cNvPr>
          <p:cNvSpPr txBox="1"/>
          <p:nvPr/>
        </p:nvSpPr>
        <p:spPr>
          <a:xfrm>
            <a:off x="7848600" y="1422829"/>
            <a:ext cx="1066800" cy="923330"/>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 18.4, 18.6 &amp; 18.7</a:t>
            </a:r>
          </a:p>
        </p:txBody>
      </p:sp>
      <p:sp>
        <p:nvSpPr>
          <p:cNvPr id="20" name="Slide Number Placeholder 7">
            <a:extLst>
              <a:ext uri="{FF2B5EF4-FFF2-40B4-BE49-F238E27FC236}">
                <a16:creationId xmlns:a16="http://schemas.microsoft.com/office/drawing/2014/main" xmlns="" id="{EA050A40-29EB-499A-8A39-9AA681A1211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A31BE77-8D73-4619-9DCF-647738CD8DCF}"/>
              </a:ext>
            </a:extLst>
          </p:cNvPr>
          <p:cNvPicPr>
            <a:picLocks noChangeAspect="1"/>
          </p:cNvPicPr>
          <p:nvPr/>
        </p:nvPicPr>
        <p:blipFill>
          <a:blip r:embed="rId4"/>
          <a:stretch>
            <a:fillRect/>
          </a:stretch>
        </p:blipFill>
        <p:spPr>
          <a:xfrm>
            <a:off x="50800" y="3598986"/>
            <a:ext cx="9015640" cy="571085"/>
          </a:xfrm>
          <a:prstGeom prst="rect">
            <a:avLst/>
          </a:prstGeom>
        </p:spPr>
      </p:pic>
      <p:pic>
        <p:nvPicPr>
          <p:cNvPr id="4" name="Picture 3">
            <a:extLst>
              <a:ext uri="{FF2B5EF4-FFF2-40B4-BE49-F238E27FC236}">
                <a16:creationId xmlns:a16="http://schemas.microsoft.com/office/drawing/2014/main" xmlns="" id="{F419E806-AD5D-4CE8-9350-4C49D2FF2D3D}"/>
              </a:ext>
            </a:extLst>
          </p:cNvPr>
          <p:cNvPicPr>
            <a:picLocks noChangeAspect="1"/>
          </p:cNvPicPr>
          <p:nvPr/>
        </p:nvPicPr>
        <p:blipFill>
          <a:blip r:embed="rId5"/>
          <a:stretch>
            <a:fillRect/>
          </a:stretch>
        </p:blipFill>
        <p:spPr>
          <a:xfrm>
            <a:off x="171995" y="4442505"/>
            <a:ext cx="8723809" cy="112381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62200" y="3507885"/>
            <a:ext cx="4670425" cy="2249487"/>
          </a:xfrm>
          <a:prstGeom prst="rect">
            <a:avLst/>
          </a:prstGeom>
          <a:solidFill>
            <a:srgbClr val="CCFFCC"/>
          </a:solidFill>
          <a:ln w="25400">
            <a:solidFill>
              <a:schemeClr val="hlink"/>
            </a:solidFill>
            <a:miter lim="800000"/>
            <a:headEnd/>
            <a:tailEnd/>
          </a:ln>
        </p:spPr>
        <p:txBody>
          <a:bodyPr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dirty="0"/>
              <a:t>The objective of the cost analysis remains the same:  determination of</a:t>
            </a:r>
            <a:r>
              <a:rPr lang="en-US" altLang="en-US" sz="2800" b="1" dirty="0">
                <a:solidFill>
                  <a:schemeClr val="hlink"/>
                </a:solidFill>
              </a:rPr>
              <a:t> </a:t>
            </a:r>
            <a:r>
              <a:rPr lang="en-US" altLang="en-US" sz="2800" b="1" dirty="0">
                <a:solidFill>
                  <a:srgbClr val="FF0000"/>
                </a:solidFill>
              </a:rPr>
              <a:t>total fixed cost</a:t>
            </a:r>
            <a:r>
              <a:rPr lang="en-US" altLang="en-US" sz="2800" b="1" dirty="0">
                <a:solidFill>
                  <a:schemeClr val="hlink"/>
                </a:solidFill>
              </a:rPr>
              <a:t> </a:t>
            </a:r>
            <a:r>
              <a:rPr lang="en-US" altLang="en-US" sz="2800" b="1" dirty="0"/>
              <a:t>and the</a:t>
            </a:r>
            <a:r>
              <a:rPr lang="en-US" altLang="en-US" sz="2800" b="1" dirty="0">
                <a:solidFill>
                  <a:schemeClr val="hlink"/>
                </a:solidFill>
              </a:rPr>
              <a:t> </a:t>
            </a:r>
            <a:r>
              <a:rPr lang="en-US" altLang="en-US" sz="2800" b="1" dirty="0">
                <a:solidFill>
                  <a:srgbClr val="FF0000"/>
                </a:solidFill>
              </a:rPr>
              <a:t>variable unit cost</a:t>
            </a:r>
            <a:r>
              <a:rPr lang="en-US" altLang="en-US" sz="2800" b="1" dirty="0"/>
              <a:t>.</a:t>
            </a:r>
          </a:p>
        </p:txBody>
      </p:sp>
      <p:sp>
        <p:nvSpPr>
          <p:cNvPr id="16388" name="Rectangle 9"/>
          <p:cNvSpPr>
            <a:spLocks noGrp="1" noChangeArrowheads="1"/>
          </p:cNvSpPr>
          <p:nvPr>
            <p:ph type="title"/>
          </p:nvPr>
        </p:nvSpPr>
        <p:spPr>
          <a:xfrm>
            <a:off x="457200" y="533400"/>
            <a:ext cx="8229600" cy="762000"/>
          </a:xfrm>
        </p:spPr>
        <p:txBody>
          <a:bodyPr/>
          <a:lstStyle/>
          <a:p>
            <a:r>
              <a:rPr lang="en-US" altLang="en-US" b="1" dirty="0"/>
              <a:t>Regression</a:t>
            </a:r>
            <a:endParaRPr lang="en-US" altLang="en-US" sz="6000" b="1" dirty="0">
              <a:solidFill>
                <a:srgbClr val="F6E9B4"/>
              </a:solidFill>
            </a:endParaRPr>
          </a:p>
        </p:txBody>
      </p:sp>
      <p:sp>
        <p:nvSpPr>
          <p:cNvPr id="10" name="TextBox 9"/>
          <p:cNvSpPr txBox="1"/>
          <p:nvPr/>
        </p:nvSpPr>
        <p:spPr>
          <a:xfrm>
            <a:off x="400050" y="1447800"/>
            <a:ext cx="8305800" cy="1569660"/>
          </a:xfrm>
          <a:prstGeom prst="rect">
            <a:avLst/>
          </a:prstGeom>
          <a:solidFill>
            <a:schemeClr val="bg2">
              <a:lumMod val="90000"/>
            </a:schemeClr>
          </a:solidFill>
          <a:ln w="28575">
            <a:solidFill>
              <a:schemeClr val="tx1"/>
            </a:solidFill>
          </a:ln>
        </p:spPr>
        <p:txBody>
          <a:bodyPr>
            <a:spAutoFit/>
          </a:bodyPr>
          <a:lstStyle/>
          <a:p>
            <a:pPr marL="0" lvl="1" algn="ctr">
              <a:defRPr/>
            </a:pPr>
            <a:r>
              <a:rPr lang="en-US" sz="3200" dirty="0">
                <a:solidFill>
                  <a:schemeClr val="accent3">
                    <a:lumMod val="50000"/>
                  </a:schemeClr>
                </a:solidFill>
              </a:rPr>
              <a:t>Regression is covered in Appendix 18A. It is commonly used with spreadsheet programs or calculators.</a:t>
            </a:r>
            <a:endParaRPr lang="en-US" dirty="0">
              <a:solidFill>
                <a:schemeClr val="accent3">
                  <a:lumMod val="50000"/>
                </a:schemeClr>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ectangle 10">
            <a:extLst>
              <a:ext uri="{FF2B5EF4-FFF2-40B4-BE49-F238E27FC236}">
                <a16:creationId xmlns:a16="http://schemas.microsoft.com/office/drawing/2014/main" xmlns="" id="{4250B669-2296-9046-A022-8ED31C4941D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D44FBD5-1683-AA43-B4B3-DDBA090DC6B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Rounded Rectangle 10">
            <a:extLst>
              <a:ext uri="{FF2B5EF4-FFF2-40B4-BE49-F238E27FC236}">
                <a16:creationId xmlns:a16="http://schemas.microsoft.com/office/drawing/2014/main" xmlns="" id="{10E41E24-EE57-4910-9DE2-784728759173}"/>
              </a:ext>
            </a:extLst>
          </p:cNvPr>
          <p:cNvSpPr/>
          <p:nvPr/>
        </p:nvSpPr>
        <p:spPr>
          <a:xfrm>
            <a:off x="76200" y="6520848"/>
            <a:ext cx="62484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Estimate costs using the scatter diagram, high-low method, and regression.</a:t>
            </a:r>
            <a:endParaRPr lang="en-US" sz="1100" dirty="0"/>
          </a:p>
        </p:txBody>
      </p:sp>
      <p:sp>
        <p:nvSpPr>
          <p:cNvPr id="13" name="Slide Number Placeholder 7">
            <a:extLst>
              <a:ext uri="{FF2B5EF4-FFF2-40B4-BE49-F238E27FC236}">
                <a16:creationId xmlns:a16="http://schemas.microsoft.com/office/drawing/2014/main" xmlns="" id="{4C92B757-5E67-494C-9A12-BF4186B2C6CB}"/>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9"/>
          <p:cNvSpPr>
            <a:spLocks noGrp="1" noChangeArrowheads="1"/>
          </p:cNvSpPr>
          <p:nvPr>
            <p:ph type="title"/>
          </p:nvPr>
        </p:nvSpPr>
        <p:spPr>
          <a:xfrm>
            <a:off x="457200" y="533400"/>
            <a:ext cx="8229600" cy="1676400"/>
          </a:xfrm>
        </p:spPr>
        <p:txBody>
          <a:bodyPr/>
          <a:lstStyle/>
          <a:p>
            <a:r>
              <a:rPr lang="en-US" altLang="en-US" b="1" dirty="0"/>
              <a:t>Comparing Cost Estimation Methods</a:t>
            </a:r>
            <a:endParaRPr lang="en-US" altLang="en-US" sz="6000" b="1" dirty="0">
              <a:solidFill>
                <a:srgbClr val="F6E9B4"/>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TextBox 7"/>
          <p:cNvSpPr txBox="1"/>
          <p:nvPr/>
        </p:nvSpPr>
        <p:spPr>
          <a:xfrm>
            <a:off x="7290391" y="17655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18.8</a:t>
            </a:r>
          </a:p>
        </p:txBody>
      </p:sp>
      <p:sp>
        <p:nvSpPr>
          <p:cNvPr id="10" name="Rectangle 9">
            <a:extLst>
              <a:ext uri="{FF2B5EF4-FFF2-40B4-BE49-F238E27FC236}">
                <a16:creationId xmlns:a16="http://schemas.microsoft.com/office/drawing/2014/main" xmlns="" id="{2E61E3F6-34A6-3846-8C27-1025BCF700A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AE83B636-0277-6845-A556-42D9835CC58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Rounded Rectangle 10">
            <a:extLst>
              <a:ext uri="{FF2B5EF4-FFF2-40B4-BE49-F238E27FC236}">
                <a16:creationId xmlns:a16="http://schemas.microsoft.com/office/drawing/2014/main" xmlns="" id="{C4E31263-43B3-4710-B0DA-F3488CC6B3E4}"/>
              </a:ext>
            </a:extLst>
          </p:cNvPr>
          <p:cNvSpPr/>
          <p:nvPr/>
        </p:nvSpPr>
        <p:spPr>
          <a:xfrm>
            <a:off x="76200" y="6520848"/>
            <a:ext cx="62484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Estimate costs using the scatter diagram, high-low method, and regression.</a:t>
            </a:r>
            <a:endParaRPr lang="en-US" sz="1100" dirty="0"/>
          </a:p>
        </p:txBody>
      </p:sp>
      <p:pic>
        <p:nvPicPr>
          <p:cNvPr id="3" name="Picture 2">
            <a:extLst>
              <a:ext uri="{FF2B5EF4-FFF2-40B4-BE49-F238E27FC236}">
                <a16:creationId xmlns:a16="http://schemas.microsoft.com/office/drawing/2014/main" xmlns="" id="{2B31FAAA-9E82-452B-B962-0895CFEB59EB}"/>
              </a:ext>
            </a:extLst>
          </p:cNvPr>
          <p:cNvPicPr>
            <a:picLocks noChangeAspect="1"/>
          </p:cNvPicPr>
          <p:nvPr/>
        </p:nvPicPr>
        <p:blipFill>
          <a:blip r:embed="rId3"/>
          <a:stretch>
            <a:fillRect/>
          </a:stretch>
        </p:blipFill>
        <p:spPr>
          <a:xfrm>
            <a:off x="1464501" y="2743200"/>
            <a:ext cx="6359290" cy="1657764"/>
          </a:xfrm>
          <a:prstGeom prst="rect">
            <a:avLst/>
          </a:prstGeom>
        </p:spPr>
      </p:pic>
      <p:sp>
        <p:nvSpPr>
          <p:cNvPr id="12" name="Slide Number Placeholder 7">
            <a:extLst>
              <a:ext uri="{FF2B5EF4-FFF2-40B4-BE49-F238E27FC236}">
                <a16:creationId xmlns:a16="http://schemas.microsoft.com/office/drawing/2014/main" xmlns="" id="{C959D379-9482-4126-9FB3-CF45E39905C9}"/>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extLst>
      <p:ext uri="{BB962C8B-B14F-4D97-AF65-F5344CB8AC3E}">
        <p14:creationId xmlns:p14="http://schemas.microsoft.com/office/powerpoint/2010/main" val="4206955717"/>
      </p:ext>
    </p:extLst>
  </p:cSld>
  <p:clrMapOvr>
    <a:masterClrMapping/>
  </p:clrMapOvr>
  <p:transition spd="med">
    <p:blinds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336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dirty="0">
                <a:solidFill>
                  <a:prstClr val="black"/>
                </a:solidFill>
              </a:rPr>
              <a:t>Compute the contribution margin and describe what it reveals about a company’s cost structure.</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4794"/>
            <a:ext cx="7315200" cy="87313"/>
          </a:xfrm>
          <a:prstGeom prst="rect">
            <a:avLst/>
          </a:prstGeom>
          <a:noFill/>
          <a:ln w="9525">
            <a:noFill/>
            <a:miter lim="800000"/>
            <a:headEnd/>
            <a:tailEnd/>
          </a:ln>
        </p:spPr>
      </p:pic>
      <p:sp>
        <p:nvSpPr>
          <p:cNvPr id="8" name="TextBox 7"/>
          <p:cNvSpPr txBox="1"/>
          <p:nvPr/>
        </p:nvSpPr>
        <p:spPr>
          <a:xfrm>
            <a:off x="1905000" y="850354"/>
            <a:ext cx="56388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xmlns="" id="{7669A8D8-4C69-F84B-B3C2-2FBC610ECE2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F4B65A0-3DB2-6147-9370-E52B62F1C68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D2C0E9D5-F2EC-4A3B-9F31-49201F822292}"/>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a:xfrm>
            <a:off x="531441" y="584531"/>
            <a:ext cx="8382000" cy="1143000"/>
          </a:xfrm>
        </p:spPr>
        <p:txBody>
          <a:bodyPr/>
          <a:lstStyle/>
          <a:p>
            <a:r>
              <a:rPr lang="en-US" altLang="en-US" b="1" dirty="0"/>
              <a:t>Contribution Margin</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6200" y="6384322"/>
            <a:ext cx="5867400" cy="41050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Compute the contribution margin and describe what it reveals about a company’s cost structure.</a:t>
            </a:r>
            <a:endParaRPr lang="en-US" sz="1100" dirty="0"/>
          </a:p>
        </p:txBody>
      </p:sp>
      <p:sp>
        <p:nvSpPr>
          <p:cNvPr id="10" name="TextBox 9"/>
          <p:cNvSpPr txBox="1"/>
          <p:nvPr/>
        </p:nvSpPr>
        <p:spPr>
          <a:xfrm>
            <a:off x="7911821" y="168022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18.9</a:t>
            </a:r>
          </a:p>
        </p:txBody>
      </p:sp>
      <p:sp>
        <p:nvSpPr>
          <p:cNvPr id="11" name="TextBox 10"/>
          <p:cNvSpPr txBox="1"/>
          <p:nvPr/>
        </p:nvSpPr>
        <p:spPr>
          <a:xfrm>
            <a:off x="7911821" y="29150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18.10</a:t>
            </a:r>
          </a:p>
        </p:txBody>
      </p:sp>
      <p:sp>
        <p:nvSpPr>
          <p:cNvPr id="13" name="Rectangle 12">
            <a:extLst>
              <a:ext uri="{FF2B5EF4-FFF2-40B4-BE49-F238E27FC236}">
                <a16:creationId xmlns:a16="http://schemas.microsoft.com/office/drawing/2014/main" xmlns="" id="{F8EFE25C-3F3A-1649-96E2-C7D9065C47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2577373-63FC-134C-91DC-CC83FD754CA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7D118ADA-D2BC-420C-B352-BB3C85A38D0F}"/>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D35A503-F972-49B4-B0C7-94A1F45046A6}"/>
              </a:ext>
            </a:extLst>
          </p:cNvPr>
          <p:cNvPicPr>
            <a:picLocks noChangeAspect="1"/>
          </p:cNvPicPr>
          <p:nvPr/>
        </p:nvPicPr>
        <p:blipFill>
          <a:blip r:embed="rId3"/>
          <a:stretch>
            <a:fillRect/>
          </a:stretch>
        </p:blipFill>
        <p:spPr>
          <a:xfrm>
            <a:off x="758108" y="1680224"/>
            <a:ext cx="6989135" cy="646331"/>
          </a:xfrm>
          <a:prstGeom prst="rect">
            <a:avLst/>
          </a:prstGeom>
        </p:spPr>
      </p:pic>
      <p:pic>
        <p:nvPicPr>
          <p:cNvPr id="4" name="Picture 3">
            <a:extLst>
              <a:ext uri="{FF2B5EF4-FFF2-40B4-BE49-F238E27FC236}">
                <a16:creationId xmlns:a16="http://schemas.microsoft.com/office/drawing/2014/main" xmlns="" id="{7830AAFD-0870-4DC1-9BF8-B061E051212D}"/>
              </a:ext>
            </a:extLst>
          </p:cNvPr>
          <p:cNvPicPr>
            <a:picLocks noChangeAspect="1"/>
          </p:cNvPicPr>
          <p:nvPr/>
        </p:nvPicPr>
        <p:blipFill>
          <a:blip r:embed="rId4"/>
          <a:stretch>
            <a:fillRect/>
          </a:stretch>
        </p:blipFill>
        <p:spPr>
          <a:xfrm>
            <a:off x="277172" y="2944778"/>
            <a:ext cx="7571428" cy="619111"/>
          </a:xfrm>
          <a:prstGeom prst="rect">
            <a:avLst/>
          </a:prstGeom>
        </p:spPr>
      </p:pic>
      <p:pic>
        <p:nvPicPr>
          <p:cNvPr id="5" name="Picture 4">
            <a:extLst>
              <a:ext uri="{FF2B5EF4-FFF2-40B4-BE49-F238E27FC236}">
                <a16:creationId xmlns:a16="http://schemas.microsoft.com/office/drawing/2014/main" xmlns="" id="{2113C170-2A69-4C5A-9D9F-EA6B5CC583D6}"/>
              </a:ext>
            </a:extLst>
          </p:cNvPr>
          <p:cNvPicPr>
            <a:picLocks noChangeAspect="1"/>
          </p:cNvPicPr>
          <p:nvPr/>
        </p:nvPicPr>
        <p:blipFill>
          <a:blip r:embed="rId5"/>
          <a:stretch>
            <a:fillRect/>
          </a:stretch>
        </p:blipFill>
        <p:spPr>
          <a:xfrm>
            <a:off x="634936" y="4182112"/>
            <a:ext cx="7205714" cy="1272277"/>
          </a:xfrm>
          <a:prstGeom prst="rect">
            <a:avLst/>
          </a:prstGeom>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solidFill>
                  <a:prstClr val="black"/>
                </a:solidFill>
              </a:rPr>
              <a:t/>
            </a:r>
            <a:br>
              <a:rPr lang="en-US" altLang="en-US" dirty="0">
                <a:solidFill>
                  <a:prstClr val="black"/>
                </a:solidFill>
              </a:rPr>
            </a:br>
            <a:r>
              <a:rPr lang="en-US" altLang="en-US" dirty="0">
                <a:solidFill>
                  <a:prstClr val="black"/>
                </a:solidFill>
              </a:rPr>
              <a:t/>
            </a:r>
            <a:br>
              <a:rPr lang="en-US" altLang="en-US" dirty="0">
                <a:solidFill>
                  <a:prstClr val="black"/>
                </a:solidFill>
              </a:rPr>
            </a:br>
            <a:r>
              <a:rPr lang="en-US" dirty="0">
                <a:solidFill>
                  <a:prstClr val="black"/>
                </a:solidFill>
              </a:rPr>
              <a:t/>
            </a:r>
            <a:br>
              <a:rPr lang="en-US" dirty="0">
                <a:solidFill>
                  <a:prstClr val="black"/>
                </a:solidFill>
              </a:rPr>
            </a:br>
            <a:r>
              <a:rPr lang="en-US" altLang="en-US" dirty="0">
                <a:solidFill>
                  <a:prstClr val="black"/>
                </a:solidFill>
              </a:rPr>
              <a:t/>
            </a:r>
            <a:br>
              <a:rPr lang="en-US" altLang="en-US" dirty="0">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solidFill>
                  <a:prstClr val="black"/>
                </a:solidFill>
                <a:latin typeface="Calibri"/>
              </a:rPr>
              <a:t>Chapter 18 Learning Objectives</a:t>
            </a:r>
            <a:endParaRPr lang="en-US" sz="4400" dirty="0">
              <a:solidFill>
                <a:prstClr val="black"/>
              </a:solidFill>
              <a:latin typeface="Calibri"/>
            </a:endParaRPr>
          </a:p>
        </p:txBody>
      </p:sp>
      <p:sp>
        <p:nvSpPr>
          <p:cNvPr id="8" name="Rectangle 7"/>
          <p:cNvSpPr/>
          <p:nvPr/>
        </p:nvSpPr>
        <p:spPr>
          <a:xfrm>
            <a:off x="762000" y="1868706"/>
            <a:ext cx="8039100" cy="3539430"/>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latin typeface="Calibri"/>
              </a:rPr>
              <a:t>Describe different types of cost behavior in relation to production and sales volume.</a:t>
            </a:r>
          </a:p>
          <a:p>
            <a:r>
              <a:rPr lang="en-US" sz="1600" b="1" dirty="0">
                <a:solidFill>
                  <a:prstClr val="black"/>
                </a:solidFill>
                <a:latin typeface="Calibri"/>
              </a:rPr>
              <a:t>C2  </a:t>
            </a:r>
            <a:r>
              <a:rPr lang="en-US" sz="1600" dirty="0">
                <a:solidFill>
                  <a:prstClr val="black"/>
                </a:solidFill>
                <a:latin typeface="Calibri"/>
              </a:rPr>
              <a:t>Describe several applications of cost-volume-profit analysis.</a:t>
            </a:r>
          </a:p>
          <a:p>
            <a:endParaRPr lang="en-US" sz="1600" dirty="0">
              <a:solidFill>
                <a:prstClr val="black"/>
              </a:solidFill>
              <a:latin typeface="Calibri"/>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latin typeface="Calibri"/>
              </a:rPr>
              <a:t>Compute the contribution margin and describe what it reveals about a company’s cost </a:t>
            </a:r>
          </a:p>
          <a:p>
            <a:r>
              <a:rPr lang="en-US" sz="1600" dirty="0">
                <a:solidFill>
                  <a:prstClr val="black"/>
                </a:solidFill>
                <a:latin typeface="Calibri"/>
              </a:rPr>
              <a:t>       structure.</a:t>
            </a:r>
          </a:p>
          <a:p>
            <a:r>
              <a:rPr lang="en-US" sz="1600" b="1" dirty="0">
                <a:solidFill>
                  <a:prstClr val="black"/>
                </a:solidFill>
                <a:latin typeface="Calibri"/>
              </a:rPr>
              <a:t>A2</a:t>
            </a:r>
            <a:r>
              <a:rPr lang="en-US" sz="1600" dirty="0">
                <a:solidFill>
                  <a:prstClr val="black"/>
                </a:solidFill>
                <a:latin typeface="Calibri"/>
              </a:rPr>
              <a:t>  Analyze changes in sales using the degree of operating leverage.</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latin typeface="Calibri"/>
              </a:rPr>
              <a:t>Estimate costs using the scatter diagram, high-low method, and regression.</a:t>
            </a:r>
          </a:p>
          <a:p>
            <a:r>
              <a:rPr lang="en-US" sz="1600" b="1" dirty="0">
                <a:solidFill>
                  <a:prstClr val="black"/>
                </a:solidFill>
                <a:latin typeface="Calibri"/>
              </a:rPr>
              <a:t>P2  </a:t>
            </a:r>
            <a:r>
              <a:rPr lang="en-US" sz="1600" dirty="0">
                <a:solidFill>
                  <a:prstClr val="black"/>
                </a:solidFill>
                <a:latin typeface="Calibri"/>
              </a:rPr>
              <a:t>Compute the break-even point for a single-product company.</a:t>
            </a:r>
          </a:p>
          <a:p>
            <a:r>
              <a:rPr lang="en-US" sz="1600" b="1" dirty="0">
                <a:solidFill>
                  <a:prstClr val="black"/>
                </a:solidFill>
                <a:latin typeface="Calibri"/>
              </a:rPr>
              <a:t>P3  </a:t>
            </a:r>
            <a:r>
              <a:rPr lang="en-US" sz="1600" dirty="0">
                <a:solidFill>
                  <a:prstClr val="black"/>
                </a:solidFill>
                <a:latin typeface="Calibri"/>
              </a:rPr>
              <a:t>Compute the break-even point for a multiproduct company.</a:t>
            </a:r>
          </a:p>
          <a:p>
            <a:r>
              <a:rPr lang="en-US" sz="1600" b="1" dirty="0">
                <a:solidFill>
                  <a:prstClr val="black"/>
                </a:solidFill>
                <a:latin typeface="Calibri"/>
              </a:rPr>
              <a:t>P4</a:t>
            </a:r>
            <a:r>
              <a:rPr lang="en-US" sz="1600" dirty="0">
                <a:solidFill>
                  <a:prstClr val="black"/>
                </a:solidFill>
                <a:latin typeface="Calibri"/>
              </a:rPr>
              <a:t>  </a:t>
            </a:r>
            <a:r>
              <a:rPr lang="en-US" sz="1600" i="1" dirty="0">
                <a:solidFill>
                  <a:prstClr val="black"/>
                </a:solidFill>
                <a:latin typeface="Calibri"/>
              </a:rPr>
              <a:t>Appendix 18B</a:t>
            </a:r>
            <a:r>
              <a:rPr lang="en-US" sz="1600" dirty="0">
                <a:solidFill>
                  <a:prstClr val="black"/>
                </a:solidFill>
                <a:latin typeface="Calibri"/>
              </a:rPr>
              <a:t>‒Compute unit cost and income under both absorption and variable costing.</a:t>
            </a:r>
          </a:p>
        </p:txBody>
      </p:sp>
      <p:sp>
        <p:nvSpPr>
          <p:cNvPr id="10" name="Rectangle 9">
            <a:extLst>
              <a:ext uri="{FF2B5EF4-FFF2-40B4-BE49-F238E27FC236}">
                <a16:creationId xmlns:a16="http://schemas.microsoft.com/office/drawing/2014/main" xmlns="" id="{17356AE0-89AB-B64C-88E7-81BB6824767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94FED8D-5E7A-434E-A8E1-E0CA71B303E5}"/>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500706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r>
              <a:rPr lang="en-US" altLang="en-US" dirty="0"/>
              <a:t/>
            </a:r>
            <a:br>
              <a:rPr lang="en-US" altLang="en-US" dirty="0"/>
            </a:br>
            <a:r>
              <a:rPr lang="en-US" altLang="en-US" dirty="0"/>
              <a:t/>
            </a:r>
            <a:br>
              <a:rPr lang="en-US" altLang="en-US" dirty="0"/>
            </a:br>
            <a:r>
              <a:rPr lang="en-US" altLang="en-US" dirty="0"/>
              <a:t> </a:t>
            </a:r>
            <a:r>
              <a:rPr lang="en-US" dirty="0">
                <a:solidFill>
                  <a:prstClr val="black"/>
                </a:solidFill>
              </a:rPr>
              <a:t>Compute the break-even point for a single-product company.</a:t>
            </a:r>
            <a:br>
              <a:rPr lang="en-US" dirty="0">
                <a:solidFill>
                  <a:prstClr val="black"/>
                </a:solidFill>
              </a:rPr>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05227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1943100" y="894005"/>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63CEEA1A-C276-184B-9189-25641A539DF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4C58C84-E6E1-5444-AE51-16725728F35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04C2640D-F048-4349-AFF8-730C2E0A6474}"/>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71814" y="600065"/>
            <a:ext cx="8229600" cy="838200"/>
          </a:xfrm>
        </p:spPr>
        <p:txBody>
          <a:bodyPr/>
          <a:lstStyle/>
          <a:p>
            <a:r>
              <a:rPr lang="en-US" altLang="en-US" b="1" dirty="0"/>
              <a:t>Break-Even Point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76200" y="6498621"/>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single-product company.</a:t>
            </a:r>
            <a:endParaRPr lang="en-US" sz="1100" dirty="0"/>
          </a:p>
        </p:txBody>
      </p:sp>
      <p:sp>
        <p:nvSpPr>
          <p:cNvPr id="11" name="TextBox 10"/>
          <p:cNvSpPr txBox="1"/>
          <p:nvPr/>
        </p:nvSpPr>
        <p:spPr>
          <a:xfrm>
            <a:off x="457200" y="1574791"/>
            <a:ext cx="8305800" cy="3539430"/>
          </a:xfrm>
          <a:prstGeom prst="rect">
            <a:avLst/>
          </a:prstGeom>
          <a:solidFill>
            <a:schemeClr val="bg2">
              <a:lumMod val="90000"/>
            </a:schemeClr>
          </a:solidFill>
          <a:ln w="28575">
            <a:solidFill>
              <a:schemeClr val="tx1"/>
            </a:solidFill>
          </a:ln>
        </p:spPr>
        <p:txBody>
          <a:bodyPr>
            <a:spAutoFit/>
          </a:bodyPr>
          <a:lstStyle/>
          <a:p>
            <a:pPr lvl="1" indent="-457200">
              <a:buFont typeface="Arial" panose="020B0604020202020204" pitchFamily="34" charset="0"/>
              <a:buChar char="•"/>
              <a:defRPr/>
            </a:pPr>
            <a:r>
              <a:rPr lang="en-US" sz="3200" dirty="0">
                <a:solidFill>
                  <a:schemeClr val="accent3">
                    <a:lumMod val="50000"/>
                  </a:schemeClr>
                </a:solidFill>
              </a:rPr>
              <a:t>Sales level where total sales equal total costs, resulting in zero income.</a:t>
            </a:r>
          </a:p>
          <a:p>
            <a:pPr lvl="1" indent="-457200">
              <a:buFont typeface="Arial" panose="020B0604020202020204" pitchFamily="34" charset="0"/>
              <a:buChar char="•"/>
              <a:defRPr/>
            </a:pPr>
            <a:r>
              <a:rPr lang="en-US" sz="3200" dirty="0">
                <a:solidFill>
                  <a:schemeClr val="accent3">
                    <a:lumMod val="50000"/>
                  </a:schemeClr>
                </a:solidFill>
              </a:rPr>
              <a:t>Can be stated in units or dollars of sales.</a:t>
            </a:r>
          </a:p>
          <a:p>
            <a:pPr lvl="1" indent="-457200">
              <a:buFont typeface="Arial" panose="020B0604020202020204" pitchFamily="34" charset="0"/>
              <a:buChar char="•"/>
              <a:defRPr/>
            </a:pPr>
            <a:r>
              <a:rPr lang="en-US" sz="3200" dirty="0">
                <a:solidFill>
                  <a:schemeClr val="accent3">
                    <a:lumMod val="50000"/>
                  </a:schemeClr>
                </a:solidFill>
              </a:rPr>
              <a:t>Three methods to find break-even point:</a:t>
            </a:r>
          </a:p>
          <a:p>
            <a:pPr lvl="2" indent="-457200">
              <a:buFont typeface="Arial" panose="020B0604020202020204" pitchFamily="34" charset="0"/>
              <a:buChar char="•"/>
              <a:defRPr/>
            </a:pPr>
            <a:r>
              <a:rPr lang="en-US" sz="3200" dirty="0">
                <a:solidFill>
                  <a:schemeClr val="accent3">
                    <a:lumMod val="50000"/>
                  </a:schemeClr>
                </a:solidFill>
              </a:rPr>
              <a:t>Formula method</a:t>
            </a:r>
          </a:p>
          <a:p>
            <a:pPr lvl="2" indent="-457200">
              <a:buFont typeface="Arial" panose="020B0604020202020204" pitchFamily="34" charset="0"/>
              <a:buChar char="•"/>
              <a:defRPr/>
            </a:pPr>
            <a:r>
              <a:rPr lang="en-US" sz="3200" dirty="0">
                <a:solidFill>
                  <a:schemeClr val="accent3">
                    <a:lumMod val="50000"/>
                  </a:schemeClr>
                </a:solidFill>
              </a:rPr>
              <a:t>Contribution margin income statement</a:t>
            </a:r>
          </a:p>
          <a:p>
            <a:pPr lvl="2" indent="-457200">
              <a:buFont typeface="Arial" panose="020B0604020202020204" pitchFamily="34" charset="0"/>
              <a:buChar char="•"/>
              <a:defRPr/>
            </a:pPr>
            <a:r>
              <a:rPr lang="en-US" sz="3200" dirty="0">
                <a:solidFill>
                  <a:schemeClr val="accent3">
                    <a:lumMod val="50000"/>
                  </a:schemeClr>
                </a:solidFill>
              </a:rPr>
              <a:t>Cost-volume-profit chart</a:t>
            </a:r>
          </a:p>
        </p:txBody>
      </p:sp>
      <p:sp>
        <p:nvSpPr>
          <p:cNvPr id="10" name="Rectangle 9">
            <a:extLst>
              <a:ext uri="{FF2B5EF4-FFF2-40B4-BE49-F238E27FC236}">
                <a16:creationId xmlns:a16="http://schemas.microsoft.com/office/drawing/2014/main" xmlns="" id="{3D6A21D3-5A43-984C-982C-644ACA0E383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927B89AC-03A3-8548-9C65-2D382AF91A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906C6ED2-3781-4655-A331-999FFB735F2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457200" y="757616"/>
            <a:ext cx="8229600" cy="838200"/>
          </a:xfrm>
        </p:spPr>
        <p:txBody>
          <a:bodyPr/>
          <a:lstStyle/>
          <a:p>
            <a:r>
              <a:rPr lang="en-US" altLang="en-US" b="1" dirty="0"/>
              <a:t>Formula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940315" y="187185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18.11</a:t>
            </a:r>
          </a:p>
        </p:txBody>
      </p:sp>
      <p:sp>
        <p:nvSpPr>
          <p:cNvPr id="10" name="TextBox 9"/>
          <p:cNvSpPr txBox="1"/>
          <p:nvPr/>
        </p:nvSpPr>
        <p:spPr>
          <a:xfrm>
            <a:off x="7940315" y="38094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18.12</a:t>
            </a:r>
          </a:p>
        </p:txBody>
      </p:sp>
      <p:sp>
        <p:nvSpPr>
          <p:cNvPr id="12" name="Rectangle 11">
            <a:extLst>
              <a:ext uri="{FF2B5EF4-FFF2-40B4-BE49-F238E27FC236}">
                <a16:creationId xmlns:a16="http://schemas.microsoft.com/office/drawing/2014/main" xmlns="" id="{2BB03704-2FE6-894B-8006-7BFF04B5DB9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B0608B61-FB7E-A34C-893A-8F7F3D586F9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1" name="Slide Number Placeholder 7">
            <a:extLst>
              <a:ext uri="{FF2B5EF4-FFF2-40B4-BE49-F238E27FC236}">
                <a16:creationId xmlns:a16="http://schemas.microsoft.com/office/drawing/2014/main" xmlns="" id="{40894B85-2F34-4497-86B6-3E8F825D6112}"/>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77D07A7F-C545-4C78-95C0-B2172261014C}"/>
              </a:ext>
            </a:extLst>
          </p:cNvPr>
          <p:cNvPicPr>
            <a:picLocks noChangeAspect="1"/>
          </p:cNvPicPr>
          <p:nvPr/>
        </p:nvPicPr>
        <p:blipFill>
          <a:blip r:embed="rId3"/>
          <a:stretch>
            <a:fillRect/>
          </a:stretch>
        </p:blipFill>
        <p:spPr>
          <a:xfrm>
            <a:off x="694386" y="2739873"/>
            <a:ext cx="7377504" cy="755178"/>
          </a:xfrm>
          <a:prstGeom prst="rect">
            <a:avLst/>
          </a:prstGeom>
        </p:spPr>
      </p:pic>
      <p:pic>
        <p:nvPicPr>
          <p:cNvPr id="3" name="Picture 2">
            <a:extLst>
              <a:ext uri="{FF2B5EF4-FFF2-40B4-BE49-F238E27FC236}">
                <a16:creationId xmlns:a16="http://schemas.microsoft.com/office/drawing/2014/main" xmlns="" id="{DF0A6AF0-FCFC-49E2-91E7-31C6EC9745FE}"/>
              </a:ext>
            </a:extLst>
          </p:cNvPr>
          <p:cNvPicPr>
            <a:picLocks noChangeAspect="1"/>
          </p:cNvPicPr>
          <p:nvPr/>
        </p:nvPicPr>
        <p:blipFill>
          <a:blip r:embed="rId4"/>
          <a:stretch>
            <a:fillRect/>
          </a:stretch>
        </p:blipFill>
        <p:spPr>
          <a:xfrm>
            <a:off x="685800" y="4639108"/>
            <a:ext cx="7577316" cy="838199"/>
          </a:xfrm>
          <a:prstGeom prst="rect">
            <a:avLst/>
          </a:prstGeom>
        </p:spPr>
      </p:pic>
      <p:sp>
        <p:nvSpPr>
          <p:cNvPr id="4" name="Rounded Rectangle 7">
            <a:extLst>
              <a:ext uri="{FF2B5EF4-FFF2-40B4-BE49-F238E27FC236}">
                <a16:creationId xmlns:a16="http://schemas.microsoft.com/office/drawing/2014/main" xmlns="" id="{9EC307E9-6D1E-4359-993A-3F407879B4F4}"/>
              </a:ext>
            </a:extLst>
          </p:cNvPr>
          <p:cNvSpPr/>
          <p:nvPr/>
        </p:nvSpPr>
        <p:spPr>
          <a:xfrm>
            <a:off x="76200" y="6498621"/>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single-product company.</a:t>
            </a:r>
            <a:endParaRPr lang="en-US" sz="1100" dirty="0"/>
          </a:p>
        </p:txBody>
      </p:sp>
    </p:spTree>
    <p:extLst>
      <p:ext uri="{BB962C8B-B14F-4D97-AF65-F5344CB8AC3E}">
        <p14:creationId xmlns:p14="http://schemas.microsoft.com/office/powerpoint/2010/main" val="3709423839"/>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302738" y="912924"/>
            <a:ext cx="8816788" cy="838200"/>
          </a:xfrm>
        </p:spPr>
        <p:txBody>
          <a:bodyPr/>
          <a:lstStyle/>
          <a:p>
            <a:r>
              <a:rPr lang="en-US" altLang="en-US" b="1" dirty="0"/>
              <a:t>Contribution margin income statement method</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772400" y="269061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18.13</a:t>
            </a:r>
          </a:p>
        </p:txBody>
      </p:sp>
      <p:sp>
        <p:nvSpPr>
          <p:cNvPr id="11" name="Rectangle 10">
            <a:extLst>
              <a:ext uri="{FF2B5EF4-FFF2-40B4-BE49-F238E27FC236}">
                <a16:creationId xmlns:a16="http://schemas.microsoft.com/office/drawing/2014/main" xmlns="" id="{7DDAA4D2-2244-5446-8BF9-5C297F2F004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BFF20673-BE4F-9B4E-8AD6-0AA34FAC591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0FC53EC-6F0E-498E-815E-CE10CA301459}"/>
              </a:ext>
            </a:extLst>
          </p:cNvPr>
          <p:cNvPicPr>
            <a:picLocks noChangeAspect="1"/>
          </p:cNvPicPr>
          <p:nvPr/>
        </p:nvPicPr>
        <p:blipFill>
          <a:blip r:embed="rId3"/>
          <a:stretch>
            <a:fillRect/>
          </a:stretch>
        </p:blipFill>
        <p:spPr>
          <a:xfrm>
            <a:off x="724762" y="2690610"/>
            <a:ext cx="6895238" cy="2104762"/>
          </a:xfrm>
          <a:prstGeom prst="rect">
            <a:avLst/>
          </a:prstGeom>
        </p:spPr>
      </p:pic>
      <p:sp>
        <p:nvSpPr>
          <p:cNvPr id="10" name="Slide Number Placeholder 7">
            <a:extLst>
              <a:ext uri="{FF2B5EF4-FFF2-40B4-BE49-F238E27FC236}">
                <a16:creationId xmlns:a16="http://schemas.microsoft.com/office/drawing/2014/main" xmlns="" id="{23969D9B-D02C-426E-B71A-EF55E443C1DE}"/>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
        <p:nvSpPr>
          <p:cNvPr id="3" name="Rounded Rectangle 7">
            <a:extLst>
              <a:ext uri="{FF2B5EF4-FFF2-40B4-BE49-F238E27FC236}">
                <a16:creationId xmlns:a16="http://schemas.microsoft.com/office/drawing/2014/main" xmlns="" id="{05F6D7D5-9AA7-4741-BCF9-6BC1C2434636}"/>
              </a:ext>
            </a:extLst>
          </p:cNvPr>
          <p:cNvSpPr/>
          <p:nvPr/>
        </p:nvSpPr>
        <p:spPr>
          <a:xfrm>
            <a:off x="76200" y="6498621"/>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single-product company.</a:t>
            </a:r>
            <a:endParaRPr lang="en-US" sz="1100" dirty="0"/>
          </a:p>
        </p:txBody>
      </p:sp>
    </p:spTree>
    <p:extLst>
      <p:ext uri="{BB962C8B-B14F-4D97-AF65-F5344CB8AC3E}">
        <p14:creationId xmlns:p14="http://schemas.microsoft.com/office/powerpoint/2010/main" val="1113960333"/>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7"/>
          <p:cNvSpPr>
            <a:spLocks noGrp="1"/>
          </p:cNvSpPr>
          <p:nvPr>
            <p:ph type="title"/>
          </p:nvPr>
        </p:nvSpPr>
        <p:spPr>
          <a:xfrm>
            <a:off x="228600" y="757616"/>
            <a:ext cx="8816788" cy="838200"/>
          </a:xfrm>
        </p:spPr>
        <p:txBody>
          <a:bodyPr/>
          <a:lstStyle/>
          <a:p>
            <a:r>
              <a:rPr lang="en-US" altLang="en-US" b="1" dirty="0"/>
              <a:t>Cost-Volume-Profit Chart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TextBox 8"/>
          <p:cNvSpPr txBox="1"/>
          <p:nvPr/>
        </p:nvSpPr>
        <p:spPr>
          <a:xfrm>
            <a:off x="7641465" y="195815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18.14</a:t>
            </a:r>
          </a:p>
        </p:txBody>
      </p:sp>
      <p:sp>
        <p:nvSpPr>
          <p:cNvPr id="11" name="Rectangle 10">
            <a:extLst>
              <a:ext uri="{FF2B5EF4-FFF2-40B4-BE49-F238E27FC236}">
                <a16:creationId xmlns:a16="http://schemas.microsoft.com/office/drawing/2014/main" xmlns="" id="{B1359AA9-E836-BC49-8C1D-3A5B0E7ABEB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A5D4A4A-066B-494A-9754-38E2FC6F286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0" name="Slide Number Placeholder 7">
            <a:extLst>
              <a:ext uri="{FF2B5EF4-FFF2-40B4-BE49-F238E27FC236}">
                <a16:creationId xmlns:a16="http://schemas.microsoft.com/office/drawing/2014/main" xmlns="" id="{A8F22710-CFA0-474D-B313-CB42BEA85D28}"/>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E5EDB2A-8A16-4EE1-8193-1E21D475F5CF}"/>
              </a:ext>
            </a:extLst>
          </p:cNvPr>
          <p:cNvPicPr>
            <a:picLocks noChangeAspect="1"/>
          </p:cNvPicPr>
          <p:nvPr/>
        </p:nvPicPr>
        <p:blipFill>
          <a:blip r:embed="rId3"/>
          <a:stretch>
            <a:fillRect/>
          </a:stretch>
        </p:blipFill>
        <p:spPr>
          <a:xfrm>
            <a:off x="1524000" y="1981200"/>
            <a:ext cx="5828571" cy="3590476"/>
          </a:xfrm>
          <a:prstGeom prst="rect">
            <a:avLst/>
          </a:prstGeom>
        </p:spPr>
      </p:pic>
      <p:sp>
        <p:nvSpPr>
          <p:cNvPr id="4" name="Rounded Rectangle 7">
            <a:extLst>
              <a:ext uri="{FF2B5EF4-FFF2-40B4-BE49-F238E27FC236}">
                <a16:creationId xmlns:a16="http://schemas.microsoft.com/office/drawing/2014/main" xmlns="" id="{3CFE559E-FB49-444E-87D6-1826A4DFF984}"/>
              </a:ext>
            </a:extLst>
          </p:cNvPr>
          <p:cNvSpPr/>
          <p:nvPr/>
        </p:nvSpPr>
        <p:spPr>
          <a:xfrm>
            <a:off x="76200" y="6498621"/>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single-product company.</a:t>
            </a:r>
            <a:endParaRPr lang="en-US" sz="1100" dirty="0"/>
          </a:p>
        </p:txBody>
      </p:sp>
    </p:spTree>
    <p:extLst>
      <p:ext uri="{BB962C8B-B14F-4D97-AF65-F5344CB8AC3E}">
        <p14:creationId xmlns:p14="http://schemas.microsoft.com/office/powerpoint/2010/main" val="2846211837"/>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57200"/>
            <a:ext cx="8229600" cy="770794"/>
          </a:xfrm>
        </p:spPr>
        <p:txBody>
          <a:bodyPr/>
          <a:lstStyle/>
          <a:p>
            <a:r>
              <a:rPr lang="en-US" altLang="en-US" b="1" dirty="0"/>
              <a:t>Changes in Estimates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TextBox 11"/>
          <p:cNvSpPr txBox="1"/>
          <p:nvPr/>
        </p:nvSpPr>
        <p:spPr>
          <a:xfrm>
            <a:off x="7620000" y="135110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18.15</a:t>
            </a:r>
          </a:p>
        </p:txBody>
      </p:sp>
      <p:sp>
        <p:nvSpPr>
          <p:cNvPr id="13" name="TextBox 12"/>
          <p:cNvSpPr txBox="1"/>
          <p:nvPr/>
        </p:nvSpPr>
        <p:spPr>
          <a:xfrm>
            <a:off x="7604185" y="277382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18.16</a:t>
            </a:r>
          </a:p>
        </p:txBody>
      </p:sp>
      <p:sp>
        <p:nvSpPr>
          <p:cNvPr id="14" name="TextBox 13"/>
          <p:cNvSpPr txBox="1"/>
          <p:nvPr/>
        </p:nvSpPr>
        <p:spPr>
          <a:xfrm>
            <a:off x="7620000" y="385412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18.17</a:t>
            </a:r>
          </a:p>
        </p:txBody>
      </p:sp>
      <p:sp>
        <p:nvSpPr>
          <p:cNvPr id="17" name="Rectangle 16">
            <a:extLst>
              <a:ext uri="{FF2B5EF4-FFF2-40B4-BE49-F238E27FC236}">
                <a16:creationId xmlns:a16="http://schemas.microsoft.com/office/drawing/2014/main" xmlns="" id="{F649DD79-AFCF-0746-88A6-FC573CAF7E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FF5BF1BD-FBFF-2F4B-9DFC-A0549BF8026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1" name="Slide Number Placeholder 7">
            <a:extLst>
              <a:ext uri="{FF2B5EF4-FFF2-40B4-BE49-F238E27FC236}">
                <a16:creationId xmlns:a16="http://schemas.microsoft.com/office/drawing/2014/main" xmlns="" id="{959FAE2B-4BB5-42C4-89CE-9D638DC05F4C}"/>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C9E0095-90DA-4D76-8156-23BBD2756071}"/>
              </a:ext>
            </a:extLst>
          </p:cNvPr>
          <p:cNvPicPr>
            <a:picLocks noChangeAspect="1"/>
          </p:cNvPicPr>
          <p:nvPr/>
        </p:nvPicPr>
        <p:blipFill>
          <a:blip r:embed="rId3"/>
          <a:stretch>
            <a:fillRect/>
          </a:stretch>
        </p:blipFill>
        <p:spPr>
          <a:xfrm>
            <a:off x="1515210" y="1227994"/>
            <a:ext cx="5876190" cy="1142857"/>
          </a:xfrm>
          <a:prstGeom prst="rect">
            <a:avLst/>
          </a:prstGeom>
        </p:spPr>
      </p:pic>
      <p:pic>
        <p:nvPicPr>
          <p:cNvPr id="4" name="Picture 3">
            <a:extLst>
              <a:ext uri="{FF2B5EF4-FFF2-40B4-BE49-F238E27FC236}">
                <a16:creationId xmlns:a16="http://schemas.microsoft.com/office/drawing/2014/main" xmlns="" id="{4C7712CD-C5EA-4BC0-B01D-86BFE0B0C59C}"/>
              </a:ext>
            </a:extLst>
          </p:cNvPr>
          <p:cNvPicPr>
            <a:picLocks noChangeAspect="1"/>
          </p:cNvPicPr>
          <p:nvPr/>
        </p:nvPicPr>
        <p:blipFill>
          <a:blip r:embed="rId4"/>
          <a:stretch>
            <a:fillRect/>
          </a:stretch>
        </p:blipFill>
        <p:spPr>
          <a:xfrm>
            <a:off x="2608101" y="2756360"/>
            <a:ext cx="4000000" cy="638095"/>
          </a:xfrm>
          <a:prstGeom prst="rect">
            <a:avLst/>
          </a:prstGeom>
        </p:spPr>
      </p:pic>
      <p:pic>
        <p:nvPicPr>
          <p:cNvPr id="5" name="Picture 4">
            <a:extLst>
              <a:ext uri="{FF2B5EF4-FFF2-40B4-BE49-F238E27FC236}">
                <a16:creationId xmlns:a16="http://schemas.microsoft.com/office/drawing/2014/main" xmlns="" id="{E808E566-CA43-40FE-B88A-3541F162C80E}"/>
              </a:ext>
            </a:extLst>
          </p:cNvPr>
          <p:cNvPicPr>
            <a:picLocks noChangeAspect="1"/>
          </p:cNvPicPr>
          <p:nvPr/>
        </p:nvPicPr>
        <p:blipFill>
          <a:blip r:embed="rId5"/>
          <a:stretch>
            <a:fillRect/>
          </a:stretch>
        </p:blipFill>
        <p:spPr>
          <a:xfrm>
            <a:off x="427149" y="4643364"/>
            <a:ext cx="8361905" cy="923810"/>
          </a:xfrm>
          <a:prstGeom prst="rect">
            <a:avLst/>
          </a:prstGeom>
        </p:spPr>
      </p:pic>
      <p:sp>
        <p:nvSpPr>
          <p:cNvPr id="6" name="Rounded Rectangle 7">
            <a:extLst>
              <a:ext uri="{FF2B5EF4-FFF2-40B4-BE49-F238E27FC236}">
                <a16:creationId xmlns:a16="http://schemas.microsoft.com/office/drawing/2014/main" xmlns="" id="{62F48F71-B983-42D3-9077-E6B5F6C092EE}"/>
              </a:ext>
            </a:extLst>
          </p:cNvPr>
          <p:cNvSpPr/>
          <p:nvPr/>
        </p:nvSpPr>
        <p:spPr>
          <a:xfrm>
            <a:off x="76200" y="6498621"/>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Compute the break-even point for a single-product company.</a:t>
            </a:r>
            <a:endParaRPr lang="en-US" sz="1100" dirty="0"/>
          </a:p>
        </p:txBody>
      </p:sp>
    </p:spTree>
  </p:cSld>
  <p:clrMapOvr>
    <a:masterClrMapping/>
  </p:clrMapOvr>
  <p:transition spd="med">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Describe several applications of cost-volume-profit analysis. </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068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7847" y="4572000"/>
            <a:ext cx="7315200" cy="87313"/>
          </a:xfrm>
          <a:prstGeom prst="rect">
            <a:avLst/>
          </a:prstGeom>
          <a:noFill/>
          <a:ln w="9525">
            <a:noFill/>
            <a:miter lim="800000"/>
            <a:headEnd/>
            <a:tailEnd/>
          </a:ln>
        </p:spPr>
      </p:pic>
      <p:sp>
        <p:nvSpPr>
          <p:cNvPr id="8" name="TextBox 7"/>
          <p:cNvSpPr txBox="1"/>
          <p:nvPr/>
        </p:nvSpPr>
        <p:spPr>
          <a:xfrm>
            <a:off x="1956547" y="846742"/>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DF69B53C-B87C-504C-B93A-8CD3B7AEAF0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0DA46B0-E724-6643-AB94-133C5862167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B355D259-F160-45E5-95EA-EB9286628AE4}"/>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676400"/>
            <a:ext cx="81851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endParaRPr lang="en-US" altLang="en-US" sz="3200" b="1" dirty="0"/>
          </a:p>
        </p:txBody>
      </p:sp>
      <p:sp>
        <p:nvSpPr>
          <p:cNvPr id="22534" name="Rectangle 10"/>
          <p:cNvSpPr>
            <a:spLocks noChangeArrowheads="1"/>
          </p:cNvSpPr>
          <p:nvPr/>
        </p:nvSpPr>
        <p:spPr bwMode="auto">
          <a:xfrm>
            <a:off x="6690400" y="4835525"/>
            <a:ext cx="352662" cy="46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110000"/>
              </a:lnSpc>
            </a:pPr>
            <a:r>
              <a:rPr lang="en-US" altLang="en-US" sz="2400" b="1" dirty="0">
                <a:solidFill>
                  <a:schemeClr val="hlink"/>
                </a:solidFill>
              </a:rPr>
              <a:t>  </a:t>
            </a:r>
            <a:endParaRPr lang="en-US" altLang="en-US" sz="2400" b="1" dirty="0"/>
          </a:p>
        </p:txBody>
      </p:sp>
      <p:sp>
        <p:nvSpPr>
          <p:cNvPr id="22538" name="Title 7"/>
          <p:cNvSpPr>
            <a:spLocks noGrp="1"/>
          </p:cNvSpPr>
          <p:nvPr>
            <p:ph type="title"/>
          </p:nvPr>
        </p:nvSpPr>
        <p:spPr>
          <a:xfrm>
            <a:off x="304800" y="609600"/>
            <a:ext cx="8534400" cy="990600"/>
          </a:xfrm>
        </p:spPr>
        <p:txBody>
          <a:bodyPr/>
          <a:lstStyle/>
          <a:p>
            <a:r>
              <a:rPr lang="en-US" altLang="en-US" b="1" dirty="0"/>
              <a:t>Margin of Safety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6200" y="6477000"/>
            <a:ext cx="52578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a:t>
            </a:r>
            <a:r>
              <a:rPr lang="en-US" altLang="en-US" sz="1100" b="1" kern="0" dirty="0">
                <a:solidFill>
                  <a:prstClr val="black"/>
                </a:solidFill>
                <a:latin typeface="Arial Narrow" pitchFamily="34" charset="0"/>
                <a:cs typeface="+mn-cs"/>
              </a:rPr>
              <a:t>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Describe several applications of cost-volume-profit analysis.</a:t>
            </a:r>
            <a:endParaRPr lang="en-US" sz="1100" dirty="0"/>
          </a:p>
        </p:txBody>
      </p:sp>
      <p:sp>
        <p:nvSpPr>
          <p:cNvPr id="11" name="TextBox 10"/>
          <p:cNvSpPr txBox="1"/>
          <p:nvPr/>
        </p:nvSpPr>
        <p:spPr>
          <a:xfrm>
            <a:off x="7483415" y="15602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18.18</a:t>
            </a:r>
          </a:p>
        </p:txBody>
      </p:sp>
      <p:sp>
        <p:nvSpPr>
          <p:cNvPr id="12" name="Rectangle 11">
            <a:extLst>
              <a:ext uri="{FF2B5EF4-FFF2-40B4-BE49-F238E27FC236}">
                <a16:creationId xmlns:a16="http://schemas.microsoft.com/office/drawing/2014/main" xmlns="" id="{B790970D-C2FF-6649-8912-FC7514785D7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927AD26F-532B-C54B-A230-66FA888441C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0002FFB8-DABE-406F-840E-2112DB82217B}"/>
              </a:ext>
            </a:extLst>
          </p:cNvPr>
          <p:cNvPicPr>
            <a:picLocks noChangeAspect="1"/>
          </p:cNvPicPr>
          <p:nvPr/>
        </p:nvPicPr>
        <p:blipFill>
          <a:blip r:embed="rId3"/>
          <a:stretch>
            <a:fillRect/>
          </a:stretch>
        </p:blipFill>
        <p:spPr>
          <a:xfrm>
            <a:off x="143428" y="3000428"/>
            <a:ext cx="8857143" cy="857143"/>
          </a:xfrm>
          <a:prstGeom prst="rect">
            <a:avLst/>
          </a:prstGeom>
        </p:spPr>
      </p:pic>
      <p:sp>
        <p:nvSpPr>
          <p:cNvPr id="14" name="Slide Number Placeholder 7">
            <a:extLst>
              <a:ext uri="{FF2B5EF4-FFF2-40B4-BE49-F238E27FC236}">
                <a16:creationId xmlns:a16="http://schemas.microsoft.com/office/drawing/2014/main" xmlns="" id="{D8278E24-92C3-4DB0-97DE-0D5C45BF80DC}"/>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p:transition spd="med">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a:xfrm>
            <a:off x="457200" y="533400"/>
            <a:ext cx="8229600" cy="1295400"/>
          </a:xfrm>
        </p:spPr>
        <p:txBody>
          <a:bodyPr/>
          <a:lstStyle/>
          <a:p>
            <a:r>
              <a:rPr lang="en-US" altLang="en-US" b="1" dirty="0"/>
              <a:t>Computing Income </a:t>
            </a:r>
            <a:br>
              <a:rPr lang="en-US" altLang="en-US" b="1" dirty="0"/>
            </a:br>
            <a:r>
              <a:rPr lang="en-US" altLang="en-US" b="1" dirty="0"/>
              <a:t>from Expected Sales and Costs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76200" y="6477000"/>
            <a:ext cx="4953000" cy="2685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12" name="TextBox 11"/>
          <p:cNvSpPr txBox="1"/>
          <p:nvPr/>
        </p:nvSpPr>
        <p:spPr>
          <a:xfrm>
            <a:off x="7570625" y="234328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18.19</a:t>
            </a:r>
          </a:p>
        </p:txBody>
      </p:sp>
      <p:sp>
        <p:nvSpPr>
          <p:cNvPr id="14" name="Rectangle 13">
            <a:extLst>
              <a:ext uri="{FF2B5EF4-FFF2-40B4-BE49-F238E27FC236}">
                <a16:creationId xmlns:a16="http://schemas.microsoft.com/office/drawing/2014/main" xmlns="" id="{52D10C74-1BFC-3C48-99DF-61884EA83F4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00BAC137-8D8C-804D-B03D-F2884B43EFB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299006F0-5CD1-42D2-B648-8E85DC2EFBC0}"/>
              </a:ext>
            </a:extLst>
          </p:cNvPr>
          <p:cNvPicPr>
            <a:picLocks noChangeAspect="1"/>
          </p:cNvPicPr>
          <p:nvPr/>
        </p:nvPicPr>
        <p:blipFill>
          <a:blip r:embed="rId3"/>
          <a:stretch>
            <a:fillRect/>
          </a:stretch>
        </p:blipFill>
        <p:spPr>
          <a:xfrm>
            <a:off x="2005333" y="2343285"/>
            <a:ext cx="5133333" cy="2171429"/>
          </a:xfrm>
          <a:prstGeom prst="rect">
            <a:avLst/>
          </a:prstGeom>
        </p:spPr>
      </p:pic>
      <p:sp>
        <p:nvSpPr>
          <p:cNvPr id="10" name="Slide Number Placeholder 7">
            <a:extLst>
              <a:ext uri="{FF2B5EF4-FFF2-40B4-BE49-F238E27FC236}">
                <a16:creationId xmlns:a16="http://schemas.microsoft.com/office/drawing/2014/main" xmlns="" id="{2ADC62C8-FA9E-465E-8F57-6F29589C26A1}"/>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533400"/>
            <a:ext cx="8229600" cy="1524000"/>
          </a:xfrm>
        </p:spPr>
        <p:txBody>
          <a:bodyPr/>
          <a:lstStyle/>
          <a:p>
            <a:r>
              <a:rPr lang="en-US" altLang="en-US" b="1" dirty="0"/>
              <a:t>Computing Sales</a:t>
            </a:r>
            <a:br>
              <a:rPr lang="en-US" altLang="en-US" b="1" dirty="0"/>
            </a:br>
            <a:r>
              <a:rPr lang="en-US" altLang="en-US" b="1" dirty="0"/>
              <a:t>for a Target Income ‒ Dollars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49530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620000" y="21887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18.20</a:t>
            </a:r>
          </a:p>
        </p:txBody>
      </p:sp>
      <p:sp>
        <p:nvSpPr>
          <p:cNvPr id="10" name="Rectangle 9">
            <a:extLst>
              <a:ext uri="{FF2B5EF4-FFF2-40B4-BE49-F238E27FC236}">
                <a16:creationId xmlns:a16="http://schemas.microsoft.com/office/drawing/2014/main" xmlns="" id="{5BA7DC7A-37B6-A340-8326-FCC01B3B7B9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B290D7E-5363-2F42-A294-942CE45986D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9E577C21-0B49-4839-BA8B-9A7415FDE98C}"/>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888765E-F9C2-4600-986E-7360722C6A3F}"/>
              </a:ext>
            </a:extLst>
          </p:cNvPr>
          <p:cNvPicPr>
            <a:picLocks noChangeAspect="1"/>
          </p:cNvPicPr>
          <p:nvPr/>
        </p:nvPicPr>
        <p:blipFill>
          <a:blip r:embed="rId3"/>
          <a:stretch>
            <a:fillRect/>
          </a:stretch>
        </p:blipFill>
        <p:spPr>
          <a:xfrm>
            <a:off x="580315" y="3097237"/>
            <a:ext cx="7939214" cy="847676"/>
          </a:xfrm>
          <a:prstGeom prst="rect">
            <a:avLst/>
          </a:prstGeom>
        </p:spPr>
      </p:pic>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Describe different types of cost behavior in relation to production and sales volume.</a:t>
            </a: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50259" y="5334000"/>
            <a:ext cx="7315200" cy="87313"/>
          </a:xfrm>
          <a:prstGeom prst="rect">
            <a:avLst/>
          </a:prstGeom>
          <a:noFill/>
          <a:ln w="9525">
            <a:noFill/>
            <a:miter lim="800000"/>
            <a:headEnd/>
            <a:tailEnd/>
          </a:ln>
        </p:spPr>
      </p:pic>
      <p:sp>
        <p:nvSpPr>
          <p:cNvPr id="8" name="TextBox 7"/>
          <p:cNvSpPr txBox="1"/>
          <p:nvPr/>
        </p:nvSpPr>
        <p:spPr>
          <a:xfrm>
            <a:off x="1978959" y="875463"/>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DEC9B69A-6101-3A45-B4DC-F2F2C33F151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46A509D-57B9-894F-A749-E8A3FB7E82A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A404FE0D-84C7-4CBE-BC89-D0F490CA183F}"/>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973552"/>
            <a:ext cx="8229600" cy="1219200"/>
          </a:xfrm>
        </p:spPr>
        <p:txBody>
          <a:bodyPr/>
          <a:lstStyle/>
          <a:p>
            <a:r>
              <a:rPr lang="en-US" altLang="en-US" b="1" dirty="0"/>
              <a:t>Computing Sales</a:t>
            </a:r>
            <a:br>
              <a:rPr lang="en-US" altLang="en-US" b="1" dirty="0"/>
            </a:br>
            <a:r>
              <a:rPr lang="en-US" altLang="en-US" b="1" dirty="0"/>
              <a:t>for a Target Income ‒ Units</a:t>
            </a:r>
            <a:br>
              <a:rPr lang="en-US" altLang="en-US" b="1" dirty="0"/>
            </a:br>
            <a:endParaRPr lang="en-US" altLang="en-US"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4953000" cy="30480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588370" y="198285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18.21</a:t>
            </a:r>
          </a:p>
        </p:txBody>
      </p:sp>
      <p:sp>
        <p:nvSpPr>
          <p:cNvPr id="10" name="Rectangle 9">
            <a:extLst>
              <a:ext uri="{FF2B5EF4-FFF2-40B4-BE49-F238E27FC236}">
                <a16:creationId xmlns:a16="http://schemas.microsoft.com/office/drawing/2014/main" xmlns="" id="{7C772E9B-2D7F-8C46-8278-99F56B1EDFC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69B5C8E9-94EE-3B4B-A5A4-534002B0ECA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110C733B-FA96-4E44-A88D-89A6106D3BC7}"/>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4CC9505C-E451-4D8F-BB22-5020C36F2644}"/>
              </a:ext>
            </a:extLst>
          </p:cNvPr>
          <p:cNvPicPr>
            <a:picLocks noChangeAspect="1"/>
          </p:cNvPicPr>
          <p:nvPr/>
        </p:nvPicPr>
        <p:blipFill>
          <a:blip r:embed="rId3"/>
          <a:stretch>
            <a:fillRect/>
          </a:stretch>
        </p:blipFill>
        <p:spPr>
          <a:xfrm>
            <a:off x="327159" y="2832696"/>
            <a:ext cx="8328011" cy="814343"/>
          </a:xfrm>
          <a:prstGeom prst="rect">
            <a:avLst/>
          </a:prstGeom>
        </p:spPr>
      </p:pic>
    </p:spTree>
    <p:extLst>
      <p:ext uri="{BB962C8B-B14F-4D97-AF65-F5344CB8AC3E}">
        <p14:creationId xmlns:p14="http://schemas.microsoft.com/office/powerpoint/2010/main" val="3231734901"/>
      </p:ext>
    </p:extLst>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title"/>
          </p:nvPr>
        </p:nvSpPr>
        <p:spPr>
          <a:xfrm>
            <a:off x="457200" y="685800"/>
            <a:ext cx="8229600" cy="1371600"/>
          </a:xfrm>
        </p:spPr>
        <p:txBody>
          <a:bodyPr/>
          <a:lstStyle/>
          <a:p>
            <a:r>
              <a:rPr lang="en-US" altLang="en-US" b="1" dirty="0"/>
              <a:t>Contribution Margin Income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49530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620000" y="13178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18.22</a:t>
            </a:r>
          </a:p>
        </p:txBody>
      </p:sp>
      <p:sp>
        <p:nvSpPr>
          <p:cNvPr id="10" name="Rectangle 9">
            <a:extLst>
              <a:ext uri="{FF2B5EF4-FFF2-40B4-BE49-F238E27FC236}">
                <a16:creationId xmlns:a16="http://schemas.microsoft.com/office/drawing/2014/main" xmlns="" id="{52B80EDF-4274-9D4E-8C7B-000D508B4E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CADFC5B-C0A6-5F44-AA95-F60C2DB3A14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ABE7BD1D-2937-4C12-837E-E0E70AAF2C17}"/>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3375AD7B-8A8E-45AB-9109-95731B6CA4A9}"/>
              </a:ext>
            </a:extLst>
          </p:cNvPr>
          <p:cNvPicPr>
            <a:picLocks noChangeAspect="1"/>
          </p:cNvPicPr>
          <p:nvPr/>
        </p:nvPicPr>
        <p:blipFill>
          <a:blip r:embed="rId3"/>
          <a:stretch>
            <a:fillRect/>
          </a:stretch>
        </p:blipFill>
        <p:spPr>
          <a:xfrm>
            <a:off x="863900" y="2209800"/>
            <a:ext cx="7821827" cy="3390743"/>
          </a:xfrm>
          <a:prstGeom prst="rect">
            <a:avLst/>
          </a:prstGeom>
        </p:spPr>
      </p:pic>
    </p:spTree>
    <p:extLst>
      <p:ext uri="{BB962C8B-B14F-4D97-AF65-F5344CB8AC3E}">
        <p14:creationId xmlns:p14="http://schemas.microsoft.com/office/powerpoint/2010/main" val="2306753873"/>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type="title"/>
          </p:nvPr>
        </p:nvSpPr>
        <p:spPr>
          <a:xfrm>
            <a:off x="457200" y="609600"/>
            <a:ext cx="8229600" cy="1066800"/>
          </a:xfrm>
        </p:spPr>
        <p:txBody>
          <a:bodyPr/>
          <a:lstStyle/>
          <a:p>
            <a:r>
              <a:rPr lang="en-US" altLang="en-US" b="1" dirty="0"/>
              <a:t>Evaluating Business Strategies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4953000" cy="28986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Describe several applications of cost-volume-profit analysis.</a:t>
            </a:r>
            <a:endParaRPr lang="en-US" sz="1100" dirty="0"/>
          </a:p>
        </p:txBody>
      </p:sp>
      <p:sp>
        <p:nvSpPr>
          <p:cNvPr id="8" name="TextBox 7"/>
          <p:cNvSpPr txBox="1"/>
          <p:nvPr/>
        </p:nvSpPr>
        <p:spPr>
          <a:xfrm>
            <a:off x="7764887" y="1468438"/>
            <a:ext cx="1168124" cy="1200329"/>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 18.23, 18.24, &amp; 18.5</a:t>
            </a:r>
          </a:p>
        </p:txBody>
      </p:sp>
      <p:sp>
        <p:nvSpPr>
          <p:cNvPr id="10" name="Rectangle 9">
            <a:extLst>
              <a:ext uri="{FF2B5EF4-FFF2-40B4-BE49-F238E27FC236}">
                <a16:creationId xmlns:a16="http://schemas.microsoft.com/office/drawing/2014/main" xmlns="" id="{0DB296F7-95D3-9A46-AF6D-CC141BB70E9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D5B3F23-FE86-434A-920C-238C10641E3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43BC9021-A54D-452F-B495-4653E4EDD5DB}"/>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702D3C1-A946-4360-B99F-B380301E3916}"/>
              </a:ext>
            </a:extLst>
          </p:cNvPr>
          <p:cNvPicPr>
            <a:picLocks noChangeAspect="1"/>
          </p:cNvPicPr>
          <p:nvPr/>
        </p:nvPicPr>
        <p:blipFill>
          <a:blip r:embed="rId3"/>
          <a:stretch>
            <a:fillRect/>
          </a:stretch>
        </p:blipFill>
        <p:spPr>
          <a:xfrm>
            <a:off x="903244" y="3963904"/>
            <a:ext cx="7503880" cy="777063"/>
          </a:xfrm>
          <a:prstGeom prst="rect">
            <a:avLst/>
          </a:prstGeom>
        </p:spPr>
      </p:pic>
      <p:pic>
        <p:nvPicPr>
          <p:cNvPr id="4" name="Picture 3">
            <a:extLst>
              <a:ext uri="{FF2B5EF4-FFF2-40B4-BE49-F238E27FC236}">
                <a16:creationId xmlns:a16="http://schemas.microsoft.com/office/drawing/2014/main" xmlns="" id="{641D0B17-7496-4792-91CF-DF31619F2E1B}"/>
              </a:ext>
            </a:extLst>
          </p:cNvPr>
          <p:cNvPicPr>
            <a:picLocks noChangeAspect="1"/>
          </p:cNvPicPr>
          <p:nvPr/>
        </p:nvPicPr>
        <p:blipFill>
          <a:blip r:embed="rId4"/>
          <a:stretch>
            <a:fillRect/>
          </a:stretch>
        </p:blipFill>
        <p:spPr>
          <a:xfrm>
            <a:off x="812327" y="5231787"/>
            <a:ext cx="7685714" cy="647619"/>
          </a:xfrm>
          <a:prstGeom prst="rect">
            <a:avLst/>
          </a:prstGeom>
        </p:spPr>
      </p:pic>
      <p:pic>
        <p:nvPicPr>
          <p:cNvPr id="6" name="Picture 5">
            <a:extLst>
              <a:ext uri="{FF2B5EF4-FFF2-40B4-BE49-F238E27FC236}">
                <a16:creationId xmlns:a16="http://schemas.microsoft.com/office/drawing/2014/main" xmlns="" id="{6E63929E-44DC-4589-9205-F7DAD8F1E5BB}"/>
              </a:ext>
            </a:extLst>
          </p:cNvPr>
          <p:cNvPicPr>
            <a:picLocks noChangeAspect="1"/>
          </p:cNvPicPr>
          <p:nvPr/>
        </p:nvPicPr>
        <p:blipFill>
          <a:blip r:embed="rId5"/>
          <a:stretch>
            <a:fillRect/>
          </a:stretch>
        </p:blipFill>
        <p:spPr>
          <a:xfrm>
            <a:off x="685455" y="2851547"/>
            <a:ext cx="7812586" cy="720154"/>
          </a:xfrm>
          <a:prstGeom prst="rect">
            <a:avLst/>
          </a:prstGeom>
        </p:spPr>
      </p:pic>
    </p:spTree>
  </p:cSld>
  <p:clrMapOvr>
    <a:masterClrMapping/>
  </p:clrMapOvr>
  <p:transition spd="med">
    <p:blinds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r>
              <a:rPr lang="en-US" altLang="en-US" dirty="0"/>
              <a:t/>
            </a:r>
            <a:br>
              <a:rPr lang="en-US" altLang="en-US" dirty="0"/>
            </a:br>
            <a:r>
              <a:rPr lang="en-US" altLang="en-US" dirty="0"/>
              <a:t/>
            </a:r>
            <a:br>
              <a:rPr lang="en-US" altLang="en-US" dirty="0"/>
            </a:br>
            <a:r>
              <a:rPr lang="en-US" dirty="0"/>
              <a:t>Compute the break-even point for a multiproduct company.</a:t>
            </a:r>
            <a:r>
              <a:rPr lang="en-US" dirty="0">
                <a:solidFill>
                  <a:prstClr val="black"/>
                </a:solidFill>
              </a:rPr>
              <a:t/>
            </a:r>
            <a:br>
              <a:rPr lang="en-US" dirty="0">
                <a:solidFill>
                  <a:prstClr val="black"/>
                </a:solidFill>
              </a:rPr>
            </a:b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15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943100" y="864340"/>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E07F3000-ADBA-9E4D-957D-FE9812A307A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A63565F-5F87-EA42-8FE7-DE5C0DF735C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977CABE8-BF5C-4272-B5E3-7871E8F8429D}"/>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7"/>
          <p:cNvSpPr>
            <a:spLocks noGrp="1" noChangeArrowheads="1"/>
          </p:cNvSpPr>
          <p:nvPr>
            <p:ph type="title"/>
          </p:nvPr>
        </p:nvSpPr>
        <p:spPr>
          <a:xfrm>
            <a:off x="457200" y="533400"/>
            <a:ext cx="8229600" cy="1295400"/>
          </a:xfrm>
        </p:spPr>
        <p:txBody>
          <a:bodyPr/>
          <a:lstStyle/>
          <a:p>
            <a:r>
              <a:rPr lang="en-US" altLang="en-US" b="1" dirty="0"/>
              <a:t>Sales Mix and Break-Even</a:t>
            </a:r>
          </a:p>
        </p:txBody>
      </p:sp>
      <p:sp>
        <p:nvSpPr>
          <p:cNvPr id="34818" name="Rectangle 2"/>
          <p:cNvSpPr>
            <a:spLocks noGrp="1" noChangeArrowheads="1"/>
          </p:cNvSpPr>
          <p:nvPr>
            <p:ph type="body" idx="4294967295"/>
          </p:nvPr>
        </p:nvSpPr>
        <p:spPr>
          <a:xfrm>
            <a:off x="457200" y="1790700"/>
            <a:ext cx="8229600" cy="4533900"/>
          </a:xfrm>
          <a:noFill/>
        </p:spPr>
        <p:txBody>
          <a:bodyPr lIns="90488" tIns="44450" rIns="90488" bIns="44450"/>
          <a:lstStyle/>
          <a:p>
            <a:pPr>
              <a:buFont typeface="Wingdings" pitchFamily="-84" charset="2"/>
              <a:buNone/>
            </a:pPr>
            <a:r>
              <a:rPr lang="en-US" altLang="en-US" sz="3000" dirty="0">
                <a:latin typeface="Arial" charset="0"/>
                <a:cs typeface="Arial" charset="0"/>
              </a:rPr>
              <a:t>   </a:t>
            </a:r>
            <a:r>
              <a:rPr lang="en-US" altLang="en-US" dirty="0">
                <a:latin typeface="Arial" charset="0"/>
                <a:cs typeface="Arial" charset="0"/>
              </a:rPr>
              <a:t>The CVP formulas can be modified for use when a company sells more than one product. </a:t>
            </a:r>
          </a:p>
          <a:p>
            <a:pPr lvl="1">
              <a:buClr>
                <a:srgbClr val="0000FF"/>
              </a:buClr>
              <a:buFont typeface="Wingdings" pitchFamily="-84" charset="2"/>
              <a:buChar char="§"/>
            </a:pPr>
            <a:r>
              <a:rPr lang="en-US" altLang="en-US" dirty="0">
                <a:solidFill>
                  <a:srgbClr val="0000FF"/>
                </a:solidFill>
                <a:latin typeface="Arial" charset="0"/>
                <a:cs typeface="Arial" charset="0"/>
              </a:rPr>
              <a:t>The unit contribution margin is replaced with weighted-average contribution margin per unit.</a:t>
            </a:r>
            <a:endParaRPr lang="en-US" altLang="en-US" dirty="0">
              <a:latin typeface="Arial" charset="0"/>
              <a:cs typeface="Arial" charset="0"/>
            </a:endParaRPr>
          </a:p>
          <a:p>
            <a:pPr lvl="1">
              <a:buClr>
                <a:srgbClr val="0000FF"/>
              </a:buClr>
              <a:buFont typeface="Wingdings" pitchFamily="-84" charset="2"/>
              <a:buChar char="§"/>
            </a:pPr>
            <a:r>
              <a:rPr lang="en-US" altLang="en-US" dirty="0">
                <a:solidFill>
                  <a:srgbClr val="0000FF"/>
                </a:solidFill>
                <a:latin typeface="Arial" charset="0"/>
                <a:cs typeface="Arial" charset="0"/>
              </a:rPr>
              <a:t>Sales mix is the proportion of sales volume for each product.</a:t>
            </a:r>
            <a:endParaRPr lang="en-US" altLang="en-US" dirty="0">
              <a:latin typeface="Arial" charset="0"/>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9" name="Rectangle 8">
            <a:extLst>
              <a:ext uri="{FF2B5EF4-FFF2-40B4-BE49-F238E27FC236}">
                <a16:creationId xmlns:a16="http://schemas.microsoft.com/office/drawing/2014/main" xmlns="" id="{D89A92E7-7F69-2947-BBF5-76856146844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2934C00-123C-BA46-BA90-5FDB1F67DC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A81F442B-6DC0-4C5E-958B-BA66F1042C4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0" name="Rectangle 27"/>
          <p:cNvSpPr>
            <a:spLocks noGrp="1" noChangeArrowheads="1"/>
          </p:cNvSpPr>
          <p:nvPr>
            <p:ph type="title"/>
          </p:nvPr>
        </p:nvSpPr>
        <p:spPr>
          <a:xfrm>
            <a:off x="304800" y="685800"/>
            <a:ext cx="8534400" cy="1219200"/>
          </a:xfrm>
        </p:spPr>
        <p:txBody>
          <a:bodyPr/>
          <a:lstStyle/>
          <a:p>
            <a:r>
              <a:rPr lang="en-US" altLang="en-US" b="1" dirty="0"/>
              <a:t>Weighted-Average Contribution Margin per Unit</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76200" y="64770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14" name="Rectangle 13">
            <a:extLst>
              <a:ext uri="{FF2B5EF4-FFF2-40B4-BE49-F238E27FC236}">
                <a16:creationId xmlns:a16="http://schemas.microsoft.com/office/drawing/2014/main" xmlns="" id="{F1F69F72-03A7-9440-B6B7-3C7144CBFE8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239341D5-06D1-0E45-AC9D-7E101582933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67646697-9BA3-4EEA-9285-17EFA3F4D5EF}"/>
              </a:ext>
            </a:extLst>
          </p:cNvPr>
          <p:cNvPicPr>
            <a:picLocks noChangeAspect="1"/>
          </p:cNvPicPr>
          <p:nvPr/>
        </p:nvPicPr>
        <p:blipFill>
          <a:blip r:embed="rId3"/>
          <a:stretch>
            <a:fillRect/>
          </a:stretch>
        </p:blipFill>
        <p:spPr>
          <a:xfrm>
            <a:off x="1388237" y="2283053"/>
            <a:ext cx="5133333" cy="1600000"/>
          </a:xfrm>
          <a:prstGeom prst="rect">
            <a:avLst/>
          </a:prstGeom>
        </p:spPr>
      </p:pic>
      <p:sp>
        <p:nvSpPr>
          <p:cNvPr id="16" name="TextBox 15">
            <a:extLst>
              <a:ext uri="{FF2B5EF4-FFF2-40B4-BE49-F238E27FC236}">
                <a16:creationId xmlns:a16="http://schemas.microsoft.com/office/drawing/2014/main" xmlns="" id="{42657107-C6C8-4D16-B76A-64053EDBF490}"/>
              </a:ext>
            </a:extLst>
          </p:cNvPr>
          <p:cNvSpPr txBox="1"/>
          <p:nvPr/>
        </p:nvSpPr>
        <p:spPr>
          <a:xfrm>
            <a:off x="7604185" y="22950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18.26</a:t>
            </a:r>
          </a:p>
        </p:txBody>
      </p:sp>
      <p:sp>
        <p:nvSpPr>
          <p:cNvPr id="17" name="TextBox 16">
            <a:extLst>
              <a:ext uri="{FF2B5EF4-FFF2-40B4-BE49-F238E27FC236}">
                <a16:creationId xmlns:a16="http://schemas.microsoft.com/office/drawing/2014/main" xmlns="" id="{693DAF02-5F8F-4F6D-8F7C-05E9BFCBC47C}"/>
              </a:ext>
            </a:extLst>
          </p:cNvPr>
          <p:cNvSpPr txBox="1"/>
          <p:nvPr/>
        </p:nvSpPr>
        <p:spPr>
          <a:xfrm>
            <a:off x="7588370" y="37970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18.27</a:t>
            </a:r>
          </a:p>
        </p:txBody>
      </p:sp>
      <p:sp>
        <p:nvSpPr>
          <p:cNvPr id="11" name="Slide Number Placeholder 7">
            <a:extLst>
              <a:ext uri="{FF2B5EF4-FFF2-40B4-BE49-F238E27FC236}">
                <a16:creationId xmlns:a16="http://schemas.microsoft.com/office/drawing/2014/main" xmlns="" id="{49435D9B-39B9-4FB3-B743-A927399EF7BB}"/>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8CAA61D2-68D7-4139-8793-862CBF0BEAB4}"/>
              </a:ext>
            </a:extLst>
          </p:cNvPr>
          <p:cNvPicPr>
            <a:picLocks noChangeAspect="1"/>
          </p:cNvPicPr>
          <p:nvPr/>
        </p:nvPicPr>
        <p:blipFill>
          <a:blip r:embed="rId4"/>
          <a:stretch>
            <a:fillRect/>
          </a:stretch>
        </p:blipFill>
        <p:spPr>
          <a:xfrm>
            <a:off x="382707" y="4688904"/>
            <a:ext cx="8100150" cy="982244"/>
          </a:xfrm>
          <a:prstGeom prst="rect">
            <a:avLst/>
          </a:prstGeom>
        </p:spPr>
      </p:pic>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7"/>
          <p:cNvSpPr>
            <a:spLocks noGrp="1" noChangeArrowheads="1"/>
          </p:cNvSpPr>
          <p:nvPr>
            <p:ph type="title"/>
          </p:nvPr>
        </p:nvSpPr>
        <p:spPr>
          <a:xfrm>
            <a:off x="457200" y="609600"/>
            <a:ext cx="8229600" cy="1219200"/>
          </a:xfrm>
        </p:spPr>
        <p:txBody>
          <a:bodyPr/>
          <a:lstStyle/>
          <a:p>
            <a:r>
              <a:rPr lang="en-US" altLang="en-US" b="1" dirty="0"/>
              <a:t>Weighted-Average Break-Even </a:t>
            </a:r>
            <a:br>
              <a:rPr lang="en-US" altLang="en-US" b="1" dirty="0"/>
            </a:br>
            <a:r>
              <a:rPr lang="en-US" altLang="en-US" b="1" dirty="0"/>
              <a:t>in Unit Sales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9" name="Rectangle 8">
            <a:extLst>
              <a:ext uri="{FF2B5EF4-FFF2-40B4-BE49-F238E27FC236}">
                <a16:creationId xmlns:a16="http://schemas.microsoft.com/office/drawing/2014/main" xmlns="" id="{1F7D4A23-1BD1-0E47-8B0E-A714F323C0F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EF03FCE2-140A-FE4A-AD05-B9B27097D96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1" name="TextBox 10">
            <a:extLst>
              <a:ext uri="{FF2B5EF4-FFF2-40B4-BE49-F238E27FC236}">
                <a16:creationId xmlns:a16="http://schemas.microsoft.com/office/drawing/2014/main" xmlns="" id="{5219C04A-0D5C-4FFF-A59C-7D54CED225B3}"/>
              </a:ext>
            </a:extLst>
          </p:cNvPr>
          <p:cNvSpPr txBox="1"/>
          <p:nvPr/>
        </p:nvSpPr>
        <p:spPr>
          <a:xfrm>
            <a:off x="7679312" y="19788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18.28</a:t>
            </a:r>
          </a:p>
        </p:txBody>
      </p:sp>
      <p:sp>
        <p:nvSpPr>
          <p:cNvPr id="12" name="TextBox 11">
            <a:extLst>
              <a:ext uri="{FF2B5EF4-FFF2-40B4-BE49-F238E27FC236}">
                <a16:creationId xmlns:a16="http://schemas.microsoft.com/office/drawing/2014/main" xmlns="" id="{D383446B-CC0E-4E85-9620-4B6B06168DB3}"/>
              </a:ext>
            </a:extLst>
          </p:cNvPr>
          <p:cNvSpPr txBox="1"/>
          <p:nvPr/>
        </p:nvSpPr>
        <p:spPr>
          <a:xfrm>
            <a:off x="7848600" y="400572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18.29</a:t>
            </a:r>
          </a:p>
        </p:txBody>
      </p:sp>
      <p:sp>
        <p:nvSpPr>
          <p:cNvPr id="13" name="Slide Number Placeholder 7">
            <a:extLst>
              <a:ext uri="{FF2B5EF4-FFF2-40B4-BE49-F238E27FC236}">
                <a16:creationId xmlns:a16="http://schemas.microsoft.com/office/drawing/2014/main" xmlns="" id="{F36B6325-4B93-405D-A818-79072B2A14AE}"/>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2F7C0AEB-7704-4348-9413-CBA34ED59123}"/>
              </a:ext>
            </a:extLst>
          </p:cNvPr>
          <p:cNvPicPr>
            <a:picLocks noChangeAspect="1"/>
          </p:cNvPicPr>
          <p:nvPr/>
        </p:nvPicPr>
        <p:blipFill>
          <a:blip r:embed="rId3"/>
          <a:stretch>
            <a:fillRect/>
          </a:stretch>
        </p:blipFill>
        <p:spPr>
          <a:xfrm>
            <a:off x="76200" y="2775170"/>
            <a:ext cx="8991600" cy="785898"/>
          </a:xfrm>
          <a:prstGeom prst="rect">
            <a:avLst/>
          </a:prstGeom>
        </p:spPr>
      </p:pic>
      <p:pic>
        <p:nvPicPr>
          <p:cNvPr id="6" name="Picture 5">
            <a:extLst>
              <a:ext uri="{FF2B5EF4-FFF2-40B4-BE49-F238E27FC236}">
                <a16:creationId xmlns:a16="http://schemas.microsoft.com/office/drawing/2014/main" xmlns="" id="{E24BA3DB-01AA-471E-AD6D-4B17A890D4B3}"/>
              </a:ext>
            </a:extLst>
          </p:cNvPr>
          <p:cNvPicPr>
            <a:picLocks noChangeAspect="1"/>
          </p:cNvPicPr>
          <p:nvPr/>
        </p:nvPicPr>
        <p:blipFill>
          <a:blip r:embed="rId4"/>
          <a:stretch>
            <a:fillRect/>
          </a:stretch>
        </p:blipFill>
        <p:spPr>
          <a:xfrm>
            <a:off x="712507" y="3990333"/>
            <a:ext cx="6870213" cy="1639360"/>
          </a:xfrm>
          <a:prstGeom prst="rect">
            <a:avLst/>
          </a:prstGeom>
        </p:spPr>
      </p:pic>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7"/>
          <p:cNvSpPr>
            <a:spLocks noGrp="1" noChangeArrowheads="1"/>
          </p:cNvSpPr>
          <p:nvPr>
            <p:ph type="title"/>
          </p:nvPr>
        </p:nvSpPr>
        <p:spPr>
          <a:xfrm>
            <a:off x="457200" y="533400"/>
            <a:ext cx="8229600" cy="1295400"/>
          </a:xfrm>
        </p:spPr>
        <p:txBody>
          <a:bodyPr/>
          <a:lstStyle/>
          <a:p>
            <a:r>
              <a:rPr lang="en-US" altLang="en-US" b="1" dirty="0"/>
              <a:t>Assumptions in Cost-Volume-Profit Analysis</a:t>
            </a:r>
          </a:p>
        </p:txBody>
      </p:sp>
      <p:sp>
        <p:nvSpPr>
          <p:cNvPr id="34818" name="Rectangle 2"/>
          <p:cNvSpPr>
            <a:spLocks noGrp="1" noChangeArrowheads="1"/>
          </p:cNvSpPr>
          <p:nvPr>
            <p:ph type="body" idx="4294967295"/>
          </p:nvPr>
        </p:nvSpPr>
        <p:spPr>
          <a:xfrm>
            <a:off x="457200" y="1956448"/>
            <a:ext cx="8229600" cy="4305300"/>
          </a:xfrm>
          <a:noFill/>
        </p:spPr>
        <p:txBody>
          <a:bodyPr lIns="90488" tIns="44450" rIns="90488" bIns="44450"/>
          <a:lstStyle/>
          <a:p>
            <a:pPr lvl="1">
              <a:buClr>
                <a:srgbClr val="0000FF"/>
              </a:buClr>
              <a:buFont typeface="Wingdings" pitchFamily="-84" charset="2"/>
              <a:buChar char="§"/>
            </a:pPr>
            <a:r>
              <a:rPr lang="en-US" altLang="en-US" dirty="0">
                <a:solidFill>
                  <a:srgbClr val="0000FF"/>
                </a:solidFill>
                <a:latin typeface="Arial" charset="0"/>
                <a:cs typeface="Arial" charset="0"/>
              </a:rPr>
              <a:t>Costs can be classified as variable or fixed.</a:t>
            </a:r>
            <a:endParaRPr lang="en-US" altLang="en-US" dirty="0">
              <a:latin typeface="Arial" charset="0"/>
              <a:cs typeface="Arial" charset="0"/>
            </a:endParaRPr>
          </a:p>
          <a:p>
            <a:pPr lvl="1">
              <a:buClr>
                <a:srgbClr val="0000FF"/>
              </a:buClr>
              <a:buFont typeface="Wingdings" pitchFamily="-84" charset="2"/>
              <a:buChar char="§"/>
            </a:pPr>
            <a:r>
              <a:rPr lang="en-US" altLang="en-US" dirty="0">
                <a:solidFill>
                  <a:srgbClr val="0000FF"/>
                </a:solidFill>
                <a:latin typeface="Arial" charset="0"/>
                <a:cs typeface="Arial" charset="0"/>
              </a:rPr>
              <a:t>Costs are linear within the relevant range.</a:t>
            </a:r>
          </a:p>
          <a:p>
            <a:pPr lvl="1">
              <a:buClr>
                <a:srgbClr val="0000FF"/>
              </a:buClr>
              <a:buFont typeface="Wingdings" pitchFamily="-84" charset="2"/>
              <a:buChar char="§"/>
            </a:pPr>
            <a:r>
              <a:rPr lang="en-US" altLang="en-US" dirty="0">
                <a:solidFill>
                  <a:srgbClr val="0000FF"/>
                </a:solidFill>
                <a:latin typeface="Arial" charset="0"/>
                <a:cs typeface="Arial" charset="0"/>
              </a:rPr>
              <a:t>Units produced are sold (inventory is constant).</a:t>
            </a:r>
          </a:p>
          <a:p>
            <a:pPr lvl="1">
              <a:buClr>
                <a:srgbClr val="0000FF"/>
              </a:buClr>
              <a:buFont typeface="Wingdings" pitchFamily="-84" charset="2"/>
              <a:buChar char="§"/>
            </a:pPr>
            <a:r>
              <a:rPr lang="en-US" altLang="en-US" dirty="0">
                <a:solidFill>
                  <a:srgbClr val="0000FF"/>
                </a:solidFill>
                <a:latin typeface="Arial" charset="0"/>
                <a:cs typeface="Arial" charset="0"/>
              </a:rPr>
              <a:t>Sales mix is constant.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76200" y="6477000"/>
            <a:ext cx="51054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Compute the break-even point for a multiproduct company.</a:t>
            </a:r>
            <a:endParaRPr lang="en-US" sz="1100" dirty="0"/>
          </a:p>
        </p:txBody>
      </p:sp>
      <p:sp>
        <p:nvSpPr>
          <p:cNvPr id="9" name="Rectangle 8">
            <a:extLst>
              <a:ext uri="{FF2B5EF4-FFF2-40B4-BE49-F238E27FC236}">
                <a16:creationId xmlns:a16="http://schemas.microsoft.com/office/drawing/2014/main" xmlns="" id="{D89A92E7-7F69-2947-BBF5-76856146844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2934C00-123C-BA46-BA90-5FDB1F67DC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A81F442B-6DC0-4C5E-958B-BA66F1042C4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189982905"/>
      </p:ext>
    </p:extLst>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solidFill>
                  <a:prstClr val="black"/>
                </a:solidFill>
              </a:rPr>
              <a:t>Analyze changes in sales using the degree of operating leverage.</a:t>
            </a:r>
            <a:r>
              <a:rPr lang="en-US" altLang="en-US" dirty="0"/>
              <a:t>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6812"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91988" y="4909343"/>
            <a:ext cx="7315200" cy="87313"/>
          </a:xfrm>
          <a:prstGeom prst="rect">
            <a:avLst/>
          </a:prstGeom>
          <a:noFill/>
          <a:ln w="9525">
            <a:noFill/>
            <a:miter lim="800000"/>
            <a:headEnd/>
            <a:tailEnd/>
          </a:ln>
        </p:spPr>
      </p:pic>
      <p:sp>
        <p:nvSpPr>
          <p:cNvPr id="8" name="TextBox 7"/>
          <p:cNvSpPr txBox="1"/>
          <p:nvPr/>
        </p:nvSpPr>
        <p:spPr>
          <a:xfrm>
            <a:off x="1828800" y="850354"/>
            <a:ext cx="57150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10" name="Rectangle 9">
            <a:extLst>
              <a:ext uri="{FF2B5EF4-FFF2-40B4-BE49-F238E27FC236}">
                <a16:creationId xmlns:a16="http://schemas.microsoft.com/office/drawing/2014/main" xmlns="" id="{654BF2F6-1F38-1F4A-9CDB-C1C81A9AD6A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01BE0A1-2D97-7C4F-8229-9C203A17B6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ABC959E9-67F9-430D-B986-AF23D0F0DA76}"/>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8"/>
          <p:cNvSpPr>
            <a:spLocks noGrp="1" noChangeArrowheads="1"/>
          </p:cNvSpPr>
          <p:nvPr>
            <p:ph type="title"/>
          </p:nvPr>
        </p:nvSpPr>
        <p:spPr>
          <a:xfrm>
            <a:off x="335056" y="570518"/>
            <a:ext cx="8229600" cy="990600"/>
          </a:xfrm>
        </p:spPr>
        <p:txBody>
          <a:bodyPr/>
          <a:lstStyle/>
          <a:p>
            <a:r>
              <a:rPr lang="en-US" altLang="en-US" b="1" dirty="0"/>
              <a:t>Degree of Operating Leverage</a:t>
            </a:r>
          </a:p>
        </p:txBody>
      </p:sp>
      <p:sp>
        <p:nvSpPr>
          <p:cNvPr id="43012" name="Rectangle 4"/>
          <p:cNvSpPr>
            <a:spLocks noChangeArrowheads="1"/>
          </p:cNvSpPr>
          <p:nvPr/>
        </p:nvSpPr>
        <p:spPr bwMode="auto">
          <a:xfrm>
            <a:off x="227449" y="1854200"/>
            <a:ext cx="8202706" cy="1651000"/>
          </a:xfrm>
          <a:prstGeom prst="rect">
            <a:avLst/>
          </a:prstGeom>
          <a:solidFill>
            <a:srgbClr val="C1CEFF"/>
          </a:solidFill>
          <a:ln w="25400">
            <a:solidFill>
              <a:schemeClr val="tx1"/>
            </a:solidFill>
            <a:miter lim="800000"/>
            <a:headEnd/>
            <a:tailEnd/>
          </a:ln>
          <a:effectLst>
            <a:outerShdw dist="107763" dir="2700000" algn="ctr" rotWithShape="0">
              <a:schemeClr val="tx2"/>
            </a:outerShdw>
          </a:effectLst>
        </p:spPr>
        <p:txBody>
          <a:bodyPr lIns="90488" tIns="44450" rIns="90488" bIns="44450"/>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altLang="en-US" sz="3200" dirty="0">
                <a:solidFill>
                  <a:srgbClr val="0033CC"/>
                </a:solidFill>
              </a:rPr>
              <a:t>Degree of operating leverage: a measure of the effects of change in the level of sales on income.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76200" y="64770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12" name="TextBox 11"/>
          <p:cNvSpPr txBox="1"/>
          <p:nvPr/>
        </p:nvSpPr>
        <p:spPr>
          <a:xfrm>
            <a:off x="7822913" y="42984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18.31</a:t>
            </a:r>
          </a:p>
        </p:txBody>
      </p:sp>
      <p:sp>
        <p:nvSpPr>
          <p:cNvPr id="14" name="Rectangle 13">
            <a:extLst>
              <a:ext uri="{FF2B5EF4-FFF2-40B4-BE49-F238E27FC236}">
                <a16:creationId xmlns:a16="http://schemas.microsoft.com/office/drawing/2014/main" xmlns="" id="{B17FDD98-1375-9B4A-9119-277A3473F79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xmlns="" id="{38F400EB-0D03-1742-901E-7294EB851BE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1384616A-7C90-4F98-A000-DB25D183940F}"/>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3EC0BABF-F784-4470-A7B7-97A94AD41D84}"/>
              </a:ext>
            </a:extLst>
          </p:cNvPr>
          <p:cNvPicPr>
            <a:picLocks noChangeAspect="1"/>
          </p:cNvPicPr>
          <p:nvPr/>
        </p:nvPicPr>
        <p:blipFill>
          <a:blip r:embed="rId3"/>
          <a:stretch>
            <a:fillRect/>
          </a:stretch>
        </p:blipFill>
        <p:spPr>
          <a:xfrm>
            <a:off x="1311148" y="4144770"/>
            <a:ext cx="6035308" cy="846330"/>
          </a:xfrm>
          <a:prstGeom prst="rect">
            <a:avLst/>
          </a:prstGeom>
        </p:spPr>
      </p:pic>
    </p:spTree>
    <p:extLst>
      <p:ext uri="{BB962C8B-B14F-4D97-AF65-F5344CB8AC3E}">
        <p14:creationId xmlns:p14="http://schemas.microsoft.com/office/powerpoint/2010/main" val="843996411"/>
      </p:ext>
    </p:extLst>
  </p:cSld>
  <p:clrMapOvr>
    <a:masterClrMapping/>
  </p:clrMapOvr>
  <p:transition spd="med">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r>
              <a:rPr lang="en-US" altLang="en-US" b="1" dirty="0"/>
              <a:t>Identifying Cost Behavior</a:t>
            </a:r>
          </a:p>
        </p:txBody>
      </p:sp>
      <p:sp>
        <p:nvSpPr>
          <p:cNvPr id="37890" name="Rectangle 2"/>
          <p:cNvSpPr>
            <a:spLocks noGrp="1" noChangeArrowheads="1"/>
          </p:cNvSpPr>
          <p:nvPr>
            <p:ph idx="1"/>
          </p:nvPr>
        </p:nvSpPr>
        <p:spPr>
          <a:xfrm>
            <a:off x="381000" y="1185139"/>
            <a:ext cx="8382000" cy="5051368"/>
          </a:xfrm>
          <a:solidFill>
            <a:schemeClr val="bg2">
              <a:lumMod val="90000"/>
            </a:schemeClr>
          </a:solidFill>
          <a:ln w="19050" cap="flat">
            <a:solidFill>
              <a:schemeClr val="tx1"/>
            </a:solidFill>
          </a:ln>
        </p:spPr>
        <p:txBody>
          <a:bodyPr lIns="90488" tIns="44450" rIns="90488" bIns="44450"/>
          <a:lstStyle/>
          <a:p>
            <a:pPr>
              <a:buFont typeface="Wingdings" pitchFamily="2" charset="2"/>
              <a:buNone/>
              <a:defRPr/>
            </a:pPr>
            <a:r>
              <a:rPr lang="en-US" sz="2600" b="1" dirty="0">
                <a:latin typeface="Arial" charset="0"/>
                <a:cs typeface="Arial" charset="0"/>
              </a:rPr>
              <a:t>  </a:t>
            </a:r>
            <a:r>
              <a:rPr lang="en-US" sz="2600" dirty="0">
                <a:latin typeface="Arial" charset="0"/>
                <a:cs typeface="Arial" charset="0"/>
              </a:rPr>
              <a:t> Managers use c</a:t>
            </a:r>
            <a:r>
              <a:rPr lang="en-US" sz="2400" dirty="0">
                <a:latin typeface="Arial" charset="0"/>
                <a:cs typeface="Arial" charset="0"/>
              </a:rPr>
              <a:t>ost-volume-profit analysis to make predictions such as:</a:t>
            </a:r>
          </a:p>
          <a:p>
            <a:pPr lvl="1"/>
            <a:r>
              <a:rPr lang="en-US" dirty="0"/>
              <a:t>How many units must we sell to break even?</a:t>
            </a:r>
          </a:p>
          <a:p>
            <a:pPr lvl="1"/>
            <a:r>
              <a:rPr lang="en-US" dirty="0"/>
              <a:t>What sales volume is needed to earn a target income?</a:t>
            </a:r>
          </a:p>
          <a:p>
            <a:pPr lvl="1"/>
            <a:r>
              <a:rPr lang="en-US" dirty="0"/>
              <a:t>How much will income change if we buy a new machine to reduce labor costs? </a:t>
            </a:r>
          </a:p>
          <a:p>
            <a:pPr lvl="1"/>
            <a:r>
              <a:rPr lang="en-US" dirty="0"/>
              <a:t>What is the change in income if selling prices decline and sales volume increases? </a:t>
            </a:r>
          </a:p>
          <a:p>
            <a:pPr lvl="1"/>
            <a:r>
              <a:rPr lang="en-US" dirty="0"/>
              <a:t>How will income change if we change the sales mix of our products or services?</a:t>
            </a:r>
          </a:p>
          <a:p>
            <a:pPr>
              <a:buFont typeface="Wingdings" pitchFamily="2" charset="2"/>
              <a:buNone/>
              <a:defRPr/>
            </a:pPr>
            <a:endParaRPr lang="en-US" sz="2400" dirty="0">
              <a:latin typeface="Arial" charset="0"/>
              <a:cs typeface="Arial" charset="0"/>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81012" y="6416675"/>
            <a:ext cx="6167388" cy="3651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Rectangle 8">
            <a:extLst>
              <a:ext uri="{FF2B5EF4-FFF2-40B4-BE49-F238E27FC236}">
                <a16:creationId xmlns:a16="http://schemas.microsoft.com/office/drawing/2014/main" xmlns="" id="{04D01311-555F-C640-9750-8F8ED38699A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7E7E69B-0715-B34E-A399-D768A9E116F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BDFC6CFB-CE27-47B9-A81E-FEF68A42C82A}"/>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10"/>
          <p:cNvSpPr>
            <a:spLocks noGrp="1" noChangeArrowheads="1"/>
          </p:cNvSpPr>
          <p:nvPr>
            <p:ph type="title"/>
          </p:nvPr>
        </p:nvSpPr>
        <p:spPr>
          <a:xfrm>
            <a:off x="457200" y="533400"/>
            <a:ext cx="8229600" cy="685800"/>
          </a:xfrm>
        </p:spPr>
        <p:txBody>
          <a:bodyPr/>
          <a:lstStyle/>
          <a:p>
            <a:r>
              <a:rPr lang="en-US" altLang="en-US" b="1" dirty="0"/>
              <a:t>Operating Leverage</a:t>
            </a:r>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76200" y="6477000"/>
            <a:ext cx="5181600" cy="27338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A2: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latin typeface="Calibri"/>
              </a:rPr>
              <a:t>Analyze changes in sales using the degree of operating leverage.</a:t>
            </a:r>
            <a:endParaRPr lang="en-US" sz="1100" dirty="0"/>
          </a:p>
        </p:txBody>
      </p:sp>
      <p:sp>
        <p:nvSpPr>
          <p:cNvPr id="12" name="TextBox 11"/>
          <p:cNvSpPr txBox="1"/>
          <p:nvPr/>
        </p:nvSpPr>
        <p:spPr>
          <a:xfrm>
            <a:off x="7647904" y="289862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18.32</a:t>
            </a:r>
          </a:p>
        </p:txBody>
      </p:sp>
      <p:sp>
        <p:nvSpPr>
          <p:cNvPr id="13" name="TextBox 12"/>
          <p:cNvSpPr txBox="1"/>
          <p:nvPr/>
        </p:nvSpPr>
        <p:spPr>
          <a:xfrm>
            <a:off x="7647904" y="37192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18.33</a:t>
            </a:r>
          </a:p>
        </p:txBody>
      </p:sp>
      <p:sp>
        <p:nvSpPr>
          <p:cNvPr id="17" name="Rectangle 16">
            <a:extLst>
              <a:ext uri="{FF2B5EF4-FFF2-40B4-BE49-F238E27FC236}">
                <a16:creationId xmlns:a16="http://schemas.microsoft.com/office/drawing/2014/main" xmlns="" id="{4E899461-09DC-9847-9325-9575E83B20F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F46F1D07-713F-DF4C-AADB-0401BC5D16C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7D517064-9505-400D-B910-2BA102711528}"/>
              </a:ext>
            </a:extLst>
          </p:cNvPr>
          <p:cNvPicPr>
            <a:picLocks noChangeAspect="1"/>
          </p:cNvPicPr>
          <p:nvPr/>
        </p:nvPicPr>
        <p:blipFill>
          <a:blip r:embed="rId3"/>
          <a:stretch>
            <a:fillRect/>
          </a:stretch>
        </p:blipFill>
        <p:spPr>
          <a:xfrm>
            <a:off x="3196879" y="1243072"/>
            <a:ext cx="2750235" cy="1608628"/>
          </a:xfrm>
          <a:prstGeom prst="rect">
            <a:avLst/>
          </a:prstGeom>
        </p:spPr>
      </p:pic>
      <p:sp>
        <p:nvSpPr>
          <p:cNvPr id="15" name="Slide Number Placeholder 7">
            <a:extLst>
              <a:ext uri="{FF2B5EF4-FFF2-40B4-BE49-F238E27FC236}">
                <a16:creationId xmlns:a16="http://schemas.microsoft.com/office/drawing/2014/main" xmlns="" id="{46C5FCDC-E957-440E-B48B-ED298EA4B623}"/>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00459DE-8B99-4B71-9382-FA1DB39BB2F4}"/>
              </a:ext>
            </a:extLst>
          </p:cNvPr>
          <p:cNvPicPr>
            <a:picLocks noChangeAspect="1"/>
          </p:cNvPicPr>
          <p:nvPr/>
        </p:nvPicPr>
        <p:blipFill>
          <a:blip r:embed="rId4"/>
          <a:stretch>
            <a:fillRect/>
          </a:stretch>
        </p:blipFill>
        <p:spPr>
          <a:xfrm>
            <a:off x="1814854" y="4527179"/>
            <a:ext cx="5514286" cy="1857143"/>
          </a:xfrm>
          <a:prstGeom prst="rect">
            <a:avLst/>
          </a:prstGeom>
        </p:spPr>
      </p:pic>
      <p:pic>
        <p:nvPicPr>
          <p:cNvPr id="6" name="Picture 5">
            <a:extLst>
              <a:ext uri="{FF2B5EF4-FFF2-40B4-BE49-F238E27FC236}">
                <a16:creationId xmlns:a16="http://schemas.microsoft.com/office/drawing/2014/main" xmlns="" id="{E3D14B94-72A8-4938-9314-5ABBB37BD9D7}"/>
              </a:ext>
            </a:extLst>
          </p:cNvPr>
          <p:cNvPicPr>
            <a:picLocks noChangeAspect="1"/>
          </p:cNvPicPr>
          <p:nvPr/>
        </p:nvPicPr>
        <p:blipFill>
          <a:blip r:embed="rId5"/>
          <a:stretch>
            <a:fillRect/>
          </a:stretch>
        </p:blipFill>
        <p:spPr>
          <a:xfrm>
            <a:off x="2424378" y="3733510"/>
            <a:ext cx="4295238" cy="657143"/>
          </a:xfrm>
          <a:prstGeom prst="rect">
            <a:avLst/>
          </a:prstGeom>
        </p:spPr>
      </p:pic>
      <p:pic>
        <p:nvPicPr>
          <p:cNvPr id="7" name="Picture 6">
            <a:extLst>
              <a:ext uri="{FF2B5EF4-FFF2-40B4-BE49-F238E27FC236}">
                <a16:creationId xmlns:a16="http://schemas.microsoft.com/office/drawing/2014/main" xmlns="" id="{B7DD4D24-1058-4AD2-9DB7-1E8BEF650C20}"/>
              </a:ext>
            </a:extLst>
          </p:cNvPr>
          <p:cNvPicPr>
            <a:picLocks noChangeAspect="1"/>
          </p:cNvPicPr>
          <p:nvPr/>
        </p:nvPicPr>
        <p:blipFill>
          <a:blip r:embed="rId6"/>
          <a:stretch>
            <a:fillRect/>
          </a:stretch>
        </p:blipFill>
        <p:spPr>
          <a:xfrm>
            <a:off x="2131727" y="2917032"/>
            <a:ext cx="5152381" cy="609524"/>
          </a:xfrm>
          <a:prstGeom prst="rect">
            <a:avLst/>
          </a:prstGeom>
        </p:spPr>
      </p:pic>
    </p:spTree>
  </p:cSld>
  <p:clrMapOvr>
    <a:masterClrMapping/>
  </p:clrMapOvr>
  <p:transition spd="med">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609600"/>
            <a:ext cx="8229600" cy="1371600"/>
          </a:xfrm>
        </p:spPr>
        <p:txBody>
          <a:bodyPr/>
          <a:lstStyle/>
          <a:p>
            <a:r>
              <a:rPr lang="en-US" altLang="en-US" sz="4000" b="1" dirty="0"/>
              <a:t>Appendix 18A: Using Excel for Cost Estimation</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ectangle 6">
            <a:extLst>
              <a:ext uri="{FF2B5EF4-FFF2-40B4-BE49-F238E27FC236}">
                <a16:creationId xmlns:a16="http://schemas.microsoft.com/office/drawing/2014/main" xmlns="" id="{21ED3529-04FA-3546-93AB-06B75071022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73D151E5-A64F-554D-982B-5143BD6ABF7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AFF374FB-3393-4522-BFB5-13849F3A9210}"/>
              </a:ext>
            </a:extLst>
          </p:cNvPr>
          <p:cNvPicPr>
            <a:picLocks noChangeAspect="1"/>
          </p:cNvPicPr>
          <p:nvPr/>
        </p:nvPicPr>
        <p:blipFill>
          <a:blip r:embed="rId3"/>
          <a:stretch>
            <a:fillRect/>
          </a:stretch>
        </p:blipFill>
        <p:spPr>
          <a:xfrm>
            <a:off x="2286285" y="2057400"/>
            <a:ext cx="4571429" cy="3961905"/>
          </a:xfrm>
          <a:prstGeom prst="rect">
            <a:avLst/>
          </a:prstGeom>
        </p:spPr>
      </p:pic>
      <p:sp>
        <p:nvSpPr>
          <p:cNvPr id="9" name="Slide Number Placeholder 7">
            <a:extLst>
              <a:ext uri="{FF2B5EF4-FFF2-40B4-BE49-F238E27FC236}">
                <a16:creationId xmlns:a16="http://schemas.microsoft.com/office/drawing/2014/main" xmlns="" id="{DCF5BEB2-5824-4E94-94FB-8DFF50B1CDE9}"/>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p:transition>
    <p:pull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914400" y="2172346"/>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i="1" dirty="0">
                <a:solidFill>
                  <a:prstClr val="black"/>
                </a:solidFill>
              </a:rPr>
              <a:t>Appendix </a:t>
            </a:r>
            <a:br>
              <a:rPr lang="en-US" i="1" dirty="0">
                <a:solidFill>
                  <a:prstClr val="black"/>
                </a:solidFill>
              </a:rPr>
            </a:br>
            <a:r>
              <a:rPr lang="en-US" dirty="0">
                <a:solidFill>
                  <a:prstClr val="black"/>
                </a:solidFill>
              </a:rPr>
              <a:t>Compute unit cost and income under both absorption and variable costing.</a:t>
            </a:r>
            <a:r>
              <a:rPr lang="en-US" altLang="en-US" dirty="0"/>
              <a:t/>
            </a:r>
            <a:br>
              <a:rPr lang="en-US" altLang="en-US" dirty="0"/>
            </a:br>
            <a:endParaRPr lang="en-US" alt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950259" y="1912751"/>
            <a:ext cx="7315200" cy="8731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950259" y="5209233"/>
            <a:ext cx="7315200" cy="87313"/>
          </a:xfrm>
          <a:prstGeom prst="rect">
            <a:avLst/>
          </a:prstGeom>
          <a:noFill/>
          <a:ln w="9525">
            <a:noFill/>
            <a:miter lim="800000"/>
            <a:headEnd/>
            <a:tailEnd/>
          </a:ln>
        </p:spPr>
      </p:pic>
      <p:sp>
        <p:nvSpPr>
          <p:cNvPr id="8" name="TextBox 7"/>
          <p:cNvSpPr txBox="1"/>
          <p:nvPr/>
        </p:nvSpPr>
        <p:spPr>
          <a:xfrm>
            <a:off x="1978959" y="824616"/>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xmlns="" id="{70E15A91-09BA-524E-95B6-3D307F9949D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2C6A5F9-A5AC-044D-8A0A-A9780A624B5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9" name="Slide Number Placeholder 7">
            <a:extLst>
              <a:ext uri="{FF2B5EF4-FFF2-40B4-BE49-F238E27FC236}">
                <a16:creationId xmlns:a16="http://schemas.microsoft.com/office/drawing/2014/main" xmlns="" id="{676A557E-1665-4196-883B-A13C46C8C5D9}"/>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extLst>
      <p:ext uri="{BB962C8B-B14F-4D97-AF65-F5344CB8AC3E}">
        <p14:creationId xmlns:p14="http://schemas.microsoft.com/office/powerpoint/2010/main" val="409120298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87694" y="471495"/>
            <a:ext cx="8229600" cy="1371600"/>
          </a:xfrm>
        </p:spPr>
        <p:txBody>
          <a:bodyPr/>
          <a:lstStyle/>
          <a:p>
            <a:r>
              <a:rPr lang="en-US" altLang="en-US" sz="4000" b="1" dirty="0"/>
              <a:t>Appendix 18B: Variable Costing and Performance Reporting</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6" name="Rounded Rectangle 45"/>
          <p:cNvSpPr/>
          <p:nvPr/>
        </p:nvSpPr>
        <p:spPr>
          <a:xfrm>
            <a:off x="76200" y="64770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sp>
        <p:nvSpPr>
          <p:cNvPr id="10" name="Rectangle 9">
            <a:extLst>
              <a:ext uri="{FF2B5EF4-FFF2-40B4-BE49-F238E27FC236}">
                <a16:creationId xmlns:a16="http://schemas.microsoft.com/office/drawing/2014/main" xmlns="" id="{E9F4F525-3D41-994D-AA00-FE1936B838E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B99E313-968B-4E4F-8337-7210C7DE28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Rectangle 9">
            <a:extLst>
              <a:ext uri="{FF2B5EF4-FFF2-40B4-BE49-F238E27FC236}">
                <a16:creationId xmlns:a16="http://schemas.microsoft.com/office/drawing/2014/main" xmlns="" id="{A7D18E7D-2A83-4F37-B187-B72E3EDDDADF}"/>
              </a:ext>
            </a:extLst>
          </p:cNvPr>
          <p:cNvSpPr>
            <a:spLocks noChangeArrowheads="1"/>
          </p:cNvSpPr>
          <p:nvPr/>
        </p:nvSpPr>
        <p:spPr bwMode="auto">
          <a:xfrm>
            <a:off x="762000" y="1797202"/>
            <a:ext cx="7696200" cy="3475310"/>
          </a:xfrm>
          <a:prstGeom prst="rect">
            <a:avLst/>
          </a:prstGeom>
          <a:solidFill>
            <a:srgbClr val="CCFFCC"/>
          </a:solidFill>
          <a:ln w="57150" cmpd="thickThin">
            <a:solidFill>
              <a:schemeClr val="hlink"/>
            </a:solidFill>
            <a:miter lim="800000"/>
            <a:headEnd/>
            <a:tailEnd/>
          </a:ln>
        </p:spPr>
        <p:txBody>
          <a:bodyPr wrap="square" lIns="90488" tIns="44450" rIns="90488" bIns="4445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r>
              <a:rPr lang="en-US" altLang="en-US" sz="2200" b="1" dirty="0"/>
              <a:t>Contribution margin income statement or variable costing income statement.</a:t>
            </a:r>
          </a:p>
          <a:p>
            <a:pPr marL="342900" indent="-342900" eaLnBrk="1" hangingPunct="1">
              <a:buFont typeface="Arial" panose="020B0604020202020204" pitchFamily="34" charset="0"/>
              <a:buChar char="•"/>
            </a:pPr>
            <a:r>
              <a:rPr lang="en-US" altLang="en-US" sz="2200" b="1" dirty="0"/>
              <a:t>Variable costing – costs that change in total with changes in production levels included in product costs.</a:t>
            </a:r>
          </a:p>
          <a:p>
            <a:pPr marL="342900" indent="-342900" eaLnBrk="1" hangingPunct="1">
              <a:buFont typeface="Arial" panose="020B0604020202020204" pitchFamily="34" charset="0"/>
              <a:buChar char="•"/>
            </a:pPr>
            <a:r>
              <a:rPr lang="en-US" altLang="en-US" sz="2200" b="1" dirty="0"/>
              <a:t>Variable costs include: direct materials, direct labor, and variable overhead.</a:t>
            </a:r>
          </a:p>
          <a:p>
            <a:pPr marL="342900" indent="-342900" eaLnBrk="1" hangingPunct="1">
              <a:buFont typeface="Arial" panose="020B0604020202020204" pitchFamily="34" charset="0"/>
              <a:buChar char="•"/>
            </a:pPr>
            <a:r>
              <a:rPr lang="en-US" altLang="en-US" sz="2200" b="1" dirty="0"/>
              <a:t>Fixed overhead costs excluded from product costs.</a:t>
            </a:r>
          </a:p>
          <a:p>
            <a:pPr marL="342900" indent="-342900" eaLnBrk="1" hangingPunct="1">
              <a:buFont typeface="Arial" panose="020B0604020202020204" pitchFamily="34" charset="0"/>
              <a:buChar char="•"/>
            </a:pPr>
            <a:r>
              <a:rPr lang="en-US" altLang="en-US" sz="2200" b="1" dirty="0"/>
              <a:t>GAAP requires absorption costing - direct materials, direct labor, and all overhead (variable and fixed).</a:t>
            </a:r>
          </a:p>
        </p:txBody>
      </p:sp>
      <p:sp>
        <p:nvSpPr>
          <p:cNvPr id="8" name="Slide Number Placeholder 7">
            <a:extLst>
              <a:ext uri="{FF2B5EF4-FFF2-40B4-BE49-F238E27FC236}">
                <a16:creationId xmlns:a16="http://schemas.microsoft.com/office/drawing/2014/main" xmlns="" id="{D0F3DCBA-CAE6-4990-945C-A932B32606D9}"/>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extLst>
      <p:ext uri="{BB962C8B-B14F-4D97-AF65-F5344CB8AC3E}">
        <p14:creationId xmlns:p14="http://schemas.microsoft.com/office/powerpoint/2010/main" val="2897049029"/>
      </p:ext>
    </p:extLst>
  </p:cSld>
  <p:clrMapOvr>
    <a:masterClrMapping/>
  </p:clrMapOvr>
  <p:transition>
    <p:pull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87694" y="471495"/>
            <a:ext cx="8229600" cy="1371600"/>
          </a:xfrm>
        </p:spPr>
        <p:txBody>
          <a:bodyPr/>
          <a:lstStyle/>
          <a:p>
            <a:r>
              <a:rPr lang="en-US" altLang="en-US" sz="4000" b="1" dirty="0"/>
              <a:t>Computing Unit Cost</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6" name="Rounded Rectangle 45"/>
          <p:cNvSpPr/>
          <p:nvPr/>
        </p:nvSpPr>
        <p:spPr>
          <a:xfrm>
            <a:off x="76200" y="64770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sp>
        <p:nvSpPr>
          <p:cNvPr id="10" name="Rectangle 9">
            <a:extLst>
              <a:ext uri="{FF2B5EF4-FFF2-40B4-BE49-F238E27FC236}">
                <a16:creationId xmlns:a16="http://schemas.microsoft.com/office/drawing/2014/main" xmlns="" id="{E9F4F525-3D41-994D-AA00-FE1936B838E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B99E313-968B-4E4F-8337-7210C7DE28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TextBox 11">
            <a:extLst>
              <a:ext uri="{FF2B5EF4-FFF2-40B4-BE49-F238E27FC236}">
                <a16:creationId xmlns:a16="http://schemas.microsoft.com/office/drawing/2014/main" xmlns="" id="{993BC017-EE63-4F9E-BEBB-FD9645410CCF}"/>
              </a:ext>
            </a:extLst>
          </p:cNvPr>
          <p:cNvSpPr txBox="1"/>
          <p:nvPr/>
        </p:nvSpPr>
        <p:spPr>
          <a:xfrm>
            <a:off x="7573756" y="18483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18B.1</a:t>
            </a:r>
          </a:p>
        </p:txBody>
      </p:sp>
      <p:sp>
        <p:nvSpPr>
          <p:cNvPr id="13" name="TextBox 12">
            <a:extLst>
              <a:ext uri="{FF2B5EF4-FFF2-40B4-BE49-F238E27FC236}">
                <a16:creationId xmlns:a16="http://schemas.microsoft.com/office/drawing/2014/main" xmlns="" id="{80D2C182-9CFB-4FC7-A2F1-0896E4DC39BC}"/>
              </a:ext>
            </a:extLst>
          </p:cNvPr>
          <p:cNvSpPr txBox="1"/>
          <p:nvPr/>
        </p:nvSpPr>
        <p:spPr>
          <a:xfrm>
            <a:off x="7569463" y="288564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18B.2</a:t>
            </a:r>
          </a:p>
        </p:txBody>
      </p:sp>
      <p:sp>
        <p:nvSpPr>
          <p:cNvPr id="14" name="Slide Number Placeholder 7">
            <a:extLst>
              <a:ext uri="{FF2B5EF4-FFF2-40B4-BE49-F238E27FC236}">
                <a16:creationId xmlns:a16="http://schemas.microsoft.com/office/drawing/2014/main" xmlns="" id="{5EA0F2FD-29BF-4AA3-AD20-1AEF56139EC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E2199AA6-5581-4374-94DE-EF0CCCBADCE8}"/>
              </a:ext>
            </a:extLst>
          </p:cNvPr>
          <p:cNvPicPr>
            <a:picLocks noChangeAspect="1"/>
          </p:cNvPicPr>
          <p:nvPr/>
        </p:nvPicPr>
        <p:blipFill>
          <a:blip r:embed="rId3"/>
          <a:stretch>
            <a:fillRect/>
          </a:stretch>
        </p:blipFill>
        <p:spPr>
          <a:xfrm>
            <a:off x="187494" y="3685166"/>
            <a:ext cx="8342857" cy="2571429"/>
          </a:xfrm>
          <a:prstGeom prst="rect">
            <a:avLst/>
          </a:prstGeom>
        </p:spPr>
      </p:pic>
      <p:pic>
        <p:nvPicPr>
          <p:cNvPr id="6" name="Picture 5">
            <a:extLst>
              <a:ext uri="{FF2B5EF4-FFF2-40B4-BE49-F238E27FC236}">
                <a16:creationId xmlns:a16="http://schemas.microsoft.com/office/drawing/2014/main" xmlns="" id="{5E677DBF-87A0-4EBB-9B09-1DA1E49C9CFD}"/>
              </a:ext>
            </a:extLst>
          </p:cNvPr>
          <p:cNvPicPr>
            <a:picLocks noChangeAspect="1"/>
          </p:cNvPicPr>
          <p:nvPr/>
        </p:nvPicPr>
        <p:blipFill>
          <a:blip r:embed="rId4"/>
          <a:stretch>
            <a:fillRect/>
          </a:stretch>
        </p:blipFill>
        <p:spPr>
          <a:xfrm>
            <a:off x="893703" y="1843095"/>
            <a:ext cx="6276190" cy="895238"/>
          </a:xfrm>
          <a:prstGeom prst="rect">
            <a:avLst/>
          </a:prstGeom>
        </p:spPr>
      </p:pic>
    </p:spTree>
    <p:extLst>
      <p:ext uri="{BB962C8B-B14F-4D97-AF65-F5344CB8AC3E}">
        <p14:creationId xmlns:p14="http://schemas.microsoft.com/office/powerpoint/2010/main" val="2882529473"/>
      </p:ext>
    </p:extLst>
  </p:cSld>
  <p:clrMapOvr>
    <a:masterClrMapping/>
  </p:clrMapOvr>
  <p:transition>
    <p:pull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87694" y="471495"/>
            <a:ext cx="8229600" cy="1371600"/>
          </a:xfrm>
        </p:spPr>
        <p:txBody>
          <a:bodyPr/>
          <a:lstStyle/>
          <a:p>
            <a:r>
              <a:rPr lang="en-US" altLang="en-US" sz="4000" b="1" dirty="0"/>
              <a:t>Income Reporting</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6" name="Rounded Rectangle 45"/>
          <p:cNvSpPr/>
          <p:nvPr/>
        </p:nvSpPr>
        <p:spPr>
          <a:xfrm>
            <a:off x="76200" y="64770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sp>
        <p:nvSpPr>
          <p:cNvPr id="10" name="Rectangle 9">
            <a:extLst>
              <a:ext uri="{FF2B5EF4-FFF2-40B4-BE49-F238E27FC236}">
                <a16:creationId xmlns:a16="http://schemas.microsoft.com/office/drawing/2014/main" xmlns="" id="{E9F4F525-3D41-994D-AA00-FE1936B838E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B99E313-968B-4E4F-8337-7210C7DE28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4" name="TextBox 13">
            <a:extLst>
              <a:ext uri="{FF2B5EF4-FFF2-40B4-BE49-F238E27FC236}">
                <a16:creationId xmlns:a16="http://schemas.microsoft.com/office/drawing/2014/main" xmlns="" id="{01B3E97C-E870-4D2E-9F2E-BF6618F4D020}"/>
              </a:ext>
            </a:extLst>
          </p:cNvPr>
          <p:cNvSpPr txBox="1"/>
          <p:nvPr/>
        </p:nvSpPr>
        <p:spPr>
          <a:xfrm>
            <a:off x="7604185" y="11764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18B.3</a:t>
            </a:r>
          </a:p>
        </p:txBody>
      </p:sp>
      <p:sp>
        <p:nvSpPr>
          <p:cNvPr id="9" name="Slide Number Placeholder 7">
            <a:extLst>
              <a:ext uri="{FF2B5EF4-FFF2-40B4-BE49-F238E27FC236}">
                <a16:creationId xmlns:a16="http://schemas.microsoft.com/office/drawing/2014/main" xmlns="" id="{698E1082-5597-47CF-98C8-B17C44403873}"/>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D6785E35-32F6-4CBB-BA6E-2902397F5D1B}"/>
              </a:ext>
            </a:extLst>
          </p:cNvPr>
          <p:cNvPicPr>
            <a:picLocks noChangeAspect="1"/>
          </p:cNvPicPr>
          <p:nvPr/>
        </p:nvPicPr>
        <p:blipFill>
          <a:blip r:embed="rId3"/>
          <a:stretch>
            <a:fillRect/>
          </a:stretch>
        </p:blipFill>
        <p:spPr>
          <a:xfrm>
            <a:off x="496280" y="2133600"/>
            <a:ext cx="8390476" cy="3180952"/>
          </a:xfrm>
          <a:prstGeom prst="rect">
            <a:avLst/>
          </a:prstGeom>
        </p:spPr>
      </p:pic>
    </p:spTree>
    <p:extLst>
      <p:ext uri="{BB962C8B-B14F-4D97-AF65-F5344CB8AC3E}">
        <p14:creationId xmlns:p14="http://schemas.microsoft.com/office/powerpoint/2010/main" val="4221058232"/>
      </p:ext>
    </p:extLst>
  </p:cSld>
  <p:clrMapOvr>
    <a:masterClrMapping/>
  </p:clrMapOvr>
  <p:transition>
    <p:pull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795284"/>
            <a:ext cx="8229600" cy="1371600"/>
          </a:xfrm>
        </p:spPr>
        <p:txBody>
          <a:bodyPr/>
          <a:lstStyle/>
          <a:p>
            <a:r>
              <a:rPr lang="en-US" altLang="en-US" sz="4000" b="1" dirty="0"/>
              <a:t>Converting Income Under Variable Costing to Income under Absorption Costing</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46" name="Rounded Rectangle 45"/>
          <p:cNvSpPr/>
          <p:nvPr/>
        </p:nvSpPr>
        <p:spPr>
          <a:xfrm>
            <a:off x="76200" y="6477000"/>
            <a:ext cx="5867400" cy="3048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Compute unit cost and income under both absorption and variable costing.</a:t>
            </a:r>
            <a:endParaRPr lang="en-US" sz="1100" dirty="0"/>
          </a:p>
        </p:txBody>
      </p:sp>
      <p:sp>
        <p:nvSpPr>
          <p:cNvPr id="10" name="Rectangle 9">
            <a:extLst>
              <a:ext uri="{FF2B5EF4-FFF2-40B4-BE49-F238E27FC236}">
                <a16:creationId xmlns:a16="http://schemas.microsoft.com/office/drawing/2014/main" xmlns="" id="{E9F4F525-3D41-994D-AA00-FE1936B838E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B99E313-968B-4E4F-8337-7210C7DE28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8" name="Slide Number Placeholder 7">
            <a:extLst>
              <a:ext uri="{FF2B5EF4-FFF2-40B4-BE49-F238E27FC236}">
                <a16:creationId xmlns:a16="http://schemas.microsoft.com/office/drawing/2014/main" xmlns="" id="{DEA9A46E-A0DC-414F-9423-515274A64B1D}"/>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9704C947-03F3-40E4-BE5E-9955A06C86B0}"/>
              </a:ext>
            </a:extLst>
          </p:cNvPr>
          <p:cNvPicPr>
            <a:picLocks noChangeAspect="1"/>
          </p:cNvPicPr>
          <p:nvPr/>
        </p:nvPicPr>
        <p:blipFill>
          <a:blip r:embed="rId3"/>
          <a:stretch>
            <a:fillRect/>
          </a:stretch>
        </p:blipFill>
        <p:spPr>
          <a:xfrm>
            <a:off x="2057400" y="2341998"/>
            <a:ext cx="5282506" cy="1388421"/>
          </a:xfrm>
          <a:prstGeom prst="rect">
            <a:avLst/>
          </a:prstGeom>
        </p:spPr>
      </p:pic>
      <p:pic>
        <p:nvPicPr>
          <p:cNvPr id="5" name="Picture 4">
            <a:extLst>
              <a:ext uri="{FF2B5EF4-FFF2-40B4-BE49-F238E27FC236}">
                <a16:creationId xmlns:a16="http://schemas.microsoft.com/office/drawing/2014/main" xmlns="" id="{B28351B1-9135-4342-BDEA-DE2C9383E06F}"/>
              </a:ext>
            </a:extLst>
          </p:cNvPr>
          <p:cNvPicPr>
            <a:picLocks noChangeAspect="1"/>
          </p:cNvPicPr>
          <p:nvPr/>
        </p:nvPicPr>
        <p:blipFill>
          <a:blip r:embed="rId4"/>
          <a:stretch>
            <a:fillRect/>
          </a:stretch>
        </p:blipFill>
        <p:spPr>
          <a:xfrm>
            <a:off x="265485" y="3902854"/>
            <a:ext cx="8613029" cy="671604"/>
          </a:xfrm>
          <a:prstGeom prst="rect">
            <a:avLst/>
          </a:prstGeom>
        </p:spPr>
      </p:pic>
      <p:pic>
        <p:nvPicPr>
          <p:cNvPr id="6" name="Picture 5">
            <a:extLst>
              <a:ext uri="{FF2B5EF4-FFF2-40B4-BE49-F238E27FC236}">
                <a16:creationId xmlns:a16="http://schemas.microsoft.com/office/drawing/2014/main" xmlns="" id="{B9B5A2E0-65D6-4938-A0E6-4474B001567A}"/>
              </a:ext>
            </a:extLst>
          </p:cNvPr>
          <p:cNvPicPr>
            <a:picLocks noChangeAspect="1"/>
          </p:cNvPicPr>
          <p:nvPr/>
        </p:nvPicPr>
        <p:blipFill>
          <a:blip r:embed="rId5"/>
          <a:stretch>
            <a:fillRect/>
          </a:stretch>
        </p:blipFill>
        <p:spPr>
          <a:xfrm>
            <a:off x="1062282" y="4838457"/>
            <a:ext cx="7114095" cy="785694"/>
          </a:xfrm>
          <a:prstGeom prst="rect">
            <a:avLst/>
          </a:prstGeom>
        </p:spPr>
      </p:pic>
    </p:spTree>
    <p:extLst>
      <p:ext uri="{BB962C8B-B14F-4D97-AF65-F5344CB8AC3E}">
        <p14:creationId xmlns:p14="http://schemas.microsoft.com/office/powerpoint/2010/main" val="4026744816"/>
      </p:ext>
    </p:extLst>
  </p:cSld>
  <p:clrMapOvr>
    <a:masterClrMapping/>
  </p:clrMapOvr>
  <p:transition>
    <p:pull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76400"/>
            <a:ext cx="8229600" cy="1295400"/>
          </a:xfrm>
        </p:spPr>
        <p:txBody>
          <a:bodyPr/>
          <a:lstStyle/>
          <a:p>
            <a:pPr>
              <a:defRPr/>
            </a:pPr>
            <a:r>
              <a:rPr lang="en-US" b="1" dirty="0"/>
              <a:t>End of Chapter 18</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ectangle 6">
            <a:extLst>
              <a:ext uri="{FF2B5EF4-FFF2-40B4-BE49-F238E27FC236}">
                <a16:creationId xmlns:a16="http://schemas.microsoft.com/office/drawing/2014/main" xmlns="" id="{049AEA06-71AB-C040-B9A9-37011B03DD9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8" name="Slide Number Placeholder 7">
            <a:extLst>
              <a:ext uri="{FF2B5EF4-FFF2-40B4-BE49-F238E27FC236}">
                <a16:creationId xmlns:a16="http://schemas.microsoft.com/office/drawing/2014/main" xmlns="" id="{F9E11699-7C74-8044-821F-CF7CF26E637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6" name="Slide Number Placeholder 7">
            <a:extLst>
              <a:ext uri="{FF2B5EF4-FFF2-40B4-BE49-F238E27FC236}">
                <a16:creationId xmlns:a16="http://schemas.microsoft.com/office/drawing/2014/main" xmlns="" id="{14015009-E629-4A9B-A3BE-0E551CC07A2E}"/>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5326" y="796693"/>
            <a:ext cx="8229600" cy="533400"/>
          </a:xfrm>
        </p:spPr>
        <p:txBody>
          <a:bodyPr/>
          <a:lstStyle/>
          <a:p>
            <a:r>
              <a:rPr lang="en-US" altLang="en-US" b="1" dirty="0"/>
              <a:t>Fixed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440050"/>
            <a:ext cx="6243588" cy="32336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Rectangle 10">
            <a:extLst>
              <a:ext uri="{FF2B5EF4-FFF2-40B4-BE49-F238E27FC236}">
                <a16:creationId xmlns:a16="http://schemas.microsoft.com/office/drawing/2014/main" xmlns="" id="{C9DB40FB-A347-4145-815E-F7A21FC29DC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55E45ACE-A7D5-F045-AC4F-042EBB7CE05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0554CB99-54ED-4CA6-B019-9C12E170F8EA}"/>
              </a:ext>
            </a:extLst>
          </p:cNvPr>
          <p:cNvSpPr txBox="1"/>
          <p:nvPr/>
        </p:nvSpPr>
        <p:spPr>
          <a:xfrm>
            <a:off x="1605012" y="3898859"/>
            <a:ext cx="6243588" cy="1569660"/>
          </a:xfrm>
          <a:prstGeom prst="rect">
            <a:avLst/>
          </a:prstGeom>
          <a:solidFill>
            <a:schemeClr val="bg2"/>
          </a:solidFill>
          <a:ln w="19050">
            <a:solidFill>
              <a:srgbClr val="0033CC"/>
            </a:solidFill>
          </a:ln>
        </p:spPr>
        <p:txBody>
          <a:bodyPr wrap="square">
            <a:spAutoFit/>
          </a:bodyPr>
          <a:lstStyle/>
          <a:p>
            <a:pPr marL="342900" indent="-342900">
              <a:buFont typeface="Arial" panose="020B0604020202020204" pitchFamily="34" charset="0"/>
              <a:buChar char="•"/>
              <a:defRPr/>
            </a:pPr>
            <a:r>
              <a:rPr lang="en-US" sz="2400" b="1" dirty="0">
                <a:solidFill>
                  <a:schemeClr val="accent2">
                    <a:lumMod val="50000"/>
                  </a:schemeClr>
                </a:solidFill>
              </a:rPr>
              <a:t>Total fixed costs do not change as volume changes.</a:t>
            </a:r>
          </a:p>
          <a:p>
            <a:pPr marL="342900" indent="-342900">
              <a:buFont typeface="Arial" panose="020B0604020202020204" pitchFamily="34" charset="0"/>
              <a:buChar char="•"/>
              <a:defRPr/>
            </a:pPr>
            <a:r>
              <a:rPr lang="en-US" sz="2400" b="1" dirty="0">
                <a:solidFill>
                  <a:schemeClr val="accent2">
                    <a:lumMod val="50000"/>
                  </a:schemeClr>
                </a:solidFill>
              </a:rPr>
              <a:t>Unit fixed costs decreases as volume increases.</a:t>
            </a:r>
            <a:endParaRPr lang="en-US" sz="2400" dirty="0">
              <a:solidFill>
                <a:schemeClr val="accent2">
                  <a:lumMod val="50000"/>
                </a:schemeClr>
              </a:solidFill>
            </a:endParaRPr>
          </a:p>
        </p:txBody>
      </p:sp>
      <p:sp>
        <p:nvSpPr>
          <p:cNvPr id="9" name="Slide Number Placeholder 7">
            <a:extLst>
              <a:ext uri="{FF2B5EF4-FFF2-40B4-BE49-F238E27FC236}">
                <a16:creationId xmlns:a16="http://schemas.microsoft.com/office/drawing/2014/main" xmlns="" id="{7DE4634A-7D84-47F8-89EC-C4AFDAE17CFE}"/>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9B61800-DAA2-4357-AD8C-FE924C11B399}"/>
              </a:ext>
            </a:extLst>
          </p:cNvPr>
          <p:cNvPicPr>
            <a:picLocks noChangeAspect="1"/>
          </p:cNvPicPr>
          <p:nvPr/>
        </p:nvPicPr>
        <p:blipFill>
          <a:blip r:embed="rId3"/>
          <a:stretch>
            <a:fillRect/>
          </a:stretch>
        </p:blipFill>
        <p:spPr>
          <a:xfrm>
            <a:off x="3219739" y="1524000"/>
            <a:ext cx="2485714" cy="2180952"/>
          </a:xfrm>
          <a:prstGeom prst="rect">
            <a:avLst/>
          </a:prstGeom>
        </p:spPr>
      </p:pic>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0650" y="859156"/>
            <a:ext cx="8229600" cy="533400"/>
          </a:xfrm>
        </p:spPr>
        <p:txBody>
          <a:bodyPr/>
          <a:lstStyle/>
          <a:p>
            <a:r>
              <a:rPr lang="en-US" altLang="en-US" b="1" dirty="0"/>
              <a:t>Variable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440050"/>
            <a:ext cx="6167388" cy="32336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Rectangle 10">
            <a:extLst>
              <a:ext uri="{FF2B5EF4-FFF2-40B4-BE49-F238E27FC236}">
                <a16:creationId xmlns:a16="http://schemas.microsoft.com/office/drawing/2014/main" xmlns="" id="{B7A534A5-F177-CE4E-81E2-42E57051BEA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C187E19-A3E0-134A-A054-94D101AAE5D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D3E446E4-D6ED-47A1-A8F5-792D42A77F85}"/>
              </a:ext>
            </a:extLst>
          </p:cNvPr>
          <p:cNvSpPr txBox="1"/>
          <p:nvPr/>
        </p:nvSpPr>
        <p:spPr>
          <a:xfrm>
            <a:off x="1371600" y="4011234"/>
            <a:ext cx="6770511" cy="1569660"/>
          </a:xfrm>
          <a:prstGeom prst="rect">
            <a:avLst/>
          </a:prstGeom>
          <a:solidFill>
            <a:schemeClr val="bg2"/>
          </a:solidFill>
          <a:ln w="19050">
            <a:solidFill>
              <a:srgbClr val="0033CC"/>
            </a:solidFill>
          </a:ln>
        </p:spPr>
        <p:txBody>
          <a:bodyPr wrap="square">
            <a:spAutoFit/>
          </a:bodyPr>
          <a:lstStyle/>
          <a:p>
            <a:pPr marL="342900" indent="-342900">
              <a:buFont typeface="Arial" panose="020B0604020202020204" pitchFamily="34" charset="0"/>
              <a:buChar char="•"/>
              <a:defRPr/>
            </a:pPr>
            <a:r>
              <a:rPr lang="en-US" sz="2400" b="1" dirty="0">
                <a:solidFill>
                  <a:schemeClr val="accent2">
                    <a:lumMod val="50000"/>
                  </a:schemeClr>
                </a:solidFill>
              </a:rPr>
              <a:t>Total variable costs change in proportion to volume changes.</a:t>
            </a:r>
          </a:p>
          <a:p>
            <a:pPr marL="342900" indent="-342900">
              <a:buFont typeface="Arial" panose="020B0604020202020204" pitchFamily="34" charset="0"/>
              <a:buChar char="•"/>
              <a:defRPr/>
            </a:pPr>
            <a:r>
              <a:rPr lang="en-US" sz="2400" b="1" dirty="0">
                <a:solidFill>
                  <a:schemeClr val="accent2">
                    <a:lumMod val="50000"/>
                  </a:schemeClr>
                </a:solidFill>
              </a:rPr>
              <a:t>Unit variable costs stay the same as volume changes.</a:t>
            </a:r>
            <a:endParaRPr lang="en-US" sz="2400" dirty="0">
              <a:solidFill>
                <a:schemeClr val="accent2">
                  <a:lumMod val="50000"/>
                </a:schemeClr>
              </a:solidFill>
            </a:endParaRPr>
          </a:p>
        </p:txBody>
      </p:sp>
      <p:sp>
        <p:nvSpPr>
          <p:cNvPr id="9" name="Slide Number Placeholder 7">
            <a:extLst>
              <a:ext uri="{FF2B5EF4-FFF2-40B4-BE49-F238E27FC236}">
                <a16:creationId xmlns:a16="http://schemas.microsoft.com/office/drawing/2014/main" xmlns="" id="{E588ED11-BBEC-4F05-A4C2-CAC8DB6F03D7}"/>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ED828051-90ED-46D5-A8F0-B99EA2F9220E}"/>
              </a:ext>
            </a:extLst>
          </p:cNvPr>
          <p:cNvPicPr>
            <a:picLocks noChangeAspect="1"/>
          </p:cNvPicPr>
          <p:nvPr/>
        </p:nvPicPr>
        <p:blipFill>
          <a:blip r:embed="rId3"/>
          <a:stretch>
            <a:fillRect/>
          </a:stretch>
        </p:blipFill>
        <p:spPr>
          <a:xfrm>
            <a:off x="3307355" y="1718312"/>
            <a:ext cx="2476190" cy="1961905"/>
          </a:xfrm>
          <a:prstGeom prst="rect">
            <a:avLst/>
          </a:prstGeom>
        </p:spPr>
      </p:pic>
    </p:spTree>
    <p:extLst>
      <p:ext uri="{BB962C8B-B14F-4D97-AF65-F5344CB8AC3E}">
        <p14:creationId xmlns:p14="http://schemas.microsoft.com/office/powerpoint/2010/main" val="3138311528"/>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08790"/>
            <a:ext cx="8229600" cy="533400"/>
          </a:xfrm>
        </p:spPr>
        <p:txBody>
          <a:bodyPr/>
          <a:lstStyle/>
          <a:p>
            <a:r>
              <a:rPr lang="en-US" altLang="en-US" b="1" dirty="0"/>
              <a:t>Graphing Fixed and Variable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440050"/>
            <a:ext cx="6167388" cy="32336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9" name="TextBox 8"/>
          <p:cNvSpPr txBox="1"/>
          <p:nvPr/>
        </p:nvSpPr>
        <p:spPr>
          <a:xfrm>
            <a:off x="7554503" y="124580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18.1</a:t>
            </a:r>
          </a:p>
        </p:txBody>
      </p:sp>
      <p:sp>
        <p:nvSpPr>
          <p:cNvPr id="11" name="Rectangle 10">
            <a:extLst>
              <a:ext uri="{FF2B5EF4-FFF2-40B4-BE49-F238E27FC236}">
                <a16:creationId xmlns:a16="http://schemas.microsoft.com/office/drawing/2014/main" xmlns="" id="{B7A534A5-F177-CE4E-81E2-42E57051BEA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C187E19-A3E0-134A-A054-94D101AAE5D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Slide Number Placeholder 7">
            <a:extLst>
              <a:ext uri="{FF2B5EF4-FFF2-40B4-BE49-F238E27FC236}">
                <a16:creationId xmlns:a16="http://schemas.microsoft.com/office/drawing/2014/main" xmlns="" id="{B5B2F02D-B380-41D3-93C2-61929BC0C94D}"/>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F73CDDEC-5EE7-4DDB-B0F1-7A1F372A0079}"/>
              </a:ext>
            </a:extLst>
          </p:cNvPr>
          <p:cNvPicPr>
            <a:picLocks noChangeAspect="1"/>
          </p:cNvPicPr>
          <p:nvPr/>
        </p:nvPicPr>
        <p:blipFill>
          <a:blip r:embed="rId3"/>
          <a:stretch>
            <a:fillRect/>
          </a:stretch>
        </p:blipFill>
        <p:spPr>
          <a:xfrm>
            <a:off x="1794565" y="1220403"/>
            <a:ext cx="5215836" cy="4916362"/>
          </a:xfrm>
          <a:prstGeom prst="rect">
            <a:avLst/>
          </a:prstGeom>
        </p:spPr>
      </p:pic>
    </p:spTree>
    <p:extLst>
      <p:ext uri="{BB962C8B-B14F-4D97-AF65-F5344CB8AC3E}">
        <p14:creationId xmlns:p14="http://schemas.microsoft.com/office/powerpoint/2010/main" val="2101158094"/>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1" y="675753"/>
            <a:ext cx="8229600" cy="533400"/>
          </a:xfrm>
        </p:spPr>
        <p:txBody>
          <a:bodyPr/>
          <a:lstStyle/>
          <a:p>
            <a:r>
              <a:rPr lang="en-US" altLang="en-US" b="1" dirty="0"/>
              <a:t>Mixed Costs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81012" y="6384322"/>
            <a:ext cx="62435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Rectangle 10">
            <a:extLst>
              <a:ext uri="{FF2B5EF4-FFF2-40B4-BE49-F238E27FC236}">
                <a16:creationId xmlns:a16="http://schemas.microsoft.com/office/drawing/2014/main" xmlns="" id="{D03157D4-93D0-B744-96E7-B6DE7118F4C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ED3706A9-D23B-DE42-9220-BD2DB71F552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F0A16C1A-BF7A-4EA2-8C6B-CCCAAEF774F6}"/>
              </a:ext>
            </a:extLst>
          </p:cNvPr>
          <p:cNvSpPr txBox="1"/>
          <p:nvPr/>
        </p:nvSpPr>
        <p:spPr>
          <a:xfrm>
            <a:off x="717703" y="3848847"/>
            <a:ext cx="7991019" cy="2308324"/>
          </a:xfrm>
          <a:prstGeom prst="rect">
            <a:avLst/>
          </a:prstGeom>
          <a:solidFill>
            <a:schemeClr val="bg2"/>
          </a:solidFill>
          <a:ln w="19050">
            <a:solidFill>
              <a:srgbClr val="0033CC"/>
            </a:solidFill>
          </a:ln>
        </p:spPr>
        <p:txBody>
          <a:bodyPr wrap="square">
            <a:spAutoFit/>
          </a:bodyPr>
          <a:lstStyle/>
          <a:p>
            <a:pPr marL="342900" indent="-342900">
              <a:buFont typeface="Arial" panose="020B0604020202020204" pitchFamily="34" charset="0"/>
              <a:buChar char="•"/>
              <a:defRPr/>
            </a:pPr>
            <a:r>
              <a:rPr lang="en-US" sz="2400" b="1" dirty="0">
                <a:solidFill>
                  <a:schemeClr val="accent2">
                    <a:lumMod val="50000"/>
                  </a:schemeClr>
                </a:solidFill>
              </a:rPr>
              <a:t>Mixed costs include both fixed and variable cost components.</a:t>
            </a:r>
          </a:p>
          <a:p>
            <a:pPr marL="342900" indent="-342900">
              <a:buFont typeface="Arial" panose="020B0604020202020204" pitchFamily="34" charset="0"/>
              <a:buChar char="•"/>
              <a:defRPr/>
            </a:pPr>
            <a:r>
              <a:rPr lang="en-US" sz="2400" b="1" dirty="0">
                <a:solidFill>
                  <a:schemeClr val="accent2">
                    <a:lumMod val="50000"/>
                  </a:schemeClr>
                </a:solidFill>
              </a:rPr>
              <a:t>Mixed costs is greater than zero when volume is zero (fixed component) and increases steadily in proportion to increases in volume (variable component.</a:t>
            </a:r>
            <a:endParaRPr lang="en-US" sz="2400" dirty="0">
              <a:solidFill>
                <a:schemeClr val="accent2">
                  <a:lumMod val="50000"/>
                </a:schemeClr>
              </a:solidFill>
            </a:endParaRPr>
          </a:p>
        </p:txBody>
      </p:sp>
      <p:sp>
        <p:nvSpPr>
          <p:cNvPr id="14" name="Slide Number Placeholder 7">
            <a:extLst>
              <a:ext uri="{FF2B5EF4-FFF2-40B4-BE49-F238E27FC236}">
                <a16:creationId xmlns:a16="http://schemas.microsoft.com/office/drawing/2014/main" xmlns="" id="{0E403563-47BA-4206-BD44-C10A2702C0B0}"/>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A83FD4E7-6677-4754-B0D5-806BF453B44D}"/>
              </a:ext>
            </a:extLst>
          </p:cNvPr>
          <p:cNvPicPr>
            <a:picLocks noChangeAspect="1"/>
          </p:cNvPicPr>
          <p:nvPr/>
        </p:nvPicPr>
        <p:blipFill>
          <a:blip r:embed="rId3"/>
          <a:stretch>
            <a:fillRect/>
          </a:stretch>
        </p:blipFill>
        <p:spPr>
          <a:xfrm>
            <a:off x="3514857" y="1461888"/>
            <a:ext cx="2114286" cy="1790476"/>
          </a:xfrm>
          <a:prstGeom prst="rect">
            <a:avLst/>
          </a:prstGeom>
        </p:spPr>
      </p:pic>
    </p:spTree>
    <p:extLst>
      <p:ext uri="{BB962C8B-B14F-4D97-AF65-F5344CB8AC3E}">
        <p14:creationId xmlns:p14="http://schemas.microsoft.com/office/powerpoint/2010/main" val="3794555534"/>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3"/>
          <p:cNvSpPr>
            <a:spLocks noGrp="1" noChangeArrowheads="1"/>
          </p:cNvSpPr>
          <p:nvPr>
            <p:ph type="title"/>
          </p:nvPr>
        </p:nvSpPr>
        <p:spPr>
          <a:xfrm>
            <a:off x="457200" y="686507"/>
            <a:ext cx="8229600" cy="609600"/>
          </a:xfrm>
        </p:spPr>
        <p:txBody>
          <a:bodyPr/>
          <a:lstStyle/>
          <a:p>
            <a:r>
              <a:rPr lang="en-US" altLang="en-US" b="1" dirty="0"/>
              <a:t>Step-Wise Costs</a:t>
            </a:r>
          </a:p>
        </p:txBody>
      </p:sp>
      <p:sp>
        <p:nvSpPr>
          <p:cNvPr id="5" name="Rectangle 8"/>
          <p:cNvSpPr>
            <a:spLocks noChangeArrowheads="1"/>
          </p:cNvSpPr>
          <p:nvPr/>
        </p:nvSpPr>
        <p:spPr bwMode="auto">
          <a:xfrm>
            <a:off x="457200" y="4969540"/>
            <a:ext cx="8229600" cy="1013098"/>
          </a:xfrm>
          <a:prstGeom prst="rect">
            <a:avLst/>
          </a:prstGeom>
          <a:solidFill>
            <a:schemeClr val="bg2">
              <a:lumMod val="90000"/>
            </a:schemeClr>
          </a:solidFill>
          <a:ln w="19050">
            <a:solidFill>
              <a:schemeClr val="tx1"/>
            </a:solidFill>
            <a:miter lim="800000"/>
            <a:headEnd/>
            <a:tailEnd/>
          </a:ln>
        </p:spPr>
        <p:txBody>
          <a:bodyPr wrap="square" lIns="90488" tIns="44450" rIns="90488" bIns="44450">
            <a:spAutoFit/>
          </a:bodyPr>
          <a:lstStyle/>
          <a:p>
            <a:pPr marL="342900" indent="-342900">
              <a:buFont typeface="Arial" panose="020B0604020202020204" pitchFamily="34" charset="0"/>
              <a:buChar char="•"/>
              <a:defRPr/>
            </a:pPr>
            <a:r>
              <a:rPr lang="en-US" sz="2000" b="1" dirty="0"/>
              <a:t>Step-wise cost has a step pattern in costs within a relevant range of current production volume.</a:t>
            </a:r>
          </a:p>
          <a:p>
            <a:pPr marL="342900" indent="-342900">
              <a:buFont typeface="Arial" panose="020B0604020202020204" pitchFamily="34" charset="0"/>
              <a:buChar char="•"/>
              <a:defRPr/>
            </a:pPr>
            <a:r>
              <a:rPr lang="en-US" sz="2000" b="1" dirty="0"/>
              <a:t>Relevant range is the normal operating range for a business.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81012" y="6384322"/>
            <a:ext cx="6167388"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rPr>
              <a:t>Describe different types of cost behavior in relation to production and sales volume</a:t>
            </a:r>
            <a:r>
              <a:rPr lang="en-US" sz="1100" dirty="0">
                <a:solidFill>
                  <a:prstClr val="black"/>
                </a:solidFill>
                <a:cs typeface="Arial" charset="0"/>
              </a:rPr>
              <a:t>.</a:t>
            </a:r>
            <a:endParaRPr lang="en-US" sz="1100" dirty="0"/>
          </a:p>
        </p:txBody>
      </p:sp>
      <p:sp>
        <p:nvSpPr>
          <p:cNvPr id="11" name="TextBox 10"/>
          <p:cNvSpPr txBox="1"/>
          <p:nvPr/>
        </p:nvSpPr>
        <p:spPr>
          <a:xfrm>
            <a:off x="7786373" y="178197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18.2</a:t>
            </a:r>
          </a:p>
        </p:txBody>
      </p:sp>
      <p:sp>
        <p:nvSpPr>
          <p:cNvPr id="13" name="Rectangle 12">
            <a:extLst>
              <a:ext uri="{FF2B5EF4-FFF2-40B4-BE49-F238E27FC236}">
                <a16:creationId xmlns:a16="http://schemas.microsoft.com/office/drawing/2014/main" xmlns="" id="{CC146DB6-37FB-4C44-8DF9-C0E3956940A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24DC7361-1D5A-D640-9DDA-893D4C23054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p:txBody>
      </p:sp>
      <p:sp>
        <p:nvSpPr>
          <p:cNvPr id="12" name="Slide Number Placeholder 7">
            <a:extLst>
              <a:ext uri="{FF2B5EF4-FFF2-40B4-BE49-F238E27FC236}">
                <a16:creationId xmlns:a16="http://schemas.microsoft.com/office/drawing/2014/main" xmlns="" id="{CD885239-D179-4111-852B-A376CF2E9C4A}"/>
              </a:ext>
            </a:extLst>
          </p:cNvPr>
          <p:cNvSpPr txBox="1">
            <a:spLocks/>
          </p:cNvSpPr>
          <p:nvPr/>
        </p:nvSpPr>
        <p:spPr>
          <a:xfrm>
            <a:off x="67818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18-</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CCE22FBD-87A7-472E-8DF2-A0AA20D7808F}"/>
              </a:ext>
            </a:extLst>
          </p:cNvPr>
          <p:cNvPicPr>
            <a:picLocks noChangeAspect="1"/>
          </p:cNvPicPr>
          <p:nvPr/>
        </p:nvPicPr>
        <p:blipFill>
          <a:blip r:embed="rId3"/>
          <a:stretch>
            <a:fillRect/>
          </a:stretch>
        </p:blipFill>
        <p:spPr>
          <a:xfrm>
            <a:off x="1326583" y="1971372"/>
            <a:ext cx="6104762" cy="2580952"/>
          </a:xfrm>
          <a:prstGeom prst="rect">
            <a:avLst/>
          </a:prstGeom>
        </p:spPr>
      </p:pic>
    </p:spTree>
  </p:cSld>
  <p:clrMapOvr>
    <a:masterClrMapping/>
  </p:clrMapOvr>
  <p:transition spd="med">
    <p:split orient="vert"/>
  </p:transition>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15838</TotalTime>
  <Words>6706</Words>
  <Application>Microsoft Office PowerPoint</Application>
  <PresentationFormat>On-screen Show (4:3)</PresentationFormat>
  <Paragraphs>459</Paragraphs>
  <Slides>47</Slides>
  <Notes>47</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1_Theme1</vt:lpstr>
      <vt:lpstr>Office Theme</vt:lpstr>
      <vt:lpstr>1_Office Theme</vt:lpstr>
      <vt:lpstr>2_Office Theme</vt:lpstr>
      <vt:lpstr>Cost Behavior and  Cost-Volume-Profit Analysis</vt:lpstr>
      <vt:lpstr>PowerPoint Presentation</vt:lpstr>
      <vt:lpstr>  Describe different types of cost behavior in relation to production and sales volume. </vt:lpstr>
      <vt:lpstr>Identifying Cost Behavior</vt:lpstr>
      <vt:lpstr>Fixed Costs</vt:lpstr>
      <vt:lpstr>Variable Costs</vt:lpstr>
      <vt:lpstr>Graphing Fixed and Variable Costs</vt:lpstr>
      <vt:lpstr>Mixed Costs</vt:lpstr>
      <vt:lpstr>Step-Wise Costs</vt:lpstr>
      <vt:lpstr>Cost Examples</vt:lpstr>
      <vt:lpstr>  Estimate costs using the scatter diagram, high-low method, and regression.    </vt:lpstr>
      <vt:lpstr>Measuring Cost Behavior</vt:lpstr>
      <vt:lpstr>Scatter Diagram</vt:lpstr>
      <vt:lpstr>The High-Low Method</vt:lpstr>
      <vt:lpstr>The High-Low Method Example</vt:lpstr>
      <vt:lpstr>Regression</vt:lpstr>
      <vt:lpstr>Comparing Cost Estimation Methods</vt:lpstr>
      <vt:lpstr>  Compute the contribution margin and describe what it reveals about a company’s cost structure.   </vt:lpstr>
      <vt:lpstr>Contribution Margin</vt:lpstr>
      <vt:lpstr>   Compute the break-even point for a single-product company.   </vt:lpstr>
      <vt:lpstr>Break-Even Point</vt:lpstr>
      <vt:lpstr>Formula Method</vt:lpstr>
      <vt:lpstr>Contribution margin income statement method</vt:lpstr>
      <vt:lpstr>Cost-Volume-Profit Chart</vt:lpstr>
      <vt:lpstr>Changes in Estimates</vt:lpstr>
      <vt:lpstr>  Describe several applications of cost-volume-profit analysis.    </vt:lpstr>
      <vt:lpstr>Margin of Safety</vt:lpstr>
      <vt:lpstr>Computing Income  from Expected Sales and Costs</vt:lpstr>
      <vt:lpstr>Computing Sales for a Target Income ‒ Dollars</vt:lpstr>
      <vt:lpstr>Computing Sales for a Target Income ‒ Units </vt:lpstr>
      <vt:lpstr>Contribution Margin Income Statement</vt:lpstr>
      <vt:lpstr>Evaluating Business Strategies</vt:lpstr>
      <vt:lpstr>  Compute the break-even point for a multiproduct company.    </vt:lpstr>
      <vt:lpstr>Sales Mix and Break-Even</vt:lpstr>
      <vt:lpstr>Weighted-Average Contribution Margin per Unit</vt:lpstr>
      <vt:lpstr>Weighted-Average Break-Even  in Unit Sales</vt:lpstr>
      <vt:lpstr>Assumptions in Cost-Volume-Profit Analysis</vt:lpstr>
      <vt:lpstr>  Analyze changes in sales using the degree of operating leverage.   </vt:lpstr>
      <vt:lpstr>Degree of Operating Leverage</vt:lpstr>
      <vt:lpstr>Operating Leverage</vt:lpstr>
      <vt:lpstr>Appendix 18A: Using Excel for Cost Estimation</vt:lpstr>
      <vt:lpstr>PowerPoint Presentation</vt:lpstr>
      <vt:lpstr>Appendix 18B: Variable Costing and Performance Reporting</vt:lpstr>
      <vt:lpstr>Computing Unit Cost</vt:lpstr>
      <vt:lpstr>Income Reporting</vt:lpstr>
      <vt:lpstr>Converting Income Under Variable Costing to Income under Absorption Costing</vt:lpstr>
      <vt:lpstr>End of Chapter 18</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1033</cp:revision>
  <dcterms:created xsi:type="dcterms:W3CDTF">2008-06-11T19:43:46Z</dcterms:created>
  <dcterms:modified xsi:type="dcterms:W3CDTF">2021-06-30T11:09:34Z</dcterms:modified>
</cp:coreProperties>
</file>