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627" r:id="rId2"/>
    <p:sldId id="733" r:id="rId3"/>
    <p:sldId id="709" r:id="rId4"/>
    <p:sldId id="561" r:id="rId5"/>
    <p:sldId id="632" r:id="rId6"/>
    <p:sldId id="656" r:id="rId7"/>
    <p:sldId id="710" r:id="rId8"/>
    <p:sldId id="689" r:id="rId9"/>
    <p:sldId id="648" r:id="rId10"/>
    <p:sldId id="647" r:id="rId11"/>
    <p:sldId id="695" r:id="rId12"/>
    <p:sldId id="639" r:id="rId13"/>
    <p:sldId id="716" r:id="rId14"/>
    <p:sldId id="633" r:id="rId15"/>
    <p:sldId id="734" r:id="rId16"/>
    <p:sldId id="735" r:id="rId17"/>
    <p:sldId id="720" r:id="rId18"/>
    <p:sldId id="722" r:id="rId19"/>
    <p:sldId id="736" r:id="rId20"/>
    <p:sldId id="721" r:id="rId21"/>
    <p:sldId id="727" r:id="rId22"/>
    <p:sldId id="717" r:id="rId23"/>
    <p:sldId id="674" r:id="rId24"/>
    <p:sldId id="737" r:id="rId25"/>
    <p:sldId id="714" r:id="rId26"/>
    <p:sldId id="715" r:id="rId27"/>
    <p:sldId id="631" r:id="rId28"/>
  </p:sldIdLst>
  <p:sldSz cx="9144000" cy="6858000" type="screen4x3"/>
  <p:notesSz cx="7077075" cy="9363075"/>
  <p:defaultTextStyle>
    <a:defPPr>
      <a:defRPr lang="en-US"/>
    </a:defPPr>
    <a:lvl1pPr algn="l" rtl="0" eaLnBrk="0" fontAlgn="base" hangingPunct="0">
      <a:spcBef>
        <a:spcPct val="0"/>
      </a:spcBef>
      <a:spcAft>
        <a:spcPct val="0"/>
      </a:spcAft>
      <a:defRPr sz="2400" kern="1200">
        <a:solidFill>
          <a:schemeClr val="tx1"/>
        </a:solidFill>
        <a:latin typeface="Times New Roman" pitchFamily="-107"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07"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07"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07"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07" charset="0"/>
        <a:ea typeface="+mn-ea"/>
        <a:cs typeface="+mn-cs"/>
      </a:defRPr>
    </a:lvl5pPr>
    <a:lvl6pPr marL="2286000" algn="l" defTabSz="914400" rtl="0" eaLnBrk="1" latinLnBrk="0" hangingPunct="1">
      <a:defRPr sz="2400" kern="1200">
        <a:solidFill>
          <a:schemeClr val="tx1"/>
        </a:solidFill>
        <a:latin typeface="Times New Roman" pitchFamily="-107" charset="0"/>
        <a:ea typeface="+mn-ea"/>
        <a:cs typeface="+mn-cs"/>
      </a:defRPr>
    </a:lvl6pPr>
    <a:lvl7pPr marL="2743200" algn="l" defTabSz="914400" rtl="0" eaLnBrk="1" latinLnBrk="0" hangingPunct="1">
      <a:defRPr sz="2400" kern="1200">
        <a:solidFill>
          <a:schemeClr val="tx1"/>
        </a:solidFill>
        <a:latin typeface="Times New Roman" pitchFamily="-107" charset="0"/>
        <a:ea typeface="+mn-ea"/>
        <a:cs typeface="+mn-cs"/>
      </a:defRPr>
    </a:lvl7pPr>
    <a:lvl8pPr marL="3200400" algn="l" defTabSz="914400" rtl="0" eaLnBrk="1" latinLnBrk="0" hangingPunct="1">
      <a:defRPr sz="2400" kern="1200">
        <a:solidFill>
          <a:schemeClr val="tx1"/>
        </a:solidFill>
        <a:latin typeface="Times New Roman" pitchFamily="-107" charset="0"/>
        <a:ea typeface="+mn-ea"/>
        <a:cs typeface="+mn-cs"/>
      </a:defRPr>
    </a:lvl8pPr>
    <a:lvl9pPr marL="3657600" algn="l" defTabSz="914400" rtl="0" eaLnBrk="1" latinLnBrk="0" hangingPunct="1">
      <a:defRPr sz="2400" kern="1200">
        <a:solidFill>
          <a:schemeClr val="tx1"/>
        </a:solidFill>
        <a:latin typeface="Times New Roman" pitchFamily="-107" charset="0"/>
        <a:ea typeface="+mn-ea"/>
        <a:cs typeface="+mn-cs"/>
      </a:defRPr>
    </a:lvl9pPr>
  </p:defaultTextStyle>
  <p:extLst>
    <p:ext uri="{EFAFB233-063F-42B5-8137-9DF3F51BA10A}">
      <p15:sldGuideLst xmlns:p15="http://schemas.microsoft.com/office/powerpoint/2012/main" xmlns="">
        <p15:guide id="1" orient="horz" pos="2256">
          <p15:clr>
            <a:srgbClr val="A4A3A4"/>
          </p15:clr>
        </p15:guide>
        <p15:guide id="2" pos="2880">
          <p15:clr>
            <a:srgbClr val="A4A3A4"/>
          </p15:clr>
        </p15:guide>
      </p15:sldGuideLst>
    </p:ext>
    <p:ext uri="{2D200454-40CA-4A62-9FC3-DE9A4176ACB9}">
      <p15:notesGuideLst xmlns:p15="http://schemas.microsoft.com/office/powerpoint/2012/main" xmlns="">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 clrIdx="0"/>
  <p:cmAuthor id="1" name="Mohr, April L (Jefferson)" initials="MAL(" lastIdx="4" clrIdx="1"/>
  <p:cmAuthor id="2" name="April Mohr" initials="AM" lastIdx="8" clrIdx="2"/>
  <p:cmAuthor id="3" name="Wanda Wong" initials="WW" lastIdx="2" clrIdx="3"/>
  <p:cmAuthor id="4" name="Helen Roybark" initials="HR" lastIdx="24"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33CC"/>
    <a:srgbClr val="FFFFCC"/>
    <a:srgbClr val="666699"/>
    <a:srgbClr val="F9EFFF"/>
    <a:srgbClr val="F6E5FF"/>
    <a:srgbClr val="EBF7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9141" autoAdjust="0"/>
  </p:normalViewPr>
  <p:slideViewPr>
    <p:cSldViewPr>
      <p:cViewPr varScale="1">
        <p:scale>
          <a:sx n="90" d="100"/>
          <a:sy n="90" d="100"/>
        </p:scale>
        <p:origin x="-1254" y="-102"/>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714"/>
    </p:cViewPr>
  </p:sorterViewPr>
  <p:notesViewPr>
    <p:cSldViewPr>
      <p:cViewPr>
        <p:scale>
          <a:sx n="100" d="100"/>
          <a:sy n="100" d="100"/>
        </p:scale>
        <p:origin x="-864" y="13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15"/>
          <p:cNvSpPr>
            <a:spLocks noChangeArrowheads="1"/>
          </p:cNvSpPr>
          <p:nvPr/>
        </p:nvSpPr>
        <p:spPr bwMode="auto">
          <a:xfrm>
            <a:off x="6212100" y="53643"/>
            <a:ext cx="796171" cy="277966"/>
          </a:xfrm>
          <a:prstGeom prst="rect">
            <a:avLst/>
          </a:prstGeom>
          <a:noFill/>
          <a:ln w="12700">
            <a:noFill/>
            <a:miter lim="800000"/>
            <a:headEnd/>
            <a:tailEnd/>
          </a:ln>
        </p:spPr>
        <p:txBody>
          <a:bodyPr lIns="92958" tIns="45663" rIns="92958" bIns="45663">
            <a:spAutoFit/>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a:r>
              <a:rPr lang="en-US" altLang="en-US" sz="1200" dirty="0">
                <a:latin typeface="Arial" charset="0"/>
              </a:rPr>
              <a:t>22-</a:t>
            </a:r>
            <a:fld id="{853FD55C-7947-476D-877A-9C71FD0862B0}" type="slidenum">
              <a:rPr lang="en-US" altLang="en-US" sz="1200">
                <a:latin typeface="Arial" charset="0"/>
              </a:rPr>
              <a:pPr algn="r"/>
              <a:t>‹#›</a:t>
            </a:fld>
            <a:endParaRPr lang="en-US" altLang="en-US" sz="1200" dirty="0">
              <a:latin typeface="Arial" charset="0"/>
            </a:endParaRPr>
          </a:p>
        </p:txBody>
      </p:sp>
    </p:spTree>
    <p:extLst>
      <p:ext uri="{BB962C8B-B14F-4D97-AF65-F5344CB8AC3E}">
        <p14:creationId xmlns:p14="http://schemas.microsoft.com/office/powerpoint/2010/main" val="1729095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3610" y="4447461"/>
            <a:ext cx="5189855" cy="4213384"/>
          </a:xfrm>
          <a:prstGeom prst="rect">
            <a:avLst/>
          </a:prstGeom>
          <a:noFill/>
          <a:ln w="12700">
            <a:noFill/>
            <a:miter lim="800000"/>
            <a:headEnd/>
            <a:tailEnd/>
          </a:ln>
          <a:effectLst/>
        </p:spPr>
        <p:txBody>
          <a:bodyPr vert="horz" wrap="square" lIns="92958" tIns="45663" rIns="92958" bIns="456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92200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196975" y="701675"/>
            <a:ext cx="4683125" cy="3511550"/>
          </a:xfrm>
          <a:ln/>
        </p:spPr>
      </p:sp>
      <p:sp>
        <p:nvSpPr>
          <p:cNvPr id="8195" name="Rectangle 3"/>
          <p:cNvSpPr>
            <a:spLocks noGrp="1" noChangeArrowheads="1"/>
          </p:cNvSpPr>
          <p:nvPr>
            <p:ph type="body" idx="1"/>
          </p:nvPr>
        </p:nvSpPr>
        <p:spPr>
          <a:xfrm>
            <a:off x="707708" y="4447461"/>
            <a:ext cx="5661660" cy="421338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3029111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06500" y="708025"/>
            <a:ext cx="4664075" cy="3498850"/>
          </a:xfrm>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E</a:t>
            </a:r>
            <a:r>
              <a:rPr lang="en-US" dirty="0">
                <a:latin typeface="+mn-lt"/>
              </a:rPr>
              <a:t>xhibit 19.5 shows absorption costing and variable costing income statements for Year 2 when 60,000 units were produced, but only 40,000 units were sold. This means 20,000 units remain in ending inventory. For Year 2, income is $320,000 under absorption costing. Under variable costing, income is $120,000. The cause of this $200,000 income difference is the different treatment of fixed overhead. The $600,000 of fixed overhead (FOH) is expensed under variable costing as a period cost, but under absorption costing the FOH is expensed based on the number of units sold (40,000 × $10). This means income is lower under variable costing by $200,000 (20,000 units x $10).</a:t>
            </a:r>
          </a:p>
          <a:p>
            <a:endParaRPr lang="en-US" altLang="en-US" dirty="0">
              <a:latin typeface="+mn-lt"/>
            </a:endParaRPr>
          </a:p>
          <a:p>
            <a:r>
              <a:rPr lang="en-US" altLang="en-US" dirty="0">
                <a:latin typeface="+mn-lt"/>
              </a:rPr>
              <a:t>W</a:t>
            </a:r>
            <a:r>
              <a:rPr lang="en-US" dirty="0">
                <a:latin typeface="+mn-lt"/>
              </a:rPr>
              <a:t>hen the number of units produced differs from the number of units sold, inventory levels change. The dollar amount for finished goods inventory reported on the balance sheet will also differ between absorption and variable costing. From Exhibit 19.3, product costs per unit are $25 under absorption costing and $15 per unit for variable costing. With 20,000 units in ending finished goods inventory (60,000 units produced−40,000 units sold), the inventory balances under each costing method follow for Year 2. The $200,000 difference between the two methods is due to fixed overhead costs being included in finished goods inventory under absorption costing and not under variable costing. This $200,000 of fixed overhead cost is included in cost of goods sold under absorption costing when that inventory is sold.</a:t>
            </a:r>
            <a:endParaRPr lang="en-US" altLang="en-US" dirty="0">
              <a:latin typeface="+mn-lt"/>
            </a:endParaRPr>
          </a:p>
        </p:txBody>
      </p:sp>
    </p:spTree>
    <p:extLst>
      <p:ext uri="{BB962C8B-B14F-4D97-AF65-F5344CB8AC3E}">
        <p14:creationId xmlns:p14="http://schemas.microsoft.com/office/powerpoint/2010/main" val="2557982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06500" y="708025"/>
            <a:ext cx="4664075" cy="3498850"/>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E</a:t>
            </a:r>
            <a:r>
              <a:rPr lang="en-US" dirty="0">
                <a:latin typeface="+mn-lt"/>
              </a:rPr>
              <a:t>xhibit 19.6 shows absorption costing and variable costing income statements for Year 3 when IceAge produced 60,000 units and sold 80,000 units. This means IceAge sold all that it produced in Year 3, and it sold all of its beginning finished goods inventory. Its income is $840,000 under absorption costing, but it is $1,040,000 under variable costing.</a:t>
            </a:r>
          </a:p>
          <a:p>
            <a:endParaRPr lang="en-US" altLang="en-US" dirty="0">
              <a:latin typeface="+mn-lt"/>
            </a:endParaRPr>
          </a:p>
          <a:p>
            <a:r>
              <a:rPr lang="en-US" altLang="en-US" dirty="0">
                <a:latin typeface="+mn-lt"/>
              </a:rPr>
              <a:t>The $200,000 income difference is due to fixed overhead (FOH). Beginning inventory in Year 3 under absorption costing includes $200,000 of fixed overhead cost incurred in Year 2, which is included in cost of goods sold in Year 3 under absorption costing when the units are sold. When 80,000 units are sold in Year 3, total cost of goods sold under absorption costing is $2,000,000 (80,000 units × $25). Of this amount, $800,000 is FOH (80,000 units × $10), which consists of $600,000 from the current year and $200,000 from the prior year. However, variable costing reports $600,000 in FOH expenses as it has for all 3 years.</a:t>
            </a:r>
          </a:p>
        </p:txBody>
      </p:sp>
    </p:spTree>
    <p:extLst>
      <p:ext uri="{BB962C8B-B14F-4D97-AF65-F5344CB8AC3E}">
        <p14:creationId xmlns:p14="http://schemas.microsoft.com/office/powerpoint/2010/main" val="374069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06500" y="708025"/>
            <a:ext cx="4664075" cy="3498850"/>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dirty="0">
                <a:latin typeface="+mn-lt"/>
              </a:rPr>
              <a:t>I</a:t>
            </a:r>
            <a:r>
              <a:rPr lang="en-US" dirty="0">
                <a:latin typeface="+mn-lt"/>
              </a:rPr>
              <a:t>ceAge’s income reported under both variable costing and absorption costing for Year 1 through Year 3 is summarized in Exhibit 19.7. Total income is $1,740,000 for this time period for both methods. Income under absorption costing and income under variable costing differ whenever the units produced differ from units sold. These differences in income are due to the different timing with which fixed overhead costs are reported in income under the two methods. Income under absorption costing is higher when more units are produced than sold and is lower when fewer units are produced than sold.</a:t>
            </a:r>
          </a:p>
          <a:p>
            <a:pPr>
              <a:spcBef>
                <a:spcPct val="50000"/>
              </a:spcBef>
            </a:pPr>
            <a:endParaRPr lang="en-US" dirty="0">
              <a:latin typeface="+mn-lt"/>
            </a:endParaRPr>
          </a:p>
          <a:p>
            <a:pPr>
              <a:spcBef>
                <a:spcPct val="50000"/>
              </a:spcBef>
            </a:pPr>
            <a:r>
              <a:rPr lang="en-US" dirty="0">
                <a:latin typeface="+mn-lt"/>
              </a:rPr>
              <a:t>For IceAge, the 180,000 total units produced over the three-year period exactly equal the 180,000 units sold over that period. This means that the difference between total absorption costing income and total variable costing income for the three-year period is zero. In reality, production and sales quantities rarely exactly equal each other over a short period of time. We normally see differences in income for these two methods extending over several years.</a:t>
            </a:r>
          </a:p>
          <a:p>
            <a:pPr>
              <a:spcBef>
                <a:spcPct val="50000"/>
              </a:spcBef>
            </a:pPr>
            <a:endParaRPr lang="en-US" altLang="en-US" dirty="0">
              <a:latin typeface="Times New Roman" pitchFamily="-107" charset="0"/>
            </a:endParaRPr>
          </a:p>
          <a:p>
            <a:pPr>
              <a:spcBef>
                <a:spcPct val="50000"/>
              </a:spcBef>
            </a:pPr>
            <a:endParaRPr lang="en-US" altLang="en-US" dirty="0">
              <a:latin typeface="Times New Roman" pitchFamily="-107" charset="0"/>
            </a:endParaRPr>
          </a:p>
        </p:txBody>
      </p:sp>
    </p:spTree>
    <p:extLst>
      <p:ext uri="{BB962C8B-B14F-4D97-AF65-F5344CB8AC3E}">
        <p14:creationId xmlns:p14="http://schemas.microsoft.com/office/powerpoint/2010/main" val="214951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206500" y="708025"/>
            <a:ext cx="4664075" cy="3498850"/>
          </a:xfrm>
          <a:ln/>
        </p:spPr>
      </p:sp>
      <p:sp>
        <p:nvSpPr>
          <p:cNvPr id="716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4035915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206500" y="708025"/>
            <a:ext cx="4664075" cy="349885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mn-lt"/>
              </a:rPr>
              <a:t>M</a:t>
            </a:r>
            <a:r>
              <a:rPr lang="en-US" dirty="0">
                <a:latin typeface="+mn-lt"/>
              </a:rPr>
              <a:t>any companies link manager bonuses to income computed under absorption costing because this is how income is reported to shareholders (per GAAP). This can lead some managers to overproduce and create excess inventory.</a:t>
            </a:r>
          </a:p>
          <a:p>
            <a:pPr>
              <a:spcBef>
                <a:spcPct val="0"/>
              </a:spcBef>
            </a:pPr>
            <a:endParaRPr lang="en-US" altLang="en-US" dirty="0">
              <a:latin typeface="+mn-lt"/>
            </a:endParaRPr>
          </a:p>
          <a:p>
            <a:pPr>
              <a:spcBef>
                <a:spcPct val="0"/>
              </a:spcBef>
            </a:pPr>
            <a:r>
              <a:rPr lang="en-US" dirty="0">
                <a:latin typeface="+mn-lt"/>
              </a:rPr>
              <a:t>Let’s use IceAge’s Year 1 data with one change: its manager decides to produce 100,000 units instead 60,000. Because only 60,000 units are sold, the 40,000 units of excess production will be in ending finished goods inventory. The left side of Exhibit 19.8 shows the $25 product cost per unit under absorption costing when 60,000 units are produced (same as Exhibit 19.3). The right side shows the $21 product cost per unit when 100,000 units are produced. Total product cost per unit is $4 less when 100,000 units are produced. This is because the company is spreading the $600,000 fixed overhead cost over 40,000 more units when 100,000 units are produced than when 60,000 units are produced. The $4 per unit difference in product cost impacts income.</a:t>
            </a:r>
            <a:endParaRPr lang="en-US" altLang="en-US" dirty="0">
              <a:latin typeface="+mn-lt"/>
            </a:endParaRPr>
          </a:p>
          <a:p>
            <a:pPr>
              <a:spcBef>
                <a:spcPct val="0"/>
              </a:spcBef>
            </a:pPr>
            <a:endParaRPr lang="en-US" altLang="en-US" dirty="0">
              <a:latin typeface="Times New Roman" pitchFamily="-107" charset="0"/>
            </a:endParaRPr>
          </a:p>
        </p:txBody>
      </p:sp>
    </p:spTree>
    <p:extLst>
      <p:ext uri="{BB962C8B-B14F-4D97-AF65-F5344CB8AC3E}">
        <p14:creationId xmlns:p14="http://schemas.microsoft.com/office/powerpoint/2010/main" val="4067931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206500" y="708025"/>
            <a:ext cx="4664075" cy="349885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a:latin typeface="+mn-lt"/>
              </a:rPr>
              <a:t>Exhibit 19.9 shows the Year 1 income statement under absorption costing for the two production levels.  </a:t>
            </a:r>
          </a:p>
          <a:p>
            <a:pPr>
              <a:spcBef>
                <a:spcPct val="0"/>
              </a:spcBef>
            </a:pPr>
            <a:endParaRPr lang="en-US" altLang="en-US" dirty="0">
              <a:latin typeface="+mn-lt"/>
            </a:endParaRPr>
          </a:p>
          <a:p>
            <a:pPr>
              <a:spcBef>
                <a:spcPct val="0"/>
              </a:spcBef>
            </a:pPr>
            <a:r>
              <a:rPr lang="en-US" altLang="en-US" dirty="0">
                <a:latin typeface="+mn-lt"/>
              </a:rPr>
              <a:t>C</a:t>
            </a:r>
            <a:r>
              <a:rPr lang="en-US" dirty="0">
                <a:latin typeface="+mn-lt"/>
              </a:rPr>
              <a:t>ommon sense suggests that overproducing and creating excess inventory should not increase income. Yet, income under absorption costing is $240,000 greater if IceAge produces 40,000 more units than it sells. The reason is that $240,000 of fixed overhead (40,000 units ×$6) is assigned to ending inventory instead of being expensed as cost of goods sold in Year 1. This shows that under absorption costing, a manager can increase current year income just by producing more and disregarding whether the excess units can be sold or not. This incentive problem encourages inventory buildup, which leads to increased costs in storage and obsolescence. </a:t>
            </a:r>
            <a:endParaRPr lang="en-US" altLang="en-US" dirty="0">
              <a:latin typeface="+mn-lt"/>
            </a:endParaRPr>
          </a:p>
        </p:txBody>
      </p:sp>
    </p:spTree>
    <p:extLst>
      <p:ext uri="{BB962C8B-B14F-4D97-AF65-F5344CB8AC3E}">
        <p14:creationId xmlns:p14="http://schemas.microsoft.com/office/powerpoint/2010/main" val="179558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206500" y="708025"/>
            <a:ext cx="4664075" cy="349885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a:latin typeface="+mn-lt"/>
              </a:rPr>
              <a:t>This manager incentive problem is avoided when income is measured using variable costing.</a:t>
            </a:r>
          </a:p>
          <a:p>
            <a:pPr>
              <a:spcBef>
                <a:spcPct val="0"/>
              </a:spcBef>
            </a:pPr>
            <a:endParaRPr lang="en-US" dirty="0">
              <a:latin typeface="+mn-lt"/>
            </a:endParaRPr>
          </a:p>
          <a:p>
            <a:pPr>
              <a:spcBef>
                <a:spcPct val="0"/>
              </a:spcBef>
            </a:pPr>
            <a:r>
              <a:rPr lang="en-US" dirty="0">
                <a:latin typeface="+mn-lt"/>
              </a:rPr>
              <a:t>To illustrate, Exhibit 19.10 reports income under variable costing for the same production levels used in Exhibit 19.9. Under variable costing, managers cannot increase income by merely increasing production without increasing sales. Income under variable costing is not affected by production-level changes because all fixed overhead costs are expensed in the year when incurred. Under variable costing, companies increase income by selling more units, not by producing excess inventory.</a:t>
            </a:r>
            <a:endParaRPr lang="en-US" altLang="en-US" dirty="0">
              <a:latin typeface="+mn-lt"/>
            </a:endParaRPr>
          </a:p>
        </p:txBody>
      </p:sp>
    </p:spTree>
    <p:extLst>
      <p:ext uri="{BB962C8B-B14F-4D97-AF65-F5344CB8AC3E}">
        <p14:creationId xmlns:p14="http://schemas.microsoft.com/office/powerpoint/2010/main" val="2177453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206500" y="708025"/>
            <a:ext cx="4664075" cy="3498850"/>
          </a:xfrm>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4290071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206500" y="708025"/>
            <a:ext cx="4664075" cy="3498850"/>
          </a:xfrm>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mn-lt"/>
              </a:rPr>
              <a:t>Over the long run, prices must be high enough to cover all costs and provide an acceptable return to owners. For this purpose, absorption cost is useful because it reflects the full costs that selling prices must exceed for the company to be profitable.</a:t>
            </a:r>
          </a:p>
          <a:p>
            <a:endParaRPr lang="en-US" altLang="en-US" dirty="0">
              <a:latin typeface="+mn-lt"/>
            </a:endParaRPr>
          </a:p>
          <a:p>
            <a:r>
              <a:rPr lang="en-US" altLang="en-US" dirty="0">
                <a:latin typeface="+mn-lt"/>
              </a:rPr>
              <a:t>We use a three-step process to determine product selling price:</a:t>
            </a:r>
          </a:p>
          <a:p>
            <a:r>
              <a:rPr lang="en-US" altLang="en-US" dirty="0">
                <a:latin typeface="+mn-lt"/>
              </a:rPr>
              <a:t>Step 1: Determine the product cost per unit using absorption costing.</a:t>
            </a:r>
          </a:p>
          <a:p>
            <a:r>
              <a:rPr lang="en-US" altLang="en-US" dirty="0">
                <a:latin typeface="+mn-lt"/>
              </a:rPr>
              <a:t>Step 2: Determine the target markup on product cost per unit.</a:t>
            </a:r>
          </a:p>
          <a:p>
            <a:r>
              <a:rPr lang="en-US" altLang="en-US" dirty="0">
                <a:latin typeface="+mn-lt"/>
              </a:rPr>
              <a:t>Step 3: Add the target markup to the product cost to find the target selling price.</a:t>
            </a:r>
          </a:p>
        </p:txBody>
      </p:sp>
    </p:spTree>
    <p:extLst>
      <p:ext uri="{BB962C8B-B14F-4D97-AF65-F5344CB8AC3E}">
        <p14:creationId xmlns:p14="http://schemas.microsoft.com/office/powerpoint/2010/main" val="2466365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206500" y="708025"/>
            <a:ext cx="4664075" cy="3498850"/>
          </a:xfrm>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mn-lt"/>
              </a:rPr>
              <a:t>To </a:t>
            </a:r>
            <a:r>
              <a:rPr lang="en-US" dirty="0">
                <a:latin typeface="+mn-lt"/>
              </a:rPr>
              <a:t>illustrate, under absorption costing, IceAge’s product cost is $25 per unit (from Exhibit 19.3). IceAge’s management determines a target markup to cover selling and administrative expenses. IceAge targets a markup of 60% of absorption cost and computes a target selling price in Exhibit 19.11.  </a:t>
            </a:r>
          </a:p>
          <a:p>
            <a:endParaRPr lang="en-US" altLang="en-US" dirty="0">
              <a:latin typeface="+mn-lt"/>
            </a:endParaRPr>
          </a:p>
          <a:p>
            <a:r>
              <a:rPr lang="en-US" altLang="en-US" dirty="0">
                <a:latin typeface="+mn-lt"/>
              </a:rPr>
              <a:t>W</a:t>
            </a:r>
            <a:r>
              <a:rPr lang="en-US" dirty="0">
                <a:latin typeface="+mn-lt"/>
              </a:rPr>
              <a:t>hile absorption cost information is useful in setting long-run prices, it can lead to poor decisions in analyzing special orders. We show how variable cost information can be used to analyze special-order decisions next.</a:t>
            </a:r>
            <a:endParaRPr lang="en-US" altLang="en-US" dirty="0">
              <a:latin typeface="+mn-lt"/>
            </a:endParaRPr>
          </a:p>
        </p:txBody>
      </p:sp>
    </p:spTree>
    <p:extLst>
      <p:ext uri="{BB962C8B-B14F-4D97-AF65-F5344CB8AC3E}">
        <p14:creationId xmlns:p14="http://schemas.microsoft.com/office/powerpoint/2010/main" val="373233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xfrm>
            <a:off x="1206500" y="708025"/>
            <a:ext cx="4664075" cy="3498850"/>
          </a:xfrm>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229558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206500" y="708025"/>
            <a:ext cx="4664075" cy="3498850"/>
          </a:xfrm>
          <a:ln/>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mn-lt"/>
              </a:rPr>
              <a:t>Ov</a:t>
            </a:r>
            <a:r>
              <a:rPr lang="en-US" dirty="0">
                <a:latin typeface="+mn-lt"/>
              </a:rPr>
              <a:t>er the long run, prices must cover all fixed and variable costs. Over the short run, fixed costs do not change with changes in production levels. This means that managers should accept special orders if the special-order price exceeds variable cost.</a:t>
            </a:r>
          </a:p>
          <a:p>
            <a:endParaRPr lang="en-US" dirty="0">
              <a:latin typeface="+mn-lt"/>
            </a:endParaRPr>
          </a:p>
          <a:p>
            <a:r>
              <a:rPr lang="en-US" dirty="0">
                <a:latin typeface="+mn-lt"/>
              </a:rPr>
              <a:t>To illustrate, let’s return to IceAge. Its variable cost of goods sold per unit is $15 and its variable selling and administrative expenses are $2 per unit. Assume that it receives a special order for 1,000 pairs of skates at an offer price of $22 per pair from a foreign skating school. This special order will not affect IceAge’s regular sales and it has excess capacity to fill the order. </a:t>
            </a:r>
          </a:p>
          <a:p>
            <a:endParaRPr lang="en-US" dirty="0">
              <a:latin typeface="+mn-lt"/>
            </a:endParaRPr>
          </a:p>
          <a:p>
            <a:r>
              <a:rPr lang="en-US" dirty="0">
                <a:latin typeface="+mn-lt"/>
              </a:rPr>
              <a:t>Using absorption costing, the product cost is $25 per unit compared with the special-order price of $22 per unit. This might suggest that management should reject the order. Closer analysis shows this order should be accepted. The $22 special-order price exceeds the $17 variable cost of the product. Specifically, Exhibit 19.12 reveals that contribution margin (and income) would increase by $5,000 from accepting the order. The reason for accepting the special order lies in the different behavior of variable and fixed costs. If the order is rejected, only variable costs are saved. Fixed costs do not change in the short run regardless of rejecting or accepting this order. Because sales exceed variable expenses for this order, accepting the special-order increases contribution margin.</a:t>
            </a:r>
            <a:endParaRPr lang="en-US" altLang="en-US" dirty="0">
              <a:latin typeface="+mn-lt"/>
            </a:endParaRPr>
          </a:p>
        </p:txBody>
      </p:sp>
    </p:spTree>
    <p:extLst>
      <p:ext uri="{BB962C8B-B14F-4D97-AF65-F5344CB8AC3E}">
        <p14:creationId xmlns:p14="http://schemas.microsoft.com/office/powerpoint/2010/main" val="1107008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06500" y="708025"/>
            <a:ext cx="4664075" cy="3498850"/>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mn-lt"/>
              </a:rPr>
              <a:t>Variable costing also applies to service companies. Since service companies do not produce inventory, the differences in income from absorption and variable costing do not apply. Still, a focus on</a:t>
            </a:r>
            <a:r>
              <a:rPr lang="en-US" baseline="0" dirty="0">
                <a:effectLst/>
                <a:latin typeface="+mn-lt"/>
              </a:rPr>
              <a:t> </a:t>
            </a:r>
            <a:r>
              <a:rPr lang="en-US" dirty="0">
                <a:effectLst/>
                <a:latin typeface="+mn-lt"/>
              </a:rPr>
              <a:t>variable costs can be useful in managerial decisions for service firms. </a:t>
            </a:r>
          </a:p>
          <a:p>
            <a:endParaRPr lang="en-US" dirty="0">
              <a:effectLst/>
              <a:latin typeface="+mn-lt"/>
            </a:endParaRPr>
          </a:p>
          <a:p>
            <a:r>
              <a:rPr lang="en-US" dirty="0">
                <a:effectLst/>
                <a:latin typeface="+mn-lt"/>
              </a:rPr>
              <a:t>F</a:t>
            </a:r>
            <a:r>
              <a:rPr lang="en-US" dirty="0">
                <a:latin typeface="+mn-lt"/>
              </a:rPr>
              <a:t>or service firms, variable costs change as the volume of services provided change. Fixed costs do not change as the volume of services provided change. One example is a hotel receiving an offer to reserve a large block of rooms at a discounted price. Another example is “special-order” pricing for airlines when they sell tickets shortly before a flight at deeply discounted price. If the discounted price exceeds variable costs, such sales increase contribution margin and income.</a:t>
            </a:r>
          </a:p>
          <a:p>
            <a:endParaRPr lang="en-US" dirty="0">
              <a:effectLst/>
              <a:latin typeface="+mn-lt"/>
            </a:endParaRPr>
          </a:p>
          <a:p>
            <a:r>
              <a:rPr lang="en-US" dirty="0">
                <a:effectLst/>
                <a:latin typeface="+mn-lt"/>
              </a:rPr>
              <a:t>T</a:t>
            </a:r>
            <a:r>
              <a:rPr lang="en-US" dirty="0">
                <a:latin typeface="+mn-lt"/>
              </a:rPr>
              <a:t>o illustrate, BlueSky provides charter airline services. Its variable costing income for the year is in Exhibit 19.13. Based on an activity level of 120 flights (60% of its capacity), variable cost per flight is $30,000, computed as $3,600,000/120. BlueSky’s normal price is $50,000 per flight. A group has offered BlueSky $35,000 to fly its members to Washington, D.C. In making its decision, BlueSky should ignore fixed costs and focus on variable costs. The company’s expected contribution margin from the special offer is shown here.</a:t>
            </a:r>
          </a:p>
          <a:p>
            <a:endParaRPr lang="en-US" dirty="0">
              <a:effectLst/>
              <a:latin typeface="+mn-lt"/>
            </a:endParaRPr>
          </a:p>
          <a:p>
            <a:r>
              <a:rPr lang="en-US" dirty="0">
                <a:effectLst/>
                <a:latin typeface="+mn-lt"/>
              </a:rPr>
              <a:t>BlueSky should accept the special offer because it provides a contribution margin of $5,000.</a:t>
            </a:r>
            <a:endParaRPr lang="en-US" altLang="en-US" dirty="0">
              <a:latin typeface="Times New Roman" pitchFamily="-107" charset="0"/>
            </a:endParaRPr>
          </a:p>
        </p:txBody>
      </p:sp>
    </p:spTree>
    <p:extLst>
      <p:ext uri="{BB962C8B-B14F-4D97-AF65-F5344CB8AC3E}">
        <p14:creationId xmlns:p14="http://schemas.microsoft.com/office/powerpoint/2010/main" val="2241751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206500" y="708025"/>
            <a:ext cx="4664075" cy="3498850"/>
          </a:xfrm>
          <a:ln/>
        </p:spPr>
      </p:sp>
      <p:sp>
        <p:nvSpPr>
          <p:cNvPr id="962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1753119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206500" y="708025"/>
            <a:ext cx="4664075" cy="3498850"/>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V</a:t>
            </a:r>
            <a:r>
              <a:rPr lang="en-US" dirty="0">
                <a:latin typeface="+mn-lt"/>
              </a:rPr>
              <a:t>ariable costing is useful in analyzing performance of business divisions such as sales territories and product lines. From the variable costing income statement, we compute the following contribution margin ratio for the business division under analysis. Recall: Contribution margin = Sales − Variable expenses.</a:t>
            </a:r>
          </a:p>
          <a:p>
            <a:endParaRPr lang="en-US" altLang="en-US" dirty="0">
              <a:latin typeface="+mn-lt"/>
            </a:endParaRPr>
          </a:p>
          <a:p>
            <a:r>
              <a:rPr lang="en-US" altLang="en-US" dirty="0">
                <a:latin typeface="+mn-lt"/>
              </a:rPr>
              <a:t>C</a:t>
            </a:r>
            <a:r>
              <a:rPr lang="en-US" dirty="0">
                <a:latin typeface="+mn-lt"/>
              </a:rPr>
              <a:t>ontribution margin ratio is the percent of sales that remains after subtracting variable expenses. For example, if contribution margin is $200,000 and sales are $500,000, the contribution margin ratio is 0.40($200,000/$500,000), or 40%. This means 40% of each sales dollar remains to cover fixed costs and contribute to income. A higher contribution margin ratio is better.</a:t>
            </a:r>
          </a:p>
          <a:p>
            <a:endParaRPr lang="en-US" dirty="0">
              <a:latin typeface="+mn-lt"/>
            </a:endParaRPr>
          </a:p>
          <a:p>
            <a:r>
              <a:rPr lang="en-US" dirty="0">
                <a:latin typeface="+mn-lt"/>
              </a:rPr>
              <a:t>We return to Year 1 of our IceAge example to show the use of contribution margin ratio in analyzing sales territories. IceAge has two sales territories, Western and Eastern, and each sells 30,000 units. Selling prices ($40 per unit) and variable costs of goods sold ($15 per unit) are the same in each territory. Variable selling and administrative expenses differ for the territories. Contribution margin ratio for each territory is in Exhibit 19.15.</a:t>
            </a:r>
            <a:endParaRPr lang="en-US" altLang="en-US" dirty="0">
              <a:latin typeface="+mn-lt"/>
            </a:endParaRPr>
          </a:p>
        </p:txBody>
      </p:sp>
    </p:spTree>
    <p:extLst>
      <p:ext uri="{BB962C8B-B14F-4D97-AF65-F5344CB8AC3E}">
        <p14:creationId xmlns:p14="http://schemas.microsoft.com/office/powerpoint/2010/main" val="1638094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206500" y="708025"/>
            <a:ext cx="4664075" cy="3498850"/>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rPr>
              <a:t>We can also apply this analysis to IceAge’s two product lines: hockey skates and figure skates. Units sold, selling prices per unit, and variable selling and administrative expenses per unit are the same for each product line, but variable cost of goods sold per unit is higher for figure skates. With this information we compute the contribution margin ratio by product line in Exhibit 19.16. Contribution margin ratio for hockey skates of 60% ($720,000/$1,200,000) is higher than that for figure skates of 55%. The difference in contribution margin ratio is due to higher variable cost of goods sold per unit for figure skates. Analysis of contribution margin ratio by product line can impact managerial decisions such as:</a:t>
            </a:r>
          </a:p>
          <a:p>
            <a:endParaRPr lang="en-US" altLang="en-US" dirty="0">
              <a:latin typeface="+mn-lt"/>
            </a:endParaRPr>
          </a:p>
          <a:p>
            <a:pPr marL="176131" indent="-176131">
              <a:buFont typeface="Arial" panose="020B0604020202020204" pitchFamily="34" charset="0"/>
              <a:buChar char="•"/>
            </a:pPr>
            <a:r>
              <a:rPr lang="en-US" dirty="0">
                <a:latin typeface="+mn-lt"/>
              </a:rPr>
              <a:t>Increasing the selling price per unit for figure skates. </a:t>
            </a:r>
          </a:p>
          <a:p>
            <a:pPr marL="176131" indent="-176131">
              <a:buFont typeface="Arial" panose="020B0604020202020204" pitchFamily="34" charset="0"/>
              <a:buChar char="•"/>
            </a:pPr>
            <a:r>
              <a:rPr lang="en-US" dirty="0">
                <a:latin typeface="+mn-lt"/>
              </a:rPr>
              <a:t>Decreasing the variable cost of goods sold per unit for figure skates. </a:t>
            </a:r>
          </a:p>
          <a:p>
            <a:pPr marL="176131" indent="-176131">
              <a:buFont typeface="Arial" panose="020B0604020202020204" pitchFamily="34" charset="0"/>
              <a:buChar char="•"/>
            </a:pPr>
            <a:r>
              <a:rPr lang="en-US" dirty="0">
                <a:latin typeface="+mn-lt"/>
              </a:rPr>
              <a:t>Increasing sales efforts for hockey skates.</a:t>
            </a:r>
            <a:endParaRPr lang="en-US" altLang="en-US" dirty="0">
              <a:latin typeface="+mn-lt"/>
            </a:endParaRPr>
          </a:p>
        </p:txBody>
      </p:sp>
    </p:spTree>
    <p:extLst>
      <p:ext uri="{BB962C8B-B14F-4D97-AF65-F5344CB8AC3E}">
        <p14:creationId xmlns:p14="http://schemas.microsoft.com/office/powerpoint/2010/main" val="4079193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206500" y="708025"/>
            <a:ext cx="4664075" cy="3498850"/>
          </a:xfrm>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2431907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206500" y="708025"/>
            <a:ext cx="4664075" cy="3498850"/>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rPr>
              <a:t>Income under variable costing is converted to income under absorption costing by adding the fixed overhead cost in ending finished goods (FG) inventory and subtracting the fixed overhead cost in beginning finished goods (FG) inventory. Exhibit 19A.1 shows this calculation.</a:t>
            </a:r>
          </a:p>
          <a:p>
            <a:endParaRPr lang="en-US" altLang="en-US" dirty="0">
              <a:latin typeface="+mn-lt"/>
            </a:endParaRPr>
          </a:p>
          <a:p>
            <a:r>
              <a:rPr lang="en-US" dirty="0">
                <a:latin typeface="+mn-lt"/>
              </a:rPr>
              <a:t>Exhibit 19A.2 shows the computations for IceAge. To convert variable costing income to absorption costing income for Year 2, add the fixed overhead in ending FG inventory. To restate variable costing income to absorption costing income for Year 3, subtract the fixed overhead in beginning FG inventory, which was incurred in Year 2 but expensed in the Year 3 cost of goods sold when the inventory was sold.</a:t>
            </a:r>
          </a:p>
          <a:p>
            <a:endParaRPr lang="en-US" altLang="en-US" dirty="0">
              <a:latin typeface="+mn-lt"/>
            </a:endParaRPr>
          </a:p>
          <a:p>
            <a:pPr marL="176131" indent="-176131">
              <a:buFont typeface="Arial" panose="020B0604020202020204" pitchFamily="34" charset="0"/>
              <a:buChar char="•"/>
            </a:pPr>
            <a:r>
              <a:rPr lang="en-US" altLang="en-US" dirty="0">
                <a:latin typeface="+mn-lt"/>
              </a:rPr>
              <a:t>D</a:t>
            </a:r>
            <a:r>
              <a:rPr lang="en-US" dirty="0">
                <a:latin typeface="+mn-lt"/>
              </a:rPr>
              <a:t>ifferences between absorption costing income and variable costing income are smaller when:</a:t>
            </a:r>
          </a:p>
          <a:p>
            <a:pPr marL="176131" indent="-176131">
              <a:buFont typeface="Arial" panose="020B0604020202020204" pitchFamily="34" charset="0"/>
              <a:buChar char="•"/>
            </a:pPr>
            <a:r>
              <a:rPr lang="en-US" dirty="0">
                <a:latin typeface="+mn-lt"/>
              </a:rPr>
              <a:t>Fixed overhead is a small percentage of total manufacturing costs.</a:t>
            </a:r>
          </a:p>
          <a:p>
            <a:pPr marL="176131" indent="-176131">
              <a:buFont typeface="Arial" panose="020B0604020202020204" pitchFamily="34" charset="0"/>
              <a:buChar char="•"/>
            </a:pPr>
            <a:r>
              <a:rPr lang="en-US" dirty="0">
                <a:latin typeface="+mn-lt"/>
              </a:rPr>
              <a:t>Inventory levels are low, as with just-in-time systems.</a:t>
            </a:r>
          </a:p>
          <a:p>
            <a:pPr marL="176131" indent="-176131">
              <a:buFont typeface="Arial" panose="020B0604020202020204" pitchFamily="34" charset="0"/>
              <a:buChar char="•"/>
            </a:pPr>
            <a:r>
              <a:rPr lang="en-US" dirty="0">
                <a:latin typeface="+mn-lt"/>
              </a:rPr>
              <a:t>Inventory turnover is rapid. The more quickly inventory turns over, the greater proportion of product costs are included in cost of goods sold relative to that remaining in ending inventory.</a:t>
            </a:r>
          </a:p>
          <a:p>
            <a:pPr marL="176131" indent="-176131">
              <a:buFont typeface="Arial" panose="020B0604020202020204" pitchFamily="34" charset="0"/>
              <a:buChar char="•"/>
            </a:pPr>
            <a:r>
              <a:rPr lang="en-US" dirty="0">
                <a:latin typeface="+mn-lt"/>
              </a:rPr>
              <a:t>Period of analysis is long. Income differences between absorption costing and variable costing decrease as income is compared over longer period.</a:t>
            </a:r>
            <a:endParaRPr lang="en-US" altLang="en-US" dirty="0">
              <a:latin typeface="+mn-lt"/>
            </a:endParaRPr>
          </a:p>
        </p:txBody>
      </p:sp>
    </p:spTree>
    <p:extLst>
      <p:ext uri="{BB962C8B-B14F-4D97-AF65-F5344CB8AC3E}">
        <p14:creationId xmlns:p14="http://schemas.microsoft.com/office/powerpoint/2010/main" val="945258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206500" y="708025"/>
            <a:ext cx="4664075" cy="3498850"/>
          </a:xfrm>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100108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206500" y="708025"/>
            <a:ext cx="4664075" cy="3498850"/>
          </a:xfrm>
          <a:ln/>
        </p:spPr>
      </p:sp>
      <p:sp>
        <p:nvSpPr>
          <p:cNvPr id="16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420642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206500" y="708025"/>
            <a:ext cx="4664075" cy="3498850"/>
          </a:xfrm>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This chapter illustrates and compares two costing methods:</a:t>
            </a:r>
          </a:p>
          <a:p>
            <a:r>
              <a:rPr lang="en-US" altLang="en-US" i="1" dirty="0">
                <a:latin typeface="+mn-lt"/>
              </a:rPr>
              <a:t>Variable costing—</a:t>
            </a:r>
            <a:r>
              <a:rPr lang="en-US" altLang="en-US" dirty="0">
                <a:latin typeface="+mn-lt"/>
              </a:rPr>
              <a:t>includes</a:t>
            </a:r>
            <a:r>
              <a:rPr lang="en-US" altLang="en-US" i="1" dirty="0">
                <a:latin typeface="+mn-lt"/>
              </a:rPr>
              <a:t> </a:t>
            </a:r>
            <a:r>
              <a:rPr lang="en-US" altLang="en-US" dirty="0">
                <a:latin typeface="+mn-lt"/>
              </a:rPr>
              <a:t>direct materials, direct labor, and variable overhead costs in product costs. This method is useful for many managerial decisions but cannot be used for external financial reporting.</a:t>
            </a:r>
          </a:p>
          <a:p>
            <a:r>
              <a:rPr lang="en-US" altLang="en-US" i="1" dirty="0">
                <a:latin typeface="+mn-lt"/>
              </a:rPr>
              <a:t>Absorption</a:t>
            </a:r>
            <a:r>
              <a:rPr lang="en-US" altLang="en-US" dirty="0">
                <a:latin typeface="+mn-lt"/>
              </a:rPr>
              <a:t> </a:t>
            </a:r>
            <a:r>
              <a:rPr lang="en-US" altLang="en-US" i="1" dirty="0">
                <a:latin typeface="+mn-lt"/>
              </a:rPr>
              <a:t>costing</a:t>
            </a:r>
            <a:r>
              <a:rPr lang="en-US" altLang="en-US" dirty="0">
                <a:latin typeface="+mn-lt"/>
              </a:rPr>
              <a:t>—includes direct materials, direct labor, and both variable and fixed overhead in product costs.</a:t>
            </a:r>
          </a:p>
          <a:p>
            <a:r>
              <a:rPr lang="en-US" altLang="en-US" dirty="0">
                <a:latin typeface="+mn-lt"/>
              </a:rPr>
              <a:t>Absorption costing is used for external reporting purposes under GAAP but this method can result in misleading product cost information and poor managerial decisions.</a:t>
            </a:r>
            <a:endParaRPr lang="en-US" altLang="en-US" i="1" dirty="0">
              <a:latin typeface="+mn-lt"/>
            </a:endParaRPr>
          </a:p>
          <a:p>
            <a:endParaRPr lang="en-US" altLang="en-US" dirty="0">
              <a:latin typeface="Times New Roman" pitchFamily="-107" charset="0"/>
            </a:endParaRPr>
          </a:p>
        </p:txBody>
      </p:sp>
    </p:spTree>
    <p:extLst>
      <p:ext uri="{BB962C8B-B14F-4D97-AF65-F5344CB8AC3E}">
        <p14:creationId xmlns:p14="http://schemas.microsoft.com/office/powerpoint/2010/main" val="218023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206500" y="708025"/>
            <a:ext cx="4664075" cy="3498850"/>
          </a:xfrm>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Both methods include direct materials, direct labor, and</a:t>
            </a:r>
            <a:r>
              <a:rPr lang="en-US" altLang="en-US" baseline="0" dirty="0">
                <a:latin typeface="+mn-lt"/>
              </a:rPr>
              <a:t> variable overhead in product costs. Key difference is their reporting of  fixed overhead costs.  Fixed overhead costs are included in product cost under absorption costing but included in period expenses un</a:t>
            </a:r>
            <a:r>
              <a:rPr lang="en-US" altLang="en-US" dirty="0">
                <a:latin typeface="+mn-lt"/>
              </a:rPr>
              <a:t>der variable costing. Product costs are included in inventory until the goods are</a:t>
            </a:r>
            <a:r>
              <a:rPr lang="en-US" altLang="en-US" baseline="0" dirty="0">
                <a:latin typeface="+mn-lt"/>
              </a:rPr>
              <a:t> sold at which time they are included in cost of goods sold. Period expenses are reported as expenses immediately in the period incurred.</a:t>
            </a:r>
          </a:p>
          <a:p>
            <a:endParaRPr lang="en-US" altLang="en-US" baseline="0" dirty="0">
              <a:latin typeface="Times New Roman" pitchFamily="-107" charset="0"/>
            </a:endParaRPr>
          </a:p>
          <a:p>
            <a:endParaRPr lang="en-US" altLang="en-US" dirty="0">
              <a:latin typeface="Times New Roman" pitchFamily="-107" charset="0"/>
            </a:endParaRPr>
          </a:p>
        </p:txBody>
      </p:sp>
    </p:spTree>
    <p:extLst>
      <p:ext uri="{BB962C8B-B14F-4D97-AF65-F5344CB8AC3E}">
        <p14:creationId xmlns:p14="http://schemas.microsoft.com/office/powerpoint/2010/main" val="823304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206500" y="708025"/>
            <a:ext cx="4664075" cy="3498850"/>
          </a:xfrm>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dirty="0">
                <a:latin typeface="+mn-lt"/>
              </a:rPr>
              <a:t>Consider the product cost data for IceAge, a skate manufacturer. In Exhibit 19.2 we can see the product cost data for the company. Direct materials cost per unit is $4. Direct labor cost is $8 per unit. The overhead is split between variable at $3 per unit and fixed at $600,000 per year. The total units that IceAge expects to manufacture this period is 60,000 units. Keep your eye on the fixed overhead of $600,000 …that is the key difference between absorption costing and variable costing.</a:t>
            </a:r>
          </a:p>
          <a:p>
            <a:pPr>
              <a:spcBef>
                <a:spcPct val="50000"/>
              </a:spcBef>
            </a:pPr>
            <a:endParaRPr lang="en-US" altLang="en-US" dirty="0">
              <a:latin typeface="+mn-lt"/>
            </a:endParaRPr>
          </a:p>
          <a:p>
            <a:r>
              <a:rPr lang="en-US" altLang="en-US" dirty="0">
                <a:latin typeface="+mn-lt"/>
              </a:rPr>
              <a:t>Exhibit 19.3 shows the product unit cost computations for both absorption and variable costing. </a:t>
            </a:r>
          </a:p>
          <a:p>
            <a:endParaRPr lang="en-US" altLang="en-US" dirty="0">
              <a:latin typeface="+mn-lt"/>
            </a:endParaRPr>
          </a:p>
          <a:p>
            <a:r>
              <a:rPr lang="en-US" altLang="en-US" dirty="0">
                <a:latin typeface="+mn-lt"/>
              </a:rPr>
              <a:t>For absorption costing, product cost per unit is $25, which consists of $4 in direct materials, $8 in direct labor, $3 in variable overhead ($180,000/60,000 units), and $10 in fixed overhead ($600,000/60,000 units).</a:t>
            </a:r>
          </a:p>
          <a:p>
            <a:endParaRPr lang="en-US" altLang="en-US" dirty="0">
              <a:latin typeface="+mn-lt"/>
            </a:endParaRPr>
          </a:p>
          <a:p>
            <a:r>
              <a:rPr lang="en-US" altLang="en-US" dirty="0">
                <a:latin typeface="+mn-lt"/>
              </a:rPr>
              <a:t>For variable costing, the product cost per unit is $15, which consists of $4 in direct materials, $8 in direct labor, and $3 in variable overhead. Fixed overhead costs of $600,000 are treated as a period cost (not product cost) and are recorded as an expense in the period incurred. For absorption costing, the product cost per unit includes fixed overhead costs; this means its product cost per unit is $15 plus the $600,000 fixed overhead costs allocated to the units.</a:t>
            </a:r>
            <a:endParaRPr lang="en-US" altLang="en-US" b="1" dirty="0">
              <a:latin typeface="+mn-lt"/>
            </a:endParaRPr>
          </a:p>
          <a:p>
            <a:pPr>
              <a:spcBef>
                <a:spcPct val="50000"/>
              </a:spcBef>
            </a:pPr>
            <a:endParaRPr lang="en-US" altLang="en-US" dirty="0">
              <a:latin typeface="Times New Roman" pitchFamily="-107" charset="0"/>
            </a:endParaRPr>
          </a:p>
        </p:txBody>
      </p:sp>
    </p:spTree>
    <p:extLst>
      <p:ext uri="{BB962C8B-B14F-4D97-AF65-F5344CB8AC3E}">
        <p14:creationId xmlns:p14="http://schemas.microsoft.com/office/powerpoint/2010/main" val="829890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06500" y="708025"/>
            <a:ext cx="4664075" cy="3498850"/>
          </a:xfrm>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itchFamily="-107" charset="0"/>
            </a:endParaRPr>
          </a:p>
        </p:txBody>
      </p:sp>
    </p:spTree>
    <p:extLst>
      <p:ext uri="{BB962C8B-B14F-4D97-AF65-F5344CB8AC3E}">
        <p14:creationId xmlns:p14="http://schemas.microsoft.com/office/powerpoint/2010/main" val="292156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206500" y="708025"/>
            <a:ext cx="4664075" cy="349885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rPr>
              <a:t>The different treatment of fixed overhead costs leads to different product costs per unit under absorption and variable costing. This also impacts income reporting. Below are data for IceAge Company. Assume its variable costs per unit, annual fixed costs, and sales price do not change.</a:t>
            </a:r>
          </a:p>
          <a:p>
            <a:endParaRPr lang="en-US" altLang="en-US" dirty="0">
              <a:latin typeface="+mn-lt"/>
            </a:endParaRPr>
          </a:p>
          <a:p>
            <a:r>
              <a:rPr lang="en-US" altLang="en-US" dirty="0">
                <a:latin typeface="+mn-lt"/>
              </a:rPr>
              <a:t>S</a:t>
            </a:r>
            <a:r>
              <a:rPr lang="en-US" dirty="0">
                <a:latin typeface="+mn-lt"/>
              </a:rPr>
              <a:t>ales and production information for IceAge follows. Units produced equal those sold for Year 1 but exceed those sold for Year 2. Units produced are less than those sold for Year 3. IceAge began Year 1 with no units in beginning inventory.</a:t>
            </a:r>
          </a:p>
          <a:p>
            <a:endParaRPr lang="en-US" altLang="en-US" dirty="0">
              <a:latin typeface="+mn-lt"/>
            </a:endParaRPr>
          </a:p>
          <a:p>
            <a:r>
              <a:rPr lang="en-US" altLang="en-US" dirty="0">
                <a:latin typeface="+mn-lt"/>
              </a:rPr>
              <a:t>W</a:t>
            </a:r>
            <a:r>
              <a:rPr lang="en-US" dirty="0">
                <a:latin typeface="+mn-lt"/>
              </a:rPr>
              <a:t>e prepare income statements for IceAge under absorption costing and under variable costing. We consider three cases: when units produced are equal to, exceed, or are less than units sold. Income differs between the costing methods when inventory levels change. Inventory levels change when units produced do not equal units sold.</a:t>
            </a:r>
            <a:endParaRPr lang="en-US" altLang="en-US" dirty="0">
              <a:latin typeface="+mn-lt"/>
            </a:endParaRPr>
          </a:p>
        </p:txBody>
      </p:sp>
    </p:spTree>
    <p:extLst>
      <p:ext uri="{BB962C8B-B14F-4D97-AF65-F5344CB8AC3E}">
        <p14:creationId xmlns:p14="http://schemas.microsoft.com/office/powerpoint/2010/main" val="1916129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206500" y="708025"/>
            <a:ext cx="4664075" cy="3498850"/>
          </a:xfrm>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rPr>
              <a:t>Exhibit 19.4 presents the Year 1 income statement for both costing methods. The income statement under variable costing (on right) is a contribution margin income statement. Contribution margin is sales minus variable costs. Variable cost of goods sold is the direct materials, direct labor, and variable overhead costs for units sold. The absorption costing income statement (on left) does not separate expenses into variable and fixed components. </a:t>
            </a:r>
          </a:p>
          <a:p>
            <a:endParaRPr lang="en-US" dirty="0">
              <a:latin typeface="+mn-lt"/>
            </a:endParaRPr>
          </a:p>
          <a:p>
            <a:r>
              <a:rPr lang="en-US" dirty="0">
                <a:latin typeface="+mn-lt"/>
              </a:rPr>
              <a:t>Exhibit 19.4 shows that income is identical under absorption costing and variable costing when the units produced equal the units sold. This is because the $600,000 fixed overhead (FOH) that is expensed under variable costing is equal to the $600,000 (60,000 units × FOH per unit) that is included in cost of goods sold under absorption costing when units produced equal units sold.</a:t>
            </a:r>
          </a:p>
          <a:p>
            <a:endParaRPr lang="en-US" altLang="en-US" dirty="0">
              <a:latin typeface="Times New Roman" pitchFamily="-107" charset="0"/>
            </a:endParaRPr>
          </a:p>
          <a:p>
            <a:endParaRPr lang="en-US" altLang="en-US" dirty="0">
              <a:latin typeface="Times New Roman" pitchFamily="-107" charset="0"/>
            </a:endParaRPr>
          </a:p>
        </p:txBody>
      </p:sp>
    </p:spTree>
    <p:extLst>
      <p:ext uri="{BB962C8B-B14F-4D97-AF65-F5344CB8AC3E}">
        <p14:creationId xmlns:p14="http://schemas.microsoft.com/office/powerpoint/2010/main" val="354199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dirty="0">
              <a:solidFill>
                <a:srgbClr val="FFFF00"/>
              </a:solidFill>
              <a:latin typeface="Palatino Linotype" panose="02040502050505030304" pitchFamily="18" charset="0"/>
            </a:endParaRPr>
          </a:p>
        </p:txBody>
      </p:sp>
      <p:sp>
        <p:nvSpPr>
          <p:cNvPr id="538626"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538636" name="Rectangle 12"/>
          <p:cNvSpPr>
            <a:spLocks noGrp="1" noChangeArrowheads="1"/>
          </p:cNvSpPr>
          <p:nvPr>
            <p:ph type="ctrTitle"/>
          </p:nvPr>
        </p:nvSpPr>
        <p:spPr>
          <a:xfrm>
            <a:off x="838200" y="1447800"/>
            <a:ext cx="7086600" cy="1600200"/>
          </a:xfrm>
        </p:spPr>
        <p:txBody>
          <a:bodyPr anchor="ctr"/>
          <a:lstStyle>
            <a:lvl1pPr>
              <a:defRPr/>
            </a:lvl1pPr>
          </a:lstStyle>
          <a:p>
            <a:r>
              <a:rPr lang="en-US"/>
              <a:t>Click to edit Master title style</a:t>
            </a:r>
          </a:p>
        </p:txBody>
      </p:sp>
      <p:sp>
        <p:nvSpPr>
          <p:cNvPr id="5"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xfrm>
            <a:off x="6553200" y="6248400"/>
            <a:ext cx="1905000" cy="457200"/>
          </a:xfrm>
        </p:spPr>
        <p:txBody>
          <a:bodyPr/>
          <a:lstStyle>
            <a:lvl1pPr>
              <a:defRPr/>
            </a:lvl1pPr>
          </a:lstStyle>
          <a:p>
            <a:fld id="{5A278649-0779-4710-8049-A48269CDBCD4}" type="slidenum">
              <a:rPr lang="en-US" altLang="en-US"/>
              <a:pPr/>
              <a:t>‹#›</a:t>
            </a:fld>
            <a:endParaRPr lang="en-US" altLang="en-US" dirty="0"/>
          </a:p>
        </p:txBody>
      </p:sp>
    </p:spTree>
    <p:extLst>
      <p:ext uri="{BB962C8B-B14F-4D97-AF65-F5344CB8AC3E}">
        <p14:creationId xmlns:p14="http://schemas.microsoft.com/office/powerpoint/2010/main" val="226426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fld id="{36EF4395-040C-4061-BB7D-6DF7AE96D192}" type="slidenum">
              <a:rPr lang="en-US" altLang="en-US"/>
              <a:pPr/>
              <a:t>‹#›</a:t>
            </a:fld>
            <a:endParaRPr lang="en-US" altLang="en-US" dirty="0"/>
          </a:p>
        </p:txBody>
      </p:sp>
    </p:spTree>
    <p:extLst>
      <p:ext uri="{BB962C8B-B14F-4D97-AF65-F5344CB8AC3E}">
        <p14:creationId xmlns:p14="http://schemas.microsoft.com/office/powerpoint/2010/main" val="41695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fld id="{4D1CF173-5569-4A4D-8592-505A96C5857F}" type="slidenum">
              <a:rPr lang="en-US" altLang="en-US"/>
              <a:pPr/>
              <a:t>‹#›</a:t>
            </a:fld>
            <a:endParaRPr lang="en-US" altLang="en-US" dirty="0"/>
          </a:p>
        </p:txBody>
      </p:sp>
    </p:spTree>
    <p:extLst>
      <p:ext uri="{BB962C8B-B14F-4D97-AF65-F5344CB8AC3E}">
        <p14:creationId xmlns:p14="http://schemas.microsoft.com/office/powerpoint/2010/main" val="2455581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fld id="{614664C9-6ADB-4F07-8A50-885E38DC2A69}" type="slidenum">
              <a:rPr lang="en-US" altLang="en-US"/>
              <a:pPr/>
              <a:t>‹#›</a:t>
            </a:fld>
            <a:endParaRPr lang="en-US" altLang="en-US" dirty="0"/>
          </a:p>
        </p:txBody>
      </p:sp>
    </p:spTree>
    <p:extLst>
      <p:ext uri="{BB962C8B-B14F-4D97-AF65-F5344CB8AC3E}">
        <p14:creationId xmlns:p14="http://schemas.microsoft.com/office/powerpoint/2010/main" val="85274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fld id="{29CCEBC4-043F-4B1F-A3A9-0A166C111653}" type="slidenum">
              <a:rPr lang="en-US" altLang="en-US"/>
              <a:pPr/>
              <a:t>‹#›</a:t>
            </a:fld>
            <a:endParaRPr lang="en-US" altLang="en-US" dirty="0"/>
          </a:p>
        </p:txBody>
      </p:sp>
    </p:spTree>
    <p:extLst>
      <p:ext uri="{BB962C8B-B14F-4D97-AF65-F5344CB8AC3E}">
        <p14:creationId xmlns:p14="http://schemas.microsoft.com/office/powerpoint/2010/main" val="320056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fld id="{13BD3047-8EBA-44DC-8D13-DA639B51D462}" type="slidenum">
              <a:rPr lang="en-US" altLang="en-US"/>
              <a:pPr/>
              <a:t>‹#›</a:t>
            </a:fld>
            <a:endParaRPr lang="en-US" altLang="en-US" dirty="0"/>
          </a:p>
        </p:txBody>
      </p:sp>
    </p:spTree>
    <p:extLst>
      <p:ext uri="{BB962C8B-B14F-4D97-AF65-F5344CB8AC3E}">
        <p14:creationId xmlns:p14="http://schemas.microsoft.com/office/powerpoint/2010/main" val="23809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fld id="{B95FF0D1-9D91-4E55-BDBA-804AFED6C069}" type="slidenum">
              <a:rPr lang="en-US" altLang="en-US"/>
              <a:pPr/>
              <a:t>‹#›</a:t>
            </a:fld>
            <a:endParaRPr lang="en-US" altLang="en-US" dirty="0"/>
          </a:p>
        </p:txBody>
      </p:sp>
    </p:spTree>
    <p:extLst>
      <p:ext uri="{BB962C8B-B14F-4D97-AF65-F5344CB8AC3E}">
        <p14:creationId xmlns:p14="http://schemas.microsoft.com/office/powerpoint/2010/main" val="216633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a:ln/>
        </p:spPr>
        <p:txBody>
          <a:bodyPr/>
          <a:lstStyle>
            <a:lvl1pPr>
              <a:defRPr/>
            </a:lvl1pPr>
          </a:lstStyle>
          <a:p>
            <a:fld id="{9A9E0C35-BF10-4DB5-AC66-1CE46573FD8C}" type="slidenum">
              <a:rPr lang="en-US" altLang="en-US"/>
              <a:pPr/>
              <a:t>‹#›</a:t>
            </a:fld>
            <a:endParaRPr lang="en-US" altLang="en-US" dirty="0"/>
          </a:p>
        </p:txBody>
      </p:sp>
    </p:spTree>
    <p:extLst>
      <p:ext uri="{BB962C8B-B14F-4D97-AF65-F5344CB8AC3E}">
        <p14:creationId xmlns:p14="http://schemas.microsoft.com/office/powerpoint/2010/main" val="133865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8"/>
          <p:cNvSpPr>
            <a:spLocks noGrp="1" noChangeArrowheads="1"/>
          </p:cNvSpPr>
          <p:nvPr>
            <p:ph type="sldNum" sz="quarter" idx="12"/>
          </p:nvPr>
        </p:nvSpPr>
        <p:spPr>
          <a:ln/>
        </p:spPr>
        <p:txBody>
          <a:bodyPr/>
          <a:lstStyle>
            <a:lvl1pPr>
              <a:defRPr/>
            </a:lvl1pPr>
          </a:lstStyle>
          <a:p>
            <a:fld id="{4F04859F-945F-428B-B695-341D1D570AFD}" type="slidenum">
              <a:rPr lang="en-US" altLang="en-US"/>
              <a:pPr/>
              <a:t>‹#›</a:t>
            </a:fld>
            <a:endParaRPr lang="en-US" altLang="en-US" dirty="0"/>
          </a:p>
        </p:txBody>
      </p:sp>
    </p:spTree>
    <p:extLst>
      <p:ext uri="{BB962C8B-B14F-4D97-AF65-F5344CB8AC3E}">
        <p14:creationId xmlns:p14="http://schemas.microsoft.com/office/powerpoint/2010/main" val="428794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8"/>
          <p:cNvSpPr>
            <a:spLocks noGrp="1" noChangeArrowheads="1"/>
          </p:cNvSpPr>
          <p:nvPr>
            <p:ph type="sldNum" sz="quarter" idx="12"/>
          </p:nvPr>
        </p:nvSpPr>
        <p:spPr>
          <a:ln/>
        </p:spPr>
        <p:txBody>
          <a:bodyPr/>
          <a:lstStyle>
            <a:lvl1pPr>
              <a:defRPr/>
            </a:lvl1pPr>
          </a:lstStyle>
          <a:p>
            <a:fld id="{EC68AFB4-23E1-4BDA-9E98-05A0AD929BE7}" type="slidenum">
              <a:rPr lang="en-US" altLang="en-US"/>
              <a:pPr/>
              <a:t>‹#›</a:t>
            </a:fld>
            <a:endParaRPr lang="en-US" altLang="en-US" dirty="0"/>
          </a:p>
        </p:txBody>
      </p:sp>
    </p:spTree>
    <p:extLst>
      <p:ext uri="{BB962C8B-B14F-4D97-AF65-F5344CB8AC3E}">
        <p14:creationId xmlns:p14="http://schemas.microsoft.com/office/powerpoint/2010/main" val="32666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fld id="{FAD0A5D2-6B09-4E7E-BD0F-9C27AE6200A9}" type="slidenum">
              <a:rPr lang="en-US" altLang="en-US"/>
              <a:pPr/>
              <a:t>‹#›</a:t>
            </a:fld>
            <a:endParaRPr lang="en-US" altLang="en-US" dirty="0"/>
          </a:p>
        </p:txBody>
      </p:sp>
    </p:spTree>
    <p:extLst>
      <p:ext uri="{BB962C8B-B14F-4D97-AF65-F5344CB8AC3E}">
        <p14:creationId xmlns:p14="http://schemas.microsoft.com/office/powerpoint/2010/main" val="65917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fld id="{DF5E94F3-C0CF-400F-91F0-26A64B767ED0}" type="slidenum">
              <a:rPr lang="en-US" altLang="en-US"/>
              <a:pPr/>
              <a:t>‹#›</a:t>
            </a:fld>
            <a:endParaRPr lang="en-US" altLang="en-US" dirty="0"/>
          </a:p>
        </p:txBody>
      </p:sp>
    </p:spTree>
    <p:extLst>
      <p:ext uri="{BB962C8B-B14F-4D97-AF65-F5344CB8AC3E}">
        <p14:creationId xmlns:p14="http://schemas.microsoft.com/office/powerpoint/2010/main" val="270439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66800" y="914400"/>
            <a:ext cx="71580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5"/>
          <p:cNvSpPr>
            <a:spLocks noGrp="1" noChangeArrowheads="1"/>
          </p:cNvSpPr>
          <p:nvPr>
            <p:ph type="body" idx="1"/>
          </p:nvPr>
        </p:nvSpPr>
        <p:spPr bwMode="auto">
          <a:xfrm>
            <a:off x="838200"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3760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US" dirty="0"/>
          </a:p>
        </p:txBody>
      </p:sp>
      <p:sp>
        <p:nvSpPr>
          <p:cNvPr id="53760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dirty="0"/>
          </a:p>
        </p:txBody>
      </p:sp>
      <p:sp>
        <p:nvSpPr>
          <p:cNvPr id="53760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fld id="{7708359C-12CB-4F3F-A178-4BDFC72FF829}" type="slidenum">
              <a:rPr lang="en-US" altLang="en-US"/>
              <a:pPr/>
              <a:t>‹#›</a:t>
            </a:fld>
            <a:endParaRPr lang="en-US" altLang="en-US" dirty="0"/>
          </a:p>
        </p:txBody>
      </p:sp>
      <p:sp>
        <p:nvSpPr>
          <p:cNvPr id="1031" name="Rectangle 10"/>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dirty="0">
              <a:solidFill>
                <a:srgbClr val="FFFFFF"/>
              </a:solidFill>
              <a:latin typeface="Palatino Linotype" panose="02040502050505030304" pitchFamily="18" charset="0"/>
            </a:endParaRPr>
          </a:p>
        </p:txBody>
      </p:sp>
    </p:spTree>
  </p:cSld>
  <p:clrMap bg1="lt1" tx1="dk1" bg2="lt2" tx2="dk2" accent1="accent1" accent2="accent2" accent3="accent3" accent4="accent4" accent5="accent5" accent6="accent6" hlink="hlink" folHlink="folHlink"/>
  <p:sldLayoutIdLst>
    <p:sldLayoutId id="2147483843"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rtl="0" eaLnBrk="0" fontAlgn="base" hangingPunct="0">
        <a:spcBef>
          <a:spcPct val="0"/>
        </a:spcBef>
        <a:spcAft>
          <a:spcPct val="0"/>
        </a:spcAft>
        <a:defRPr lang="en-US" altLang="en-US" sz="4000" kern="1200" dirty="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rgbClr val="0033CC"/>
        </a:buClr>
        <a:buSzPct val="70000"/>
        <a:buFont typeface="Arial" charset="0"/>
        <a:buChar char="•"/>
        <a:defRPr lang="en-US" sz="3200" kern="1200" dirty="0">
          <a:solidFill>
            <a:schemeClr val="tx1"/>
          </a:solidFill>
          <a:latin typeface="+mn-lt"/>
          <a:ea typeface="+mn-ea"/>
          <a:cs typeface="+mn-cs"/>
        </a:defRPr>
      </a:lvl1pPr>
      <a:lvl2pPr marL="889000" indent="-439738" algn="l" rtl="0" eaLnBrk="0" fontAlgn="base" hangingPunct="0">
        <a:spcBef>
          <a:spcPct val="20000"/>
        </a:spcBef>
        <a:spcAft>
          <a:spcPct val="0"/>
        </a:spcAft>
        <a:buClr>
          <a:srgbClr val="0033CC"/>
        </a:buClr>
        <a:buSzPct val="65000"/>
        <a:buFont typeface="Arial" charset="0"/>
        <a:buChar char="•"/>
        <a:defRPr sz="2800">
          <a:solidFill>
            <a:schemeClr val="tx1"/>
          </a:solidFill>
          <a:latin typeface="+mn-lt"/>
        </a:defRPr>
      </a:lvl2pPr>
      <a:lvl3pPr marL="1293813" indent="-403225" algn="l" rtl="0" eaLnBrk="0" fontAlgn="base" hangingPunct="0">
        <a:spcBef>
          <a:spcPct val="20000"/>
        </a:spcBef>
        <a:spcAft>
          <a:spcPct val="0"/>
        </a:spcAft>
        <a:buClr>
          <a:srgbClr val="0033CC"/>
        </a:buClr>
        <a:buSzPct val="70000"/>
        <a:buFont typeface="Arial" charset="0"/>
        <a:buChar char="•"/>
        <a:defRPr sz="2400">
          <a:solidFill>
            <a:schemeClr val="tx1"/>
          </a:solidFill>
          <a:latin typeface="+mn-lt"/>
        </a:defRPr>
      </a:lvl3pPr>
      <a:lvl4pPr marL="1681163" indent="-385763" algn="l" rtl="0" eaLnBrk="0" fontAlgn="base" hangingPunct="0">
        <a:spcBef>
          <a:spcPct val="20000"/>
        </a:spcBef>
        <a:spcAft>
          <a:spcPct val="0"/>
        </a:spcAft>
        <a:buClr>
          <a:srgbClr val="0033CC"/>
        </a:buClr>
        <a:buSzPct val="75000"/>
        <a:buFont typeface="Arial" charset="0"/>
        <a:buChar char="•"/>
        <a:defRPr sz="2000">
          <a:solidFill>
            <a:schemeClr val="tx1"/>
          </a:solidFill>
          <a:latin typeface="+mn-lt"/>
        </a:defRPr>
      </a:lvl4pPr>
      <a:lvl5pPr marL="2070100" indent="-387350" algn="l" rtl="0" eaLnBrk="0" fontAlgn="base" hangingPunct="0">
        <a:spcBef>
          <a:spcPct val="20000"/>
        </a:spcBef>
        <a:spcAft>
          <a:spcPct val="0"/>
        </a:spcAft>
        <a:buClr>
          <a:srgbClr val="0033CC"/>
        </a:buClr>
        <a:buSzPct val="70000"/>
        <a:buFont typeface="Arial" charset="0"/>
        <a:buChar char="•"/>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685800" y="762000"/>
            <a:ext cx="5638800" cy="1905000"/>
          </a:xfrm>
        </p:spPr>
        <p:txBody>
          <a:bodyPr/>
          <a:lstStyle/>
          <a:p>
            <a:pPr eaLnBrk="1" hangingPunct="1">
              <a:lnSpc>
                <a:spcPct val="90000"/>
              </a:lnSpc>
              <a:spcBef>
                <a:spcPct val="50000"/>
              </a:spcBef>
              <a:buClrTx/>
              <a:buFontTx/>
              <a:buNone/>
            </a:pPr>
            <a:r>
              <a:rPr altLang="en-US" sz="4400" b="1" dirty="0">
                <a:latin typeface="Calibri" panose="020F0502020204030204" pitchFamily="34" charset="0"/>
              </a:rPr>
              <a:t>Variable Costing and Analysis</a:t>
            </a:r>
          </a:p>
        </p:txBody>
      </p:sp>
      <p:sp>
        <p:nvSpPr>
          <p:cNvPr id="13" name="Subtitle 2"/>
          <p:cNvSpPr txBox="1">
            <a:spLocks/>
          </p:cNvSpPr>
          <p:nvPr/>
        </p:nvSpPr>
        <p:spPr bwMode="auto">
          <a:xfrm>
            <a:off x="660115" y="2209800"/>
            <a:ext cx="551208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33CC"/>
              </a:buClr>
              <a:buSzPct val="70000"/>
              <a:buFont typeface="Wingdings" pitchFamily="2" charset="2"/>
              <a:buNone/>
              <a:defRPr lang="en-US" sz="3200" kern="1200">
                <a:solidFill>
                  <a:schemeClr val="tx1"/>
                </a:solidFill>
                <a:latin typeface="+mn-lt"/>
                <a:ea typeface="+mn-ea"/>
                <a:cs typeface="+mn-cs"/>
              </a:defRPr>
            </a:lvl1pPr>
            <a:lvl2pPr marL="889000" indent="-439738" algn="l" rtl="0" eaLnBrk="0" fontAlgn="base" hangingPunct="0">
              <a:spcBef>
                <a:spcPct val="20000"/>
              </a:spcBef>
              <a:spcAft>
                <a:spcPct val="0"/>
              </a:spcAft>
              <a:buClr>
                <a:srgbClr val="0033CC"/>
              </a:buClr>
              <a:buSzPct val="65000"/>
              <a:buFont typeface="Arial" charset="0"/>
              <a:buChar char="•"/>
              <a:defRPr sz="2800">
                <a:solidFill>
                  <a:schemeClr val="tx1"/>
                </a:solidFill>
                <a:latin typeface="+mn-lt"/>
              </a:defRPr>
            </a:lvl2pPr>
            <a:lvl3pPr marL="1293813" indent="-403225" algn="l" rtl="0" eaLnBrk="0" fontAlgn="base" hangingPunct="0">
              <a:spcBef>
                <a:spcPct val="20000"/>
              </a:spcBef>
              <a:spcAft>
                <a:spcPct val="0"/>
              </a:spcAft>
              <a:buClr>
                <a:srgbClr val="0033CC"/>
              </a:buClr>
              <a:buSzPct val="70000"/>
              <a:buFont typeface="Arial" charset="0"/>
              <a:buChar char="•"/>
              <a:defRPr sz="2400">
                <a:solidFill>
                  <a:schemeClr val="tx1"/>
                </a:solidFill>
                <a:latin typeface="+mn-lt"/>
              </a:defRPr>
            </a:lvl3pPr>
            <a:lvl4pPr marL="1681163" indent="-385763" algn="l" rtl="0" eaLnBrk="0" fontAlgn="base" hangingPunct="0">
              <a:spcBef>
                <a:spcPct val="20000"/>
              </a:spcBef>
              <a:spcAft>
                <a:spcPct val="0"/>
              </a:spcAft>
              <a:buClr>
                <a:srgbClr val="0033CC"/>
              </a:buClr>
              <a:buSzPct val="75000"/>
              <a:buFont typeface="Arial" charset="0"/>
              <a:buChar char="•"/>
              <a:defRPr sz="2000">
                <a:solidFill>
                  <a:schemeClr val="tx1"/>
                </a:solidFill>
                <a:latin typeface="+mn-lt"/>
              </a:defRPr>
            </a:lvl4pPr>
            <a:lvl5pPr marL="2070100" indent="-387350" algn="l" rtl="0" eaLnBrk="0" fontAlgn="base" hangingPunct="0">
              <a:spcBef>
                <a:spcPct val="20000"/>
              </a:spcBef>
              <a:spcAft>
                <a:spcPct val="0"/>
              </a:spcAft>
              <a:buClr>
                <a:srgbClr val="0033CC"/>
              </a:buClr>
              <a:buSzPct val="70000"/>
              <a:buFont typeface="Arial" charset="0"/>
              <a:buChar char="•"/>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eaLnBrk="1" hangingPunct="1"/>
            <a:r>
              <a:rPr lang="en-US" altLang="en-US" dirty="0">
                <a:solidFill>
                  <a:srgbClr val="898989"/>
                </a:solidFill>
                <a:latin typeface="Calibri" panose="020F0502020204030204" pitchFamily="34" charset="0"/>
                <a:cs typeface="Calibri" panose="020F0502020204030204" pitchFamily="34" charset="0"/>
              </a:rPr>
              <a:t>Chapter 19</a:t>
            </a:r>
          </a:p>
          <a:p>
            <a:pPr eaLnBrk="1" hangingPunct="1">
              <a:buFont typeface="Wingdings" pitchFamily="-107" charset="2"/>
              <a:buNone/>
            </a:pPr>
            <a:endParaRPr lang="en-US" altLang="en-US" sz="1600" b="1" dirty="0">
              <a:solidFill>
                <a:srgbClr val="0070C0"/>
              </a:solidFill>
            </a:endParaRPr>
          </a:p>
          <a:p>
            <a:pPr eaLnBrk="1" hangingPunct="1">
              <a:buFont typeface="Wingdings" pitchFamily="-107" charset="2"/>
              <a:buNone/>
            </a:pPr>
            <a:endParaRPr lang="en-US" altLang="en-US" sz="1600" b="1" dirty="0">
              <a:solidFill>
                <a:srgbClr val="0070C0"/>
              </a:solidFill>
            </a:endParaRPr>
          </a:p>
        </p:txBody>
      </p:sp>
      <p:sp>
        <p:nvSpPr>
          <p:cNvPr id="16" name="Rectangle 3"/>
          <p:cNvSpPr txBox="1">
            <a:spLocks noChangeArrowheads="1"/>
          </p:cNvSpPr>
          <p:nvPr/>
        </p:nvSpPr>
        <p:spPr bwMode="auto">
          <a:xfrm>
            <a:off x="660115" y="4225925"/>
            <a:ext cx="6173492" cy="17526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cs typeface="Calibri" panose="020F0502020204030204" pitchFamily="34" charset="0"/>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cs typeface="Calibri" panose="020F0502020204030204" pitchFamily="34" charset="0"/>
              </a:rPr>
              <a:t>Financial and </a:t>
            </a:r>
            <a:r>
              <a:rPr lang="en-US" sz="2800" b="1">
                <a:solidFill>
                  <a:srgbClr val="002060"/>
                </a:solidFill>
                <a:latin typeface="Calibri" panose="020F0502020204030204" pitchFamily="34" charset="0"/>
                <a:ea typeface="ＭＳ Ｐゴシック" pitchFamily="34" charset="-128"/>
                <a:cs typeface="Calibri" panose="020F0502020204030204" pitchFamily="34" charset="0"/>
              </a:rPr>
              <a:t>Managerial </a:t>
            </a:r>
            <a:r>
              <a:rPr lang="en-US" sz="2800" b="1" smtClean="0">
                <a:solidFill>
                  <a:srgbClr val="002060"/>
                </a:solidFill>
                <a:latin typeface="Calibri" panose="020F0502020204030204" pitchFamily="34" charset="0"/>
                <a:ea typeface="ＭＳ Ｐゴシック" pitchFamily="34" charset="-128"/>
                <a:cs typeface="Calibri" panose="020F0502020204030204" pitchFamily="34" charset="0"/>
              </a:rPr>
              <a:t>Accounting</a:t>
            </a:r>
            <a:endParaRPr lang="en-US" sz="2800" b="1" dirty="0">
              <a:solidFill>
                <a:srgbClr val="002060"/>
              </a:solidFill>
              <a:latin typeface="Calibri" panose="020F0502020204030204" pitchFamily="34" charset="0"/>
              <a:ea typeface="ＭＳ Ｐゴシック" pitchFamily="34" charset="-128"/>
              <a:cs typeface="Calibri" panose="020F0502020204030204" pitchFamily="34" charset="0"/>
            </a:endParaRPr>
          </a:p>
          <a:p>
            <a:pPr algn="l" eaLnBrk="1" hangingPunct="1">
              <a:defRPr/>
            </a:pPr>
            <a:r>
              <a:rPr lang="en-US" sz="2800" b="1" dirty="0">
                <a:solidFill>
                  <a:srgbClr val="002060"/>
                </a:solidFill>
                <a:latin typeface="Calibri" panose="020F0502020204030204" pitchFamily="34" charset="0"/>
                <a:ea typeface="ＭＳ Ｐゴシック" pitchFamily="34" charset="-128"/>
                <a:cs typeface="Calibri" panose="020F0502020204030204" pitchFamily="34" charset="0"/>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9" name="Text Placeholder 8">
            <a:extLst>
              <a:ext uri="{FF2B5EF4-FFF2-40B4-BE49-F238E27FC236}">
                <a16:creationId xmlns:a16="http://schemas.microsoft.com/office/drawing/2014/main" xmlns="" id="{4ECD0831-CE3F-446A-9963-181902A08AA5}"/>
              </a:ext>
            </a:extLst>
          </p:cNvPr>
          <p:cNvSpPr txBox="1">
            <a:spLocks/>
          </p:cNvSpPr>
          <p:nvPr/>
        </p:nvSpPr>
        <p:spPr>
          <a:xfrm>
            <a:off x="438912" y="6287436"/>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2818" y="934954"/>
            <a:ext cx="8124824" cy="1412875"/>
          </a:xfrm>
        </p:spPr>
        <p:txBody>
          <a:bodyPr/>
          <a:lstStyle/>
          <a:p>
            <a:pPr algn="ctr" eaLnBrk="1" hangingPunct="1"/>
            <a:r>
              <a:rPr lang="en-US" b="1" dirty="0"/>
              <a:t>Income Statement:</a:t>
            </a:r>
            <a:r>
              <a:rPr sz="2800" dirty="0"/>
              <a:t/>
            </a:r>
            <a:br>
              <a:rPr sz="2800" dirty="0"/>
            </a:br>
            <a:r>
              <a:rPr lang="en-US" altLang="en-US" b="1" dirty="0"/>
              <a:t>Units Produced Exceed Units Sold</a:t>
            </a:r>
          </a:p>
        </p:txBody>
      </p:sp>
      <p:sp>
        <p:nvSpPr>
          <p:cNvPr id="7" name="Rounded Rectangle 6"/>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8" name="TextBox 7"/>
          <p:cNvSpPr txBox="1"/>
          <p:nvPr/>
        </p:nvSpPr>
        <p:spPr>
          <a:xfrm>
            <a:off x="7586307" y="3149273"/>
            <a:ext cx="1173957"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19.5</a:t>
            </a:r>
          </a:p>
        </p:txBody>
      </p:sp>
      <p:sp>
        <p:nvSpPr>
          <p:cNvPr id="10" name="Rectangle 5"/>
          <p:cNvSpPr>
            <a:spLocks noChangeArrowheads="1"/>
          </p:cNvSpPr>
          <p:nvPr/>
        </p:nvSpPr>
        <p:spPr bwMode="auto">
          <a:xfrm>
            <a:off x="8427642" y="6553200"/>
            <a:ext cx="640158"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19-10</a:t>
            </a:r>
          </a:p>
        </p:txBody>
      </p:sp>
      <p:sp>
        <p:nvSpPr>
          <p:cNvPr id="11" name="Rectangle 10"/>
          <p:cNvSpPr>
            <a:spLocks noGrp="1" noChangeArrowheads="1"/>
          </p:cNvSpPr>
          <p:nvPr/>
        </p:nvSpPr>
        <p:spPr bwMode="auto">
          <a:xfrm>
            <a:off x="6595034"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2B37616F-BB5E-4DA6-AEFD-94C4542CC5A1}"/>
              </a:ext>
            </a:extLst>
          </p:cNvPr>
          <p:cNvPicPr>
            <a:picLocks noChangeAspect="1"/>
          </p:cNvPicPr>
          <p:nvPr/>
        </p:nvPicPr>
        <p:blipFill>
          <a:blip r:embed="rId3"/>
          <a:stretch>
            <a:fillRect/>
          </a:stretch>
        </p:blipFill>
        <p:spPr>
          <a:xfrm>
            <a:off x="2200781" y="2361477"/>
            <a:ext cx="4047619" cy="1209524"/>
          </a:xfrm>
          <a:prstGeom prst="rect">
            <a:avLst/>
          </a:prstGeom>
        </p:spPr>
      </p:pic>
      <p:pic>
        <p:nvPicPr>
          <p:cNvPr id="4" name="Picture 3">
            <a:extLst>
              <a:ext uri="{FF2B5EF4-FFF2-40B4-BE49-F238E27FC236}">
                <a16:creationId xmlns:a16="http://schemas.microsoft.com/office/drawing/2014/main" xmlns="" id="{63FC83B3-554F-4051-8CF7-3911C77EC442}"/>
              </a:ext>
            </a:extLst>
          </p:cNvPr>
          <p:cNvPicPr>
            <a:picLocks noChangeAspect="1"/>
          </p:cNvPicPr>
          <p:nvPr/>
        </p:nvPicPr>
        <p:blipFill>
          <a:blip r:embed="rId4"/>
          <a:stretch>
            <a:fillRect/>
          </a:stretch>
        </p:blipFill>
        <p:spPr>
          <a:xfrm>
            <a:off x="898563" y="3857160"/>
            <a:ext cx="6933333" cy="2419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1" name="Rectangle 2"/>
          <p:cNvSpPr>
            <a:spLocks noGrp="1" noChangeArrowheads="1"/>
          </p:cNvSpPr>
          <p:nvPr>
            <p:ph type="title"/>
          </p:nvPr>
        </p:nvSpPr>
        <p:spPr>
          <a:xfrm>
            <a:off x="152400" y="609600"/>
            <a:ext cx="8839200" cy="1219200"/>
          </a:xfrm>
        </p:spPr>
        <p:txBody>
          <a:bodyPr/>
          <a:lstStyle/>
          <a:p>
            <a:pPr algn="ctr" eaLnBrk="1" hangingPunct="1"/>
            <a:r>
              <a:rPr sz="2800" dirty="0"/>
              <a:t/>
            </a:r>
            <a:br>
              <a:rPr sz="2800" dirty="0"/>
            </a:br>
            <a:r>
              <a:rPr lang="en-US" altLang="en-US" sz="3800" b="1" dirty="0"/>
              <a:t>Income Statement:</a:t>
            </a:r>
            <a:r>
              <a:rPr lang="en-US" sz="2800" dirty="0"/>
              <a:t/>
            </a:r>
            <a:br>
              <a:rPr lang="en-US" sz="2800" dirty="0"/>
            </a:br>
            <a:r>
              <a:rPr lang="en-US" altLang="en-US" sz="3800" b="1" dirty="0"/>
              <a:t>Units Produced Less Than Units Sold</a:t>
            </a:r>
          </a:p>
        </p:txBody>
      </p:sp>
      <p:sp>
        <p:nvSpPr>
          <p:cNvPr id="12" name="TextBox 11"/>
          <p:cNvSpPr txBox="1"/>
          <p:nvPr/>
        </p:nvSpPr>
        <p:spPr>
          <a:xfrm>
            <a:off x="7627143" y="3129171"/>
            <a:ext cx="1173957"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19.6</a:t>
            </a:r>
          </a:p>
        </p:txBody>
      </p:sp>
      <p:sp>
        <p:nvSpPr>
          <p:cNvPr id="8" name="Rectangle 5"/>
          <p:cNvSpPr>
            <a:spLocks noChangeArrowheads="1"/>
          </p:cNvSpPr>
          <p:nvPr/>
        </p:nvSpPr>
        <p:spPr bwMode="auto">
          <a:xfrm>
            <a:off x="8305800" y="6553200"/>
            <a:ext cx="762000"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19-11</a:t>
            </a:r>
          </a:p>
        </p:txBody>
      </p:sp>
      <p:sp>
        <p:nvSpPr>
          <p:cNvPr id="9" name="Rectangle 8"/>
          <p:cNvSpPr>
            <a:spLocks noGrp="1" noChangeArrowheads="1"/>
          </p:cNvSpPr>
          <p:nvPr/>
        </p:nvSpPr>
        <p:spPr bwMode="auto">
          <a:xfrm>
            <a:off x="6608574"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a16="http://schemas.microsoft.com/office/drawing/2014/main" xmlns="" id="{45B597DD-E4F0-40C7-99B9-DCEA05D5560C}"/>
              </a:ext>
            </a:extLst>
          </p:cNvPr>
          <p:cNvPicPr>
            <a:picLocks noChangeAspect="1"/>
          </p:cNvPicPr>
          <p:nvPr/>
        </p:nvPicPr>
        <p:blipFill>
          <a:blip r:embed="rId3"/>
          <a:stretch>
            <a:fillRect/>
          </a:stretch>
        </p:blipFill>
        <p:spPr>
          <a:xfrm>
            <a:off x="1003521" y="3848400"/>
            <a:ext cx="6971428" cy="2400000"/>
          </a:xfrm>
          <a:prstGeom prst="rect">
            <a:avLst/>
          </a:prstGeom>
        </p:spPr>
      </p:pic>
      <p:pic>
        <p:nvPicPr>
          <p:cNvPr id="4" name="Picture 3">
            <a:extLst>
              <a:ext uri="{FF2B5EF4-FFF2-40B4-BE49-F238E27FC236}">
                <a16:creationId xmlns:a16="http://schemas.microsoft.com/office/drawing/2014/main" xmlns="" id="{CDF6A162-43A6-4622-A30C-7684283934C9}"/>
              </a:ext>
            </a:extLst>
          </p:cNvPr>
          <p:cNvPicPr>
            <a:picLocks noChangeAspect="1"/>
          </p:cNvPicPr>
          <p:nvPr/>
        </p:nvPicPr>
        <p:blipFill>
          <a:blip r:embed="rId4"/>
          <a:stretch>
            <a:fillRect/>
          </a:stretch>
        </p:blipFill>
        <p:spPr>
          <a:xfrm>
            <a:off x="1912722" y="1943400"/>
            <a:ext cx="5153025" cy="160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031081" y="609600"/>
            <a:ext cx="7158038" cy="1295400"/>
          </a:xfrm>
        </p:spPr>
        <p:txBody>
          <a:bodyPr/>
          <a:lstStyle/>
          <a:p>
            <a:pPr algn="ctr" eaLnBrk="1" hangingPunct="1"/>
            <a:r>
              <a:rPr sz="4400" b="1" dirty="0"/>
              <a:t>Summarizing Income Reporting</a:t>
            </a:r>
            <a:endParaRPr sz="3600" dirty="0"/>
          </a:p>
        </p:txBody>
      </p:sp>
      <p:sp>
        <p:nvSpPr>
          <p:cNvPr id="7" name="Rounded Rectangle 6"/>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8" name="TextBox 7"/>
          <p:cNvSpPr txBox="1"/>
          <p:nvPr/>
        </p:nvSpPr>
        <p:spPr>
          <a:xfrm>
            <a:off x="7084219" y="3167271"/>
            <a:ext cx="1104900"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19.7</a:t>
            </a:r>
          </a:p>
        </p:txBody>
      </p:sp>
      <p:sp>
        <p:nvSpPr>
          <p:cNvPr id="10" name="Rectangle 5"/>
          <p:cNvSpPr>
            <a:spLocks noChangeArrowheads="1"/>
          </p:cNvSpPr>
          <p:nvPr/>
        </p:nvSpPr>
        <p:spPr bwMode="auto">
          <a:xfrm>
            <a:off x="8382000" y="6553200"/>
            <a:ext cx="685800"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19-12</a:t>
            </a:r>
          </a:p>
        </p:txBody>
      </p:sp>
      <p:sp>
        <p:nvSpPr>
          <p:cNvPr id="11" name="Rectangle 10"/>
          <p:cNvSpPr>
            <a:spLocks noGrp="1" noChangeArrowheads="1"/>
          </p:cNvSpPr>
          <p:nvPr/>
        </p:nvSpPr>
        <p:spPr bwMode="auto">
          <a:xfrm>
            <a:off x="6643831" y="657224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5D4ECE15-DCCD-4C60-8EDC-5CB8FF368EEC}"/>
              </a:ext>
            </a:extLst>
          </p:cNvPr>
          <p:cNvPicPr>
            <a:picLocks noChangeAspect="1"/>
          </p:cNvPicPr>
          <p:nvPr/>
        </p:nvPicPr>
        <p:blipFill>
          <a:blip r:embed="rId3"/>
          <a:stretch>
            <a:fillRect/>
          </a:stretch>
        </p:blipFill>
        <p:spPr>
          <a:xfrm>
            <a:off x="2819400" y="2256034"/>
            <a:ext cx="3212756" cy="1143000"/>
          </a:xfrm>
          <a:prstGeom prst="rect">
            <a:avLst/>
          </a:prstGeom>
        </p:spPr>
      </p:pic>
      <p:pic>
        <p:nvPicPr>
          <p:cNvPr id="5" name="Picture 4">
            <a:extLst>
              <a:ext uri="{FF2B5EF4-FFF2-40B4-BE49-F238E27FC236}">
                <a16:creationId xmlns:a16="http://schemas.microsoft.com/office/drawing/2014/main" xmlns="" id="{C14CB4D8-E61A-4EE3-980E-DBE126343A72}"/>
              </a:ext>
            </a:extLst>
          </p:cNvPr>
          <p:cNvPicPr>
            <a:picLocks noChangeAspect="1"/>
          </p:cNvPicPr>
          <p:nvPr/>
        </p:nvPicPr>
        <p:blipFill>
          <a:blip r:embed="rId4"/>
          <a:stretch>
            <a:fillRect/>
          </a:stretch>
        </p:blipFill>
        <p:spPr>
          <a:xfrm>
            <a:off x="778440" y="3980460"/>
            <a:ext cx="7294675" cy="2157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ctrTitle"/>
          </p:nvPr>
        </p:nvSpPr>
        <p:spPr>
          <a:xfrm>
            <a:off x="914400" y="1828800"/>
            <a:ext cx="7315200" cy="3124200"/>
          </a:xfrm>
        </p:spPr>
        <p:txBody>
          <a:bodyPr/>
          <a:lstStyle/>
          <a:p>
            <a:pPr algn="ctr"/>
            <a:r>
              <a:rPr sz="3600" dirty="0"/>
              <a:t/>
            </a:r>
            <a:br>
              <a:rPr sz="3600" dirty="0"/>
            </a:br>
            <a:r>
              <a:rPr sz="3600" dirty="0"/>
              <a:t/>
            </a:r>
            <a:br>
              <a:rPr sz="3600" dirty="0"/>
            </a:br>
            <a:r>
              <a:rPr sz="3600" dirty="0"/>
              <a:t>  Describe</a:t>
            </a:r>
            <a:r>
              <a:rPr lang="en-US" sz="3600" dirty="0"/>
              <a:t> how absorption costing can result in overproduction</a:t>
            </a:r>
            <a:r>
              <a:rPr sz="3600" dirty="0"/>
              <a:t>.</a:t>
            </a:r>
            <a:br>
              <a:rPr sz="3600" dirty="0"/>
            </a:br>
            <a:r>
              <a:rPr sz="3600" dirty="0"/>
              <a:t/>
            </a:r>
            <a:br>
              <a:rPr sz="3600" dirty="0"/>
            </a:br>
            <a:endParaRPr sz="36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706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286" y="22098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286" y="45720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28800" y="940545"/>
            <a:ext cx="6400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1" name="Rectangle 5"/>
          <p:cNvSpPr>
            <a:spLocks noChangeArrowheads="1"/>
          </p:cNvSpPr>
          <p:nvPr/>
        </p:nvSpPr>
        <p:spPr bwMode="auto">
          <a:xfrm>
            <a:off x="8240486" y="6553200"/>
            <a:ext cx="827314"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19-13</a:t>
            </a:r>
          </a:p>
        </p:txBody>
      </p:sp>
      <p:sp>
        <p:nvSpPr>
          <p:cNvPr id="12" name="Rectangle 11"/>
          <p:cNvSpPr>
            <a:spLocks noGrp="1" noChangeArrowheads="1"/>
          </p:cNvSpPr>
          <p:nvPr/>
        </p:nvSpPr>
        <p:spPr bwMode="auto">
          <a:xfrm>
            <a:off x="6621085"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059316" y="1788005"/>
            <a:ext cx="7158037" cy="900113"/>
          </a:xfrm>
        </p:spPr>
        <p:txBody>
          <a:bodyPr/>
          <a:lstStyle/>
          <a:p>
            <a:pPr algn="ctr" eaLnBrk="1" hangingPunct="1"/>
            <a:r>
              <a:rPr sz="4400" b="1" dirty="0"/>
              <a:t>Planning Production</a:t>
            </a:r>
            <a:r>
              <a:rPr lang="en-US" sz="4400" b="1" dirty="0"/>
              <a:t>: </a:t>
            </a:r>
            <a:br>
              <a:rPr lang="en-US" sz="4400" b="1" dirty="0"/>
            </a:br>
            <a:r>
              <a:rPr lang="en-US" sz="4400" b="1" dirty="0"/>
              <a:t>Unit Cost under Absorption Costing</a:t>
            </a:r>
            <a:endParaRPr sz="4400" b="1" dirty="0"/>
          </a:p>
        </p:txBody>
      </p:sp>
      <p:sp>
        <p:nvSpPr>
          <p:cNvPr id="13" name="Rounded Rectangle 12"/>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000" dirty="0"/>
              <a:t>Describe how absorption costing can result in overproduction.</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4" name="TextBox 13"/>
          <p:cNvSpPr txBox="1"/>
          <p:nvPr/>
        </p:nvSpPr>
        <p:spPr>
          <a:xfrm>
            <a:off x="7772401" y="2027002"/>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19.8</a:t>
            </a:r>
          </a:p>
        </p:txBody>
      </p:sp>
      <p:sp>
        <p:nvSpPr>
          <p:cNvPr id="16" name="Rectangle 5"/>
          <p:cNvSpPr>
            <a:spLocks noChangeArrowheads="1"/>
          </p:cNvSpPr>
          <p:nvPr/>
        </p:nvSpPr>
        <p:spPr bwMode="auto">
          <a:xfrm>
            <a:off x="8382000" y="6553200"/>
            <a:ext cx="685800"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19-14</a:t>
            </a:r>
          </a:p>
        </p:txBody>
      </p:sp>
      <p:sp>
        <p:nvSpPr>
          <p:cNvPr id="17" name="Rectangle 16"/>
          <p:cNvSpPr>
            <a:spLocks noGrp="1" noChangeArrowheads="1"/>
          </p:cNvSpPr>
          <p:nvPr/>
        </p:nvSpPr>
        <p:spPr bwMode="auto">
          <a:xfrm>
            <a:off x="6497078"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6" name="Picture 5">
            <a:extLst>
              <a:ext uri="{FF2B5EF4-FFF2-40B4-BE49-F238E27FC236}">
                <a16:creationId xmlns:a16="http://schemas.microsoft.com/office/drawing/2014/main" xmlns="" id="{9CF6E975-4FA8-4992-BD33-FD9C86C6F205}"/>
              </a:ext>
            </a:extLst>
          </p:cNvPr>
          <p:cNvPicPr>
            <a:picLocks noChangeAspect="1"/>
          </p:cNvPicPr>
          <p:nvPr/>
        </p:nvPicPr>
        <p:blipFill>
          <a:blip r:embed="rId3"/>
          <a:stretch>
            <a:fillRect/>
          </a:stretch>
        </p:blipFill>
        <p:spPr>
          <a:xfrm>
            <a:off x="124402" y="2939625"/>
            <a:ext cx="8895196" cy="28932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059316" y="1788005"/>
            <a:ext cx="7158037" cy="900113"/>
          </a:xfrm>
        </p:spPr>
        <p:txBody>
          <a:bodyPr/>
          <a:lstStyle/>
          <a:p>
            <a:pPr algn="ctr" eaLnBrk="1" hangingPunct="1"/>
            <a:r>
              <a:rPr sz="4400" b="1" dirty="0"/>
              <a:t>Planning Production</a:t>
            </a:r>
            <a:r>
              <a:rPr lang="en-US" sz="4400" b="1" dirty="0"/>
              <a:t>: </a:t>
            </a:r>
            <a:br>
              <a:rPr lang="en-US" sz="4400" b="1" dirty="0"/>
            </a:br>
            <a:r>
              <a:rPr lang="en-US" sz="4400" b="1" dirty="0"/>
              <a:t>Income under </a:t>
            </a:r>
            <a:br>
              <a:rPr lang="en-US" sz="4400" b="1" dirty="0"/>
            </a:br>
            <a:r>
              <a:rPr lang="en-US" sz="4400" b="1" dirty="0"/>
              <a:t>Absorption Costing</a:t>
            </a:r>
            <a:endParaRPr sz="4400" b="1" dirty="0"/>
          </a:p>
        </p:txBody>
      </p:sp>
      <p:sp>
        <p:nvSpPr>
          <p:cNvPr id="13" name="Rounded Rectangle 12"/>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000" dirty="0"/>
              <a:t>Describe how absorption costing can result in overproduction.</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4" name="TextBox 13"/>
          <p:cNvSpPr txBox="1"/>
          <p:nvPr/>
        </p:nvSpPr>
        <p:spPr>
          <a:xfrm>
            <a:off x="7772399" y="2041787"/>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19.9</a:t>
            </a:r>
          </a:p>
        </p:txBody>
      </p:sp>
      <p:sp>
        <p:nvSpPr>
          <p:cNvPr id="16" name="Rectangle 5"/>
          <p:cNvSpPr>
            <a:spLocks noChangeArrowheads="1"/>
          </p:cNvSpPr>
          <p:nvPr/>
        </p:nvSpPr>
        <p:spPr bwMode="auto">
          <a:xfrm>
            <a:off x="8382000" y="6553200"/>
            <a:ext cx="685800"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19-15</a:t>
            </a:r>
          </a:p>
        </p:txBody>
      </p:sp>
      <p:sp>
        <p:nvSpPr>
          <p:cNvPr id="17" name="Rectangle 16"/>
          <p:cNvSpPr>
            <a:spLocks noGrp="1" noChangeArrowheads="1"/>
          </p:cNvSpPr>
          <p:nvPr/>
        </p:nvSpPr>
        <p:spPr bwMode="auto">
          <a:xfrm>
            <a:off x="6694315"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9C308A35-5D3C-40EC-87F2-9CDCD0B67ECD}"/>
              </a:ext>
            </a:extLst>
          </p:cNvPr>
          <p:cNvPicPr>
            <a:picLocks noChangeAspect="1"/>
          </p:cNvPicPr>
          <p:nvPr/>
        </p:nvPicPr>
        <p:blipFill>
          <a:blip r:embed="rId3"/>
          <a:stretch>
            <a:fillRect/>
          </a:stretch>
        </p:blipFill>
        <p:spPr>
          <a:xfrm>
            <a:off x="117793" y="2953623"/>
            <a:ext cx="8753475" cy="3105150"/>
          </a:xfrm>
          <a:prstGeom prst="rect">
            <a:avLst/>
          </a:prstGeom>
        </p:spPr>
      </p:pic>
    </p:spTree>
    <p:extLst>
      <p:ext uri="{BB962C8B-B14F-4D97-AF65-F5344CB8AC3E}">
        <p14:creationId xmlns:p14="http://schemas.microsoft.com/office/powerpoint/2010/main" val="37731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059316" y="1788005"/>
            <a:ext cx="7158037" cy="900113"/>
          </a:xfrm>
        </p:spPr>
        <p:txBody>
          <a:bodyPr/>
          <a:lstStyle/>
          <a:p>
            <a:pPr algn="ctr" eaLnBrk="1" hangingPunct="1"/>
            <a:r>
              <a:rPr sz="4400" b="1" dirty="0"/>
              <a:t>Planning Production</a:t>
            </a:r>
            <a:r>
              <a:rPr lang="en-US" sz="4400" b="1" dirty="0"/>
              <a:t>: </a:t>
            </a:r>
            <a:br>
              <a:rPr lang="en-US" sz="4400" b="1" dirty="0"/>
            </a:br>
            <a:r>
              <a:rPr lang="en-US" sz="4400" b="1" dirty="0"/>
              <a:t>Income under </a:t>
            </a:r>
            <a:br>
              <a:rPr lang="en-US" sz="4400" b="1" dirty="0"/>
            </a:br>
            <a:r>
              <a:rPr lang="en-US" sz="4400" b="1" dirty="0"/>
              <a:t>Variable Costing</a:t>
            </a:r>
            <a:endParaRPr sz="4400" b="1" dirty="0"/>
          </a:p>
        </p:txBody>
      </p:sp>
      <p:sp>
        <p:nvSpPr>
          <p:cNvPr id="13" name="Rounded Rectangle 12"/>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000" dirty="0"/>
              <a:t>Describe how absorption costing can result in overproduction.</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4" name="TextBox 13"/>
          <p:cNvSpPr txBox="1"/>
          <p:nvPr/>
        </p:nvSpPr>
        <p:spPr>
          <a:xfrm>
            <a:off x="7772399" y="1955988"/>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19.10</a:t>
            </a:r>
          </a:p>
        </p:txBody>
      </p:sp>
      <p:sp>
        <p:nvSpPr>
          <p:cNvPr id="16" name="Rectangle 5"/>
          <p:cNvSpPr>
            <a:spLocks noChangeArrowheads="1"/>
          </p:cNvSpPr>
          <p:nvPr/>
        </p:nvSpPr>
        <p:spPr bwMode="auto">
          <a:xfrm>
            <a:off x="8382000" y="6553200"/>
            <a:ext cx="685800" cy="20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19-16</a:t>
            </a:r>
          </a:p>
        </p:txBody>
      </p:sp>
      <p:sp>
        <p:nvSpPr>
          <p:cNvPr id="17" name="Rectangle 16"/>
          <p:cNvSpPr>
            <a:spLocks noGrp="1" noChangeArrowheads="1"/>
          </p:cNvSpPr>
          <p:nvPr/>
        </p:nvSpPr>
        <p:spPr bwMode="auto">
          <a:xfrm>
            <a:off x="6497076" y="655306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a16="http://schemas.microsoft.com/office/drawing/2014/main" xmlns="" id="{B9D7F067-ED79-417B-BEA1-DF0B5FA72861}"/>
              </a:ext>
            </a:extLst>
          </p:cNvPr>
          <p:cNvPicPr>
            <a:picLocks noChangeAspect="1"/>
          </p:cNvPicPr>
          <p:nvPr/>
        </p:nvPicPr>
        <p:blipFill>
          <a:blip r:embed="rId3"/>
          <a:stretch>
            <a:fillRect/>
          </a:stretch>
        </p:blipFill>
        <p:spPr>
          <a:xfrm>
            <a:off x="631110" y="2930212"/>
            <a:ext cx="8030916" cy="2954268"/>
          </a:xfrm>
          <a:prstGeom prst="rect">
            <a:avLst/>
          </a:prstGeom>
        </p:spPr>
      </p:pic>
    </p:spTree>
    <p:extLst>
      <p:ext uri="{BB962C8B-B14F-4D97-AF65-F5344CB8AC3E}">
        <p14:creationId xmlns:p14="http://schemas.microsoft.com/office/powerpoint/2010/main" val="81313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ctrTitle"/>
          </p:nvPr>
        </p:nvSpPr>
        <p:spPr>
          <a:xfrm>
            <a:off x="914400" y="1828800"/>
            <a:ext cx="7315200" cy="3124200"/>
          </a:xfrm>
        </p:spPr>
        <p:txBody>
          <a:bodyPr/>
          <a:lstStyle/>
          <a:p>
            <a:pPr algn="ctr"/>
            <a:r>
              <a:rPr dirty="0"/>
              <a:t/>
            </a:r>
            <a:br>
              <a:rPr dirty="0"/>
            </a:br>
            <a:r>
              <a:rPr dirty="0"/>
              <a:t> </a:t>
            </a:r>
            <a:br>
              <a:rPr dirty="0"/>
            </a:br>
            <a:r>
              <a:rPr sz="4400" dirty="0"/>
              <a:t>Determine </a:t>
            </a:r>
            <a:r>
              <a:rPr lang="en-US" sz="4400" dirty="0"/>
              <a:t>product selling price and analyze special orders</a:t>
            </a:r>
            <a:r>
              <a:rPr sz="4400" dirty="0"/>
              <a:t>.</a:t>
            </a:r>
            <a:r>
              <a:rPr dirty="0"/>
              <a:t/>
            </a:r>
            <a:br>
              <a:rPr dirty="0"/>
            </a:br>
            <a:r>
              <a:rPr dirty="0"/>
              <a:t/>
            </a:r>
            <a:br>
              <a:rPr dirty="0"/>
            </a:br>
            <a:endParaRPr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829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057" y="1929061"/>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057" y="4841628"/>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28800" y="940545"/>
            <a:ext cx="6400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1" name="Rectangle 5"/>
          <p:cNvSpPr>
            <a:spLocks noChangeArrowheads="1"/>
          </p:cNvSpPr>
          <p:nvPr/>
        </p:nvSpPr>
        <p:spPr bwMode="auto">
          <a:xfrm>
            <a:off x="8262257" y="6553200"/>
            <a:ext cx="805543"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19-17</a:t>
            </a:r>
          </a:p>
        </p:txBody>
      </p:sp>
      <p:sp>
        <p:nvSpPr>
          <p:cNvPr id="12" name="Rectangle 11"/>
          <p:cNvSpPr>
            <a:spLocks noGrp="1" noChangeArrowheads="1"/>
          </p:cNvSpPr>
          <p:nvPr/>
        </p:nvSpPr>
        <p:spPr bwMode="auto">
          <a:xfrm>
            <a:off x="6369170"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066800" y="678317"/>
            <a:ext cx="7432675" cy="762000"/>
          </a:xfrm>
        </p:spPr>
        <p:txBody>
          <a:bodyPr/>
          <a:lstStyle/>
          <a:p>
            <a:pPr algn="ctr"/>
            <a:r>
              <a:rPr sz="4400" b="1" dirty="0">
                <a:ea typeface="+mn-ea"/>
                <a:cs typeface="+mn-cs"/>
              </a:rPr>
              <a:t>Setting </a:t>
            </a:r>
            <a:r>
              <a:rPr lang="en-US" sz="4400" b="1" dirty="0">
                <a:ea typeface="+mn-ea"/>
                <a:cs typeface="+mn-cs"/>
              </a:rPr>
              <a:t>Target </a:t>
            </a:r>
            <a:r>
              <a:rPr sz="4400" b="1" dirty="0">
                <a:ea typeface="+mn-ea"/>
                <a:cs typeface="+mn-cs"/>
              </a:rPr>
              <a:t>Price</a:t>
            </a:r>
          </a:p>
        </p:txBody>
      </p:sp>
      <p:sp>
        <p:nvSpPr>
          <p:cNvPr id="11" name="Rounded Rectangle 10"/>
          <p:cNvSpPr/>
          <p:nvPr/>
        </p:nvSpPr>
        <p:spPr>
          <a:xfrm>
            <a:off x="23814" y="6591299"/>
            <a:ext cx="4548186"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P3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000" dirty="0"/>
              <a:t>Determine product selling price and analyze special orders.</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3" name="Rectangle 5"/>
          <p:cNvSpPr>
            <a:spLocks noChangeArrowheads="1"/>
          </p:cNvSpPr>
          <p:nvPr/>
        </p:nvSpPr>
        <p:spPr bwMode="auto">
          <a:xfrm>
            <a:off x="8153400" y="6553200"/>
            <a:ext cx="914400"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19-18</a:t>
            </a:r>
          </a:p>
        </p:txBody>
      </p:sp>
      <p:sp>
        <p:nvSpPr>
          <p:cNvPr id="14" name="Rectangle 13"/>
          <p:cNvSpPr>
            <a:spLocks noGrp="1" noChangeArrowheads="1"/>
          </p:cNvSpPr>
          <p:nvPr/>
        </p:nvSpPr>
        <p:spPr bwMode="auto">
          <a:xfrm>
            <a:off x="6369170" y="65554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 name="TextBox 1">
            <a:extLst>
              <a:ext uri="{FF2B5EF4-FFF2-40B4-BE49-F238E27FC236}">
                <a16:creationId xmlns:a16="http://schemas.microsoft.com/office/drawing/2014/main" xmlns="" id="{90C7220A-D1C6-4ABD-8262-C0470D5A53F9}"/>
              </a:ext>
            </a:extLst>
          </p:cNvPr>
          <p:cNvSpPr txBox="1"/>
          <p:nvPr/>
        </p:nvSpPr>
        <p:spPr>
          <a:xfrm>
            <a:off x="415925" y="1981200"/>
            <a:ext cx="8118475" cy="3108543"/>
          </a:xfrm>
          <a:prstGeom prst="rect">
            <a:avLst/>
          </a:prstGeom>
          <a:noFill/>
        </p:spPr>
        <p:txBody>
          <a:bodyPr wrap="square" rtlCol="0">
            <a:spAutoFit/>
          </a:bodyPr>
          <a:lstStyle/>
          <a:p>
            <a:r>
              <a:rPr lang="en-US" sz="2800" dirty="0">
                <a:latin typeface="+mn-lt"/>
                <a:cs typeface="Calibri" panose="020F0502020204030204" pitchFamily="34" charset="0"/>
              </a:rPr>
              <a:t>Three-step process to determine selling price:</a:t>
            </a:r>
          </a:p>
          <a:p>
            <a:pPr marL="457200" indent="-457200">
              <a:buAutoNum type="arabicPeriod"/>
            </a:pPr>
            <a:r>
              <a:rPr lang="en-US" sz="2800" dirty="0">
                <a:latin typeface="+mn-lt"/>
                <a:cs typeface="Calibri" panose="020F0502020204030204" pitchFamily="34" charset="0"/>
              </a:rPr>
              <a:t>Determine the product cost per unit using absorption costing.</a:t>
            </a:r>
          </a:p>
          <a:p>
            <a:pPr marL="457200" indent="-457200">
              <a:buAutoNum type="arabicPeriod"/>
            </a:pPr>
            <a:r>
              <a:rPr lang="en-US" sz="2800" dirty="0">
                <a:latin typeface="+mn-lt"/>
                <a:cs typeface="Calibri" panose="020F0502020204030204" pitchFamily="34" charset="0"/>
              </a:rPr>
              <a:t>Determine the target markup on product cost per unit.</a:t>
            </a:r>
          </a:p>
          <a:p>
            <a:pPr marL="457200" indent="-457200">
              <a:buAutoNum type="arabicPeriod"/>
            </a:pPr>
            <a:r>
              <a:rPr lang="en-US" sz="2800" dirty="0">
                <a:latin typeface="+mn-lt"/>
                <a:cs typeface="Calibri" panose="020F0502020204030204" pitchFamily="34" charset="0"/>
              </a:rPr>
              <a:t>Add the target markup to the product cost to find the target selling price.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990600" y="1241945"/>
            <a:ext cx="7432675" cy="762000"/>
          </a:xfrm>
        </p:spPr>
        <p:txBody>
          <a:bodyPr/>
          <a:lstStyle/>
          <a:p>
            <a:pPr algn="ctr"/>
            <a:r>
              <a:rPr sz="4400" b="1" dirty="0">
                <a:ea typeface="+mn-ea"/>
                <a:cs typeface="+mn-cs"/>
              </a:rPr>
              <a:t>Setting </a:t>
            </a:r>
            <a:r>
              <a:rPr lang="en-US" sz="4400" b="1" dirty="0">
                <a:ea typeface="+mn-ea"/>
                <a:cs typeface="+mn-cs"/>
              </a:rPr>
              <a:t>Target </a:t>
            </a:r>
            <a:r>
              <a:rPr sz="4400" b="1" dirty="0">
                <a:ea typeface="+mn-ea"/>
                <a:cs typeface="+mn-cs"/>
              </a:rPr>
              <a:t>Price</a:t>
            </a:r>
            <a:r>
              <a:rPr lang="en-US" sz="4400" b="1" dirty="0">
                <a:ea typeface="+mn-ea"/>
                <a:cs typeface="+mn-cs"/>
              </a:rPr>
              <a:t> Illustration</a:t>
            </a:r>
            <a:endParaRPr sz="4400" b="1" dirty="0">
              <a:ea typeface="+mn-ea"/>
              <a:cs typeface="+mn-cs"/>
            </a:endParaRPr>
          </a:p>
        </p:txBody>
      </p:sp>
      <p:sp>
        <p:nvSpPr>
          <p:cNvPr id="11" name="Rounded Rectangle 10"/>
          <p:cNvSpPr/>
          <p:nvPr/>
        </p:nvSpPr>
        <p:spPr>
          <a:xfrm>
            <a:off x="23814" y="6591299"/>
            <a:ext cx="4548186"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P3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000" dirty="0"/>
              <a:t>Determine product selling price and analyze special orders.</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3" name="Rectangle 5"/>
          <p:cNvSpPr>
            <a:spLocks noChangeArrowheads="1"/>
          </p:cNvSpPr>
          <p:nvPr/>
        </p:nvSpPr>
        <p:spPr bwMode="auto">
          <a:xfrm>
            <a:off x="8305800" y="6553200"/>
            <a:ext cx="762000" cy="21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19-19</a:t>
            </a:r>
          </a:p>
        </p:txBody>
      </p:sp>
      <p:sp>
        <p:nvSpPr>
          <p:cNvPr id="14" name="Rectangle 13"/>
          <p:cNvSpPr>
            <a:spLocks noGrp="1" noChangeArrowheads="1"/>
          </p:cNvSpPr>
          <p:nvPr/>
        </p:nvSpPr>
        <p:spPr bwMode="auto">
          <a:xfrm>
            <a:off x="6656341" y="654182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82AB51B1-7592-492F-9955-B0C36EA2EB14}"/>
              </a:ext>
            </a:extLst>
          </p:cNvPr>
          <p:cNvPicPr>
            <a:picLocks noChangeAspect="1"/>
          </p:cNvPicPr>
          <p:nvPr/>
        </p:nvPicPr>
        <p:blipFill>
          <a:blip r:embed="rId3"/>
          <a:stretch>
            <a:fillRect/>
          </a:stretch>
        </p:blipFill>
        <p:spPr>
          <a:xfrm>
            <a:off x="1823620" y="2438400"/>
            <a:ext cx="5496759" cy="1189462"/>
          </a:xfrm>
          <a:prstGeom prst="rect">
            <a:avLst/>
          </a:prstGeom>
        </p:spPr>
      </p:pic>
      <p:sp>
        <p:nvSpPr>
          <p:cNvPr id="8" name="TextBox 7">
            <a:extLst>
              <a:ext uri="{FF2B5EF4-FFF2-40B4-BE49-F238E27FC236}">
                <a16:creationId xmlns:a16="http://schemas.microsoft.com/office/drawing/2014/main" xmlns="" id="{6652C95D-F66A-4E82-95DE-180A734D4D96}"/>
              </a:ext>
            </a:extLst>
          </p:cNvPr>
          <p:cNvSpPr txBox="1"/>
          <p:nvPr/>
        </p:nvSpPr>
        <p:spPr>
          <a:xfrm>
            <a:off x="7772399" y="1955988"/>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19.11</a:t>
            </a:r>
          </a:p>
        </p:txBody>
      </p:sp>
    </p:spTree>
    <p:extLst>
      <p:ext uri="{BB962C8B-B14F-4D97-AF65-F5344CB8AC3E}">
        <p14:creationId xmlns:p14="http://schemas.microsoft.com/office/powerpoint/2010/main" val="159765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9" name="TextBox 8"/>
          <p:cNvSpPr txBox="1"/>
          <p:nvPr/>
        </p:nvSpPr>
        <p:spPr>
          <a:xfrm>
            <a:off x="729343" y="780967"/>
            <a:ext cx="8382000" cy="769441"/>
          </a:xfrm>
          <a:prstGeom prst="rect">
            <a:avLst/>
          </a:prstGeom>
          <a:noFill/>
        </p:spPr>
        <p:txBody>
          <a:bodyPr wrap="square" rtlCol="0">
            <a:spAutoFit/>
          </a:bodyPr>
          <a:lstStyle/>
          <a:p>
            <a:r>
              <a:rPr lang="en-US" altLang="en-US" sz="4400" b="1" dirty="0">
                <a:solidFill>
                  <a:prstClr val="black"/>
                </a:solidFill>
                <a:latin typeface="Calibri"/>
                <a:cs typeface="Arial" charset="0"/>
              </a:rPr>
              <a:t>Chapter 19 Learning Objectives</a:t>
            </a:r>
            <a:endParaRPr lang="en-US" sz="4400" b="1" dirty="0">
              <a:solidFill>
                <a:prstClr val="black"/>
              </a:solidFill>
              <a:latin typeface="Calibri"/>
              <a:cs typeface="Arial" charset="0"/>
            </a:endParaRPr>
          </a:p>
        </p:txBody>
      </p:sp>
      <p:sp>
        <p:nvSpPr>
          <p:cNvPr id="10" name="Rectangle 9"/>
          <p:cNvSpPr/>
          <p:nvPr/>
        </p:nvSpPr>
        <p:spPr>
          <a:xfrm>
            <a:off x="533400" y="1964722"/>
            <a:ext cx="8382000" cy="3046988"/>
          </a:xfrm>
          <a:prstGeom prst="rect">
            <a:avLst/>
          </a:prstGeom>
        </p:spPr>
        <p:txBody>
          <a:bodyPr wrap="square">
            <a:spAutoFit/>
          </a:bodyPr>
          <a:lstStyle/>
          <a:p>
            <a:r>
              <a:rPr lang="en-US" sz="1600" b="1" dirty="0">
                <a:latin typeface="+mn-lt"/>
              </a:rPr>
              <a:t>CONCEPTUAL</a:t>
            </a:r>
          </a:p>
          <a:p>
            <a:r>
              <a:rPr lang="en-US" sz="1600" b="1" dirty="0">
                <a:latin typeface="+mn-lt"/>
              </a:rPr>
              <a:t>C1  </a:t>
            </a:r>
            <a:r>
              <a:rPr lang="en-US" altLang="en-US" sz="1600" dirty="0">
                <a:latin typeface="+mn-lt"/>
              </a:rPr>
              <a:t>Describe how absorption costing can result in overproduction.</a:t>
            </a:r>
            <a:endParaRPr lang="en-US" sz="1600" dirty="0">
              <a:latin typeface="+mn-lt"/>
            </a:endParaRP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Apply contribution margin ratio for business decisions.</a:t>
            </a:r>
          </a:p>
          <a:p>
            <a:r>
              <a:rPr lang="en-US" sz="1600" b="1" dirty="0">
                <a:latin typeface="+mn-lt"/>
              </a:rPr>
              <a:t>A2</a:t>
            </a:r>
            <a:r>
              <a:rPr lang="en-US" sz="1600" dirty="0">
                <a:latin typeface="+mn-lt"/>
              </a:rPr>
              <a:t>  </a:t>
            </a:r>
            <a:r>
              <a:rPr lang="en-US" sz="1600" i="1" dirty="0">
                <a:latin typeface="+mn-lt"/>
              </a:rPr>
              <a:t>Appendix 19A </a:t>
            </a:r>
            <a:r>
              <a:rPr lang="en-US" sz="1600" dirty="0">
                <a:latin typeface="+mn-lt"/>
              </a:rPr>
              <a:t>Convert income under variable costing to the absorption cost basis.</a:t>
            </a:r>
          </a:p>
          <a:p>
            <a:endParaRPr lang="en-US" sz="1600" dirty="0">
              <a:latin typeface="+mn-lt"/>
            </a:endParaRPr>
          </a:p>
          <a:p>
            <a:r>
              <a:rPr lang="en-US" sz="1600" b="1" dirty="0">
                <a:latin typeface="+mn-lt"/>
              </a:rPr>
              <a:t>PROCEDURAL</a:t>
            </a:r>
          </a:p>
          <a:p>
            <a:r>
              <a:rPr lang="en-US" sz="1600" b="1" dirty="0">
                <a:latin typeface="+mn-lt"/>
              </a:rPr>
              <a:t>P1  </a:t>
            </a:r>
            <a:r>
              <a:rPr lang="en-US" altLang="en-US" sz="1600" dirty="0">
                <a:latin typeface="+mn-lt"/>
              </a:rPr>
              <a:t>Compute unit cost under both absorption and variable costing.</a:t>
            </a:r>
          </a:p>
          <a:p>
            <a:r>
              <a:rPr lang="en-US" sz="1600" b="1" dirty="0">
                <a:latin typeface="+mn-lt"/>
              </a:rPr>
              <a:t>P2  </a:t>
            </a:r>
            <a:r>
              <a:rPr lang="en-US" altLang="en-US" sz="1600" dirty="0">
                <a:latin typeface="+mn-lt"/>
              </a:rPr>
              <a:t>Prepare and analyze an income statement using absorption costing and using variable   </a:t>
            </a:r>
            <a:br>
              <a:rPr lang="en-US" altLang="en-US" sz="1600" dirty="0">
                <a:latin typeface="+mn-lt"/>
              </a:rPr>
            </a:br>
            <a:r>
              <a:rPr lang="en-US" altLang="en-US" sz="1600" dirty="0">
                <a:latin typeface="+mn-lt"/>
              </a:rPr>
              <a:t>      costing.</a:t>
            </a:r>
          </a:p>
          <a:p>
            <a:r>
              <a:rPr lang="en-US" sz="1600" b="1" dirty="0">
                <a:latin typeface="+mn-lt"/>
              </a:rPr>
              <a:t>P3 </a:t>
            </a:r>
            <a:r>
              <a:rPr lang="en-US" sz="1600" dirty="0">
                <a:latin typeface="+mn-lt"/>
              </a:rPr>
              <a:t> Determine product selling price and analyze special orders.</a:t>
            </a:r>
          </a:p>
        </p:txBody>
      </p:sp>
      <p:sp>
        <p:nvSpPr>
          <p:cNvPr id="11" name="Rectangle 5"/>
          <p:cNvSpPr>
            <a:spLocks noChangeArrowheads="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19-2</a:t>
            </a:r>
          </a:p>
        </p:txBody>
      </p:sp>
      <p:sp>
        <p:nvSpPr>
          <p:cNvPr id="12" name="Rectangle 11"/>
          <p:cNvSpPr>
            <a:spLocks noGrp="1" noChangeArrowheads="1"/>
          </p:cNvSpPr>
          <p:nvPr/>
        </p:nvSpPr>
        <p:spPr bwMode="auto">
          <a:xfrm>
            <a:off x="6559670"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42527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078" y="1594896"/>
            <a:ext cx="7661275" cy="2581502"/>
          </a:xfrm>
        </p:spPr>
        <p:txBody>
          <a:bodyPr/>
          <a:lstStyle/>
          <a:p>
            <a:r>
              <a:rPr altLang="en-US" sz="3000" dirty="0"/>
              <a:t>Need to cover all fixed and variable costs over the long run.</a:t>
            </a:r>
          </a:p>
          <a:p>
            <a:r>
              <a:rPr altLang="en-US" sz="3000" dirty="0"/>
              <a:t>Since fixed costs don't change, should accept special order if price exceeds variable costs, over the short run.</a:t>
            </a:r>
          </a:p>
        </p:txBody>
      </p:sp>
      <p:sp>
        <p:nvSpPr>
          <p:cNvPr id="10" name="Title 1"/>
          <p:cNvSpPr txBox="1">
            <a:spLocks/>
          </p:cNvSpPr>
          <p:nvPr/>
        </p:nvSpPr>
        <p:spPr bwMode="auto">
          <a:xfrm>
            <a:off x="1066800" y="678317"/>
            <a:ext cx="7432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lang="en-US" altLang="en-US" sz="4000" kern="1200" dirty="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a:r>
              <a:rPr lang="en-US" sz="4400" b="1" dirty="0">
                <a:ea typeface="+mn-ea"/>
                <a:cs typeface="+mn-cs"/>
              </a:rPr>
              <a:t>Analyzing Special Orders</a:t>
            </a:r>
          </a:p>
        </p:txBody>
      </p:sp>
      <p:sp>
        <p:nvSpPr>
          <p:cNvPr id="13" name="Rectangle 5"/>
          <p:cNvSpPr>
            <a:spLocks noChangeArrowheads="1"/>
          </p:cNvSpPr>
          <p:nvPr/>
        </p:nvSpPr>
        <p:spPr bwMode="auto">
          <a:xfrm>
            <a:off x="8217353" y="6553200"/>
            <a:ext cx="850447"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19-20</a:t>
            </a:r>
          </a:p>
        </p:txBody>
      </p:sp>
      <p:sp>
        <p:nvSpPr>
          <p:cNvPr id="14" name="Rectangle 13"/>
          <p:cNvSpPr>
            <a:spLocks noGrp="1" noChangeArrowheads="1"/>
          </p:cNvSpPr>
          <p:nvPr/>
        </p:nvSpPr>
        <p:spPr bwMode="auto">
          <a:xfrm>
            <a:off x="6526953" y="654182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Rounded Rectangle 10">
            <a:extLst>
              <a:ext uri="{FF2B5EF4-FFF2-40B4-BE49-F238E27FC236}">
                <a16:creationId xmlns:a16="http://schemas.microsoft.com/office/drawing/2014/main" xmlns="" id="{73793C81-6F02-4147-B0EE-78879609117E}"/>
              </a:ext>
            </a:extLst>
          </p:cNvPr>
          <p:cNvSpPr/>
          <p:nvPr/>
        </p:nvSpPr>
        <p:spPr>
          <a:xfrm>
            <a:off x="23814" y="6591299"/>
            <a:ext cx="4548186"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P3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000" dirty="0"/>
              <a:t>Determine product selling price and analyze special orders.</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1" name="TextBox 10">
            <a:extLst>
              <a:ext uri="{FF2B5EF4-FFF2-40B4-BE49-F238E27FC236}">
                <a16:creationId xmlns:a16="http://schemas.microsoft.com/office/drawing/2014/main" xmlns="" id="{9F477248-CDD0-40EC-BE8B-A15A8DA20450}"/>
              </a:ext>
            </a:extLst>
          </p:cNvPr>
          <p:cNvSpPr txBox="1"/>
          <p:nvPr/>
        </p:nvSpPr>
        <p:spPr>
          <a:xfrm>
            <a:off x="7609568" y="4243801"/>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19.12</a:t>
            </a:r>
          </a:p>
        </p:txBody>
      </p:sp>
      <p:pic>
        <p:nvPicPr>
          <p:cNvPr id="5" name="Picture 4">
            <a:extLst>
              <a:ext uri="{FF2B5EF4-FFF2-40B4-BE49-F238E27FC236}">
                <a16:creationId xmlns:a16="http://schemas.microsoft.com/office/drawing/2014/main" xmlns="" id="{A4897313-BE7A-4EA5-A007-DACEE8F52CED}"/>
              </a:ext>
            </a:extLst>
          </p:cNvPr>
          <p:cNvPicPr>
            <a:picLocks noChangeAspect="1"/>
          </p:cNvPicPr>
          <p:nvPr/>
        </p:nvPicPr>
        <p:blipFill>
          <a:blip r:embed="rId3"/>
          <a:stretch>
            <a:fillRect/>
          </a:stretch>
        </p:blipFill>
        <p:spPr>
          <a:xfrm>
            <a:off x="1752600" y="4330977"/>
            <a:ext cx="5257800" cy="200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582156"/>
            <a:ext cx="9120186" cy="838200"/>
          </a:xfrm>
        </p:spPr>
        <p:txBody>
          <a:bodyPr/>
          <a:lstStyle/>
          <a:p>
            <a:pPr algn="ctr" eaLnBrk="1" hangingPunct="1"/>
            <a:r>
              <a:rPr sz="4400" b="1" dirty="0">
                <a:ea typeface="+mn-ea"/>
                <a:cs typeface="+mn-cs"/>
              </a:rPr>
              <a:t>Variable Costing for Service</a:t>
            </a:r>
            <a:r>
              <a:rPr lang="en-US" sz="4400" b="1" dirty="0">
                <a:ea typeface="+mn-ea"/>
                <a:cs typeface="+mn-cs"/>
              </a:rPr>
              <a:t>s</a:t>
            </a:r>
            <a:endParaRPr sz="2400" b="1" dirty="0"/>
          </a:p>
        </p:txBody>
      </p:sp>
      <p:sp>
        <p:nvSpPr>
          <p:cNvPr id="7" name="Rectangle 5"/>
          <p:cNvSpPr>
            <a:spLocks noChangeArrowheads="1"/>
          </p:cNvSpPr>
          <p:nvPr/>
        </p:nvSpPr>
        <p:spPr bwMode="auto">
          <a:xfrm>
            <a:off x="8382000" y="6553200"/>
            <a:ext cx="685800"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19-21</a:t>
            </a:r>
          </a:p>
        </p:txBody>
      </p:sp>
      <p:sp>
        <p:nvSpPr>
          <p:cNvPr id="9" name="Rectangle 8"/>
          <p:cNvSpPr>
            <a:spLocks noGrp="1" noChangeArrowheads="1"/>
          </p:cNvSpPr>
          <p:nvPr/>
        </p:nvSpPr>
        <p:spPr bwMode="auto">
          <a:xfrm>
            <a:off x="6570977" y="655320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ounded Rectangle 10">
            <a:extLst>
              <a:ext uri="{FF2B5EF4-FFF2-40B4-BE49-F238E27FC236}">
                <a16:creationId xmlns:a16="http://schemas.microsoft.com/office/drawing/2014/main" xmlns="" id="{8A4C12D6-B616-4F3A-B2A4-1E46E53A8AC2}"/>
              </a:ext>
            </a:extLst>
          </p:cNvPr>
          <p:cNvSpPr/>
          <p:nvPr/>
        </p:nvSpPr>
        <p:spPr>
          <a:xfrm>
            <a:off x="23814" y="6591299"/>
            <a:ext cx="4548186"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P3</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000" dirty="0"/>
              <a:t>Determine product selling price and analyze special orders.</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pic>
        <p:nvPicPr>
          <p:cNvPr id="3" name="Picture 2">
            <a:extLst>
              <a:ext uri="{FF2B5EF4-FFF2-40B4-BE49-F238E27FC236}">
                <a16:creationId xmlns:a16="http://schemas.microsoft.com/office/drawing/2014/main" xmlns="" id="{74D3A730-8332-4496-8C6A-033B422FC997}"/>
              </a:ext>
            </a:extLst>
          </p:cNvPr>
          <p:cNvPicPr>
            <a:picLocks noChangeAspect="1"/>
          </p:cNvPicPr>
          <p:nvPr/>
        </p:nvPicPr>
        <p:blipFill>
          <a:blip r:embed="rId3"/>
          <a:stretch>
            <a:fillRect/>
          </a:stretch>
        </p:blipFill>
        <p:spPr>
          <a:xfrm>
            <a:off x="2057400" y="1476233"/>
            <a:ext cx="5274300" cy="4437320"/>
          </a:xfrm>
          <a:prstGeom prst="rect">
            <a:avLst/>
          </a:prstGeom>
        </p:spPr>
      </p:pic>
      <p:sp>
        <p:nvSpPr>
          <p:cNvPr id="11" name="TextBox 10">
            <a:extLst>
              <a:ext uri="{FF2B5EF4-FFF2-40B4-BE49-F238E27FC236}">
                <a16:creationId xmlns:a16="http://schemas.microsoft.com/office/drawing/2014/main" xmlns="" id="{DBC13156-B3F1-4983-8945-555C52AC5B99}"/>
              </a:ext>
            </a:extLst>
          </p:cNvPr>
          <p:cNvSpPr txBox="1"/>
          <p:nvPr/>
        </p:nvSpPr>
        <p:spPr>
          <a:xfrm>
            <a:off x="7653592" y="3017281"/>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4"/>
          <p:cNvSpPr>
            <a:spLocks noGrp="1"/>
          </p:cNvSpPr>
          <p:nvPr>
            <p:ph type="ctrTitle"/>
          </p:nvPr>
        </p:nvSpPr>
        <p:spPr>
          <a:xfrm>
            <a:off x="914400" y="1828800"/>
            <a:ext cx="7315200" cy="3124200"/>
          </a:xfrm>
        </p:spPr>
        <p:txBody>
          <a:bodyPr/>
          <a:lstStyle/>
          <a:p>
            <a:pPr algn="ctr"/>
            <a:r>
              <a:rPr dirty="0"/>
              <a:t/>
            </a:r>
            <a:br>
              <a:rPr dirty="0"/>
            </a:br>
            <a:r>
              <a:rPr dirty="0"/>
              <a:t> </a:t>
            </a:r>
            <a:br>
              <a:rPr dirty="0"/>
            </a:br>
            <a:r>
              <a:rPr lang="en-US" altLang="en-US" sz="4400" dirty="0"/>
              <a:t>Apply contribution margin ratio for business decisions.</a:t>
            </a:r>
            <a:r>
              <a:rPr dirty="0"/>
              <a:t/>
            </a:r>
            <a:br>
              <a:rPr dirty="0"/>
            </a:br>
            <a:r>
              <a:rPr dirty="0"/>
              <a:t/>
            </a:r>
            <a:br>
              <a:rPr dirty="0"/>
            </a:br>
            <a:endParaRPr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952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286" y="2117131"/>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286" y="4724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28800" y="940545"/>
            <a:ext cx="64770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1" name="Rectangle 5"/>
          <p:cNvSpPr>
            <a:spLocks noChangeArrowheads="1"/>
          </p:cNvSpPr>
          <p:nvPr/>
        </p:nvSpPr>
        <p:spPr bwMode="auto">
          <a:xfrm>
            <a:off x="8305800" y="6553200"/>
            <a:ext cx="762000"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19-22</a:t>
            </a:r>
          </a:p>
        </p:txBody>
      </p:sp>
      <p:sp>
        <p:nvSpPr>
          <p:cNvPr id="12" name="Rectangle 11"/>
          <p:cNvSpPr>
            <a:spLocks noGrp="1" noChangeArrowheads="1"/>
          </p:cNvSpPr>
          <p:nvPr/>
        </p:nvSpPr>
        <p:spPr bwMode="auto">
          <a:xfrm>
            <a:off x="6635870"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955398" y="332736"/>
            <a:ext cx="7158038" cy="955675"/>
          </a:xfrm>
        </p:spPr>
        <p:txBody>
          <a:bodyPr/>
          <a:lstStyle/>
          <a:p>
            <a:pPr algn="ctr" eaLnBrk="1" hangingPunct="1"/>
            <a:r>
              <a:rPr lang="en-US" sz="3600" b="1" dirty="0"/>
              <a:t>Contribution Margin Ratio</a:t>
            </a:r>
            <a:endParaRPr sz="3600" b="1" dirty="0"/>
          </a:p>
        </p:txBody>
      </p:sp>
      <p:sp>
        <p:nvSpPr>
          <p:cNvPr id="629763" name="Rectangle 3"/>
          <p:cNvSpPr>
            <a:spLocks noGrp="1" noChangeArrowheads="1"/>
          </p:cNvSpPr>
          <p:nvPr>
            <p:ph type="body" idx="1"/>
          </p:nvPr>
        </p:nvSpPr>
        <p:spPr>
          <a:xfrm>
            <a:off x="419617" y="1288411"/>
            <a:ext cx="8304766" cy="1226189"/>
          </a:xfrm>
        </p:spPr>
        <p:txBody>
          <a:bodyPr/>
          <a:lstStyle/>
          <a:p>
            <a:pPr marL="0" indent="0" eaLnBrk="1" hangingPunct="1">
              <a:buNone/>
            </a:pPr>
            <a:r>
              <a:rPr lang="en-US" altLang="en-US" dirty="0"/>
              <a:t>Percent of sales that remain after subtracting variable expenses.</a:t>
            </a:r>
          </a:p>
          <a:p>
            <a:pPr eaLnBrk="1" hangingPunct="1"/>
            <a:endParaRPr lang="en-US" altLang="en-US" dirty="0"/>
          </a:p>
          <a:p>
            <a:pPr marL="0" indent="0" eaLnBrk="1" hangingPunct="1">
              <a:buNone/>
            </a:pPr>
            <a:endParaRPr lang="en-US" altLang="en-US" dirty="0"/>
          </a:p>
          <a:p>
            <a:pPr eaLnBrk="1" hangingPunct="1">
              <a:buFont typeface="Wingdings" pitchFamily="-107" charset="2"/>
              <a:buNone/>
            </a:pPr>
            <a:endParaRPr altLang="en-US" dirty="0"/>
          </a:p>
        </p:txBody>
      </p:sp>
      <p:sp>
        <p:nvSpPr>
          <p:cNvPr id="8" name="Rounded Rectangle 7"/>
          <p:cNvSpPr/>
          <p:nvPr/>
        </p:nvSpPr>
        <p:spPr>
          <a:xfrm>
            <a:off x="23814" y="6591298"/>
            <a:ext cx="4243386" cy="228601"/>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A1: </a:t>
            </a:r>
            <a:r>
              <a:rPr lang="en-US" altLang="en-US" sz="1000" dirty="0"/>
              <a:t>Apply contribution margin ratio for business decisions</a:t>
            </a:r>
            <a:r>
              <a:rPr lang="en-US" sz="1000" dirty="0"/>
              <a:t>.</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9" name="Rectangle 5"/>
          <p:cNvSpPr>
            <a:spLocks noChangeArrowheads="1"/>
          </p:cNvSpPr>
          <p:nvPr/>
        </p:nvSpPr>
        <p:spPr bwMode="auto">
          <a:xfrm>
            <a:off x="8343383" y="6499603"/>
            <a:ext cx="762000" cy="2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19-23</a:t>
            </a:r>
          </a:p>
        </p:txBody>
      </p:sp>
      <p:sp>
        <p:nvSpPr>
          <p:cNvPr id="10" name="Rectangle 9"/>
          <p:cNvSpPr>
            <a:spLocks noGrp="1" noChangeArrowheads="1"/>
          </p:cNvSpPr>
          <p:nvPr/>
        </p:nvSpPr>
        <p:spPr bwMode="auto">
          <a:xfrm>
            <a:off x="6559153" y="652526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00CEAEE4-17D5-4C33-9A8D-3C37C7F0FB9C}"/>
              </a:ext>
            </a:extLst>
          </p:cNvPr>
          <p:cNvPicPr>
            <a:picLocks noChangeAspect="1"/>
          </p:cNvPicPr>
          <p:nvPr/>
        </p:nvPicPr>
        <p:blipFill>
          <a:blip r:embed="rId3"/>
          <a:stretch>
            <a:fillRect/>
          </a:stretch>
        </p:blipFill>
        <p:spPr>
          <a:xfrm>
            <a:off x="718310" y="3832714"/>
            <a:ext cx="7707380" cy="1736875"/>
          </a:xfrm>
          <a:prstGeom prst="rect">
            <a:avLst/>
          </a:prstGeom>
        </p:spPr>
      </p:pic>
      <p:sp>
        <p:nvSpPr>
          <p:cNvPr id="11" name="TextBox 10">
            <a:extLst>
              <a:ext uri="{FF2B5EF4-FFF2-40B4-BE49-F238E27FC236}">
                <a16:creationId xmlns:a16="http://schemas.microsoft.com/office/drawing/2014/main" xmlns="" id="{175A0E24-2021-4896-BEBB-DAD6467E4F58}"/>
              </a:ext>
            </a:extLst>
          </p:cNvPr>
          <p:cNvSpPr txBox="1"/>
          <p:nvPr/>
        </p:nvSpPr>
        <p:spPr>
          <a:xfrm>
            <a:off x="7653592" y="3017281"/>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19.15</a:t>
            </a:r>
          </a:p>
        </p:txBody>
      </p:sp>
      <p:pic>
        <p:nvPicPr>
          <p:cNvPr id="4" name="Picture 3">
            <a:extLst>
              <a:ext uri="{FF2B5EF4-FFF2-40B4-BE49-F238E27FC236}">
                <a16:creationId xmlns:a16="http://schemas.microsoft.com/office/drawing/2014/main" xmlns="" id="{F0C13945-8B09-4546-BE1C-0515604A83F5}"/>
              </a:ext>
            </a:extLst>
          </p:cNvPr>
          <p:cNvPicPr>
            <a:picLocks noChangeAspect="1"/>
          </p:cNvPicPr>
          <p:nvPr/>
        </p:nvPicPr>
        <p:blipFill>
          <a:blip r:embed="rId4"/>
          <a:stretch>
            <a:fillRect/>
          </a:stretch>
        </p:blipFill>
        <p:spPr>
          <a:xfrm>
            <a:off x="1704090" y="2694505"/>
            <a:ext cx="5215540" cy="8037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940507" y="752435"/>
            <a:ext cx="7158038" cy="955675"/>
          </a:xfrm>
        </p:spPr>
        <p:txBody>
          <a:bodyPr/>
          <a:lstStyle/>
          <a:p>
            <a:pPr algn="ctr" eaLnBrk="1" hangingPunct="1"/>
            <a:r>
              <a:rPr lang="en-US" sz="3600" b="1" dirty="0"/>
              <a:t>Contribution Margin by </a:t>
            </a:r>
            <a:br>
              <a:rPr lang="en-US" sz="3600" b="1" dirty="0"/>
            </a:br>
            <a:r>
              <a:rPr lang="en-US" sz="3600" b="1" dirty="0"/>
              <a:t>Product Line</a:t>
            </a:r>
            <a:endParaRPr sz="3600" b="1" dirty="0"/>
          </a:p>
        </p:txBody>
      </p:sp>
      <p:sp>
        <p:nvSpPr>
          <p:cNvPr id="629763" name="Rectangle 3"/>
          <p:cNvSpPr>
            <a:spLocks noGrp="1" noChangeArrowheads="1"/>
          </p:cNvSpPr>
          <p:nvPr>
            <p:ph type="body" idx="1"/>
          </p:nvPr>
        </p:nvSpPr>
        <p:spPr>
          <a:xfrm>
            <a:off x="328614" y="1602673"/>
            <a:ext cx="8304766" cy="2790804"/>
          </a:xfrm>
        </p:spPr>
        <p:txBody>
          <a:bodyPr/>
          <a:lstStyle/>
          <a:p>
            <a:pPr marL="0" indent="0" eaLnBrk="1" hangingPunct="1">
              <a:buNone/>
            </a:pPr>
            <a:r>
              <a:rPr lang="en-US" altLang="en-US" dirty="0"/>
              <a:t>Analysis of contribution margin by product line can impact managerial decisions like:</a:t>
            </a:r>
          </a:p>
          <a:p>
            <a:pPr eaLnBrk="1" hangingPunct="1"/>
            <a:r>
              <a:rPr lang="en-US" altLang="en-US" sz="2800" dirty="0"/>
              <a:t>Increasing selling price per unit</a:t>
            </a:r>
          </a:p>
          <a:p>
            <a:pPr eaLnBrk="1" hangingPunct="1"/>
            <a:r>
              <a:rPr lang="en-US" altLang="en-US" sz="2800" dirty="0"/>
              <a:t>Decreasing variable cost of goods sold per unit </a:t>
            </a:r>
          </a:p>
          <a:p>
            <a:pPr eaLnBrk="1" hangingPunct="1"/>
            <a:r>
              <a:rPr lang="en-US" altLang="en-US" sz="2800" dirty="0"/>
              <a:t>Increasing sales efforts</a:t>
            </a:r>
            <a:endParaRPr lang="en-US" altLang="en-US" dirty="0"/>
          </a:p>
          <a:p>
            <a:pPr eaLnBrk="1" hangingPunct="1"/>
            <a:endParaRPr lang="en-US" altLang="en-US" dirty="0"/>
          </a:p>
          <a:p>
            <a:pPr marL="0" indent="0" eaLnBrk="1" hangingPunct="1">
              <a:buNone/>
            </a:pPr>
            <a:endParaRPr lang="en-US" altLang="en-US" dirty="0"/>
          </a:p>
          <a:p>
            <a:pPr eaLnBrk="1" hangingPunct="1">
              <a:buFont typeface="Wingdings" pitchFamily="-107" charset="2"/>
              <a:buNone/>
            </a:pPr>
            <a:endParaRPr altLang="en-US" dirty="0"/>
          </a:p>
        </p:txBody>
      </p:sp>
      <p:sp>
        <p:nvSpPr>
          <p:cNvPr id="8" name="Rounded Rectangle 7"/>
          <p:cNvSpPr/>
          <p:nvPr/>
        </p:nvSpPr>
        <p:spPr>
          <a:xfrm>
            <a:off x="23814" y="6591298"/>
            <a:ext cx="4243386" cy="228601"/>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dirty="0">
                <a:solidFill>
                  <a:prstClr val="black"/>
                </a:solidFill>
                <a:latin typeface="Arial Narrow" pitchFamily="34" charset="0"/>
              </a:rPr>
              <a:t>A1: </a:t>
            </a:r>
            <a:r>
              <a:rPr lang="en-US" altLang="en-US" sz="1000" dirty="0"/>
              <a:t>Apply contribution margin ratio for business decisions</a:t>
            </a:r>
            <a:r>
              <a:rPr lang="en-US" sz="1000" dirty="0"/>
              <a:t>.</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9" name="Rectangle 5"/>
          <p:cNvSpPr>
            <a:spLocks noChangeArrowheads="1"/>
          </p:cNvSpPr>
          <p:nvPr/>
        </p:nvSpPr>
        <p:spPr bwMode="auto">
          <a:xfrm>
            <a:off x="8382000" y="6553200"/>
            <a:ext cx="685800"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19-24</a:t>
            </a:r>
          </a:p>
        </p:txBody>
      </p:sp>
      <p:sp>
        <p:nvSpPr>
          <p:cNvPr id="10" name="Rectangle 9"/>
          <p:cNvSpPr>
            <a:spLocks noGrp="1" noChangeArrowheads="1"/>
          </p:cNvSpPr>
          <p:nvPr/>
        </p:nvSpPr>
        <p:spPr bwMode="auto">
          <a:xfrm>
            <a:off x="6561878" y="654019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TextBox 10">
            <a:extLst>
              <a:ext uri="{FF2B5EF4-FFF2-40B4-BE49-F238E27FC236}">
                <a16:creationId xmlns:a16="http://schemas.microsoft.com/office/drawing/2014/main" xmlns="" id="{175A0E24-2021-4896-BEBB-DAD6467E4F58}"/>
              </a:ext>
            </a:extLst>
          </p:cNvPr>
          <p:cNvSpPr txBox="1"/>
          <p:nvPr/>
        </p:nvSpPr>
        <p:spPr>
          <a:xfrm>
            <a:off x="7644493" y="3848440"/>
            <a:ext cx="889907"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sz="1800" kern="0" dirty="0">
                <a:latin typeface="Berlin Sans FB" panose="020E0602020502020306" pitchFamily="34" charset="0"/>
              </a:rPr>
              <a:t>Exhibit </a:t>
            </a:r>
            <a:br>
              <a:rPr lang="en-US" sz="1800" kern="0" dirty="0">
                <a:latin typeface="Berlin Sans FB" panose="020E0602020502020306" pitchFamily="34" charset="0"/>
              </a:rPr>
            </a:br>
            <a:r>
              <a:rPr lang="en-US" sz="1800" kern="0" dirty="0">
                <a:latin typeface="Berlin Sans FB" panose="020E0602020502020306" pitchFamily="34" charset="0"/>
              </a:rPr>
              <a:t>19.16</a:t>
            </a:r>
          </a:p>
        </p:txBody>
      </p:sp>
      <p:pic>
        <p:nvPicPr>
          <p:cNvPr id="2" name="Picture 1">
            <a:extLst>
              <a:ext uri="{FF2B5EF4-FFF2-40B4-BE49-F238E27FC236}">
                <a16:creationId xmlns:a16="http://schemas.microsoft.com/office/drawing/2014/main" xmlns="" id="{E015FDE9-5591-47D0-AEE4-89351C8D82BD}"/>
              </a:ext>
            </a:extLst>
          </p:cNvPr>
          <p:cNvPicPr>
            <a:picLocks noChangeAspect="1"/>
          </p:cNvPicPr>
          <p:nvPr/>
        </p:nvPicPr>
        <p:blipFill>
          <a:blip r:embed="rId3"/>
          <a:stretch>
            <a:fillRect/>
          </a:stretch>
        </p:blipFill>
        <p:spPr>
          <a:xfrm>
            <a:off x="428716" y="4597698"/>
            <a:ext cx="7822987" cy="1789379"/>
          </a:xfrm>
          <a:prstGeom prst="rect">
            <a:avLst/>
          </a:prstGeom>
        </p:spPr>
      </p:pic>
    </p:spTree>
    <p:extLst>
      <p:ext uri="{BB962C8B-B14F-4D97-AF65-F5344CB8AC3E}">
        <p14:creationId xmlns:p14="http://schemas.microsoft.com/office/powerpoint/2010/main" val="352957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ctrTitle"/>
          </p:nvPr>
        </p:nvSpPr>
        <p:spPr>
          <a:xfrm>
            <a:off x="914400" y="1828800"/>
            <a:ext cx="7315200" cy="3124200"/>
          </a:xfrm>
        </p:spPr>
        <p:txBody>
          <a:bodyPr/>
          <a:lstStyle/>
          <a:p>
            <a:pPr algn="ctr"/>
            <a:r>
              <a:rPr sz="3600" dirty="0"/>
              <a:t/>
            </a:r>
            <a:br>
              <a:rPr sz="3600" dirty="0"/>
            </a:br>
            <a:r>
              <a:rPr sz="3600" dirty="0"/>
              <a:t> </a:t>
            </a:r>
            <a:br>
              <a:rPr sz="3600" dirty="0"/>
            </a:br>
            <a:r>
              <a:rPr lang="en-US" sz="3600" i="1" dirty="0"/>
              <a:t>Appendix 19A</a:t>
            </a:r>
            <a:r>
              <a:rPr lang="en-US" sz="3600" dirty="0"/>
              <a:t/>
            </a:r>
            <a:br>
              <a:rPr lang="en-US" sz="3600" dirty="0"/>
            </a:br>
            <a:r>
              <a:rPr sz="3600" dirty="0"/>
              <a:t>Convert </a:t>
            </a:r>
            <a:r>
              <a:rPr lang="en-US" sz="3600" dirty="0"/>
              <a:t>income under variable costing to income under absorption costing</a:t>
            </a:r>
            <a:r>
              <a:rPr sz="3600" dirty="0"/>
              <a:t>.</a:t>
            </a:r>
            <a:br>
              <a:rPr sz="3600" dirty="0"/>
            </a:br>
            <a:r>
              <a:rPr sz="3600" dirty="0"/>
              <a:t/>
            </a:r>
            <a:br>
              <a:rPr sz="3600" dirty="0"/>
            </a:br>
            <a:endParaRPr sz="36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645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71" y="1885405"/>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71" y="4724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28800" y="940545"/>
            <a:ext cx="6934200" cy="769441"/>
          </a:xfrm>
          <a:prstGeom prst="rect">
            <a:avLst/>
          </a:prstGeom>
          <a:noFill/>
        </p:spPr>
        <p:txBody>
          <a:bodyPr wrap="square" rtlCol="0">
            <a:spAutoFit/>
          </a:bodyPr>
          <a:lstStyle/>
          <a:p>
            <a:r>
              <a:rPr lang="en-US" altLang="en-US" sz="4400" b="1" dirty="0">
                <a:latin typeface="+mj-lt"/>
              </a:rPr>
              <a:t>Learning Objective A2</a:t>
            </a:r>
            <a:endParaRPr lang="en-US" sz="4400" dirty="0">
              <a:latin typeface="+mj-lt"/>
            </a:endParaRPr>
          </a:p>
        </p:txBody>
      </p:sp>
      <p:sp>
        <p:nvSpPr>
          <p:cNvPr id="11" name="Rectangle 5"/>
          <p:cNvSpPr>
            <a:spLocks noChangeArrowheads="1"/>
          </p:cNvSpPr>
          <p:nvPr/>
        </p:nvSpPr>
        <p:spPr bwMode="auto">
          <a:xfrm>
            <a:off x="8251371" y="6553200"/>
            <a:ext cx="816429"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19-25</a:t>
            </a:r>
          </a:p>
        </p:txBody>
      </p:sp>
      <p:sp>
        <p:nvSpPr>
          <p:cNvPr id="12" name="Rectangle 11"/>
          <p:cNvSpPr>
            <a:spLocks noGrp="1" noChangeArrowheads="1"/>
          </p:cNvSpPr>
          <p:nvPr/>
        </p:nvSpPr>
        <p:spPr bwMode="auto">
          <a:xfrm>
            <a:off x="6369170"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4800" y="928872"/>
            <a:ext cx="8839200" cy="762000"/>
          </a:xfrm>
        </p:spPr>
        <p:txBody>
          <a:bodyPr/>
          <a:lstStyle/>
          <a:p>
            <a:pPr algn="ctr" eaLnBrk="1" hangingPunct="1"/>
            <a:r>
              <a:rPr sz="3600" b="1" dirty="0"/>
              <a:t>Converting Income under Variable Costing to Absorption Costing</a:t>
            </a:r>
            <a:endParaRPr sz="2800" b="1" dirty="0"/>
          </a:p>
        </p:txBody>
      </p:sp>
      <p:sp>
        <p:nvSpPr>
          <p:cNvPr id="66572" name="Rounded Rectangle 15"/>
          <p:cNvSpPr>
            <a:spLocks noChangeArrowheads="1"/>
          </p:cNvSpPr>
          <p:nvPr/>
        </p:nvSpPr>
        <p:spPr bwMode="auto">
          <a:xfrm>
            <a:off x="304800" y="1706845"/>
            <a:ext cx="8077200" cy="1744247"/>
          </a:xfrm>
          <a:prstGeom prst="roundRect">
            <a:avLst>
              <a:gd name="adj" fmla="val 16667"/>
            </a:avLst>
          </a:prstGeom>
          <a:solidFill>
            <a:srgbClr val="FFFFCC"/>
          </a:solidFill>
          <a:ln w="12700" algn="ctr">
            <a:solidFill>
              <a:schemeClr val="tx1"/>
            </a:solidFill>
            <a:round/>
            <a:headEnd/>
            <a:tailEnd/>
          </a:ln>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r>
              <a:rPr lang="en-US" altLang="en-US" sz="2600" b="1" dirty="0">
                <a:latin typeface="Calibri" pitchFamily="-107" charset="0"/>
              </a:rPr>
              <a:t>Companies must use absorption costing for external reporting and tax reporting.</a:t>
            </a:r>
          </a:p>
          <a:p>
            <a:r>
              <a:rPr lang="en-US" altLang="en-US" sz="2600" b="1" dirty="0">
                <a:latin typeface="Calibri" pitchFamily="-107" charset="0"/>
              </a:rPr>
              <a:t>Income under variable costing is restated to that under absorption costing utilizing the following formula:</a:t>
            </a:r>
          </a:p>
        </p:txBody>
      </p:sp>
      <p:sp>
        <p:nvSpPr>
          <p:cNvPr id="15" name="Rounded Rectangle 14"/>
          <p:cNvSpPr/>
          <p:nvPr/>
        </p:nvSpPr>
        <p:spPr>
          <a:xfrm>
            <a:off x="23814" y="6553200"/>
            <a:ext cx="48529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 </a:t>
            </a:r>
            <a:r>
              <a:rPr lang="en-US" sz="1000" dirty="0"/>
              <a:t>Convert income under variable costing to the absorption cost basis.</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6" name="TextBox 15"/>
          <p:cNvSpPr txBox="1"/>
          <p:nvPr/>
        </p:nvSpPr>
        <p:spPr>
          <a:xfrm>
            <a:off x="7888401" y="3257656"/>
            <a:ext cx="1104900" cy="1015663"/>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19A.1 &amp; 19A.2</a:t>
            </a:r>
          </a:p>
        </p:txBody>
      </p:sp>
      <p:sp>
        <p:nvSpPr>
          <p:cNvPr id="10" name="Rectangle 5"/>
          <p:cNvSpPr>
            <a:spLocks noChangeArrowheads="1"/>
          </p:cNvSpPr>
          <p:nvPr/>
        </p:nvSpPr>
        <p:spPr bwMode="auto">
          <a:xfrm>
            <a:off x="8382000" y="6553200"/>
            <a:ext cx="685800"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19-26</a:t>
            </a:r>
          </a:p>
        </p:txBody>
      </p:sp>
      <p:sp>
        <p:nvSpPr>
          <p:cNvPr id="11" name="Rectangle 10"/>
          <p:cNvSpPr>
            <a:spLocks noGrp="1" noChangeArrowheads="1"/>
          </p:cNvSpPr>
          <p:nvPr/>
        </p:nvSpPr>
        <p:spPr bwMode="auto">
          <a:xfrm>
            <a:off x="6531452" y="657224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5" name="Picture 4">
            <a:extLst>
              <a:ext uri="{FF2B5EF4-FFF2-40B4-BE49-F238E27FC236}">
                <a16:creationId xmlns:a16="http://schemas.microsoft.com/office/drawing/2014/main" xmlns="" id="{1560C6F2-DE0D-4853-9B20-43DFC5ED2D8E}"/>
              </a:ext>
            </a:extLst>
          </p:cNvPr>
          <p:cNvPicPr>
            <a:picLocks noChangeAspect="1"/>
          </p:cNvPicPr>
          <p:nvPr/>
        </p:nvPicPr>
        <p:blipFill>
          <a:blip r:embed="rId3"/>
          <a:stretch>
            <a:fillRect/>
          </a:stretch>
        </p:blipFill>
        <p:spPr>
          <a:xfrm>
            <a:off x="1366837" y="3561177"/>
            <a:ext cx="6410325" cy="857250"/>
          </a:xfrm>
          <a:prstGeom prst="rect">
            <a:avLst/>
          </a:prstGeom>
        </p:spPr>
      </p:pic>
      <p:pic>
        <p:nvPicPr>
          <p:cNvPr id="7" name="Picture 6">
            <a:extLst>
              <a:ext uri="{FF2B5EF4-FFF2-40B4-BE49-F238E27FC236}">
                <a16:creationId xmlns:a16="http://schemas.microsoft.com/office/drawing/2014/main" xmlns="" id="{EC252725-9062-498C-A96A-E8C0E4398E8D}"/>
              </a:ext>
            </a:extLst>
          </p:cNvPr>
          <p:cNvPicPr>
            <a:picLocks noChangeAspect="1"/>
          </p:cNvPicPr>
          <p:nvPr/>
        </p:nvPicPr>
        <p:blipFill>
          <a:blip r:embed="rId4"/>
          <a:stretch>
            <a:fillRect/>
          </a:stretch>
        </p:blipFill>
        <p:spPr>
          <a:xfrm>
            <a:off x="727956" y="4397143"/>
            <a:ext cx="7276002" cy="19061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914400" y="2743200"/>
            <a:ext cx="7158038"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ctr" eaLnBrk="1" hangingPunct="1"/>
            <a:endParaRPr lang="en-US" altLang="en-US" sz="4400" b="1" dirty="0">
              <a:latin typeface="Arial" charset="0"/>
            </a:endParaRPr>
          </a:p>
        </p:txBody>
      </p:sp>
      <p:sp>
        <p:nvSpPr>
          <p:cNvPr id="5" name="Rectangle 5"/>
          <p:cNvSpPr>
            <a:spLocks noChangeArrowheads="1"/>
          </p:cNvSpPr>
          <p:nvPr/>
        </p:nvSpPr>
        <p:spPr bwMode="auto">
          <a:xfrm>
            <a:off x="8309212" y="6582441"/>
            <a:ext cx="682388" cy="17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19-27</a:t>
            </a:r>
          </a:p>
        </p:txBody>
      </p:sp>
      <p:sp>
        <p:nvSpPr>
          <p:cNvPr id="6" name="Rectangle 5"/>
          <p:cNvSpPr>
            <a:spLocks noGrp="1" noChangeArrowheads="1"/>
          </p:cNvSpPr>
          <p:nvPr/>
        </p:nvSpPr>
        <p:spPr bwMode="auto">
          <a:xfrm>
            <a:off x="6485176" y="655750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 name="Title 1"/>
          <p:cNvSpPr>
            <a:spLocks noGrp="1"/>
          </p:cNvSpPr>
          <p:nvPr>
            <p:ph type="title"/>
          </p:nvPr>
        </p:nvSpPr>
        <p:spPr>
          <a:xfrm>
            <a:off x="2209800" y="2895600"/>
            <a:ext cx="7158038" cy="762000"/>
          </a:xfrm>
        </p:spPr>
        <p:txBody>
          <a:bodyPr/>
          <a:lstStyle/>
          <a:p>
            <a:r>
              <a:rPr lang="en-US" altLang="en-US" b="1" dirty="0">
                <a:latin typeface="Arial" charset="0"/>
              </a:rPr>
              <a:t>End of Chapter 19</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ctrTitle"/>
          </p:nvPr>
        </p:nvSpPr>
        <p:spPr>
          <a:xfrm>
            <a:off x="914400" y="1828800"/>
            <a:ext cx="7315200" cy="3124200"/>
          </a:xfrm>
        </p:spPr>
        <p:txBody>
          <a:bodyPr/>
          <a:lstStyle/>
          <a:p>
            <a:pPr algn="ctr"/>
            <a:r>
              <a:rPr dirty="0"/>
              <a:t/>
            </a:r>
            <a:br>
              <a:rPr dirty="0"/>
            </a:br>
            <a:r>
              <a:rPr dirty="0"/>
              <a:t>	 </a:t>
            </a:r>
            <a:br>
              <a:rPr dirty="0"/>
            </a:br>
            <a:r>
              <a:rPr sz="4400" dirty="0"/>
              <a:t>Compute unit cost under both absorption and variable costing.</a:t>
            </a:r>
            <a:r>
              <a:rPr dirty="0"/>
              <a:t/>
            </a:r>
            <a:br>
              <a:rPr dirty="0"/>
            </a:br>
            <a:r>
              <a:rPr dirty="0"/>
              <a:t/>
            </a:r>
            <a:br>
              <a:rPr dirty="0"/>
            </a:br>
            <a:endParaRPr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153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29061"/>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071814"/>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5"/>
          <p:cNvSpPr>
            <a:spLocks noChangeArrowheads="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19-3</a:t>
            </a:r>
          </a:p>
        </p:txBody>
      </p:sp>
      <p:sp>
        <p:nvSpPr>
          <p:cNvPr id="8" name="TextBox 7"/>
          <p:cNvSpPr txBox="1"/>
          <p:nvPr/>
        </p:nvSpPr>
        <p:spPr>
          <a:xfrm>
            <a:off x="1828800" y="940545"/>
            <a:ext cx="6781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9" name="Rectangle 8"/>
          <p:cNvSpPr>
            <a:spLocks noGrp="1" noChangeArrowheads="1"/>
          </p:cNvSpPr>
          <p:nvPr/>
        </p:nvSpPr>
        <p:spPr bwMode="auto">
          <a:xfrm>
            <a:off x="6445370" y="654182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609600" y="2012257"/>
            <a:ext cx="8077200" cy="4343400"/>
          </a:xfrm>
          <a:solidFill>
            <a:srgbClr val="FFFFCC"/>
          </a:solidFill>
          <a:ln w="25400" cap="flat">
            <a:solidFill>
              <a:schemeClr val="bg2"/>
            </a:solidFill>
            <a:miter lim="800000"/>
            <a:headEnd/>
            <a:tailEnd/>
          </a:ln>
          <a:effectLst>
            <a:outerShdw dist="107763" dir="2700000" algn="ctr" rotWithShape="0">
              <a:schemeClr val="bg2"/>
            </a:outerShdw>
          </a:effectLst>
        </p:spPr>
        <p:txBody>
          <a:bodyPr lIns="90488" tIns="44450" rIns="90488" bIns="44450"/>
          <a:lstStyle/>
          <a:p>
            <a:pPr eaLnBrk="1" hangingPunct="1">
              <a:buFont typeface="Wingdings" pitchFamily="-107" charset="2"/>
              <a:buNone/>
            </a:pPr>
            <a:r>
              <a:rPr altLang="en-US" sz="2600" b="1" dirty="0"/>
              <a:t>Two product costing methods:</a:t>
            </a:r>
          </a:p>
          <a:p>
            <a:pPr eaLnBrk="1" hangingPunct="1"/>
            <a:r>
              <a:rPr lang="en-US" altLang="en-US" sz="2600" b="1" dirty="0"/>
              <a:t>Variable costing includes direct materials, direct labor, and variable overhead.</a:t>
            </a:r>
          </a:p>
          <a:p>
            <a:pPr eaLnBrk="1" hangingPunct="1"/>
            <a:r>
              <a:rPr lang="en-US" altLang="en-US" sz="2600" b="1" dirty="0"/>
              <a:t>Absorption costing includes </a:t>
            </a:r>
            <a:r>
              <a:rPr altLang="en-US" sz="2600" b="1" dirty="0"/>
              <a:t>direct materials, direct labor, and both variable and fixed overhead.</a:t>
            </a:r>
          </a:p>
          <a:p>
            <a:pPr eaLnBrk="1" hangingPunct="1"/>
            <a:r>
              <a:rPr lang="en-US" altLang="en-US" sz="2600" b="1" dirty="0"/>
              <a:t>Absorption costing required by GAAP for external reporting purposes but can result in misleading product cost information and poor managerial decisions.</a:t>
            </a:r>
            <a:endParaRPr altLang="en-US" sz="2600" b="1" dirty="0"/>
          </a:p>
        </p:txBody>
      </p:sp>
      <p:sp>
        <p:nvSpPr>
          <p:cNvPr id="17411" name="Rectangle 4"/>
          <p:cNvSpPr>
            <a:spLocks noGrp="1" noChangeArrowheads="1"/>
          </p:cNvSpPr>
          <p:nvPr>
            <p:ph type="title"/>
          </p:nvPr>
        </p:nvSpPr>
        <p:spPr>
          <a:xfrm>
            <a:off x="916780" y="782637"/>
            <a:ext cx="7389019" cy="1046163"/>
          </a:xfrm>
        </p:spPr>
        <p:txBody>
          <a:bodyPr/>
          <a:lstStyle/>
          <a:p>
            <a:pPr algn="ctr" eaLnBrk="1" hangingPunct="1"/>
            <a:r>
              <a:rPr sz="4400" b="1" dirty="0">
                <a:cs typeface="Arial" charset="0"/>
              </a:rPr>
              <a:t>Absorption Costing versus</a:t>
            </a:r>
            <a:br>
              <a:rPr sz="4400" b="1" dirty="0">
                <a:cs typeface="Arial" charset="0"/>
              </a:rPr>
            </a:br>
            <a:r>
              <a:rPr sz="4400" b="1" dirty="0">
                <a:cs typeface="Arial" charset="0"/>
              </a:rPr>
              <a:t>Variable Costing</a:t>
            </a:r>
            <a:r>
              <a:rPr lang="en-US" sz="4400" b="1" dirty="0">
                <a:cs typeface="Arial" charset="0"/>
              </a:rPr>
              <a:t> (1 of 2)</a:t>
            </a:r>
            <a:endParaRPr sz="4400" b="1" dirty="0">
              <a:cs typeface="Arial" charset="0"/>
            </a:endParaRPr>
          </a:p>
        </p:txBody>
      </p:sp>
      <p:sp>
        <p:nvSpPr>
          <p:cNvPr id="7" name="Rounded Rectangle 6"/>
          <p:cNvSpPr/>
          <p:nvPr/>
        </p:nvSpPr>
        <p:spPr>
          <a:xfrm>
            <a:off x="23814" y="6553200"/>
            <a:ext cx="46243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000" dirty="0"/>
              <a:t>Compute unit cost under both absorption and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9" name="Rectangle 5"/>
          <p:cNvSpPr>
            <a:spLocks noChangeArrowheads="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19-4</a:t>
            </a:r>
          </a:p>
        </p:txBody>
      </p:sp>
      <p:sp>
        <p:nvSpPr>
          <p:cNvPr id="10" name="Rectangle 9"/>
          <p:cNvSpPr>
            <a:spLocks noGrp="1" noChangeArrowheads="1"/>
          </p:cNvSpPr>
          <p:nvPr/>
        </p:nvSpPr>
        <p:spPr bwMode="auto">
          <a:xfrm>
            <a:off x="6705600"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1143000"/>
            <a:ext cx="7418912" cy="762000"/>
          </a:xfrm>
        </p:spPr>
        <p:txBody>
          <a:bodyPr/>
          <a:lstStyle/>
          <a:p>
            <a:pPr algn="ctr" eaLnBrk="1" hangingPunct="1"/>
            <a:r>
              <a:rPr sz="4400" b="1" dirty="0"/>
              <a:t>Absorption Costing versus </a:t>
            </a:r>
            <a:br>
              <a:rPr sz="4400" b="1" dirty="0"/>
            </a:br>
            <a:r>
              <a:rPr sz="4400" b="1" dirty="0"/>
              <a:t>Variable Costing</a:t>
            </a:r>
            <a:r>
              <a:rPr lang="en-US" sz="4400" b="1" dirty="0"/>
              <a:t> (2 of 2)</a:t>
            </a:r>
            <a:endParaRPr sz="4400" b="1" dirty="0"/>
          </a:p>
        </p:txBody>
      </p:sp>
      <p:sp>
        <p:nvSpPr>
          <p:cNvPr id="7" name="Rounded Rectangle 6"/>
          <p:cNvSpPr/>
          <p:nvPr/>
        </p:nvSpPr>
        <p:spPr>
          <a:xfrm>
            <a:off x="23814" y="6553200"/>
            <a:ext cx="46243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000" dirty="0"/>
              <a:t>Compute unit cost under both absorption and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9" name="TextBox 8"/>
          <p:cNvSpPr txBox="1"/>
          <p:nvPr/>
        </p:nvSpPr>
        <p:spPr>
          <a:xfrm>
            <a:off x="7772400" y="1900073"/>
            <a:ext cx="1219200" cy="830997"/>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19.1</a:t>
            </a:r>
          </a:p>
        </p:txBody>
      </p:sp>
      <p:sp>
        <p:nvSpPr>
          <p:cNvPr id="10" name="Rectangle 5"/>
          <p:cNvSpPr>
            <a:spLocks noChangeArrowheads="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19-5</a:t>
            </a:r>
          </a:p>
        </p:txBody>
      </p:sp>
      <p:sp>
        <p:nvSpPr>
          <p:cNvPr id="11" name="Rectangle 10"/>
          <p:cNvSpPr>
            <a:spLocks noGrp="1" noChangeArrowheads="1"/>
          </p:cNvSpPr>
          <p:nvPr/>
        </p:nvSpPr>
        <p:spPr bwMode="auto">
          <a:xfrm>
            <a:off x="6634733"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676151D4-2007-42E5-9D1B-24C47E04C44E}"/>
              </a:ext>
            </a:extLst>
          </p:cNvPr>
          <p:cNvPicPr>
            <a:picLocks noChangeAspect="1"/>
          </p:cNvPicPr>
          <p:nvPr/>
        </p:nvPicPr>
        <p:blipFill>
          <a:blip r:embed="rId3"/>
          <a:stretch>
            <a:fillRect/>
          </a:stretch>
        </p:blipFill>
        <p:spPr>
          <a:xfrm>
            <a:off x="742236" y="2822093"/>
            <a:ext cx="7418912" cy="2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21481" y="720257"/>
            <a:ext cx="8453438" cy="660400"/>
          </a:xfrm>
        </p:spPr>
        <p:txBody>
          <a:bodyPr/>
          <a:lstStyle/>
          <a:p>
            <a:pPr algn="ctr" eaLnBrk="1" hangingPunct="1"/>
            <a:r>
              <a:rPr sz="4400" b="1" dirty="0"/>
              <a:t>Computing Unit Product Cost</a:t>
            </a:r>
            <a:endParaRPr sz="2000" b="1" dirty="0"/>
          </a:p>
        </p:txBody>
      </p:sp>
      <p:sp>
        <p:nvSpPr>
          <p:cNvPr id="8" name="TextBox 7"/>
          <p:cNvSpPr txBox="1"/>
          <p:nvPr/>
        </p:nvSpPr>
        <p:spPr>
          <a:xfrm>
            <a:off x="7924800" y="1635980"/>
            <a:ext cx="1066800" cy="830997"/>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19.2</a:t>
            </a:r>
          </a:p>
        </p:txBody>
      </p:sp>
      <p:sp>
        <p:nvSpPr>
          <p:cNvPr id="9" name="Rounded Rectangle 8"/>
          <p:cNvSpPr/>
          <p:nvPr/>
        </p:nvSpPr>
        <p:spPr>
          <a:xfrm>
            <a:off x="23814" y="6553200"/>
            <a:ext cx="46243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000" dirty="0"/>
              <a:t>Compute unit cost under both absorption and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1" name="Rectangle 5"/>
          <p:cNvSpPr>
            <a:spLocks noChangeArrowheads="1"/>
          </p:cNvSpPr>
          <p:nvPr/>
        </p:nvSpPr>
        <p:spPr bwMode="auto">
          <a:xfrm>
            <a:off x="8305800" y="6553200"/>
            <a:ext cx="685800" cy="21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19-6</a:t>
            </a:r>
          </a:p>
        </p:txBody>
      </p:sp>
      <p:sp>
        <p:nvSpPr>
          <p:cNvPr id="12" name="Rectangle 11"/>
          <p:cNvSpPr>
            <a:spLocks noGrp="1" noChangeArrowheads="1"/>
          </p:cNvSpPr>
          <p:nvPr/>
        </p:nvSpPr>
        <p:spPr bwMode="auto">
          <a:xfrm>
            <a:off x="6709760" y="654182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09D0E5A0-9B5E-4C38-9FA9-28D6A3D5F154}"/>
              </a:ext>
            </a:extLst>
          </p:cNvPr>
          <p:cNvPicPr>
            <a:picLocks noChangeAspect="1"/>
          </p:cNvPicPr>
          <p:nvPr/>
        </p:nvPicPr>
        <p:blipFill>
          <a:blip r:embed="rId3"/>
          <a:stretch>
            <a:fillRect/>
          </a:stretch>
        </p:blipFill>
        <p:spPr>
          <a:xfrm>
            <a:off x="415794" y="1583899"/>
            <a:ext cx="7186080" cy="1066799"/>
          </a:xfrm>
          <a:prstGeom prst="rect">
            <a:avLst/>
          </a:prstGeom>
        </p:spPr>
      </p:pic>
      <p:pic>
        <p:nvPicPr>
          <p:cNvPr id="5" name="Picture 4">
            <a:extLst>
              <a:ext uri="{FF2B5EF4-FFF2-40B4-BE49-F238E27FC236}">
                <a16:creationId xmlns:a16="http://schemas.microsoft.com/office/drawing/2014/main" xmlns="" id="{70F706B1-2EF6-4209-A31B-41A809AB6956}"/>
              </a:ext>
            </a:extLst>
          </p:cNvPr>
          <p:cNvPicPr>
            <a:picLocks noChangeAspect="1"/>
          </p:cNvPicPr>
          <p:nvPr/>
        </p:nvPicPr>
        <p:blipFill>
          <a:blip r:embed="rId4"/>
          <a:stretch>
            <a:fillRect/>
          </a:stretch>
        </p:blipFill>
        <p:spPr>
          <a:xfrm>
            <a:off x="426186" y="3744540"/>
            <a:ext cx="8298714" cy="2426745"/>
          </a:xfrm>
          <a:prstGeom prst="rect">
            <a:avLst/>
          </a:prstGeom>
        </p:spPr>
      </p:pic>
      <p:sp>
        <p:nvSpPr>
          <p:cNvPr id="13" name="TextBox 12">
            <a:extLst>
              <a:ext uri="{FF2B5EF4-FFF2-40B4-BE49-F238E27FC236}">
                <a16:creationId xmlns:a16="http://schemas.microsoft.com/office/drawing/2014/main" xmlns="" id="{1397CB75-B1A0-443F-987C-DD613E272CE6}"/>
              </a:ext>
            </a:extLst>
          </p:cNvPr>
          <p:cNvSpPr txBox="1"/>
          <p:nvPr/>
        </p:nvSpPr>
        <p:spPr>
          <a:xfrm>
            <a:off x="7924800" y="2765350"/>
            <a:ext cx="1066800" cy="830997"/>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19.3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ctrTitle"/>
          </p:nvPr>
        </p:nvSpPr>
        <p:spPr>
          <a:xfrm>
            <a:off x="914400" y="1828800"/>
            <a:ext cx="7315200" cy="3124200"/>
          </a:xfrm>
        </p:spPr>
        <p:txBody>
          <a:bodyPr/>
          <a:lstStyle/>
          <a:p>
            <a:pPr algn="ctr"/>
            <a:r>
              <a:rPr sz="3600" dirty="0"/>
              <a:t/>
            </a:r>
            <a:br>
              <a:rPr sz="3600" dirty="0"/>
            </a:br>
            <a:r>
              <a:rPr sz="3600" dirty="0"/>
              <a:t> </a:t>
            </a:r>
            <a:br>
              <a:rPr sz="3600" dirty="0"/>
            </a:br>
            <a:r>
              <a:rPr sz="3600" dirty="0"/>
              <a:t>Prepare and analyze an income statement using absorption costing and using variable costing.</a:t>
            </a:r>
            <a:br>
              <a:rPr sz="3600" dirty="0"/>
            </a:br>
            <a:r>
              <a:rPr sz="3600" dirty="0"/>
              <a:t/>
            </a:r>
            <a:br>
              <a:rPr sz="3600" dirty="0"/>
            </a:br>
            <a:endParaRPr sz="36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337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743" y="2029819"/>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95396"/>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28800" y="940545"/>
            <a:ext cx="64770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5"/>
          <p:cNvSpPr>
            <a:spLocks noChangeArrowheads="1"/>
          </p:cNvSpPr>
          <p:nvPr/>
        </p:nvSpPr>
        <p:spPr bwMode="auto">
          <a:xfrm>
            <a:off x="8305800" y="6553200"/>
            <a:ext cx="685800"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19-7</a:t>
            </a:r>
          </a:p>
        </p:txBody>
      </p:sp>
      <p:sp>
        <p:nvSpPr>
          <p:cNvPr id="11" name="Rectangle 10"/>
          <p:cNvSpPr>
            <a:spLocks noGrp="1" noChangeArrowheads="1"/>
          </p:cNvSpPr>
          <p:nvPr/>
        </p:nvSpPr>
        <p:spPr bwMode="auto">
          <a:xfrm>
            <a:off x="6705600"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173034" y="609597"/>
            <a:ext cx="8969829" cy="762001"/>
          </a:xfrm>
        </p:spPr>
        <p:txBody>
          <a:bodyPr/>
          <a:lstStyle/>
          <a:p>
            <a:pPr algn="ctr" eaLnBrk="1" hangingPunct="1"/>
            <a:r>
              <a:rPr lang="en-US" sz="4400" b="1" dirty="0"/>
              <a:t>Income Reporting</a:t>
            </a:r>
            <a:endParaRPr sz="3200" i="1" dirty="0"/>
          </a:p>
        </p:txBody>
      </p:sp>
      <p:sp>
        <p:nvSpPr>
          <p:cNvPr id="10" name="Rounded Rectangle 9"/>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3" name="Rectangle 5"/>
          <p:cNvSpPr>
            <a:spLocks noChangeArrowheads="1"/>
          </p:cNvSpPr>
          <p:nvPr/>
        </p:nvSpPr>
        <p:spPr bwMode="auto">
          <a:xfrm>
            <a:off x="8458200" y="6553200"/>
            <a:ext cx="609600" cy="20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19-8</a:t>
            </a:r>
          </a:p>
        </p:txBody>
      </p:sp>
      <p:sp>
        <p:nvSpPr>
          <p:cNvPr id="14" name="Rectangle 13"/>
          <p:cNvSpPr>
            <a:spLocks noGrp="1" noChangeArrowheads="1"/>
          </p:cNvSpPr>
          <p:nvPr/>
        </p:nvSpPr>
        <p:spPr bwMode="auto">
          <a:xfrm>
            <a:off x="6719665" y="652817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71D834DA-D07D-472E-A7EC-0F2B8D00DA47}"/>
              </a:ext>
            </a:extLst>
          </p:cNvPr>
          <p:cNvPicPr>
            <a:picLocks noChangeAspect="1"/>
          </p:cNvPicPr>
          <p:nvPr/>
        </p:nvPicPr>
        <p:blipFill>
          <a:blip r:embed="rId3"/>
          <a:stretch>
            <a:fillRect/>
          </a:stretch>
        </p:blipFill>
        <p:spPr>
          <a:xfrm>
            <a:off x="1676400" y="2246871"/>
            <a:ext cx="5556051" cy="1449962"/>
          </a:xfrm>
          <a:prstGeom prst="rect">
            <a:avLst/>
          </a:prstGeom>
        </p:spPr>
      </p:pic>
      <p:pic>
        <p:nvPicPr>
          <p:cNvPr id="4" name="Picture 3">
            <a:extLst>
              <a:ext uri="{FF2B5EF4-FFF2-40B4-BE49-F238E27FC236}">
                <a16:creationId xmlns:a16="http://schemas.microsoft.com/office/drawing/2014/main" xmlns="" id="{3ACE6A23-AAE4-48F2-B854-73B196DDBF8A}"/>
              </a:ext>
            </a:extLst>
          </p:cNvPr>
          <p:cNvPicPr>
            <a:picLocks noChangeAspect="1"/>
          </p:cNvPicPr>
          <p:nvPr/>
        </p:nvPicPr>
        <p:blipFill>
          <a:blip r:embed="rId4"/>
          <a:stretch>
            <a:fillRect/>
          </a:stretch>
        </p:blipFill>
        <p:spPr>
          <a:xfrm>
            <a:off x="1341719" y="3965878"/>
            <a:ext cx="6460561"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3814" y="6553200"/>
            <a:ext cx="6224586" cy="2666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000" dirty="0"/>
              <a:t>Prepare and analyze an income statement using absorption costing and using variable costing.</a:t>
            </a:r>
            <a:endParaRPr kumimoji="0" lang="en-US" sz="1000" b="1" i="0" u="none" strike="noStrike" kern="0" cap="none" spc="0" normalizeH="0" baseline="0" noProof="0" dirty="0">
              <a:ln>
                <a:noFill/>
              </a:ln>
              <a:solidFill>
                <a:prstClr val="black"/>
              </a:solidFill>
              <a:effectLst/>
              <a:uLnTx/>
              <a:uFillTx/>
              <a:latin typeface="Arial Narrow" pitchFamily="34" charset="0"/>
            </a:endParaRPr>
          </a:p>
        </p:txBody>
      </p:sp>
      <p:sp>
        <p:nvSpPr>
          <p:cNvPr id="19" name="Rectangle 4"/>
          <p:cNvSpPr>
            <a:spLocks noGrp="1" noChangeArrowheads="1"/>
          </p:cNvSpPr>
          <p:nvPr>
            <p:ph type="title"/>
          </p:nvPr>
        </p:nvSpPr>
        <p:spPr>
          <a:xfrm>
            <a:off x="38865" y="457200"/>
            <a:ext cx="9144000" cy="1577975"/>
          </a:xfrm>
        </p:spPr>
        <p:txBody>
          <a:bodyPr/>
          <a:lstStyle/>
          <a:p>
            <a:pPr algn="ctr" eaLnBrk="1" hangingPunct="1"/>
            <a:r>
              <a:rPr lang="en-US" sz="4400" b="1" dirty="0"/>
              <a:t>Income Reporting: </a:t>
            </a:r>
            <a:br>
              <a:rPr lang="en-US" sz="4400" b="1" dirty="0"/>
            </a:br>
            <a:r>
              <a:rPr lang="en-US" sz="4400" b="1" dirty="0"/>
              <a:t>Units Produced </a:t>
            </a:r>
            <a:r>
              <a:rPr sz="4400" b="1" dirty="0"/>
              <a:t>Equal Units Sold</a:t>
            </a:r>
            <a:endParaRPr sz="3200" i="1" dirty="0"/>
          </a:p>
        </p:txBody>
      </p:sp>
      <p:sp>
        <p:nvSpPr>
          <p:cNvPr id="20" name="TextBox 19"/>
          <p:cNvSpPr txBox="1"/>
          <p:nvPr/>
        </p:nvSpPr>
        <p:spPr>
          <a:xfrm>
            <a:off x="7709137" y="3810000"/>
            <a:ext cx="1173957" cy="707886"/>
          </a:xfrm>
          <a:prstGeom prst="rect">
            <a:avLst/>
          </a:prstGeom>
          <a:solidFill>
            <a:srgbClr val="FFFF99"/>
          </a:solidFill>
        </p:spPr>
        <p:txBody>
          <a:bodyPr wrap="square" rtlCol="0">
            <a:spAutoFit/>
          </a:bodyPr>
          <a:lstStyle/>
          <a:p>
            <a:pPr algn="ctr" fontAlgn="auto">
              <a:spcBef>
                <a:spcPts val="0"/>
              </a:spcBef>
              <a:spcAft>
                <a:spcPts val="0"/>
              </a:spcAft>
              <a:defRPr/>
            </a:pPr>
            <a:r>
              <a:rPr lang="en-US" sz="2000" kern="0" dirty="0">
                <a:latin typeface="Berlin Sans FB" panose="020E0602020502020306" pitchFamily="34" charset="0"/>
              </a:rPr>
              <a:t>Exhibit </a:t>
            </a:r>
            <a:br>
              <a:rPr lang="en-US" sz="2000" kern="0" dirty="0">
                <a:latin typeface="Berlin Sans FB" panose="020E0602020502020306" pitchFamily="34" charset="0"/>
              </a:rPr>
            </a:br>
            <a:r>
              <a:rPr lang="en-US" sz="2000" kern="0" dirty="0">
                <a:latin typeface="Berlin Sans FB" panose="020E0602020502020306" pitchFamily="34" charset="0"/>
              </a:rPr>
              <a:t>19.4</a:t>
            </a:r>
          </a:p>
        </p:txBody>
      </p:sp>
      <p:sp>
        <p:nvSpPr>
          <p:cNvPr id="13" name="Rectangle 5"/>
          <p:cNvSpPr>
            <a:spLocks noChangeArrowheads="1"/>
          </p:cNvSpPr>
          <p:nvPr/>
        </p:nvSpPr>
        <p:spPr bwMode="auto">
          <a:xfrm>
            <a:off x="8458200" y="6553200"/>
            <a:ext cx="609600"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7" charset="0"/>
              </a:defRPr>
            </a:lvl1pPr>
            <a:lvl2pPr marL="742950" indent="-285750">
              <a:defRPr sz="2400">
                <a:solidFill>
                  <a:schemeClr val="tx1"/>
                </a:solidFill>
                <a:latin typeface="Times New Roman" pitchFamily="-107" charset="0"/>
              </a:defRPr>
            </a:lvl2pPr>
            <a:lvl3pPr marL="1143000" indent="-228600">
              <a:defRPr sz="2400">
                <a:solidFill>
                  <a:schemeClr val="tx1"/>
                </a:solidFill>
                <a:latin typeface="Times New Roman" pitchFamily="-107" charset="0"/>
              </a:defRPr>
            </a:lvl3pPr>
            <a:lvl4pPr marL="1600200" indent="-228600">
              <a:defRPr sz="2400">
                <a:solidFill>
                  <a:schemeClr val="tx1"/>
                </a:solidFill>
                <a:latin typeface="Times New Roman" pitchFamily="-107" charset="0"/>
              </a:defRPr>
            </a:lvl4pPr>
            <a:lvl5pPr marL="2057400" indent="-228600">
              <a:defRPr sz="2400">
                <a:solidFill>
                  <a:schemeClr val="tx1"/>
                </a:solidFill>
                <a:latin typeface="Times New Roman" pitchFamily="-107" charset="0"/>
              </a:defRPr>
            </a:lvl5pPr>
            <a:lvl6pPr marL="2514600" indent="-228600" eaLnBrk="0" fontAlgn="base" hangingPunct="0">
              <a:spcBef>
                <a:spcPct val="0"/>
              </a:spcBef>
              <a:spcAft>
                <a:spcPct val="0"/>
              </a:spcAft>
              <a:defRPr sz="2400">
                <a:solidFill>
                  <a:schemeClr val="tx1"/>
                </a:solidFill>
                <a:latin typeface="Times New Roman" pitchFamily="-107" charset="0"/>
              </a:defRPr>
            </a:lvl6pPr>
            <a:lvl7pPr marL="2971800" indent="-228600" eaLnBrk="0" fontAlgn="base" hangingPunct="0">
              <a:spcBef>
                <a:spcPct val="0"/>
              </a:spcBef>
              <a:spcAft>
                <a:spcPct val="0"/>
              </a:spcAft>
              <a:defRPr sz="2400">
                <a:solidFill>
                  <a:schemeClr val="tx1"/>
                </a:solidFill>
                <a:latin typeface="Times New Roman" pitchFamily="-107" charset="0"/>
              </a:defRPr>
            </a:lvl7pPr>
            <a:lvl8pPr marL="3429000" indent="-228600" eaLnBrk="0" fontAlgn="base" hangingPunct="0">
              <a:spcBef>
                <a:spcPct val="0"/>
              </a:spcBef>
              <a:spcAft>
                <a:spcPct val="0"/>
              </a:spcAft>
              <a:defRPr sz="2400">
                <a:solidFill>
                  <a:schemeClr val="tx1"/>
                </a:solidFill>
                <a:latin typeface="Times New Roman" pitchFamily="-107" charset="0"/>
              </a:defRPr>
            </a:lvl8pPr>
            <a:lvl9pPr marL="3886200" indent="-228600" eaLnBrk="0" fontAlgn="base" hangingPunct="0">
              <a:spcBef>
                <a:spcPct val="0"/>
              </a:spcBef>
              <a:spcAft>
                <a:spcPct val="0"/>
              </a:spcAft>
              <a:defRPr sz="2400">
                <a:solidFill>
                  <a:schemeClr val="tx1"/>
                </a:solidFill>
                <a:latin typeface="Times New Roman" pitchFamily="-107" charset="0"/>
              </a:defRPr>
            </a:lvl9pPr>
          </a:lstStyle>
          <a:p>
            <a:pPr algn="r" eaLnBrk="1" hangingPunct="1"/>
            <a:r>
              <a:rPr lang="en-US" altLang="en-US" sz="1200" dirty="0">
                <a:latin typeface="Arial" charset="0"/>
              </a:rPr>
              <a:t>19-9</a:t>
            </a:r>
          </a:p>
        </p:txBody>
      </p:sp>
      <p:sp>
        <p:nvSpPr>
          <p:cNvPr id="16" name="Rectangle 15"/>
          <p:cNvSpPr>
            <a:spLocks noGrp="1" noChangeArrowheads="1"/>
          </p:cNvSpPr>
          <p:nvPr/>
        </p:nvSpPr>
        <p:spPr bwMode="auto">
          <a:xfrm>
            <a:off x="6674858"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5" name="Picture 4">
            <a:extLst>
              <a:ext uri="{FF2B5EF4-FFF2-40B4-BE49-F238E27FC236}">
                <a16:creationId xmlns:a16="http://schemas.microsoft.com/office/drawing/2014/main" xmlns="" id="{7B93C06F-D096-4872-9BB7-94A11AEC3443}"/>
              </a:ext>
            </a:extLst>
          </p:cNvPr>
          <p:cNvPicPr>
            <a:picLocks noChangeAspect="1"/>
          </p:cNvPicPr>
          <p:nvPr/>
        </p:nvPicPr>
        <p:blipFill>
          <a:blip r:embed="rId3"/>
          <a:stretch>
            <a:fillRect/>
          </a:stretch>
        </p:blipFill>
        <p:spPr>
          <a:xfrm>
            <a:off x="2563246" y="2095667"/>
            <a:ext cx="4095238" cy="1333333"/>
          </a:xfrm>
          <a:prstGeom prst="rect">
            <a:avLst/>
          </a:prstGeom>
        </p:spPr>
      </p:pic>
      <p:pic>
        <p:nvPicPr>
          <p:cNvPr id="3" name="Picture 2">
            <a:extLst>
              <a:ext uri="{FF2B5EF4-FFF2-40B4-BE49-F238E27FC236}">
                <a16:creationId xmlns:a16="http://schemas.microsoft.com/office/drawing/2014/main" xmlns="" id="{691D02F8-7E47-40C1-8EA6-095AA385173C}"/>
              </a:ext>
            </a:extLst>
          </p:cNvPr>
          <p:cNvPicPr>
            <a:picLocks noChangeAspect="1"/>
          </p:cNvPicPr>
          <p:nvPr/>
        </p:nvPicPr>
        <p:blipFill>
          <a:blip r:embed="rId4"/>
          <a:stretch>
            <a:fillRect/>
          </a:stretch>
        </p:blipFill>
        <p:spPr>
          <a:xfrm>
            <a:off x="1143000" y="3666597"/>
            <a:ext cx="6602815" cy="25056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10291</TotalTime>
  <Pages>1</Pages>
  <Words>3850</Words>
  <Application>Microsoft Office PowerPoint</Application>
  <PresentationFormat>On-screen Show (4:3)</PresentationFormat>
  <Paragraphs>234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Axis</vt:lpstr>
      <vt:lpstr>PowerPoint Presentation</vt:lpstr>
      <vt:lpstr>    </vt:lpstr>
      <vt:lpstr>    Compute unit cost under both absorption and variable costing.  </vt:lpstr>
      <vt:lpstr>Absorption Costing versus Variable Costing (1 of 2)</vt:lpstr>
      <vt:lpstr>Absorption Costing versus  Variable Costing (2 of 2)</vt:lpstr>
      <vt:lpstr>Computing Unit Product Cost</vt:lpstr>
      <vt:lpstr>   Prepare and analyze an income statement using absorption costing and using variable costing.  </vt:lpstr>
      <vt:lpstr>Income Reporting</vt:lpstr>
      <vt:lpstr>Income Reporting:  Units Produced Equal Units Sold</vt:lpstr>
      <vt:lpstr>Income Statement: Units Produced Exceed Units Sold</vt:lpstr>
      <vt:lpstr> Income Statement: Units Produced Less Than Units Sold</vt:lpstr>
      <vt:lpstr>Summarizing Income Reporting</vt:lpstr>
      <vt:lpstr>    Describe how absorption costing can result in overproduction.  </vt:lpstr>
      <vt:lpstr>Planning Production:  Unit Cost under Absorption Costing</vt:lpstr>
      <vt:lpstr>Planning Production:  Income under  Absorption Costing</vt:lpstr>
      <vt:lpstr>Planning Production:  Income under  Variable Costing</vt:lpstr>
      <vt:lpstr>   Determine product selling price and analyze special orders.  </vt:lpstr>
      <vt:lpstr>Setting Target Price</vt:lpstr>
      <vt:lpstr>Setting Target Price Illustration</vt:lpstr>
      <vt:lpstr>PowerPoint Presentation</vt:lpstr>
      <vt:lpstr>Variable Costing for Services</vt:lpstr>
      <vt:lpstr>   Apply contribution margin ratio for business decisions.  </vt:lpstr>
      <vt:lpstr>Contribution Margin Ratio</vt:lpstr>
      <vt:lpstr>Contribution Margin by  Product Line</vt:lpstr>
      <vt:lpstr>   Appendix 19A Convert income under variable costing to income under absorption costing.  </vt:lpstr>
      <vt:lpstr>Converting Income under Variable Costing to Absorption Costing</vt:lpstr>
      <vt:lpstr>End of Chapter 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dc:title>
  <dc:subject>Cost-Volume-Profit Analysis</dc:subject>
  <dc:creator>Charles Caldwell</dc:creator>
  <cp:lastModifiedBy>Vimalraj Gopi</cp:lastModifiedBy>
  <cp:revision>825</cp:revision>
  <cp:lastPrinted>2020-11-10T23:11:23Z</cp:lastPrinted>
  <dcterms:created xsi:type="dcterms:W3CDTF">1998-02-16T01:55:56Z</dcterms:created>
  <dcterms:modified xsi:type="dcterms:W3CDTF">2021-06-30T11:08:43Z</dcterms:modified>
</cp:coreProperties>
</file>