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handoutMasterIdLst>
    <p:handoutMasterId r:id="rId36"/>
  </p:handoutMasterIdLst>
  <p:sldIdLst>
    <p:sldId id="334" r:id="rId2"/>
    <p:sldId id="256"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5" r:id="rId25"/>
    <p:sldId id="326" r:id="rId26"/>
    <p:sldId id="327" r:id="rId27"/>
    <p:sldId id="328" r:id="rId28"/>
    <p:sldId id="329" r:id="rId29"/>
    <p:sldId id="330" r:id="rId30"/>
    <p:sldId id="331" r:id="rId31"/>
    <p:sldId id="332" r:id="rId32"/>
    <p:sldId id="333" r:id="rId33"/>
    <p:sldId id="291"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gate Development Isaacks" initials="AI"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76" autoAdjust="0"/>
  </p:normalViewPr>
  <p:slideViewPr>
    <p:cSldViewPr>
      <p:cViewPr varScale="1">
        <p:scale>
          <a:sx n="85" d="100"/>
          <a:sy n="85" d="100"/>
        </p:scale>
        <p:origin x="-840" y="-112"/>
      </p:cViewPr>
      <p:guideLst>
        <p:guide orient="horz" pos="2160"/>
        <p:guide pos="2880"/>
      </p:guideLst>
    </p:cSldViewPr>
  </p:slideViewPr>
  <p:outlineViewPr>
    <p:cViewPr>
      <p:scale>
        <a:sx n="33" d="100"/>
        <a:sy n="33" d="100"/>
      </p:scale>
      <p:origin x="0" y="-110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3115"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commentAuthors" Target="commentAuthors.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TextBox 5">
            <a:extLst>
              <a:ext uri="{FF2B5EF4-FFF2-40B4-BE49-F238E27FC236}"/>
            </a:extLst>
          </p:cNvPr>
          <p:cNvSpPr txBox="1">
            <a:spLocks noChangeArrowheads="1"/>
          </p:cNvSpPr>
          <p:nvPr/>
        </p:nvSpPr>
        <p:spPr bwMode="auto">
          <a:xfrm>
            <a:off x="5638800" y="0"/>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n-US" sz="1000" smtClean="0"/>
              <a:t>4-</a:t>
            </a:r>
            <a:fld id="{07EC4305-BB8A-5940-9A44-98F2E33CAAD3}" type="slidenum">
              <a:rPr lang="en-US" sz="1000" smtClean="0"/>
              <a:pPr algn="r" eaLnBrk="1" hangingPunct="1">
                <a:defRPr/>
              </a:pPr>
              <a:t>‹#›</a:t>
            </a:fld>
            <a:endParaRPr lang="en-US" sz="1000" smtClean="0"/>
          </a:p>
        </p:txBody>
      </p:sp>
    </p:spTree>
    <p:extLst>
      <p:ext uri="{BB962C8B-B14F-4D97-AF65-F5344CB8AC3E}">
        <p14:creationId xmlns:p14="http://schemas.microsoft.com/office/powerpoint/2010/main" val="3684590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2" name="TextBox 7">
            <a:extLst>
              <a:ext uri="{FF2B5EF4-FFF2-40B4-BE49-F238E27FC236}"/>
            </a:extLst>
          </p:cNvPr>
          <p:cNvSpPr txBox="1">
            <a:spLocks noChangeArrowheads="1"/>
          </p:cNvSpPr>
          <p:nvPr/>
        </p:nvSpPr>
        <p:spPr bwMode="auto">
          <a:xfrm>
            <a:off x="5638800" y="0"/>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n-US" sz="1000" smtClean="0"/>
              <a:t>4-</a:t>
            </a:r>
            <a:fld id="{1FF72C7D-84FC-7D41-8E92-CB370F6AAB96}" type="slidenum">
              <a:rPr lang="en-US" sz="1000" smtClean="0"/>
              <a:pPr algn="r" eaLnBrk="1" hangingPunct="1">
                <a:defRPr/>
              </a:pPr>
              <a:t>‹#›</a:t>
            </a:fld>
            <a:endParaRPr lang="en-US" sz="1000" smtClean="0"/>
          </a:p>
        </p:txBody>
      </p:sp>
    </p:spTree>
    <p:extLst>
      <p:ext uri="{BB962C8B-B14F-4D97-AF65-F5344CB8AC3E}">
        <p14:creationId xmlns:p14="http://schemas.microsoft.com/office/powerpoint/2010/main" val="10113520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Fundamentals of Cost Accounting, 6</a:t>
            </a:r>
            <a:r>
              <a:rPr lang="en-US" baseline="30000">
                <a:latin typeface="Calibri" charset="0"/>
              </a:rPr>
              <a:t>th</a:t>
            </a:r>
            <a:r>
              <a:rPr lang="en-US">
                <a:latin typeface="Calibri" charset="0"/>
              </a:rPr>
              <a:t> edition</a:t>
            </a:r>
          </a:p>
          <a:p>
            <a:endParaRPr lang="en-US">
              <a:latin typeface="Calibri" charset="0"/>
            </a:endParaRPr>
          </a:p>
          <a:p>
            <a:r>
              <a:rPr lang="en-US">
                <a:latin typeface="Calibri" charset="0"/>
              </a:rPr>
              <a:t>Lanen/Anderson/Maher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A special order is an order that will not affect other sales and is usually a one-time occurrence. The manager has two alternatives. One alternative is to reject the special order and maintain the status quo. Another alternative is to accept the special order.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Back to Desert Adventures. A local museum director asks Desert Adventures about offering discounted self-guided tours to museum members who donate above a certain level during the next monthly fund drive. The museum expects that five members will want to do this. Desert Adventures has idle capacity adequate for these additional five tours, which will not affect the demand for other self-guided tours for the month. The museum director asks Desert Adventures to offer the members a special price of $700 for the tours, a discount off the regular price of $900. Since Desert Adventures has idle capacity, there are no additional long run costs associated with the special order. The special order is a short-run pricing decision based on differential cost. The differential cost associated with the special order is the variable costs of the tours. Variable costs are $300 per tour.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A sales price of $700 per unit minus variable costs of $300 per unit results in an increase in operating profit before taxes of $400 per tour, or $2,000 for 5 tours. Notice the fixed costs of $5,400 do not change between alternatives.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Most firms rely on full cost information reports when setting prices.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We must always keep in mind differential costs in the short run as well as in the long run.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In the long run, all costs must be covered. We will look at life-cycle and target costing.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Product life-cycle is the time from initial research and development of the product to the time that support to the customer ends and the product is disposed of. Life-cycle costing is concerned with covering costs in all categories of the life-cycle. To be profitable, companies must generate enough revenue to cover costs incurred in all categories of the value chain.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Target costing is the concept of “price-based costing” instead of “cost-based pricing.” A target price is the estimated price for a product or service that potential customers will be willing to pay. A target cost is the estimated long-run cost of a product or service whose sale enables the company to achieve a targeted profit.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There are many issues related to pricing products. Some are legal and fair, some legal and unethical, others are illegal yet ethical, and several are both illegal and unethical. A few are mentioned in this chapter. These include predatory pricing, dumping, and price discrimination.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Peak-loading pricing and price fixing are also discussed.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Chapter 4: Fundamentals of Cost Analysis for Decision Making</a:t>
            </a:r>
          </a:p>
          <a:p>
            <a:pPr>
              <a:spcBef>
                <a:spcPct val="0"/>
              </a:spcBef>
            </a:pPr>
            <a:endParaRPr lang="en-US">
              <a:latin typeface="Calibri" charset="0"/>
            </a:endParaRPr>
          </a:p>
          <a:p>
            <a:r>
              <a:rPr lang="en-US">
                <a:latin typeface="Calibri" charset="0"/>
              </a:rPr>
              <a:t>Now that you are comfortable with CVP analysis and the impact of fixed versus variable costs, we can extend the concepts and apply the theories to a multitude of business conditions.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We now apply our cost analysis concepts to production and operating decisions. Typical production and operating questions that managers often ask are: Should we make the product internally or buy it from an outside source? Should we add to or drop parts of our operations? Which products should we continue to produce and which should we drop? To make these decisions, the manager asks what costs and revenues will differ as a result of the choices made and which course of action would be the most profitable for the company?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A make-or-buy decision is any decision by a company to acquire goods or services internally or externally. The make-or-buy decision is often part of the Company’s long-run strategy. Whether to rely on outsiders for a substantial amount of materials depends on both differential cost comparisons and other factors that are not easily quantified, such as suppliers’ dependability and quality control.</a:t>
            </a:r>
          </a:p>
          <a:p>
            <a:r>
              <a:rPr lang="en-US">
                <a:latin typeface="Calibri" charset="0"/>
              </a:rPr>
              <a:t>Let’s look at Desert Adventure’s costs. The current cost of providing 150 tours is $222,000. This includes costs directly traceable to the variable costs and $48,000 of direct fixed costs. Costs not directly traceable (common costs) of $24,000, are allocated to the cost of the tours. The full cost of tours is $1,480 per unit ($222,000 ÷ 150 tours).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Desert Adventures has received an offer from an outsider to lead tours for a cost of $1,400 each.</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sz="1100">
                <a:latin typeface="Calibri" charset="0"/>
              </a:rPr>
              <a:t>Differential costs of labor, food, and food preparation will be saved by outsourcing. The direct fixed cost is the cost of leasing the building where the equipment used on the tours is staged. The building is also where equipment for the tour is stored and maintained. Although the building cost is fixed for levels of any tour activity up to 200 tours, we can eliminate it if we stop leading these tours and outsource them instead. Thus, although the building cost is a fixed cost of leading these tours, it is a differential cost if we eliminate the service. The common costs, however, remain unchanged. </a:t>
            </a:r>
            <a:r>
              <a:rPr lang="en-US" sz="1100" i="1">
                <a:latin typeface="Calibri" charset="0"/>
              </a:rPr>
              <a:t>At a volume of 150 tours, the differential costs would increase by $12,000, which means rejecting the alternative of outsourcing the best alternative.  </a:t>
            </a:r>
          </a:p>
          <a:p>
            <a:pPr>
              <a:lnSpc>
                <a:spcPct val="90000"/>
              </a:lnSpc>
            </a:pPr>
            <a:endParaRPr lang="en-US" sz="1100">
              <a:latin typeface="Calibri" charset="0"/>
            </a:endParaRPr>
          </a:p>
          <a:p>
            <a:pPr>
              <a:lnSpc>
                <a:spcPct val="90000"/>
              </a:lnSpc>
            </a:pPr>
            <a:r>
              <a:rPr lang="en-US" sz="1100">
                <a:latin typeface="Calibri" charset="0"/>
              </a:rPr>
              <a:t>Suppose Desert Adventures decreases tours to 100 per year. Doing the same differential analysis, we see that the differential costs decreased by $8,000 if Desert Adventures outsources the tour operation. Why is it that at 150 tours it is cheaper to operate the tours but at 100 tours it is cheaper to outsource them? The common costs still remain unchanged and are still omitted from the analysis. The cost paid to the outside processor and the variable costs were reduced by one-third because volume was reduced by one-third. Remember, variable costs vary in total as activity changes.  </a:t>
            </a:r>
            <a:r>
              <a:rPr lang="en-US" sz="1100" i="1">
                <a:latin typeface="Calibri" charset="0"/>
              </a:rPr>
              <a:t>Therefore, at a volume of 150 tours, the differential costs would decrease by $8,000, which means accepting the alternative of outsourcing the best alternative.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Recall from Chapter 2 that opportunity costs are the foregone benefits from the best alternative course of action. Suppose Desert Adventure’s building could be used for aerial excursions of the local canyons.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If that is the case, the total cost of providing 150 tours (including the $40,000 opportunity cost) would be $262,000. The alternative of outsourcing for tours and using the facilities for aerial service has a total cost of $234,000.  Therefore, the differential costs decrease by $28,000, which means they should accept the alternative.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Managers often must decide whether to add or drop a product line or close a business unit. Product lines or business units that were formerly profitable may no longer be profitable. In fact, Desert Adventures is looking at their product line income statement and sees that desert trips are no longer profitable. They are considering dropping desert trips. It appears that operating profit would increase by $8,000 if they discontinued the trips.  So the accountant was asked to do a differential analysis.</a:t>
            </a:r>
          </a:p>
          <a:p>
            <a:endParaRPr lang="en-US">
              <a:latin typeface="Calibri" charset="0"/>
            </a:endParaRPr>
          </a:p>
          <a:p>
            <a:endParaRPr lang="en-US">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The differential analysis shows that rent is not relevant for the decision. The rent must be paid whether the tours are dropped or not. Therefore, profits would decrease $25,000 if desert trips are dropped.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Another common managerial decision is determining what products or services to offer. This choice directly affects costs and profits. By now you clearly understand contribution margin. Constraints are activities, resources, or policies that limit or bound the attainment of an objective. With a constrained resource, the important measure of profitability is not the contribution margin per unit of product, but the contribution margin per unit of scarce resource.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Let’s look at the revenue and cost information for Desert Adventures metal and wood frames (purchased from </a:t>
            </a:r>
            <a:r>
              <a:rPr lang="en-US" b="1">
                <a:latin typeface="Calibri" charset="0"/>
              </a:rPr>
              <a:t>Southwestern Frames</a:t>
            </a:r>
            <a:r>
              <a:rPr lang="en-US">
                <a:latin typeface="Calibri" charset="0"/>
              </a:rPr>
              <a:t>). Metal frames require a half an hour of machine time and wood frames require an hour. The revenue and cost information indicates that both metal and wood frames have a contribution margin per unit of $30. Fixed manufacturing costs are $300,000 per month and fixed marketing and administrative costs are $150,000 per month. Are metal and wood frames equally profitable?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After you finish this chapter you should be able to understand and use differential analysis, and understand several approaches for establishing prices and the theory of constraints. This chapter begins by discussing differential analysis and then presents conditions that are conducive to the model.</a:t>
            </a:r>
          </a:p>
          <a:p>
            <a:r>
              <a:rPr lang="en-US">
                <a:latin typeface="Calibri" charset="0"/>
              </a:rPr>
              <a:t>Most of us use differential analysis on a daily basis without even knowing we are implementing a management tool!</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If metal frames require half an hour of machine time, Southwestern Frames can produce two metal frames per hour. This means that even though the contribution margin per unit is $30, the contribution per machine hour is $60 for the metal frames. However, Southwestern Frames can only produce one wood frame per hour. So the contribution margin per machine hour is $30 for wood frames.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Machine hours is a constrained resource. Suppose Southwestern Frames has 200 machine hours available per month. Southwestern Frames can produce 40,000 metal frames for an operating profit of $750,000. Only 20,000 wood frames can be produced for an operating profit of $150,000.</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The theory of constraints focuses on revenue and cost management when faced with bottlenecks. In essence, bottlenecks are constraints. Throughput contribution is sales dollars minus direct materials costs and variables such as energy and piecework labor. The objective of the theory of constraints is to maximize throughput contribution given investments and operating costs. The theory of constraints assumes a short-run time horizon and few variable costs.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End of Chapter 4.</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Now that you see the value of CVP analysis for decision-making, let’s move on to other decisions. In Chapter 1 we discussed differential costs and differential revenues. Today, every decision that a manager makes requires comparing one or more proposed alternatives with the status quo. Differential analysis is the process of estimating revenues and costs of alternative actions and comparing these estimates to the status quo. Differential analysis is used for both short-run decisions and long-run decisions. Short run is defined as the period over which capacity will be unchanged.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Remember from Chapter 1, differential costs differ between actions. In Chapter 1, Desert Adventures was trying to decide whether it should expand operations or not. In Chapter 1, you looked at Desert Adventure’s differential revenues and differential costs to determine if it was beneficial for expansion. If a cost is differential, or differs between alternatives, it is relevant to the decision-making analysis. Differential costs are sometimes called relevant costs. If the cost does not differ between alternatives it is not relevant to the decision making analysis.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An important category of cost to identify when making decisions includes costs that were incurred in the past and cannot be changed regardless of the decision made. These costs are called sunk costs and are not relevant for a decision.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Information presented to management can show the differences between alternatives.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Differential analysis is useful for many decisions that managers make about pricing because it provides information about the likely impact of these decisions on profit. Variable costs must always be covered and fixed costs must be covered in the long run.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For example, if a manager is pricing a one-time special order he asks: How much material is required for the order? But if the manager is pricing a new product he asks: Do I need a new plant?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extLst>
          </p:cNvPr>
          <p:cNvSpPr/>
          <p:nvPr/>
        </p:nvSpPr>
        <p:spPr>
          <a:xfrm>
            <a:off x="904875" y="10668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dirty="0">
              <a:solidFill>
                <a:srgbClr val="FFFFFF"/>
              </a:solidFill>
              <a:latin typeface="Gill Sans MT" pitchFamily="34" charset="0"/>
            </a:endParaRPr>
          </a:p>
        </p:txBody>
      </p:sp>
      <p:sp>
        <p:nvSpPr>
          <p:cNvPr id="5" name="Rectangle 4">
            <a:extLst>
              <a:ext uri="{FF2B5EF4-FFF2-40B4-BE49-F238E27FC236}"/>
            </a:extLst>
          </p:cNvPr>
          <p:cNvSpPr/>
          <p:nvPr/>
        </p:nvSpPr>
        <p:spPr>
          <a:xfrm>
            <a:off x="914400" y="2466975"/>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dirty="0">
              <a:solidFill>
                <a:srgbClr val="FFFFFF"/>
              </a:solidFill>
              <a:latin typeface="Gill Sans MT" pitchFamily="34" charset="0"/>
            </a:endParaRPr>
          </a:p>
        </p:txBody>
      </p:sp>
      <p:sp>
        <p:nvSpPr>
          <p:cNvPr id="6" name="Rectangle 5">
            <a:extLst>
              <a:ext uri="{FF2B5EF4-FFF2-40B4-BE49-F238E27FC236}"/>
            </a:extLst>
          </p:cNvPr>
          <p:cNvSpPr/>
          <p:nvPr/>
        </p:nvSpPr>
        <p:spPr>
          <a:xfrm>
            <a:off x="904875" y="1066800"/>
            <a:ext cx="228600" cy="1279525"/>
          </a:xfrm>
          <a:prstGeom prst="rect">
            <a:avLst/>
          </a:prstGeom>
          <a:solidFill>
            <a:srgbClr val="339933"/>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dirty="0">
              <a:solidFill>
                <a:srgbClr val="FFFFFF"/>
              </a:solidFill>
              <a:latin typeface="Gill Sans MT" pitchFamily="34" charset="0"/>
            </a:endParaRPr>
          </a:p>
        </p:txBody>
      </p:sp>
      <p:sp>
        <p:nvSpPr>
          <p:cNvPr id="7" name="Rectangle 6">
            <a:extLst>
              <a:ext uri="{FF2B5EF4-FFF2-40B4-BE49-F238E27FC236}"/>
            </a:extLst>
          </p:cNvPr>
          <p:cNvSpPr/>
          <p:nvPr/>
        </p:nvSpPr>
        <p:spPr>
          <a:xfrm>
            <a:off x="914400" y="2466975"/>
            <a:ext cx="228600" cy="685800"/>
          </a:xfrm>
          <a:prstGeom prst="rect">
            <a:avLst/>
          </a:prstGeom>
          <a:solidFill>
            <a:srgbClr val="0064C8"/>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dirty="0">
              <a:solidFill>
                <a:srgbClr val="FFFFFF"/>
              </a:solidFill>
              <a:latin typeface="Gill Sans MT" pitchFamily="34" charset="0"/>
            </a:endParaRPr>
          </a:p>
        </p:txBody>
      </p:sp>
      <p:sp>
        <p:nvSpPr>
          <p:cNvPr id="10" name="Isosceles Triangle 9">
            <a:extLst>
              <a:ext uri="{FF2B5EF4-FFF2-40B4-BE49-F238E27FC236}"/>
            </a:extLst>
          </p:cNvPr>
          <p:cNvSpPr>
            <a:spLocks noChangeAspect="1"/>
          </p:cNvSpPr>
          <p:nvPr userDrawn="1"/>
        </p:nvSpPr>
        <p:spPr>
          <a:xfrm rot="5400000">
            <a:off x="1497013" y="6540500"/>
            <a:ext cx="174625" cy="111125"/>
          </a:xfrm>
          <a:prstGeom prst="triangle">
            <a:avLst>
              <a:gd name="adj" fmla="val 50000"/>
            </a:avLst>
          </a:prstGeom>
          <a:solidFill>
            <a:srgbClr val="FF6600"/>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dirty="0">
              <a:solidFill>
                <a:srgbClr val="FF6600"/>
              </a:solidFill>
              <a:latin typeface="Gill Sans MT" pitchFamily="34" charset="0"/>
            </a:endParaRPr>
          </a:p>
        </p:txBody>
      </p:sp>
      <p:sp>
        <p:nvSpPr>
          <p:cNvPr id="11" name="Slide Number Placeholder 28">
            <a:extLst>
              <a:ext uri="{FF2B5EF4-FFF2-40B4-BE49-F238E27FC236}"/>
            </a:extLst>
          </p:cNvPr>
          <p:cNvSpPr txBox="1">
            <a:spLocks/>
          </p:cNvSpPr>
          <p:nvPr userDrawn="1"/>
        </p:nvSpPr>
        <p:spPr bwMode="auto">
          <a:xfrm>
            <a:off x="8653463" y="65532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1000" dirty="0" smtClean="0">
                <a:latin typeface="Gill Sans MT"/>
                <a:cs typeface="Gill Sans MT"/>
              </a:rPr>
              <a:t>4-</a:t>
            </a:r>
            <a:fld id="{6A9F4EEC-1E46-AA45-8DB9-BA58E454C946}" type="slidenum">
              <a:rPr lang="en-US" sz="1000" smtClean="0">
                <a:latin typeface="Gill Sans MT"/>
                <a:cs typeface="Gill Sans MT"/>
              </a:rPr>
              <a:pPr eaLnBrk="1" hangingPunct="1">
                <a:defRPr/>
              </a:pPr>
              <a:t>‹#›</a:t>
            </a:fld>
            <a:endParaRPr lang="en-US" sz="1000" dirty="0" smtClean="0">
              <a:latin typeface="Gill Sans MT"/>
              <a:cs typeface="Gill Sans MT"/>
            </a:endParaRPr>
          </a:p>
        </p:txBody>
      </p:sp>
      <p:sp>
        <p:nvSpPr>
          <p:cNvPr id="12" name="Text Box 18">
            <a:extLst>
              <a:ext uri="{FF2B5EF4-FFF2-40B4-BE49-F238E27FC236}"/>
            </a:extLst>
          </p:cNvPr>
          <p:cNvSpPr txBox="1">
            <a:spLocks noChangeArrowheads="1"/>
          </p:cNvSpPr>
          <p:nvPr userDrawn="1"/>
        </p:nvSpPr>
        <p:spPr bwMode="auto">
          <a:xfrm>
            <a:off x="1524000" y="6473825"/>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000" i="1" dirty="0" smtClean="0">
                <a:solidFill>
                  <a:srgbClr val="FF6600"/>
                </a:solidFill>
                <a:latin typeface="Gill Sans"/>
                <a:cs typeface="Gill Sans"/>
              </a:rPr>
              <a:t>Copyright ©2020 by McGraw-Hill Education. All rights reserved. No reproduction or distribution without the prior written consent of McGraw-Hill Education.</a:t>
            </a:r>
            <a:r>
              <a:rPr lang="en-US" sz="1000" dirty="0" smtClean="0">
                <a:latin typeface="Gill Sans"/>
                <a:cs typeface="Gill Sans"/>
              </a:rPr>
              <a:t> </a:t>
            </a:r>
            <a:endParaRPr lang="en-US" sz="1000" i="1" dirty="0" smtClean="0">
              <a:solidFill>
                <a:srgbClr val="FF6600"/>
              </a:solidFill>
              <a:latin typeface="Gill Sans"/>
              <a:cs typeface="Gill Sans"/>
            </a:endParaRPr>
          </a:p>
        </p:txBody>
      </p:sp>
      <p:sp>
        <p:nvSpPr>
          <p:cNvPr id="8" name="Title 7"/>
          <p:cNvSpPr>
            <a:spLocks noGrp="1"/>
          </p:cNvSpPr>
          <p:nvPr>
            <p:ph type="ctrTitle"/>
          </p:nvPr>
        </p:nvSpPr>
        <p:spPr>
          <a:xfrm>
            <a:off x="1219200" y="1304925"/>
            <a:ext cx="6858000" cy="990600"/>
          </a:xfrm>
        </p:spPr>
        <p:txBody>
          <a:bodyPr anchor="t"/>
          <a:lstStyle>
            <a:lvl1pPr algn="r">
              <a:defRPr sz="3200" b="1">
                <a:solidFill>
                  <a:srgbClr val="FF6600"/>
                </a:solidFill>
              </a:defRPr>
            </a:lvl1pPr>
          </a:lstStyle>
          <a:p>
            <a:r>
              <a:rPr lang="en-US" dirty="0"/>
              <a:t>Click to edit Master title style</a:t>
            </a:r>
          </a:p>
        </p:txBody>
      </p:sp>
      <p:sp>
        <p:nvSpPr>
          <p:cNvPr id="9" name="Subtitle 8"/>
          <p:cNvSpPr>
            <a:spLocks noGrp="1"/>
          </p:cNvSpPr>
          <p:nvPr>
            <p:ph type="subTitle" idx="1"/>
          </p:nvPr>
        </p:nvSpPr>
        <p:spPr>
          <a:xfrm>
            <a:off x="1219200" y="2543175"/>
            <a:ext cx="6858000" cy="533400"/>
          </a:xfrm>
        </p:spPr>
        <p:txBody>
          <a:bodyPr/>
          <a:lstStyle>
            <a:lvl1pPr marL="0" indent="0" algn="r">
              <a:buNone/>
              <a:defRPr sz="2000" b="1">
                <a:solidFill>
                  <a:srgbClr val="FF6600"/>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Tree>
    <p:extLst>
      <p:ext uri="{BB962C8B-B14F-4D97-AF65-F5344CB8AC3E}">
        <p14:creationId xmlns:p14="http://schemas.microsoft.com/office/powerpoint/2010/main" val="1612381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219200"/>
            <a:ext cx="822960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788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1336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8857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defRPr sz="4000"/>
            </a:lvl1pPr>
          </a:lstStyle>
          <a:p>
            <a:r>
              <a:rPr lang="en-US"/>
              <a:t>Click to edit Master title style</a:t>
            </a:r>
          </a:p>
        </p:txBody>
      </p:sp>
    </p:spTree>
    <p:extLst>
      <p:ext uri="{BB962C8B-B14F-4D97-AF65-F5344CB8AC3E}">
        <p14:creationId xmlns:p14="http://schemas.microsoft.com/office/powerpoint/2010/main" val="396808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6"/>
          <p:cNvSpPr>
            <a:spLocks noChangeShapeType="1"/>
          </p:cNvSpPr>
          <p:nvPr/>
        </p:nvSpPr>
        <p:spPr bwMode="auto">
          <a:xfrm>
            <a:off x="457200" y="6353175"/>
            <a:ext cx="8229600"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8397827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Straight Connector 27"/>
          <p:cNvSpPr>
            <a:spLocks noChangeShapeType="1"/>
          </p:cNvSpPr>
          <p:nvPr/>
        </p:nvSpPr>
        <p:spPr bwMode="auto">
          <a:xfrm>
            <a:off x="457200" y="6502400"/>
            <a:ext cx="8229600" cy="0"/>
          </a:xfrm>
          <a:prstGeom prst="line">
            <a:avLst/>
          </a:prstGeom>
          <a:noFill/>
          <a:ln w="9525">
            <a:solidFill>
              <a:srgbClr val="0064C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Straight Connector 28"/>
          <p:cNvSpPr>
            <a:spLocks noChangeShapeType="1"/>
          </p:cNvSpPr>
          <p:nvPr/>
        </p:nvSpPr>
        <p:spPr bwMode="auto">
          <a:xfrm>
            <a:off x="457200" y="1143000"/>
            <a:ext cx="8229600" cy="0"/>
          </a:xfrm>
          <a:prstGeom prst="line">
            <a:avLst/>
          </a:prstGeom>
          <a:noFill/>
          <a:ln w="9525">
            <a:solidFill>
              <a:srgbClr val="0064C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lide Number Placeholder 28">
            <a:extLst>
              <a:ext uri="{FF2B5EF4-FFF2-40B4-BE49-F238E27FC236}"/>
            </a:extLst>
          </p:cNvPr>
          <p:cNvSpPr txBox="1">
            <a:spLocks/>
          </p:cNvSpPr>
          <p:nvPr userDrawn="1"/>
        </p:nvSpPr>
        <p:spPr bwMode="auto">
          <a:xfrm>
            <a:off x="8653463" y="65532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1000" dirty="0" smtClean="0">
                <a:latin typeface="Gill Sans MT"/>
                <a:cs typeface="Gill Sans MT"/>
              </a:rPr>
              <a:t>4-</a:t>
            </a:r>
            <a:fld id="{B82D9129-27C6-F04F-AA61-18480854CEF7}" type="slidenum">
              <a:rPr lang="en-US" sz="1000" smtClean="0">
                <a:latin typeface="Gill Sans MT"/>
                <a:cs typeface="Gill Sans MT"/>
              </a:rPr>
              <a:pPr eaLnBrk="1" hangingPunct="1">
                <a:defRPr/>
              </a:pPr>
              <a:t>‹#›</a:t>
            </a:fld>
            <a:endParaRPr lang="en-US" sz="1000" dirty="0" smtClean="0">
              <a:latin typeface="Gill Sans MT"/>
              <a:cs typeface="Gill Sans MT"/>
            </a:endParaRPr>
          </a:p>
        </p:txBody>
      </p:sp>
      <p:sp>
        <p:nvSpPr>
          <p:cNvPr id="8" name="Text Box 18">
            <a:extLst>
              <a:ext uri="{FF2B5EF4-FFF2-40B4-BE49-F238E27FC236}"/>
            </a:extLst>
          </p:cNvPr>
          <p:cNvSpPr txBox="1">
            <a:spLocks noChangeArrowheads="1"/>
          </p:cNvSpPr>
          <p:nvPr userDrawn="1"/>
        </p:nvSpPr>
        <p:spPr bwMode="auto">
          <a:xfrm>
            <a:off x="1524000" y="6473825"/>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000" i="1" dirty="0" smtClean="0">
                <a:solidFill>
                  <a:srgbClr val="FF6600"/>
                </a:solidFill>
                <a:latin typeface="Gill Sans"/>
                <a:cs typeface="Gill Sans"/>
              </a:rPr>
              <a:t>Copyright ©2020 by McGraw-Hill Education. All rights reserved. No reproduction or distribution without the prior written consent of McGraw-Hill Education.</a:t>
            </a:r>
            <a:r>
              <a:rPr lang="en-US" sz="1000" dirty="0" smtClean="0">
                <a:latin typeface="Gill Sans"/>
                <a:cs typeface="Gill Sans"/>
              </a:rPr>
              <a:t> </a:t>
            </a:r>
            <a:endParaRPr lang="en-US" sz="1000" i="1" dirty="0" smtClean="0">
              <a:solidFill>
                <a:srgbClr val="FF6600"/>
              </a:solidFill>
              <a:latin typeface="Gill Sans"/>
              <a:cs typeface="Gill Sans"/>
            </a:endParaRPr>
          </a:p>
        </p:txBody>
      </p:sp>
    </p:spTree>
  </p:cSld>
  <p:clrMap bg1="lt1" tx1="dk1" bg2="lt2" tx2="dk2" accent1="accent1" accent2="accent2" accent3="accent3" accent4="accent4" accent5="accent5" accent6="accent6" hlink="hlink" folHlink="folHlink"/>
  <p:sldLayoutIdLst>
    <p:sldLayoutId id="2147484131" r:id="rId1"/>
    <p:sldLayoutId id="2147484128" r:id="rId2"/>
    <p:sldLayoutId id="2147484129" r:id="rId3"/>
    <p:sldLayoutId id="2147484130" r:id="rId4"/>
    <p:sldLayoutId id="2147484132" r:id="rId5"/>
  </p:sldLayoutIdLst>
  <p:txStyles>
    <p:titleStyle>
      <a:lvl1pPr algn="l" rtl="0" eaLnBrk="0" fontAlgn="base" hangingPunct="0">
        <a:spcBef>
          <a:spcPct val="0"/>
        </a:spcBef>
        <a:spcAft>
          <a:spcPct val="0"/>
        </a:spcAft>
        <a:defRPr sz="3200" kern="1200">
          <a:solidFill>
            <a:srgbClr val="FF6600"/>
          </a:solidFill>
          <a:latin typeface="+mj-lt"/>
          <a:ea typeface="ＭＳ Ｐゴシック" charset="0"/>
          <a:cs typeface="ＭＳ Ｐゴシック" charset="0"/>
        </a:defRPr>
      </a:lvl1pPr>
      <a:lvl2pPr algn="l" rtl="0" eaLnBrk="0" fontAlgn="base" hangingPunct="0">
        <a:spcBef>
          <a:spcPct val="0"/>
        </a:spcBef>
        <a:spcAft>
          <a:spcPct val="0"/>
        </a:spcAft>
        <a:defRPr sz="3200">
          <a:solidFill>
            <a:srgbClr val="FF6600"/>
          </a:solidFill>
          <a:latin typeface="Bookman Old Style" pitchFamily="18" charset="0"/>
          <a:ea typeface="ＭＳ Ｐゴシック" charset="0"/>
          <a:cs typeface="ＭＳ Ｐゴシック" charset="0"/>
        </a:defRPr>
      </a:lvl2pPr>
      <a:lvl3pPr algn="l" rtl="0" eaLnBrk="0" fontAlgn="base" hangingPunct="0">
        <a:spcBef>
          <a:spcPct val="0"/>
        </a:spcBef>
        <a:spcAft>
          <a:spcPct val="0"/>
        </a:spcAft>
        <a:defRPr sz="3200">
          <a:solidFill>
            <a:srgbClr val="FF6600"/>
          </a:solidFill>
          <a:latin typeface="Bookman Old Style" pitchFamily="18" charset="0"/>
          <a:ea typeface="ＭＳ Ｐゴシック" charset="0"/>
          <a:cs typeface="ＭＳ Ｐゴシック" charset="0"/>
        </a:defRPr>
      </a:lvl3pPr>
      <a:lvl4pPr algn="l" rtl="0" eaLnBrk="0" fontAlgn="base" hangingPunct="0">
        <a:spcBef>
          <a:spcPct val="0"/>
        </a:spcBef>
        <a:spcAft>
          <a:spcPct val="0"/>
        </a:spcAft>
        <a:defRPr sz="3200">
          <a:solidFill>
            <a:srgbClr val="FF6600"/>
          </a:solidFill>
          <a:latin typeface="Bookman Old Style" pitchFamily="18" charset="0"/>
          <a:ea typeface="ＭＳ Ｐゴシック" charset="0"/>
          <a:cs typeface="ＭＳ Ｐゴシック" charset="0"/>
        </a:defRPr>
      </a:lvl4pPr>
      <a:lvl5pPr algn="l" rtl="0" eaLnBrk="0" fontAlgn="base" hangingPunct="0">
        <a:spcBef>
          <a:spcPct val="0"/>
        </a:spcBef>
        <a:spcAft>
          <a:spcPct val="0"/>
        </a:spcAft>
        <a:defRPr sz="3200">
          <a:solidFill>
            <a:srgbClr val="FF6600"/>
          </a:solidFill>
          <a:latin typeface="Bookman Old Style" pitchFamily="18" charset="0"/>
          <a:ea typeface="ＭＳ Ｐゴシック" charset="0"/>
          <a:cs typeface="ＭＳ Ｐゴシック"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charset="0"/>
        <a:buChar char=""/>
        <a:defRPr sz="2600" kern="1200">
          <a:solidFill>
            <a:schemeClr val="tx1"/>
          </a:solidFill>
          <a:latin typeface="+mn-lt"/>
          <a:ea typeface="ＭＳ Ｐゴシック" charset="0"/>
          <a:cs typeface="ＭＳ Ｐゴシック" charset="0"/>
        </a:defRPr>
      </a:lvl1pPr>
      <a:lvl2pPr marL="547688" indent="-273050" algn="l" rtl="0" eaLnBrk="0" fontAlgn="base" hangingPunct="0">
        <a:spcBef>
          <a:spcPts val="500"/>
        </a:spcBef>
        <a:spcAft>
          <a:spcPct val="0"/>
        </a:spcAft>
        <a:buClr>
          <a:schemeClr val="accent2"/>
        </a:buClr>
        <a:buSzPct val="76000"/>
        <a:buFont typeface="Wingdings 3" charset="0"/>
        <a:buChar char=""/>
        <a:defRPr sz="2300" kern="1200">
          <a:solidFill>
            <a:schemeClr val="tx2"/>
          </a:solidFill>
          <a:latin typeface="+mn-lt"/>
          <a:ea typeface="ＭＳ Ｐゴシック" charset="0"/>
          <a:cs typeface="+mn-cs"/>
        </a:defRPr>
      </a:lvl2pPr>
      <a:lvl3pPr marL="822325" indent="-228600" algn="l" rtl="0" eaLnBrk="0" fontAlgn="base" hangingPunct="0">
        <a:spcBef>
          <a:spcPts val="500"/>
        </a:spcBef>
        <a:spcAft>
          <a:spcPct val="0"/>
        </a:spcAft>
        <a:buClr>
          <a:srgbClr val="BCBCBC"/>
        </a:buClr>
        <a:buSzPct val="76000"/>
        <a:buFont typeface="Wingdings 3" charset="0"/>
        <a:buChar char=""/>
        <a:defRPr sz="2000" kern="1200">
          <a:solidFill>
            <a:schemeClr val="tx1"/>
          </a:solidFill>
          <a:latin typeface="+mn-lt"/>
          <a:ea typeface="ＭＳ Ｐゴシック" charset="0"/>
          <a:cs typeface="+mn-cs"/>
        </a:defRPr>
      </a:lvl3pPr>
      <a:lvl4pPr marL="1096963" indent="-228600" algn="l" rtl="0" eaLnBrk="0" fontAlgn="base" hangingPunct="0">
        <a:spcBef>
          <a:spcPts val="400"/>
        </a:spcBef>
        <a:spcAft>
          <a:spcPct val="0"/>
        </a:spcAft>
        <a:buClr>
          <a:srgbClr val="8BA2B4"/>
        </a:buClr>
        <a:buSzPct val="70000"/>
        <a:buFont typeface="Wingdings" charset="0"/>
        <a:buChar char=""/>
        <a:defRPr sz="2000" kern="1200">
          <a:solidFill>
            <a:schemeClr val="tx1"/>
          </a:solidFill>
          <a:latin typeface="+mn-lt"/>
          <a:ea typeface="ＭＳ Ｐゴシック" charset="0"/>
          <a:cs typeface="+mn-cs"/>
        </a:defRPr>
      </a:lvl4pPr>
      <a:lvl5pPr marL="1371600" indent="-228600" algn="l" rtl="0" eaLnBrk="0" fontAlgn="base" hangingPunct="0">
        <a:spcBef>
          <a:spcPts val="300"/>
        </a:spcBef>
        <a:spcAft>
          <a:spcPct val="0"/>
        </a:spcAft>
        <a:buClr>
          <a:schemeClr val="accent2"/>
        </a:buClr>
        <a:buSzPct val="70000"/>
        <a:buFont typeface="Wingdings" charset="0"/>
        <a:buChar char=""/>
        <a:defRPr sz="1600" kern="1200">
          <a:solidFill>
            <a:schemeClr val="tx1"/>
          </a:solidFill>
          <a:latin typeface="+mn-lt"/>
          <a:ea typeface="ＭＳ Ｐゴシック" charset="0"/>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Microsoft_Excel_97_-_2004_Worksheet1.xls"/><Relationship Id="rId5" Type="http://schemas.openxmlformats.org/officeDocument/2006/relationships/image" Target="../media/image3.png"/><Relationship Id="rId6" Type="http://schemas.openxmlformats.org/officeDocument/2006/relationships/oleObject" Target="../embeddings/Microsoft_Excel_97_-_2004_Worksheet2.xls"/><Relationship Id="rId7"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9CDE5"/>
        </a:solidFill>
        <a:effectLst/>
      </p:bgPr>
    </p:bg>
    <p:spTree>
      <p:nvGrpSpPr>
        <p:cNvPr id="1" name=""/>
        <p:cNvGrpSpPr/>
        <p:nvPr/>
      </p:nvGrpSpPr>
      <p:grpSpPr>
        <a:xfrm>
          <a:off x="0" y="0"/>
          <a:ext cx="0" cy="0"/>
          <a:chOff x="0" y="0"/>
          <a:chExt cx="0" cy="0"/>
        </a:xfrm>
      </p:grpSpPr>
      <p:pic>
        <p:nvPicPr>
          <p:cNvPr id="6146" name="Picture 3" descr="Lanen6e20ld_nm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81000"/>
            <a:ext cx="440848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1066800" y="6400800"/>
            <a:ext cx="6781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800" i="1" dirty="0" smtClean="0">
                <a:solidFill>
                  <a:schemeClr val="bg1">
                    <a:lumMod val="50000"/>
                  </a:schemeClr>
                </a:solidFill>
              </a:rPr>
              <a:t>Copyright ©2020 McGraw-Hill Education. All rights reserved. No reproduction or distribution without the prior written consent of McGraw-Hill Education.</a:t>
            </a:r>
            <a:endParaRPr lang="en-US" sz="800" dirty="0" smtClean="0">
              <a:solidFill>
                <a:schemeClr val="bg1">
                  <a:lumMod val="50000"/>
                </a:schemeClr>
              </a:solidFill>
            </a:endParaRPr>
          </a:p>
        </p:txBody>
      </p:sp>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263525"/>
            <a:ext cx="8229600" cy="914400"/>
          </a:xfrm>
        </p:spPr>
        <p:txBody>
          <a:bodyPr/>
          <a:lstStyle/>
          <a:p>
            <a:pPr>
              <a:lnSpc>
                <a:spcPts val="4400"/>
              </a:lnSpc>
            </a:pPr>
            <a:r>
              <a:rPr lang="en-US">
                <a:latin typeface="Bookman Old Style" charset="0"/>
              </a:rPr>
              <a:t>Short-Run Pricing Decisions:</a:t>
            </a:r>
            <a:br>
              <a:rPr lang="en-US">
                <a:latin typeface="Bookman Old Style" charset="0"/>
              </a:rPr>
            </a:br>
            <a:r>
              <a:rPr lang="en-US">
                <a:latin typeface="Bookman Old Style" charset="0"/>
              </a:rPr>
              <a:t>Special Orders</a:t>
            </a:r>
          </a:p>
        </p:txBody>
      </p:sp>
      <p:sp>
        <p:nvSpPr>
          <p:cNvPr id="4" name="Text Box 3">
            <a:extLst>
              <a:ext uri="{FF2B5EF4-FFF2-40B4-BE49-F238E27FC236}"/>
            </a:extLst>
          </p:cNvPr>
          <p:cNvSpPr txBox="1">
            <a:spLocks noChangeArrowheads="1"/>
          </p:cNvSpPr>
          <p:nvPr/>
        </p:nvSpPr>
        <p:spPr bwMode="auto">
          <a:xfrm>
            <a:off x="1736725" y="1463675"/>
            <a:ext cx="5670550" cy="822325"/>
          </a:xfrm>
          <a:prstGeom prst="rect">
            <a:avLst/>
          </a:prstGeom>
          <a:solidFill>
            <a:schemeClr val="accent3">
              <a:lumMod val="40000"/>
              <a:lumOff val="60000"/>
            </a:schemeClr>
          </a:solidFill>
          <a:ln w="12700">
            <a:solidFill>
              <a:schemeClr val="tx1"/>
            </a:solidFill>
            <a:headEnd/>
            <a:tailEnd/>
          </a:ln>
        </p:spPr>
        <p:style>
          <a:lnRef idx="2">
            <a:schemeClr val="dk1"/>
          </a:lnRef>
          <a:fillRef idx="1">
            <a:schemeClr val="lt1"/>
          </a:fillRef>
          <a:effectRef idx="0">
            <a:schemeClr val="dk1"/>
          </a:effectRef>
          <a:fontRef idx="minor">
            <a:schemeClr val="dk1"/>
          </a:fontRef>
        </p:style>
        <p:txBody>
          <a:bodyPr anchor="ctr">
            <a:flatTx/>
          </a:bodyPr>
          <a:lstStyle/>
          <a:p>
            <a:pPr algn="ctr" defTabSz="274320">
              <a:buSzPct val="100000"/>
              <a:defRPr/>
            </a:pPr>
            <a:r>
              <a:rPr lang="en-US" sz="2400" dirty="0">
                <a:solidFill>
                  <a:schemeClr val="tx1"/>
                </a:solidFill>
                <a:latin typeface="Gill Sans"/>
                <a:cs typeface="Gill Sans"/>
              </a:rPr>
              <a:t>An order that will not affect other sales and is usually a short-run occurrence</a:t>
            </a:r>
          </a:p>
        </p:txBody>
      </p:sp>
      <p:sp>
        <p:nvSpPr>
          <p:cNvPr id="22" name="Rectangle 21">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4-2</a:t>
            </a:r>
          </a:p>
        </p:txBody>
      </p:sp>
      <p:pic>
        <p:nvPicPr>
          <p:cNvPr id="245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350" y="2667000"/>
            <a:ext cx="81153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extLst>
          </p:cNvPr>
          <p:cNvSpPr txBox="1">
            <a:spLocks noChangeArrowheads="1"/>
          </p:cNvSpPr>
          <p:nvPr/>
        </p:nvSpPr>
        <p:spPr bwMode="auto">
          <a:xfrm>
            <a:off x="593725" y="1463675"/>
            <a:ext cx="7772400" cy="82232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buFont typeface="Arial" pitchFamily="34" charset="0"/>
              <a:buChar char="•"/>
              <a:defRPr/>
            </a:pPr>
            <a:r>
              <a:rPr lang="en-US" sz="2400" dirty="0">
                <a:solidFill>
                  <a:schemeClr val="tx1"/>
                </a:solidFill>
                <a:latin typeface="Arial" pitchFamily="34" charset="0"/>
                <a:cs typeface="Arial" pitchFamily="34" charset="0"/>
              </a:rPr>
              <a:t> 	Desert Adventures has received a one-time offer for 5 </a:t>
            </a:r>
          </a:p>
          <a:p>
            <a:pPr defTabSz="274320">
              <a:buSzPct val="100000"/>
              <a:defRPr/>
            </a:pPr>
            <a:r>
              <a:rPr lang="en-US" sz="2400" dirty="0">
                <a:solidFill>
                  <a:schemeClr val="tx1"/>
                </a:solidFill>
                <a:latin typeface="Arial" pitchFamily="34" charset="0"/>
                <a:cs typeface="Arial" pitchFamily="34" charset="0"/>
              </a:rPr>
              <a:t>	additional tours at a discounted price of $700 per tour.  </a:t>
            </a:r>
          </a:p>
        </p:txBody>
      </p:sp>
      <p:sp>
        <p:nvSpPr>
          <p:cNvPr id="5" name="Text Box 3">
            <a:extLst>
              <a:ext uri="{FF2B5EF4-FFF2-40B4-BE49-F238E27FC236}"/>
            </a:extLst>
          </p:cNvPr>
          <p:cNvSpPr txBox="1">
            <a:spLocks noChangeArrowheads="1"/>
          </p:cNvSpPr>
          <p:nvPr/>
        </p:nvSpPr>
        <p:spPr bwMode="auto">
          <a:xfrm>
            <a:off x="593725" y="2286000"/>
            <a:ext cx="7772400" cy="82232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buFont typeface="Arial" pitchFamily="34" charset="0"/>
              <a:buChar char="•"/>
              <a:defRPr/>
            </a:pPr>
            <a:r>
              <a:rPr lang="en-US" sz="2400" dirty="0">
                <a:solidFill>
                  <a:schemeClr val="tx1"/>
                </a:solidFill>
                <a:latin typeface="Arial" pitchFamily="34" charset="0"/>
                <a:cs typeface="Arial" pitchFamily="34" charset="0"/>
              </a:rPr>
              <a:t> 	The regular price is $900 per tour and they have enough </a:t>
            </a:r>
          </a:p>
          <a:p>
            <a:pPr defTabSz="274320">
              <a:buSzPct val="100000"/>
              <a:defRPr/>
            </a:pPr>
            <a:r>
              <a:rPr lang="en-US" sz="2400" dirty="0">
                <a:solidFill>
                  <a:schemeClr val="tx1"/>
                </a:solidFill>
                <a:latin typeface="Arial" pitchFamily="34" charset="0"/>
                <a:cs typeface="Arial" pitchFamily="34" charset="0"/>
              </a:rPr>
              <a:t>    idle capacity in the month to take the offer.</a:t>
            </a:r>
          </a:p>
        </p:txBody>
      </p:sp>
      <p:sp>
        <p:nvSpPr>
          <p:cNvPr id="11" name="Rectangle 10">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4-2</a:t>
            </a:r>
          </a:p>
        </p:txBody>
      </p:sp>
      <p:sp>
        <p:nvSpPr>
          <p:cNvPr id="26628" name="Title 1"/>
          <p:cNvSpPr>
            <a:spLocks noGrp="1"/>
          </p:cNvSpPr>
          <p:nvPr>
            <p:ph type="title"/>
          </p:nvPr>
        </p:nvSpPr>
        <p:spPr>
          <a:xfrm>
            <a:off x="457200" y="263525"/>
            <a:ext cx="8229600" cy="914400"/>
          </a:xfrm>
        </p:spPr>
        <p:txBody>
          <a:bodyPr/>
          <a:lstStyle/>
          <a:p>
            <a:pPr>
              <a:lnSpc>
                <a:spcPts val="4400"/>
              </a:lnSpc>
            </a:pPr>
            <a:r>
              <a:rPr lang="en-US">
                <a:latin typeface="Bookman Old Style" charset="0"/>
              </a:rPr>
              <a:t>Short-Run Pricing Decisions:</a:t>
            </a:r>
            <a:br>
              <a:rPr lang="en-US">
                <a:latin typeface="Bookman Old Style" charset="0"/>
              </a:rPr>
            </a:br>
            <a:r>
              <a:rPr lang="en-US">
                <a:latin typeface="Bookman Old Style" charset="0"/>
              </a:rPr>
              <a:t>Special Orders (2)</a:t>
            </a:r>
          </a:p>
        </p:txBody>
      </p:sp>
      <p:pic>
        <p:nvPicPr>
          <p:cNvPr id="26629" name="Picture 1"/>
          <p:cNvPicPr>
            <a:picLocks noChangeAspect="1"/>
          </p:cNvPicPr>
          <p:nvPr/>
        </p:nvPicPr>
        <p:blipFill>
          <a:blip r:embed="rId3">
            <a:extLst>
              <a:ext uri="{28A0092B-C50C-407E-A947-70E740481C1C}">
                <a14:useLocalDpi xmlns:a14="http://schemas.microsoft.com/office/drawing/2010/main" val="0"/>
              </a:ext>
            </a:extLst>
          </a:blip>
          <a:srcRect l="8856" t="10255" b="9872"/>
          <a:stretch>
            <a:fillRect/>
          </a:stretch>
        </p:blipFill>
        <p:spPr bwMode="auto">
          <a:xfrm>
            <a:off x="2106613" y="3124200"/>
            <a:ext cx="4930775"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3"/>
          <p:cNvSpPr txBox="1">
            <a:spLocks noChangeArrowheads="1"/>
          </p:cNvSpPr>
          <p:nvPr/>
        </p:nvSpPr>
        <p:spPr bwMode="auto">
          <a:xfrm>
            <a:off x="2011363" y="1554163"/>
            <a:ext cx="5121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Analysis of Special Order: U-Develop</a:t>
            </a:r>
          </a:p>
        </p:txBody>
      </p:sp>
      <p:sp>
        <p:nvSpPr>
          <p:cNvPr id="16" name="Rectangle 15">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4-2</a:t>
            </a:r>
          </a:p>
        </p:txBody>
      </p:sp>
      <p:sp>
        <p:nvSpPr>
          <p:cNvPr id="28675" name="Title 1"/>
          <p:cNvSpPr>
            <a:spLocks noGrp="1"/>
          </p:cNvSpPr>
          <p:nvPr>
            <p:ph type="title"/>
          </p:nvPr>
        </p:nvSpPr>
        <p:spPr>
          <a:xfrm>
            <a:off x="457200" y="263525"/>
            <a:ext cx="8229600" cy="914400"/>
          </a:xfrm>
        </p:spPr>
        <p:txBody>
          <a:bodyPr/>
          <a:lstStyle/>
          <a:p>
            <a:pPr>
              <a:lnSpc>
                <a:spcPts val="4400"/>
              </a:lnSpc>
            </a:pPr>
            <a:r>
              <a:rPr lang="en-US">
                <a:latin typeface="Bookman Old Style" charset="0"/>
              </a:rPr>
              <a:t>Short-Run Pricing Decisions:</a:t>
            </a:r>
            <a:br>
              <a:rPr lang="en-US">
                <a:latin typeface="Bookman Old Style" charset="0"/>
              </a:rPr>
            </a:br>
            <a:r>
              <a:rPr lang="en-US">
                <a:latin typeface="Bookman Old Style" charset="0"/>
              </a:rPr>
              <a:t>Special Orders (3)</a:t>
            </a:r>
          </a:p>
        </p:txBody>
      </p:sp>
      <p:pic>
        <p:nvPicPr>
          <p:cNvPr id="2" name="Picture 1" descr="Screen Shot 2018-12-17 at 10.26.4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7374" y="1981200"/>
            <a:ext cx="6449253" cy="4419600"/>
          </a:xfrm>
          <a:prstGeom prst="rect">
            <a:avLst/>
          </a:prstGeom>
        </p:spPr>
      </p:pic>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latin typeface="Bookman Old Style" charset="0"/>
              </a:rPr>
              <a:t>Long-Run Pricing Decisions</a:t>
            </a:r>
          </a:p>
        </p:txBody>
      </p:sp>
      <p:sp>
        <p:nvSpPr>
          <p:cNvPr id="3" name="Rectangle 2">
            <a:extLst>
              <a:ext uri="{FF2B5EF4-FFF2-40B4-BE49-F238E27FC236}"/>
            </a:extLst>
          </p:cNvPr>
          <p:cNvSpPr/>
          <p:nvPr/>
        </p:nvSpPr>
        <p:spPr>
          <a:xfrm>
            <a:off x="1006475" y="1463675"/>
            <a:ext cx="7131050" cy="730250"/>
          </a:xfrm>
          <a:prstGeom prst="rect">
            <a:avLst/>
          </a:prstGeom>
          <a:solidFill>
            <a:schemeClr val="tx2">
              <a:lumMod val="20000"/>
              <a:lumOff val="80000"/>
            </a:schemeClr>
          </a:solidFill>
          <a:ln w="12700">
            <a:noFill/>
          </a:ln>
        </p:spPr>
        <p:txBody>
          <a:bodyPr wrap="none" anchor="ctr"/>
          <a:lstStyle/>
          <a:p>
            <a:pPr defTabSz="365760">
              <a:spcBef>
                <a:spcPts val="0"/>
              </a:spcBef>
              <a:defRPr/>
            </a:pPr>
            <a:r>
              <a:rPr lang="en-US" sz="2400" b="1" dirty="0">
                <a:solidFill>
                  <a:srgbClr val="0000CC"/>
                </a:solidFill>
                <a:ea typeface="ＭＳ Ｐゴシック" panose="020B0600070205080204" pitchFamily="34" charset="-128"/>
                <a:cs typeface="+mn-cs"/>
              </a:rPr>
              <a:t>LO 4-3 </a:t>
            </a:r>
            <a:r>
              <a:rPr lang="en-US" sz="2000" dirty="0">
                <a:ea typeface="ＭＳ Ｐゴシック" panose="020B0600070205080204" pitchFamily="34" charset="-128"/>
                <a:cs typeface="Arial" pitchFamily="34" charset="0"/>
              </a:rPr>
              <a:t>	Understand several approaches for establishing</a:t>
            </a:r>
          </a:p>
          <a:p>
            <a:pPr defTabSz="365760">
              <a:spcBef>
                <a:spcPts val="0"/>
              </a:spcBef>
              <a:defRPr/>
            </a:pPr>
            <a:r>
              <a:rPr lang="en-US" sz="2000" dirty="0">
                <a:ea typeface="ＭＳ Ｐゴシック" panose="020B0600070205080204" pitchFamily="34" charset="-128"/>
                <a:cs typeface="Arial" pitchFamily="34" charset="0"/>
              </a:rPr>
              <a:t>			prices based on costs for long-run pricing decisions.</a:t>
            </a:r>
          </a:p>
        </p:txBody>
      </p:sp>
      <p:sp>
        <p:nvSpPr>
          <p:cNvPr id="4" name="Text Box 3">
            <a:extLst>
              <a:ext uri="{FF2B5EF4-FFF2-40B4-BE49-F238E27FC236}"/>
            </a:extLst>
          </p:cNvPr>
          <p:cNvSpPr txBox="1">
            <a:spLocks noChangeArrowheads="1"/>
          </p:cNvSpPr>
          <p:nvPr/>
        </p:nvSpPr>
        <p:spPr bwMode="auto">
          <a:xfrm>
            <a:off x="304800" y="2362200"/>
            <a:ext cx="3992563" cy="2438400"/>
          </a:xfrm>
          <a:prstGeom prst="rect">
            <a:avLst/>
          </a:prstGeom>
          <a:solidFill>
            <a:schemeClr val="accent6">
              <a:lumMod val="40000"/>
              <a:lumOff val="60000"/>
            </a:schemeClr>
          </a:solidFill>
          <a:ln w="12700">
            <a:solidFill>
              <a:schemeClr val="tx1"/>
            </a:solidFill>
            <a:headEnd/>
            <a:tailEnd/>
          </a:ln>
        </p:spPr>
        <p:style>
          <a:lnRef idx="2">
            <a:schemeClr val="dk1"/>
          </a:lnRef>
          <a:fillRef idx="1">
            <a:schemeClr val="lt1"/>
          </a:fillRef>
          <a:effectRef idx="0">
            <a:schemeClr val="dk1"/>
          </a:effectRef>
          <a:fontRef idx="minor">
            <a:schemeClr val="dk1"/>
          </a:fontRef>
        </p:style>
        <p:txBody>
          <a:bodyPr anchor="ctr"/>
          <a:lstStyle/>
          <a:p>
            <a:pPr algn="ctr" defTabSz="273050">
              <a:buSzPct val="100000"/>
              <a:defRPr/>
            </a:pPr>
            <a:r>
              <a:rPr lang="en-US" sz="3200" dirty="0">
                <a:solidFill>
                  <a:schemeClr val="tx1"/>
                </a:solidFill>
                <a:latin typeface="Gill Sans"/>
                <a:ea typeface="Arial" charset="0"/>
                <a:cs typeface="Gill Sans"/>
              </a:rPr>
              <a:t>Full cost is the </a:t>
            </a:r>
            <a:r>
              <a:rPr lang="en-US" sz="3200" dirty="0">
                <a:latin typeface="Gill Sans"/>
                <a:ea typeface="Arial" charset="0"/>
                <a:cs typeface="Gill Sans"/>
              </a:rPr>
              <a:t>sum of all fixed and variable costs of manufacturing and selling a unit</a:t>
            </a:r>
            <a:r>
              <a:rPr lang="en-US" sz="3200" dirty="0">
                <a:solidFill>
                  <a:schemeClr val="tx1"/>
                </a:solidFill>
                <a:latin typeface="Gill Sans"/>
                <a:ea typeface="Arial" charset="0"/>
                <a:cs typeface="Gill Sans"/>
              </a:rPr>
              <a:t>.</a:t>
            </a:r>
          </a:p>
        </p:txBody>
      </p:sp>
      <p:sp>
        <p:nvSpPr>
          <p:cNvPr id="5" name="Text Box 3">
            <a:extLst>
              <a:ext uri="{FF2B5EF4-FFF2-40B4-BE49-F238E27FC236}"/>
            </a:extLst>
          </p:cNvPr>
          <p:cNvSpPr txBox="1">
            <a:spLocks noChangeArrowheads="1"/>
          </p:cNvSpPr>
          <p:nvPr/>
        </p:nvSpPr>
        <p:spPr bwMode="auto">
          <a:xfrm>
            <a:off x="4648200" y="2362200"/>
            <a:ext cx="3992563" cy="2438400"/>
          </a:xfrm>
          <a:prstGeom prst="rect">
            <a:avLst/>
          </a:prstGeom>
          <a:solidFill>
            <a:schemeClr val="accent6">
              <a:lumMod val="40000"/>
              <a:lumOff val="60000"/>
            </a:schemeClr>
          </a:solidFill>
          <a:ln w="12700">
            <a:solidFill>
              <a:schemeClr val="tx1"/>
            </a:solidFill>
            <a:headEnd/>
            <a:tailEnd/>
          </a:ln>
        </p:spPr>
        <p:style>
          <a:lnRef idx="2">
            <a:schemeClr val="dk1"/>
          </a:lnRef>
          <a:fillRef idx="1">
            <a:schemeClr val="lt1"/>
          </a:fillRef>
          <a:effectRef idx="0">
            <a:schemeClr val="dk1"/>
          </a:effectRef>
          <a:fontRef idx="minor">
            <a:schemeClr val="dk1"/>
          </a:fontRef>
        </p:style>
        <p:txBody>
          <a:bodyPr anchor="ctr">
            <a:flatTx/>
          </a:bodyPr>
          <a:lstStyle/>
          <a:p>
            <a:pPr algn="ctr" defTabSz="274320">
              <a:buSzPct val="100000"/>
              <a:defRPr/>
            </a:pPr>
            <a:r>
              <a:rPr lang="en-US" sz="3200" dirty="0">
                <a:solidFill>
                  <a:schemeClr val="tx1"/>
                </a:solidFill>
                <a:latin typeface="Gill Sans"/>
                <a:cs typeface="Gill Sans"/>
              </a:rPr>
              <a:t>Full costs are relevant for the long-term pricing decisions.</a:t>
            </a:r>
          </a:p>
        </p:txBody>
      </p:sp>
      <p:sp>
        <p:nvSpPr>
          <p:cNvPr id="10" name="Rectangle 9">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4-3</a:t>
            </a:r>
          </a:p>
        </p:txBody>
      </p:sp>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263525"/>
            <a:ext cx="8229600" cy="914400"/>
          </a:xfrm>
        </p:spPr>
        <p:txBody>
          <a:bodyPr/>
          <a:lstStyle/>
          <a:p>
            <a:pPr>
              <a:lnSpc>
                <a:spcPts val="4400"/>
              </a:lnSpc>
            </a:pPr>
            <a:r>
              <a:rPr lang="en-US">
                <a:latin typeface="Bookman Old Style" charset="0"/>
              </a:rPr>
              <a:t>Long-Run versus Short-Run Pricing</a:t>
            </a:r>
          </a:p>
        </p:txBody>
      </p:sp>
      <p:sp>
        <p:nvSpPr>
          <p:cNvPr id="4" name="Text Box 3">
            <a:extLst>
              <a:ext uri="{FF2B5EF4-FFF2-40B4-BE49-F238E27FC236}"/>
            </a:extLst>
          </p:cNvPr>
          <p:cNvSpPr txBox="1">
            <a:spLocks noChangeArrowheads="1"/>
          </p:cNvSpPr>
          <p:nvPr/>
        </p:nvSpPr>
        <p:spPr bwMode="auto">
          <a:xfrm>
            <a:off x="304800" y="1295400"/>
            <a:ext cx="4937125" cy="2290763"/>
          </a:xfrm>
          <a:prstGeom prst="rect">
            <a:avLst/>
          </a:prstGeom>
          <a:solidFill>
            <a:schemeClr val="bg2">
              <a:lumMod val="75000"/>
            </a:schemeClr>
          </a:solidFill>
          <a:ln w="12700">
            <a:solidFill>
              <a:schemeClr val="tx1"/>
            </a:solidFill>
            <a:headEnd/>
            <a:tailEnd/>
          </a:ln>
        </p:spPr>
        <p:style>
          <a:lnRef idx="2">
            <a:schemeClr val="dk1"/>
          </a:lnRef>
          <a:fillRef idx="1">
            <a:schemeClr val="lt1"/>
          </a:fillRef>
          <a:effectRef idx="0">
            <a:schemeClr val="dk1"/>
          </a:effectRef>
          <a:fontRef idx="minor">
            <a:schemeClr val="dk1"/>
          </a:fontRef>
        </p:style>
        <p:txBody>
          <a:bodyPr anchor="ctr">
            <a:flatTx/>
          </a:bodyPr>
          <a:lstStyle/>
          <a:p>
            <a:pPr algn="ctr" defTabSz="274320">
              <a:buSzPct val="100000"/>
              <a:defRPr/>
            </a:pPr>
            <a:r>
              <a:rPr lang="en-US" sz="3200" dirty="0">
                <a:solidFill>
                  <a:schemeClr val="tx1"/>
                </a:solidFill>
                <a:latin typeface="Gill Sans"/>
                <a:cs typeface="Gill Sans"/>
              </a:rPr>
              <a:t>In the short run, differential costs may be very low.</a:t>
            </a:r>
          </a:p>
        </p:txBody>
      </p:sp>
      <p:sp>
        <p:nvSpPr>
          <p:cNvPr id="5" name="Text Box 3">
            <a:extLst>
              <a:ext uri="{FF2B5EF4-FFF2-40B4-BE49-F238E27FC236}"/>
            </a:extLst>
          </p:cNvPr>
          <p:cNvSpPr txBox="1">
            <a:spLocks noChangeArrowheads="1"/>
          </p:cNvSpPr>
          <p:nvPr/>
        </p:nvSpPr>
        <p:spPr bwMode="auto">
          <a:xfrm>
            <a:off x="3886200" y="4038600"/>
            <a:ext cx="4937125" cy="2286000"/>
          </a:xfrm>
          <a:prstGeom prst="rect">
            <a:avLst/>
          </a:prstGeom>
          <a:solidFill>
            <a:schemeClr val="bg2">
              <a:lumMod val="75000"/>
            </a:schemeClr>
          </a:solidFill>
          <a:ln w="12700">
            <a:solidFill>
              <a:schemeClr val="tx1"/>
            </a:solidFill>
            <a:headEnd/>
            <a:tailEnd/>
          </a:ln>
        </p:spPr>
        <p:style>
          <a:lnRef idx="2">
            <a:schemeClr val="dk1"/>
          </a:lnRef>
          <a:fillRef idx="1">
            <a:schemeClr val="lt1"/>
          </a:fillRef>
          <a:effectRef idx="0">
            <a:schemeClr val="dk1"/>
          </a:effectRef>
          <a:fontRef idx="minor">
            <a:schemeClr val="dk1"/>
          </a:fontRef>
        </p:style>
        <p:txBody>
          <a:bodyPr anchor="ctr">
            <a:flatTx/>
          </a:bodyPr>
          <a:lstStyle/>
          <a:p>
            <a:pPr algn="ctr" defTabSz="274320">
              <a:buSzPct val="100000"/>
              <a:defRPr/>
            </a:pPr>
            <a:r>
              <a:rPr lang="en-US" sz="3200" dirty="0">
                <a:solidFill>
                  <a:schemeClr val="tx1"/>
                </a:solidFill>
                <a:latin typeface="Gill Sans"/>
                <a:cs typeface="Gill Sans"/>
              </a:rPr>
              <a:t>In the long run, differential costs are higher than in the short run.</a:t>
            </a:r>
          </a:p>
        </p:txBody>
      </p:sp>
      <p:sp>
        <p:nvSpPr>
          <p:cNvPr id="10" name="Rectangle 9">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4-3</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latin typeface="Bookman Old Style" charset="0"/>
              </a:rPr>
              <a:t>Cost Analysis for Pricing</a:t>
            </a:r>
          </a:p>
        </p:txBody>
      </p:sp>
      <p:sp>
        <p:nvSpPr>
          <p:cNvPr id="4" name="Text Box 3">
            <a:extLst>
              <a:ext uri="{FF2B5EF4-FFF2-40B4-BE49-F238E27FC236}"/>
            </a:extLst>
          </p:cNvPr>
          <p:cNvSpPr txBox="1">
            <a:spLocks noChangeArrowheads="1"/>
          </p:cNvSpPr>
          <p:nvPr/>
        </p:nvSpPr>
        <p:spPr bwMode="auto">
          <a:xfrm>
            <a:off x="685800" y="1524000"/>
            <a:ext cx="7772400" cy="1584325"/>
          </a:xfrm>
          <a:prstGeom prst="rect">
            <a:avLst/>
          </a:prstGeom>
          <a:solidFill>
            <a:schemeClr val="accent3">
              <a:lumMod val="40000"/>
              <a:lumOff val="60000"/>
            </a:schemeClr>
          </a:solidFill>
          <a:ln w="12700">
            <a:solidFill>
              <a:schemeClr val="tx1"/>
            </a:solidFill>
            <a:headEnd/>
            <a:tailEnd/>
          </a:ln>
        </p:spPr>
        <p:style>
          <a:lnRef idx="2">
            <a:schemeClr val="dk1"/>
          </a:lnRef>
          <a:fillRef idx="1">
            <a:schemeClr val="lt1"/>
          </a:fillRef>
          <a:effectRef idx="0">
            <a:schemeClr val="dk1"/>
          </a:effectRef>
          <a:fontRef idx="minor">
            <a:schemeClr val="dk1"/>
          </a:fontRef>
        </p:style>
        <p:txBody>
          <a:bodyPr anchor="ctr">
            <a:flatTx/>
          </a:bodyPr>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lgn="ctr">
              <a:buSzPct val="100000"/>
              <a:defRPr/>
            </a:pPr>
            <a:r>
              <a:rPr lang="en-US" sz="3200" dirty="0" smtClean="0">
                <a:latin typeface="Gill Sans"/>
                <a:cs typeface="Gill Sans"/>
              </a:rPr>
              <a:t>In the long run, an organization must cover all variable and fixed costs—both manufacturing and selling.</a:t>
            </a:r>
          </a:p>
        </p:txBody>
      </p:sp>
      <p:sp>
        <p:nvSpPr>
          <p:cNvPr id="10" name="Rectangle 9">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4-3</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263525"/>
            <a:ext cx="8229600" cy="914400"/>
          </a:xfrm>
        </p:spPr>
        <p:txBody>
          <a:bodyPr/>
          <a:lstStyle/>
          <a:p>
            <a:pPr>
              <a:lnSpc>
                <a:spcPts val="4400"/>
              </a:lnSpc>
            </a:pPr>
            <a:r>
              <a:rPr lang="en-US">
                <a:latin typeface="Bookman Old Style" charset="0"/>
              </a:rPr>
              <a:t>Life-Cycle Product Costing and Pricing</a:t>
            </a:r>
          </a:p>
        </p:txBody>
      </p:sp>
      <p:sp>
        <p:nvSpPr>
          <p:cNvPr id="4" name="Text Box 3">
            <a:extLst>
              <a:ext uri="{FF2B5EF4-FFF2-40B4-BE49-F238E27FC236}"/>
            </a:extLst>
          </p:cNvPr>
          <p:cNvSpPr txBox="1">
            <a:spLocks noChangeArrowheads="1"/>
          </p:cNvSpPr>
          <p:nvPr/>
        </p:nvSpPr>
        <p:spPr bwMode="auto">
          <a:xfrm>
            <a:off x="838200" y="1539875"/>
            <a:ext cx="7543800" cy="1279525"/>
          </a:xfrm>
          <a:prstGeom prst="rect">
            <a:avLst/>
          </a:prstGeom>
          <a:solidFill>
            <a:schemeClr val="accent6">
              <a:lumMod val="40000"/>
              <a:lumOff val="60000"/>
            </a:schemeClr>
          </a:solidFill>
          <a:ln w="12700">
            <a:solidFill>
              <a:schemeClr val="tx1"/>
            </a:solidFill>
            <a:headEnd/>
            <a:tailEnd/>
          </a:ln>
        </p:spPr>
        <p:style>
          <a:lnRef idx="2">
            <a:schemeClr val="dk1"/>
          </a:lnRef>
          <a:fillRef idx="1">
            <a:schemeClr val="lt1"/>
          </a:fillRef>
          <a:effectRef idx="0">
            <a:schemeClr val="dk1"/>
          </a:effectRef>
          <a:fontRef idx="minor">
            <a:schemeClr val="dk1"/>
          </a:fontRef>
        </p:style>
        <p:txBody>
          <a:bodyPr anchor="ctr">
            <a:flatTx/>
          </a:bodyPr>
          <a:lstStyle>
            <a:lvl1pPr defTabSz="273050">
              <a:defRPr>
                <a:solidFill>
                  <a:schemeClr val="tx1"/>
                </a:solidFill>
                <a:latin typeface="Arial" pitchFamily="34" charset="0"/>
                <a:ea typeface="ＭＳ Ｐゴシック" pitchFamily="34" charset="-128"/>
              </a:defRPr>
            </a:lvl1pPr>
            <a:lvl2pPr marL="742950" indent="-285750" defTabSz="273050">
              <a:defRPr>
                <a:solidFill>
                  <a:schemeClr val="tx1"/>
                </a:solidFill>
                <a:latin typeface="Arial" pitchFamily="34" charset="0"/>
                <a:ea typeface="ＭＳ Ｐゴシック" pitchFamily="34" charset="-128"/>
              </a:defRPr>
            </a:lvl2pPr>
            <a:lvl3pPr marL="1143000" indent="-228600" defTabSz="273050">
              <a:defRPr>
                <a:solidFill>
                  <a:schemeClr val="tx1"/>
                </a:solidFill>
                <a:latin typeface="Arial" pitchFamily="34" charset="0"/>
                <a:ea typeface="ＭＳ Ｐゴシック" pitchFamily="34" charset="-128"/>
              </a:defRPr>
            </a:lvl3pPr>
            <a:lvl4pPr marL="1600200" indent="-228600" defTabSz="273050">
              <a:defRPr>
                <a:solidFill>
                  <a:schemeClr val="tx1"/>
                </a:solidFill>
                <a:latin typeface="Arial" pitchFamily="34" charset="0"/>
                <a:ea typeface="ＭＳ Ｐゴシック" pitchFamily="34" charset="-128"/>
              </a:defRPr>
            </a:lvl4pPr>
            <a:lvl5pPr marL="2057400" indent="-228600" defTabSz="273050">
              <a:defRPr>
                <a:solidFill>
                  <a:schemeClr val="tx1"/>
                </a:solidFill>
                <a:latin typeface="Arial" pitchFamily="34" charset="0"/>
                <a:ea typeface="ＭＳ Ｐゴシック" pitchFamily="34" charset="-128"/>
              </a:defRPr>
            </a:lvl5pPr>
            <a:lvl6pPr marL="25146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buSzPct val="100000"/>
              <a:defRPr/>
            </a:pPr>
            <a:r>
              <a:rPr lang="en-US" altLang="en-US" sz="2800" dirty="0">
                <a:solidFill>
                  <a:srgbClr val="000000"/>
                </a:solidFill>
                <a:latin typeface="Gill Sans"/>
                <a:cs typeface="Gill Sans"/>
              </a:rPr>
              <a:t>Product life-cycle is concerned with covering costs in all categories of the life cycle.</a:t>
            </a:r>
            <a:endParaRPr lang="en-US" altLang="en-US" sz="2800" dirty="0">
              <a:latin typeface="Gill Sans"/>
              <a:cs typeface="Gill Sans"/>
            </a:endParaRPr>
          </a:p>
        </p:txBody>
      </p:sp>
      <p:sp>
        <p:nvSpPr>
          <p:cNvPr id="5" name="Regular Pentagon 4"/>
          <p:cNvSpPr>
            <a:spLocks noChangeArrowheads="1"/>
          </p:cNvSpPr>
          <p:nvPr/>
        </p:nvSpPr>
        <p:spPr bwMode="auto">
          <a:xfrm>
            <a:off x="914400" y="3200400"/>
            <a:ext cx="2103438" cy="1279525"/>
          </a:xfrm>
          <a:prstGeom prst="pentagon">
            <a:avLst/>
          </a:prstGeom>
          <a:gradFill rotWithShape="1">
            <a:gsLst>
              <a:gs pos="0">
                <a:srgbClr val="D1C5E3"/>
              </a:gs>
              <a:gs pos="30000">
                <a:srgbClr val="BDAAD8"/>
              </a:gs>
              <a:gs pos="45000">
                <a:srgbClr val="B6A1D5"/>
              </a:gs>
              <a:gs pos="55000">
                <a:srgbClr val="B6A1D5"/>
              </a:gs>
              <a:gs pos="73000">
                <a:srgbClr val="BDAAD8"/>
              </a:gs>
              <a:gs pos="100000">
                <a:srgbClr val="D1C5E3"/>
              </a:gs>
            </a:gsLst>
            <a:lin ang="900000" scaled="1"/>
          </a:gradFill>
          <a:ln w="9525">
            <a:solidFill>
              <a:srgbClr val="8064A2"/>
            </a:solidFill>
            <a:miter lim="800000"/>
            <a:headEnd/>
            <a:tailEnd/>
          </a:ln>
          <a:effectLst>
            <a:outerShdw blurRad="38100" dist="26940" dir="5400000" rotWithShape="0">
              <a:srgbClr val="000000">
                <a:alpha val="39998"/>
              </a:srgbClr>
            </a:outerShdw>
          </a:effectLst>
        </p:spPr>
        <p:txBody>
          <a:bodyPr wrap="none" anchor="ctr"/>
          <a:lstStyle/>
          <a:p>
            <a:pPr algn="ctr">
              <a:defRPr/>
            </a:pPr>
            <a:r>
              <a:rPr lang="en-US" sz="2000" dirty="0">
                <a:latin typeface="Arial" panose="020B0604020202020204" pitchFamily="34" charset="0"/>
                <a:ea typeface="+mn-ea"/>
                <a:cs typeface="Arial" pitchFamily="34" charset="0"/>
              </a:rPr>
              <a:t>R &amp; D</a:t>
            </a:r>
          </a:p>
        </p:txBody>
      </p:sp>
      <p:sp>
        <p:nvSpPr>
          <p:cNvPr id="6" name="Regular Pentagon 5"/>
          <p:cNvSpPr>
            <a:spLocks noChangeArrowheads="1"/>
          </p:cNvSpPr>
          <p:nvPr/>
        </p:nvSpPr>
        <p:spPr bwMode="auto">
          <a:xfrm>
            <a:off x="3521075" y="3200400"/>
            <a:ext cx="2101850" cy="1279525"/>
          </a:xfrm>
          <a:prstGeom prst="pentagon">
            <a:avLst/>
          </a:prstGeom>
          <a:gradFill rotWithShape="1">
            <a:gsLst>
              <a:gs pos="0">
                <a:srgbClr val="D1C5E3"/>
              </a:gs>
              <a:gs pos="30000">
                <a:srgbClr val="BDAAD8"/>
              </a:gs>
              <a:gs pos="45000">
                <a:srgbClr val="B6A1D5"/>
              </a:gs>
              <a:gs pos="55000">
                <a:srgbClr val="B6A1D5"/>
              </a:gs>
              <a:gs pos="73000">
                <a:srgbClr val="BDAAD8"/>
              </a:gs>
              <a:gs pos="100000">
                <a:srgbClr val="D1C5E3"/>
              </a:gs>
            </a:gsLst>
            <a:lin ang="900000" scaled="1"/>
          </a:gradFill>
          <a:ln w="9525">
            <a:solidFill>
              <a:srgbClr val="8064A2"/>
            </a:solidFill>
            <a:miter lim="800000"/>
            <a:headEnd/>
            <a:tailEnd/>
          </a:ln>
          <a:effectLst>
            <a:outerShdw blurRad="38100" dist="26940" dir="5400000" rotWithShape="0">
              <a:srgbClr val="000000">
                <a:alpha val="39998"/>
              </a:srgbClr>
            </a:outerShdw>
          </a:effectLst>
        </p:spPr>
        <p:txBody>
          <a:bodyPr wrap="none" anchor="ctr"/>
          <a:lstStyle/>
          <a:p>
            <a:pPr algn="ctr">
              <a:defRPr/>
            </a:pPr>
            <a:r>
              <a:rPr lang="en-US" sz="2000" dirty="0">
                <a:latin typeface="Arial" panose="020B0604020202020204" pitchFamily="34" charset="0"/>
                <a:ea typeface="+mn-ea"/>
                <a:cs typeface="Arial" pitchFamily="34" charset="0"/>
              </a:rPr>
              <a:t>Design</a:t>
            </a:r>
          </a:p>
        </p:txBody>
      </p:sp>
      <p:sp>
        <p:nvSpPr>
          <p:cNvPr id="7" name="Regular Pentagon 6"/>
          <p:cNvSpPr>
            <a:spLocks noChangeArrowheads="1"/>
          </p:cNvSpPr>
          <p:nvPr/>
        </p:nvSpPr>
        <p:spPr bwMode="auto">
          <a:xfrm>
            <a:off x="6126163" y="3200400"/>
            <a:ext cx="2103437" cy="1279525"/>
          </a:xfrm>
          <a:prstGeom prst="pentagon">
            <a:avLst/>
          </a:prstGeom>
          <a:gradFill rotWithShape="1">
            <a:gsLst>
              <a:gs pos="0">
                <a:srgbClr val="D1C5E3"/>
              </a:gs>
              <a:gs pos="30000">
                <a:srgbClr val="BDAAD8"/>
              </a:gs>
              <a:gs pos="45000">
                <a:srgbClr val="B6A1D5"/>
              </a:gs>
              <a:gs pos="55000">
                <a:srgbClr val="B6A1D5"/>
              </a:gs>
              <a:gs pos="73000">
                <a:srgbClr val="BDAAD8"/>
              </a:gs>
              <a:gs pos="100000">
                <a:srgbClr val="D1C5E3"/>
              </a:gs>
            </a:gsLst>
            <a:lin ang="900000" scaled="1"/>
          </a:gradFill>
          <a:ln w="9525">
            <a:solidFill>
              <a:srgbClr val="8064A2"/>
            </a:solidFill>
            <a:miter lim="800000"/>
            <a:headEnd/>
            <a:tailEnd/>
          </a:ln>
          <a:effectLst>
            <a:outerShdw blurRad="38100" dist="26940" dir="5400000" rotWithShape="0">
              <a:srgbClr val="000000">
                <a:alpha val="39998"/>
              </a:srgbClr>
            </a:outerShdw>
          </a:effectLst>
        </p:spPr>
        <p:txBody>
          <a:bodyPr wrap="none" anchor="ctr"/>
          <a:lstStyle/>
          <a:p>
            <a:pPr algn="ctr">
              <a:defRPr/>
            </a:pPr>
            <a:r>
              <a:rPr lang="en-US" sz="2000" dirty="0">
                <a:latin typeface="Arial" panose="020B0604020202020204" pitchFamily="34" charset="0"/>
                <a:ea typeface="+mn-ea"/>
                <a:cs typeface="Arial" pitchFamily="34" charset="0"/>
              </a:rPr>
              <a:t>Manufacturing</a:t>
            </a:r>
          </a:p>
        </p:txBody>
      </p:sp>
      <p:sp>
        <p:nvSpPr>
          <p:cNvPr id="8" name="Regular Pentagon 7"/>
          <p:cNvSpPr>
            <a:spLocks noChangeArrowheads="1"/>
          </p:cNvSpPr>
          <p:nvPr/>
        </p:nvSpPr>
        <p:spPr bwMode="auto">
          <a:xfrm>
            <a:off x="914400" y="4846638"/>
            <a:ext cx="2103438" cy="1279525"/>
          </a:xfrm>
          <a:prstGeom prst="pentagon">
            <a:avLst/>
          </a:prstGeom>
          <a:gradFill rotWithShape="1">
            <a:gsLst>
              <a:gs pos="0">
                <a:srgbClr val="D1C5E3"/>
              </a:gs>
              <a:gs pos="30000">
                <a:srgbClr val="BDAAD8"/>
              </a:gs>
              <a:gs pos="45000">
                <a:srgbClr val="B6A1D5"/>
              </a:gs>
              <a:gs pos="55000">
                <a:srgbClr val="B6A1D5"/>
              </a:gs>
              <a:gs pos="73000">
                <a:srgbClr val="BDAAD8"/>
              </a:gs>
              <a:gs pos="100000">
                <a:srgbClr val="D1C5E3"/>
              </a:gs>
            </a:gsLst>
            <a:lin ang="900000" scaled="1"/>
          </a:gradFill>
          <a:ln w="9525">
            <a:solidFill>
              <a:srgbClr val="8064A2"/>
            </a:solidFill>
            <a:miter lim="800000"/>
            <a:headEnd/>
            <a:tailEnd/>
          </a:ln>
          <a:effectLst>
            <a:outerShdw blurRad="38100" dist="26940" dir="5400000" rotWithShape="0">
              <a:srgbClr val="000000">
                <a:alpha val="39998"/>
              </a:srgbClr>
            </a:outerShdw>
          </a:effectLst>
        </p:spPr>
        <p:txBody>
          <a:bodyPr wrap="none" anchor="ctr"/>
          <a:lstStyle/>
          <a:p>
            <a:pPr algn="ctr">
              <a:defRPr/>
            </a:pPr>
            <a:r>
              <a:rPr lang="en-US" sz="2000" dirty="0">
                <a:latin typeface="Arial" panose="020B0604020202020204" pitchFamily="34" charset="0"/>
                <a:ea typeface="+mn-ea"/>
                <a:cs typeface="Arial" pitchFamily="34" charset="0"/>
              </a:rPr>
              <a:t>Marketing and</a:t>
            </a:r>
          </a:p>
          <a:p>
            <a:pPr algn="ctr">
              <a:defRPr/>
            </a:pPr>
            <a:r>
              <a:rPr lang="en-US" sz="2000" dirty="0">
                <a:latin typeface="Arial" panose="020B0604020202020204" pitchFamily="34" charset="0"/>
                <a:ea typeface="+mn-ea"/>
                <a:cs typeface="Arial" pitchFamily="34" charset="0"/>
              </a:rPr>
              <a:t>distribution</a:t>
            </a:r>
          </a:p>
        </p:txBody>
      </p:sp>
      <p:sp>
        <p:nvSpPr>
          <p:cNvPr id="9" name="Regular Pentagon 8"/>
          <p:cNvSpPr>
            <a:spLocks noChangeArrowheads="1"/>
          </p:cNvSpPr>
          <p:nvPr/>
        </p:nvSpPr>
        <p:spPr bwMode="auto">
          <a:xfrm>
            <a:off x="3521075" y="4846638"/>
            <a:ext cx="2101850" cy="1279525"/>
          </a:xfrm>
          <a:prstGeom prst="pentagon">
            <a:avLst/>
          </a:prstGeom>
          <a:gradFill rotWithShape="1">
            <a:gsLst>
              <a:gs pos="0">
                <a:srgbClr val="D1C5E3"/>
              </a:gs>
              <a:gs pos="30000">
                <a:srgbClr val="BDAAD8"/>
              </a:gs>
              <a:gs pos="45000">
                <a:srgbClr val="B6A1D5"/>
              </a:gs>
              <a:gs pos="55000">
                <a:srgbClr val="B6A1D5"/>
              </a:gs>
              <a:gs pos="73000">
                <a:srgbClr val="BDAAD8"/>
              </a:gs>
              <a:gs pos="100000">
                <a:srgbClr val="D1C5E3"/>
              </a:gs>
            </a:gsLst>
            <a:lin ang="900000" scaled="1"/>
          </a:gradFill>
          <a:ln w="9525">
            <a:solidFill>
              <a:srgbClr val="8064A2"/>
            </a:solidFill>
            <a:miter lim="800000"/>
            <a:headEnd/>
            <a:tailEnd/>
          </a:ln>
          <a:effectLst>
            <a:outerShdw blurRad="38100" dist="26940" dir="5400000" rotWithShape="0">
              <a:srgbClr val="000000">
                <a:alpha val="39998"/>
              </a:srgbClr>
            </a:outerShdw>
          </a:effectLst>
        </p:spPr>
        <p:txBody>
          <a:bodyPr wrap="none" anchor="ctr"/>
          <a:lstStyle/>
          <a:p>
            <a:pPr algn="ctr">
              <a:defRPr/>
            </a:pPr>
            <a:r>
              <a:rPr lang="en-US" sz="2000" dirty="0">
                <a:latin typeface="Arial" panose="020B0604020202020204" pitchFamily="34" charset="0"/>
                <a:ea typeface="+mn-ea"/>
                <a:cs typeface="Arial" pitchFamily="34" charset="0"/>
              </a:rPr>
              <a:t>Customer</a:t>
            </a:r>
          </a:p>
          <a:p>
            <a:pPr algn="ctr">
              <a:defRPr/>
            </a:pPr>
            <a:r>
              <a:rPr lang="en-US" sz="2000" dirty="0">
                <a:latin typeface="Arial" panose="020B0604020202020204" pitchFamily="34" charset="0"/>
                <a:ea typeface="+mn-ea"/>
                <a:cs typeface="Arial" pitchFamily="34" charset="0"/>
              </a:rPr>
              <a:t>service</a:t>
            </a:r>
          </a:p>
        </p:txBody>
      </p:sp>
      <p:sp>
        <p:nvSpPr>
          <p:cNvPr id="10" name="Regular Pentagon 9"/>
          <p:cNvSpPr>
            <a:spLocks noChangeArrowheads="1"/>
          </p:cNvSpPr>
          <p:nvPr/>
        </p:nvSpPr>
        <p:spPr bwMode="auto">
          <a:xfrm>
            <a:off x="6126163" y="4846638"/>
            <a:ext cx="2103437" cy="1279525"/>
          </a:xfrm>
          <a:prstGeom prst="pentagon">
            <a:avLst/>
          </a:prstGeom>
          <a:gradFill rotWithShape="1">
            <a:gsLst>
              <a:gs pos="0">
                <a:srgbClr val="D1C5E3"/>
              </a:gs>
              <a:gs pos="30000">
                <a:srgbClr val="BDAAD8"/>
              </a:gs>
              <a:gs pos="45000">
                <a:srgbClr val="B6A1D5"/>
              </a:gs>
              <a:gs pos="55000">
                <a:srgbClr val="B6A1D5"/>
              </a:gs>
              <a:gs pos="73000">
                <a:srgbClr val="BDAAD8"/>
              </a:gs>
              <a:gs pos="100000">
                <a:srgbClr val="D1C5E3"/>
              </a:gs>
            </a:gsLst>
            <a:lin ang="900000" scaled="1"/>
          </a:gradFill>
          <a:ln w="9525">
            <a:solidFill>
              <a:srgbClr val="8064A2"/>
            </a:solidFill>
            <a:miter lim="800000"/>
            <a:headEnd/>
            <a:tailEnd/>
          </a:ln>
          <a:effectLst>
            <a:outerShdw blurRad="38100" dist="26940" dir="5400000" rotWithShape="0">
              <a:srgbClr val="000000">
                <a:alpha val="39998"/>
              </a:srgbClr>
            </a:outerShdw>
          </a:effectLst>
        </p:spPr>
        <p:txBody>
          <a:bodyPr wrap="none" anchor="ctr"/>
          <a:lstStyle/>
          <a:p>
            <a:pPr algn="ctr">
              <a:defRPr/>
            </a:pPr>
            <a:r>
              <a:rPr lang="en-US" sz="2000" dirty="0">
                <a:latin typeface="Arial" panose="020B0604020202020204" pitchFamily="34" charset="0"/>
                <a:ea typeface="+mn-ea"/>
                <a:cs typeface="Arial" pitchFamily="34" charset="0"/>
              </a:rPr>
              <a:t>Take back</a:t>
            </a:r>
          </a:p>
          <a:p>
            <a:pPr algn="ctr">
              <a:defRPr/>
            </a:pPr>
            <a:r>
              <a:rPr lang="en-US" sz="2000" dirty="0">
                <a:latin typeface="Arial" panose="020B0604020202020204" pitchFamily="34" charset="0"/>
                <a:ea typeface="+mn-ea"/>
                <a:cs typeface="Arial" pitchFamily="34" charset="0"/>
              </a:rPr>
              <a:t>(disposal)</a:t>
            </a:r>
          </a:p>
        </p:txBody>
      </p:sp>
      <p:sp>
        <p:nvSpPr>
          <p:cNvPr id="14" name="Rectangle 13">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4-3</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childTnLst>
                                </p:cTn>
                              </p:par>
                            </p:childTnLst>
                          </p:cTn>
                        </p:par>
                        <p:par>
                          <p:cTn id="29" fill="hold" nodeType="afterGroup">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263525"/>
            <a:ext cx="8229600" cy="914400"/>
          </a:xfrm>
        </p:spPr>
        <p:txBody>
          <a:bodyPr/>
          <a:lstStyle/>
          <a:p>
            <a:pPr>
              <a:lnSpc>
                <a:spcPts val="4400"/>
              </a:lnSpc>
            </a:pPr>
            <a:r>
              <a:rPr lang="en-US">
                <a:latin typeface="Bookman Old Style" charset="0"/>
              </a:rPr>
              <a:t>Target Costing from Target Pricing</a:t>
            </a:r>
          </a:p>
        </p:txBody>
      </p:sp>
      <p:sp>
        <p:nvSpPr>
          <p:cNvPr id="4" name="Text Box 3">
            <a:extLst>
              <a:ext uri="{FF2B5EF4-FFF2-40B4-BE49-F238E27FC236}"/>
            </a:extLst>
          </p:cNvPr>
          <p:cNvSpPr txBox="1">
            <a:spLocks noChangeArrowheads="1"/>
          </p:cNvSpPr>
          <p:nvPr/>
        </p:nvSpPr>
        <p:spPr bwMode="auto">
          <a:xfrm>
            <a:off x="1463675" y="1463675"/>
            <a:ext cx="6034088" cy="1554163"/>
          </a:xfrm>
          <a:prstGeom prst="rect">
            <a:avLst/>
          </a:prstGeom>
          <a:solidFill>
            <a:schemeClr val="accent6">
              <a:lumMod val="40000"/>
              <a:lumOff val="60000"/>
            </a:schemeClr>
          </a:solidFill>
          <a:ln w="12700">
            <a:solidFill>
              <a:schemeClr val="tx1"/>
            </a:solidFill>
            <a:headEnd/>
            <a:tailEnd/>
          </a:ln>
        </p:spPr>
        <p:style>
          <a:lnRef idx="2">
            <a:schemeClr val="dk1"/>
          </a:lnRef>
          <a:fillRef idx="1">
            <a:schemeClr val="lt1"/>
          </a:fillRef>
          <a:effectRef idx="0">
            <a:schemeClr val="dk1"/>
          </a:effectRef>
          <a:fontRef idx="minor">
            <a:schemeClr val="dk1"/>
          </a:fontRef>
        </p:style>
        <p:txBody>
          <a:bodyPr anchor="ctr">
            <a:flatTx/>
          </a:bodyPr>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lgn="ctr">
              <a:buSzPct val="100000"/>
              <a:defRPr/>
            </a:pPr>
            <a:r>
              <a:rPr lang="en-US" sz="2400" b="1" u="sng" dirty="0" smtClean="0">
                <a:solidFill>
                  <a:srgbClr val="000000"/>
                </a:solidFill>
                <a:latin typeface="Gill Sans"/>
                <a:cs typeface="Gill Sans"/>
              </a:rPr>
              <a:t>Target Price</a:t>
            </a:r>
          </a:p>
          <a:p>
            <a:pPr algn="ctr">
              <a:buSzPct val="100000"/>
              <a:defRPr/>
            </a:pPr>
            <a:r>
              <a:rPr lang="en-US" sz="2400" dirty="0" smtClean="0">
                <a:latin typeface="Gill Sans"/>
                <a:cs typeface="Gill Sans"/>
              </a:rPr>
              <a:t>The price based on </a:t>
            </a:r>
            <a:r>
              <a:rPr lang="en-US" sz="2400" dirty="0" smtClean="0">
                <a:latin typeface="Gill Sans"/>
                <a:cs typeface="Gill Sans"/>
              </a:rPr>
              <a:t>customers’ </a:t>
            </a:r>
            <a:r>
              <a:rPr lang="en-US" sz="2400" dirty="0" smtClean="0">
                <a:latin typeface="Gill Sans"/>
                <a:cs typeface="Gill Sans"/>
              </a:rPr>
              <a:t>perceived value for the product and the price that competitors charge.</a:t>
            </a:r>
          </a:p>
        </p:txBody>
      </p:sp>
      <p:sp>
        <p:nvSpPr>
          <p:cNvPr id="5" name="Text Box 3">
            <a:extLst>
              <a:ext uri="{FF2B5EF4-FFF2-40B4-BE49-F238E27FC236}"/>
            </a:extLst>
          </p:cNvPr>
          <p:cNvSpPr txBox="1">
            <a:spLocks noChangeArrowheads="1"/>
          </p:cNvSpPr>
          <p:nvPr/>
        </p:nvSpPr>
        <p:spPr bwMode="auto">
          <a:xfrm>
            <a:off x="2271713" y="3108325"/>
            <a:ext cx="4586287"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buFont typeface="Arial" pitchFamily="34" charset="0"/>
              <a:buChar char="•"/>
              <a:defRPr/>
            </a:pPr>
            <a:r>
              <a:rPr lang="en-US" sz="2400" dirty="0">
                <a:solidFill>
                  <a:schemeClr val="tx1"/>
                </a:solidFill>
                <a:latin typeface="Arial" pitchFamily="34" charset="0"/>
                <a:cs typeface="Arial" pitchFamily="34" charset="0"/>
              </a:rPr>
              <a:t> 	What would a customer pay?</a:t>
            </a:r>
          </a:p>
        </p:txBody>
      </p:sp>
      <p:sp>
        <p:nvSpPr>
          <p:cNvPr id="6" name="Text Box 3">
            <a:extLst>
              <a:ext uri="{FF2B5EF4-FFF2-40B4-BE49-F238E27FC236}"/>
            </a:extLst>
          </p:cNvPr>
          <p:cNvSpPr txBox="1">
            <a:spLocks noChangeArrowheads="1"/>
          </p:cNvSpPr>
          <p:nvPr/>
        </p:nvSpPr>
        <p:spPr bwMode="auto">
          <a:xfrm>
            <a:off x="2271713" y="3657600"/>
            <a:ext cx="4586287"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buFont typeface="Arial" pitchFamily="34" charset="0"/>
              <a:buChar char="•"/>
              <a:defRPr/>
            </a:pPr>
            <a:r>
              <a:rPr lang="en-US" sz="2400" dirty="0">
                <a:solidFill>
                  <a:schemeClr val="tx1"/>
                </a:solidFill>
                <a:latin typeface="Arial" pitchFamily="34" charset="0"/>
                <a:cs typeface="Arial" pitchFamily="34" charset="0"/>
              </a:rPr>
              <a:t> 	How much profit do I need?</a:t>
            </a:r>
          </a:p>
        </p:txBody>
      </p:sp>
      <p:sp>
        <p:nvSpPr>
          <p:cNvPr id="7" name="Text Box 3">
            <a:extLst>
              <a:ext uri="{FF2B5EF4-FFF2-40B4-BE49-F238E27FC236}"/>
            </a:extLst>
          </p:cNvPr>
          <p:cNvSpPr txBox="1">
            <a:spLocks noChangeArrowheads="1"/>
          </p:cNvSpPr>
          <p:nvPr/>
        </p:nvSpPr>
        <p:spPr bwMode="auto">
          <a:xfrm>
            <a:off x="2271713" y="4206875"/>
            <a:ext cx="4586287"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buFont typeface="Arial" pitchFamily="34" charset="0"/>
              <a:buChar char="•"/>
              <a:defRPr/>
            </a:pPr>
            <a:r>
              <a:rPr lang="en-US" sz="2400" dirty="0">
                <a:solidFill>
                  <a:schemeClr val="tx1"/>
                </a:solidFill>
                <a:latin typeface="Arial" pitchFamily="34" charset="0"/>
                <a:cs typeface="Arial" pitchFamily="34" charset="0"/>
              </a:rPr>
              <a:t> 	Can I make it at this cost?</a:t>
            </a:r>
          </a:p>
        </p:txBody>
      </p:sp>
      <p:sp>
        <p:nvSpPr>
          <p:cNvPr id="8" name="Text Box 17">
            <a:extLst>
              <a:ext uri="{FF2B5EF4-FFF2-40B4-BE49-F238E27FC236}"/>
            </a:extLst>
          </p:cNvPr>
          <p:cNvSpPr txBox="1">
            <a:spLocks noChangeArrowheads="1"/>
          </p:cNvSpPr>
          <p:nvPr/>
        </p:nvSpPr>
        <p:spPr bwMode="auto">
          <a:xfrm>
            <a:off x="1554163" y="4937125"/>
            <a:ext cx="6035675" cy="549275"/>
          </a:xfrm>
          <a:prstGeom prst="rect">
            <a:avLst/>
          </a:prstGeom>
          <a:solidFill>
            <a:schemeClr val="accent6"/>
          </a:solidFill>
          <a:ln w="12700">
            <a:solidFill>
              <a:schemeClr val="tx1"/>
            </a:solidFill>
            <a:miter lim="800000"/>
            <a:headEnd/>
            <a:tailEnd/>
          </a:ln>
          <a:effectLst/>
        </p:spPr>
        <p:txBody>
          <a:bodyPr wrap="none" anchor="ctr"/>
          <a:lstStyle>
            <a:lvl1pPr defTabSz="365125">
              <a:defRPr>
                <a:solidFill>
                  <a:schemeClr val="tx1"/>
                </a:solidFill>
                <a:latin typeface="Arial" charset="0"/>
                <a:ea typeface="ＭＳ Ｐゴシック" charset="0"/>
                <a:cs typeface="ＭＳ Ｐゴシック" charset="0"/>
              </a:defRPr>
            </a:lvl1pPr>
            <a:lvl2pPr marL="742950" indent="-285750" defTabSz="365125">
              <a:defRPr>
                <a:solidFill>
                  <a:schemeClr val="tx1"/>
                </a:solidFill>
                <a:latin typeface="Arial" charset="0"/>
                <a:ea typeface="ＭＳ Ｐゴシック" charset="0"/>
              </a:defRPr>
            </a:lvl2pPr>
            <a:lvl3pPr marL="1143000" indent="-228600" defTabSz="365125">
              <a:defRPr>
                <a:solidFill>
                  <a:schemeClr val="tx1"/>
                </a:solidFill>
                <a:latin typeface="Arial" charset="0"/>
                <a:ea typeface="ＭＳ Ｐゴシック" charset="0"/>
              </a:defRPr>
            </a:lvl3pPr>
            <a:lvl4pPr marL="1600200" indent="-228600" defTabSz="365125">
              <a:defRPr>
                <a:solidFill>
                  <a:schemeClr val="tx1"/>
                </a:solidFill>
                <a:latin typeface="Arial" charset="0"/>
                <a:ea typeface="ＭＳ Ｐゴシック" charset="0"/>
              </a:defRPr>
            </a:lvl4pPr>
            <a:lvl5pPr marL="2057400" indent="-228600" defTabSz="365125">
              <a:defRPr>
                <a:solidFill>
                  <a:schemeClr val="tx1"/>
                </a:solidFill>
                <a:latin typeface="Arial" charset="0"/>
                <a:ea typeface="ＭＳ Ｐゴシック" charset="0"/>
              </a:defRPr>
            </a:lvl5pPr>
            <a:lvl6pPr marL="2514600" indent="-228600" defTabSz="365125" eaLnBrk="0" fontAlgn="base" hangingPunct="0">
              <a:spcBef>
                <a:spcPct val="0"/>
              </a:spcBef>
              <a:spcAft>
                <a:spcPct val="0"/>
              </a:spcAft>
              <a:defRPr>
                <a:solidFill>
                  <a:schemeClr val="tx1"/>
                </a:solidFill>
                <a:latin typeface="Arial" charset="0"/>
                <a:ea typeface="ＭＳ Ｐゴシック" charset="0"/>
              </a:defRPr>
            </a:lvl6pPr>
            <a:lvl7pPr marL="2971800" indent="-228600" defTabSz="365125" eaLnBrk="0" fontAlgn="base" hangingPunct="0">
              <a:spcBef>
                <a:spcPct val="0"/>
              </a:spcBef>
              <a:spcAft>
                <a:spcPct val="0"/>
              </a:spcAft>
              <a:defRPr>
                <a:solidFill>
                  <a:schemeClr val="tx1"/>
                </a:solidFill>
                <a:latin typeface="Arial" charset="0"/>
                <a:ea typeface="ＭＳ Ｐゴシック" charset="0"/>
              </a:defRPr>
            </a:lvl7pPr>
            <a:lvl8pPr marL="3429000" indent="-228600" defTabSz="365125" eaLnBrk="0" fontAlgn="base" hangingPunct="0">
              <a:spcBef>
                <a:spcPct val="0"/>
              </a:spcBef>
              <a:spcAft>
                <a:spcPct val="0"/>
              </a:spcAft>
              <a:defRPr>
                <a:solidFill>
                  <a:schemeClr val="tx1"/>
                </a:solidFill>
                <a:latin typeface="Arial" charset="0"/>
                <a:ea typeface="ＭＳ Ｐゴシック" charset="0"/>
              </a:defRPr>
            </a:lvl8pPr>
            <a:lvl9pPr marL="3886200" indent="-228600" defTabSz="365125"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2400" smtClean="0">
                <a:latin typeface="Gill Sans"/>
                <a:cs typeface="Gill Sans"/>
              </a:rPr>
              <a:t>Target price – Desired profit = Target cost</a:t>
            </a:r>
          </a:p>
        </p:txBody>
      </p:sp>
      <p:sp>
        <p:nvSpPr>
          <p:cNvPr id="13" name="Rectangle 12">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4-3</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263525"/>
            <a:ext cx="8229600" cy="914400"/>
          </a:xfrm>
        </p:spPr>
        <p:txBody>
          <a:bodyPr/>
          <a:lstStyle/>
          <a:p>
            <a:pPr>
              <a:lnSpc>
                <a:spcPts val="4400"/>
              </a:lnSpc>
            </a:pPr>
            <a:r>
              <a:rPr lang="en-US">
                <a:latin typeface="Bookman Old Style" charset="0"/>
              </a:rPr>
              <a:t>Legal Issues Relating to Costs and Sales Price</a:t>
            </a:r>
          </a:p>
        </p:txBody>
      </p:sp>
      <p:sp>
        <p:nvSpPr>
          <p:cNvPr id="4" name="Text Box 3">
            <a:extLst>
              <a:ext uri="{FF2B5EF4-FFF2-40B4-BE49-F238E27FC236}"/>
            </a:extLst>
          </p:cNvPr>
          <p:cNvSpPr txBox="1">
            <a:spLocks noChangeArrowheads="1"/>
          </p:cNvSpPr>
          <p:nvPr/>
        </p:nvSpPr>
        <p:spPr bwMode="auto">
          <a:xfrm>
            <a:off x="1006475" y="1646238"/>
            <a:ext cx="7131050" cy="1265237"/>
          </a:xfrm>
          <a:prstGeom prst="rect">
            <a:avLst/>
          </a:prstGeom>
          <a:solidFill>
            <a:schemeClr val="accent6">
              <a:lumMod val="40000"/>
              <a:lumOff val="60000"/>
            </a:schemeClr>
          </a:solidFill>
          <a:ln w="12700">
            <a:solidFill>
              <a:schemeClr val="tx1"/>
            </a:solidFill>
            <a:headEnd/>
            <a:tailEnd/>
          </a:ln>
        </p:spPr>
        <p:style>
          <a:lnRef idx="2">
            <a:schemeClr val="dk1"/>
          </a:lnRef>
          <a:fillRef idx="1">
            <a:schemeClr val="lt1"/>
          </a:fillRef>
          <a:effectRef idx="0">
            <a:schemeClr val="dk1"/>
          </a:effectRef>
          <a:fontRef idx="minor">
            <a:schemeClr val="dk1"/>
          </a:fontRef>
        </p:style>
        <p:txBody>
          <a:bodyPr>
            <a:flatTx/>
          </a:bodyPr>
          <a:lstStyle/>
          <a:p>
            <a:pPr algn="ctr" defTabSz="274320">
              <a:buSzPct val="100000"/>
              <a:defRPr/>
            </a:pPr>
            <a:r>
              <a:rPr lang="en-US" sz="2400" b="1" u="sng" dirty="0">
                <a:latin typeface="Gill Sans"/>
                <a:cs typeface="Gill Sans"/>
              </a:rPr>
              <a:t>Predatory Pricing </a:t>
            </a:r>
          </a:p>
          <a:p>
            <a:pPr algn="ctr" defTabSz="274320">
              <a:buSzPct val="100000"/>
              <a:defRPr/>
            </a:pPr>
            <a:r>
              <a:rPr lang="en-US" sz="2400" dirty="0">
                <a:solidFill>
                  <a:schemeClr val="tx1"/>
                </a:solidFill>
                <a:latin typeface="Gill Sans"/>
                <a:cs typeface="Gill Sans"/>
              </a:rPr>
              <a:t>Practice of setting price below cost with the intent to drive competitors out of business</a:t>
            </a:r>
          </a:p>
        </p:txBody>
      </p:sp>
      <p:sp>
        <p:nvSpPr>
          <p:cNvPr id="5" name="Text Box 3">
            <a:extLst>
              <a:ext uri="{FF2B5EF4-FFF2-40B4-BE49-F238E27FC236}"/>
            </a:extLst>
          </p:cNvPr>
          <p:cNvSpPr txBox="1">
            <a:spLocks noChangeArrowheads="1"/>
          </p:cNvSpPr>
          <p:nvPr/>
        </p:nvSpPr>
        <p:spPr bwMode="auto">
          <a:xfrm>
            <a:off x="1006475" y="3154363"/>
            <a:ext cx="7131050" cy="1265237"/>
          </a:xfrm>
          <a:prstGeom prst="rect">
            <a:avLst/>
          </a:prstGeom>
          <a:solidFill>
            <a:schemeClr val="accent6">
              <a:lumMod val="40000"/>
              <a:lumOff val="60000"/>
            </a:schemeClr>
          </a:solidFill>
          <a:ln w="12700">
            <a:solidFill>
              <a:schemeClr val="tx1"/>
            </a:solidFill>
            <a:headEnd/>
            <a:tailEnd/>
          </a:ln>
        </p:spPr>
        <p:style>
          <a:lnRef idx="2">
            <a:schemeClr val="dk1"/>
          </a:lnRef>
          <a:fillRef idx="1">
            <a:schemeClr val="lt1"/>
          </a:fillRef>
          <a:effectRef idx="0">
            <a:schemeClr val="dk1"/>
          </a:effectRef>
          <a:fontRef idx="minor">
            <a:schemeClr val="dk1"/>
          </a:fontRef>
        </p:style>
        <p:txBody>
          <a:bodyPr>
            <a:flatTx/>
          </a:bodyPr>
          <a:lstStyle/>
          <a:p>
            <a:pPr algn="ctr" defTabSz="274320">
              <a:buSzPct val="100000"/>
              <a:defRPr/>
            </a:pPr>
            <a:r>
              <a:rPr lang="en-US" sz="2400" b="1" u="sng" dirty="0">
                <a:latin typeface="Gill Sans"/>
                <a:cs typeface="Gill Sans"/>
              </a:rPr>
              <a:t>Dumping</a:t>
            </a:r>
          </a:p>
          <a:p>
            <a:pPr algn="ctr" defTabSz="274320">
              <a:buSzPct val="100000"/>
              <a:defRPr/>
            </a:pPr>
            <a:r>
              <a:rPr lang="en-US" sz="2400" dirty="0">
                <a:solidFill>
                  <a:schemeClr val="tx1"/>
                </a:solidFill>
                <a:latin typeface="Gill Sans"/>
                <a:cs typeface="Gill Sans"/>
              </a:rPr>
              <a:t>Exporting a product to another country at a price below domestic price</a:t>
            </a:r>
          </a:p>
        </p:txBody>
      </p:sp>
      <p:sp>
        <p:nvSpPr>
          <p:cNvPr id="6" name="Text Box 3">
            <a:extLst>
              <a:ext uri="{FF2B5EF4-FFF2-40B4-BE49-F238E27FC236}"/>
            </a:extLst>
          </p:cNvPr>
          <p:cNvSpPr txBox="1">
            <a:spLocks noChangeArrowheads="1"/>
          </p:cNvSpPr>
          <p:nvPr/>
        </p:nvSpPr>
        <p:spPr bwMode="auto">
          <a:xfrm>
            <a:off x="1006475" y="4754563"/>
            <a:ext cx="7131050" cy="1265237"/>
          </a:xfrm>
          <a:prstGeom prst="rect">
            <a:avLst/>
          </a:prstGeom>
          <a:solidFill>
            <a:schemeClr val="accent6">
              <a:lumMod val="40000"/>
              <a:lumOff val="60000"/>
            </a:schemeClr>
          </a:solidFill>
          <a:ln w="12700">
            <a:solidFill>
              <a:schemeClr val="tx1"/>
            </a:solidFill>
            <a:headEnd/>
            <a:tailEnd/>
          </a:ln>
        </p:spPr>
        <p:style>
          <a:lnRef idx="2">
            <a:schemeClr val="dk1"/>
          </a:lnRef>
          <a:fillRef idx="1">
            <a:schemeClr val="lt1"/>
          </a:fillRef>
          <a:effectRef idx="0">
            <a:schemeClr val="dk1"/>
          </a:effectRef>
          <a:fontRef idx="minor">
            <a:schemeClr val="dk1"/>
          </a:fontRef>
        </p:style>
        <p:txBody>
          <a:bodyPr>
            <a:flatTx/>
          </a:bodyPr>
          <a:lstStyle>
            <a:lvl1pPr defTabSz="273050">
              <a:defRPr>
                <a:solidFill>
                  <a:schemeClr val="tx1"/>
                </a:solidFill>
                <a:latin typeface="Arial" pitchFamily="34" charset="0"/>
                <a:ea typeface="ＭＳ Ｐゴシック" pitchFamily="34" charset="-128"/>
              </a:defRPr>
            </a:lvl1pPr>
            <a:lvl2pPr marL="742950" indent="-285750" defTabSz="273050">
              <a:defRPr>
                <a:solidFill>
                  <a:schemeClr val="tx1"/>
                </a:solidFill>
                <a:latin typeface="Arial" pitchFamily="34" charset="0"/>
                <a:ea typeface="ＭＳ Ｐゴシック" pitchFamily="34" charset="-128"/>
              </a:defRPr>
            </a:lvl2pPr>
            <a:lvl3pPr marL="1143000" indent="-228600" defTabSz="273050">
              <a:defRPr>
                <a:solidFill>
                  <a:schemeClr val="tx1"/>
                </a:solidFill>
                <a:latin typeface="Arial" pitchFamily="34" charset="0"/>
                <a:ea typeface="ＭＳ Ｐゴシック" pitchFamily="34" charset="-128"/>
              </a:defRPr>
            </a:lvl3pPr>
            <a:lvl4pPr marL="1600200" indent="-228600" defTabSz="273050">
              <a:defRPr>
                <a:solidFill>
                  <a:schemeClr val="tx1"/>
                </a:solidFill>
                <a:latin typeface="Arial" pitchFamily="34" charset="0"/>
                <a:ea typeface="ＭＳ Ｐゴシック" pitchFamily="34" charset="-128"/>
              </a:defRPr>
            </a:lvl4pPr>
            <a:lvl5pPr marL="2057400" indent="-228600" defTabSz="273050">
              <a:defRPr>
                <a:solidFill>
                  <a:schemeClr val="tx1"/>
                </a:solidFill>
                <a:latin typeface="Arial" pitchFamily="34" charset="0"/>
                <a:ea typeface="ＭＳ Ｐゴシック" pitchFamily="34" charset="-128"/>
              </a:defRPr>
            </a:lvl5pPr>
            <a:lvl6pPr marL="25146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buSzPct val="100000"/>
              <a:defRPr/>
            </a:pPr>
            <a:r>
              <a:rPr lang="en-US" altLang="en-US" sz="2400" b="1" u="sng" dirty="0">
                <a:solidFill>
                  <a:srgbClr val="000000"/>
                </a:solidFill>
                <a:latin typeface="Gill Sans"/>
                <a:cs typeface="Gill Sans"/>
              </a:rPr>
              <a:t>Price Discrimination</a:t>
            </a:r>
          </a:p>
          <a:p>
            <a:pPr algn="ctr">
              <a:buSzPct val="100000"/>
              <a:defRPr/>
            </a:pPr>
            <a:r>
              <a:rPr lang="en-US" altLang="en-US" sz="2400" dirty="0">
                <a:solidFill>
                  <a:srgbClr val="000000"/>
                </a:solidFill>
                <a:latin typeface="Gill Sans"/>
                <a:cs typeface="Gill Sans"/>
              </a:rPr>
              <a:t>Practice of selling identical goods to different customers at different </a:t>
            </a:r>
            <a:r>
              <a:rPr lang="en-US" altLang="en-US" sz="2400" dirty="0" smtClean="0">
                <a:solidFill>
                  <a:srgbClr val="000000"/>
                </a:solidFill>
                <a:latin typeface="Gill Sans"/>
                <a:cs typeface="Gill Sans"/>
              </a:rPr>
              <a:t>prices</a:t>
            </a:r>
            <a:endParaRPr lang="en-US" altLang="en-US" sz="2400" dirty="0">
              <a:latin typeface="Gill Sans"/>
              <a:cs typeface="Gill Sans"/>
            </a:endParaRPr>
          </a:p>
        </p:txBody>
      </p:sp>
      <p:sp>
        <p:nvSpPr>
          <p:cNvPr id="12" name="Rectangle 11">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4-3</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extLst>
          </p:cNvPr>
          <p:cNvSpPr txBox="1">
            <a:spLocks noChangeArrowheads="1"/>
          </p:cNvSpPr>
          <p:nvPr/>
        </p:nvSpPr>
        <p:spPr bwMode="auto">
          <a:xfrm>
            <a:off x="1006475" y="1646238"/>
            <a:ext cx="7131050" cy="1249362"/>
          </a:xfrm>
          <a:prstGeom prst="rect">
            <a:avLst/>
          </a:prstGeom>
          <a:solidFill>
            <a:schemeClr val="accent6">
              <a:lumMod val="40000"/>
              <a:lumOff val="60000"/>
            </a:schemeClr>
          </a:solidFill>
          <a:ln w="12700">
            <a:solidFill>
              <a:schemeClr val="tx1"/>
            </a:solidFill>
            <a:headEnd/>
            <a:tailEnd/>
          </a:ln>
        </p:spPr>
        <p:style>
          <a:lnRef idx="2">
            <a:schemeClr val="dk1"/>
          </a:lnRef>
          <a:fillRef idx="1">
            <a:schemeClr val="lt1"/>
          </a:fillRef>
          <a:effectRef idx="0">
            <a:schemeClr val="dk1"/>
          </a:effectRef>
          <a:fontRef idx="minor">
            <a:schemeClr val="dk1"/>
          </a:fontRef>
        </p:style>
        <p:txBody>
          <a:bodyPr>
            <a:flatTx/>
          </a:bodyPr>
          <a:lstStyle/>
          <a:p>
            <a:pPr algn="ctr" defTabSz="274320">
              <a:buSzPct val="100000"/>
              <a:defRPr/>
            </a:pPr>
            <a:r>
              <a:rPr lang="en-US" sz="2400" b="1" u="sng" dirty="0">
                <a:latin typeface="Gill Sans"/>
                <a:cs typeface="Gill Sans"/>
              </a:rPr>
              <a:t>Peak-load Pricing</a:t>
            </a:r>
          </a:p>
          <a:p>
            <a:pPr algn="ctr" defTabSz="274320">
              <a:buSzPct val="100000"/>
              <a:defRPr/>
            </a:pPr>
            <a:r>
              <a:rPr lang="en-US" sz="2400" dirty="0">
                <a:solidFill>
                  <a:schemeClr val="tx1"/>
                </a:solidFill>
                <a:latin typeface="Gill Sans"/>
                <a:cs typeface="Gill Sans"/>
              </a:rPr>
              <a:t>Practice of setting prices highest when </a:t>
            </a:r>
            <a:r>
              <a:rPr lang="en-US" sz="2400" dirty="0" smtClean="0">
                <a:solidFill>
                  <a:schemeClr val="tx1"/>
                </a:solidFill>
                <a:latin typeface="Gill Sans"/>
                <a:cs typeface="Gill Sans"/>
              </a:rPr>
              <a:t>the quantity </a:t>
            </a:r>
            <a:r>
              <a:rPr lang="en-US" sz="2400" dirty="0">
                <a:solidFill>
                  <a:schemeClr val="tx1"/>
                </a:solidFill>
                <a:latin typeface="Gill Sans"/>
                <a:cs typeface="Gill Sans"/>
              </a:rPr>
              <a:t>demanded for the product approaches capacity.</a:t>
            </a:r>
          </a:p>
        </p:txBody>
      </p:sp>
      <p:sp>
        <p:nvSpPr>
          <p:cNvPr id="5" name="Text Box 3">
            <a:extLst>
              <a:ext uri="{FF2B5EF4-FFF2-40B4-BE49-F238E27FC236}"/>
            </a:extLst>
          </p:cNvPr>
          <p:cNvSpPr txBox="1">
            <a:spLocks noChangeArrowheads="1"/>
          </p:cNvSpPr>
          <p:nvPr/>
        </p:nvSpPr>
        <p:spPr bwMode="auto">
          <a:xfrm>
            <a:off x="1006475" y="3048000"/>
            <a:ext cx="7131050" cy="1219200"/>
          </a:xfrm>
          <a:prstGeom prst="rect">
            <a:avLst/>
          </a:prstGeom>
          <a:solidFill>
            <a:schemeClr val="accent6">
              <a:lumMod val="40000"/>
              <a:lumOff val="60000"/>
            </a:schemeClr>
          </a:solidFill>
          <a:ln w="12700">
            <a:solidFill>
              <a:schemeClr val="tx1"/>
            </a:solidFill>
            <a:headEnd/>
            <a:tailEnd/>
          </a:ln>
        </p:spPr>
        <p:style>
          <a:lnRef idx="2">
            <a:schemeClr val="dk1"/>
          </a:lnRef>
          <a:fillRef idx="1">
            <a:schemeClr val="lt1"/>
          </a:fillRef>
          <a:effectRef idx="0">
            <a:schemeClr val="dk1"/>
          </a:effectRef>
          <a:fontRef idx="minor">
            <a:schemeClr val="dk1"/>
          </a:fontRef>
        </p:style>
        <p:txBody>
          <a:bodyPr>
            <a:flatTx/>
          </a:bodyPr>
          <a:lstStyle/>
          <a:p>
            <a:pPr algn="ctr" defTabSz="274320">
              <a:buSzPct val="100000"/>
              <a:defRPr/>
            </a:pPr>
            <a:r>
              <a:rPr lang="en-US" sz="2400" b="1" u="sng" dirty="0">
                <a:latin typeface="Gill Sans"/>
                <a:cs typeface="Gill Sans"/>
              </a:rPr>
              <a:t>Price Fixing</a:t>
            </a:r>
          </a:p>
          <a:p>
            <a:pPr algn="ctr" defTabSz="274320">
              <a:buSzPct val="100000"/>
              <a:defRPr/>
            </a:pPr>
            <a:r>
              <a:rPr lang="en-US" sz="2400" dirty="0">
                <a:solidFill>
                  <a:schemeClr val="tx1"/>
                </a:solidFill>
                <a:latin typeface="Gill Sans"/>
                <a:cs typeface="Gill Sans"/>
              </a:rPr>
              <a:t>Agreement among businesses to set prices at a particular level.</a:t>
            </a:r>
          </a:p>
        </p:txBody>
      </p:sp>
      <p:sp>
        <p:nvSpPr>
          <p:cNvPr id="10" name="Rectangle 9">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4-3</a:t>
            </a:r>
          </a:p>
        </p:txBody>
      </p:sp>
      <p:sp>
        <p:nvSpPr>
          <p:cNvPr id="43012" name="Title 1"/>
          <p:cNvSpPr>
            <a:spLocks noGrp="1"/>
          </p:cNvSpPr>
          <p:nvPr>
            <p:ph type="title"/>
          </p:nvPr>
        </p:nvSpPr>
        <p:spPr>
          <a:xfrm>
            <a:off x="457200" y="263525"/>
            <a:ext cx="8229600" cy="914400"/>
          </a:xfrm>
        </p:spPr>
        <p:txBody>
          <a:bodyPr/>
          <a:lstStyle/>
          <a:p>
            <a:pPr>
              <a:lnSpc>
                <a:spcPts val="4400"/>
              </a:lnSpc>
            </a:pPr>
            <a:r>
              <a:rPr lang="en-US">
                <a:latin typeface="Bookman Old Style" charset="0"/>
              </a:rPr>
              <a:t>Legal Issues Relating to Costs and Sales Price (2)</a:t>
            </a:r>
          </a:p>
        </p:txBody>
      </p:sp>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219200" y="1219200"/>
            <a:ext cx="6858000" cy="990600"/>
          </a:xfrm>
        </p:spPr>
        <p:txBody>
          <a:bodyPr>
            <a:noAutofit/>
          </a:bodyPr>
          <a:lstStyle/>
          <a:p>
            <a:pPr eaLnBrk="1" fontAlgn="auto" hangingPunct="1">
              <a:spcAft>
                <a:spcPts val="0"/>
              </a:spcAft>
              <a:defRPr/>
            </a:pPr>
            <a:r>
              <a:rPr lang="en-US" dirty="0">
                <a:ea typeface="+mj-ea"/>
                <a:cs typeface="+mj-cs"/>
              </a:rPr>
              <a:t>Fundamentals of Cost Analysis for Decision Making</a:t>
            </a:r>
          </a:p>
        </p:txBody>
      </p:sp>
      <p:sp>
        <p:nvSpPr>
          <p:cNvPr id="3" name="Subtitle 2">
            <a:extLst>
              <a:ext uri="{FF2B5EF4-FFF2-40B4-BE49-F238E27FC236}"/>
            </a:extLst>
          </p:cNvPr>
          <p:cNvSpPr>
            <a:spLocks noGrp="1"/>
          </p:cNvSpPr>
          <p:nvPr>
            <p:ph type="subTitle" idx="1"/>
          </p:nvPr>
        </p:nvSpPr>
        <p:spPr/>
        <p:txBody>
          <a:bodyPr>
            <a:normAutofit/>
          </a:bodyPr>
          <a:lstStyle/>
          <a:p>
            <a:pPr eaLnBrk="1" fontAlgn="auto" hangingPunct="1">
              <a:spcAft>
                <a:spcPts val="0"/>
              </a:spcAft>
              <a:buFont typeface="Wingdings 3"/>
              <a:buNone/>
              <a:defRPr/>
            </a:pPr>
            <a:r>
              <a:rPr lang="en-US" dirty="0"/>
              <a:t>Chapter 4</a:t>
            </a:r>
          </a:p>
        </p:txBody>
      </p:sp>
    </p:spTree>
  </p:cSld>
  <p:clrMapOvr>
    <a:masterClrMapping/>
  </p:clrMapOvr>
  <p:transition xmlns:p14="http://schemas.microsoft.com/office/powerpoint/2010/main" spd="med">
    <p:wedg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263525"/>
            <a:ext cx="8229600" cy="914400"/>
          </a:xfrm>
        </p:spPr>
        <p:txBody>
          <a:bodyPr/>
          <a:lstStyle/>
          <a:p>
            <a:pPr>
              <a:lnSpc>
                <a:spcPts val="4400"/>
              </a:lnSpc>
            </a:pPr>
            <a:r>
              <a:rPr lang="en-US">
                <a:latin typeface="Bookman Old Style" charset="0"/>
              </a:rPr>
              <a:t>Use of Differential Analysis</a:t>
            </a:r>
            <a:br>
              <a:rPr lang="en-US">
                <a:latin typeface="Bookman Old Style" charset="0"/>
              </a:rPr>
            </a:br>
            <a:r>
              <a:rPr lang="en-US">
                <a:latin typeface="Bookman Old Style" charset="0"/>
              </a:rPr>
              <a:t>for Production Decision</a:t>
            </a:r>
          </a:p>
        </p:txBody>
      </p:sp>
      <p:sp>
        <p:nvSpPr>
          <p:cNvPr id="3" name="Text Box 3">
            <a:extLst>
              <a:ext uri="{FF2B5EF4-FFF2-40B4-BE49-F238E27FC236}"/>
            </a:extLst>
          </p:cNvPr>
          <p:cNvSpPr txBox="1">
            <a:spLocks noChangeArrowheads="1"/>
          </p:cNvSpPr>
          <p:nvPr/>
        </p:nvSpPr>
        <p:spPr bwMode="auto">
          <a:xfrm>
            <a:off x="1874838" y="1646238"/>
            <a:ext cx="5394325" cy="731837"/>
          </a:xfrm>
          <a:prstGeom prst="rect">
            <a:avLst/>
          </a:prstGeom>
          <a:solidFill>
            <a:schemeClr val="tx2">
              <a:lumMod val="20000"/>
              <a:lumOff val="80000"/>
            </a:schemeClr>
          </a:solidFill>
          <a:ln w="12700">
            <a:noFill/>
            <a:miter lim="800000"/>
            <a:headEnd/>
            <a:tailEnd/>
          </a:ln>
          <a:effectLst/>
        </p:spPr>
        <p:txBody>
          <a:bodyPr wrap="none" anchor="ctr"/>
          <a:lstStyle/>
          <a:p>
            <a:pPr defTabSz="365760">
              <a:spcBef>
                <a:spcPts val="0"/>
              </a:spcBef>
              <a:defRPr/>
            </a:pPr>
            <a:r>
              <a:rPr lang="en-US" sz="2400" b="1" dirty="0">
                <a:solidFill>
                  <a:srgbClr val="0000CC"/>
                </a:solidFill>
                <a:ea typeface="ＭＳ Ｐゴシック" panose="020B0600070205080204" pitchFamily="34" charset="-128"/>
                <a:cs typeface="+mn-cs"/>
              </a:rPr>
              <a:t>LO 4-4 </a:t>
            </a:r>
            <a:r>
              <a:rPr lang="en-US" sz="2000" dirty="0">
                <a:latin typeface="Verdana" pitchFamily="34" charset="0"/>
                <a:ea typeface="ＭＳ Ｐゴシック" panose="020B0600070205080204" pitchFamily="34" charset="-128"/>
                <a:cs typeface="+mn-cs"/>
              </a:rPr>
              <a:t>	</a:t>
            </a:r>
            <a:r>
              <a:rPr lang="en-US" sz="2000" dirty="0">
                <a:ea typeface="ＭＳ Ｐゴシック" panose="020B0600070205080204" pitchFamily="34" charset="-128"/>
                <a:cs typeface="Arial" pitchFamily="34" charset="0"/>
              </a:rPr>
              <a:t>Understand how to apply differential</a:t>
            </a:r>
          </a:p>
          <a:p>
            <a:pPr defTabSz="365760">
              <a:spcBef>
                <a:spcPts val="0"/>
              </a:spcBef>
              <a:defRPr/>
            </a:pPr>
            <a:r>
              <a:rPr lang="en-US" sz="2000" dirty="0">
                <a:ea typeface="ＭＳ Ｐゴシック" panose="020B0600070205080204" pitchFamily="34" charset="-128"/>
                <a:cs typeface="Arial" pitchFamily="34" charset="0"/>
              </a:rPr>
              <a:t>			analysis to production decisions.</a:t>
            </a:r>
          </a:p>
        </p:txBody>
      </p:sp>
      <p:grpSp>
        <p:nvGrpSpPr>
          <p:cNvPr id="2" name="Group 12"/>
          <p:cNvGrpSpPr>
            <a:grpSpLocks/>
          </p:cNvGrpSpPr>
          <p:nvPr/>
        </p:nvGrpSpPr>
        <p:grpSpPr bwMode="auto">
          <a:xfrm>
            <a:off x="457200" y="2835275"/>
            <a:ext cx="8229600" cy="914400"/>
            <a:chOff x="457200" y="2834640"/>
            <a:chExt cx="8229600" cy="914400"/>
          </a:xfrm>
        </p:grpSpPr>
        <p:sp>
          <p:nvSpPr>
            <p:cNvPr id="4" name="Text Box 4"/>
            <p:cNvSpPr txBox="1">
              <a:spLocks noChangeArrowheads="1"/>
            </p:cNvSpPr>
            <p:nvPr/>
          </p:nvSpPr>
          <p:spPr bwMode="auto">
            <a:xfrm>
              <a:off x="457200" y="2834640"/>
              <a:ext cx="2011363" cy="914400"/>
            </a:xfrm>
            <a:prstGeom prst="rect">
              <a:avLst/>
            </a:prstGeom>
            <a:gradFill rotWithShape="1">
              <a:gsLst>
                <a:gs pos="0">
                  <a:srgbClr val="BCCEF2"/>
                </a:gs>
                <a:gs pos="30000">
                  <a:srgbClr val="9CBAEF"/>
                </a:gs>
                <a:gs pos="45000">
                  <a:srgbClr val="91B3EE"/>
                </a:gs>
                <a:gs pos="55000">
                  <a:srgbClr val="91B3EE"/>
                </a:gs>
                <a:gs pos="73000">
                  <a:srgbClr val="9CBAEF"/>
                </a:gs>
                <a:gs pos="100000">
                  <a:srgbClr val="BCCEF2"/>
                </a:gs>
              </a:gsLst>
              <a:lin ang="900000" scaled="1"/>
            </a:gradFill>
            <a:ln w="9525">
              <a:solidFill>
                <a:schemeClr val="accent1"/>
              </a:solidFill>
              <a:miter lim="800000"/>
              <a:headEnd/>
              <a:tailEnd/>
            </a:ln>
            <a:effectLst>
              <a:outerShdw blurRad="38100" dist="26940" dir="5400000" rotWithShape="0">
                <a:srgbClr val="000000">
                  <a:alpha val="39998"/>
                </a:srgbClr>
              </a:outerShdw>
            </a:effectLst>
          </p:spPr>
          <p:txBody>
            <a:bodyPr wrap="none" anchor="ctr"/>
            <a:lstStyle/>
            <a:p>
              <a:pPr algn="ctr" defTabSz="365760">
                <a:spcBef>
                  <a:spcPts val="0"/>
                </a:spcBef>
                <a:defRPr/>
              </a:pPr>
              <a:r>
                <a:rPr lang="en-US" sz="2400" dirty="0">
                  <a:solidFill>
                    <a:schemeClr val="dk1"/>
                  </a:solidFill>
                  <a:ea typeface="+mn-ea"/>
                  <a:cs typeface="Arial" pitchFamily="34" charset="0"/>
                </a:rPr>
                <a:t>Make or buy</a:t>
              </a:r>
            </a:p>
          </p:txBody>
        </p:sp>
        <p:sp>
          <p:nvSpPr>
            <p:cNvPr id="5" name="Text Box 5">
              <a:extLst>
                <a:ext uri="{FF2B5EF4-FFF2-40B4-BE49-F238E27FC236}"/>
              </a:extLst>
            </p:cNvPr>
            <p:cNvSpPr txBox="1">
              <a:spLocks noChangeArrowheads="1"/>
            </p:cNvSpPr>
            <p:nvPr/>
          </p:nvSpPr>
          <p:spPr bwMode="auto">
            <a:xfrm>
              <a:off x="3382963" y="2834640"/>
              <a:ext cx="5303837" cy="914400"/>
            </a:xfrm>
            <a:prstGeom prst="rect">
              <a:avLst/>
            </a:prstGeom>
            <a:solidFill>
              <a:schemeClr val="accent6"/>
            </a:solidFill>
            <a:ln w="12700">
              <a:solidFill>
                <a:schemeClr val="tx1"/>
              </a:solidFill>
              <a:miter lim="800000"/>
              <a:headEnd/>
              <a:tailEnd/>
            </a:ln>
            <a:effectLst/>
          </p:spPr>
          <p:txBody>
            <a:bodyPr wrap="none" anchor="ctr"/>
            <a:lstStyle/>
            <a:p>
              <a:pPr algn="ctr" defTabSz="365760">
                <a:spcBef>
                  <a:spcPts val="0"/>
                </a:spcBef>
                <a:defRPr/>
              </a:pPr>
              <a:r>
                <a:rPr lang="en-US" sz="2400" dirty="0">
                  <a:ea typeface="ＭＳ Ｐゴシック" panose="020B0600070205080204" pitchFamily="34" charset="-128"/>
                  <a:cs typeface="Arial" pitchFamily="34" charset="0"/>
                </a:rPr>
                <a:t>Decision to make goods or services </a:t>
              </a:r>
            </a:p>
            <a:p>
              <a:pPr algn="ctr" defTabSz="365760">
                <a:spcBef>
                  <a:spcPts val="0"/>
                </a:spcBef>
                <a:defRPr/>
              </a:pPr>
              <a:r>
                <a:rPr lang="en-US" sz="2400" dirty="0">
                  <a:ea typeface="ＭＳ Ｐゴシック" panose="020B0600070205080204" pitchFamily="34" charset="-128"/>
                  <a:cs typeface="Arial" pitchFamily="34" charset="0"/>
                </a:rPr>
                <a:t>internally or purchase them externally</a:t>
              </a:r>
            </a:p>
          </p:txBody>
        </p:sp>
        <p:cxnSp>
          <p:nvCxnSpPr>
            <p:cNvPr id="12" name="Straight Arrow Connector 11">
              <a:extLst>
                <a:ext uri="{FF2B5EF4-FFF2-40B4-BE49-F238E27FC236}"/>
              </a:extLst>
            </p:cNvPr>
            <p:cNvCxnSpPr>
              <a:stCxn id="4" idx="3"/>
              <a:endCxn id="5" idx="1"/>
            </p:cNvCxnSpPr>
            <p:nvPr/>
          </p:nvCxnSpPr>
          <p:spPr>
            <a:xfrm>
              <a:off x="2468563" y="3291840"/>
              <a:ext cx="914400" cy="158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8" name="Group 14"/>
          <p:cNvGrpSpPr>
            <a:grpSpLocks/>
          </p:cNvGrpSpPr>
          <p:nvPr/>
        </p:nvGrpSpPr>
        <p:grpSpPr bwMode="auto">
          <a:xfrm>
            <a:off x="457200" y="4022725"/>
            <a:ext cx="8229600" cy="914400"/>
            <a:chOff x="457200" y="4023360"/>
            <a:chExt cx="8229600" cy="914400"/>
          </a:xfrm>
        </p:grpSpPr>
        <p:sp>
          <p:nvSpPr>
            <p:cNvPr id="6" name="Text Box 6"/>
            <p:cNvSpPr txBox="1">
              <a:spLocks noChangeArrowheads="1"/>
            </p:cNvSpPr>
            <p:nvPr/>
          </p:nvSpPr>
          <p:spPr bwMode="auto">
            <a:xfrm>
              <a:off x="457200" y="4023360"/>
              <a:ext cx="2011363" cy="914400"/>
            </a:xfrm>
            <a:prstGeom prst="rect">
              <a:avLst/>
            </a:prstGeom>
            <a:gradFill rotWithShape="1">
              <a:gsLst>
                <a:gs pos="0">
                  <a:srgbClr val="BCCEF2"/>
                </a:gs>
                <a:gs pos="30000">
                  <a:srgbClr val="9CBAEF"/>
                </a:gs>
                <a:gs pos="45000">
                  <a:srgbClr val="91B3EE"/>
                </a:gs>
                <a:gs pos="55000">
                  <a:srgbClr val="91B3EE"/>
                </a:gs>
                <a:gs pos="73000">
                  <a:srgbClr val="9CBAEF"/>
                </a:gs>
                <a:gs pos="100000">
                  <a:srgbClr val="BCCEF2"/>
                </a:gs>
              </a:gsLst>
              <a:lin ang="900000" scaled="1"/>
            </a:gradFill>
            <a:ln w="9525">
              <a:solidFill>
                <a:schemeClr val="accent1"/>
              </a:solidFill>
              <a:miter lim="800000"/>
              <a:headEnd/>
              <a:tailEnd/>
            </a:ln>
            <a:effectLst>
              <a:outerShdw blurRad="38100" dist="26940" dir="5400000" rotWithShape="0">
                <a:srgbClr val="000000">
                  <a:alpha val="39998"/>
                </a:srgbClr>
              </a:outerShdw>
            </a:effectLst>
          </p:spPr>
          <p:txBody>
            <a:bodyPr wrap="none" anchor="ctr"/>
            <a:lstStyle/>
            <a:p>
              <a:pPr algn="ctr" defTabSz="365760">
                <a:spcBef>
                  <a:spcPts val="0"/>
                </a:spcBef>
                <a:defRPr/>
              </a:pPr>
              <a:r>
                <a:rPr lang="en-US" sz="2400" dirty="0">
                  <a:solidFill>
                    <a:schemeClr val="dk1"/>
                  </a:solidFill>
                  <a:ea typeface="+mn-ea"/>
                  <a:cs typeface="Arial" pitchFamily="34" charset="0"/>
                </a:rPr>
                <a:t>Add or drop</a:t>
              </a:r>
            </a:p>
            <a:p>
              <a:pPr algn="ctr" defTabSz="365760">
                <a:spcBef>
                  <a:spcPts val="0"/>
                </a:spcBef>
                <a:defRPr/>
              </a:pPr>
              <a:r>
                <a:rPr lang="en-US" sz="2400" dirty="0">
                  <a:solidFill>
                    <a:schemeClr val="dk1"/>
                  </a:solidFill>
                  <a:ea typeface="+mn-ea"/>
                  <a:cs typeface="Arial" pitchFamily="34" charset="0"/>
                </a:rPr>
                <a:t>a segment</a:t>
              </a:r>
            </a:p>
          </p:txBody>
        </p:sp>
        <p:sp>
          <p:nvSpPr>
            <p:cNvPr id="7" name="Text Box 7">
              <a:extLst>
                <a:ext uri="{FF2B5EF4-FFF2-40B4-BE49-F238E27FC236}"/>
              </a:extLst>
            </p:cNvPr>
            <p:cNvSpPr txBox="1">
              <a:spLocks noChangeArrowheads="1"/>
            </p:cNvSpPr>
            <p:nvPr/>
          </p:nvSpPr>
          <p:spPr bwMode="auto">
            <a:xfrm>
              <a:off x="3382963" y="4023360"/>
              <a:ext cx="5303837" cy="914400"/>
            </a:xfrm>
            <a:prstGeom prst="rect">
              <a:avLst/>
            </a:prstGeom>
            <a:solidFill>
              <a:schemeClr val="accent6"/>
            </a:solidFill>
            <a:ln w="12700">
              <a:solidFill>
                <a:schemeClr val="tx1"/>
              </a:solidFill>
              <a:miter lim="800000"/>
              <a:headEnd/>
              <a:tailEnd/>
            </a:ln>
            <a:effectLst/>
          </p:spPr>
          <p:txBody>
            <a:bodyPr wrap="none" anchor="ctr"/>
            <a:lstStyle/>
            <a:p>
              <a:pPr algn="ctr" defTabSz="365760">
                <a:spcBef>
                  <a:spcPts val="0"/>
                </a:spcBef>
                <a:defRPr/>
              </a:pPr>
              <a:r>
                <a:rPr lang="en-US" sz="2400" dirty="0">
                  <a:ea typeface="ＭＳ Ｐゴシック" panose="020B0600070205080204" pitchFamily="34" charset="-128"/>
                  <a:cs typeface="Arial" pitchFamily="34" charset="0"/>
                </a:rPr>
                <a:t>Decision to add or drop a product</a:t>
              </a:r>
            </a:p>
            <a:p>
              <a:pPr algn="ctr" defTabSz="365760">
                <a:spcBef>
                  <a:spcPts val="0"/>
                </a:spcBef>
                <a:defRPr/>
              </a:pPr>
              <a:r>
                <a:rPr lang="en-US" sz="2400" dirty="0">
                  <a:ea typeface="ＭＳ Ｐゴシック" panose="020B0600070205080204" pitchFamily="34" charset="-128"/>
                  <a:cs typeface="Arial" pitchFamily="34" charset="0"/>
                </a:rPr>
                <a:t>line or close a business unit</a:t>
              </a:r>
            </a:p>
          </p:txBody>
        </p:sp>
        <p:cxnSp>
          <p:nvCxnSpPr>
            <p:cNvPr id="14" name="Straight Arrow Connector 13">
              <a:extLst>
                <a:ext uri="{FF2B5EF4-FFF2-40B4-BE49-F238E27FC236}"/>
              </a:extLst>
            </p:cNvPr>
            <p:cNvCxnSpPr>
              <a:stCxn id="6" idx="3"/>
              <a:endCxn id="7" idx="1"/>
            </p:cNvCxnSpPr>
            <p:nvPr/>
          </p:nvCxnSpPr>
          <p:spPr>
            <a:xfrm>
              <a:off x="2468563" y="4480560"/>
              <a:ext cx="914400" cy="158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0" name="Group 16"/>
          <p:cNvGrpSpPr>
            <a:grpSpLocks/>
          </p:cNvGrpSpPr>
          <p:nvPr/>
        </p:nvGrpSpPr>
        <p:grpSpPr bwMode="auto">
          <a:xfrm>
            <a:off x="457200" y="5211763"/>
            <a:ext cx="8229600" cy="914400"/>
            <a:chOff x="457200" y="5212080"/>
            <a:chExt cx="8229600" cy="914400"/>
          </a:xfrm>
        </p:grpSpPr>
        <p:sp>
          <p:nvSpPr>
            <p:cNvPr id="15" name="Text Box 8"/>
            <p:cNvSpPr txBox="1">
              <a:spLocks noChangeArrowheads="1"/>
            </p:cNvSpPr>
            <p:nvPr/>
          </p:nvSpPr>
          <p:spPr bwMode="auto">
            <a:xfrm>
              <a:off x="457200" y="5212080"/>
              <a:ext cx="2011363" cy="914400"/>
            </a:xfrm>
            <a:prstGeom prst="rect">
              <a:avLst/>
            </a:prstGeom>
            <a:gradFill rotWithShape="1">
              <a:gsLst>
                <a:gs pos="0">
                  <a:srgbClr val="BCCEF2"/>
                </a:gs>
                <a:gs pos="30000">
                  <a:srgbClr val="9CBAEF"/>
                </a:gs>
                <a:gs pos="45000">
                  <a:srgbClr val="91B3EE"/>
                </a:gs>
                <a:gs pos="55000">
                  <a:srgbClr val="91B3EE"/>
                </a:gs>
                <a:gs pos="73000">
                  <a:srgbClr val="9CBAEF"/>
                </a:gs>
                <a:gs pos="100000">
                  <a:srgbClr val="BCCEF2"/>
                </a:gs>
              </a:gsLst>
              <a:lin ang="900000" scaled="1"/>
            </a:gradFill>
            <a:ln w="9525">
              <a:solidFill>
                <a:schemeClr val="accent1"/>
              </a:solidFill>
              <a:miter lim="800000"/>
              <a:headEnd/>
              <a:tailEnd/>
            </a:ln>
            <a:effectLst>
              <a:outerShdw blurRad="38100" dist="26940" dir="5400000" rotWithShape="0">
                <a:srgbClr val="000000">
                  <a:alpha val="39998"/>
                </a:srgbClr>
              </a:outerShdw>
            </a:effectLst>
          </p:spPr>
          <p:txBody>
            <a:bodyPr wrap="none" anchor="ctr"/>
            <a:lstStyle/>
            <a:p>
              <a:pPr algn="ctr" defTabSz="365760">
                <a:spcBef>
                  <a:spcPts val="0"/>
                </a:spcBef>
                <a:defRPr/>
              </a:pPr>
              <a:r>
                <a:rPr lang="en-US" sz="2400" dirty="0">
                  <a:solidFill>
                    <a:schemeClr val="dk1"/>
                  </a:solidFill>
                  <a:ea typeface="+mn-ea"/>
                  <a:cs typeface="Arial" pitchFamily="34" charset="0"/>
                </a:rPr>
                <a:t>Product</a:t>
              </a:r>
            </a:p>
            <a:p>
              <a:pPr algn="ctr" defTabSz="365760">
                <a:spcBef>
                  <a:spcPts val="0"/>
                </a:spcBef>
                <a:defRPr/>
              </a:pPr>
              <a:r>
                <a:rPr lang="en-US" sz="2400" dirty="0">
                  <a:solidFill>
                    <a:schemeClr val="dk1"/>
                  </a:solidFill>
                  <a:ea typeface="+mn-ea"/>
                  <a:cs typeface="Arial" pitchFamily="34" charset="0"/>
                </a:rPr>
                <a:t>choice</a:t>
              </a:r>
            </a:p>
          </p:txBody>
        </p:sp>
        <p:sp>
          <p:nvSpPr>
            <p:cNvPr id="9" name="Text Box 9">
              <a:extLst>
                <a:ext uri="{FF2B5EF4-FFF2-40B4-BE49-F238E27FC236}"/>
              </a:extLst>
            </p:cNvPr>
            <p:cNvSpPr txBox="1">
              <a:spLocks noChangeArrowheads="1"/>
            </p:cNvSpPr>
            <p:nvPr/>
          </p:nvSpPr>
          <p:spPr bwMode="auto">
            <a:xfrm>
              <a:off x="3382963" y="5212080"/>
              <a:ext cx="5303837" cy="914400"/>
            </a:xfrm>
            <a:prstGeom prst="rect">
              <a:avLst/>
            </a:prstGeom>
            <a:solidFill>
              <a:schemeClr val="accent6"/>
            </a:solidFill>
            <a:ln w="12700" algn="ctr">
              <a:solidFill>
                <a:schemeClr val="tx1"/>
              </a:solidFill>
              <a:miter lim="800000"/>
              <a:headEnd/>
              <a:tailEnd/>
            </a:ln>
            <a:effectLst/>
          </p:spPr>
          <p:txBody>
            <a:bodyPr wrap="none" anchor="ctr"/>
            <a:lstStyle/>
            <a:p>
              <a:pPr algn="ctr" defTabSz="365760">
                <a:spcBef>
                  <a:spcPts val="0"/>
                </a:spcBef>
                <a:defRPr/>
              </a:pPr>
              <a:r>
                <a:rPr lang="en-US" sz="2400" dirty="0">
                  <a:ea typeface="ＭＳ Ｐゴシック" panose="020B0600070205080204" pitchFamily="34" charset="-128"/>
                  <a:cs typeface="Arial" pitchFamily="34" charset="0"/>
                </a:rPr>
                <a:t>Decision on what products or</a:t>
              </a:r>
            </a:p>
            <a:p>
              <a:pPr algn="ctr" defTabSz="365760">
                <a:spcBef>
                  <a:spcPts val="0"/>
                </a:spcBef>
                <a:defRPr/>
              </a:pPr>
              <a:r>
                <a:rPr lang="en-US" sz="2400" dirty="0">
                  <a:ea typeface="ＭＳ Ｐゴシック" panose="020B0600070205080204" pitchFamily="34" charset="-128"/>
                  <a:cs typeface="Arial" pitchFamily="34" charset="0"/>
                </a:rPr>
                <a:t> services to offer (product mix)</a:t>
              </a:r>
            </a:p>
          </p:txBody>
        </p:sp>
        <p:cxnSp>
          <p:nvCxnSpPr>
            <p:cNvPr id="16" name="Straight Arrow Connector 15">
              <a:extLst>
                <a:ext uri="{FF2B5EF4-FFF2-40B4-BE49-F238E27FC236}"/>
              </a:extLst>
            </p:cNvPr>
            <p:cNvCxnSpPr>
              <a:endCxn id="9" idx="1"/>
            </p:cNvCxnSpPr>
            <p:nvPr/>
          </p:nvCxnSpPr>
          <p:spPr>
            <a:xfrm>
              <a:off x="2468563" y="5669280"/>
              <a:ext cx="914400" cy="1587"/>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4-4</a:t>
            </a:r>
          </a:p>
        </p:txBody>
      </p:sp>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atin typeface="Bookman Old Style" charset="0"/>
              </a:rPr>
              <a:t>Make-or-Buy Decisions</a:t>
            </a:r>
          </a:p>
        </p:txBody>
      </p:sp>
      <p:sp>
        <p:nvSpPr>
          <p:cNvPr id="4" name="Text Box 3">
            <a:extLst>
              <a:ext uri="{FF2B5EF4-FFF2-40B4-BE49-F238E27FC236}"/>
            </a:extLst>
          </p:cNvPr>
          <p:cNvSpPr txBox="1">
            <a:spLocks noChangeArrowheads="1"/>
          </p:cNvSpPr>
          <p:nvPr/>
        </p:nvSpPr>
        <p:spPr bwMode="auto">
          <a:xfrm>
            <a:off x="1189038" y="1463675"/>
            <a:ext cx="7345362"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buSzPct val="100000"/>
              <a:defRPr/>
            </a:pPr>
            <a:r>
              <a:rPr lang="en-US" sz="2400" smtClean="0">
                <a:solidFill>
                  <a:srgbClr val="000000"/>
                </a:solidFill>
                <a:latin typeface="Arial" charset="0"/>
                <a:cs typeface="Arial" charset="0"/>
              </a:rPr>
              <a:t>Desert Adventure’s current costs of developing prints:</a:t>
            </a:r>
            <a:endParaRPr lang="en-US" sz="2400" smtClean="0">
              <a:latin typeface="Arial" charset="0"/>
              <a:cs typeface="Arial" charset="0"/>
            </a:endParaRPr>
          </a:p>
        </p:txBody>
      </p:sp>
      <p:sp>
        <p:nvSpPr>
          <p:cNvPr id="12" name="Text Box 3">
            <a:extLst>
              <a:ext uri="{FF2B5EF4-FFF2-40B4-BE49-F238E27FC236}"/>
            </a:extLst>
          </p:cNvPr>
          <p:cNvSpPr txBox="1">
            <a:spLocks noChangeArrowheads="1"/>
          </p:cNvSpPr>
          <p:nvPr/>
        </p:nvSpPr>
        <p:spPr bwMode="auto">
          <a:xfrm>
            <a:off x="1189038" y="4876800"/>
            <a:ext cx="6765925" cy="118745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a:flatTx/>
          </a:bodyPr>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buSzPct val="100000"/>
              <a:defRPr/>
            </a:pPr>
            <a:r>
              <a:rPr lang="en-US" sz="2400" dirty="0" smtClean="0">
                <a:solidFill>
                  <a:srgbClr val="000000"/>
                </a:solidFill>
                <a:cs typeface="Arial" charset="0"/>
              </a:rPr>
              <a:t>This year’s expected volume is 150 tours, so the full cost of operating one of these tours is:</a:t>
            </a:r>
          </a:p>
          <a:p>
            <a:pPr>
              <a:buSzPct val="100000"/>
              <a:defRPr/>
            </a:pPr>
            <a:r>
              <a:rPr lang="en-US" sz="2400" b="1" dirty="0" smtClean="0">
                <a:solidFill>
                  <a:srgbClr val="FF6600"/>
                </a:solidFill>
                <a:cs typeface="Arial" charset="0"/>
              </a:rPr>
              <a:t>$222,000 ÷ 150 tours = $1,480</a:t>
            </a:r>
          </a:p>
        </p:txBody>
      </p:sp>
      <p:sp>
        <p:nvSpPr>
          <p:cNvPr id="15" name="Rectangle 14">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4-4</a:t>
            </a:r>
          </a:p>
        </p:txBody>
      </p:sp>
      <p:pic>
        <p:nvPicPr>
          <p:cNvPr id="4710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91440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a:latin typeface="Bookman Old Style" charset="0"/>
              </a:rPr>
              <a:t>Make-or-Buy Decisions (2)</a:t>
            </a:r>
          </a:p>
        </p:txBody>
      </p:sp>
      <p:sp>
        <p:nvSpPr>
          <p:cNvPr id="7" name="Text Box 3">
            <a:extLst>
              <a:ext uri="{FF2B5EF4-FFF2-40B4-BE49-F238E27FC236}"/>
            </a:extLst>
          </p:cNvPr>
          <p:cNvSpPr txBox="1">
            <a:spLocks noChangeArrowheads="1"/>
          </p:cNvSpPr>
          <p:nvPr/>
        </p:nvSpPr>
        <p:spPr bwMode="auto">
          <a:xfrm>
            <a:off x="1280319" y="1463675"/>
            <a:ext cx="6583362" cy="1279525"/>
          </a:xfrm>
          <a:prstGeom prst="rect">
            <a:avLst/>
          </a:prstGeom>
          <a:solidFill>
            <a:schemeClr val="accent6">
              <a:lumMod val="40000"/>
              <a:lumOff val="60000"/>
            </a:schemeClr>
          </a:solidFill>
          <a:ln w="12700">
            <a:solidFill>
              <a:schemeClr val="tx1"/>
            </a:solidFill>
            <a:headEnd/>
            <a:tailEnd/>
          </a:ln>
        </p:spPr>
        <p:style>
          <a:lnRef idx="2">
            <a:schemeClr val="dk1"/>
          </a:lnRef>
          <a:fillRef idx="1">
            <a:schemeClr val="lt1"/>
          </a:fillRef>
          <a:effectRef idx="0">
            <a:schemeClr val="dk1"/>
          </a:effectRef>
          <a:fontRef idx="minor">
            <a:schemeClr val="dk1"/>
          </a:fontRef>
        </p:style>
        <p:txBody>
          <a:bodyPr>
            <a:flatTx/>
          </a:bodyPr>
          <a:lstStyle/>
          <a:p>
            <a:pPr algn="ctr" defTabSz="274320">
              <a:buSzPct val="100000"/>
              <a:defRPr/>
            </a:pPr>
            <a:r>
              <a:rPr lang="en-US" sz="2400" dirty="0">
                <a:latin typeface="Gill Sans"/>
                <a:cs typeface="Gill Sans"/>
              </a:rPr>
              <a:t>Desert Adventures has received an offer from a local tour operator to organize and lead these tours for a cost (to Desert Adventures) of $1,400.</a:t>
            </a:r>
            <a:r>
              <a:rPr lang="en-US" sz="2400" dirty="0">
                <a:solidFill>
                  <a:schemeClr val="tx1"/>
                </a:solidFill>
                <a:latin typeface="Gill Sans"/>
                <a:cs typeface="Gill Sans"/>
              </a:rPr>
              <a:t> </a:t>
            </a:r>
          </a:p>
        </p:txBody>
      </p:sp>
      <p:sp>
        <p:nvSpPr>
          <p:cNvPr id="8" name="Text Box 3">
            <a:extLst>
              <a:ext uri="{FF2B5EF4-FFF2-40B4-BE49-F238E27FC236}"/>
            </a:extLst>
          </p:cNvPr>
          <p:cNvSpPr txBox="1">
            <a:spLocks noChangeArrowheads="1"/>
          </p:cNvSpPr>
          <p:nvPr/>
        </p:nvSpPr>
        <p:spPr bwMode="auto">
          <a:xfrm>
            <a:off x="1280319" y="2971800"/>
            <a:ext cx="6583362" cy="922338"/>
          </a:xfrm>
          <a:prstGeom prst="rect">
            <a:avLst/>
          </a:prstGeom>
          <a:solidFill>
            <a:schemeClr val="accent3">
              <a:lumMod val="40000"/>
              <a:lumOff val="60000"/>
            </a:schemeClr>
          </a:solidFill>
          <a:ln w="12700">
            <a:solidFill>
              <a:schemeClr val="tx1"/>
            </a:solidFill>
            <a:headEnd/>
            <a:tailEnd/>
          </a:ln>
        </p:spPr>
        <p:style>
          <a:lnRef idx="2">
            <a:schemeClr val="dk1"/>
          </a:lnRef>
          <a:fillRef idx="1">
            <a:schemeClr val="lt1"/>
          </a:fillRef>
          <a:effectRef idx="0">
            <a:schemeClr val="dk1"/>
          </a:effectRef>
          <a:fontRef idx="minor">
            <a:schemeClr val="dk1"/>
          </a:fontRef>
        </p:style>
        <p:txBody>
          <a:bodyPr anchor="ctr">
            <a:flatTx/>
          </a:bodyPr>
          <a:lstStyle/>
          <a:p>
            <a:pPr algn="ctr" defTabSz="274320">
              <a:buSzPct val="100000"/>
              <a:defRPr/>
            </a:pPr>
            <a:r>
              <a:rPr lang="en-US" sz="2400" b="1" dirty="0">
                <a:solidFill>
                  <a:srgbClr val="000000"/>
                </a:solidFill>
                <a:latin typeface="Gill Sans"/>
                <a:cs typeface="Gill Sans"/>
              </a:rPr>
              <a:t>Does Desert Adventures accept the offer? 	</a:t>
            </a:r>
          </a:p>
        </p:txBody>
      </p:sp>
      <p:sp>
        <p:nvSpPr>
          <p:cNvPr id="9" name="Text Box 3">
            <a:extLst>
              <a:ext uri="{FF2B5EF4-FFF2-40B4-BE49-F238E27FC236}"/>
            </a:extLst>
          </p:cNvPr>
          <p:cNvSpPr txBox="1">
            <a:spLocks noChangeArrowheads="1"/>
          </p:cNvSpPr>
          <p:nvPr/>
        </p:nvSpPr>
        <p:spPr bwMode="auto">
          <a:xfrm>
            <a:off x="2423319" y="4206875"/>
            <a:ext cx="4297362" cy="1812925"/>
          </a:xfrm>
          <a:prstGeom prst="rect">
            <a:avLst/>
          </a:prstGeom>
          <a:solidFill>
            <a:schemeClr val="accent6">
              <a:lumMod val="40000"/>
              <a:lumOff val="60000"/>
            </a:schemeClr>
          </a:solidFill>
          <a:ln w="12700">
            <a:solidFill>
              <a:schemeClr val="tx1"/>
            </a:solidFill>
            <a:headEnd/>
            <a:tailEnd/>
          </a:ln>
        </p:spPr>
        <p:style>
          <a:lnRef idx="2">
            <a:schemeClr val="dk1"/>
          </a:lnRef>
          <a:fillRef idx="1">
            <a:schemeClr val="lt1"/>
          </a:fillRef>
          <a:effectRef idx="0">
            <a:schemeClr val="dk1"/>
          </a:effectRef>
          <a:fontRef idx="minor">
            <a:schemeClr val="dk1"/>
          </a:fontRef>
        </p:style>
        <p:txBody>
          <a:bodyPr anchor="ctr">
            <a:flatTx/>
          </a:bodyPr>
          <a:lstStyle/>
          <a:p>
            <a:pPr algn="ctr" defTabSz="274320">
              <a:buSzPct val="100000"/>
              <a:defRPr/>
            </a:pPr>
            <a:r>
              <a:rPr lang="en-US" sz="2400" dirty="0">
                <a:solidFill>
                  <a:schemeClr val="tx1"/>
                </a:solidFill>
                <a:latin typeface="Gill Sans"/>
                <a:cs typeface="Gill Sans"/>
              </a:rPr>
              <a:t>The accounting department prepared cost analyses at volume levels of 150 and 100 tours per year.</a:t>
            </a:r>
          </a:p>
        </p:txBody>
      </p:sp>
      <p:sp>
        <p:nvSpPr>
          <p:cNvPr id="12" name="Rectangle 11">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4-4</a:t>
            </a:r>
          </a:p>
        </p:txBody>
      </p:sp>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a:latin typeface="Bookman Old Style" charset="0"/>
              </a:rPr>
              <a:t>Make-or-Buy Decisions (3)</a:t>
            </a:r>
          </a:p>
        </p:txBody>
      </p:sp>
      <p:sp>
        <p:nvSpPr>
          <p:cNvPr id="19" name="Rectangle 18">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4-4</a:t>
            </a:r>
          </a:p>
        </p:txBody>
      </p:sp>
      <p:sp>
        <p:nvSpPr>
          <p:cNvPr id="51203" name="TextBox 4"/>
          <p:cNvSpPr txBox="1">
            <a:spLocks noChangeArrowheads="1"/>
          </p:cNvSpPr>
          <p:nvPr/>
        </p:nvSpPr>
        <p:spPr bwMode="auto">
          <a:xfrm>
            <a:off x="990600" y="5162550"/>
            <a:ext cx="73152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100" baseline="30000"/>
              <a:t>a </a:t>
            </a:r>
            <a:r>
              <a:rPr lang="en-US" sz="1100"/>
              <a:t>If tours are outsourced, no Desert Adventures labor is required for leading the tours.</a:t>
            </a:r>
          </a:p>
          <a:p>
            <a:r>
              <a:rPr lang="en-US" sz="1100" baseline="30000"/>
              <a:t>b</a:t>
            </a:r>
            <a:r>
              <a:rPr lang="en-US" sz="1100"/>
              <a:t> Pay outside supplier $210,000 (=150 tours x $1,400) to operate tours.</a:t>
            </a:r>
          </a:p>
          <a:p>
            <a:r>
              <a:rPr lang="en-US" sz="1100" baseline="30000"/>
              <a:t>c</a:t>
            </a:r>
            <a:r>
              <a:rPr lang="en-US" sz="1100"/>
              <a:t> These common costs remain unchanged for these volumes. Because they do not change, they could be omitted 	from the analysis.</a:t>
            </a:r>
          </a:p>
          <a:p>
            <a:r>
              <a:rPr lang="en-US" sz="1100" baseline="30000"/>
              <a:t>d</a:t>
            </a:r>
            <a:r>
              <a:rPr lang="en-US" sz="1100"/>
              <a:t> Total variable costs reduced by 1/3 because volume was reduced by 1/3 (=[150 tours </a:t>
            </a:r>
            <a:r>
              <a:rPr lang="mr-IN" sz="1100"/>
              <a:t>–</a:t>
            </a:r>
            <a:r>
              <a:rPr lang="en-US" sz="1100"/>
              <a:t> 100 tours]/150 tours).</a:t>
            </a:r>
          </a:p>
          <a:p>
            <a:r>
              <a:rPr lang="en-US" sz="1100" baseline="30000"/>
              <a:t>e</a:t>
            </a:r>
            <a:r>
              <a:rPr lang="en-US" sz="1100"/>
              <a:t> 50,000 units purchased at $0.25 = $12,500</a:t>
            </a:r>
          </a:p>
          <a:p>
            <a:r>
              <a:rPr lang="en-US" sz="1100" baseline="30000"/>
              <a:t>f</a:t>
            </a:r>
            <a:r>
              <a:rPr lang="en-US" sz="1100"/>
              <a:t> Pay outside supplier $140,000 (= 100 tours x $1,400) to operate tours.</a:t>
            </a:r>
          </a:p>
        </p:txBody>
      </p:sp>
      <p:pic>
        <p:nvPicPr>
          <p:cNvPr id="51204" name="Picture 3" descr="Screen Shot 2018-10-11 at 12.54.3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19200"/>
            <a:ext cx="6096000"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extLst>
          </p:cNvPr>
          <p:cNvSpPr/>
          <p:nvPr/>
        </p:nvSpPr>
        <p:spPr>
          <a:xfrm>
            <a:off x="4419600" y="4826000"/>
            <a:ext cx="485775" cy="18891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a:extLst>
              <a:ext uri="{FF2B5EF4-FFF2-40B4-BE49-F238E27FC236}"/>
            </a:extLst>
          </p:cNvPr>
          <p:cNvSpPr/>
          <p:nvPr/>
        </p:nvSpPr>
        <p:spPr>
          <a:xfrm>
            <a:off x="4408488" y="3187700"/>
            <a:ext cx="441325" cy="20796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atin typeface="Bookman Old Style" charset="0"/>
              </a:rPr>
              <a:t>Opportunity Costs of Making</a:t>
            </a:r>
          </a:p>
        </p:txBody>
      </p:sp>
      <p:sp>
        <p:nvSpPr>
          <p:cNvPr id="4" name="Text Box 4">
            <a:extLst>
              <a:ext uri="{FF2B5EF4-FFF2-40B4-BE49-F238E27FC236}"/>
            </a:extLst>
          </p:cNvPr>
          <p:cNvSpPr txBox="1">
            <a:spLocks noChangeArrowheads="1"/>
          </p:cNvSpPr>
          <p:nvPr/>
        </p:nvSpPr>
        <p:spPr bwMode="auto">
          <a:xfrm>
            <a:off x="914400" y="2347913"/>
            <a:ext cx="7315200" cy="1676400"/>
          </a:xfrm>
          <a:prstGeom prst="rect">
            <a:avLst/>
          </a:prstGeom>
          <a:solidFill>
            <a:schemeClr val="accent6">
              <a:lumMod val="40000"/>
              <a:lumOff val="60000"/>
            </a:schemeClr>
          </a:solidFill>
          <a:ln w="9525">
            <a:solidFill>
              <a:schemeClr val="tx1"/>
            </a:solidFill>
            <a:miter lim="800000"/>
            <a:headEnd/>
            <a:tailEnd/>
          </a:ln>
        </p:spPr>
        <p:txBody>
          <a:bodyPr/>
          <a:lstStyle/>
          <a:p>
            <a:pPr algn="ctr" defTabSz="273050">
              <a:defRPr/>
            </a:pPr>
            <a:r>
              <a:rPr lang="en-US" sz="2400" dirty="0">
                <a:latin typeface="Gill Sans"/>
                <a:ea typeface="ＭＳ Ｐゴシック" panose="020B0600070205080204" pitchFamily="34" charset="-128"/>
                <a:cs typeface="Gill Sans"/>
              </a:rPr>
              <a:t>Assume that the building used to store and maintain equipment could be used for aerial excursions of the local canyons. This new service would provide a $40,000 differential contribution.</a:t>
            </a:r>
          </a:p>
        </p:txBody>
      </p:sp>
      <p:sp>
        <p:nvSpPr>
          <p:cNvPr id="5" name="Text Box 4">
            <a:extLst>
              <a:ext uri="{FF2B5EF4-FFF2-40B4-BE49-F238E27FC236}"/>
            </a:extLst>
          </p:cNvPr>
          <p:cNvSpPr txBox="1">
            <a:spLocks noChangeArrowheads="1"/>
          </p:cNvSpPr>
          <p:nvPr/>
        </p:nvSpPr>
        <p:spPr bwMode="auto">
          <a:xfrm>
            <a:off x="2171700" y="4267200"/>
            <a:ext cx="4800600" cy="1295400"/>
          </a:xfrm>
          <a:prstGeom prst="rect">
            <a:avLst/>
          </a:prstGeom>
          <a:solidFill>
            <a:schemeClr val="accent3">
              <a:lumMod val="40000"/>
              <a:lumOff val="60000"/>
            </a:schemeClr>
          </a:solidFill>
          <a:ln w="9525">
            <a:solidFill>
              <a:schemeClr val="tx1"/>
            </a:solidFill>
            <a:miter lim="800000"/>
            <a:headEnd/>
            <a:tailEnd/>
          </a:ln>
        </p:spPr>
        <p:txBody>
          <a:bodyPr/>
          <a:lstStyle/>
          <a:p>
            <a:pPr algn="ctr" defTabSz="273050">
              <a:defRPr/>
            </a:pPr>
            <a:r>
              <a:rPr lang="en-US" sz="2400" b="1" dirty="0">
                <a:solidFill>
                  <a:srgbClr val="000000"/>
                </a:solidFill>
                <a:latin typeface="Gill Sans"/>
                <a:ea typeface="ＭＳ Ｐゴシック" panose="020B0600070205080204" pitchFamily="34" charset="-128"/>
                <a:cs typeface="Gill Sans"/>
              </a:rPr>
              <a:t>Should Desert Adventures accept or reject the alternative? </a:t>
            </a:r>
          </a:p>
        </p:txBody>
      </p:sp>
      <p:sp>
        <p:nvSpPr>
          <p:cNvPr id="6" name="Text Box 3">
            <a:extLst>
              <a:ext uri="{FF2B5EF4-FFF2-40B4-BE49-F238E27FC236}"/>
            </a:extLst>
          </p:cNvPr>
          <p:cNvSpPr txBox="1">
            <a:spLocks noChangeArrowheads="1"/>
          </p:cNvSpPr>
          <p:nvPr/>
        </p:nvSpPr>
        <p:spPr bwMode="auto">
          <a:xfrm>
            <a:off x="914400" y="1646238"/>
            <a:ext cx="7315200" cy="457200"/>
          </a:xfrm>
          <a:prstGeom prst="rect">
            <a:avLst/>
          </a:prstGeom>
          <a:solidFill>
            <a:schemeClr val="accent6">
              <a:lumMod val="40000"/>
              <a:lumOff val="60000"/>
            </a:schemeClr>
          </a:solidFill>
          <a:ln w="12700">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Desert Adventures expected volume is 150 trips.</a:t>
            </a:r>
          </a:p>
        </p:txBody>
      </p:sp>
      <p:sp>
        <p:nvSpPr>
          <p:cNvPr id="10" name="Rectangle 9">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4-4</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a:latin typeface="Bookman Old Style" charset="0"/>
              </a:rPr>
              <a:t>Opportunity Costs of Making (2)</a:t>
            </a:r>
          </a:p>
        </p:txBody>
      </p:sp>
      <p:sp>
        <p:nvSpPr>
          <p:cNvPr id="55298" name="Text Box 138"/>
          <p:cNvSpPr txBox="1">
            <a:spLocks noChangeArrowheads="1"/>
          </p:cNvSpPr>
          <p:nvPr/>
        </p:nvSpPr>
        <p:spPr bwMode="auto">
          <a:xfrm>
            <a:off x="15875" y="4953000"/>
            <a:ext cx="91138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lstStyle>
            <a:lvl1pPr defTabSz="182563">
              <a:defRPr sz="2400">
                <a:solidFill>
                  <a:schemeClr val="tx1"/>
                </a:solidFill>
                <a:latin typeface="Arial" charset="0"/>
                <a:ea typeface="ＭＳ Ｐゴシック" charset="0"/>
                <a:cs typeface="ＭＳ Ｐゴシック" charset="0"/>
              </a:defRPr>
            </a:lvl1pPr>
            <a:lvl2pPr marL="742950" indent="-285750" defTabSz="182563">
              <a:defRPr sz="2400">
                <a:solidFill>
                  <a:schemeClr val="tx1"/>
                </a:solidFill>
                <a:latin typeface="Arial" charset="0"/>
                <a:ea typeface="ＭＳ Ｐゴシック" charset="0"/>
              </a:defRPr>
            </a:lvl2pPr>
            <a:lvl3pPr marL="1143000" indent="-228600" defTabSz="182563">
              <a:defRPr sz="2400">
                <a:solidFill>
                  <a:schemeClr val="tx1"/>
                </a:solidFill>
                <a:latin typeface="Arial" charset="0"/>
                <a:ea typeface="ＭＳ Ｐゴシック" charset="0"/>
              </a:defRPr>
            </a:lvl3pPr>
            <a:lvl4pPr marL="1600200" indent="-228600" defTabSz="182563">
              <a:defRPr sz="2400">
                <a:solidFill>
                  <a:schemeClr val="tx1"/>
                </a:solidFill>
                <a:latin typeface="Arial" charset="0"/>
                <a:ea typeface="ＭＳ Ｐゴシック" charset="0"/>
              </a:defRPr>
            </a:lvl4pPr>
            <a:lvl5pPr marL="2057400" indent="-228600" defTabSz="182563">
              <a:defRPr sz="2400">
                <a:solidFill>
                  <a:schemeClr val="tx1"/>
                </a:solidFill>
                <a:latin typeface="Arial" charset="0"/>
                <a:ea typeface="ＭＳ Ｐゴシック" charset="0"/>
              </a:defRPr>
            </a:lvl5pPr>
            <a:lvl6pPr marL="2514600" indent="-228600" defTabSz="1825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1825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1825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182563"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a:t>“Higher” or “lower” indicates whether the alternative is higher or lower than the status quo.</a:t>
            </a:r>
          </a:p>
        </p:txBody>
      </p:sp>
      <p:sp>
        <p:nvSpPr>
          <p:cNvPr id="15" name="Text Box 135">
            <a:extLst>
              <a:ext uri="{FF2B5EF4-FFF2-40B4-BE49-F238E27FC236}"/>
            </a:extLst>
          </p:cNvPr>
          <p:cNvSpPr txBox="1">
            <a:spLocks noChangeArrowheads="1"/>
          </p:cNvSpPr>
          <p:nvPr/>
        </p:nvSpPr>
        <p:spPr bwMode="auto">
          <a:xfrm>
            <a:off x="457200" y="5410200"/>
            <a:ext cx="8137525" cy="838200"/>
          </a:xfrm>
          <a:prstGeom prst="rect">
            <a:avLst/>
          </a:prstGeom>
          <a:solidFill>
            <a:schemeClr val="accent3">
              <a:lumMod val="40000"/>
              <a:lumOff val="60000"/>
            </a:schemeClr>
          </a:solidFill>
          <a:ln w="25400" algn="ctr">
            <a:solidFill>
              <a:schemeClr val="tx1"/>
            </a:solidFill>
            <a:miter lim="800000"/>
            <a:headEnd/>
            <a:tailEnd/>
          </a:ln>
        </p:spPr>
        <p:txBody>
          <a:bodyPr/>
          <a:lstStyle/>
          <a:p>
            <a:pPr algn="ctr" defTabSz="273050">
              <a:defRPr/>
            </a:pPr>
            <a:r>
              <a:rPr lang="en-US" sz="2400" b="1" dirty="0">
                <a:solidFill>
                  <a:srgbClr val="000000"/>
                </a:solidFill>
                <a:latin typeface="Gill Sans"/>
                <a:ea typeface="ＭＳ Ｐゴシック" panose="020B0600070205080204" pitchFamily="34" charset="-128"/>
                <a:cs typeface="Gill Sans"/>
              </a:rPr>
              <a:t>Differential costs decrease by $28,000, so </a:t>
            </a:r>
            <a:r>
              <a:rPr lang="en-US" sz="2400" b="1" u="sng" dirty="0">
                <a:solidFill>
                  <a:srgbClr val="000000"/>
                </a:solidFill>
                <a:latin typeface="Gill Sans"/>
                <a:ea typeface="ＭＳ Ｐゴシック" panose="020B0600070205080204" pitchFamily="34" charset="-128"/>
                <a:cs typeface="Gill Sans"/>
              </a:rPr>
              <a:t>accept</a:t>
            </a:r>
            <a:r>
              <a:rPr lang="en-US" sz="2400" b="1" dirty="0">
                <a:solidFill>
                  <a:srgbClr val="000000"/>
                </a:solidFill>
                <a:latin typeface="Gill Sans"/>
                <a:ea typeface="ＭＳ Ｐゴシック" panose="020B0600070205080204" pitchFamily="34" charset="-128"/>
                <a:cs typeface="Gill Sans"/>
              </a:rPr>
              <a:t> the alternative.</a:t>
            </a:r>
          </a:p>
        </p:txBody>
      </p:sp>
      <p:sp>
        <p:nvSpPr>
          <p:cNvPr id="17" name="Rectangle 16">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4-4</a:t>
            </a:r>
          </a:p>
        </p:txBody>
      </p:sp>
      <p:pic>
        <p:nvPicPr>
          <p:cNvPr id="5530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7467600"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a:latin typeface="Bookman Old Style" charset="0"/>
              </a:rPr>
              <a:t>Add or Drop Decisions</a:t>
            </a:r>
          </a:p>
        </p:txBody>
      </p:sp>
      <p:sp>
        <p:nvSpPr>
          <p:cNvPr id="16" name="Text Box 3">
            <a:extLst>
              <a:ext uri="{FF2B5EF4-FFF2-40B4-BE49-F238E27FC236}"/>
            </a:extLst>
          </p:cNvPr>
          <p:cNvSpPr txBox="1">
            <a:spLocks noChangeArrowheads="1"/>
          </p:cNvSpPr>
          <p:nvPr/>
        </p:nvSpPr>
        <p:spPr bwMode="auto">
          <a:xfrm>
            <a:off x="1189038" y="1463675"/>
            <a:ext cx="6765925" cy="82232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lvl1pPr defTabSz="273050">
              <a:defRPr>
                <a:solidFill>
                  <a:schemeClr val="tx1"/>
                </a:solidFill>
                <a:latin typeface="Arial" pitchFamily="34" charset="0"/>
                <a:ea typeface="ＭＳ Ｐゴシック" pitchFamily="34" charset="-128"/>
              </a:defRPr>
            </a:lvl1pPr>
            <a:lvl2pPr marL="742950" indent="-285750" defTabSz="273050">
              <a:defRPr>
                <a:solidFill>
                  <a:schemeClr val="tx1"/>
                </a:solidFill>
                <a:latin typeface="Arial" pitchFamily="34" charset="0"/>
                <a:ea typeface="ＭＳ Ｐゴシック" pitchFamily="34" charset="-128"/>
              </a:defRPr>
            </a:lvl2pPr>
            <a:lvl3pPr marL="1143000" indent="-228600" defTabSz="273050">
              <a:defRPr>
                <a:solidFill>
                  <a:schemeClr val="tx1"/>
                </a:solidFill>
                <a:latin typeface="Arial" pitchFamily="34" charset="0"/>
                <a:ea typeface="ＭＳ Ｐゴシック" pitchFamily="34" charset="-128"/>
              </a:defRPr>
            </a:lvl3pPr>
            <a:lvl4pPr marL="1600200" indent="-228600" defTabSz="273050">
              <a:defRPr>
                <a:solidFill>
                  <a:schemeClr val="tx1"/>
                </a:solidFill>
                <a:latin typeface="Arial" pitchFamily="34" charset="0"/>
                <a:ea typeface="ＭＳ Ｐゴシック" pitchFamily="34" charset="-128"/>
              </a:defRPr>
            </a:lvl4pPr>
            <a:lvl5pPr marL="2057400" indent="-228600" defTabSz="273050">
              <a:defRPr>
                <a:solidFill>
                  <a:schemeClr val="tx1"/>
                </a:solidFill>
                <a:latin typeface="Arial" pitchFamily="34" charset="0"/>
                <a:ea typeface="ＭＳ Ｐゴシック" pitchFamily="34" charset="-128"/>
              </a:defRPr>
            </a:lvl5pPr>
            <a:lvl6pPr marL="25146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buSzPct val="100000"/>
              <a:defRPr/>
            </a:pPr>
            <a:r>
              <a:rPr lang="en-US" altLang="en-US" sz="2400" dirty="0">
                <a:solidFill>
                  <a:srgbClr val="000000"/>
                </a:solidFill>
                <a:cs typeface="Arial" pitchFamily="34" charset="0"/>
              </a:rPr>
              <a:t>Desert Adventures</a:t>
            </a:r>
          </a:p>
          <a:p>
            <a:pPr algn="ctr">
              <a:buSzPct val="100000"/>
              <a:defRPr/>
            </a:pPr>
            <a:r>
              <a:rPr lang="en-US" altLang="en-US" sz="2400" dirty="0">
                <a:solidFill>
                  <a:srgbClr val="000000"/>
                </a:solidFill>
                <a:cs typeface="Arial" pitchFamily="34" charset="0"/>
              </a:rPr>
              <a:t>Fourth Quarter Product Line Income Statement</a:t>
            </a:r>
            <a:endParaRPr lang="en-US" altLang="en-US" sz="2400" dirty="0">
              <a:cs typeface="Arial" pitchFamily="34" charset="0"/>
            </a:endParaRPr>
          </a:p>
        </p:txBody>
      </p:sp>
      <p:sp>
        <p:nvSpPr>
          <p:cNvPr id="19" name="Rectangle 18">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4-4</a:t>
            </a:r>
          </a:p>
        </p:txBody>
      </p:sp>
      <p:pic>
        <p:nvPicPr>
          <p:cNvPr id="573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362200"/>
            <a:ext cx="9144000" cy="330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a:latin typeface="Bookman Old Style" charset="0"/>
              </a:rPr>
              <a:t>Add or Drop Decisions (2)</a:t>
            </a:r>
          </a:p>
        </p:txBody>
      </p:sp>
      <p:sp>
        <p:nvSpPr>
          <p:cNvPr id="16" name="Text Box 3">
            <a:extLst>
              <a:ext uri="{FF2B5EF4-FFF2-40B4-BE49-F238E27FC236}"/>
            </a:extLst>
          </p:cNvPr>
          <p:cNvSpPr txBox="1">
            <a:spLocks noChangeArrowheads="1"/>
          </p:cNvSpPr>
          <p:nvPr/>
        </p:nvSpPr>
        <p:spPr bwMode="auto">
          <a:xfrm>
            <a:off x="1189038" y="1463675"/>
            <a:ext cx="6765925" cy="82232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lvl1pPr defTabSz="273050">
              <a:defRPr>
                <a:solidFill>
                  <a:schemeClr val="tx1"/>
                </a:solidFill>
                <a:latin typeface="Arial" pitchFamily="34" charset="0"/>
                <a:ea typeface="ＭＳ Ｐゴシック" pitchFamily="34" charset="-128"/>
              </a:defRPr>
            </a:lvl1pPr>
            <a:lvl2pPr marL="742950" indent="-285750" defTabSz="273050">
              <a:defRPr>
                <a:solidFill>
                  <a:schemeClr val="tx1"/>
                </a:solidFill>
                <a:latin typeface="Arial" pitchFamily="34" charset="0"/>
                <a:ea typeface="ＭＳ Ｐゴシック" pitchFamily="34" charset="-128"/>
              </a:defRPr>
            </a:lvl2pPr>
            <a:lvl3pPr marL="1143000" indent="-228600" defTabSz="273050">
              <a:defRPr>
                <a:solidFill>
                  <a:schemeClr val="tx1"/>
                </a:solidFill>
                <a:latin typeface="Arial" pitchFamily="34" charset="0"/>
                <a:ea typeface="ＭＳ Ｐゴシック" pitchFamily="34" charset="-128"/>
              </a:defRPr>
            </a:lvl3pPr>
            <a:lvl4pPr marL="1600200" indent="-228600" defTabSz="273050">
              <a:defRPr>
                <a:solidFill>
                  <a:schemeClr val="tx1"/>
                </a:solidFill>
                <a:latin typeface="Arial" pitchFamily="34" charset="0"/>
                <a:ea typeface="ＭＳ Ｐゴシック" pitchFamily="34" charset="-128"/>
              </a:defRPr>
            </a:lvl4pPr>
            <a:lvl5pPr marL="2057400" indent="-228600" defTabSz="273050">
              <a:defRPr>
                <a:solidFill>
                  <a:schemeClr val="tx1"/>
                </a:solidFill>
                <a:latin typeface="Arial" pitchFamily="34" charset="0"/>
                <a:ea typeface="ＭＳ Ｐゴシック" pitchFamily="34" charset="-128"/>
              </a:defRPr>
            </a:lvl5pPr>
            <a:lvl6pPr marL="25146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buSzPct val="100000"/>
              <a:defRPr/>
            </a:pPr>
            <a:r>
              <a:rPr lang="en-US" altLang="en-US" sz="2400" dirty="0">
                <a:solidFill>
                  <a:srgbClr val="000000"/>
                </a:solidFill>
                <a:cs typeface="Arial" pitchFamily="34" charset="0"/>
              </a:rPr>
              <a:t>Desert Adventures</a:t>
            </a:r>
          </a:p>
          <a:p>
            <a:pPr algn="ctr">
              <a:buSzPct val="100000"/>
              <a:defRPr/>
            </a:pPr>
            <a:r>
              <a:rPr lang="en-US" altLang="en-US" sz="2400" dirty="0">
                <a:solidFill>
                  <a:srgbClr val="000000"/>
                </a:solidFill>
                <a:cs typeface="Arial" pitchFamily="34" charset="0"/>
              </a:rPr>
              <a:t>Differential Analysis</a:t>
            </a:r>
            <a:endParaRPr lang="en-US" altLang="en-US" sz="2400" dirty="0">
              <a:cs typeface="Arial" pitchFamily="34" charset="0"/>
            </a:endParaRPr>
          </a:p>
        </p:txBody>
      </p:sp>
      <p:sp>
        <p:nvSpPr>
          <p:cNvPr id="18" name="Text Box 135">
            <a:extLst>
              <a:ext uri="{FF2B5EF4-FFF2-40B4-BE49-F238E27FC236}"/>
            </a:extLst>
          </p:cNvPr>
          <p:cNvSpPr txBox="1">
            <a:spLocks noChangeArrowheads="1"/>
          </p:cNvSpPr>
          <p:nvPr/>
        </p:nvSpPr>
        <p:spPr bwMode="auto">
          <a:xfrm>
            <a:off x="228600" y="5895975"/>
            <a:ext cx="8686800" cy="457200"/>
          </a:xfrm>
          <a:prstGeom prst="rect">
            <a:avLst/>
          </a:prstGeom>
          <a:solidFill>
            <a:schemeClr val="accent3">
              <a:lumMod val="40000"/>
              <a:lumOff val="60000"/>
            </a:schemeClr>
          </a:solidFill>
          <a:ln w="25400" algn="ctr">
            <a:solidFill>
              <a:schemeClr val="tx1"/>
            </a:solidFill>
            <a:miter lim="800000"/>
            <a:headEnd/>
            <a:tailEnd/>
          </a:ln>
        </p:spPr>
        <p:txBody>
          <a:bodyPr wrap="none"/>
          <a:lstStyle/>
          <a:p>
            <a:pPr algn="ctr" defTabSz="273050">
              <a:defRPr/>
            </a:pPr>
            <a:r>
              <a:rPr lang="en-US" sz="2400" b="1" dirty="0">
                <a:latin typeface="Gill Sans"/>
                <a:ea typeface="ＭＳ Ｐゴシック" panose="020B0600070205080204" pitchFamily="34" charset="-128"/>
                <a:cs typeface="Gill Sans"/>
              </a:rPr>
              <a:t>Profits decrease $25,000. Therefore, keep desert trips.</a:t>
            </a:r>
          </a:p>
        </p:txBody>
      </p:sp>
      <p:sp>
        <p:nvSpPr>
          <p:cNvPr id="19" name="Rectangle 18">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4-4</a:t>
            </a:r>
          </a:p>
        </p:txBody>
      </p:sp>
      <p:pic>
        <p:nvPicPr>
          <p:cNvPr id="5939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650" y="2266950"/>
            <a:ext cx="86487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a:latin typeface="Bookman Old Style" charset="0"/>
              </a:rPr>
              <a:t>Product Choice Decisions</a:t>
            </a:r>
          </a:p>
        </p:txBody>
      </p:sp>
      <p:sp>
        <p:nvSpPr>
          <p:cNvPr id="4" name="Text Box 3">
            <a:extLst>
              <a:ext uri="{FF2B5EF4-FFF2-40B4-BE49-F238E27FC236}"/>
            </a:extLst>
          </p:cNvPr>
          <p:cNvSpPr txBox="1">
            <a:spLocks noChangeArrowheads="1"/>
          </p:cNvSpPr>
          <p:nvPr/>
        </p:nvSpPr>
        <p:spPr bwMode="auto">
          <a:xfrm>
            <a:off x="838200" y="1722438"/>
            <a:ext cx="7361238" cy="1341437"/>
          </a:xfrm>
          <a:prstGeom prst="rect">
            <a:avLst/>
          </a:prstGeom>
          <a:solidFill>
            <a:schemeClr val="accent6">
              <a:lumMod val="40000"/>
              <a:lumOff val="60000"/>
            </a:schemeClr>
          </a:solidFill>
          <a:ln w="12700">
            <a:solidFill>
              <a:schemeClr val="tx1"/>
            </a:solidFill>
            <a:headEnd/>
            <a:tailEnd/>
          </a:ln>
        </p:spPr>
        <p:style>
          <a:lnRef idx="2">
            <a:schemeClr val="dk1"/>
          </a:lnRef>
          <a:fillRef idx="1">
            <a:schemeClr val="lt1"/>
          </a:fillRef>
          <a:effectRef idx="0">
            <a:schemeClr val="dk1"/>
          </a:effectRef>
          <a:fontRef idx="minor">
            <a:schemeClr val="dk1"/>
          </a:fontRef>
        </p:style>
        <p:txBody>
          <a:bodyPr>
            <a:flatTx/>
          </a:bodyPr>
          <a:lstStyle/>
          <a:p>
            <a:pPr algn="ctr" defTabSz="274320">
              <a:buSzPct val="100000"/>
              <a:defRPr/>
            </a:pPr>
            <a:r>
              <a:rPr lang="en-US" sz="2400" b="1" u="sng" dirty="0">
                <a:latin typeface="Gill Sans"/>
                <a:cs typeface="Gill Sans"/>
              </a:rPr>
              <a:t>Constraints</a:t>
            </a:r>
          </a:p>
          <a:p>
            <a:pPr algn="ctr" defTabSz="274320">
              <a:buSzPct val="100000"/>
              <a:defRPr/>
            </a:pPr>
            <a:r>
              <a:rPr lang="en-US" sz="2400" dirty="0">
                <a:solidFill>
                  <a:schemeClr val="tx1"/>
                </a:solidFill>
                <a:latin typeface="Gill Sans"/>
                <a:cs typeface="Gill Sans"/>
              </a:rPr>
              <a:t>Activities, resources, or policies that limit or bound the attainment of an objective</a:t>
            </a:r>
          </a:p>
        </p:txBody>
      </p:sp>
      <p:sp>
        <p:nvSpPr>
          <p:cNvPr id="5" name="Text Box 3">
            <a:extLst>
              <a:ext uri="{FF2B5EF4-FFF2-40B4-BE49-F238E27FC236}"/>
            </a:extLst>
          </p:cNvPr>
          <p:cNvSpPr txBox="1">
            <a:spLocks noChangeArrowheads="1"/>
          </p:cNvSpPr>
          <p:nvPr/>
        </p:nvSpPr>
        <p:spPr bwMode="auto">
          <a:xfrm>
            <a:off x="838200" y="3382963"/>
            <a:ext cx="7361238" cy="1722437"/>
          </a:xfrm>
          <a:prstGeom prst="rect">
            <a:avLst/>
          </a:prstGeom>
          <a:solidFill>
            <a:schemeClr val="accent6">
              <a:lumMod val="40000"/>
              <a:lumOff val="60000"/>
            </a:schemeClr>
          </a:solidFill>
          <a:ln w="12700">
            <a:solidFill>
              <a:schemeClr val="tx1"/>
            </a:solidFill>
            <a:headEnd/>
            <a:tailEnd/>
          </a:ln>
        </p:spPr>
        <p:style>
          <a:lnRef idx="2">
            <a:schemeClr val="dk1"/>
          </a:lnRef>
          <a:fillRef idx="1">
            <a:schemeClr val="lt1"/>
          </a:fillRef>
          <a:effectRef idx="0">
            <a:schemeClr val="dk1"/>
          </a:effectRef>
          <a:fontRef idx="minor">
            <a:schemeClr val="dk1"/>
          </a:fontRef>
        </p:style>
        <p:txBody>
          <a:bodyPr>
            <a:flatTx/>
          </a:bodyPr>
          <a:lstStyle>
            <a:lvl1pPr defTabSz="273050">
              <a:defRPr>
                <a:solidFill>
                  <a:schemeClr val="tx1"/>
                </a:solidFill>
                <a:latin typeface="Arial" pitchFamily="34" charset="0"/>
                <a:ea typeface="ＭＳ Ｐゴシック" pitchFamily="34" charset="-128"/>
              </a:defRPr>
            </a:lvl1pPr>
            <a:lvl2pPr marL="742950" indent="-285750" defTabSz="273050">
              <a:defRPr>
                <a:solidFill>
                  <a:schemeClr val="tx1"/>
                </a:solidFill>
                <a:latin typeface="Arial" pitchFamily="34" charset="0"/>
                <a:ea typeface="ＭＳ Ｐゴシック" pitchFamily="34" charset="-128"/>
              </a:defRPr>
            </a:lvl2pPr>
            <a:lvl3pPr marL="1143000" indent="-228600" defTabSz="273050">
              <a:defRPr>
                <a:solidFill>
                  <a:schemeClr val="tx1"/>
                </a:solidFill>
                <a:latin typeface="Arial" pitchFamily="34" charset="0"/>
                <a:ea typeface="ＭＳ Ｐゴシック" pitchFamily="34" charset="-128"/>
              </a:defRPr>
            </a:lvl3pPr>
            <a:lvl4pPr marL="1600200" indent="-228600" defTabSz="273050">
              <a:defRPr>
                <a:solidFill>
                  <a:schemeClr val="tx1"/>
                </a:solidFill>
                <a:latin typeface="Arial" pitchFamily="34" charset="0"/>
                <a:ea typeface="ＭＳ Ｐゴシック" pitchFamily="34" charset="-128"/>
              </a:defRPr>
            </a:lvl4pPr>
            <a:lvl5pPr marL="2057400" indent="-228600" defTabSz="273050">
              <a:defRPr>
                <a:solidFill>
                  <a:schemeClr val="tx1"/>
                </a:solidFill>
                <a:latin typeface="Arial" pitchFamily="34" charset="0"/>
                <a:ea typeface="ＭＳ Ｐゴシック" pitchFamily="34" charset="-128"/>
              </a:defRPr>
            </a:lvl5pPr>
            <a:lvl6pPr marL="25146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buSzPct val="100000"/>
              <a:defRPr/>
            </a:pPr>
            <a:r>
              <a:rPr lang="en-US" altLang="en-US" sz="2400" b="1" u="sng" dirty="0">
                <a:latin typeface="Gill Sans"/>
                <a:cs typeface="Gill Sans"/>
              </a:rPr>
              <a:t>Contribution Margin per Unit of Scarce Resource</a:t>
            </a:r>
            <a:endParaRPr lang="en-US" altLang="en-US" sz="2400" b="1" u="sng" dirty="0">
              <a:solidFill>
                <a:srgbClr val="000000"/>
              </a:solidFill>
              <a:latin typeface="Gill Sans"/>
              <a:cs typeface="Gill Sans"/>
            </a:endParaRPr>
          </a:p>
          <a:p>
            <a:pPr algn="ctr">
              <a:buSzPct val="100000"/>
              <a:defRPr/>
            </a:pPr>
            <a:r>
              <a:rPr lang="en-US" altLang="en-US" sz="2400" dirty="0">
                <a:latin typeface="Gill Sans"/>
                <a:cs typeface="Gill Sans"/>
              </a:rPr>
              <a:t>Contribution margin per unit of a particular input with limited </a:t>
            </a:r>
            <a:r>
              <a:rPr lang="en-US" altLang="en-US" sz="2400" dirty="0" smtClean="0">
                <a:latin typeface="Gill Sans"/>
                <a:cs typeface="Gill Sans"/>
              </a:rPr>
              <a:t>availability</a:t>
            </a:r>
            <a:endParaRPr lang="en-US" altLang="en-US" sz="2400" dirty="0">
              <a:latin typeface="Gill Sans"/>
              <a:cs typeface="Gill Sans"/>
            </a:endParaRPr>
          </a:p>
        </p:txBody>
      </p:sp>
      <p:sp>
        <p:nvSpPr>
          <p:cNvPr id="9" name="Rectangle 8">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4-4</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a:latin typeface="Bookman Old Style" charset="0"/>
              </a:rPr>
              <a:t>Product Choice Decisions (2)</a:t>
            </a:r>
          </a:p>
        </p:txBody>
      </p:sp>
      <p:sp>
        <p:nvSpPr>
          <p:cNvPr id="4" name="Text Box 3">
            <a:extLst>
              <a:ext uri="{FF2B5EF4-FFF2-40B4-BE49-F238E27FC236}"/>
            </a:extLst>
          </p:cNvPr>
          <p:cNvSpPr txBox="1">
            <a:spLocks noChangeArrowheads="1"/>
          </p:cNvSpPr>
          <p:nvPr/>
        </p:nvSpPr>
        <p:spPr bwMode="auto">
          <a:xfrm>
            <a:off x="1189038" y="1189038"/>
            <a:ext cx="6765925" cy="82232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lvl1pPr defTabSz="273050">
              <a:defRPr>
                <a:solidFill>
                  <a:schemeClr val="tx1"/>
                </a:solidFill>
                <a:latin typeface="Arial" pitchFamily="34" charset="0"/>
                <a:ea typeface="ＭＳ Ｐゴシック" pitchFamily="34" charset="-128"/>
              </a:defRPr>
            </a:lvl1pPr>
            <a:lvl2pPr marL="742950" indent="-285750" defTabSz="273050">
              <a:defRPr>
                <a:solidFill>
                  <a:schemeClr val="tx1"/>
                </a:solidFill>
                <a:latin typeface="Arial" pitchFamily="34" charset="0"/>
                <a:ea typeface="ＭＳ Ｐゴシック" pitchFamily="34" charset="-128"/>
              </a:defRPr>
            </a:lvl2pPr>
            <a:lvl3pPr marL="1143000" indent="-228600" defTabSz="273050">
              <a:defRPr>
                <a:solidFill>
                  <a:schemeClr val="tx1"/>
                </a:solidFill>
                <a:latin typeface="Arial" pitchFamily="34" charset="0"/>
                <a:ea typeface="ＭＳ Ｐゴシック" pitchFamily="34" charset="-128"/>
              </a:defRPr>
            </a:lvl3pPr>
            <a:lvl4pPr marL="1600200" indent="-228600" defTabSz="273050">
              <a:defRPr>
                <a:solidFill>
                  <a:schemeClr val="tx1"/>
                </a:solidFill>
                <a:latin typeface="Arial" pitchFamily="34" charset="0"/>
                <a:ea typeface="ＭＳ Ｐゴシック" pitchFamily="34" charset="-128"/>
              </a:defRPr>
            </a:lvl4pPr>
            <a:lvl5pPr marL="2057400" indent="-228600" defTabSz="273050">
              <a:defRPr>
                <a:solidFill>
                  <a:schemeClr val="tx1"/>
                </a:solidFill>
                <a:latin typeface="Arial" pitchFamily="34" charset="0"/>
                <a:ea typeface="ＭＳ Ｐゴシック" pitchFamily="34" charset="-128"/>
              </a:defRPr>
            </a:lvl5pPr>
            <a:lvl6pPr marL="25146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buSzPct val="100000"/>
              <a:defRPr/>
            </a:pPr>
            <a:r>
              <a:rPr lang="en-US" altLang="en-US" sz="2400" dirty="0">
                <a:solidFill>
                  <a:srgbClr val="000000"/>
                </a:solidFill>
                <a:cs typeface="Arial" pitchFamily="34" charset="0"/>
              </a:rPr>
              <a:t>Southwestern Frames</a:t>
            </a:r>
          </a:p>
          <a:p>
            <a:pPr algn="ctr">
              <a:buSzPct val="100000"/>
              <a:defRPr/>
            </a:pPr>
            <a:r>
              <a:rPr lang="en-US" altLang="en-US" sz="2400" dirty="0">
                <a:solidFill>
                  <a:srgbClr val="000000"/>
                </a:solidFill>
                <a:cs typeface="Arial" pitchFamily="34" charset="0"/>
              </a:rPr>
              <a:t>Revenue and Cost Information</a:t>
            </a:r>
            <a:endParaRPr lang="en-US" altLang="en-US" sz="2400" dirty="0">
              <a:cs typeface="Arial" pitchFamily="34" charset="0"/>
            </a:endParaRPr>
          </a:p>
        </p:txBody>
      </p:sp>
      <p:sp>
        <p:nvSpPr>
          <p:cNvPr id="14" name="Rectangle 13">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4-4</a:t>
            </a:r>
          </a:p>
        </p:txBody>
      </p:sp>
      <p:pic>
        <p:nvPicPr>
          <p:cNvPr id="634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150" y="2027238"/>
            <a:ext cx="75057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r>
              <a:rPr lang="en-US">
                <a:latin typeface="Bookman Old Style" charset="0"/>
              </a:rPr>
              <a:t>Learning Objectives</a:t>
            </a:r>
          </a:p>
        </p:txBody>
      </p:sp>
      <p:sp>
        <p:nvSpPr>
          <p:cNvPr id="3" name="Rectangle 2">
            <a:extLst>
              <a:ext uri="{FF2B5EF4-FFF2-40B4-BE49-F238E27FC236}"/>
            </a:extLst>
          </p:cNvPr>
          <p:cNvSpPr/>
          <p:nvPr/>
        </p:nvSpPr>
        <p:spPr>
          <a:xfrm>
            <a:off x="1006475" y="1463675"/>
            <a:ext cx="7131050" cy="3748088"/>
          </a:xfrm>
          <a:prstGeom prst="rect">
            <a:avLst/>
          </a:prstGeom>
          <a:solidFill>
            <a:schemeClr val="tx2">
              <a:lumMod val="20000"/>
              <a:lumOff val="80000"/>
            </a:schemeClr>
          </a:solidFill>
        </p:spPr>
        <p:txBody>
          <a:bodyPr wrap="none"/>
          <a:lstStyle>
            <a:lvl1pPr defTabSz="365125">
              <a:spcBef>
                <a:spcPts val="600"/>
              </a:spcBef>
              <a:buClr>
                <a:schemeClr val="accent1"/>
              </a:buClr>
              <a:buSzPct val="76000"/>
              <a:buFont typeface="Wingdings 3" charset="2"/>
              <a:buChar char=""/>
              <a:defRPr sz="2600">
                <a:solidFill>
                  <a:schemeClr val="tx1"/>
                </a:solidFill>
                <a:latin typeface="Gill Sans MT" charset="0"/>
                <a:ea typeface="ＭＳ Ｐゴシック" charset="-128"/>
              </a:defRPr>
            </a:lvl1pPr>
            <a:lvl2pPr marL="742950" indent="-285750" defTabSz="365125">
              <a:spcBef>
                <a:spcPts val="500"/>
              </a:spcBef>
              <a:buClr>
                <a:schemeClr val="accent2"/>
              </a:buClr>
              <a:buSzPct val="76000"/>
              <a:buFont typeface="Wingdings 3" charset="2"/>
              <a:buChar char=""/>
              <a:defRPr sz="2300">
                <a:solidFill>
                  <a:schemeClr val="tx2"/>
                </a:solidFill>
                <a:latin typeface="Gill Sans MT" charset="0"/>
                <a:ea typeface="ＭＳ Ｐゴシック" charset="-128"/>
              </a:defRPr>
            </a:lvl2pPr>
            <a:lvl3pPr marL="1143000" indent="-228600" defTabSz="365125">
              <a:spcBef>
                <a:spcPts val="500"/>
              </a:spcBef>
              <a:buClr>
                <a:srgbClr val="BCBCBC"/>
              </a:buClr>
              <a:buSzPct val="76000"/>
              <a:buFont typeface="Wingdings 3" charset="2"/>
              <a:buChar char=""/>
              <a:defRPr sz="2000">
                <a:solidFill>
                  <a:schemeClr val="tx1"/>
                </a:solidFill>
                <a:latin typeface="Gill Sans MT" charset="0"/>
                <a:ea typeface="ＭＳ Ｐゴシック" charset="-128"/>
              </a:defRPr>
            </a:lvl3pPr>
            <a:lvl4pPr marL="1600200" indent="-228600" defTabSz="365125">
              <a:spcBef>
                <a:spcPts val="400"/>
              </a:spcBef>
              <a:buClr>
                <a:srgbClr val="8BA2B4"/>
              </a:buClr>
              <a:buSzPct val="70000"/>
              <a:buFont typeface="Wingdings" charset="2"/>
              <a:buChar char=""/>
              <a:defRPr sz="2000">
                <a:solidFill>
                  <a:schemeClr val="tx1"/>
                </a:solidFill>
                <a:latin typeface="Gill Sans MT" charset="0"/>
                <a:ea typeface="ＭＳ Ｐゴシック" charset="-128"/>
              </a:defRPr>
            </a:lvl4pPr>
            <a:lvl5pPr marL="2057400" indent="-228600" defTabSz="365125">
              <a:spcBef>
                <a:spcPts val="300"/>
              </a:spcBef>
              <a:buClr>
                <a:schemeClr val="accent2"/>
              </a:buClr>
              <a:buSzPct val="70000"/>
              <a:buFont typeface="Wingdings" charset="2"/>
              <a:buChar char=""/>
              <a:defRPr sz="1600">
                <a:solidFill>
                  <a:schemeClr val="tx1"/>
                </a:solidFill>
                <a:latin typeface="Gill Sans MT" charset="0"/>
                <a:ea typeface="ＭＳ Ｐゴシック" charset="-128"/>
              </a:defRPr>
            </a:lvl5pPr>
            <a:lvl6pPr marL="2514600" indent="-228600" defTabSz="365125" eaLnBrk="0" fontAlgn="base" hangingPunct="0">
              <a:spcBef>
                <a:spcPts val="300"/>
              </a:spcBef>
              <a:spcAft>
                <a:spcPct val="0"/>
              </a:spcAft>
              <a:buClr>
                <a:schemeClr val="accent2"/>
              </a:buClr>
              <a:buSzPct val="70000"/>
              <a:buFont typeface="Wingdings" charset="2"/>
              <a:buChar char=""/>
              <a:defRPr sz="1600">
                <a:solidFill>
                  <a:schemeClr val="tx1"/>
                </a:solidFill>
                <a:latin typeface="Gill Sans MT" charset="0"/>
                <a:ea typeface="ＭＳ Ｐゴシック" charset="-128"/>
              </a:defRPr>
            </a:lvl6pPr>
            <a:lvl7pPr marL="2971800" indent="-228600" defTabSz="365125" eaLnBrk="0" fontAlgn="base" hangingPunct="0">
              <a:spcBef>
                <a:spcPts val="300"/>
              </a:spcBef>
              <a:spcAft>
                <a:spcPct val="0"/>
              </a:spcAft>
              <a:buClr>
                <a:schemeClr val="accent2"/>
              </a:buClr>
              <a:buSzPct val="70000"/>
              <a:buFont typeface="Wingdings" charset="2"/>
              <a:buChar char=""/>
              <a:defRPr sz="1600">
                <a:solidFill>
                  <a:schemeClr val="tx1"/>
                </a:solidFill>
                <a:latin typeface="Gill Sans MT" charset="0"/>
                <a:ea typeface="ＭＳ Ｐゴシック" charset="-128"/>
              </a:defRPr>
            </a:lvl7pPr>
            <a:lvl8pPr marL="3429000" indent="-228600" defTabSz="365125" eaLnBrk="0" fontAlgn="base" hangingPunct="0">
              <a:spcBef>
                <a:spcPts val="300"/>
              </a:spcBef>
              <a:spcAft>
                <a:spcPct val="0"/>
              </a:spcAft>
              <a:buClr>
                <a:schemeClr val="accent2"/>
              </a:buClr>
              <a:buSzPct val="70000"/>
              <a:buFont typeface="Wingdings" charset="2"/>
              <a:buChar char=""/>
              <a:defRPr sz="1600">
                <a:solidFill>
                  <a:schemeClr val="tx1"/>
                </a:solidFill>
                <a:latin typeface="Gill Sans MT" charset="0"/>
                <a:ea typeface="ＭＳ Ｐゴシック" charset="-128"/>
              </a:defRPr>
            </a:lvl8pPr>
            <a:lvl9pPr marL="3886200" indent="-228600" defTabSz="365125" eaLnBrk="0" fontAlgn="base" hangingPunct="0">
              <a:spcBef>
                <a:spcPts val="300"/>
              </a:spcBef>
              <a:spcAft>
                <a:spcPct val="0"/>
              </a:spcAft>
              <a:buClr>
                <a:schemeClr val="accent2"/>
              </a:buClr>
              <a:buSzPct val="70000"/>
              <a:buFont typeface="Wingdings" charset="2"/>
              <a:buChar char=""/>
              <a:defRPr sz="1600">
                <a:solidFill>
                  <a:schemeClr val="tx1"/>
                </a:solidFill>
                <a:latin typeface="Gill Sans MT" charset="0"/>
                <a:ea typeface="ＭＳ Ｐゴシック" charset="-128"/>
              </a:defRPr>
            </a:lvl9pPr>
          </a:lstStyle>
          <a:p>
            <a:pPr>
              <a:spcBef>
                <a:spcPct val="0"/>
              </a:spcBef>
              <a:buClrTx/>
              <a:buSzTx/>
              <a:buFontTx/>
              <a:buNone/>
              <a:defRPr/>
            </a:pPr>
            <a:r>
              <a:rPr lang="en-US" altLang="en-US" sz="2400" b="1" dirty="0">
                <a:solidFill>
                  <a:srgbClr val="0000CC"/>
                </a:solidFill>
                <a:latin typeface="Arial" charset="0"/>
                <a:cs typeface="+mn-cs"/>
              </a:rPr>
              <a:t>LO 4-1 </a:t>
            </a:r>
            <a:r>
              <a:rPr lang="en-US" altLang="en-US" sz="2400" b="1" dirty="0">
                <a:solidFill>
                  <a:srgbClr val="0000CC"/>
                </a:solidFill>
                <a:effectLst>
                  <a:outerShdw blurRad="38100" dist="38100" dir="2700000" algn="tl">
                    <a:srgbClr val="000000"/>
                  </a:outerShdw>
                </a:effectLst>
                <a:latin typeface="Arial" charset="0"/>
                <a:cs typeface="+mn-cs"/>
              </a:rPr>
              <a:t>	</a:t>
            </a:r>
            <a:r>
              <a:rPr lang="en-US" altLang="en-US" sz="2000" dirty="0">
                <a:latin typeface="Arial" charset="0"/>
                <a:cs typeface="+mn-cs"/>
              </a:rPr>
              <a:t>Use differential analysis to analyze decisions.</a:t>
            </a:r>
          </a:p>
          <a:p>
            <a:pPr>
              <a:spcBef>
                <a:spcPct val="0"/>
              </a:spcBef>
              <a:buClrTx/>
              <a:buSzTx/>
              <a:buFontTx/>
              <a:buNone/>
              <a:defRPr/>
            </a:pPr>
            <a:endParaRPr lang="en-US" altLang="en-US" sz="2000" dirty="0">
              <a:latin typeface="Arial" charset="0"/>
              <a:cs typeface="+mn-cs"/>
            </a:endParaRPr>
          </a:p>
          <a:p>
            <a:pPr>
              <a:spcBef>
                <a:spcPct val="0"/>
              </a:spcBef>
              <a:buClrTx/>
              <a:buSzTx/>
              <a:buFontTx/>
              <a:buNone/>
              <a:defRPr/>
            </a:pPr>
            <a:r>
              <a:rPr lang="en-US" altLang="en-US" sz="2400" b="1" dirty="0">
                <a:solidFill>
                  <a:srgbClr val="0000CC"/>
                </a:solidFill>
                <a:latin typeface="Arial" charset="0"/>
                <a:cs typeface="+mn-cs"/>
              </a:rPr>
              <a:t>LO 4-2 </a:t>
            </a:r>
            <a:r>
              <a:rPr lang="en-US" altLang="en-US" sz="2400" b="1" dirty="0">
                <a:solidFill>
                  <a:srgbClr val="0000CC"/>
                </a:solidFill>
                <a:effectLst>
                  <a:outerShdw blurRad="38100" dist="38100" dir="2700000" algn="tl">
                    <a:srgbClr val="000000"/>
                  </a:outerShdw>
                </a:effectLst>
                <a:latin typeface="Arial" charset="0"/>
                <a:cs typeface="+mn-cs"/>
              </a:rPr>
              <a:t>	</a:t>
            </a:r>
            <a:r>
              <a:rPr lang="en-US" altLang="en-US" sz="2000" dirty="0">
                <a:latin typeface="Arial" charset="0"/>
                <a:cs typeface="+mn-cs"/>
              </a:rPr>
              <a:t>Understand how to apply differential analysis</a:t>
            </a:r>
          </a:p>
          <a:p>
            <a:pPr>
              <a:spcBef>
                <a:spcPct val="0"/>
              </a:spcBef>
              <a:buClrTx/>
              <a:buSzTx/>
              <a:buFontTx/>
              <a:buNone/>
              <a:defRPr/>
            </a:pPr>
            <a:r>
              <a:rPr lang="en-US" altLang="en-US" sz="2000" dirty="0">
                <a:latin typeface="Arial" charset="0"/>
                <a:cs typeface="+mn-cs"/>
              </a:rPr>
              <a:t>			to pricing decisions.</a:t>
            </a:r>
          </a:p>
          <a:p>
            <a:pPr>
              <a:lnSpc>
                <a:spcPct val="150000"/>
              </a:lnSpc>
              <a:spcBef>
                <a:spcPct val="0"/>
              </a:spcBef>
              <a:buClrTx/>
              <a:buSzTx/>
              <a:buFontTx/>
              <a:buNone/>
              <a:defRPr/>
            </a:pPr>
            <a:r>
              <a:rPr lang="en-US" altLang="en-US" sz="2400" b="1" dirty="0">
                <a:solidFill>
                  <a:srgbClr val="0000CC"/>
                </a:solidFill>
                <a:latin typeface="Arial" charset="0"/>
                <a:cs typeface="+mn-cs"/>
              </a:rPr>
              <a:t>LO 4-3 </a:t>
            </a:r>
            <a:r>
              <a:rPr lang="en-US" altLang="en-US" sz="2400" b="1" dirty="0">
                <a:solidFill>
                  <a:srgbClr val="0000CC"/>
                </a:solidFill>
                <a:effectLst>
                  <a:outerShdw blurRad="38100" dist="38100" dir="2700000" algn="tl">
                    <a:srgbClr val="000000"/>
                  </a:outerShdw>
                </a:effectLst>
                <a:latin typeface="Arial" charset="0"/>
                <a:cs typeface="+mn-cs"/>
              </a:rPr>
              <a:t>	</a:t>
            </a:r>
            <a:r>
              <a:rPr lang="en-US" altLang="en-US" sz="2000" dirty="0">
                <a:latin typeface="Arial" charset="0"/>
                <a:cs typeface="+mn-cs"/>
              </a:rPr>
              <a:t>Understand several approaches for establishing</a:t>
            </a:r>
          </a:p>
          <a:p>
            <a:pPr>
              <a:spcBef>
                <a:spcPct val="0"/>
              </a:spcBef>
              <a:buClrTx/>
              <a:buSzTx/>
              <a:buFontTx/>
              <a:buNone/>
              <a:defRPr/>
            </a:pPr>
            <a:r>
              <a:rPr lang="en-US" altLang="en-US" sz="2000" dirty="0">
                <a:latin typeface="Arial" charset="0"/>
                <a:cs typeface="+mn-cs"/>
              </a:rPr>
              <a:t>			prices based on costs for long-run pricing decisions.</a:t>
            </a:r>
          </a:p>
          <a:p>
            <a:pPr>
              <a:lnSpc>
                <a:spcPct val="150000"/>
              </a:lnSpc>
              <a:spcBef>
                <a:spcPct val="0"/>
              </a:spcBef>
              <a:buClrTx/>
              <a:buSzTx/>
              <a:buFontTx/>
              <a:buNone/>
              <a:defRPr/>
            </a:pPr>
            <a:r>
              <a:rPr lang="en-US" altLang="en-US" sz="2400" b="1" dirty="0">
                <a:solidFill>
                  <a:srgbClr val="0000CC"/>
                </a:solidFill>
                <a:latin typeface="Arial" charset="0"/>
                <a:cs typeface="+mn-cs"/>
              </a:rPr>
              <a:t>LO 4-4 	</a:t>
            </a:r>
            <a:r>
              <a:rPr lang="en-US" altLang="en-US" sz="2000" dirty="0">
                <a:latin typeface="Arial" charset="0"/>
                <a:cs typeface="+mn-cs"/>
              </a:rPr>
              <a:t>Understand how to apply differential analysis to</a:t>
            </a:r>
          </a:p>
          <a:p>
            <a:pPr>
              <a:spcBef>
                <a:spcPct val="0"/>
              </a:spcBef>
              <a:buClrTx/>
              <a:buSzTx/>
              <a:buFontTx/>
              <a:buNone/>
              <a:defRPr/>
            </a:pPr>
            <a:r>
              <a:rPr lang="en-US" altLang="en-US" sz="2000" dirty="0">
                <a:latin typeface="Arial" charset="0"/>
                <a:cs typeface="+mn-cs"/>
              </a:rPr>
              <a:t>			production decisions.</a:t>
            </a:r>
          </a:p>
          <a:p>
            <a:pPr>
              <a:lnSpc>
                <a:spcPct val="150000"/>
              </a:lnSpc>
              <a:spcBef>
                <a:spcPct val="0"/>
              </a:spcBef>
              <a:buClrTx/>
              <a:buSzTx/>
              <a:buFontTx/>
              <a:buNone/>
              <a:defRPr/>
            </a:pPr>
            <a:r>
              <a:rPr lang="en-US" altLang="en-US" sz="2400" b="1" dirty="0">
                <a:solidFill>
                  <a:srgbClr val="0000CC"/>
                </a:solidFill>
                <a:latin typeface="Arial" charset="0"/>
                <a:cs typeface="+mn-cs"/>
              </a:rPr>
              <a:t>LO 4-5 	</a:t>
            </a:r>
            <a:r>
              <a:rPr lang="en-US" altLang="en-US" sz="2000" dirty="0">
                <a:latin typeface="Arial" charset="0"/>
                <a:cs typeface="+mn-cs"/>
              </a:rPr>
              <a:t>Understand the theory of constraints.</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a:latin typeface="Bookman Old Style" charset="0"/>
              </a:rPr>
              <a:t>Product Choice Decisions (3)</a:t>
            </a:r>
          </a:p>
        </p:txBody>
      </p:sp>
      <p:sp>
        <p:nvSpPr>
          <p:cNvPr id="4" name="Text Box 3">
            <a:extLst>
              <a:ext uri="{FF2B5EF4-FFF2-40B4-BE49-F238E27FC236}"/>
            </a:extLst>
          </p:cNvPr>
          <p:cNvSpPr txBox="1">
            <a:spLocks noChangeArrowheads="1"/>
          </p:cNvSpPr>
          <p:nvPr/>
        </p:nvSpPr>
        <p:spPr bwMode="auto">
          <a:xfrm>
            <a:off x="1189038" y="1189038"/>
            <a:ext cx="6765925" cy="82232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flatTx/>
          </a:bodyPr>
          <a:lstStyle>
            <a:lvl1pPr defTabSz="273050">
              <a:defRPr>
                <a:solidFill>
                  <a:schemeClr val="tx1"/>
                </a:solidFill>
                <a:latin typeface="Arial" pitchFamily="34" charset="0"/>
                <a:ea typeface="ＭＳ Ｐゴシック" pitchFamily="34" charset="-128"/>
              </a:defRPr>
            </a:lvl1pPr>
            <a:lvl2pPr marL="742950" indent="-285750" defTabSz="273050">
              <a:defRPr>
                <a:solidFill>
                  <a:schemeClr val="tx1"/>
                </a:solidFill>
                <a:latin typeface="Arial" pitchFamily="34" charset="0"/>
                <a:ea typeface="ＭＳ Ｐゴシック" pitchFamily="34" charset="-128"/>
              </a:defRPr>
            </a:lvl2pPr>
            <a:lvl3pPr marL="1143000" indent="-228600" defTabSz="273050">
              <a:defRPr>
                <a:solidFill>
                  <a:schemeClr val="tx1"/>
                </a:solidFill>
                <a:latin typeface="Arial" pitchFamily="34" charset="0"/>
                <a:ea typeface="ＭＳ Ｐゴシック" pitchFamily="34" charset="-128"/>
              </a:defRPr>
            </a:lvl3pPr>
            <a:lvl4pPr marL="1600200" indent="-228600" defTabSz="273050">
              <a:defRPr>
                <a:solidFill>
                  <a:schemeClr val="tx1"/>
                </a:solidFill>
                <a:latin typeface="Arial" pitchFamily="34" charset="0"/>
                <a:ea typeface="ＭＳ Ｐゴシック" pitchFamily="34" charset="-128"/>
              </a:defRPr>
            </a:lvl4pPr>
            <a:lvl5pPr marL="2057400" indent="-228600" defTabSz="273050">
              <a:defRPr>
                <a:solidFill>
                  <a:schemeClr val="tx1"/>
                </a:solidFill>
                <a:latin typeface="Arial" pitchFamily="34" charset="0"/>
                <a:ea typeface="ＭＳ Ｐゴシック" pitchFamily="34" charset="-128"/>
              </a:defRPr>
            </a:lvl5pPr>
            <a:lvl6pPr marL="25146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buSzPct val="100000"/>
              <a:defRPr/>
            </a:pPr>
            <a:r>
              <a:rPr lang="en-US" altLang="en-US" sz="2400" dirty="0">
                <a:solidFill>
                  <a:srgbClr val="000000"/>
                </a:solidFill>
                <a:cs typeface="Arial" pitchFamily="34" charset="0"/>
              </a:rPr>
              <a:t>Southwestern Frames</a:t>
            </a:r>
          </a:p>
          <a:p>
            <a:pPr algn="ctr">
              <a:buSzPct val="100000"/>
              <a:defRPr/>
            </a:pPr>
            <a:r>
              <a:rPr lang="en-US" altLang="en-US" sz="2400" dirty="0">
                <a:solidFill>
                  <a:srgbClr val="000000"/>
                </a:solidFill>
                <a:cs typeface="Arial" pitchFamily="34" charset="0"/>
              </a:rPr>
              <a:t>Revenue and Cost Information</a:t>
            </a:r>
            <a:endParaRPr lang="en-US" altLang="en-US" sz="2400" dirty="0">
              <a:cs typeface="Arial" pitchFamily="34" charset="0"/>
            </a:endParaRPr>
          </a:p>
        </p:txBody>
      </p:sp>
      <p:grpSp>
        <p:nvGrpSpPr>
          <p:cNvPr id="65539" name="Group 11"/>
          <p:cNvGrpSpPr>
            <a:grpSpLocks/>
          </p:cNvGrpSpPr>
          <p:nvPr/>
        </p:nvGrpSpPr>
        <p:grpSpPr bwMode="auto">
          <a:xfrm>
            <a:off x="1006475" y="2011363"/>
            <a:ext cx="7131050" cy="2286000"/>
            <a:chOff x="0" y="2011680"/>
            <a:chExt cx="7132320" cy="2286000"/>
          </a:xfrm>
        </p:grpSpPr>
        <p:sp>
          <p:nvSpPr>
            <p:cNvPr id="7" name="TextBox 6">
              <a:extLst>
                <a:ext uri="{FF2B5EF4-FFF2-40B4-BE49-F238E27FC236}"/>
              </a:extLst>
            </p:cNvPr>
            <p:cNvSpPr txBox="1"/>
            <p:nvPr/>
          </p:nvSpPr>
          <p:spPr>
            <a:xfrm>
              <a:off x="5303194" y="2651442"/>
              <a:ext cx="914563" cy="1646238"/>
            </a:xfrm>
            <a:prstGeom prst="rect">
              <a:avLst/>
            </a:prstGeom>
            <a:solidFill>
              <a:schemeClr val="accent6"/>
            </a:solidFill>
            <a:ln w="12700">
              <a:solidFill>
                <a:schemeClr val="tx1"/>
              </a:solidFill>
            </a:ln>
          </p:spPr>
          <p:txBody>
            <a:bodyPr wrap="none" anchor="ct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defRPr/>
              </a:pPr>
              <a:endParaRPr lang="en-US" sz="2400" smtClean="0">
                <a:latin typeface="Arial" charset="0"/>
              </a:endParaRPr>
            </a:p>
            <a:p>
              <a:pPr algn="ctr">
                <a:defRPr/>
              </a:pPr>
              <a:r>
                <a:rPr lang="en-US" sz="2400" smtClean="0">
                  <a:latin typeface="Arial" charset="0"/>
                </a:rPr>
                <a:t>$  30</a:t>
              </a:r>
            </a:p>
            <a:p>
              <a:pPr algn="ctr">
                <a:defRPr/>
              </a:pPr>
              <a:r>
                <a:rPr lang="en-US" sz="2400" u="sng" smtClean="0">
                  <a:latin typeface="Arial" charset="0"/>
                </a:rPr>
                <a:t>÷ 0.5</a:t>
              </a:r>
            </a:p>
            <a:p>
              <a:pPr algn="ctr">
                <a:defRPr/>
              </a:pPr>
              <a:r>
                <a:rPr lang="en-US" sz="2400" u="sng" smtClean="0">
                  <a:latin typeface="Arial" charset="0"/>
                </a:rPr>
                <a:t>$  60</a:t>
              </a:r>
            </a:p>
          </p:txBody>
        </p:sp>
        <p:sp>
          <p:nvSpPr>
            <p:cNvPr id="6" name="TextBox 5">
              <a:extLst>
                <a:ext uri="{FF2B5EF4-FFF2-40B4-BE49-F238E27FC236}"/>
              </a:extLst>
            </p:cNvPr>
            <p:cNvSpPr txBox="1"/>
            <p:nvPr/>
          </p:nvSpPr>
          <p:spPr>
            <a:xfrm>
              <a:off x="0" y="2651442"/>
              <a:ext cx="5303194" cy="1646238"/>
            </a:xfrm>
            <a:prstGeom prst="rect">
              <a:avLst/>
            </a:prstGeom>
            <a:solidFill>
              <a:schemeClr val="accent6"/>
            </a:solidFill>
            <a:ln w="12700">
              <a:solidFill>
                <a:schemeClr val="tx1"/>
              </a:solidFill>
            </a:ln>
          </p:spPr>
          <p:txBody>
            <a:bodyPr wrap="none" anchor="ctr"/>
            <a:lstStyle/>
            <a:p>
              <a:pPr defTabSz="274320">
                <a:defRPr/>
              </a:pPr>
              <a:r>
                <a:rPr lang="en-US" sz="2400" dirty="0">
                  <a:ea typeface="ＭＳ Ｐゴシック" panose="020B0600070205080204" pitchFamily="34" charset="-128"/>
                  <a:cs typeface="+mn-cs"/>
                </a:rPr>
                <a:t>Per unit:</a:t>
              </a:r>
            </a:p>
            <a:p>
              <a:pPr defTabSz="274320">
                <a:defRPr/>
              </a:pPr>
              <a:r>
                <a:rPr lang="en-US" sz="2400" dirty="0">
                  <a:ea typeface="ＭＳ Ｐゴシック" panose="020B0600070205080204" pitchFamily="34" charset="-128"/>
                  <a:cs typeface="+mn-cs"/>
                </a:rPr>
                <a:t>Contribution margin</a:t>
              </a:r>
            </a:p>
            <a:p>
              <a:pPr defTabSz="274320">
                <a:defRPr/>
              </a:pPr>
              <a:r>
                <a:rPr lang="en-US" sz="2400" dirty="0">
                  <a:ea typeface="ＭＳ Ｐゴシック" panose="020B0600070205080204" pitchFamily="34" charset="-128"/>
                  <a:cs typeface="+mn-cs"/>
                </a:rPr>
                <a:t>Machine hours required</a:t>
              </a:r>
            </a:p>
            <a:p>
              <a:pPr defTabSz="274320">
                <a:defRPr/>
              </a:pPr>
              <a:r>
                <a:rPr lang="en-US" sz="2400" dirty="0">
                  <a:ea typeface="ＭＳ Ｐゴシック" panose="020B0600070205080204" pitchFamily="34" charset="-128"/>
                  <a:cs typeface="+mn-cs"/>
                </a:rPr>
                <a:t>Contribution margin per machine hour</a:t>
              </a:r>
            </a:p>
          </p:txBody>
        </p:sp>
        <p:sp>
          <p:nvSpPr>
            <p:cNvPr id="2" name="TextBox 7">
              <a:extLst>
                <a:ext uri="{FF2B5EF4-FFF2-40B4-BE49-F238E27FC236}"/>
              </a:extLst>
            </p:cNvPr>
            <p:cNvSpPr txBox="1"/>
            <p:nvPr/>
          </p:nvSpPr>
          <p:spPr>
            <a:xfrm>
              <a:off x="6217757" y="2651442"/>
              <a:ext cx="914563" cy="1646238"/>
            </a:xfrm>
            <a:prstGeom prst="rect">
              <a:avLst/>
            </a:prstGeom>
            <a:solidFill>
              <a:schemeClr val="accent6"/>
            </a:solidFill>
            <a:ln w="12700">
              <a:solidFill>
                <a:schemeClr val="tx1"/>
              </a:solidFill>
            </a:ln>
          </p:spPr>
          <p:txBody>
            <a:bodyPr wrap="none" anchor="ct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defRPr/>
              </a:pPr>
              <a:endParaRPr lang="en-US" sz="2400" smtClean="0">
                <a:latin typeface="Arial" charset="0"/>
              </a:endParaRPr>
            </a:p>
            <a:p>
              <a:pPr algn="ctr">
                <a:defRPr/>
              </a:pPr>
              <a:r>
                <a:rPr lang="en-US" sz="2400" smtClean="0">
                  <a:latin typeface="Arial" charset="0"/>
                </a:rPr>
                <a:t>$  30</a:t>
              </a:r>
            </a:p>
            <a:p>
              <a:pPr algn="ctr">
                <a:defRPr/>
              </a:pPr>
              <a:r>
                <a:rPr lang="en-US" sz="2400" u="sng" smtClean="0">
                  <a:latin typeface="Arial" charset="0"/>
                </a:rPr>
                <a:t>÷ 1.0</a:t>
              </a:r>
            </a:p>
            <a:p>
              <a:pPr algn="ctr">
                <a:defRPr/>
              </a:pPr>
              <a:r>
                <a:rPr lang="en-US" sz="2400" u="sng" smtClean="0">
                  <a:latin typeface="Arial" charset="0"/>
                </a:rPr>
                <a:t>$  30</a:t>
              </a:r>
            </a:p>
          </p:txBody>
        </p:sp>
        <p:sp>
          <p:nvSpPr>
            <p:cNvPr id="65545" name="TextBox 8"/>
            <p:cNvSpPr txBox="1">
              <a:spLocks noChangeArrowheads="1"/>
            </p:cNvSpPr>
            <p:nvPr/>
          </p:nvSpPr>
          <p:spPr bwMode="auto">
            <a:xfrm>
              <a:off x="5303520" y="2011680"/>
              <a:ext cx="91440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1"/>
                <a:t>Metal</a:t>
              </a:r>
            </a:p>
            <a:p>
              <a:pPr algn="ctr"/>
              <a:r>
                <a:rPr lang="en-US" sz="1800" b="1"/>
                <a:t>frames</a:t>
              </a:r>
            </a:p>
          </p:txBody>
        </p:sp>
        <p:sp>
          <p:nvSpPr>
            <p:cNvPr id="65546" name="TextBox 10"/>
            <p:cNvSpPr txBox="1">
              <a:spLocks noChangeArrowheads="1"/>
            </p:cNvSpPr>
            <p:nvPr/>
          </p:nvSpPr>
          <p:spPr bwMode="auto">
            <a:xfrm>
              <a:off x="6217920" y="2011680"/>
              <a:ext cx="91440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t>Wood</a:t>
              </a:r>
            </a:p>
            <a:p>
              <a:r>
                <a:rPr lang="en-US" sz="1800" b="1"/>
                <a:t>frames</a:t>
              </a:r>
            </a:p>
          </p:txBody>
        </p:sp>
      </p:grpSp>
      <p:sp>
        <p:nvSpPr>
          <p:cNvPr id="13" name="Text Box 135">
            <a:extLst>
              <a:ext uri="{FF2B5EF4-FFF2-40B4-BE49-F238E27FC236}"/>
            </a:extLst>
          </p:cNvPr>
          <p:cNvSpPr txBox="1">
            <a:spLocks noChangeArrowheads="1"/>
          </p:cNvSpPr>
          <p:nvPr/>
        </p:nvSpPr>
        <p:spPr bwMode="auto">
          <a:xfrm>
            <a:off x="990600" y="4754563"/>
            <a:ext cx="7162800" cy="823912"/>
          </a:xfrm>
          <a:prstGeom prst="rect">
            <a:avLst/>
          </a:prstGeom>
          <a:solidFill>
            <a:schemeClr val="accent3">
              <a:lumMod val="40000"/>
              <a:lumOff val="60000"/>
            </a:schemeClr>
          </a:solidFill>
          <a:ln w="25400" algn="ctr">
            <a:solidFill>
              <a:schemeClr val="tx1"/>
            </a:solidFill>
            <a:miter lim="800000"/>
            <a:headEnd/>
            <a:tailEnd/>
          </a:ln>
        </p:spPr>
        <p:txBody>
          <a:bodyPr/>
          <a:lstStyle/>
          <a:p>
            <a:pPr algn="ctr" defTabSz="273050">
              <a:defRPr/>
            </a:pPr>
            <a:r>
              <a:rPr lang="en-US" sz="2400" b="1" dirty="0">
                <a:solidFill>
                  <a:srgbClr val="000000"/>
                </a:solidFill>
                <a:latin typeface="Gill Sans"/>
                <a:ea typeface="ＭＳ Ｐゴシック" panose="020B0600070205080204" pitchFamily="34" charset="-128"/>
                <a:cs typeface="Gill Sans"/>
              </a:rPr>
              <a:t>Metal Frames have a higher contribution margin per machine hour.</a:t>
            </a:r>
          </a:p>
        </p:txBody>
      </p:sp>
      <p:sp>
        <p:nvSpPr>
          <p:cNvPr id="15" name="Rectangle 14">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4-4</a:t>
            </a:r>
          </a:p>
        </p:txBody>
      </p:sp>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a:latin typeface="Bookman Old Style" charset="0"/>
              </a:rPr>
              <a:t>Product Choice Decisions (4)</a:t>
            </a:r>
          </a:p>
        </p:txBody>
      </p:sp>
      <p:sp>
        <p:nvSpPr>
          <p:cNvPr id="4" name="Text Box 3">
            <a:extLst>
              <a:ext uri="{FF2B5EF4-FFF2-40B4-BE49-F238E27FC236}"/>
            </a:extLst>
          </p:cNvPr>
          <p:cNvSpPr txBox="1">
            <a:spLocks noChangeArrowheads="1"/>
          </p:cNvSpPr>
          <p:nvPr/>
        </p:nvSpPr>
        <p:spPr bwMode="auto">
          <a:xfrm>
            <a:off x="381000" y="1211263"/>
            <a:ext cx="8382000" cy="82232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a:flatTx/>
          </a:bodyPr>
          <a:lstStyle>
            <a:lvl1pPr defTabSz="273050">
              <a:defRPr>
                <a:solidFill>
                  <a:schemeClr val="tx1"/>
                </a:solidFill>
                <a:latin typeface="Arial" pitchFamily="34" charset="0"/>
                <a:ea typeface="ＭＳ Ｐゴシック" pitchFamily="34" charset="-128"/>
              </a:defRPr>
            </a:lvl1pPr>
            <a:lvl2pPr marL="742950" indent="-285750" defTabSz="273050">
              <a:defRPr>
                <a:solidFill>
                  <a:schemeClr val="tx1"/>
                </a:solidFill>
                <a:latin typeface="Arial" pitchFamily="34" charset="0"/>
                <a:ea typeface="ＭＳ Ｐゴシック" pitchFamily="34" charset="-128"/>
              </a:defRPr>
            </a:lvl2pPr>
            <a:lvl3pPr marL="1143000" indent="-228600" defTabSz="273050">
              <a:defRPr>
                <a:solidFill>
                  <a:schemeClr val="tx1"/>
                </a:solidFill>
                <a:latin typeface="Arial" pitchFamily="34" charset="0"/>
                <a:ea typeface="ＭＳ Ｐゴシック" pitchFamily="34" charset="-128"/>
              </a:defRPr>
            </a:lvl3pPr>
            <a:lvl4pPr marL="1600200" indent="-228600" defTabSz="273050">
              <a:defRPr>
                <a:solidFill>
                  <a:schemeClr val="tx1"/>
                </a:solidFill>
                <a:latin typeface="Arial" pitchFamily="34" charset="0"/>
                <a:ea typeface="ＭＳ Ｐゴシック" pitchFamily="34" charset="-128"/>
              </a:defRPr>
            </a:lvl4pPr>
            <a:lvl5pPr marL="2057400" indent="-228600" defTabSz="273050">
              <a:defRPr>
                <a:solidFill>
                  <a:schemeClr val="tx1"/>
                </a:solidFill>
                <a:latin typeface="Arial" pitchFamily="34" charset="0"/>
                <a:ea typeface="ＭＳ Ｐゴシック" pitchFamily="34" charset="-128"/>
              </a:defRPr>
            </a:lvl5pPr>
            <a:lvl6pPr marL="25146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2730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buSzPct val="100000"/>
              <a:defRPr/>
            </a:pPr>
            <a:r>
              <a:rPr lang="en-US" altLang="en-US" sz="2800" dirty="0">
                <a:solidFill>
                  <a:srgbClr val="000000"/>
                </a:solidFill>
                <a:cs typeface="Arial" pitchFamily="34" charset="0"/>
              </a:rPr>
              <a:t>Suppose Southwestern Frames has 20,000 machine hours per month available.</a:t>
            </a:r>
            <a:endParaRPr lang="en-US" altLang="en-US" sz="2800" dirty="0">
              <a:cs typeface="Arial" pitchFamily="34" charset="0"/>
            </a:endParaRPr>
          </a:p>
        </p:txBody>
      </p:sp>
      <p:grpSp>
        <p:nvGrpSpPr>
          <p:cNvPr id="67587" name="Group 10"/>
          <p:cNvGrpSpPr>
            <a:grpSpLocks/>
          </p:cNvGrpSpPr>
          <p:nvPr/>
        </p:nvGrpSpPr>
        <p:grpSpPr bwMode="auto">
          <a:xfrm>
            <a:off x="319088" y="2103438"/>
            <a:ext cx="8505825" cy="3017837"/>
            <a:chOff x="-182548" y="2560320"/>
            <a:chExt cx="8503588" cy="3017520"/>
          </a:xfrm>
        </p:grpSpPr>
        <p:sp>
          <p:nvSpPr>
            <p:cNvPr id="6" name="TextBox 5">
              <a:extLst>
                <a:ext uri="{FF2B5EF4-FFF2-40B4-BE49-F238E27FC236}"/>
              </a:extLst>
            </p:cNvPr>
            <p:cNvSpPr txBox="1"/>
            <p:nvPr/>
          </p:nvSpPr>
          <p:spPr>
            <a:xfrm>
              <a:off x="5380176" y="3200015"/>
              <a:ext cx="1569625" cy="2377825"/>
            </a:xfrm>
            <a:prstGeom prst="rect">
              <a:avLst/>
            </a:prstGeom>
            <a:solidFill>
              <a:schemeClr val="accent6"/>
            </a:solidFill>
            <a:ln w="12700">
              <a:solidFill>
                <a:schemeClr val="tx1"/>
              </a:solidFill>
            </a:ln>
          </p:spPr>
          <p:txBody>
            <a:bodyPr wrap="none"/>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defRPr/>
              </a:pPr>
              <a:r>
                <a:rPr lang="en-US" sz="2400" dirty="0" smtClean="0">
                  <a:latin typeface="Arial" charset="0"/>
                </a:rPr>
                <a:t>	    40,000</a:t>
              </a:r>
            </a:p>
            <a:p>
              <a:pPr algn="ctr">
                <a:defRPr/>
              </a:pPr>
              <a:r>
                <a:rPr lang="en-US" sz="2400" u="sng" dirty="0" smtClean="0">
                  <a:latin typeface="Arial" charset="0"/>
                </a:rPr>
                <a:t>	 × $30</a:t>
              </a:r>
            </a:p>
            <a:p>
              <a:pPr algn="ctr">
                <a:defRPr/>
              </a:pPr>
              <a:r>
                <a:rPr lang="en-US" sz="2400" dirty="0" smtClean="0">
                  <a:latin typeface="Arial" charset="0"/>
                </a:rPr>
                <a:t>1,200,000</a:t>
              </a:r>
            </a:p>
            <a:p>
              <a:pPr algn="ctr">
                <a:defRPr/>
              </a:pPr>
              <a:r>
                <a:rPr lang="en-US" sz="2400" dirty="0" smtClean="0">
                  <a:latin typeface="Arial" charset="0"/>
                </a:rPr>
                <a:t>    300,000</a:t>
              </a:r>
            </a:p>
            <a:p>
              <a:pPr algn="ctr">
                <a:defRPr/>
              </a:pPr>
              <a:r>
                <a:rPr lang="en-US" sz="2400" dirty="0" smtClean="0">
                  <a:latin typeface="Arial" charset="0"/>
                </a:rPr>
                <a:t>    </a:t>
              </a:r>
              <a:r>
                <a:rPr lang="en-US" sz="2400" u="sng" dirty="0" smtClean="0">
                  <a:latin typeface="Arial" charset="0"/>
                </a:rPr>
                <a:t>150,000</a:t>
              </a:r>
            </a:p>
            <a:p>
              <a:pPr algn="ctr">
                <a:defRPr/>
              </a:pPr>
              <a:r>
                <a:rPr lang="en-US" sz="2400" u="sng" dirty="0" smtClean="0">
                  <a:latin typeface="Arial" charset="0"/>
                </a:rPr>
                <a:t>$  750,000</a:t>
              </a:r>
            </a:p>
            <a:p>
              <a:pPr algn="ctr">
                <a:defRPr/>
              </a:pPr>
              <a:endParaRPr lang="en-US" sz="2400" dirty="0" smtClean="0">
                <a:latin typeface="Arial" charset="0"/>
              </a:endParaRPr>
            </a:p>
          </p:txBody>
        </p:sp>
        <p:sp>
          <p:nvSpPr>
            <p:cNvPr id="7" name="TextBox 6">
              <a:extLst>
                <a:ext uri="{FF2B5EF4-FFF2-40B4-BE49-F238E27FC236}"/>
              </a:extLst>
            </p:cNvPr>
            <p:cNvSpPr txBox="1"/>
            <p:nvPr/>
          </p:nvSpPr>
          <p:spPr>
            <a:xfrm>
              <a:off x="-182548" y="3200015"/>
              <a:ext cx="5562724" cy="2377825"/>
            </a:xfrm>
            <a:prstGeom prst="rect">
              <a:avLst/>
            </a:prstGeom>
            <a:solidFill>
              <a:schemeClr val="accent6"/>
            </a:solidFill>
            <a:ln w="12700">
              <a:solidFill>
                <a:schemeClr val="tx1"/>
              </a:solidFill>
            </a:ln>
          </p:spPr>
          <p:txBody>
            <a:bodyPr wrap="none"/>
            <a:lstStyle/>
            <a:p>
              <a:pPr defTabSz="274320">
                <a:defRPr/>
              </a:pPr>
              <a:r>
                <a:rPr lang="en-US" sz="2400" dirty="0">
                  <a:ea typeface="ＭＳ Ｐゴシック" panose="020B0600070205080204" pitchFamily="34" charset="-128"/>
                  <a:cs typeface="+mn-cs"/>
                </a:rPr>
                <a:t>Capacity</a:t>
              </a:r>
            </a:p>
            <a:p>
              <a:pPr defTabSz="274320">
                <a:defRPr/>
              </a:pPr>
              <a:r>
                <a:rPr lang="en-US" sz="2400" dirty="0">
                  <a:ea typeface="ＭＳ Ｐゴシック" panose="020B0600070205080204" pitchFamily="34" charset="-128"/>
                  <a:cs typeface="+mn-cs"/>
                </a:rPr>
                <a:t>Contribution margin per unit</a:t>
              </a:r>
            </a:p>
            <a:p>
              <a:pPr defTabSz="274320">
                <a:defRPr/>
              </a:pPr>
              <a:r>
                <a:rPr lang="en-US" sz="2400" dirty="0">
                  <a:ea typeface="ＭＳ Ｐゴシック" panose="020B0600070205080204" pitchFamily="34" charset="-128"/>
                  <a:cs typeface="+mn-cs"/>
                </a:rPr>
                <a:t>Total contribution margin</a:t>
              </a:r>
            </a:p>
            <a:p>
              <a:pPr defTabSz="274320">
                <a:defRPr/>
              </a:pPr>
              <a:r>
                <a:rPr lang="en-US" sz="2400" dirty="0">
                  <a:ea typeface="ＭＳ Ｐゴシック" panose="020B0600070205080204" pitchFamily="34" charset="-128"/>
                  <a:cs typeface="+mn-cs"/>
                </a:rPr>
                <a:t>Less: Fixed manufacturing costs</a:t>
              </a:r>
            </a:p>
            <a:p>
              <a:pPr defTabSz="274320">
                <a:defRPr/>
              </a:pPr>
              <a:r>
                <a:rPr lang="en-US" sz="2400" dirty="0">
                  <a:ea typeface="ＭＳ Ｐゴシック" panose="020B0600070205080204" pitchFamily="34" charset="-128"/>
                  <a:cs typeface="+mn-cs"/>
                </a:rPr>
                <a:t>Less: Fixed marketing and admin. costs</a:t>
              </a:r>
            </a:p>
            <a:p>
              <a:pPr defTabSz="274320">
                <a:defRPr/>
              </a:pPr>
              <a:r>
                <a:rPr lang="en-US" sz="2400" dirty="0">
                  <a:ea typeface="ＭＳ Ｐゴシック" panose="020B0600070205080204" pitchFamily="34" charset="-128"/>
                  <a:cs typeface="+mn-cs"/>
                </a:rPr>
                <a:t>Operating profit</a:t>
              </a:r>
            </a:p>
          </p:txBody>
        </p:sp>
        <p:sp>
          <p:nvSpPr>
            <p:cNvPr id="2" name="TextBox 7">
              <a:extLst>
                <a:ext uri="{FF2B5EF4-FFF2-40B4-BE49-F238E27FC236}"/>
              </a:extLst>
            </p:cNvPr>
            <p:cNvSpPr txBox="1"/>
            <p:nvPr/>
          </p:nvSpPr>
          <p:spPr>
            <a:xfrm>
              <a:off x="6949801" y="3200015"/>
              <a:ext cx="1371239" cy="2377825"/>
            </a:xfrm>
            <a:prstGeom prst="rect">
              <a:avLst/>
            </a:prstGeom>
            <a:solidFill>
              <a:schemeClr val="accent6"/>
            </a:solidFill>
            <a:ln w="12700">
              <a:solidFill>
                <a:schemeClr val="tx1"/>
              </a:solidFill>
            </a:ln>
          </p:spPr>
          <p:txBody>
            <a:bodyPr wrap="none"/>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2400" smtClean="0"/>
                <a:t>	  20,000</a:t>
              </a:r>
            </a:p>
            <a:p>
              <a:pPr algn="ctr">
                <a:defRPr/>
              </a:pPr>
              <a:r>
                <a:rPr lang="en-US" sz="2400" u="sng" smtClean="0"/>
                <a:t>  × $30</a:t>
              </a:r>
            </a:p>
            <a:p>
              <a:pPr algn="ctr">
                <a:defRPr/>
              </a:pPr>
              <a:r>
                <a:rPr lang="en-US" sz="2400" smtClean="0"/>
                <a:t>600,000</a:t>
              </a:r>
            </a:p>
            <a:p>
              <a:pPr algn="ctr">
                <a:defRPr/>
              </a:pPr>
              <a:r>
                <a:rPr lang="en-US" sz="2400" smtClean="0"/>
                <a:t> 300,000</a:t>
              </a:r>
            </a:p>
            <a:p>
              <a:pPr algn="ctr">
                <a:defRPr/>
              </a:pPr>
              <a:r>
                <a:rPr lang="en-US" sz="2400" smtClean="0"/>
                <a:t> </a:t>
              </a:r>
              <a:r>
                <a:rPr lang="en-US" sz="2400" u="sng" smtClean="0"/>
                <a:t>150,000</a:t>
              </a:r>
            </a:p>
            <a:p>
              <a:pPr algn="ctr">
                <a:defRPr/>
              </a:pPr>
              <a:r>
                <a:rPr lang="en-US" sz="2400" u="sng" smtClean="0"/>
                <a:t>$150,000</a:t>
              </a:r>
            </a:p>
          </p:txBody>
        </p:sp>
        <p:sp>
          <p:nvSpPr>
            <p:cNvPr id="67593" name="TextBox 8"/>
            <p:cNvSpPr txBox="1">
              <a:spLocks noChangeArrowheads="1"/>
            </p:cNvSpPr>
            <p:nvPr/>
          </p:nvSpPr>
          <p:spPr bwMode="auto">
            <a:xfrm>
              <a:off x="5669280" y="2560320"/>
              <a:ext cx="137160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1"/>
                <a:t>Metal</a:t>
              </a:r>
            </a:p>
            <a:p>
              <a:pPr algn="ctr"/>
              <a:r>
                <a:rPr lang="en-US" sz="1800" b="1"/>
                <a:t>frames</a:t>
              </a:r>
            </a:p>
          </p:txBody>
        </p:sp>
        <p:sp>
          <p:nvSpPr>
            <p:cNvPr id="67594" name="TextBox 9"/>
            <p:cNvSpPr txBox="1">
              <a:spLocks noChangeArrowheads="1"/>
            </p:cNvSpPr>
            <p:nvPr/>
          </p:nvSpPr>
          <p:spPr bwMode="auto">
            <a:xfrm>
              <a:off x="6949440" y="2560320"/>
              <a:ext cx="137160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t>Wood</a:t>
              </a:r>
            </a:p>
            <a:p>
              <a:r>
                <a:rPr lang="en-US" sz="1800" b="1"/>
                <a:t>frames</a:t>
              </a:r>
            </a:p>
          </p:txBody>
        </p:sp>
      </p:grpSp>
      <p:sp>
        <p:nvSpPr>
          <p:cNvPr id="12" name="Text Box 3">
            <a:extLst>
              <a:ext uri="{FF2B5EF4-FFF2-40B4-BE49-F238E27FC236}"/>
            </a:extLst>
          </p:cNvPr>
          <p:cNvSpPr txBox="1">
            <a:spLocks noChangeArrowheads="1"/>
          </p:cNvSpPr>
          <p:nvPr/>
        </p:nvSpPr>
        <p:spPr bwMode="auto">
          <a:xfrm>
            <a:off x="442913" y="5394325"/>
            <a:ext cx="8320087" cy="823913"/>
          </a:xfrm>
          <a:prstGeom prst="rect">
            <a:avLst/>
          </a:prstGeom>
          <a:solidFill>
            <a:schemeClr val="accent3">
              <a:lumMod val="40000"/>
              <a:lumOff val="60000"/>
            </a:schemeClr>
          </a:solidFill>
          <a:ln w="12700">
            <a:solidFill>
              <a:schemeClr val="tx1"/>
            </a:solidFill>
            <a:headEnd/>
            <a:tailEnd/>
          </a:ln>
        </p:spPr>
        <p:style>
          <a:lnRef idx="2">
            <a:schemeClr val="dk1"/>
          </a:lnRef>
          <a:fillRef idx="1">
            <a:schemeClr val="lt1"/>
          </a:fillRef>
          <a:effectRef idx="0">
            <a:schemeClr val="dk1"/>
          </a:effectRef>
          <a:fontRef idx="minor">
            <a:schemeClr val="dk1"/>
          </a:fontRef>
        </p:style>
        <p:txBody>
          <a:bodyPr>
            <a:flatTx/>
          </a:bodyPr>
          <a:lstStyle/>
          <a:p>
            <a:pPr algn="ctr" defTabSz="274320">
              <a:buSzPct val="100000"/>
              <a:defRPr/>
            </a:pPr>
            <a:r>
              <a:rPr lang="en-US" sz="2400" b="1" dirty="0">
                <a:solidFill>
                  <a:srgbClr val="000000"/>
                </a:solidFill>
                <a:latin typeface="Gill Sans"/>
                <a:cs typeface="Gill Sans"/>
              </a:rPr>
              <a:t>Selling metal frames will result in higher profits than selling wooden frames.</a:t>
            </a:r>
          </a:p>
        </p:txBody>
      </p:sp>
      <p:sp>
        <p:nvSpPr>
          <p:cNvPr id="15" name="Rectangle 14">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4-4</a:t>
            </a:r>
          </a:p>
        </p:txBody>
      </p:sp>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US">
                <a:latin typeface="Bookman Old Style" charset="0"/>
              </a:rPr>
              <a:t>The Theory of Constraints</a:t>
            </a:r>
          </a:p>
        </p:txBody>
      </p:sp>
      <p:sp>
        <p:nvSpPr>
          <p:cNvPr id="3" name="Text Box 13">
            <a:extLst>
              <a:ext uri="{FF2B5EF4-FFF2-40B4-BE49-F238E27FC236}"/>
            </a:extLst>
          </p:cNvPr>
          <p:cNvSpPr txBox="1">
            <a:spLocks noChangeArrowheads="1"/>
          </p:cNvSpPr>
          <p:nvPr/>
        </p:nvSpPr>
        <p:spPr bwMode="auto">
          <a:xfrm>
            <a:off x="1828800" y="1295400"/>
            <a:ext cx="5486400" cy="457200"/>
          </a:xfrm>
          <a:prstGeom prst="rect">
            <a:avLst/>
          </a:prstGeom>
          <a:solidFill>
            <a:schemeClr val="tx2">
              <a:lumMod val="20000"/>
              <a:lumOff val="80000"/>
            </a:schemeClr>
          </a:solidFill>
          <a:ln w="12700">
            <a:noFill/>
            <a:miter lim="800000"/>
            <a:headEnd/>
            <a:tailEnd/>
          </a:ln>
          <a:effectLst/>
        </p:spPr>
        <p:txBody>
          <a:bodyPr wrap="none" anchor="ctr"/>
          <a:lstStyle/>
          <a:p>
            <a:pPr defTabSz="365760">
              <a:spcBef>
                <a:spcPts val="0"/>
              </a:spcBef>
              <a:defRPr/>
            </a:pPr>
            <a:r>
              <a:rPr lang="en-US" sz="2400" b="1" dirty="0">
                <a:solidFill>
                  <a:srgbClr val="0000CC"/>
                </a:solidFill>
                <a:ea typeface="ＭＳ Ｐゴシック" panose="020B0600070205080204" pitchFamily="34" charset="-128"/>
                <a:cs typeface="+mn-cs"/>
              </a:rPr>
              <a:t>LO 4-5 </a:t>
            </a:r>
            <a:r>
              <a:rPr lang="en-US" sz="2000" dirty="0">
                <a:ea typeface="ＭＳ Ｐゴシック" panose="020B0600070205080204" pitchFamily="34" charset="-128"/>
                <a:cs typeface="Arial" pitchFamily="34" charset="0"/>
              </a:rPr>
              <a:t>	Understand the theory of constraints.</a:t>
            </a:r>
          </a:p>
        </p:txBody>
      </p:sp>
      <p:sp>
        <p:nvSpPr>
          <p:cNvPr id="4" name="Text Box 3">
            <a:extLst>
              <a:ext uri="{FF2B5EF4-FFF2-40B4-BE49-F238E27FC236}"/>
            </a:extLst>
          </p:cNvPr>
          <p:cNvSpPr txBox="1">
            <a:spLocks noChangeArrowheads="1"/>
          </p:cNvSpPr>
          <p:nvPr/>
        </p:nvSpPr>
        <p:spPr bwMode="auto">
          <a:xfrm>
            <a:off x="822325" y="2011363"/>
            <a:ext cx="7499350" cy="1355725"/>
          </a:xfrm>
          <a:prstGeom prst="rect">
            <a:avLst/>
          </a:prstGeom>
          <a:solidFill>
            <a:schemeClr val="accent6">
              <a:lumMod val="40000"/>
              <a:lumOff val="60000"/>
            </a:schemeClr>
          </a:solidFill>
          <a:ln w="12700">
            <a:solidFill>
              <a:schemeClr val="tx1"/>
            </a:solidFill>
            <a:headEnd/>
            <a:tailEnd/>
          </a:ln>
        </p:spPr>
        <p:style>
          <a:lnRef idx="2">
            <a:schemeClr val="dk1"/>
          </a:lnRef>
          <a:fillRef idx="1">
            <a:schemeClr val="lt1"/>
          </a:fillRef>
          <a:effectRef idx="0">
            <a:schemeClr val="dk1"/>
          </a:effectRef>
          <a:fontRef idx="minor">
            <a:schemeClr val="dk1"/>
          </a:fontRef>
        </p:style>
        <p:txBody>
          <a:bodyPr>
            <a:flatTx/>
          </a:bodyPr>
          <a:lstStyle/>
          <a:p>
            <a:pPr algn="ctr" defTabSz="274320">
              <a:buSzPct val="100000"/>
              <a:defRPr/>
            </a:pPr>
            <a:r>
              <a:rPr lang="en-US" sz="2400" b="1" u="sng" dirty="0">
                <a:latin typeface="Gill Sans"/>
                <a:cs typeface="Gill Sans"/>
              </a:rPr>
              <a:t>Theory of Constraints</a:t>
            </a:r>
          </a:p>
          <a:p>
            <a:pPr algn="ctr" defTabSz="274320">
              <a:buSzPct val="100000"/>
              <a:defRPr/>
            </a:pPr>
            <a:r>
              <a:rPr lang="en-US" sz="2400" dirty="0">
                <a:solidFill>
                  <a:schemeClr val="tx1"/>
                </a:solidFill>
                <a:latin typeface="Gill Sans"/>
                <a:cs typeface="Gill Sans"/>
              </a:rPr>
              <a:t>Focuses on revenue and cost management when faced with bottlenecks</a:t>
            </a:r>
          </a:p>
        </p:txBody>
      </p:sp>
      <p:sp>
        <p:nvSpPr>
          <p:cNvPr id="5" name="Text Box 3">
            <a:extLst>
              <a:ext uri="{FF2B5EF4-FFF2-40B4-BE49-F238E27FC236}"/>
            </a:extLst>
          </p:cNvPr>
          <p:cNvSpPr txBox="1">
            <a:spLocks noChangeArrowheads="1"/>
          </p:cNvSpPr>
          <p:nvPr/>
        </p:nvSpPr>
        <p:spPr bwMode="auto">
          <a:xfrm>
            <a:off x="822325" y="3521075"/>
            <a:ext cx="7499350" cy="1355725"/>
          </a:xfrm>
          <a:prstGeom prst="rect">
            <a:avLst/>
          </a:prstGeom>
          <a:solidFill>
            <a:schemeClr val="accent6">
              <a:lumMod val="40000"/>
              <a:lumOff val="60000"/>
            </a:schemeClr>
          </a:solidFill>
          <a:ln w="12700">
            <a:solidFill>
              <a:schemeClr val="tx1"/>
            </a:solidFill>
            <a:headEnd/>
            <a:tailEnd/>
          </a:ln>
        </p:spPr>
        <p:style>
          <a:lnRef idx="2">
            <a:schemeClr val="dk1"/>
          </a:lnRef>
          <a:fillRef idx="1">
            <a:schemeClr val="lt1"/>
          </a:fillRef>
          <a:effectRef idx="0">
            <a:schemeClr val="dk1"/>
          </a:effectRef>
          <a:fontRef idx="minor">
            <a:schemeClr val="dk1"/>
          </a:fontRef>
        </p:style>
        <p:txBody>
          <a:bodyPr>
            <a:flatTx/>
          </a:bodyPr>
          <a:lstStyle/>
          <a:p>
            <a:pPr algn="ctr" defTabSz="274320">
              <a:buSzPct val="100000"/>
              <a:defRPr/>
            </a:pPr>
            <a:r>
              <a:rPr lang="en-US" sz="2400" b="1" u="sng" dirty="0">
                <a:latin typeface="Gill Sans"/>
                <a:cs typeface="Gill Sans"/>
              </a:rPr>
              <a:t>Bottleneck</a:t>
            </a:r>
          </a:p>
          <a:p>
            <a:pPr algn="ctr" defTabSz="274320">
              <a:buSzPct val="100000"/>
              <a:defRPr/>
            </a:pPr>
            <a:r>
              <a:rPr lang="en-US" sz="2400" dirty="0">
                <a:solidFill>
                  <a:schemeClr val="tx1"/>
                </a:solidFill>
                <a:latin typeface="Gill Sans"/>
                <a:cs typeface="Gill Sans"/>
              </a:rPr>
              <a:t>Operation where the work required limits production;  </a:t>
            </a:r>
          </a:p>
          <a:p>
            <a:pPr algn="ctr" defTabSz="274320">
              <a:buSzPct val="100000"/>
              <a:defRPr/>
            </a:pPr>
            <a:r>
              <a:rPr lang="en-US" sz="2400" dirty="0">
                <a:solidFill>
                  <a:schemeClr val="tx1"/>
                </a:solidFill>
                <a:latin typeface="Gill Sans"/>
                <a:cs typeface="Gill Sans"/>
              </a:rPr>
              <a:t>a bottleneck is the constraining resource</a:t>
            </a:r>
          </a:p>
        </p:txBody>
      </p:sp>
      <p:sp>
        <p:nvSpPr>
          <p:cNvPr id="6" name="Text Box 3">
            <a:extLst>
              <a:ext uri="{FF2B5EF4-FFF2-40B4-BE49-F238E27FC236}"/>
            </a:extLst>
          </p:cNvPr>
          <p:cNvSpPr txBox="1">
            <a:spLocks noChangeArrowheads="1"/>
          </p:cNvSpPr>
          <p:nvPr/>
        </p:nvSpPr>
        <p:spPr bwMode="auto">
          <a:xfrm>
            <a:off x="822325" y="5045075"/>
            <a:ext cx="7499350" cy="1355725"/>
          </a:xfrm>
          <a:prstGeom prst="rect">
            <a:avLst/>
          </a:prstGeom>
          <a:solidFill>
            <a:schemeClr val="accent6">
              <a:lumMod val="40000"/>
              <a:lumOff val="60000"/>
            </a:schemeClr>
          </a:solidFill>
          <a:ln w="12700">
            <a:solidFill>
              <a:schemeClr val="tx1"/>
            </a:solidFill>
            <a:headEnd/>
            <a:tailEnd/>
          </a:ln>
        </p:spPr>
        <p:style>
          <a:lnRef idx="2">
            <a:schemeClr val="dk1"/>
          </a:lnRef>
          <a:fillRef idx="1">
            <a:schemeClr val="lt1"/>
          </a:fillRef>
          <a:effectRef idx="0">
            <a:schemeClr val="dk1"/>
          </a:effectRef>
          <a:fontRef idx="minor">
            <a:schemeClr val="dk1"/>
          </a:fontRef>
        </p:style>
        <p:txBody>
          <a:bodyPr>
            <a:flatTx/>
          </a:bodyPr>
          <a:lstStyle/>
          <a:p>
            <a:pPr algn="ctr" defTabSz="274320">
              <a:buSzPct val="100000"/>
              <a:defRPr/>
            </a:pPr>
            <a:r>
              <a:rPr lang="en-US" sz="2400" b="1" u="sng" dirty="0">
                <a:latin typeface="Gill Sans"/>
                <a:cs typeface="Gill Sans"/>
              </a:rPr>
              <a:t>Throughput Contribution</a:t>
            </a:r>
          </a:p>
          <a:p>
            <a:pPr algn="ctr" defTabSz="274320">
              <a:buSzPct val="100000"/>
              <a:defRPr/>
            </a:pPr>
            <a:r>
              <a:rPr lang="en-US" sz="2400" dirty="0">
                <a:latin typeface="Gill Sans"/>
                <a:cs typeface="Gill Sans"/>
              </a:rPr>
              <a:t>Sales dollars minus direct materials costs and variables such as energy and piecework labor</a:t>
            </a:r>
          </a:p>
        </p:txBody>
      </p:sp>
      <p:sp>
        <p:nvSpPr>
          <p:cNvPr id="10" name="Rectangle 9">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4-5</a:t>
            </a:r>
          </a:p>
        </p:txBody>
      </p:sp>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3"/>
          <p:cNvSpPr>
            <a:spLocks noGrp="1"/>
          </p:cNvSpPr>
          <p:nvPr>
            <p:ph type="title"/>
          </p:nvPr>
        </p:nvSpPr>
        <p:spPr/>
        <p:txBody>
          <a:bodyPr/>
          <a:lstStyle/>
          <a:p>
            <a:r>
              <a:rPr lang="en-US">
                <a:latin typeface="Bookman Old Style" charset="0"/>
              </a:rPr>
              <a:t>End of Chapter 4</a:t>
            </a:r>
          </a:p>
        </p:txBody>
      </p:sp>
    </p:spTree>
  </p:cSld>
  <p:clrMapOvr>
    <a:masterClrMapping/>
  </p:clrMapOvr>
  <p:transition xmlns:p14="http://schemas.microsoft.com/office/powerpoint/2010/main" spd="med">
    <p:split orient="vert" dir="in"/>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a:latin typeface="Bookman Old Style" charset="0"/>
              </a:rPr>
              <a:t>Differential Analysis</a:t>
            </a:r>
          </a:p>
        </p:txBody>
      </p:sp>
      <p:sp>
        <p:nvSpPr>
          <p:cNvPr id="3" name="Rectangle 2">
            <a:extLst>
              <a:ext uri="{FF2B5EF4-FFF2-40B4-BE49-F238E27FC236}"/>
            </a:extLst>
          </p:cNvPr>
          <p:cNvSpPr/>
          <p:nvPr/>
        </p:nvSpPr>
        <p:spPr>
          <a:xfrm>
            <a:off x="1371600" y="1463675"/>
            <a:ext cx="6400800" cy="547688"/>
          </a:xfrm>
          <a:prstGeom prst="rect">
            <a:avLst/>
          </a:prstGeom>
          <a:solidFill>
            <a:schemeClr val="tx2">
              <a:lumMod val="20000"/>
              <a:lumOff val="80000"/>
            </a:schemeClr>
          </a:solidFill>
          <a:ln w="12700">
            <a:noFill/>
          </a:ln>
        </p:spPr>
        <p:txBody>
          <a:bodyPr wrap="none" anchor="ctr"/>
          <a:lstStyle>
            <a:lvl1pPr defTabSz="365125">
              <a:defRPr>
                <a:solidFill>
                  <a:schemeClr val="tx1"/>
                </a:solidFill>
                <a:latin typeface="Arial" pitchFamily="34" charset="0"/>
                <a:ea typeface="ＭＳ Ｐゴシック" pitchFamily="34" charset="-128"/>
              </a:defRPr>
            </a:lvl1pPr>
            <a:lvl2pPr marL="742950" indent="-285750" defTabSz="365125">
              <a:defRPr>
                <a:solidFill>
                  <a:schemeClr val="tx1"/>
                </a:solidFill>
                <a:latin typeface="Arial" pitchFamily="34" charset="0"/>
                <a:ea typeface="ＭＳ Ｐゴシック" pitchFamily="34" charset="-128"/>
              </a:defRPr>
            </a:lvl2pPr>
            <a:lvl3pPr marL="1143000" indent="-228600" defTabSz="365125">
              <a:defRPr>
                <a:solidFill>
                  <a:schemeClr val="tx1"/>
                </a:solidFill>
                <a:latin typeface="Arial" pitchFamily="34" charset="0"/>
                <a:ea typeface="ＭＳ Ｐゴシック" pitchFamily="34" charset="-128"/>
              </a:defRPr>
            </a:lvl3pPr>
            <a:lvl4pPr marL="1600200" indent="-228600" defTabSz="365125">
              <a:defRPr>
                <a:solidFill>
                  <a:schemeClr val="tx1"/>
                </a:solidFill>
                <a:latin typeface="Arial" pitchFamily="34" charset="0"/>
                <a:ea typeface="ＭＳ Ｐゴシック" pitchFamily="34" charset="-128"/>
              </a:defRPr>
            </a:lvl4pPr>
            <a:lvl5pPr marL="2057400" indent="-228600" defTabSz="365125">
              <a:defRPr>
                <a:solidFill>
                  <a:schemeClr val="tx1"/>
                </a:solidFill>
                <a:latin typeface="Arial" pitchFamily="34" charset="0"/>
                <a:ea typeface="ＭＳ Ｐゴシック" pitchFamily="34" charset="-128"/>
              </a:defRPr>
            </a:lvl5pPr>
            <a:lvl6pPr marL="2514600" indent="-228600" defTabSz="3651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3651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3651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3651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r>
              <a:rPr lang="en-US" altLang="en-US" sz="2400" b="1" dirty="0">
                <a:solidFill>
                  <a:srgbClr val="0000CC"/>
                </a:solidFill>
                <a:cs typeface="+mn-cs"/>
              </a:rPr>
              <a:t>LO 4-1 </a:t>
            </a:r>
            <a:r>
              <a:rPr lang="en-US" altLang="en-US" sz="2000" dirty="0">
                <a:cs typeface="+mn-cs"/>
              </a:rPr>
              <a:t>	</a:t>
            </a:r>
            <a:r>
              <a:rPr lang="en-US" altLang="en-US" sz="2000" dirty="0">
                <a:latin typeface="Tahoma" pitchFamily="34" charset="0"/>
                <a:cs typeface="+mn-cs"/>
              </a:rPr>
              <a:t>Use differential analysis to analyze decisions.</a:t>
            </a:r>
            <a:endParaRPr lang="en-US" altLang="en-US" sz="2000" dirty="0">
              <a:cs typeface="+mn-cs"/>
            </a:endParaRPr>
          </a:p>
        </p:txBody>
      </p:sp>
      <p:sp>
        <p:nvSpPr>
          <p:cNvPr id="4" name="Text Box 3"/>
          <p:cNvSpPr txBox="1">
            <a:spLocks noChangeArrowheads="1"/>
          </p:cNvSpPr>
          <p:nvPr/>
        </p:nvSpPr>
        <p:spPr bwMode="auto">
          <a:xfrm>
            <a:off x="1006475" y="2378075"/>
            <a:ext cx="7131050" cy="1644650"/>
          </a:xfrm>
          <a:prstGeom prst="rect">
            <a:avLst/>
          </a:prstGeom>
          <a:gradFill rotWithShape="1">
            <a:gsLst>
              <a:gs pos="0">
                <a:srgbClr val="DCF0BE"/>
              </a:gs>
              <a:gs pos="30000">
                <a:srgbClr val="CEECA0"/>
              </a:gs>
              <a:gs pos="45000">
                <a:srgbClr val="C9EB95"/>
              </a:gs>
              <a:gs pos="55000">
                <a:srgbClr val="C9EB95"/>
              </a:gs>
              <a:gs pos="73000">
                <a:srgbClr val="CEECA0"/>
              </a:gs>
              <a:gs pos="100000">
                <a:srgbClr val="DCF0BE"/>
              </a:gs>
            </a:gsLst>
            <a:lin ang="900000" scaled="1"/>
          </a:gradFill>
          <a:ln w="9525">
            <a:solidFill>
              <a:srgbClr val="9BBB59"/>
            </a:solidFill>
            <a:miter lim="800000"/>
            <a:headEnd/>
            <a:tailEnd/>
          </a:ln>
          <a:effectLst>
            <a:outerShdw blurRad="38100" dist="26940" dir="5400000" rotWithShape="0">
              <a:srgbClr val="000000">
                <a:alpha val="39998"/>
              </a:srgbClr>
            </a:outerShdw>
          </a:effectLst>
        </p:spPr>
        <p:txBody>
          <a:bodyPr wrap="none" anchor="ctr"/>
          <a:lstStyle/>
          <a:p>
            <a:pPr algn="ctr">
              <a:buSzPct val="100000"/>
              <a:defRPr/>
            </a:pPr>
            <a:r>
              <a:rPr lang="en-US" sz="2400" b="1" u="sng" dirty="0">
                <a:latin typeface="Gill Sans"/>
                <a:ea typeface="+mn-ea"/>
                <a:cs typeface="Gill Sans"/>
              </a:rPr>
              <a:t>Differential Analysis</a:t>
            </a:r>
          </a:p>
          <a:p>
            <a:pPr algn="ctr">
              <a:buSzPct val="100000"/>
              <a:defRPr/>
            </a:pPr>
            <a:r>
              <a:rPr lang="en-US" sz="2400" dirty="0">
                <a:latin typeface="Gill Sans"/>
                <a:ea typeface="+mn-ea"/>
                <a:cs typeface="Gill Sans"/>
              </a:rPr>
              <a:t>The process of estimating revenues and costs</a:t>
            </a:r>
          </a:p>
          <a:p>
            <a:pPr algn="ctr">
              <a:buClr>
                <a:srgbClr val="FFFF00"/>
              </a:buClr>
              <a:buSzPct val="75000"/>
              <a:buFont typeface="Monotype Sorts" pitchFamily="2" charset="2"/>
              <a:buNone/>
              <a:defRPr/>
            </a:pPr>
            <a:r>
              <a:rPr lang="en-US" sz="2400" dirty="0">
                <a:latin typeface="Gill Sans"/>
                <a:ea typeface="+mn-ea"/>
                <a:cs typeface="Gill Sans"/>
              </a:rPr>
              <a:t>of alternative actions available to decision makers</a:t>
            </a:r>
          </a:p>
          <a:p>
            <a:pPr algn="ctr">
              <a:buClr>
                <a:srgbClr val="FFFF00"/>
              </a:buClr>
              <a:buSzPct val="75000"/>
              <a:buFont typeface="Monotype Sorts" pitchFamily="2" charset="2"/>
              <a:buNone/>
              <a:defRPr/>
            </a:pPr>
            <a:r>
              <a:rPr lang="en-US" sz="2400" dirty="0">
                <a:latin typeface="Gill Sans"/>
                <a:ea typeface="+mn-ea"/>
                <a:cs typeface="Gill Sans"/>
              </a:rPr>
              <a:t>and of comparing these estimates to the status quo.</a:t>
            </a:r>
          </a:p>
        </p:txBody>
      </p:sp>
      <p:sp>
        <p:nvSpPr>
          <p:cNvPr id="5" name="Text Box 3">
            <a:extLst>
              <a:ext uri="{FF2B5EF4-FFF2-40B4-BE49-F238E27FC236}"/>
            </a:extLst>
          </p:cNvPr>
          <p:cNvSpPr txBox="1">
            <a:spLocks noChangeArrowheads="1"/>
          </p:cNvSpPr>
          <p:nvPr/>
        </p:nvSpPr>
        <p:spPr bwMode="auto">
          <a:xfrm>
            <a:off x="1006475" y="4389438"/>
            <a:ext cx="7131050" cy="1279525"/>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b="1" u="sng" dirty="0">
                <a:solidFill>
                  <a:schemeClr val="tx1"/>
                </a:solidFill>
                <a:latin typeface="Gill Sans"/>
                <a:cs typeface="Gill Sans"/>
              </a:rPr>
              <a:t>Short Run</a:t>
            </a:r>
          </a:p>
          <a:p>
            <a:pPr algn="ctr">
              <a:buClr>
                <a:srgbClr val="FFFF00"/>
              </a:buClr>
              <a:buSzPct val="75000"/>
              <a:defRPr/>
            </a:pPr>
            <a:r>
              <a:rPr lang="en-US" sz="2400" dirty="0">
                <a:solidFill>
                  <a:schemeClr val="tx1"/>
                </a:solidFill>
                <a:latin typeface="Gill Sans"/>
                <a:cs typeface="Gill Sans"/>
              </a:rPr>
              <a:t>The period of time over which capacity will be</a:t>
            </a:r>
          </a:p>
          <a:p>
            <a:pPr algn="ctr">
              <a:buClr>
                <a:srgbClr val="FFFF00"/>
              </a:buClr>
              <a:buSzPct val="75000"/>
              <a:defRPr/>
            </a:pPr>
            <a:r>
              <a:rPr lang="en-US" sz="2400" dirty="0">
                <a:solidFill>
                  <a:schemeClr val="tx1"/>
                </a:solidFill>
                <a:latin typeface="Gill Sans"/>
                <a:cs typeface="Gill Sans"/>
              </a:rPr>
              <a:t>unchanged, usually one year.</a:t>
            </a:r>
          </a:p>
        </p:txBody>
      </p:sp>
      <p:sp>
        <p:nvSpPr>
          <p:cNvPr id="7" name="Rectangle 6">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4-1</a:t>
            </a:r>
          </a:p>
        </p:txBody>
      </p:sp>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a:latin typeface="Bookman Old Style" charset="0"/>
              </a:rPr>
              <a:t>Differential Costs</a:t>
            </a:r>
          </a:p>
        </p:txBody>
      </p:sp>
      <p:sp>
        <p:nvSpPr>
          <p:cNvPr id="4" name="Text Box 3">
            <a:extLst>
              <a:ext uri="{FF2B5EF4-FFF2-40B4-BE49-F238E27FC236}"/>
            </a:extLst>
          </p:cNvPr>
          <p:cNvSpPr txBox="1">
            <a:spLocks noChangeArrowheads="1"/>
          </p:cNvSpPr>
          <p:nvPr/>
        </p:nvSpPr>
        <p:spPr bwMode="auto">
          <a:xfrm>
            <a:off x="1189038" y="1463675"/>
            <a:ext cx="6765925" cy="914400"/>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Gill Sans"/>
                <a:cs typeface="Gill Sans"/>
              </a:rPr>
              <a:t>With two or more alternatives, costs that differ</a:t>
            </a:r>
          </a:p>
          <a:p>
            <a:pPr algn="ctr">
              <a:buClr>
                <a:srgbClr val="FFFF00"/>
              </a:buClr>
              <a:buSzPct val="75000"/>
              <a:buFont typeface="Monotype Sorts" pitchFamily="2" charset="2"/>
              <a:buNone/>
              <a:defRPr/>
            </a:pPr>
            <a:r>
              <a:rPr lang="en-US" sz="2400" dirty="0">
                <a:solidFill>
                  <a:schemeClr val="tx1"/>
                </a:solidFill>
                <a:latin typeface="Gill Sans"/>
                <a:cs typeface="Gill Sans"/>
              </a:rPr>
              <a:t>among or between alternatives</a:t>
            </a:r>
          </a:p>
        </p:txBody>
      </p:sp>
      <p:sp>
        <p:nvSpPr>
          <p:cNvPr id="5" name="Text Box 3">
            <a:extLst>
              <a:ext uri="{FF2B5EF4-FFF2-40B4-BE49-F238E27FC236}"/>
            </a:extLst>
          </p:cNvPr>
          <p:cNvSpPr txBox="1">
            <a:spLocks noChangeArrowheads="1"/>
          </p:cNvSpPr>
          <p:nvPr/>
        </p:nvSpPr>
        <p:spPr bwMode="auto">
          <a:xfrm>
            <a:off x="1198563" y="2743200"/>
            <a:ext cx="6765925" cy="914400"/>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Gill Sans"/>
                <a:cs typeface="Gill Sans"/>
              </a:rPr>
              <a:t>Costs that change in response to an alternative</a:t>
            </a:r>
          </a:p>
          <a:p>
            <a:pPr algn="ctr">
              <a:buClr>
                <a:srgbClr val="FFFF00"/>
              </a:buClr>
              <a:buSzPct val="75000"/>
              <a:buFont typeface="Monotype Sorts" pitchFamily="2" charset="2"/>
              <a:buNone/>
              <a:defRPr/>
            </a:pPr>
            <a:r>
              <a:rPr lang="en-US" sz="2400" dirty="0">
                <a:solidFill>
                  <a:schemeClr val="tx1"/>
                </a:solidFill>
                <a:latin typeface="Gill Sans"/>
                <a:cs typeface="Gill Sans"/>
              </a:rPr>
              <a:t>course of action</a:t>
            </a:r>
          </a:p>
        </p:txBody>
      </p:sp>
      <p:sp>
        <p:nvSpPr>
          <p:cNvPr id="6" name="Text Box 3">
            <a:extLst>
              <a:ext uri="{FF2B5EF4-FFF2-40B4-BE49-F238E27FC236}"/>
            </a:extLst>
          </p:cNvPr>
          <p:cNvSpPr txBox="1">
            <a:spLocks noChangeArrowheads="1"/>
          </p:cNvSpPr>
          <p:nvPr/>
        </p:nvSpPr>
        <p:spPr bwMode="auto">
          <a:xfrm>
            <a:off x="1189038" y="4022725"/>
            <a:ext cx="6765925" cy="549275"/>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Gill Sans"/>
                <a:cs typeface="Gill Sans"/>
              </a:rPr>
              <a:t>Differential costs differ between actions.</a:t>
            </a:r>
          </a:p>
        </p:txBody>
      </p:sp>
      <p:grpSp>
        <p:nvGrpSpPr>
          <p:cNvPr id="3" name="Group 10"/>
          <p:cNvGrpSpPr>
            <a:grpSpLocks/>
          </p:cNvGrpSpPr>
          <p:nvPr/>
        </p:nvGrpSpPr>
        <p:grpSpPr bwMode="auto">
          <a:xfrm>
            <a:off x="1189038" y="4572000"/>
            <a:ext cx="6765925" cy="1096963"/>
            <a:chOff x="1188720" y="4572000"/>
            <a:chExt cx="6766560" cy="1097280"/>
          </a:xfrm>
        </p:grpSpPr>
        <p:sp>
          <p:nvSpPr>
            <p:cNvPr id="7" name="Text Box 3"/>
            <p:cNvSpPr txBox="1">
              <a:spLocks noChangeArrowheads="1"/>
            </p:cNvSpPr>
            <p:nvPr/>
          </p:nvSpPr>
          <p:spPr bwMode="auto">
            <a:xfrm>
              <a:off x="1188720" y="5121434"/>
              <a:ext cx="2194131" cy="547846"/>
            </a:xfrm>
            <a:prstGeom prst="rect">
              <a:avLst/>
            </a:prstGeom>
            <a:gradFill rotWithShape="1">
              <a:gsLst>
                <a:gs pos="0">
                  <a:srgbClr val="D1C5E3"/>
                </a:gs>
                <a:gs pos="30000">
                  <a:srgbClr val="BDAAD8"/>
                </a:gs>
                <a:gs pos="45000">
                  <a:srgbClr val="B6A1D5"/>
                </a:gs>
                <a:gs pos="55000">
                  <a:srgbClr val="B6A1D5"/>
                </a:gs>
                <a:gs pos="73000">
                  <a:srgbClr val="BDAAD8"/>
                </a:gs>
                <a:gs pos="100000">
                  <a:srgbClr val="D1C5E3"/>
                </a:gs>
              </a:gsLst>
              <a:lin ang="900000" scaled="1"/>
            </a:gradFill>
            <a:ln w="9525">
              <a:solidFill>
                <a:srgbClr val="8064A2"/>
              </a:solidFill>
              <a:miter lim="800000"/>
              <a:headEnd/>
              <a:tailEnd/>
            </a:ln>
            <a:effectLst>
              <a:outerShdw blurRad="38100" dist="26940" dir="5400000" rotWithShape="0">
                <a:srgbClr val="000000">
                  <a:alpha val="39998"/>
                </a:srgbClr>
              </a:outerShdw>
            </a:effectLst>
          </p:spPr>
          <p:txBody>
            <a:bodyPr wrap="none" anchor="ctr"/>
            <a:lstStyle/>
            <a:p>
              <a:pPr algn="ctr">
                <a:buClr>
                  <a:srgbClr val="FFFF00"/>
                </a:buClr>
                <a:buSzPct val="75000"/>
                <a:buFont typeface="Monotype Sorts" pitchFamily="2" charset="2"/>
                <a:buNone/>
                <a:defRPr/>
              </a:pPr>
              <a:r>
                <a:rPr lang="en-US" sz="2400" dirty="0">
                  <a:latin typeface="Gill Sans"/>
                  <a:ea typeface="+mn-ea"/>
                  <a:cs typeface="Gill Sans"/>
                </a:rPr>
                <a:t>Alternative A</a:t>
              </a:r>
            </a:p>
          </p:txBody>
        </p:sp>
        <p:sp>
          <p:nvSpPr>
            <p:cNvPr id="2" name="Text Box 3"/>
            <p:cNvSpPr txBox="1">
              <a:spLocks noChangeArrowheads="1"/>
            </p:cNvSpPr>
            <p:nvPr/>
          </p:nvSpPr>
          <p:spPr bwMode="auto">
            <a:xfrm>
              <a:off x="5761149" y="5121434"/>
              <a:ext cx="2194131" cy="547846"/>
            </a:xfrm>
            <a:prstGeom prst="rect">
              <a:avLst/>
            </a:prstGeom>
            <a:gradFill rotWithShape="1">
              <a:gsLst>
                <a:gs pos="0">
                  <a:srgbClr val="D1C5E3"/>
                </a:gs>
                <a:gs pos="30000">
                  <a:srgbClr val="BDAAD8"/>
                </a:gs>
                <a:gs pos="45000">
                  <a:srgbClr val="B6A1D5"/>
                </a:gs>
                <a:gs pos="55000">
                  <a:srgbClr val="B6A1D5"/>
                </a:gs>
                <a:gs pos="73000">
                  <a:srgbClr val="BDAAD8"/>
                </a:gs>
                <a:gs pos="100000">
                  <a:srgbClr val="D1C5E3"/>
                </a:gs>
              </a:gsLst>
              <a:lin ang="900000" scaled="1"/>
            </a:gradFill>
            <a:ln w="9525">
              <a:solidFill>
                <a:srgbClr val="8064A2"/>
              </a:solidFill>
              <a:miter lim="800000"/>
              <a:headEnd/>
              <a:tailEnd/>
            </a:ln>
            <a:effectLst>
              <a:outerShdw blurRad="38100" dist="26940" dir="5400000" rotWithShape="0">
                <a:srgbClr val="000000">
                  <a:alpha val="39998"/>
                </a:srgbClr>
              </a:outerShdw>
            </a:effectLst>
          </p:spPr>
          <p:txBody>
            <a:bodyPr wrap="none" anchor="ctr"/>
            <a:lstStyle/>
            <a:p>
              <a:pPr algn="ctr">
                <a:buClr>
                  <a:srgbClr val="FFFF00"/>
                </a:buClr>
                <a:buSzPct val="75000"/>
                <a:buFont typeface="Monotype Sorts" pitchFamily="2" charset="2"/>
                <a:buNone/>
                <a:defRPr/>
              </a:pPr>
              <a:r>
                <a:rPr lang="en-US" sz="2400" dirty="0">
                  <a:latin typeface="Gill Sans"/>
                  <a:ea typeface="+mn-ea"/>
                  <a:cs typeface="Gill Sans"/>
                </a:rPr>
                <a:t>Alternative B</a:t>
              </a:r>
            </a:p>
          </p:txBody>
        </p:sp>
        <p:cxnSp>
          <p:nvCxnSpPr>
            <p:cNvPr id="10" name="Elbow Connector 9">
              <a:extLst>
                <a:ext uri="{FF2B5EF4-FFF2-40B4-BE49-F238E27FC236}"/>
              </a:extLst>
            </p:cNvPr>
            <p:cNvCxnSpPr>
              <a:stCxn id="6" idx="2"/>
              <a:endCxn id="7" idx="0"/>
            </p:cNvCxnSpPr>
            <p:nvPr/>
          </p:nvCxnSpPr>
          <p:spPr>
            <a:xfrm rot="5400000">
              <a:off x="3154175" y="3703610"/>
              <a:ext cx="549434" cy="2286215"/>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extLst>
            </p:cNvPr>
            <p:cNvCxnSpPr>
              <a:stCxn id="6" idx="2"/>
            </p:cNvCxnSpPr>
            <p:nvPr/>
          </p:nvCxnSpPr>
          <p:spPr>
            <a:xfrm rot="16200000" flipH="1">
              <a:off x="5440389" y="3703610"/>
              <a:ext cx="549434" cy="2286215"/>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4-1</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nodeType="afterGroup">
                            <p:stCondLst>
                              <p:cond delay="500"/>
                            </p:stCondLst>
                            <p:childTnLst>
                              <p:par>
                                <p:cTn id="15" presetID="17" presetClass="entr" presetSubtype="1"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
                                          </p:val>
                                        </p:tav>
                                        <p:tav tm="100000">
                                          <p:val>
                                            <p:strVal val="#ppt_x"/>
                                          </p:val>
                                        </p:tav>
                                      </p:tavLst>
                                    </p:anim>
                                    <p:anim calcmode="lin" valueType="num">
                                      <p:cBhvr>
                                        <p:cTn id="18" dur="500" fill="hold"/>
                                        <p:tgtEl>
                                          <p:spTgt spid="3"/>
                                        </p:tgtEl>
                                        <p:attrNameLst>
                                          <p:attrName>ppt_y</p:attrName>
                                        </p:attrNameLst>
                                      </p:cBhvr>
                                      <p:tavLst>
                                        <p:tav tm="0">
                                          <p:val>
                                            <p:strVal val="#ppt_y-#ppt_h/2"/>
                                          </p:val>
                                        </p:tav>
                                        <p:tav tm="100000">
                                          <p:val>
                                            <p:strVal val="#ppt_y"/>
                                          </p:val>
                                        </p:tav>
                                      </p:tavLst>
                                    </p:anim>
                                    <p:anim calcmode="lin" valueType="num">
                                      <p:cBhvr>
                                        <p:cTn id="19" dur="500" fill="hold"/>
                                        <p:tgtEl>
                                          <p:spTgt spid="3"/>
                                        </p:tgtEl>
                                        <p:attrNameLst>
                                          <p:attrName>ppt_w</p:attrName>
                                        </p:attrNameLst>
                                      </p:cBhvr>
                                      <p:tavLst>
                                        <p:tav tm="0">
                                          <p:val>
                                            <p:strVal val="#ppt_w"/>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a:latin typeface="Bookman Old Style" charset="0"/>
              </a:rPr>
              <a:t>Sunk Costs</a:t>
            </a:r>
          </a:p>
        </p:txBody>
      </p:sp>
      <p:sp>
        <p:nvSpPr>
          <p:cNvPr id="4" name="Text Box 3">
            <a:extLst>
              <a:ext uri="{FF2B5EF4-FFF2-40B4-BE49-F238E27FC236}"/>
            </a:extLst>
          </p:cNvPr>
          <p:cNvSpPr txBox="1">
            <a:spLocks noChangeArrowheads="1"/>
          </p:cNvSpPr>
          <p:nvPr/>
        </p:nvSpPr>
        <p:spPr bwMode="auto">
          <a:xfrm>
            <a:off x="1189038" y="1463675"/>
            <a:ext cx="7132637" cy="914400"/>
          </a:xfrm>
          <a:prstGeom prst="rect">
            <a:avLst/>
          </a:prstGeom>
          <a:solidFill>
            <a:schemeClr val="accent6"/>
          </a:solidFill>
          <a:ln w="12700">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buClr>
                <a:srgbClr val="FFFF00"/>
              </a:buClr>
              <a:buSzPct val="75000"/>
              <a:buFont typeface="Monotype Sorts" pitchFamily="2" charset="2"/>
              <a:buNone/>
              <a:defRPr/>
            </a:pPr>
            <a:r>
              <a:rPr lang="en-US" sz="2400" dirty="0">
                <a:solidFill>
                  <a:schemeClr val="tx1"/>
                </a:solidFill>
                <a:latin typeface="Gill Sans"/>
                <a:cs typeface="Gill Sans"/>
              </a:rPr>
              <a:t>Costs incurred in the past that cannot be</a:t>
            </a:r>
          </a:p>
          <a:p>
            <a:pPr algn="ctr">
              <a:buClr>
                <a:srgbClr val="FFFF00"/>
              </a:buClr>
              <a:buSzPct val="75000"/>
              <a:buFont typeface="Monotype Sorts" pitchFamily="2" charset="2"/>
              <a:buNone/>
              <a:defRPr/>
            </a:pPr>
            <a:r>
              <a:rPr lang="en-US" sz="2400" dirty="0">
                <a:solidFill>
                  <a:schemeClr val="tx1"/>
                </a:solidFill>
                <a:latin typeface="Gill Sans"/>
                <a:cs typeface="Gill Sans"/>
              </a:rPr>
              <a:t>changed by present or future decisions</a:t>
            </a:r>
          </a:p>
        </p:txBody>
      </p:sp>
      <p:sp>
        <p:nvSpPr>
          <p:cNvPr id="5" name="Text Box 3"/>
          <p:cNvSpPr txBox="1">
            <a:spLocks noChangeArrowheads="1"/>
          </p:cNvSpPr>
          <p:nvPr/>
        </p:nvSpPr>
        <p:spPr bwMode="auto">
          <a:xfrm>
            <a:off x="1189038" y="2743200"/>
            <a:ext cx="7132637" cy="549275"/>
          </a:xfrm>
          <a:prstGeom prst="rect">
            <a:avLst/>
          </a:prstGeom>
          <a:gradFill rotWithShape="1">
            <a:gsLst>
              <a:gs pos="0">
                <a:srgbClr val="BCCEF2"/>
              </a:gs>
              <a:gs pos="30000">
                <a:srgbClr val="9CBAEF"/>
              </a:gs>
              <a:gs pos="45000">
                <a:srgbClr val="91B3EE"/>
              </a:gs>
              <a:gs pos="55000">
                <a:srgbClr val="91B3EE"/>
              </a:gs>
              <a:gs pos="73000">
                <a:srgbClr val="9CBAEF"/>
              </a:gs>
              <a:gs pos="100000">
                <a:srgbClr val="BCCEF2"/>
              </a:gs>
            </a:gsLst>
            <a:lin ang="900000" scaled="1"/>
          </a:gradFill>
          <a:ln w="9525">
            <a:solidFill>
              <a:schemeClr val="accent1"/>
            </a:solidFill>
            <a:miter lim="800000"/>
            <a:headEnd/>
            <a:tailEnd/>
          </a:ln>
          <a:effectLst>
            <a:outerShdw blurRad="38100" dist="26940" dir="5400000" rotWithShape="0">
              <a:srgbClr val="000000">
                <a:alpha val="39998"/>
              </a:srgbClr>
            </a:outerShdw>
          </a:effectLst>
        </p:spPr>
        <p:txBody>
          <a:bodyPr wrap="none" anchor="ctr"/>
          <a:lstStyle/>
          <a:p>
            <a:pPr algn="ctr">
              <a:buClr>
                <a:srgbClr val="FFFF00"/>
              </a:buClr>
              <a:buSzPct val="75000"/>
              <a:buFont typeface="Monotype Sorts" pitchFamily="2" charset="2"/>
              <a:buNone/>
              <a:defRPr/>
            </a:pPr>
            <a:r>
              <a:rPr lang="en-US" sz="2400" dirty="0">
                <a:latin typeface="Gill Sans"/>
                <a:ea typeface="+mn-ea"/>
                <a:cs typeface="Gill Sans"/>
              </a:rPr>
              <a:t>A sunk cost is </a:t>
            </a:r>
            <a:r>
              <a:rPr lang="en-US" sz="2400" i="1" dirty="0">
                <a:solidFill>
                  <a:srgbClr val="FF0000"/>
                </a:solidFill>
                <a:latin typeface="Gill Sans"/>
                <a:ea typeface="+mn-ea"/>
                <a:cs typeface="Gill Sans"/>
              </a:rPr>
              <a:t>NOT</a:t>
            </a:r>
            <a:r>
              <a:rPr lang="en-US" sz="2400" dirty="0">
                <a:latin typeface="Gill Sans"/>
                <a:ea typeface="+mn-ea"/>
                <a:cs typeface="Gill Sans"/>
              </a:rPr>
              <a:t> relevant for making decisions.</a:t>
            </a:r>
          </a:p>
        </p:txBody>
      </p:sp>
      <p:sp>
        <p:nvSpPr>
          <p:cNvPr id="10" name="Rectangle 9">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4-1</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276225"/>
            <a:ext cx="8229600" cy="914400"/>
          </a:xfrm>
        </p:spPr>
        <p:txBody>
          <a:bodyPr/>
          <a:lstStyle/>
          <a:p>
            <a:pPr eaLnBrk="1" hangingPunct="1">
              <a:lnSpc>
                <a:spcPts val="4400"/>
              </a:lnSpc>
            </a:pPr>
            <a:r>
              <a:rPr lang="en-US">
                <a:latin typeface="Bookman Old Style" charset="0"/>
              </a:rPr>
              <a:t>Differential Costs versus Total Costs</a:t>
            </a:r>
          </a:p>
        </p:txBody>
      </p:sp>
      <p:grpSp>
        <p:nvGrpSpPr>
          <p:cNvPr id="2" name="Group 17"/>
          <p:cNvGrpSpPr>
            <a:grpSpLocks/>
          </p:cNvGrpSpPr>
          <p:nvPr/>
        </p:nvGrpSpPr>
        <p:grpSpPr bwMode="auto">
          <a:xfrm>
            <a:off x="1189038" y="3292475"/>
            <a:ext cx="6765925" cy="2376488"/>
            <a:chOff x="0" y="2377440"/>
            <a:chExt cx="6766560" cy="2377440"/>
          </a:xfrm>
        </p:grpSpPr>
        <p:sp>
          <p:nvSpPr>
            <p:cNvPr id="5" name="TextBox 4">
              <a:extLst>
                <a:ext uri="{FF2B5EF4-FFF2-40B4-BE49-F238E27FC236}"/>
              </a:extLst>
            </p:cNvPr>
            <p:cNvSpPr txBox="1"/>
            <p:nvPr/>
          </p:nvSpPr>
          <p:spPr>
            <a:xfrm>
              <a:off x="0" y="2742711"/>
              <a:ext cx="2926037" cy="2012169"/>
            </a:xfrm>
            <a:prstGeom prst="rect">
              <a:avLst/>
            </a:prstGeom>
            <a:solidFill>
              <a:schemeClr val="accent6"/>
            </a:solidFill>
            <a:ln w="12700">
              <a:solidFill>
                <a:schemeClr val="tx1"/>
              </a:solidFill>
            </a:ln>
          </p:spPr>
          <p:txBody>
            <a:bodyPr wrap="none" anchor="ctr"/>
            <a:lstStyle/>
            <a:p>
              <a:pPr defTabSz="274320">
                <a:defRPr/>
              </a:pPr>
              <a:r>
                <a:rPr lang="en-US" sz="2400" dirty="0">
                  <a:ea typeface="ＭＳ Ｐゴシック" panose="020B0600070205080204" pitchFamily="34" charset="-128"/>
                  <a:cs typeface="+mn-cs"/>
                </a:rPr>
                <a:t>Sales revenue</a:t>
              </a:r>
            </a:p>
            <a:p>
              <a:pPr defTabSz="274320">
                <a:defRPr/>
              </a:pPr>
              <a:r>
                <a:rPr lang="en-US" sz="2400" dirty="0">
                  <a:ea typeface="ＭＳ Ｐゴシック" panose="020B0600070205080204" pitchFamily="34" charset="-128"/>
                  <a:cs typeface="+mn-cs"/>
                </a:rPr>
                <a:t>Variable costs</a:t>
              </a:r>
            </a:p>
            <a:p>
              <a:pPr defTabSz="274320">
                <a:defRPr/>
              </a:pPr>
              <a:r>
                <a:rPr lang="en-US" sz="2400" dirty="0">
                  <a:ea typeface="ＭＳ Ｐゴシック" panose="020B0600070205080204" pitchFamily="34" charset="-128"/>
                  <a:cs typeface="+mn-cs"/>
                </a:rPr>
                <a:t>Contribution margin</a:t>
              </a:r>
            </a:p>
            <a:p>
              <a:pPr defTabSz="274320">
                <a:defRPr/>
              </a:pPr>
              <a:r>
                <a:rPr lang="en-US" sz="2400" dirty="0">
                  <a:ea typeface="ＭＳ Ｐゴシック" panose="020B0600070205080204" pitchFamily="34" charset="-128"/>
                  <a:cs typeface="+mn-cs"/>
                </a:rPr>
                <a:t>Fixed costs</a:t>
              </a:r>
            </a:p>
            <a:p>
              <a:pPr defTabSz="274320">
                <a:defRPr/>
              </a:pPr>
              <a:r>
                <a:rPr lang="en-US" sz="2400" dirty="0">
                  <a:ea typeface="ＭＳ Ｐゴシック" panose="020B0600070205080204" pitchFamily="34" charset="-128"/>
                  <a:cs typeface="+mn-cs"/>
                </a:rPr>
                <a:t>Operating profit</a:t>
              </a:r>
            </a:p>
          </p:txBody>
        </p:sp>
        <p:sp>
          <p:nvSpPr>
            <p:cNvPr id="6" name="TextBox 5">
              <a:extLst>
                <a:ext uri="{FF2B5EF4-FFF2-40B4-BE49-F238E27FC236}"/>
              </a:extLst>
            </p:cNvPr>
            <p:cNvSpPr txBox="1"/>
            <p:nvPr/>
          </p:nvSpPr>
          <p:spPr>
            <a:xfrm>
              <a:off x="2926037" y="2742711"/>
              <a:ext cx="1279645" cy="2012169"/>
            </a:xfrm>
            <a:prstGeom prst="rect">
              <a:avLst/>
            </a:prstGeom>
            <a:solidFill>
              <a:schemeClr val="accent6"/>
            </a:solidFill>
            <a:ln w="12700">
              <a:solidFill>
                <a:schemeClr val="tx1"/>
              </a:solidFill>
            </a:ln>
          </p:spPr>
          <p:txBody>
            <a:bodyPr wrap="none" anchor="ctr"/>
            <a:lstStyle/>
            <a:p>
              <a:pPr algn="ctr" defTabSz="274320">
                <a:defRPr/>
              </a:pPr>
              <a:r>
                <a:rPr lang="en-US" sz="2400" dirty="0">
                  <a:ea typeface="ＭＳ Ｐゴシック" panose="020B0600070205080204" pitchFamily="34" charset="-128"/>
                  <a:cs typeface="+mn-cs"/>
                </a:rPr>
                <a:t>$750</a:t>
              </a:r>
            </a:p>
            <a:p>
              <a:pPr algn="ctr" defTabSz="274320">
                <a:defRPr/>
              </a:pPr>
              <a:r>
                <a:rPr lang="en-US" sz="2400" u="sng" dirty="0">
                  <a:ea typeface="ＭＳ Ｐゴシック" panose="020B0600070205080204" pitchFamily="34" charset="-128"/>
                  <a:cs typeface="+mn-cs"/>
                </a:rPr>
                <a:t> (250)</a:t>
              </a:r>
            </a:p>
            <a:p>
              <a:pPr algn="ctr" defTabSz="274320">
                <a:defRPr/>
              </a:pPr>
              <a:r>
                <a:rPr lang="en-US" sz="2400" dirty="0">
                  <a:ea typeface="ＭＳ Ｐゴシック" panose="020B0600070205080204" pitchFamily="34" charset="-128"/>
                  <a:cs typeface="+mn-cs"/>
                </a:rPr>
                <a:t>$500</a:t>
              </a:r>
            </a:p>
            <a:p>
              <a:pPr algn="ctr" defTabSz="274320">
                <a:defRPr/>
              </a:pPr>
              <a:r>
                <a:rPr lang="en-US" sz="2400" u="sng" dirty="0">
                  <a:ea typeface="ＭＳ Ｐゴシック" panose="020B0600070205080204" pitchFamily="34" charset="-128"/>
                  <a:cs typeface="+mn-cs"/>
                </a:rPr>
                <a:t> (350)</a:t>
              </a:r>
            </a:p>
            <a:p>
              <a:pPr algn="ctr" defTabSz="274320">
                <a:defRPr/>
              </a:pPr>
              <a:r>
                <a:rPr lang="en-US" sz="2400" u="dbl" dirty="0">
                  <a:ea typeface="ＭＳ Ｐゴシック" panose="020B0600070205080204" pitchFamily="34" charset="-128"/>
                  <a:cs typeface="+mn-cs"/>
                </a:rPr>
                <a:t>$150</a:t>
              </a:r>
            </a:p>
          </p:txBody>
        </p:sp>
        <p:sp>
          <p:nvSpPr>
            <p:cNvPr id="7" name="TextBox 6">
              <a:extLst>
                <a:ext uri="{FF2B5EF4-FFF2-40B4-BE49-F238E27FC236}"/>
              </a:extLst>
            </p:cNvPr>
            <p:cNvSpPr txBox="1"/>
            <p:nvPr/>
          </p:nvSpPr>
          <p:spPr>
            <a:xfrm>
              <a:off x="4205682" y="2742711"/>
              <a:ext cx="1281233" cy="2012169"/>
            </a:xfrm>
            <a:prstGeom prst="rect">
              <a:avLst/>
            </a:prstGeom>
            <a:solidFill>
              <a:schemeClr val="accent6"/>
            </a:solidFill>
            <a:ln w="12700">
              <a:solidFill>
                <a:schemeClr val="tx1"/>
              </a:solidFill>
            </a:ln>
          </p:spPr>
          <p:txBody>
            <a:bodyPr wrap="none" anchor="ctr"/>
            <a:lstStyle/>
            <a:p>
              <a:pPr algn="ctr" defTabSz="274320">
                <a:defRPr/>
              </a:pPr>
              <a:r>
                <a:rPr lang="en-US" sz="2400" dirty="0">
                  <a:ea typeface="ＭＳ Ｐゴシック" panose="020B0600070205080204" pitchFamily="34" charset="-128"/>
                  <a:cs typeface="+mn-cs"/>
                </a:rPr>
                <a:t>$900</a:t>
              </a:r>
            </a:p>
            <a:p>
              <a:pPr algn="ctr" defTabSz="274320">
                <a:defRPr/>
              </a:pPr>
              <a:r>
                <a:rPr lang="en-US" sz="2400" u="sng" dirty="0">
                  <a:ea typeface="ＭＳ Ｐゴシック" panose="020B0600070205080204" pitchFamily="34" charset="-128"/>
                  <a:cs typeface="+mn-cs"/>
                </a:rPr>
                <a:t> (300)</a:t>
              </a:r>
            </a:p>
            <a:p>
              <a:pPr algn="ctr" defTabSz="274320">
                <a:defRPr/>
              </a:pPr>
              <a:r>
                <a:rPr lang="en-US" sz="2400" dirty="0">
                  <a:ea typeface="ＭＳ Ｐゴシック" panose="020B0600070205080204" pitchFamily="34" charset="-128"/>
                  <a:cs typeface="+mn-cs"/>
                </a:rPr>
                <a:t>$600</a:t>
              </a:r>
            </a:p>
            <a:p>
              <a:pPr algn="ctr" defTabSz="274320">
                <a:defRPr/>
              </a:pPr>
              <a:r>
                <a:rPr lang="en-US" sz="2400" u="sng" dirty="0">
                  <a:ea typeface="ＭＳ Ｐゴシック" panose="020B0600070205080204" pitchFamily="34" charset="-128"/>
                  <a:cs typeface="+mn-cs"/>
                </a:rPr>
                <a:t> (350)</a:t>
              </a:r>
            </a:p>
            <a:p>
              <a:pPr algn="ctr" defTabSz="274320">
                <a:defRPr/>
              </a:pPr>
              <a:r>
                <a:rPr lang="en-US" sz="2400" u="dbl" dirty="0">
                  <a:ea typeface="ＭＳ Ｐゴシック" panose="020B0600070205080204" pitchFamily="34" charset="-128"/>
                  <a:cs typeface="+mn-cs"/>
                </a:rPr>
                <a:t>$250</a:t>
              </a:r>
            </a:p>
          </p:txBody>
        </p:sp>
        <p:sp>
          <p:nvSpPr>
            <p:cNvPr id="3" name="TextBox 7">
              <a:extLst>
                <a:ext uri="{FF2B5EF4-FFF2-40B4-BE49-F238E27FC236}"/>
              </a:extLst>
            </p:cNvPr>
            <p:cNvSpPr txBox="1"/>
            <p:nvPr/>
          </p:nvSpPr>
          <p:spPr>
            <a:xfrm>
              <a:off x="5486915" y="2742711"/>
              <a:ext cx="1279645" cy="2012169"/>
            </a:xfrm>
            <a:prstGeom prst="rect">
              <a:avLst/>
            </a:prstGeom>
            <a:solidFill>
              <a:schemeClr val="accent6"/>
            </a:solidFill>
            <a:ln w="12700">
              <a:solidFill>
                <a:schemeClr val="tx1"/>
              </a:solidFill>
            </a:ln>
          </p:spPr>
          <p:txBody>
            <a:bodyPr wrap="none" anchor="ctr"/>
            <a:lstStyle/>
            <a:p>
              <a:pPr algn="ctr" defTabSz="274320">
                <a:defRPr/>
              </a:pPr>
              <a:r>
                <a:rPr lang="en-US" sz="2400" dirty="0">
                  <a:ea typeface="ＭＳ Ｐゴシック" panose="020B0600070205080204" pitchFamily="34" charset="-128"/>
                  <a:cs typeface="+mn-cs"/>
                </a:rPr>
                <a:t>$150</a:t>
              </a:r>
            </a:p>
            <a:p>
              <a:pPr algn="ctr" defTabSz="274320">
                <a:defRPr/>
              </a:pPr>
              <a:r>
                <a:rPr lang="en-US" sz="2400" u="sng" dirty="0">
                  <a:ea typeface="ＭＳ Ｐゴシック" panose="020B0600070205080204" pitchFamily="34" charset="-128"/>
                  <a:cs typeface="+mn-cs"/>
                </a:rPr>
                <a:t>   (50)</a:t>
              </a:r>
            </a:p>
            <a:p>
              <a:pPr algn="ctr" defTabSz="274320">
                <a:defRPr/>
              </a:pPr>
              <a:r>
                <a:rPr lang="en-US" sz="2400" dirty="0">
                  <a:ea typeface="ＭＳ Ｐゴシック" panose="020B0600070205080204" pitchFamily="34" charset="-128"/>
                  <a:cs typeface="+mn-cs"/>
                </a:rPr>
                <a:t>$100</a:t>
              </a:r>
            </a:p>
            <a:p>
              <a:pPr algn="ctr" defTabSz="274320">
                <a:defRPr/>
              </a:pPr>
              <a:r>
                <a:rPr lang="en-US" sz="2400" u="sng" dirty="0">
                  <a:ea typeface="ＭＳ Ｐゴシック" panose="020B0600070205080204" pitchFamily="34" charset="-128"/>
                  <a:cs typeface="+mn-cs"/>
                </a:rPr>
                <a:t>   -0-  </a:t>
              </a:r>
            </a:p>
            <a:p>
              <a:pPr algn="ctr" defTabSz="274320">
                <a:defRPr/>
              </a:pPr>
              <a:r>
                <a:rPr lang="en-US" sz="2400" u="dbl" dirty="0">
                  <a:ea typeface="ＭＳ Ｐゴシック" panose="020B0600070205080204" pitchFamily="34" charset="-128"/>
                  <a:cs typeface="+mn-cs"/>
                </a:rPr>
                <a:t>$100</a:t>
              </a:r>
            </a:p>
          </p:txBody>
        </p:sp>
        <p:sp>
          <p:nvSpPr>
            <p:cNvPr id="18441" name="TextBox 9"/>
            <p:cNvSpPr txBox="1">
              <a:spLocks noChangeArrowheads="1"/>
            </p:cNvSpPr>
            <p:nvPr/>
          </p:nvSpPr>
          <p:spPr bwMode="auto">
            <a:xfrm>
              <a:off x="2926080" y="2377440"/>
              <a:ext cx="12801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t>Status Quo</a:t>
              </a:r>
            </a:p>
          </p:txBody>
        </p:sp>
        <p:sp>
          <p:nvSpPr>
            <p:cNvPr id="18442" name="TextBox 12"/>
            <p:cNvSpPr txBox="1">
              <a:spLocks noChangeArrowheads="1"/>
            </p:cNvSpPr>
            <p:nvPr/>
          </p:nvSpPr>
          <p:spPr bwMode="auto">
            <a:xfrm>
              <a:off x="5486400" y="2377440"/>
              <a:ext cx="12801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t>Difference</a:t>
              </a:r>
            </a:p>
          </p:txBody>
        </p:sp>
        <p:sp>
          <p:nvSpPr>
            <p:cNvPr id="18443" name="TextBox 13"/>
            <p:cNvSpPr txBox="1">
              <a:spLocks noChangeArrowheads="1"/>
            </p:cNvSpPr>
            <p:nvPr/>
          </p:nvSpPr>
          <p:spPr bwMode="auto">
            <a:xfrm>
              <a:off x="4206240" y="2377440"/>
              <a:ext cx="12801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t>Alternative</a:t>
              </a:r>
            </a:p>
          </p:txBody>
        </p:sp>
      </p:grpSp>
      <p:sp>
        <p:nvSpPr>
          <p:cNvPr id="19" name="Text Box 3">
            <a:extLst>
              <a:ext uri="{FF2B5EF4-FFF2-40B4-BE49-F238E27FC236}"/>
            </a:extLst>
          </p:cNvPr>
          <p:cNvSpPr txBox="1">
            <a:spLocks noChangeArrowheads="1"/>
          </p:cNvSpPr>
          <p:nvPr/>
        </p:nvSpPr>
        <p:spPr bwMode="auto">
          <a:xfrm>
            <a:off x="1189038" y="1463675"/>
            <a:ext cx="6765925" cy="1644650"/>
          </a:xfrm>
          <a:prstGeom prst="rect">
            <a:avLst/>
          </a:prstGeom>
          <a:solidFill>
            <a:schemeClr val="accent6">
              <a:lumMod val="40000"/>
              <a:lumOff val="60000"/>
            </a:schemeClr>
          </a:solidFill>
          <a:ln w="12700">
            <a:solidFill>
              <a:schemeClr val="tx1"/>
            </a:solidFill>
            <a:headEnd/>
            <a:tailEnd/>
          </a:ln>
        </p:spPr>
        <p:style>
          <a:lnRef idx="2">
            <a:schemeClr val="dk1"/>
          </a:lnRef>
          <a:fillRef idx="1">
            <a:schemeClr val="lt1"/>
          </a:fillRef>
          <a:effectRef idx="0">
            <a:schemeClr val="dk1"/>
          </a:effectRef>
          <a:fontRef idx="minor">
            <a:schemeClr val="dk1"/>
          </a:fontRef>
        </p:style>
        <p:txBody>
          <a:bodyPr anchor="ctr">
            <a:flatTx/>
          </a:bodyPr>
          <a:lstStyle/>
          <a:p>
            <a:pPr algn="ctr" defTabSz="274320">
              <a:buSzPct val="100000"/>
              <a:defRPr/>
            </a:pPr>
            <a:r>
              <a:rPr lang="en-US" sz="2400" dirty="0">
                <a:solidFill>
                  <a:schemeClr val="tx1"/>
                </a:solidFill>
                <a:latin typeface="Gill Sans"/>
                <a:cs typeface="Gill Sans"/>
              </a:rPr>
              <a:t>Information presented to management can show the detailed costs that are included for making a decision, or it can show just the differences between alternatives, as follows.</a:t>
            </a:r>
          </a:p>
        </p:txBody>
      </p:sp>
      <p:sp>
        <p:nvSpPr>
          <p:cNvPr id="16" name="Rectangle 15">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4-1</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263525"/>
            <a:ext cx="8229600" cy="914400"/>
          </a:xfrm>
        </p:spPr>
        <p:txBody>
          <a:bodyPr/>
          <a:lstStyle/>
          <a:p>
            <a:pPr>
              <a:lnSpc>
                <a:spcPts val="4400"/>
              </a:lnSpc>
            </a:pPr>
            <a:r>
              <a:rPr lang="en-US">
                <a:latin typeface="Bookman Old Style" charset="0"/>
              </a:rPr>
              <a:t>Differential Analysis and </a:t>
            </a:r>
            <a:br>
              <a:rPr lang="en-US">
                <a:latin typeface="Bookman Old Style" charset="0"/>
              </a:rPr>
            </a:br>
            <a:r>
              <a:rPr lang="en-US">
                <a:latin typeface="Bookman Old Style" charset="0"/>
              </a:rPr>
              <a:t>Pricing Decisions</a:t>
            </a:r>
          </a:p>
        </p:txBody>
      </p:sp>
      <p:sp>
        <p:nvSpPr>
          <p:cNvPr id="3" name="Rectangle 2">
            <a:extLst>
              <a:ext uri="{FF2B5EF4-FFF2-40B4-BE49-F238E27FC236}"/>
            </a:extLst>
          </p:cNvPr>
          <p:cNvSpPr/>
          <p:nvPr/>
        </p:nvSpPr>
        <p:spPr>
          <a:xfrm>
            <a:off x="1828800" y="1554163"/>
            <a:ext cx="5486400" cy="731837"/>
          </a:xfrm>
          <a:prstGeom prst="rect">
            <a:avLst/>
          </a:prstGeom>
          <a:solidFill>
            <a:schemeClr val="tx2">
              <a:lumMod val="20000"/>
              <a:lumOff val="80000"/>
            </a:schemeClr>
          </a:solidFill>
          <a:ln w="12700">
            <a:noFill/>
          </a:ln>
        </p:spPr>
        <p:txBody>
          <a:bodyPr wrap="none" anchor="ctr"/>
          <a:lstStyle/>
          <a:p>
            <a:pPr defTabSz="365760">
              <a:spcBef>
                <a:spcPts val="0"/>
              </a:spcBef>
              <a:defRPr/>
            </a:pPr>
            <a:r>
              <a:rPr lang="en-US" sz="2400" b="1" dirty="0">
                <a:solidFill>
                  <a:srgbClr val="0000CC"/>
                </a:solidFill>
                <a:ea typeface="ＭＳ Ｐゴシック" panose="020B0600070205080204" pitchFamily="34" charset="-128"/>
                <a:cs typeface="+mn-cs"/>
              </a:rPr>
              <a:t>LO 4-2 </a:t>
            </a:r>
            <a:r>
              <a:rPr lang="en-US" sz="2000" dirty="0">
                <a:ea typeface="ＭＳ Ｐゴシック" panose="020B0600070205080204" pitchFamily="34" charset="-128"/>
                <a:cs typeface="Arial" pitchFamily="34" charset="0"/>
              </a:rPr>
              <a:t>	Understand how to apply differential</a:t>
            </a:r>
          </a:p>
          <a:p>
            <a:pPr defTabSz="365760">
              <a:spcBef>
                <a:spcPts val="0"/>
              </a:spcBef>
              <a:defRPr/>
            </a:pPr>
            <a:r>
              <a:rPr lang="en-US" sz="2000" dirty="0">
                <a:ea typeface="ＭＳ Ｐゴシック" panose="020B0600070205080204" pitchFamily="34" charset="-128"/>
                <a:cs typeface="Arial" pitchFamily="34" charset="0"/>
              </a:rPr>
              <a:t>			analysis to pricing decisions.</a:t>
            </a:r>
          </a:p>
        </p:txBody>
      </p:sp>
      <p:sp>
        <p:nvSpPr>
          <p:cNvPr id="4" name="TextBox 3">
            <a:extLst>
              <a:ext uri="{FF2B5EF4-FFF2-40B4-BE49-F238E27FC236}"/>
            </a:extLst>
          </p:cNvPr>
          <p:cNvSpPr txBox="1"/>
          <p:nvPr/>
        </p:nvSpPr>
        <p:spPr>
          <a:xfrm>
            <a:off x="1189038" y="2641600"/>
            <a:ext cx="3475037" cy="1189038"/>
          </a:xfrm>
          <a:prstGeom prst="rect">
            <a:avLst/>
          </a:prstGeom>
          <a:solidFill>
            <a:schemeClr val="bg1">
              <a:lumMod val="50000"/>
            </a:schemeClr>
          </a:solidFill>
          <a:ln w="12700">
            <a:solidFill>
              <a:schemeClr val="tx1"/>
            </a:solidFill>
          </a:ln>
        </p:spPr>
        <p:txBody>
          <a:bodyPr wrap="none" anchor="ctr"/>
          <a:lstStyle/>
          <a:p>
            <a:pPr algn="ctr" defTabSz="274320">
              <a:defRPr/>
            </a:pPr>
            <a:r>
              <a:rPr lang="en-US" sz="2400" dirty="0">
                <a:solidFill>
                  <a:schemeClr val="bg1">
                    <a:lumMod val="95000"/>
                  </a:schemeClr>
                </a:solidFill>
                <a:ea typeface="ＭＳ Ｐゴシック" panose="020B0600070205080204" pitchFamily="34" charset="-128"/>
                <a:cs typeface="+mn-cs"/>
              </a:rPr>
              <a:t>Variable costs must</a:t>
            </a:r>
          </a:p>
          <a:p>
            <a:pPr algn="ctr" defTabSz="274320">
              <a:defRPr/>
            </a:pPr>
            <a:r>
              <a:rPr lang="en-US" sz="2400" dirty="0">
                <a:solidFill>
                  <a:schemeClr val="bg1">
                    <a:lumMod val="95000"/>
                  </a:schemeClr>
                </a:solidFill>
                <a:ea typeface="ＭＳ Ｐゴシック" panose="020B0600070205080204" pitchFamily="34" charset="-128"/>
                <a:cs typeface="+mn-cs"/>
              </a:rPr>
              <a:t>always be covered.</a:t>
            </a:r>
          </a:p>
        </p:txBody>
      </p:sp>
      <p:sp>
        <p:nvSpPr>
          <p:cNvPr id="5" name="TextBox 4">
            <a:extLst>
              <a:ext uri="{FF2B5EF4-FFF2-40B4-BE49-F238E27FC236}"/>
            </a:extLst>
          </p:cNvPr>
          <p:cNvSpPr txBox="1"/>
          <p:nvPr/>
        </p:nvSpPr>
        <p:spPr>
          <a:xfrm>
            <a:off x="1189038" y="4664075"/>
            <a:ext cx="3475037" cy="1187450"/>
          </a:xfrm>
          <a:prstGeom prst="rect">
            <a:avLst/>
          </a:prstGeom>
          <a:solidFill>
            <a:schemeClr val="accent6"/>
          </a:solidFill>
          <a:ln w="12700">
            <a:solidFill>
              <a:schemeClr val="tx1"/>
            </a:solidFill>
          </a:ln>
        </p:spPr>
        <p:txBody>
          <a:bodyPr wrap="none" anchor="ctr"/>
          <a:lstStyle/>
          <a:p>
            <a:pPr algn="ctr" defTabSz="274320">
              <a:defRPr/>
            </a:pPr>
            <a:r>
              <a:rPr lang="en-US" sz="2400" dirty="0">
                <a:ea typeface="ＭＳ Ｐゴシック" panose="020B0600070205080204" pitchFamily="34" charset="-128"/>
                <a:cs typeface="+mn-cs"/>
              </a:rPr>
              <a:t>Fixed costs must be</a:t>
            </a:r>
          </a:p>
          <a:p>
            <a:pPr algn="ctr" defTabSz="274320">
              <a:defRPr/>
            </a:pPr>
            <a:r>
              <a:rPr lang="en-US" sz="2400" dirty="0">
                <a:ea typeface="ＭＳ Ｐゴシック" panose="020B0600070205080204" pitchFamily="34" charset="-128"/>
                <a:cs typeface="+mn-cs"/>
              </a:rPr>
              <a:t>covered in the long run.</a:t>
            </a:r>
          </a:p>
        </p:txBody>
      </p:sp>
      <p:graphicFrame>
        <p:nvGraphicFramePr>
          <p:cNvPr id="20485" name="Object 2"/>
          <p:cNvGraphicFramePr>
            <a:graphicFrameLocks noChangeAspect="1"/>
          </p:cNvGraphicFramePr>
          <p:nvPr/>
        </p:nvGraphicFramePr>
        <p:xfrm>
          <a:off x="5527675" y="2235200"/>
          <a:ext cx="3575050" cy="2079625"/>
        </p:xfrm>
        <a:graphic>
          <a:graphicData uri="http://schemas.openxmlformats.org/presentationml/2006/ole">
            <mc:AlternateContent xmlns:mc="http://schemas.openxmlformats.org/markup-compatibility/2006">
              <mc:Choice xmlns:v="urn:schemas-microsoft-com:vml" Requires="v">
                <p:oleObj spid="_x0000_s20546" r:id="rId4" imgW="3572566" imgH="2078916" progId="Excel.Chart.8">
                  <p:embed/>
                </p:oleObj>
              </mc:Choice>
              <mc:Fallback>
                <p:oleObj r:id="rId4" imgW="3572566" imgH="2078916"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7675" y="2235200"/>
                        <a:ext cx="357505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86" name="Object 7"/>
          <p:cNvGraphicFramePr>
            <a:graphicFrameLocks noChangeAspect="1"/>
          </p:cNvGraphicFramePr>
          <p:nvPr/>
        </p:nvGraphicFramePr>
        <p:xfrm>
          <a:off x="5527675" y="4338638"/>
          <a:ext cx="3575050" cy="2079625"/>
        </p:xfrm>
        <a:graphic>
          <a:graphicData uri="http://schemas.openxmlformats.org/presentationml/2006/ole">
            <mc:AlternateContent xmlns:mc="http://schemas.openxmlformats.org/markup-compatibility/2006">
              <mc:Choice xmlns:v="urn:schemas-microsoft-com:vml" Requires="v">
                <p:oleObj spid="_x0000_s20547" r:id="rId6" imgW="3572566" imgH="2078916" progId="Excel.Chart.8">
                  <p:embed/>
                </p:oleObj>
              </mc:Choice>
              <mc:Fallback>
                <p:oleObj r:id="rId6" imgW="3572566" imgH="2078916" progId="Excel.Chart.8">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7675" y="4338638"/>
                        <a:ext cx="357505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ectangle 11">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4-2</a:t>
            </a:r>
          </a:p>
        </p:txBody>
      </p:sp>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263525"/>
            <a:ext cx="8229600" cy="914400"/>
          </a:xfrm>
        </p:spPr>
        <p:txBody>
          <a:bodyPr/>
          <a:lstStyle/>
          <a:p>
            <a:pPr>
              <a:lnSpc>
                <a:spcPts val="4400"/>
              </a:lnSpc>
            </a:pPr>
            <a:r>
              <a:rPr lang="en-US">
                <a:latin typeface="Bookman Old Style" charset="0"/>
              </a:rPr>
              <a:t>Short-Run versus Long-Run</a:t>
            </a:r>
            <a:br>
              <a:rPr lang="en-US">
                <a:latin typeface="Bookman Old Style" charset="0"/>
              </a:rPr>
            </a:br>
            <a:r>
              <a:rPr lang="en-US">
                <a:latin typeface="Bookman Old Style" charset="0"/>
              </a:rPr>
              <a:t>Pricing Decisions</a:t>
            </a:r>
          </a:p>
        </p:txBody>
      </p:sp>
      <p:grpSp>
        <p:nvGrpSpPr>
          <p:cNvPr id="2" name="Group 14"/>
          <p:cNvGrpSpPr>
            <a:grpSpLocks/>
          </p:cNvGrpSpPr>
          <p:nvPr/>
        </p:nvGrpSpPr>
        <p:grpSpPr bwMode="auto">
          <a:xfrm>
            <a:off x="1096963" y="2012950"/>
            <a:ext cx="3292475" cy="3656013"/>
            <a:chOff x="1097280" y="2012474"/>
            <a:chExt cx="3291840" cy="3656806"/>
          </a:xfrm>
        </p:grpSpPr>
        <p:cxnSp>
          <p:nvCxnSpPr>
            <p:cNvPr id="16" name="Straight Arrow Connector 15">
              <a:extLst>
                <a:ext uri="{FF2B5EF4-FFF2-40B4-BE49-F238E27FC236}"/>
              </a:extLst>
            </p:cNvPr>
            <p:cNvCxnSpPr/>
            <p:nvPr/>
          </p:nvCxnSpPr>
          <p:spPr>
            <a:xfrm rot="5400000" flipH="1" flipV="1">
              <a:off x="1371303" y="3382784"/>
              <a:ext cx="2743795" cy="317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 Box 12">
              <a:extLst>
                <a:ext uri="{FF2B5EF4-FFF2-40B4-BE49-F238E27FC236}"/>
              </a:extLst>
            </p:cNvPr>
            <p:cNvSpPr txBox="1">
              <a:spLocks noChangeArrowheads="1"/>
            </p:cNvSpPr>
            <p:nvPr/>
          </p:nvSpPr>
          <p:spPr bwMode="auto">
            <a:xfrm>
              <a:off x="1097280" y="3111262"/>
              <a:ext cx="3291840" cy="1279803"/>
            </a:xfrm>
            <a:prstGeom prst="rect">
              <a:avLst/>
            </a:prstGeom>
            <a:solidFill>
              <a:schemeClr val="accent6"/>
            </a:solidFill>
            <a:ln w="12700" algn="ctr">
              <a:solidFill>
                <a:schemeClr val="tx1"/>
              </a:solidFill>
              <a:miter lim="800000"/>
              <a:headEnd/>
              <a:tailEnd/>
            </a:ln>
            <a:effectLst/>
          </p:spPr>
          <p:txBody>
            <a:bodyPr wrap="none" anchor="ctr"/>
            <a:lstStyle/>
            <a:p>
              <a:pPr algn="ctr" defTabSz="365760">
                <a:spcBef>
                  <a:spcPts val="0"/>
                </a:spcBef>
                <a:defRPr/>
              </a:pPr>
              <a:r>
                <a:rPr lang="en-US" sz="2400" b="1" dirty="0">
                  <a:ea typeface="ＭＳ Ｐゴシック" panose="020B0600070205080204" pitchFamily="34" charset="-128"/>
                  <a:cs typeface="Arial" pitchFamily="34" charset="0"/>
                </a:rPr>
                <a:t>Short-run</a:t>
              </a:r>
            </a:p>
            <a:p>
              <a:pPr algn="ctr" defTabSz="365760">
                <a:spcBef>
                  <a:spcPts val="0"/>
                </a:spcBef>
                <a:defRPr/>
              </a:pPr>
              <a:r>
                <a:rPr lang="en-US" sz="2400" b="1" dirty="0">
                  <a:ea typeface="ＭＳ Ｐゴシック" panose="020B0600070205080204" pitchFamily="34" charset="-128"/>
                  <a:cs typeface="Arial" pitchFamily="34" charset="0"/>
                </a:rPr>
                <a:t>pricing decision:</a:t>
              </a:r>
            </a:p>
            <a:p>
              <a:pPr algn="ctr" defTabSz="365760">
                <a:spcBef>
                  <a:spcPts val="0"/>
                </a:spcBef>
                <a:defRPr/>
              </a:pPr>
              <a:r>
                <a:rPr lang="en-US" sz="2400" dirty="0">
                  <a:ea typeface="ＭＳ Ｐゴシック" panose="020B0600070205080204" pitchFamily="34" charset="-128"/>
                  <a:cs typeface="Arial" pitchFamily="34" charset="0"/>
                </a:rPr>
                <a:t>Less than one year</a:t>
              </a:r>
            </a:p>
          </p:txBody>
        </p:sp>
        <p:sp>
          <p:nvSpPr>
            <p:cNvPr id="9" name="Text Box 17">
              <a:extLst>
                <a:ext uri="{FF2B5EF4-FFF2-40B4-BE49-F238E27FC236}"/>
              </a:extLst>
            </p:cNvPr>
            <p:cNvSpPr txBox="1">
              <a:spLocks noChangeArrowheads="1"/>
            </p:cNvSpPr>
            <p:nvPr/>
          </p:nvSpPr>
          <p:spPr bwMode="auto">
            <a:xfrm>
              <a:off x="1097280" y="4754682"/>
              <a:ext cx="3291840" cy="914598"/>
            </a:xfrm>
            <a:prstGeom prst="rect">
              <a:avLst/>
            </a:prstGeom>
            <a:solidFill>
              <a:schemeClr val="accent6"/>
            </a:solidFill>
            <a:ln w="12700">
              <a:solidFill>
                <a:schemeClr val="tx1"/>
              </a:solidFill>
              <a:miter lim="800000"/>
              <a:headEnd/>
              <a:tailEnd/>
            </a:ln>
            <a:effectLst/>
          </p:spPr>
          <p:txBody>
            <a:bodyPr wrap="none" anchor="ctr"/>
            <a:lstStyle/>
            <a:p>
              <a:pPr algn="ctr" defTabSz="365760">
                <a:spcBef>
                  <a:spcPts val="0"/>
                </a:spcBef>
                <a:defRPr/>
              </a:pPr>
              <a:r>
                <a:rPr lang="en-US" sz="2400" dirty="0">
                  <a:ea typeface="ＭＳ Ｐゴシック" panose="020B0600070205080204" pitchFamily="34" charset="-128"/>
                  <a:cs typeface="Arial" pitchFamily="34" charset="0"/>
                </a:rPr>
                <a:t>Pricing a one-time</a:t>
              </a:r>
            </a:p>
            <a:p>
              <a:pPr algn="ctr" defTabSz="365760">
                <a:spcBef>
                  <a:spcPts val="0"/>
                </a:spcBef>
                <a:defRPr/>
              </a:pPr>
              <a:r>
                <a:rPr lang="en-US" sz="2400" dirty="0">
                  <a:ea typeface="ＭＳ Ｐゴシック" panose="020B0600070205080204" pitchFamily="34" charset="-128"/>
                  <a:cs typeface="Arial" pitchFamily="34" charset="0"/>
                </a:rPr>
                <a:t>special order</a:t>
              </a:r>
            </a:p>
          </p:txBody>
        </p:sp>
      </p:grpSp>
      <p:grpSp>
        <p:nvGrpSpPr>
          <p:cNvPr id="4" name="Group 16"/>
          <p:cNvGrpSpPr>
            <a:grpSpLocks/>
          </p:cNvGrpSpPr>
          <p:nvPr/>
        </p:nvGrpSpPr>
        <p:grpSpPr bwMode="auto">
          <a:xfrm>
            <a:off x="4754563" y="2012950"/>
            <a:ext cx="3292475" cy="3656013"/>
            <a:chOff x="4754880" y="2012474"/>
            <a:chExt cx="3291840" cy="3656806"/>
          </a:xfrm>
        </p:grpSpPr>
        <p:cxnSp>
          <p:nvCxnSpPr>
            <p:cNvPr id="18" name="Straight Arrow Connector 17">
              <a:extLst>
                <a:ext uri="{FF2B5EF4-FFF2-40B4-BE49-F238E27FC236}"/>
              </a:extLst>
            </p:cNvPr>
            <p:cNvCxnSpPr>
              <a:stCxn id="10" idx="0"/>
            </p:cNvCxnSpPr>
            <p:nvPr/>
          </p:nvCxnSpPr>
          <p:spPr>
            <a:xfrm rot="5400000" flipH="1" flipV="1">
              <a:off x="5028903" y="3382784"/>
              <a:ext cx="2743795" cy="317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Text Box 12">
              <a:extLst>
                <a:ext uri="{FF2B5EF4-FFF2-40B4-BE49-F238E27FC236}"/>
              </a:extLst>
            </p:cNvPr>
            <p:cNvSpPr txBox="1">
              <a:spLocks noChangeArrowheads="1"/>
            </p:cNvSpPr>
            <p:nvPr/>
          </p:nvSpPr>
          <p:spPr bwMode="auto">
            <a:xfrm>
              <a:off x="4754880" y="3109675"/>
              <a:ext cx="3291840" cy="1279803"/>
            </a:xfrm>
            <a:prstGeom prst="rect">
              <a:avLst/>
            </a:prstGeom>
            <a:solidFill>
              <a:schemeClr val="accent6"/>
            </a:solidFill>
            <a:ln w="12700" algn="ctr">
              <a:solidFill>
                <a:schemeClr val="tx1"/>
              </a:solidFill>
              <a:miter lim="800000"/>
              <a:headEnd/>
              <a:tailEnd/>
            </a:ln>
            <a:effectLst/>
          </p:spPr>
          <p:txBody>
            <a:bodyPr wrap="none" anchor="ctr"/>
            <a:lstStyle/>
            <a:p>
              <a:pPr algn="ctr" defTabSz="365760">
                <a:spcBef>
                  <a:spcPts val="0"/>
                </a:spcBef>
                <a:defRPr/>
              </a:pPr>
              <a:r>
                <a:rPr lang="en-US" sz="2400" b="1" dirty="0">
                  <a:ea typeface="ＭＳ Ｐゴシック" panose="020B0600070205080204" pitchFamily="34" charset="-128"/>
                  <a:cs typeface="Arial" pitchFamily="34" charset="0"/>
                </a:rPr>
                <a:t>Long-run</a:t>
              </a:r>
            </a:p>
            <a:p>
              <a:pPr algn="ctr" defTabSz="365760">
                <a:spcBef>
                  <a:spcPts val="0"/>
                </a:spcBef>
                <a:defRPr/>
              </a:pPr>
              <a:r>
                <a:rPr lang="en-US" sz="2400" b="1" dirty="0">
                  <a:ea typeface="ＭＳ Ｐゴシック" panose="020B0600070205080204" pitchFamily="34" charset="-128"/>
                  <a:cs typeface="Arial" pitchFamily="34" charset="0"/>
                </a:rPr>
                <a:t>pricing decision:</a:t>
              </a:r>
            </a:p>
            <a:p>
              <a:pPr algn="ctr" defTabSz="365760">
                <a:spcBef>
                  <a:spcPts val="0"/>
                </a:spcBef>
                <a:defRPr/>
              </a:pPr>
              <a:r>
                <a:rPr lang="en-US" sz="2400" dirty="0">
                  <a:ea typeface="ＭＳ Ｐゴシック" panose="020B0600070205080204" pitchFamily="34" charset="-128"/>
                  <a:cs typeface="Arial" pitchFamily="34" charset="0"/>
                </a:rPr>
                <a:t>Longer than one year</a:t>
              </a:r>
            </a:p>
          </p:txBody>
        </p:sp>
        <p:sp>
          <p:nvSpPr>
            <p:cNvPr id="10" name="Text Box 19">
              <a:extLst>
                <a:ext uri="{FF2B5EF4-FFF2-40B4-BE49-F238E27FC236}"/>
              </a:extLst>
            </p:cNvPr>
            <p:cNvSpPr txBox="1">
              <a:spLocks noChangeArrowheads="1"/>
            </p:cNvSpPr>
            <p:nvPr/>
          </p:nvSpPr>
          <p:spPr bwMode="auto">
            <a:xfrm>
              <a:off x="4754880" y="4754682"/>
              <a:ext cx="3291840" cy="914598"/>
            </a:xfrm>
            <a:prstGeom prst="rect">
              <a:avLst/>
            </a:prstGeom>
            <a:solidFill>
              <a:schemeClr val="accent6"/>
            </a:solidFill>
            <a:ln w="12700">
              <a:solidFill>
                <a:schemeClr val="tx1"/>
              </a:solidFill>
              <a:miter lim="800000"/>
              <a:headEnd/>
              <a:tailEnd/>
            </a:ln>
            <a:effectLst/>
          </p:spPr>
          <p:txBody>
            <a:bodyPr wrap="none" anchor="ctr"/>
            <a:lstStyle/>
            <a:p>
              <a:pPr algn="ctr" defTabSz="365760">
                <a:spcBef>
                  <a:spcPts val="0"/>
                </a:spcBef>
                <a:defRPr/>
              </a:pPr>
              <a:r>
                <a:rPr lang="en-US" sz="2400" dirty="0">
                  <a:ea typeface="ＭＳ Ｐゴシック" panose="020B0600070205080204" pitchFamily="34" charset="-128"/>
                  <a:cs typeface="Arial" pitchFamily="34" charset="0"/>
                </a:rPr>
                <a:t>Pricing a new product</a:t>
              </a:r>
            </a:p>
          </p:txBody>
        </p:sp>
      </p:grpSp>
      <p:grpSp>
        <p:nvGrpSpPr>
          <p:cNvPr id="22532" name="Group 13"/>
          <p:cNvGrpSpPr>
            <a:grpSpLocks/>
          </p:cNvGrpSpPr>
          <p:nvPr/>
        </p:nvGrpSpPr>
        <p:grpSpPr bwMode="auto">
          <a:xfrm>
            <a:off x="609600" y="2011363"/>
            <a:ext cx="7437438" cy="550862"/>
            <a:chOff x="609579" y="2011521"/>
            <a:chExt cx="7437141" cy="551337"/>
          </a:xfrm>
        </p:grpSpPr>
        <p:cxnSp>
          <p:nvCxnSpPr>
            <p:cNvPr id="5" name="Straight Arrow Connector 4">
              <a:extLst>
                <a:ext uri="{FF2B5EF4-FFF2-40B4-BE49-F238E27FC236}"/>
              </a:extLst>
            </p:cNvPr>
            <p:cNvCxnSpPr/>
            <p:nvPr/>
          </p:nvCxnSpPr>
          <p:spPr>
            <a:xfrm>
              <a:off x="1096923" y="2011521"/>
              <a:ext cx="6949797" cy="1588"/>
            </a:xfrm>
            <a:prstGeom prst="straightConnector1">
              <a:avLst/>
            </a:prstGeom>
            <a:ln w="3810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 Box 3"/>
            <p:cNvSpPr txBox="1">
              <a:spLocks noChangeArrowheads="1"/>
            </p:cNvSpPr>
            <p:nvPr/>
          </p:nvSpPr>
          <p:spPr bwMode="auto">
            <a:xfrm>
              <a:off x="609579" y="2194240"/>
              <a:ext cx="914363" cy="365440"/>
            </a:xfrm>
            <a:prstGeom prst="rect">
              <a:avLst/>
            </a:prstGeom>
            <a:gradFill rotWithShape="1">
              <a:gsLst>
                <a:gs pos="0">
                  <a:srgbClr val="DCF0BE"/>
                </a:gs>
                <a:gs pos="30000">
                  <a:srgbClr val="CEECA0"/>
                </a:gs>
                <a:gs pos="45000">
                  <a:srgbClr val="C9EB95"/>
                </a:gs>
                <a:gs pos="55000">
                  <a:srgbClr val="C9EB95"/>
                </a:gs>
                <a:gs pos="73000">
                  <a:srgbClr val="CEECA0"/>
                </a:gs>
                <a:gs pos="100000">
                  <a:srgbClr val="DCF0BE"/>
                </a:gs>
              </a:gsLst>
              <a:lin ang="900000" scaled="1"/>
            </a:gradFill>
            <a:ln w="9525">
              <a:solidFill>
                <a:srgbClr val="9BBB59"/>
              </a:solidFill>
              <a:miter lim="800000"/>
              <a:headEnd/>
              <a:tailEnd/>
            </a:ln>
            <a:effectLst>
              <a:outerShdw blurRad="38100" dist="26940" dir="5400000" rotWithShape="0">
                <a:srgbClr val="000000">
                  <a:alpha val="39998"/>
                </a:srgbClr>
              </a:outerShdw>
            </a:effectLst>
          </p:spPr>
          <p:txBody>
            <a:bodyPr wrap="none" anchor="ctr"/>
            <a:lstStyle/>
            <a:p>
              <a:pPr algn="ctr" defTabSz="365760">
                <a:spcBef>
                  <a:spcPts val="0"/>
                </a:spcBef>
                <a:defRPr/>
              </a:pPr>
              <a:r>
                <a:rPr lang="en-US" sz="2000" dirty="0">
                  <a:solidFill>
                    <a:schemeClr val="dk1"/>
                  </a:solidFill>
                  <a:ea typeface="+mn-ea"/>
                  <a:cs typeface="Arial" pitchFamily="34" charset="0"/>
                </a:rPr>
                <a:t>Year 0</a:t>
              </a:r>
            </a:p>
          </p:txBody>
        </p:sp>
        <p:sp>
          <p:nvSpPr>
            <p:cNvPr id="12" name="Text Box 3"/>
            <p:cNvSpPr txBox="1">
              <a:spLocks noChangeArrowheads="1"/>
            </p:cNvSpPr>
            <p:nvPr/>
          </p:nvSpPr>
          <p:spPr bwMode="auto">
            <a:xfrm>
              <a:off x="4190836" y="2197418"/>
              <a:ext cx="761970" cy="365440"/>
            </a:xfrm>
            <a:prstGeom prst="rect">
              <a:avLst/>
            </a:prstGeom>
            <a:gradFill rotWithShape="1">
              <a:gsLst>
                <a:gs pos="0">
                  <a:srgbClr val="DCF0BE"/>
                </a:gs>
                <a:gs pos="30000">
                  <a:srgbClr val="CEECA0"/>
                </a:gs>
                <a:gs pos="45000">
                  <a:srgbClr val="C9EB95"/>
                </a:gs>
                <a:gs pos="55000">
                  <a:srgbClr val="C9EB95"/>
                </a:gs>
                <a:gs pos="73000">
                  <a:srgbClr val="CEECA0"/>
                </a:gs>
                <a:gs pos="100000">
                  <a:srgbClr val="DCF0BE"/>
                </a:gs>
              </a:gsLst>
              <a:lin ang="900000" scaled="1"/>
            </a:gradFill>
            <a:ln w="9525">
              <a:solidFill>
                <a:srgbClr val="9BBB59"/>
              </a:solidFill>
              <a:miter lim="800000"/>
              <a:headEnd/>
              <a:tailEnd/>
            </a:ln>
            <a:effectLst>
              <a:outerShdw blurRad="38100" dist="26940" dir="5400000" rotWithShape="0">
                <a:srgbClr val="000000">
                  <a:alpha val="39998"/>
                </a:srgbClr>
              </a:outerShdw>
            </a:effectLst>
          </p:spPr>
          <p:txBody>
            <a:bodyPr wrap="none" anchor="ctr"/>
            <a:lstStyle/>
            <a:p>
              <a:pPr algn="ctr" defTabSz="365760">
                <a:spcBef>
                  <a:spcPts val="0"/>
                </a:spcBef>
                <a:defRPr/>
              </a:pPr>
              <a:r>
                <a:rPr lang="en-US" sz="2000" dirty="0">
                  <a:solidFill>
                    <a:schemeClr val="dk1"/>
                  </a:solidFill>
                  <a:ea typeface="+mn-ea"/>
                  <a:cs typeface="Arial" pitchFamily="34" charset="0"/>
                </a:rPr>
                <a:t>Year 1</a:t>
              </a:r>
            </a:p>
          </p:txBody>
        </p:sp>
      </p:grpSp>
      <p:sp>
        <p:nvSpPr>
          <p:cNvPr id="21" name="Rectangle 20">
            <a:extLst>
              <a:ext uri="{FF2B5EF4-FFF2-40B4-BE49-F238E27FC236}"/>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4-2</a:t>
            </a:r>
          </a:p>
        </p:txBody>
      </p:sp>
      <p:sp>
        <p:nvSpPr>
          <p:cNvPr id="22" name="Oval 21">
            <a:extLst>
              <a:ext uri="{FF2B5EF4-FFF2-40B4-BE49-F238E27FC236}"/>
            </a:extLst>
          </p:cNvPr>
          <p:cNvSpPr/>
          <p:nvPr/>
        </p:nvSpPr>
        <p:spPr>
          <a:xfrm>
            <a:off x="990600" y="19177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dirty="0">
              <a:solidFill>
                <a:srgbClr val="FFFFFF"/>
              </a:solidFill>
              <a:latin typeface="Gill Sans MT" pitchFamily="34" charset="0"/>
            </a:endParaRPr>
          </a:p>
        </p:txBody>
      </p:sp>
      <p:sp>
        <p:nvSpPr>
          <p:cNvPr id="23" name="Oval 22">
            <a:extLst>
              <a:ext uri="{FF2B5EF4-FFF2-40B4-BE49-F238E27FC236}"/>
            </a:extLst>
          </p:cNvPr>
          <p:cNvSpPr/>
          <p:nvPr/>
        </p:nvSpPr>
        <p:spPr>
          <a:xfrm>
            <a:off x="4495800" y="19304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dirty="0">
              <a:solidFill>
                <a:srgbClr val="FFFFFF"/>
              </a:solidFill>
              <a:latin typeface="Gill Sans MT" pitchFamily="34" charset="0"/>
            </a:endParaRP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par>
                                <p:cTn id="8" presetID="1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Top)">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718</TotalTime>
  <Words>3433</Words>
  <Application>Microsoft Macintosh PowerPoint</Application>
  <PresentationFormat>On-screen Show (4:3)</PresentationFormat>
  <Paragraphs>303</Paragraphs>
  <Slides>33</Slides>
  <Notes>33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Origin</vt:lpstr>
      <vt:lpstr>Excel.Chart.8</vt:lpstr>
      <vt:lpstr>PowerPoint Presentation</vt:lpstr>
      <vt:lpstr>Fundamentals of Cost Analysis for Decision Making</vt:lpstr>
      <vt:lpstr>Learning Objectives</vt:lpstr>
      <vt:lpstr>Differential Analysis</vt:lpstr>
      <vt:lpstr>Differential Costs</vt:lpstr>
      <vt:lpstr>Sunk Costs</vt:lpstr>
      <vt:lpstr>Differential Costs versus Total Costs</vt:lpstr>
      <vt:lpstr>Differential Analysis and  Pricing Decisions</vt:lpstr>
      <vt:lpstr>Short-Run versus Long-Run Pricing Decisions</vt:lpstr>
      <vt:lpstr>Short-Run Pricing Decisions: Special Orders</vt:lpstr>
      <vt:lpstr>Short-Run Pricing Decisions: Special Orders (2)</vt:lpstr>
      <vt:lpstr>Short-Run Pricing Decisions: Special Orders (3)</vt:lpstr>
      <vt:lpstr>Long-Run Pricing Decisions</vt:lpstr>
      <vt:lpstr>Long-Run versus Short-Run Pricing</vt:lpstr>
      <vt:lpstr>Cost Analysis for Pricing</vt:lpstr>
      <vt:lpstr>Life-Cycle Product Costing and Pricing</vt:lpstr>
      <vt:lpstr>Target Costing from Target Pricing</vt:lpstr>
      <vt:lpstr>Legal Issues Relating to Costs and Sales Price</vt:lpstr>
      <vt:lpstr>Legal Issues Relating to Costs and Sales Price (2)</vt:lpstr>
      <vt:lpstr>Use of Differential Analysis for Production Decision</vt:lpstr>
      <vt:lpstr>Make-or-Buy Decisions</vt:lpstr>
      <vt:lpstr>Make-or-Buy Decisions (2)</vt:lpstr>
      <vt:lpstr>Make-or-Buy Decisions (3)</vt:lpstr>
      <vt:lpstr>Opportunity Costs of Making</vt:lpstr>
      <vt:lpstr>Opportunity Costs of Making (2)</vt:lpstr>
      <vt:lpstr>Add or Drop Decisions</vt:lpstr>
      <vt:lpstr>Add or Drop Decisions (2)</vt:lpstr>
      <vt:lpstr>Product Choice Decisions</vt:lpstr>
      <vt:lpstr>Product Choice Decisions (2)</vt:lpstr>
      <vt:lpstr>Product Choice Decisions (3)</vt:lpstr>
      <vt:lpstr>Product Choice Decisions (4)</vt:lpstr>
      <vt:lpstr>The Theory of Constraints</vt:lpstr>
      <vt:lpstr>End of Chapter 4</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Galbreath</dc:creator>
  <cp:lastModifiedBy>Agate Development Isaacks</cp:lastModifiedBy>
  <cp:revision>92</cp:revision>
  <dcterms:created xsi:type="dcterms:W3CDTF">2016-01-18T22:10:12Z</dcterms:created>
  <dcterms:modified xsi:type="dcterms:W3CDTF">2018-12-19T16:07:50Z</dcterms:modified>
</cp:coreProperties>
</file>