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handoutMasterIdLst>
    <p:handoutMasterId r:id="rId39"/>
  </p:handoutMasterIdLst>
  <p:sldIdLst>
    <p:sldId id="415" r:id="rId2"/>
    <p:sldId id="256"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291"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21" clrIdx="0"/>
  <p:cmAuthor id="1" name="Agate Development Isaacks" initials="AI"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57" autoAdjust="0"/>
    <p:restoredTop sz="80729" autoAdjust="0"/>
  </p:normalViewPr>
  <p:slideViewPr>
    <p:cSldViewPr>
      <p:cViewPr varScale="1">
        <p:scale>
          <a:sx n="88" d="100"/>
          <a:sy n="88" d="100"/>
        </p:scale>
        <p:origin x="-584" y="-104"/>
      </p:cViewPr>
      <p:guideLst>
        <p:guide orient="horz" pos="2160"/>
        <p:guide pos="2880"/>
      </p:guideLst>
    </p:cSldViewPr>
  </p:slideViewPr>
  <p:outlineViewPr>
    <p:cViewPr>
      <p:scale>
        <a:sx n="33" d="100"/>
        <a:sy n="33" d="100"/>
      </p:scale>
      <p:origin x="0" y="1372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9" d="100"/>
          <a:sy n="69" d="100"/>
        </p:scale>
        <p:origin x="3056" y="10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TextBox 5">
            <a:extLst>
              <a:ext uri="{FF2B5EF4-FFF2-40B4-BE49-F238E27FC236}">
                <a16:creationId xmlns="" xmlns:a16="http://schemas.microsoft.com/office/drawing/2014/main" id="{4875CA80-79BD-D348-8DB4-F81D550D597A}"/>
              </a:ext>
            </a:extLst>
          </p:cNvPr>
          <p:cNvSpPr txBox="1">
            <a:spLocks noChangeArrowheads="1"/>
          </p:cNvSpPr>
          <p:nvPr/>
        </p:nvSpPr>
        <p:spPr bwMode="auto">
          <a:xfrm>
            <a:off x="5638800" y="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000"/>
              <a:t>6-</a:t>
            </a:r>
            <a:fld id="{18C3438A-E956-CD4B-A856-1C131A834EFC}" type="slidenum">
              <a:rPr lang="en-US" sz="1000"/>
              <a:pPr algn="r" eaLnBrk="1" hangingPunct="1"/>
              <a:t>‹#›</a:t>
            </a:fld>
            <a:endParaRPr lang="en-US" sz="1000"/>
          </a:p>
        </p:txBody>
      </p:sp>
    </p:spTree>
    <p:extLst>
      <p:ext uri="{BB962C8B-B14F-4D97-AF65-F5344CB8AC3E}">
        <p14:creationId xmlns:p14="http://schemas.microsoft.com/office/powerpoint/2010/main" val="72187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 xmlns:a16="http://schemas.microsoft.com/office/drawing/2014/main" id="{11D3D355-93C5-1E41-882C-F087CC84E54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 xmlns:a16="http://schemas.microsoft.com/office/drawing/2014/main" id="{EA49D241-C25B-6D46-BC6F-7F5578585A1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0" name="TextBox 7">
            <a:extLst>
              <a:ext uri="{FF2B5EF4-FFF2-40B4-BE49-F238E27FC236}">
                <a16:creationId xmlns="" xmlns:a16="http://schemas.microsoft.com/office/drawing/2014/main" id="{96493D80-6E66-6E49-97FC-A863CA912937}"/>
              </a:ext>
            </a:extLst>
          </p:cNvPr>
          <p:cNvSpPr txBox="1">
            <a:spLocks noChangeArrowheads="1"/>
          </p:cNvSpPr>
          <p:nvPr/>
        </p:nvSpPr>
        <p:spPr bwMode="auto">
          <a:xfrm>
            <a:off x="5638800" y="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000"/>
              <a:t>6-</a:t>
            </a:r>
            <a:fld id="{BCF60578-5DF7-5F41-836E-40965BD3A398}" type="slidenum">
              <a:rPr lang="en-US" sz="1000"/>
              <a:pPr algn="r" eaLnBrk="1" hangingPunct="1"/>
              <a:t>‹#›</a:t>
            </a:fld>
            <a:endParaRPr lang="en-US" sz="1000"/>
          </a:p>
        </p:txBody>
      </p:sp>
    </p:spTree>
    <p:extLst>
      <p:ext uri="{BB962C8B-B14F-4D97-AF65-F5344CB8AC3E}">
        <p14:creationId xmlns:p14="http://schemas.microsoft.com/office/powerpoint/2010/main" val="32398403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Fundamentals of Cost Accounting, 6</a:t>
            </a:r>
            <a:r>
              <a:rPr lang="en-US" baseline="30000">
                <a:latin typeface="Calibri" charset="0"/>
                <a:ea typeface="ＭＳ Ｐゴシック" charset="0"/>
              </a:rPr>
              <a:t>th</a:t>
            </a:r>
            <a:r>
              <a:rPr lang="en-US">
                <a:latin typeface="Calibri" charset="0"/>
                <a:ea typeface="ＭＳ Ｐゴシック" charset="0"/>
              </a:rPr>
              <a:t> edition</a:t>
            </a:r>
          </a:p>
          <a:p>
            <a:endParaRPr lang="en-US">
              <a:latin typeface="Calibri" charset="0"/>
              <a:ea typeface="ＭＳ Ｐゴシック" charset="0"/>
            </a:endParaRPr>
          </a:p>
          <a:p>
            <a:r>
              <a:rPr lang="en-US">
                <a:latin typeface="Calibri" charset="0"/>
                <a:ea typeface="ＭＳ Ｐゴシック" charset="0"/>
              </a:rPr>
              <a:t>Lanen/Anderson/Maher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The inventory equation is true for both units and costs. Let’s look at Miller Paints. At the beginning of April, Miller Paints had no work-in-process inventory. 100,000 gallons of paint were started during the month of April.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All 100,000 gallons were finished and transferred out of Work-in-Process Inventory and </a:t>
            </a:r>
            <a:r>
              <a:rPr lang="en-US" dirty="0" smtClean="0">
                <a:latin typeface="Calibri" charset="0"/>
                <a:ea typeface="ＭＳ Ｐゴシック" charset="0"/>
              </a:rPr>
              <a:t>into </a:t>
            </a:r>
            <a:r>
              <a:rPr lang="en-US" dirty="0">
                <a:latin typeface="Calibri" charset="0"/>
                <a:ea typeface="ＭＳ Ｐゴシック" charset="0"/>
              </a:rPr>
              <a:t>Finished Goods.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Look at work-in-process costs. Miller Paints had no beginning balance. During April, Miller Paints added the following costs to work-in-process: direct materials of $400,000, direct labor of $100,000, and overhead of $500,000. Total costs added to work-in-process equaled $1 million. All of the paint, and therefore, all of the costs, were transferred out of work-in-process and in to finished goods. If Miller Paints produced 100,000 gallons of paint at a cost of $1,000,000, the cost per gallon of paint is $10.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Now let’s look at an example where some product remains in ending inventory.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Suppose during May, Miller Paints started 110,000 gallons of paint, completed and transferred out 90,000 gallons and had 20,000 gallons that were half finished still in work-in-process at the end of the month.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How much paint did Miller Paints produce in May? Miller Paints transferred out 90,000 gallons to finished goods, but there are still 20,000 gallons in work in process that are only half finished. </a:t>
            </a:r>
          </a:p>
          <a:p>
            <a:endParaRPr lang="en-US">
              <a:latin typeface="Calibri" charset="0"/>
              <a:ea typeface="ＭＳ Ｐゴシック" charset="0"/>
            </a:endParaRPr>
          </a:p>
          <a:p>
            <a:r>
              <a:rPr lang="en-US">
                <a:latin typeface="Calibri" charset="0"/>
                <a:ea typeface="ＭＳ Ｐゴシック" charset="0"/>
              </a:rPr>
              <a:t>How do we account for Miller Paints 20,000 gallons of paint that are only half finished? The half-finished 20,000 gallons of paint are equivalent to 10,000 gallons of finished paint. </a:t>
            </a:r>
          </a:p>
          <a:p>
            <a:endParaRPr lang="en-US">
              <a:latin typeface="Calibri" charset="0"/>
              <a:ea typeface="ＭＳ Ｐゴシック" charset="0"/>
            </a:endParaRPr>
          </a:p>
          <a:p>
            <a:r>
              <a:rPr lang="en-US">
                <a:latin typeface="Calibri" charset="0"/>
                <a:ea typeface="ＭＳ Ｐゴシック" charset="0"/>
              </a:rPr>
              <a:t>When products remain in ending work-in-process inventory, we use equivalent units. Miller Paints transferred out 90,000 gallons of paint plus 10,000 equivalent gallons of finished paint in ending inventory. That equals 100,000 equivalent gallons of paint.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If Miller Paints transferred in $990,000 of cost during the month of May, the question we ask is: Where are those costs at the end of the period? What is the cost of the 90,000 gallons transferred to finished goods inventory?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Compute the cost per equivalent gallon of paint. Miller Paints incurred $990,000 of cost and produced 100,000 equivalents gallons of paint, so the paint cost $9.90 per gallon ($990,000/100,000). Because 90,000 gallons were transferred out, assign $891,000 (90,000 gallons x $9.90) to the units transferred to finished goods and $99,000 (10,000 equivalent gallons x $9.90) to the ending work-in-process inventory.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Now let’s look at costing in a multiple-product process. Consider the costing system for Sandia Custom Furniture, which makes a variety of products. For our purposes, we will consider only two—a 66 inch mahogany desk, the S-66, and a 72 inch mahogany desk, the </a:t>
            </a:r>
            <a:r>
              <a:rPr lang="en-US" dirty="0" smtClean="0">
                <a:latin typeface="Calibri" charset="0"/>
                <a:ea typeface="ＭＳ Ｐゴシック" charset="0"/>
              </a:rPr>
              <a:t>S-72</a:t>
            </a:r>
            <a:r>
              <a:rPr lang="en-US" dirty="0">
                <a:latin typeface="Calibri" charset="0"/>
                <a:ea typeface="ＭＳ Ｐゴシック" charset="0"/>
              </a:rPr>
              <a:t>. Unlike Miller Paints, Sandia’s manufacturing process takes place in a series of discrete steps that differ in detail depending on the product</a:t>
            </a:r>
            <a:r>
              <a:rPr lang="en-US" dirty="0" smtClean="0">
                <a:latin typeface="Calibri" charset="0"/>
                <a:ea typeface="ＭＳ Ｐゴシック" charset="0"/>
              </a:rPr>
              <a:t>. </a:t>
            </a:r>
            <a:r>
              <a:rPr lang="en-US" dirty="0">
                <a:latin typeface="Calibri" charset="0"/>
                <a:ea typeface="ＭＳ Ｐゴシック" charset="0"/>
              </a:rPr>
              <a:t>As this diagram shows, the cost system must take costs from three basic cost pools and allocate them to the two cost objects.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In a firm with multiple products, a manager making pricing decisions needs cost information at the product level. Look at Sandia Custom Furniture. How do we cost these two individual products – the S-72 </a:t>
            </a:r>
            <a:r>
              <a:rPr lang="en-US" dirty="0" smtClean="0">
                <a:latin typeface="Calibri" charset="0"/>
                <a:ea typeface="ＭＳ Ｐゴシック" charset="0"/>
              </a:rPr>
              <a:t>and </a:t>
            </a:r>
            <a:r>
              <a:rPr lang="en-US" dirty="0">
                <a:latin typeface="Calibri" charset="0"/>
                <a:ea typeface="ＭＳ Ｐゴシック" charset="0"/>
              </a:rPr>
              <a:t>the S-66?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ea typeface="ＭＳ Ｐゴシック" charset="0"/>
              </a:rPr>
              <a:t>Chapter 6: Fundamentals of Product and Service Costing</a:t>
            </a:r>
          </a:p>
          <a:p>
            <a:pPr>
              <a:spcBef>
                <a:spcPct val="0"/>
              </a:spcBef>
            </a:pPr>
            <a:endParaRPr lang="en-US">
              <a:latin typeface="Calibri" charset="0"/>
              <a:ea typeface="ＭＳ Ｐゴシック" charset="0"/>
            </a:endParaRPr>
          </a:p>
          <a:p>
            <a:pPr>
              <a:spcBef>
                <a:spcPct val="0"/>
              </a:spcBef>
            </a:pPr>
            <a:r>
              <a:rPr lang="en-US">
                <a:latin typeface="Calibri" charset="0"/>
                <a:ea typeface="ＭＳ Ｐゴシック" charset="0"/>
              </a:rPr>
              <a:t>This chapter provides an overview of alternative cost systems for product and service costing. Details and extensions to the basic models described here are presented in the following three chapters.</a:t>
            </a:r>
          </a:p>
          <a:p>
            <a:pPr>
              <a:spcBef>
                <a:spcPct val="0"/>
              </a:spcBef>
            </a:pPr>
            <a:endParaRPr lang="en-US">
              <a:latin typeface="Calibri" charset="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We know that, by definition, direct materials and direct labor can be traced to the individual products. Of the $76,000 of direct materials, $40,000 is directly traceable to S-72s and $36,000 to S-66s. Of the $150,000 of direct labor, $72,000 is directly traceable to S-72s and $78,000 is directly traceable to the S-66s.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But what about overhead costs? Overhead is indirect. Should the indirect costs go to the S-72s or the S-66s? Indirect costs are allocated using a predetermined overhead rate. The predetermined overhead rate is the cost per unit of the allocation basis that is used to charge overhead to products. Let’s see what this means.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The predetermined overhead rate equals the estimated overhead costs divided by the estimated allocation basis. Recall from Chapter 2 that the allocation base will be the activity that drives the overhead cost. We use estimated costs and estimated allocation base because we need to cost the products during the period and we won’t know the exact amount of the indirect costs or the actual activity until the end of the period.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Suppose Sandia Custom Furniture estimates overhead cost for the period of $252,000. Sandia also estimates a total of 6,300 direct labor hours will be worked during the period. Sandia’s predetermined overhead rate is $252,000 divided by 6,300 direct labor hours. </a:t>
            </a:r>
            <a:r>
              <a:rPr lang="en-US" dirty="0" smtClean="0">
                <a:latin typeface="Calibri" charset="0"/>
                <a:ea typeface="ＭＳ Ｐゴシック" charset="0"/>
              </a:rPr>
              <a:t>The </a:t>
            </a:r>
            <a:r>
              <a:rPr lang="en-US" dirty="0">
                <a:latin typeface="Calibri" charset="0"/>
                <a:ea typeface="ＭＳ Ｐゴシック" charset="0"/>
              </a:rPr>
              <a:t>predetermined overhead rate is $40 per direct labor hour.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Now allocate overhead to the S-72s and S-66s. The cost pool is $252,000 of overhead. The cost allocation rule is $40 per direct labor hour. Producing S-72 required 2,400 direct labor hours and producing S-66s required 3,900 direct labor hours. Therefore, we allocate $96,000 (2,400 x $40) to S-72s and $156,000 (3,900 x $40) to S-66s.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The total cost of producing 80 S-72s was $208,000 or $2,600 per unit.</a:t>
            </a:r>
          </a:p>
          <a:p>
            <a:r>
              <a:rPr lang="en-US" dirty="0">
                <a:latin typeface="Calibri" charset="0"/>
                <a:ea typeface="ＭＳ Ｐゴシック" charset="0"/>
              </a:rPr>
              <a:t>The total cost of producing 240 S-66s was $270,000 or $1,125 per </a:t>
            </a:r>
            <a:r>
              <a:rPr lang="en-US">
                <a:latin typeface="Calibri" charset="0"/>
                <a:ea typeface="ＭＳ Ｐゴシック" charset="0"/>
              </a:rPr>
              <a:t>unit</a:t>
            </a:r>
            <a:r>
              <a:rPr lang="en-US" smtClean="0">
                <a:latin typeface="Calibri" charset="0"/>
                <a:ea typeface="ＭＳ Ｐゴシック" charset="0"/>
              </a:rPr>
              <a:t>.</a:t>
            </a:r>
            <a:endParaRPr lang="en-US" dirty="0">
              <a:latin typeface="Calibri" charset="0"/>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What will be the result if a different allocation base is chosen? Let’s assume that management uses direct labor cost as the allocation base. The rate then becomes 168%.</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The manufacturing overhead allocated to S-72s is $120,960 and to S-66s is $131,040</a:t>
            </a:r>
            <a:r>
              <a:rPr lang="en-US" dirty="0" smtClean="0">
                <a:latin typeface="Calibri" charset="0"/>
                <a:ea typeface="ＭＳ Ｐゴシック" charset="0"/>
              </a:rPr>
              <a:t>.</a:t>
            </a:r>
            <a:endParaRPr lang="en-US" dirty="0">
              <a:latin typeface="Calibri" charset="0"/>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Now let’s look at two allocation bases to allocate manufacturing overhead.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Let’s look a little closer at the overhead costs for Sandia. A closer inspection of the overhead accounts suggest that some of the overhead seems to be related more to machine utilization than direct labor. If this is the case, we can use two allocation bases to allocate overhead to the products.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After studying this chapter, you should be able to: 1. Explain the fundamental themes underlying the design of cost systems. 2. Explain how cost allocation is used in a cost management system. 3. Explain how a basic product costing system works. 4. Understand how overhead cost is allocated to products. 5. Explain the operation of a two-stage allocation system for product costing. And, 6. Describe the three basic types of product costing systems: </a:t>
            </a:r>
            <a:r>
              <a:rPr lang="en-US" dirty="0" smtClean="0">
                <a:latin typeface="Calibri" charset="0"/>
                <a:ea typeface="ＭＳ Ｐゴシック" charset="0"/>
              </a:rPr>
              <a:t>job, </a:t>
            </a:r>
            <a:r>
              <a:rPr lang="en-US" dirty="0">
                <a:latin typeface="Calibri" charset="0"/>
                <a:ea typeface="ＭＳ Ｐゴシック" charset="0"/>
              </a:rPr>
              <a:t>process, and operations.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First we will assign the overhead cost pool of $252,000 to the intermediate cost pools.  $151,200 of overhead is labor-related and $100,800 is machine-related. The labor-related costs will be allocated using direct labor-hours and the machine-related costs will be allocated using machine-hours.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Machine-related costs of $100,800 divided by 5,600 machine-hours will be allocated at the rate of $18 per machine-hour. Labor-related overhead costs of $151,200 divided by 6,300 direct labor-hours will be allocated at the rate of $24 per direct labor-hour.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ＭＳ Ｐゴシック" charset="0"/>
              </a:rPr>
              <a:t>The </a:t>
            </a:r>
            <a:r>
              <a:rPr lang="en-US" dirty="0">
                <a:latin typeface="Calibri" charset="0"/>
                <a:ea typeface="ＭＳ Ｐゴシック" charset="0"/>
              </a:rPr>
              <a:t>$100,800 of machine-related costs are allocated $25,200 to the S-72s and $75,600 to the S-66s</a:t>
            </a:r>
            <a:r>
              <a:rPr lang="en-US" dirty="0" smtClean="0">
                <a:latin typeface="Calibri" charset="0"/>
                <a:ea typeface="ＭＳ Ｐゴシック"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ea typeface="ＭＳ Ｐゴシック" charset="0"/>
              </a:rPr>
              <a:t>The $151,200 of labor-related costs are allocated $57,600 to the S-72s and $93,600 to the S-66s.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Using the two-stage allocation process we see the total cost allocated to S-72s is $194,800. The total cost allocated to S-66s is $283,200. The cost per unit changed substantially from the examples where only one allocation base was used.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Different companies have different production and costing systems. A job costing system is used when costs can be traced to a specific job, for example, building custom homes, making a movie, or providing a service. But imagine a company making corn flakes or facial tissues. Here it would be very difficult to trace costs to an individual box of corn flakes or box of facial tissues. </a:t>
            </a:r>
            <a:r>
              <a:rPr lang="en-US" dirty="0" smtClean="0">
                <a:latin typeface="Calibri" charset="0"/>
                <a:ea typeface="ＭＳ Ｐゴシック" charset="0"/>
              </a:rPr>
              <a:t>This </a:t>
            </a:r>
            <a:r>
              <a:rPr lang="en-US" dirty="0">
                <a:latin typeface="Calibri" charset="0"/>
                <a:ea typeface="ＭＳ Ｐゴシック" charset="0"/>
              </a:rPr>
              <a:t>company would use process costing, an accounting system that traces costs to a production process. The details of these two costing systems are discussed in Chapters 7 and 8.</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Operations costing is a hybrid of job and process costing. An operation is a standardized method or technique that is performed repeatedly in production. However, materials can be different for each product.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rPr>
              <a:t>End of Chapter 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A good cost management system is oriented to the needs of the decision makers and designed so that benefits exceed costs.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A well-designed cost management system accumulates and reports costs that are relevant to the decisions that managers make.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What decisions do managers make? In Chapter 4, you saw examples of many of the decisions managers make using information about product costs. What to sell? At what price? What is the cost of the goods sold? What is the cost of inventory?</a:t>
            </a:r>
          </a:p>
          <a:p>
            <a:endParaRPr lang="en-US">
              <a:latin typeface="Calibri" charset="0"/>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Chapter 1 introduced cost allocation and product costing. We know that costs that are common to two or more cost objects are likely to be allocated to those cost objects on a somewhat arbitrary basis. A manufacturing or service firm that buys different resources (materials, labor, supplies, etc.) and combines them into two or more finished products must allocate the cost of the resources to the finished products. Suppose a company produces two </a:t>
            </a:r>
            <a:r>
              <a:rPr lang="en-US" dirty="0" smtClean="0">
                <a:latin typeface="Calibri" charset="0"/>
                <a:ea typeface="ＭＳ Ｐゴシック" charset="0"/>
              </a:rPr>
              <a:t>products—Product </a:t>
            </a:r>
            <a:r>
              <a:rPr lang="en-US" dirty="0">
                <a:latin typeface="Calibri" charset="0"/>
                <a:ea typeface="ＭＳ Ｐゴシック" charset="0"/>
              </a:rPr>
              <a:t>A and Product </a:t>
            </a:r>
            <a:r>
              <a:rPr lang="en-US" dirty="0" smtClean="0">
                <a:latin typeface="Calibri" charset="0"/>
                <a:ea typeface="ＭＳ Ｐゴシック" charset="0"/>
              </a:rPr>
              <a:t>B—and </a:t>
            </a:r>
            <a:r>
              <a:rPr lang="en-US" dirty="0">
                <a:latin typeface="Calibri" charset="0"/>
                <a:ea typeface="ＭＳ Ｐゴシック" charset="0"/>
              </a:rPr>
              <a:t>uses direct materials, direct labor, and overhead to make these products. This cost flow diagram shows that the direct materials and direct labor are traced directly to the products. We can observe a link between these resources and the products. However, overhead is an indirect cost and cannot be traced directly to the products. Therefore, it must be allocated.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Cost systems should have a decision focus that meets the needs of decision makers, the customers of the cost system</a:t>
            </a:r>
            <a:r>
              <a:rPr lang="en-US" dirty="0" smtClean="0">
                <a:latin typeface="Calibri" charset="0"/>
                <a:ea typeface="ＭＳ Ｐゴシック" charset="0"/>
              </a:rPr>
              <a:t>. </a:t>
            </a:r>
            <a:r>
              <a:rPr lang="en-US" dirty="0">
                <a:latin typeface="Calibri" charset="0"/>
                <a:ea typeface="ＭＳ Ｐゴシック" charset="0"/>
              </a:rPr>
              <a:t>Remember what works for one purpose will not necessarily work for another purpose. Cost information can always be improved</a:t>
            </a:r>
            <a:r>
              <a:rPr lang="en-US" dirty="0" smtClean="0">
                <a:latin typeface="Calibri" charset="0"/>
                <a:ea typeface="ＭＳ Ｐゴシック" charset="0"/>
              </a:rPr>
              <a:t>. </a:t>
            </a:r>
            <a:r>
              <a:rPr lang="en-US" dirty="0">
                <a:latin typeface="Calibri" charset="0"/>
                <a:ea typeface="ＭＳ Ｐゴシック" charset="0"/>
              </a:rPr>
              <a:t>However, the benefits of improvement (i.e., better decision making) must outweigh the cost of making the improvements.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rPr>
              <a:t>The basic cost flow model: beginning balance plus transfers in minus transfers out equals ending balance is true for all three inventory accounts: Raw Materials (RM), Work-In-Process (WIP), and Finished Goods (FG).</a:t>
            </a:r>
          </a:p>
          <a:p>
            <a:endParaRPr lang="en-US">
              <a:latin typeface="Calibri" charset="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AE1BC35-FC8B-2B42-97D8-A83DA67DBA72}"/>
              </a:ext>
            </a:extLst>
          </p:cNvPr>
          <p:cNvSpPr/>
          <p:nvPr/>
        </p:nvSpPr>
        <p:spPr>
          <a:xfrm>
            <a:off x="904875" y="10668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 xmlns:a16="http://schemas.microsoft.com/office/drawing/2014/main" id="{2A359636-817D-4B46-A531-715262836F83}"/>
              </a:ext>
            </a:extLst>
          </p:cNvPr>
          <p:cNvSpPr/>
          <p:nvPr/>
        </p:nvSpPr>
        <p:spPr>
          <a:xfrm>
            <a:off x="914400" y="2466975"/>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 xmlns:a16="http://schemas.microsoft.com/office/drawing/2014/main" id="{4A487EDD-E630-284E-A6DA-A30F3A65E29E}"/>
              </a:ext>
            </a:extLst>
          </p:cNvPr>
          <p:cNvSpPr/>
          <p:nvPr/>
        </p:nvSpPr>
        <p:spPr>
          <a:xfrm>
            <a:off x="904875" y="1066800"/>
            <a:ext cx="228600" cy="1279525"/>
          </a:xfrm>
          <a:prstGeom prst="rect">
            <a:avLst/>
          </a:prstGeom>
          <a:solidFill>
            <a:srgbClr val="339933"/>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 xmlns:a16="http://schemas.microsoft.com/office/drawing/2014/main" id="{1532D053-B3AC-594B-8067-8FF2617D6A34}"/>
              </a:ext>
            </a:extLst>
          </p:cNvPr>
          <p:cNvSpPr/>
          <p:nvPr/>
        </p:nvSpPr>
        <p:spPr>
          <a:xfrm>
            <a:off x="914400" y="2466975"/>
            <a:ext cx="228600" cy="685800"/>
          </a:xfrm>
          <a:prstGeom prst="rect">
            <a:avLst/>
          </a:prstGeom>
          <a:solidFill>
            <a:srgbClr val="0064C8"/>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1219200" y="1304925"/>
            <a:ext cx="6858000" cy="990600"/>
          </a:xfrm>
        </p:spPr>
        <p:txBody>
          <a:bodyPr anchor="t"/>
          <a:lstStyle>
            <a:lvl1pPr algn="r">
              <a:defRPr sz="3200" b="1">
                <a:solidFill>
                  <a:srgbClr val="FF6600"/>
                </a:solidFill>
              </a:defRPr>
            </a:lvl1pPr>
          </a:lstStyle>
          <a:p>
            <a:r>
              <a:rPr lang="en-US" dirty="0"/>
              <a:t>Click to edit Master title style</a:t>
            </a:r>
          </a:p>
        </p:txBody>
      </p:sp>
      <p:sp>
        <p:nvSpPr>
          <p:cNvPr id="9" name="Subtitle 8"/>
          <p:cNvSpPr>
            <a:spLocks noGrp="1"/>
          </p:cNvSpPr>
          <p:nvPr>
            <p:ph type="subTitle" idx="1"/>
          </p:nvPr>
        </p:nvSpPr>
        <p:spPr>
          <a:xfrm>
            <a:off x="1219200" y="2543175"/>
            <a:ext cx="6858000" cy="533400"/>
          </a:xfrm>
        </p:spPr>
        <p:txBody>
          <a:bodyPr/>
          <a:lstStyle>
            <a:lvl1pPr marL="0" indent="0" algn="r">
              <a:buNone/>
              <a:defRPr sz="2000" b="1">
                <a:solidFill>
                  <a:srgbClr val="FF6600"/>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3" name="Isosceles Triangle 12">
            <a:extLst>
              <a:ext uri="{FF2B5EF4-FFF2-40B4-BE49-F238E27FC236}"/>
            </a:extLst>
          </p:cNvPr>
          <p:cNvSpPr>
            <a:spLocks noChangeAspect="1"/>
          </p:cNvSpPr>
          <p:nvPr userDrawn="1"/>
        </p:nvSpPr>
        <p:spPr>
          <a:xfrm rot="5400000">
            <a:off x="1488281" y="6512719"/>
            <a:ext cx="192088" cy="120650"/>
          </a:xfrm>
          <a:prstGeom prst="triangle">
            <a:avLst>
              <a:gd name="adj" fmla="val 50000"/>
            </a:avLst>
          </a:prstGeom>
          <a:solidFill>
            <a:srgbClr val="FF6600"/>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6600"/>
              </a:solidFill>
              <a:latin typeface="Gill Sans MT" pitchFamily="34" charset="0"/>
            </a:endParaRPr>
          </a:p>
        </p:txBody>
      </p:sp>
      <p:sp>
        <p:nvSpPr>
          <p:cNvPr id="14" name="Text Box 18">
            <a:extLst>
              <a:ext uri="{FF2B5EF4-FFF2-40B4-BE49-F238E27FC236}"/>
            </a:extLst>
          </p:cNvPr>
          <p:cNvSpPr txBox="1">
            <a:spLocks noChangeArrowheads="1"/>
          </p:cNvSpPr>
          <p:nvPr userDrawn="1"/>
        </p:nvSpPr>
        <p:spPr bwMode="auto">
          <a:xfrm>
            <a:off x="1524000" y="64579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000" i="1" dirty="0" smtClean="0">
                <a:solidFill>
                  <a:srgbClr val="FF6600"/>
                </a:solidFill>
                <a:latin typeface="Gill Sans"/>
                <a:cs typeface="Gill Sans"/>
              </a:rPr>
              <a:t>Copyright ©2020 by McGraw-Hill Education. All rights reserved. No reproduction or distribution without the prior written consent of McGraw-Hill Education.</a:t>
            </a:r>
            <a:r>
              <a:rPr lang="en-US" sz="1000" dirty="0" smtClean="0">
                <a:latin typeface="Gill Sans"/>
                <a:cs typeface="Gill Sans"/>
              </a:rPr>
              <a:t> </a:t>
            </a:r>
            <a:endParaRPr lang="en-US" sz="1000" i="1" dirty="0" smtClean="0">
              <a:solidFill>
                <a:srgbClr val="FF6600"/>
              </a:solidFill>
              <a:latin typeface="Gill Sans"/>
              <a:cs typeface="Gill Sans"/>
            </a:endParaRPr>
          </a:p>
        </p:txBody>
      </p:sp>
      <p:sp>
        <p:nvSpPr>
          <p:cNvPr id="15" name="Slide Number Placeholder 28">
            <a:extLst>
              <a:ext uri="{FF2B5EF4-FFF2-40B4-BE49-F238E27FC236}"/>
            </a:extLst>
          </p:cNvPr>
          <p:cNvSpPr txBox="1">
            <a:spLocks/>
          </p:cNvSpPr>
          <p:nvPr userDrawn="1"/>
        </p:nvSpPr>
        <p:spPr bwMode="auto">
          <a:xfrm>
            <a:off x="8653463"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Gill Sans MT"/>
                <a:cs typeface="Gill Sans MT"/>
              </a:rPr>
              <a:t>6-</a:t>
            </a:r>
            <a:fld id="{1C49BB72-68EF-4E4D-8604-241768E3EB74}" type="slidenum">
              <a:rPr lang="en-US" sz="1000" smtClean="0">
                <a:latin typeface="Gill Sans MT"/>
                <a:cs typeface="Gill Sans MT"/>
              </a:rPr>
              <a:pPr eaLnBrk="1" hangingPunct="1">
                <a:defRPr/>
              </a:pPr>
              <a:t>‹#›</a:t>
            </a:fld>
            <a:endParaRPr lang="en-US" sz="1000" dirty="0" smtClean="0">
              <a:latin typeface="Gill Sans MT"/>
              <a:cs typeface="Gill Sans MT"/>
            </a:endParaRPr>
          </a:p>
        </p:txBody>
      </p:sp>
    </p:spTree>
    <p:extLst>
      <p:ext uri="{BB962C8B-B14F-4D97-AF65-F5344CB8AC3E}">
        <p14:creationId xmlns:p14="http://schemas.microsoft.com/office/powerpoint/2010/main" val="392462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218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861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defRPr sz="4000"/>
            </a:lvl1pPr>
          </a:lstStyle>
          <a:p>
            <a:r>
              <a:rPr lang="en-US"/>
              <a:t>Click to edit Master title style</a:t>
            </a:r>
          </a:p>
        </p:txBody>
      </p:sp>
    </p:spTree>
    <p:extLst>
      <p:ext uri="{BB962C8B-B14F-4D97-AF65-F5344CB8AC3E}">
        <p14:creationId xmlns:p14="http://schemas.microsoft.com/office/powerpoint/2010/main" val="39058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6"/>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124048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Straight Connector 27"/>
          <p:cNvSpPr>
            <a:spLocks noChangeShapeType="1"/>
          </p:cNvSpPr>
          <p:nvPr/>
        </p:nvSpPr>
        <p:spPr bwMode="auto">
          <a:xfrm>
            <a:off x="457200" y="65024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Straight Connector 28"/>
          <p:cNvSpPr>
            <a:spLocks noChangeShapeType="1"/>
          </p:cNvSpPr>
          <p:nvPr/>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18">
            <a:extLst>
              <a:ext uri="{FF2B5EF4-FFF2-40B4-BE49-F238E27FC236}"/>
            </a:extLst>
          </p:cNvPr>
          <p:cNvSpPr txBox="1">
            <a:spLocks noChangeArrowheads="1"/>
          </p:cNvSpPr>
          <p:nvPr userDrawn="1"/>
        </p:nvSpPr>
        <p:spPr bwMode="auto">
          <a:xfrm>
            <a:off x="1524000" y="64579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000" i="1" dirty="0" smtClean="0">
                <a:solidFill>
                  <a:srgbClr val="FF6600"/>
                </a:solidFill>
                <a:latin typeface="Gill Sans"/>
                <a:cs typeface="Gill Sans"/>
              </a:rPr>
              <a:t>Copyright ©2020 by McGraw-Hill Education. All rights reserved. No reproduction or distribution without the prior written consent of McGraw-Hill Education.</a:t>
            </a:r>
            <a:r>
              <a:rPr lang="en-US" sz="1000" dirty="0" smtClean="0">
                <a:latin typeface="Gill Sans"/>
                <a:cs typeface="Gill Sans"/>
              </a:rPr>
              <a:t> </a:t>
            </a:r>
            <a:endParaRPr lang="en-US" sz="1000" i="1" dirty="0" smtClean="0">
              <a:solidFill>
                <a:srgbClr val="FF6600"/>
              </a:solidFill>
              <a:latin typeface="Gill Sans"/>
              <a:cs typeface="Gill Sans"/>
            </a:endParaRPr>
          </a:p>
        </p:txBody>
      </p:sp>
      <p:sp>
        <p:nvSpPr>
          <p:cNvPr id="9" name="Slide Number Placeholder 28">
            <a:extLst>
              <a:ext uri="{FF2B5EF4-FFF2-40B4-BE49-F238E27FC236}"/>
            </a:extLst>
          </p:cNvPr>
          <p:cNvSpPr txBox="1">
            <a:spLocks/>
          </p:cNvSpPr>
          <p:nvPr userDrawn="1"/>
        </p:nvSpPr>
        <p:spPr bwMode="auto">
          <a:xfrm>
            <a:off x="8653463"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Gill Sans MT"/>
                <a:cs typeface="Gill Sans MT"/>
              </a:rPr>
              <a:t>6-</a:t>
            </a:r>
            <a:fld id="{1C49BB72-68EF-4E4D-8604-241768E3EB74}" type="slidenum">
              <a:rPr lang="en-US" sz="1000" smtClean="0">
                <a:latin typeface="Gill Sans MT"/>
                <a:cs typeface="Gill Sans MT"/>
              </a:rPr>
              <a:pPr eaLnBrk="1" hangingPunct="1">
                <a:defRPr/>
              </a:pPr>
              <a:t>‹#›</a:t>
            </a:fld>
            <a:endParaRPr lang="en-US" sz="1000" dirty="0" smtClean="0">
              <a:latin typeface="Gill Sans MT"/>
              <a:cs typeface="Gill Sans MT"/>
            </a:endParaRPr>
          </a:p>
        </p:txBody>
      </p:sp>
    </p:spTree>
  </p:cSld>
  <p:clrMap bg1="lt1" tx1="dk1" bg2="lt2" tx2="dk2" accent1="accent1" accent2="accent2" accent3="accent3" accent4="accent4" accent5="accent5" accent6="accent6" hlink="hlink" folHlink="folHlink"/>
  <p:sldLayoutIdLst>
    <p:sldLayoutId id="2147484061" r:id="rId1"/>
    <p:sldLayoutId id="2147484058" r:id="rId2"/>
    <p:sldLayoutId id="2147484059" r:id="rId3"/>
    <p:sldLayoutId id="2147484060" r:id="rId4"/>
    <p:sldLayoutId id="2147484062" r:id="rId5"/>
  </p:sldLayoutIdLst>
  <p:txStyles>
    <p:titleStyle>
      <a:lvl1pPr algn="l" rtl="0" eaLnBrk="0" fontAlgn="base" hangingPunct="0">
        <a:spcBef>
          <a:spcPct val="0"/>
        </a:spcBef>
        <a:spcAft>
          <a:spcPct val="0"/>
        </a:spcAft>
        <a:defRPr sz="3200" kern="1200">
          <a:solidFill>
            <a:srgbClr val="FF6600"/>
          </a:solidFill>
          <a:latin typeface="+mj-lt"/>
          <a:ea typeface="ＭＳ Ｐゴシック" pitchFamily="34" charset="-128"/>
          <a:cs typeface="ＭＳ Ｐゴシック" charset="0"/>
        </a:defRPr>
      </a:lvl1pPr>
      <a:lvl2pPr algn="l" rtl="0" eaLnBrk="0" fontAlgn="base" hangingPunct="0">
        <a:spcBef>
          <a:spcPct val="0"/>
        </a:spcBef>
        <a:spcAft>
          <a:spcPct val="0"/>
        </a:spcAft>
        <a:defRPr sz="3200">
          <a:solidFill>
            <a:srgbClr val="FF6600"/>
          </a:solidFill>
          <a:latin typeface="Bookman Old Style" pitchFamily="18" charset="0"/>
          <a:ea typeface="ＭＳ Ｐゴシック" pitchFamily="34" charset="-128"/>
          <a:cs typeface="ＭＳ Ｐゴシック" charset="0"/>
        </a:defRPr>
      </a:lvl2pPr>
      <a:lvl3pPr algn="l" rtl="0" eaLnBrk="0" fontAlgn="base" hangingPunct="0">
        <a:spcBef>
          <a:spcPct val="0"/>
        </a:spcBef>
        <a:spcAft>
          <a:spcPct val="0"/>
        </a:spcAft>
        <a:defRPr sz="3200">
          <a:solidFill>
            <a:srgbClr val="FF6600"/>
          </a:solidFill>
          <a:latin typeface="Bookman Old Style" pitchFamily="18" charset="0"/>
          <a:ea typeface="ＭＳ Ｐゴシック" pitchFamily="34" charset="-128"/>
          <a:cs typeface="ＭＳ Ｐゴシック" charset="0"/>
        </a:defRPr>
      </a:lvl3pPr>
      <a:lvl4pPr algn="l" rtl="0" eaLnBrk="0" fontAlgn="base" hangingPunct="0">
        <a:spcBef>
          <a:spcPct val="0"/>
        </a:spcBef>
        <a:spcAft>
          <a:spcPct val="0"/>
        </a:spcAft>
        <a:defRPr sz="3200">
          <a:solidFill>
            <a:srgbClr val="FF6600"/>
          </a:solidFill>
          <a:latin typeface="Bookman Old Style" pitchFamily="18" charset="0"/>
          <a:ea typeface="ＭＳ Ｐゴシック" pitchFamily="34" charset="-128"/>
          <a:cs typeface="ＭＳ Ｐゴシック" charset="0"/>
        </a:defRPr>
      </a:lvl4pPr>
      <a:lvl5pPr algn="l" rtl="0" eaLnBrk="0" fontAlgn="base" hangingPunct="0">
        <a:spcBef>
          <a:spcPct val="0"/>
        </a:spcBef>
        <a:spcAft>
          <a:spcPct val="0"/>
        </a:spcAft>
        <a:defRPr sz="3200">
          <a:solidFill>
            <a:srgbClr val="FF6600"/>
          </a:solidFill>
          <a:latin typeface="Bookman Old Style" pitchFamily="18" charset="0"/>
          <a:ea typeface="ＭＳ Ｐゴシック" pitchFamily="34" charset="-128"/>
          <a:cs typeface="ＭＳ Ｐゴシック"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pitchFamily="34" charset="-128"/>
          <a:cs typeface="ＭＳ Ｐゴシック" charset="0"/>
        </a:defRPr>
      </a:lvl1pPr>
      <a:lvl2pPr marL="547688" indent="-273050" algn="l" rtl="0" eaLnBrk="0" fontAlgn="base" hangingPunct="0">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pitchFamily="34" charset="-128"/>
          <a:cs typeface="+mn-cs"/>
        </a:defRPr>
      </a:lvl2pPr>
      <a:lvl3pPr marL="822325" indent="-228600" algn="l" rtl="0" eaLnBrk="0" fontAlgn="base" hangingPunct="0">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pitchFamily="34" charset="-128"/>
          <a:cs typeface="+mn-cs"/>
        </a:defRPr>
      </a:lvl3pPr>
      <a:lvl4pPr marL="1096963" indent="-228600" algn="l" rtl="0" eaLnBrk="0" fontAlgn="base" hangingPunct="0">
        <a:spcBef>
          <a:spcPts val="400"/>
        </a:spcBef>
        <a:spcAft>
          <a:spcPct val="0"/>
        </a:spcAft>
        <a:buClr>
          <a:srgbClr val="8BA2B4"/>
        </a:buClr>
        <a:buSzPct val="70000"/>
        <a:buFont typeface="Wingdings" charset="0"/>
        <a:buChar char=""/>
        <a:defRPr sz="2000" kern="1200">
          <a:solidFill>
            <a:schemeClr val="tx1"/>
          </a:solidFill>
          <a:latin typeface="+mn-lt"/>
          <a:ea typeface="ＭＳ Ｐゴシック" pitchFamily="34" charset="-128"/>
          <a:cs typeface="+mn-cs"/>
        </a:defRPr>
      </a:lvl4pPr>
      <a:lvl5pPr marL="1371600" indent="-228600" algn="l" rtl="0" eaLnBrk="0" fontAlgn="base" hangingPunct="0">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pitchFamily="34"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pic>
        <p:nvPicPr>
          <p:cNvPr id="4" name="Picture 3" descr="Lanen6e20ld_nm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1000"/>
            <a:ext cx="440848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extLst>
          </p:cNvPr>
          <p:cNvSpPr txBox="1"/>
          <p:nvPr/>
        </p:nvSpPr>
        <p:spPr>
          <a:xfrm>
            <a:off x="1066800" y="6400800"/>
            <a:ext cx="6781800" cy="338138"/>
          </a:xfrm>
          <a:prstGeom prst="rect">
            <a:avLst/>
          </a:prstGeom>
          <a:noFill/>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800" i="1" dirty="0">
                <a:solidFill>
                  <a:schemeClr val="bg1">
                    <a:lumMod val="50000"/>
                  </a:schemeClr>
                </a:solidFill>
              </a:rPr>
              <a:t>Copyright ©2020 McGraw-Hill Education. All rights reserved. No reproduction or distribution without the prior written consent of McGraw-Hill Education.</a:t>
            </a:r>
            <a:endParaRPr lang="en-US" sz="800" dirty="0">
              <a:solidFill>
                <a:schemeClr val="bg1">
                  <a:lumMod val="50000"/>
                </a:schemeClr>
              </a:solidFill>
            </a:endParaRP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93688"/>
            <a:ext cx="8229600" cy="914400"/>
          </a:xfrm>
        </p:spPr>
        <p:txBody>
          <a:bodyPr/>
          <a:lstStyle/>
          <a:p>
            <a:pPr eaLnBrk="1" hangingPunct="1">
              <a:lnSpc>
                <a:spcPts val="4400"/>
              </a:lnSpc>
            </a:pPr>
            <a:r>
              <a:rPr lang="en-US" dirty="0">
                <a:latin typeface="Bookman Old Style" charset="0"/>
                <a:ea typeface="ＭＳ Ｐゴシック" charset="0"/>
              </a:rPr>
              <a:t>Costing with No Work-in-Process Inventories</a:t>
            </a:r>
          </a:p>
        </p:txBody>
      </p:sp>
      <p:sp>
        <p:nvSpPr>
          <p:cNvPr id="5" name="Text Box 3">
            <a:extLst>
              <a:ext uri="{FF2B5EF4-FFF2-40B4-BE49-F238E27FC236}">
                <a16:creationId xmlns="" xmlns:a16="http://schemas.microsoft.com/office/drawing/2014/main" id="{5EA4F47C-97EE-7C46-8C63-393E3847BAD8}"/>
              </a:ext>
            </a:extLst>
          </p:cNvPr>
          <p:cNvSpPr txBox="1">
            <a:spLocks noChangeArrowheads="1"/>
          </p:cNvSpPr>
          <p:nvPr/>
        </p:nvSpPr>
        <p:spPr bwMode="auto">
          <a:xfrm>
            <a:off x="1279525" y="1643063"/>
            <a:ext cx="6584950" cy="795337"/>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 	Miller Paints begins production on April 1 </a:t>
            </a:r>
          </a:p>
          <a:p>
            <a:pPr algn="ctr" defTabSz="274320">
              <a:buSzPct val="100000"/>
              <a:defRPr/>
            </a:pPr>
            <a:r>
              <a:rPr lang="en-US" sz="2400" dirty="0">
                <a:solidFill>
                  <a:schemeClr val="tx1"/>
                </a:solidFill>
                <a:latin typeface="Gill Sans"/>
                <a:cs typeface="Gill Sans"/>
              </a:rPr>
              <a:t>(Year 2).</a:t>
            </a:r>
          </a:p>
        </p:txBody>
      </p:sp>
      <p:sp>
        <p:nvSpPr>
          <p:cNvPr id="6" name="Text Box 3">
            <a:extLst>
              <a:ext uri="{FF2B5EF4-FFF2-40B4-BE49-F238E27FC236}">
                <a16:creationId xmlns="" xmlns:a16="http://schemas.microsoft.com/office/drawing/2014/main" id="{18407E0F-B525-9946-9392-8F2D64D85E18}"/>
              </a:ext>
            </a:extLst>
          </p:cNvPr>
          <p:cNvSpPr txBox="1">
            <a:spLocks noChangeArrowheads="1"/>
          </p:cNvSpPr>
          <p:nvPr/>
        </p:nvSpPr>
        <p:spPr bwMode="auto">
          <a:xfrm>
            <a:off x="1277938" y="2663825"/>
            <a:ext cx="6584950" cy="1189038"/>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 	It starts and completes production of 100,000</a:t>
            </a:r>
          </a:p>
          <a:p>
            <a:pPr algn="ctr" defTabSz="274320">
              <a:buSzPct val="100000"/>
              <a:defRPr/>
            </a:pPr>
            <a:r>
              <a:rPr lang="en-US" sz="2400" dirty="0">
                <a:solidFill>
                  <a:schemeClr val="tx1"/>
                </a:solidFill>
                <a:latin typeface="Gill Sans"/>
                <a:cs typeface="Gill Sans"/>
              </a:rPr>
              <a:t>	gallons of paint in April and has no ending</a:t>
            </a:r>
          </a:p>
          <a:p>
            <a:pPr algn="ctr" defTabSz="274320">
              <a:buSzPct val="100000"/>
              <a:defRPr/>
            </a:pPr>
            <a:r>
              <a:rPr lang="en-US" sz="2400" dirty="0">
                <a:solidFill>
                  <a:schemeClr val="tx1"/>
                </a:solidFill>
                <a:latin typeface="Gill Sans"/>
                <a:cs typeface="Gill Sans"/>
              </a:rPr>
              <a:t>	work-in-process inventory.</a:t>
            </a:r>
          </a:p>
        </p:txBody>
      </p:sp>
      <p:grpSp>
        <p:nvGrpSpPr>
          <p:cNvPr id="2" name="Group 8"/>
          <p:cNvGrpSpPr>
            <a:grpSpLocks/>
          </p:cNvGrpSpPr>
          <p:nvPr/>
        </p:nvGrpSpPr>
        <p:grpSpPr bwMode="auto">
          <a:xfrm>
            <a:off x="1279525" y="3987800"/>
            <a:ext cx="6584950" cy="2108200"/>
            <a:chOff x="1280160" y="3653190"/>
            <a:chExt cx="6583680" cy="2107530"/>
          </a:xfrm>
        </p:grpSpPr>
        <p:sp>
          <p:nvSpPr>
            <p:cNvPr id="7" name="Text Box 3">
              <a:extLst>
                <a:ext uri="{FF2B5EF4-FFF2-40B4-BE49-F238E27FC236}">
                  <a16:creationId xmlns="" xmlns:a16="http://schemas.microsoft.com/office/drawing/2014/main" id="{C1424681-8A2E-5E47-AA96-D1362677D597}"/>
                </a:ext>
              </a:extLst>
            </p:cNvPr>
            <p:cNvSpPr txBox="1">
              <a:spLocks noChangeArrowheads="1"/>
            </p:cNvSpPr>
            <p:nvPr/>
          </p:nvSpPr>
          <p:spPr bwMode="auto">
            <a:xfrm>
              <a:off x="1280160" y="4115006"/>
              <a:ext cx="6583680" cy="1645714"/>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defTabSz="365125">
                <a:buClr>
                  <a:srgbClr val="FFFF00"/>
                </a:buClr>
                <a:buSzPct val="75000"/>
                <a:buFont typeface="Monotype Sorts"/>
                <a:buNone/>
                <a:defRPr/>
              </a:pPr>
              <a:r>
                <a:rPr lang="en-US" sz="2400" dirty="0">
                  <a:solidFill>
                    <a:schemeClr val="tx1"/>
                  </a:solidFill>
                  <a:latin typeface="Arial" pitchFamily="34" charset="0"/>
                  <a:cs typeface="Arial" pitchFamily="34" charset="0"/>
                </a:rPr>
                <a:t>Materials										$   400,000</a:t>
              </a:r>
            </a:p>
            <a:p>
              <a:pPr algn="ctr" defTabSz="365125">
                <a:buClr>
                  <a:srgbClr val="FFFF00"/>
                </a:buClr>
                <a:buSzPct val="75000"/>
                <a:buFont typeface="Monotype Sorts"/>
                <a:buNone/>
                <a:defRPr/>
              </a:pPr>
              <a:r>
                <a:rPr lang="en-US" sz="2400" dirty="0">
                  <a:solidFill>
                    <a:schemeClr val="tx1"/>
                  </a:solidFill>
                  <a:latin typeface="Arial" pitchFamily="34" charset="0"/>
                  <a:cs typeface="Arial" pitchFamily="34" charset="0"/>
                </a:rPr>
                <a:t>Labor											     100,000</a:t>
              </a:r>
            </a:p>
            <a:p>
              <a:pPr algn="ctr" defTabSz="365125">
                <a:buClr>
                  <a:srgbClr val="FFFF00"/>
                </a:buClr>
                <a:buSzPct val="75000"/>
                <a:buFont typeface="Monotype Sorts"/>
                <a:buNone/>
                <a:defRPr/>
              </a:pPr>
              <a:r>
                <a:rPr lang="en-US" sz="2400" dirty="0">
                  <a:solidFill>
                    <a:schemeClr val="tx1"/>
                  </a:solidFill>
                  <a:latin typeface="Arial" pitchFamily="34" charset="0"/>
                  <a:cs typeface="Arial" pitchFamily="34" charset="0"/>
                </a:rPr>
                <a:t>Manufacturing overhead				</a:t>
              </a:r>
              <a:r>
                <a:rPr lang="en-US" sz="2400" u="sng" dirty="0">
                  <a:solidFill>
                    <a:schemeClr val="tx1"/>
                  </a:solidFill>
                  <a:latin typeface="Arial" pitchFamily="34" charset="0"/>
                  <a:cs typeface="Arial" pitchFamily="34" charset="0"/>
                </a:rPr>
                <a:t>     500,000</a:t>
              </a:r>
              <a:endParaRPr lang="en-US" sz="2400" dirty="0">
                <a:solidFill>
                  <a:schemeClr val="tx1"/>
                </a:solidFill>
                <a:latin typeface="Arial" pitchFamily="34" charset="0"/>
                <a:cs typeface="Arial" pitchFamily="34" charset="0"/>
              </a:endParaRPr>
            </a:p>
            <a:p>
              <a:pPr algn="ctr" defTabSz="365125">
                <a:buClr>
                  <a:srgbClr val="FFFF00"/>
                </a:buClr>
                <a:buSzPct val="75000"/>
                <a:buFont typeface="Monotype Sorts"/>
                <a:buNone/>
                <a:defRPr/>
              </a:pPr>
              <a:r>
                <a:rPr lang="en-US" sz="2400" dirty="0">
                  <a:solidFill>
                    <a:schemeClr val="tx1"/>
                  </a:solidFill>
                  <a:latin typeface="Arial" pitchFamily="34" charset="0"/>
                  <a:cs typeface="Arial" pitchFamily="34" charset="0"/>
                </a:rPr>
                <a:t>	Total											</a:t>
              </a:r>
              <a:r>
                <a:rPr lang="en-US" sz="2400" u="sng" dirty="0">
                  <a:solidFill>
                    <a:schemeClr val="tx1"/>
                  </a:solidFill>
                  <a:latin typeface="Arial" pitchFamily="34" charset="0"/>
                  <a:cs typeface="Arial" pitchFamily="34" charset="0"/>
                </a:rPr>
                <a:t>$1,000,000</a:t>
              </a:r>
            </a:p>
          </p:txBody>
        </p:sp>
        <p:sp>
          <p:nvSpPr>
            <p:cNvPr id="3" name="Text Box 3">
              <a:extLst>
                <a:ext uri="{FF2B5EF4-FFF2-40B4-BE49-F238E27FC236}">
                  <a16:creationId xmlns="" xmlns:a16="http://schemas.microsoft.com/office/drawing/2014/main" id="{FBA9CF75-F82A-5341-BFF1-9DFED600E75A}"/>
                </a:ext>
              </a:extLst>
            </p:cNvPr>
            <p:cNvSpPr txBox="1">
              <a:spLocks noChangeArrowheads="1"/>
            </p:cNvSpPr>
            <p:nvPr/>
          </p:nvSpPr>
          <p:spPr bwMode="auto">
            <a:xfrm>
              <a:off x="1280160" y="3653190"/>
              <a:ext cx="6583680" cy="45705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Cost of resources used in April:</a:t>
              </a:r>
            </a:p>
          </p:txBody>
        </p:sp>
      </p:grpSp>
      <p:sp>
        <p:nvSpPr>
          <p:cNvPr id="10" name="Rectangle 9">
            <a:extLst>
              <a:ext uri="{FF2B5EF4-FFF2-40B4-BE49-F238E27FC236}">
                <a16:creationId xmlns="" xmlns:a16="http://schemas.microsoft.com/office/drawing/2014/main" id="{3B837F47-3CD1-D64C-9D36-5884F1A5FF2F}"/>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Group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892300"/>
            <a:ext cx="58547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2"/>
          <p:cNvGrpSpPr>
            <a:grpSpLocks/>
          </p:cNvGrpSpPr>
          <p:nvPr/>
        </p:nvGrpSpPr>
        <p:grpSpPr bwMode="auto">
          <a:xfrm>
            <a:off x="5486400" y="3459163"/>
            <a:ext cx="3352800" cy="1190625"/>
            <a:chOff x="5486400" y="3748661"/>
            <a:chExt cx="3353769" cy="1189687"/>
          </a:xfrm>
        </p:grpSpPr>
        <p:sp>
          <p:nvSpPr>
            <p:cNvPr id="22" name="Text Box 3">
              <a:extLst>
                <a:ext uri="{FF2B5EF4-FFF2-40B4-BE49-F238E27FC236}">
                  <a16:creationId xmlns="" xmlns:a16="http://schemas.microsoft.com/office/drawing/2014/main" id="{4083F269-1A9B-F94B-9580-669CBE750AD7}"/>
                </a:ext>
              </a:extLst>
            </p:cNvPr>
            <p:cNvSpPr txBox="1">
              <a:spLocks noChangeArrowheads="1"/>
            </p:cNvSpPr>
            <p:nvPr/>
          </p:nvSpPr>
          <p:spPr bwMode="auto">
            <a:xfrm>
              <a:off x="6766295" y="4389506"/>
              <a:ext cx="2073874" cy="548842"/>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i="1" dirty="0">
                  <a:solidFill>
                    <a:schemeClr val="tx1"/>
                  </a:solidFill>
                  <a:latin typeface="Arial" pitchFamily="34" charset="0"/>
                  <a:cs typeface="Arial" pitchFamily="34" charset="0"/>
                </a:rPr>
                <a:t> Finished Goods</a:t>
              </a:r>
            </a:p>
          </p:txBody>
        </p:sp>
        <p:cxnSp>
          <p:nvCxnSpPr>
            <p:cNvPr id="24" name="Shape 23">
              <a:extLst>
                <a:ext uri="{FF2B5EF4-FFF2-40B4-BE49-F238E27FC236}">
                  <a16:creationId xmlns="" xmlns:a16="http://schemas.microsoft.com/office/drawing/2014/main" id="{1415B782-D134-6C48-A9DD-6C4F5FF151C5}"/>
                </a:ext>
              </a:extLst>
            </p:cNvPr>
            <p:cNvCxnSpPr>
              <a:stCxn id="15" idx="2"/>
              <a:endCxn id="22" idx="1"/>
            </p:cNvCxnSpPr>
            <p:nvPr/>
          </p:nvCxnSpPr>
          <p:spPr>
            <a:xfrm rot="16200000" flipH="1">
              <a:off x="5668715" y="3566346"/>
              <a:ext cx="915265" cy="1279895"/>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 xmlns:a16="http://schemas.microsoft.com/office/drawing/2014/main" id="{387400F1-A509-EB41-968C-82F54A4DC952}"/>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6-3</a:t>
            </a:r>
          </a:p>
        </p:txBody>
      </p:sp>
      <p:sp>
        <p:nvSpPr>
          <p:cNvPr id="26628" name="Title 1"/>
          <p:cNvSpPr>
            <a:spLocks noGrp="1"/>
          </p:cNvSpPr>
          <p:nvPr>
            <p:ph type="title"/>
          </p:nvPr>
        </p:nvSpPr>
        <p:spPr>
          <a:xfrm>
            <a:off x="457200" y="293688"/>
            <a:ext cx="8229600" cy="914400"/>
          </a:xfrm>
        </p:spPr>
        <p:txBody>
          <a:bodyPr/>
          <a:lstStyle/>
          <a:p>
            <a:pPr eaLnBrk="1" hangingPunct="1">
              <a:lnSpc>
                <a:spcPts val="4400"/>
              </a:lnSpc>
            </a:pPr>
            <a:r>
              <a:rPr lang="en-US" dirty="0">
                <a:latin typeface="Bookman Old Style" charset="0"/>
                <a:ea typeface="ＭＳ Ｐゴシック" charset="0"/>
              </a:rPr>
              <a:t>Costing with No Work-in-Process </a:t>
            </a:r>
            <a:r>
              <a:rPr lang="en-US" dirty="0" smtClean="0">
                <a:latin typeface="Bookman Old Style" charset="0"/>
                <a:ea typeface="ＭＳ Ｐゴシック" charset="0"/>
              </a:rPr>
              <a:t>Inventories (2)</a:t>
            </a:r>
            <a:endParaRPr lang="en-US" dirty="0">
              <a:latin typeface="Bookman Old Style" charset="0"/>
              <a:ea typeface="ＭＳ Ｐゴシック" charset="0"/>
            </a:endParaRP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 xmlns:a16="http://schemas.microsoft.com/office/drawing/2014/main" id="{3970C7AA-A6DA-AD4D-82D9-9133176B5B77}"/>
              </a:ext>
            </a:extLst>
          </p:cNvPr>
          <p:cNvSpPr txBox="1">
            <a:spLocks noChangeArrowheads="1"/>
          </p:cNvSpPr>
          <p:nvPr/>
        </p:nvSpPr>
        <p:spPr bwMode="auto">
          <a:xfrm>
            <a:off x="1279525" y="1828800"/>
            <a:ext cx="6584950" cy="457200"/>
          </a:xfrm>
          <a:prstGeom prst="rect">
            <a:avLst/>
          </a:prstGeom>
          <a:solidFill>
            <a:schemeClr val="accent6">
              <a:lumMod val="40000"/>
              <a:lumOff val="6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What are the costs at the end of the period?</a:t>
            </a:r>
          </a:p>
        </p:txBody>
      </p:sp>
      <p:sp>
        <p:nvSpPr>
          <p:cNvPr id="5" name="Text Box 3">
            <a:extLst>
              <a:ext uri="{FF2B5EF4-FFF2-40B4-BE49-F238E27FC236}">
                <a16:creationId xmlns="" xmlns:a16="http://schemas.microsoft.com/office/drawing/2014/main" id="{04AA1F5D-BC29-3F4F-8F2C-C70E1F1685C7}"/>
              </a:ext>
            </a:extLst>
          </p:cNvPr>
          <p:cNvSpPr txBox="1">
            <a:spLocks noChangeArrowheads="1"/>
          </p:cNvSpPr>
          <p:nvPr/>
        </p:nvSpPr>
        <p:spPr bwMode="auto">
          <a:xfrm>
            <a:off x="1279525" y="2468563"/>
            <a:ext cx="6584950" cy="823912"/>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$1,000,000 was added to work-in-process</a:t>
            </a:r>
          </a:p>
          <a:p>
            <a:pPr algn="ctr" defTabSz="274320">
              <a:buSzPct val="100000"/>
              <a:defRPr/>
            </a:pPr>
            <a:r>
              <a:rPr lang="en-US" sz="2400" dirty="0">
                <a:solidFill>
                  <a:schemeClr val="tx1"/>
                </a:solidFill>
                <a:latin typeface="Gill Sans"/>
                <a:cs typeface="Gill Sans"/>
              </a:rPr>
              <a:t> and then transferred out to finished goods.</a:t>
            </a:r>
          </a:p>
        </p:txBody>
      </p:sp>
      <p:sp>
        <p:nvSpPr>
          <p:cNvPr id="7" name="Text Box 3">
            <a:extLst>
              <a:ext uri="{FF2B5EF4-FFF2-40B4-BE49-F238E27FC236}">
                <a16:creationId xmlns="" xmlns:a16="http://schemas.microsoft.com/office/drawing/2014/main" id="{68C7CF95-EE96-794A-AFFD-D69D9E5680CD}"/>
              </a:ext>
            </a:extLst>
          </p:cNvPr>
          <p:cNvSpPr txBox="1">
            <a:spLocks noChangeArrowheads="1"/>
          </p:cNvSpPr>
          <p:nvPr/>
        </p:nvSpPr>
        <p:spPr bwMode="auto">
          <a:xfrm>
            <a:off x="1279525" y="3519488"/>
            <a:ext cx="6584950" cy="823912"/>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Since Miler Paints produced 100,000 gallons of</a:t>
            </a:r>
          </a:p>
          <a:p>
            <a:pPr algn="ctr" defTabSz="274320">
              <a:buSzPct val="100000"/>
              <a:defRPr/>
            </a:pPr>
            <a:r>
              <a:rPr lang="en-US" sz="2400" dirty="0">
                <a:solidFill>
                  <a:schemeClr val="tx1"/>
                </a:solidFill>
                <a:latin typeface="Gill Sans"/>
                <a:cs typeface="Gill Sans"/>
              </a:rPr>
              <a:t> paint, then the cost per gallon of paint is $10.</a:t>
            </a:r>
          </a:p>
        </p:txBody>
      </p:sp>
      <p:sp>
        <p:nvSpPr>
          <p:cNvPr id="9" name="Rectangle 8">
            <a:extLst>
              <a:ext uri="{FF2B5EF4-FFF2-40B4-BE49-F238E27FC236}">
                <a16:creationId xmlns="" xmlns:a16="http://schemas.microsoft.com/office/drawing/2014/main" id="{073E2066-1A6F-FA4B-B5F1-6667F48434A5}"/>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6-3</a:t>
            </a:r>
          </a:p>
        </p:txBody>
      </p:sp>
      <p:sp>
        <p:nvSpPr>
          <p:cNvPr id="28677" name="Title 1"/>
          <p:cNvSpPr>
            <a:spLocks noGrp="1"/>
          </p:cNvSpPr>
          <p:nvPr>
            <p:ph type="title"/>
          </p:nvPr>
        </p:nvSpPr>
        <p:spPr>
          <a:xfrm>
            <a:off x="457200" y="293688"/>
            <a:ext cx="8229600" cy="914400"/>
          </a:xfrm>
        </p:spPr>
        <p:txBody>
          <a:bodyPr/>
          <a:lstStyle/>
          <a:p>
            <a:pPr eaLnBrk="1" hangingPunct="1">
              <a:lnSpc>
                <a:spcPts val="4400"/>
              </a:lnSpc>
            </a:pPr>
            <a:r>
              <a:rPr lang="en-US" dirty="0">
                <a:latin typeface="Bookman Old Style" charset="0"/>
                <a:ea typeface="ＭＳ Ｐゴシック" charset="0"/>
              </a:rPr>
              <a:t>Costing with No Work-in-Process </a:t>
            </a:r>
            <a:r>
              <a:rPr lang="en-US" dirty="0" smtClean="0">
                <a:latin typeface="Bookman Old Style" charset="0"/>
                <a:ea typeface="ＭＳ Ｐゴシック" charset="0"/>
              </a:rPr>
              <a:t>Inventories (3)</a:t>
            </a:r>
            <a:endParaRPr lang="en-US" dirty="0">
              <a:latin typeface="Bookman Old Style" charset="0"/>
              <a:ea typeface="ＭＳ Ｐゴシック" charset="0"/>
            </a:endParaRPr>
          </a:p>
        </p:txBody>
      </p:sp>
    </p:spTree>
  </p:cSld>
  <p:clrMapOvr>
    <a:masterClrMapping/>
  </p:clrMapOvr>
  <p:transition xmlns:p14="http://schemas.microsoft.com/office/powerpoint/2010/main">
    <p:pull dir="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nodeType="afterGroup">
                            <p:stCondLst>
                              <p:cond delay="2500"/>
                            </p:stCondLst>
                            <p:childTnLst>
                              <p:par>
                                <p:cTn id="9" presetID="22" presetClass="entr" presetSubtype="8" fill="hold" grpId="0"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 xmlns:a16="http://schemas.microsoft.com/office/drawing/2014/main" id="{05D75A19-DC0D-A34B-968C-271A0470C974}"/>
              </a:ext>
            </a:extLst>
          </p:cNvPr>
          <p:cNvSpPr txBox="1">
            <a:spLocks noChangeArrowheads="1"/>
          </p:cNvSpPr>
          <p:nvPr/>
        </p:nvSpPr>
        <p:spPr bwMode="auto">
          <a:xfrm>
            <a:off x="914400" y="2971800"/>
            <a:ext cx="7315200" cy="2011363"/>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365760">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Beginning inventory										-0-</a:t>
            </a:r>
          </a:p>
          <a:p>
            <a:pPr defTabSz="365760">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Started in May											</a:t>
            </a:r>
          </a:p>
          <a:p>
            <a:pPr defTabSz="365760">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	Total														110,000</a:t>
            </a:r>
          </a:p>
          <a:p>
            <a:pPr defTabSz="365760">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Ending WIP (50% complete)						</a:t>
            </a:r>
            <a:r>
              <a:rPr lang="en-US" sz="2400" u="sng" dirty="0">
                <a:solidFill>
                  <a:schemeClr val="tx1"/>
                </a:solidFill>
                <a:latin typeface="Arial" pitchFamily="34" charset="0"/>
                <a:cs typeface="Arial" pitchFamily="34" charset="0"/>
              </a:rPr>
              <a:t>  20,000</a:t>
            </a:r>
            <a:endParaRPr lang="en-US" sz="2400" dirty="0">
              <a:solidFill>
                <a:schemeClr val="tx1"/>
              </a:solidFill>
              <a:latin typeface="Arial" pitchFamily="34" charset="0"/>
              <a:cs typeface="Arial" pitchFamily="34" charset="0"/>
            </a:endParaRPr>
          </a:p>
          <a:p>
            <a:pPr defTabSz="365760">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Transferred out											</a:t>
            </a:r>
            <a:r>
              <a:rPr lang="en-US" sz="2400" u="dbl" dirty="0">
                <a:solidFill>
                  <a:schemeClr val="tx1"/>
                </a:solidFill>
                <a:latin typeface="Arial" pitchFamily="34" charset="0"/>
                <a:cs typeface="Arial" pitchFamily="34" charset="0"/>
              </a:rPr>
              <a:t>  90,000</a:t>
            </a:r>
          </a:p>
        </p:txBody>
      </p:sp>
      <p:sp>
        <p:nvSpPr>
          <p:cNvPr id="6" name="Text Box 3">
            <a:extLst>
              <a:ext uri="{FF2B5EF4-FFF2-40B4-BE49-F238E27FC236}">
                <a16:creationId xmlns="" xmlns:a16="http://schemas.microsoft.com/office/drawing/2014/main" id="{12876D5C-654C-0D4B-8FC2-9ACBDAACBE15}"/>
              </a:ext>
            </a:extLst>
          </p:cNvPr>
          <p:cNvSpPr txBox="1">
            <a:spLocks noChangeArrowheads="1"/>
          </p:cNvSpPr>
          <p:nvPr/>
        </p:nvSpPr>
        <p:spPr bwMode="auto">
          <a:xfrm>
            <a:off x="914400" y="1676400"/>
            <a:ext cx="7315200" cy="10668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Production for Miller Paints for May (Year 2) </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follows (gallons):</a:t>
            </a:r>
          </a:p>
        </p:txBody>
      </p:sp>
      <p:sp>
        <p:nvSpPr>
          <p:cNvPr id="9" name="Rectangle 8">
            <a:extLst>
              <a:ext uri="{FF2B5EF4-FFF2-40B4-BE49-F238E27FC236}">
                <a16:creationId xmlns="" xmlns:a16="http://schemas.microsoft.com/office/drawing/2014/main" id="{E99EFD41-5088-EE4E-833E-F46050864972}"/>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6-3</a:t>
            </a:r>
          </a:p>
        </p:txBody>
      </p:sp>
      <p:sp>
        <p:nvSpPr>
          <p:cNvPr id="30724" name="Title 1"/>
          <p:cNvSpPr>
            <a:spLocks noGrp="1"/>
          </p:cNvSpPr>
          <p:nvPr>
            <p:ph type="title"/>
          </p:nvPr>
        </p:nvSpPr>
        <p:spPr>
          <a:xfrm>
            <a:off x="457200" y="293688"/>
            <a:ext cx="8229600" cy="914400"/>
          </a:xfrm>
        </p:spPr>
        <p:txBody>
          <a:bodyPr/>
          <a:lstStyle/>
          <a:p>
            <a:pPr eaLnBrk="1" hangingPunct="1">
              <a:lnSpc>
                <a:spcPts val="4400"/>
              </a:lnSpc>
            </a:pPr>
            <a:r>
              <a:rPr lang="en-US" dirty="0">
                <a:latin typeface="Bookman Old Style" charset="0"/>
                <a:ea typeface="ＭＳ Ｐゴシック" charset="0"/>
              </a:rPr>
              <a:t>Costing with Ending Work-in-Process Inventories</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Group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184400"/>
            <a:ext cx="73025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3"/>
          <p:cNvGrpSpPr>
            <a:grpSpLocks/>
          </p:cNvGrpSpPr>
          <p:nvPr/>
        </p:nvGrpSpPr>
        <p:grpSpPr bwMode="auto">
          <a:xfrm>
            <a:off x="4846638" y="3749675"/>
            <a:ext cx="4068762" cy="1189038"/>
            <a:chOff x="4846002" y="3748404"/>
            <a:chExt cx="4070448" cy="1189943"/>
          </a:xfrm>
        </p:grpSpPr>
        <p:sp>
          <p:nvSpPr>
            <p:cNvPr id="19" name="Text Box 3">
              <a:extLst>
                <a:ext uri="{FF2B5EF4-FFF2-40B4-BE49-F238E27FC236}">
                  <a16:creationId xmlns="" xmlns:a16="http://schemas.microsoft.com/office/drawing/2014/main" id="{32FB541A-93D4-DB46-920D-A96CFF1AF925}"/>
                </a:ext>
              </a:extLst>
            </p:cNvPr>
            <p:cNvSpPr txBox="1">
              <a:spLocks noChangeArrowheads="1"/>
            </p:cNvSpPr>
            <p:nvPr/>
          </p:nvSpPr>
          <p:spPr bwMode="auto">
            <a:xfrm>
              <a:off x="6766084" y="4388654"/>
              <a:ext cx="2150366" cy="54969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i="1" dirty="0">
                  <a:solidFill>
                    <a:schemeClr val="tx1"/>
                  </a:solidFill>
                  <a:latin typeface="Arial" pitchFamily="34" charset="0"/>
                  <a:cs typeface="Arial" pitchFamily="34" charset="0"/>
                </a:rPr>
                <a:t>Finished goods</a:t>
              </a:r>
            </a:p>
          </p:txBody>
        </p:sp>
        <p:cxnSp>
          <p:nvCxnSpPr>
            <p:cNvPr id="20" name="Shape 19">
              <a:extLst>
                <a:ext uri="{FF2B5EF4-FFF2-40B4-BE49-F238E27FC236}">
                  <a16:creationId xmlns="" xmlns:a16="http://schemas.microsoft.com/office/drawing/2014/main" id="{0851E484-9812-7C4D-81B3-B9B4EA87C87D}"/>
                </a:ext>
              </a:extLst>
            </p:cNvPr>
            <p:cNvCxnSpPr>
              <a:stCxn id="14" idx="2"/>
              <a:endCxn id="19" idx="1"/>
            </p:cNvCxnSpPr>
            <p:nvPr/>
          </p:nvCxnSpPr>
          <p:spPr>
            <a:xfrm rot="16200000" flipH="1">
              <a:off x="5348496" y="3245910"/>
              <a:ext cx="915096" cy="1920082"/>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 xmlns:a16="http://schemas.microsoft.com/office/drawing/2014/main" id="{79F2B804-4321-1445-88C4-947E86ACA222}"/>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6-3</a:t>
            </a:r>
          </a:p>
        </p:txBody>
      </p:sp>
      <p:sp>
        <p:nvSpPr>
          <p:cNvPr id="32772" name="Title 1"/>
          <p:cNvSpPr>
            <a:spLocks noGrp="1"/>
          </p:cNvSpPr>
          <p:nvPr>
            <p:ph type="title"/>
          </p:nvPr>
        </p:nvSpPr>
        <p:spPr>
          <a:xfrm>
            <a:off x="457200" y="293688"/>
            <a:ext cx="8229600" cy="914400"/>
          </a:xfrm>
        </p:spPr>
        <p:txBody>
          <a:bodyPr/>
          <a:lstStyle/>
          <a:p>
            <a:pPr eaLnBrk="1" hangingPunct="1">
              <a:lnSpc>
                <a:spcPts val="4400"/>
              </a:lnSpc>
            </a:pPr>
            <a:r>
              <a:rPr lang="en-US" dirty="0">
                <a:latin typeface="Bookman Old Style" charset="0"/>
                <a:ea typeface="ＭＳ Ｐゴシック" charset="0"/>
              </a:rPr>
              <a:t>Costing with Ending Work-in-Process </a:t>
            </a:r>
            <a:r>
              <a:rPr lang="en-US" dirty="0" smtClean="0">
                <a:latin typeface="Bookman Old Style" charset="0"/>
                <a:ea typeface="ＭＳ Ｐゴシック" charset="0"/>
              </a:rPr>
              <a:t>Inventories (2)</a:t>
            </a:r>
            <a:endParaRPr lang="en-US" dirty="0">
              <a:latin typeface="Bookman Old Style" charset="0"/>
              <a:ea typeface="ＭＳ Ｐゴシック" charset="0"/>
            </a:endParaRP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 xmlns:a16="http://schemas.microsoft.com/office/drawing/2014/main" id="{E5D36EDE-DBC7-3E4C-B08C-DDE85FC51D15}"/>
              </a:ext>
            </a:extLst>
          </p:cNvPr>
          <p:cNvSpPr txBox="1">
            <a:spLocks noChangeArrowheads="1"/>
          </p:cNvSpPr>
          <p:nvPr/>
        </p:nvSpPr>
        <p:spPr bwMode="auto">
          <a:xfrm>
            <a:off x="548481" y="1828800"/>
            <a:ext cx="8047038" cy="822325"/>
          </a:xfrm>
          <a:prstGeom prst="rect">
            <a:avLst/>
          </a:prstGeom>
          <a:solidFill>
            <a:schemeClr val="accent6">
              <a:lumMod val="40000"/>
              <a:lumOff val="6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How do we cost Miller Paints 20,000 gallons of paint that</a:t>
            </a:r>
          </a:p>
          <a:p>
            <a:pPr algn="ctr" defTabSz="274320">
              <a:buSzPct val="100000"/>
              <a:defRPr/>
            </a:pPr>
            <a:r>
              <a:rPr lang="en-US" sz="2400" dirty="0">
                <a:solidFill>
                  <a:schemeClr val="tx1"/>
                </a:solidFill>
                <a:latin typeface="Gill Sans"/>
                <a:cs typeface="Gill Sans"/>
              </a:rPr>
              <a:t>are only half finished?</a:t>
            </a:r>
          </a:p>
        </p:txBody>
      </p:sp>
      <p:sp>
        <p:nvSpPr>
          <p:cNvPr id="5" name="Text Box 3">
            <a:extLst>
              <a:ext uri="{FF2B5EF4-FFF2-40B4-BE49-F238E27FC236}">
                <a16:creationId xmlns="" xmlns:a16="http://schemas.microsoft.com/office/drawing/2014/main" id="{8E6E182B-A49C-6040-9F9C-A05D55D47C40}"/>
              </a:ext>
            </a:extLst>
          </p:cNvPr>
          <p:cNvSpPr txBox="1">
            <a:spLocks noChangeArrowheads="1"/>
          </p:cNvSpPr>
          <p:nvPr/>
        </p:nvSpPr>
        <p:spPr bwMode="auto">
          <a:xfrm>
            <a:off x="548481" y="2743200"/>
            <a:ext cx="8047038"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20,000 gallons half finished is equivalent to 10,000</a:t>
            </a:r>
          </a:p>
          <a:p>
            <a:pPr algn="ctr" defTabSz="274320">
              <a:buSzPct val="100000"/>
              <a:defRPr/>
            </a:pPr>
            <a:r>
              <a:rPr lang="en-US" sz="2400" dirty="0">
                <a:solidFill>
                  <a:schemeClr val="tx1"/>
                </a:solidFill>
                <a:latin typeface="Gill Sans"/>
                <a:cs typeface="Gill Sans"/>
              </a:rPr>
              <a:t>gallons finished.</a:t>
            </a:r>
          </a:p>
        </p:txBody>
      </p:sp>
      <p:sp>
        <p:nvSpPr>
          <p:cNvPr id="6" name="Text Box 3">
            <a:extLst>
              <a:ext uri="{FF2B5EF4-FFF2-40B4-BE49-F238E27FC236}">
                <a16:creationId xmlns="" xmlns:a16="http://schemas.microsoft.com/office/drawing/2014/main" id="{3C74DE68-BFA5-F74C-BBA6-091145C57B3D}"/>
              </a:ext>
            </a:extLst>
          </p:cNvPr>
          <p:cNvSpPr txBox="1">
            <a:spLocks noChangeArrowheads="1"/>
          </p:cNvSpPr>
          <p:nvPr/>
        </p:nvSpPr>
        <p:spPr bwMode="auto">
          <a:xfrm>
            <a:off x="548481" y="3657600"/>
            <a:ext cx="8047038"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90,000 gallons transferred out plus 10,000 equivalent gallons</a:t>
            </a:r>
          </a:p>
          <a:p>
            <a:pPr algn="ctr" defTabSz="274320">
              <a:buSzPct val="100000"/>
              <a:defRPr/>
            </a:pPr>
            <a:r>
              <a:rPr lang="en-US" sz="2400" dirty="0">
                <a:solidFill>
                  <a:schemeClr val="tx1"/>
                </a:solidFill>
                <a:latin typeface="Gill Sans"/>
                <a:cs typeface="Gill Sans"/>
              </a:rPr>
              <a:t>of finished paint equals 100,000 equivalent gallons of paint.</a:t>
            </a:r>
          </a:p>
        </p:txBody>
      </p:sp>
      <p:sp>
        <p:nvSpPr>
          <p:cNvPr id="8" name="Text Box 3">
            <a:extLst>
              <a:ext uri="{FF2B5EF4-FFF2-40B4-BE49-F238E27FC236}">
                <a16:creationId xmlns="" xmlns:a16="http://schemas.microsoft.com/office/drawing/2014/main" id="{8B18E6F2-F9AF-DE48-8714-916176397AE1}"/>
              </a:ext>
            </a:extLst>
          </p:cNvPr>
          <p:cNvSpPr txBox="1">
            <a:spLocks noChangeArrowheads="1"/>
          </p:cNvSpPr>
          <p:nvPr/>
        </p:nvSpPr>
        <p:spPr bwMode="auto">
          <a:xfrm>
            <a:off x="1096963" y="4754563"/>
            <a:ext cx="6950075" cy="13716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365760">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Gallons of paint transferred out				  90,000</a:t>
            </a:r>
          </a:p>
          <a:p>
            <a:pPr defTabSz="365760">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Equivalent gallons of finished paint			</a:t>
            </a:r>
            <a:r>
              <a:rPr lang="en-US" sz="2400" u="sng" dirty="0">
                <a:solidFill>
                  <a:schemeClr val="tx1"/>
                </a:solidFill>
                <a:latin typeface="Arial" pitchFamily="34" charset="0"/>
                <a:cs typeface="Arial" pitchFamily="34" charset="0"/>
              </a:rPr>
              <a:t>  10,000</a:t>
            </a:r>
            <a:endParaRPr lang="en-US" sz="2400" dirty="0">
              <a:solidFill>
                <a:schemeClr val="tx1"/>
              </a:solidFill>
              <a:latin typeface="Arial" pitchFamily="34" charset="0"/>
              <a:cs typeface="Arial" pitchFamily="34" charset="0"/>
            </a:endParaRPr>
          </a:p>
          <a:p>
            <a:pPr defTabSz="365760">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Total equivalent gallons of paint				</a:t>
            </a:r>
            <a:r>
              <a:rPr lang="en-US" sz="2400" u="dbl" dirty="0">
                <a:solidFill>
                  <a:schemeClr val="tx1"/>
                </a:solidFill>
                <a:latin typeface="Arial" pitchFamily="34" charset="0"/>
                <a:cs typeface="Arial" pitchFamily="34" charset="0"/>
              </a:rPr>
              <a:t>100,000</a:t>
            </a:r>
          </a:p>
        </p:txBody>
      </p:sp>
      <p:sp>
        <p:nvSpPr>
          <p:cNvPr id="10" name="Rectangle 9">
            <a:extLst>
              <a:ext uri="{FF2B5EF4-FFF2-40B4-BE49-F238E27FC236}">
                <a16:creationId xmlns="" xmlns:a16="http://schemas.microsoft.com/office/drawing/2014/main" id="{38C55A5F-90AB-8F48-A3E0-87B2ED3D3C62}"/>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6-3</a:t>
            </a:r>
          </a:p>
        </p:txBody>
      </p:sp>
      <p:sp>
        <p:nvSpPr>
          <p:cNvPr id="34822" name="Title 1"/>
          <p:cNvSpPr>
            <a:spLocks noGrp="1"/>
          </p:cNvSpPr>
          <p:nvPr>
            <p:ph type="title"/>
          </p:nvPr>
        </p:nvSpPr>
        <p:spPr>
          <a:xfrm>
            <a:off x="457200" y="293688"/>
            <a:ext cx="8229600" cy="914400"/>
          </a:xfrm>
        </p:spPr>
        <p:txBody>
          <a:bodyPr/>
          <a:lstStyle/>
          <a:p>
            <a:pPr eaLnBrk="1" hangingPunct="1">
              <a:lnSpc>
                <a:spcPts val="4400"/>
              </a:lnSpc>
            </a:pPr>
            <a:r>
              <a:rPr lang="en-US" dirty="0">
                <a:latin typeface="Bookman Old Style" charset="0"/>
                <a:ea typeface="ＭＳ Ｐゴシック" charset="0"/>
              </a:rPr>
              <a:t>Costing with Ending Work-in-Process </a:t>
            </a:r>
            <a:r>
              <a:rPr lang="en-US" dirty="0" smtClean="0">
                <a:latin typeface="Bookman Old Style" charset="0"/>
                <a:ea typeface="ＭＳ Ｐゴシック" charset="0"/>
              </a:rPr>
              <a:t>Inventories</a:t>
            </a:r>
            <a:r>
              <a:rPr lang="en-US" baseline="0" dirty="0" smtClean="0">
                <a:latin typeface="Bookman Old Style" charset="0"/>
                <a:ea typeface="ＭＳ Ｐゴシック" charset="0"/>
              </a:rPr>
              <a:t> (3)</a:t>
            </a:r>
            <a:endParaRPr lang="en-US" dirty="0">
              <a:latin typeface="Bookman Old Style" charset="0"/>
              <a:ea typeface="ＭＳ Ｐゴシック" charset="0"/>
            </a:endParaRPr>
          </a:p>
        </p:txBody>
      </p:sp>
    </p:spTree>
  </p:cSld>
  <p:clrMapOvr>
    <a:masterClrMapping/>
  </p:clrMapOvr>
  <p:transition xmlns:p14="http://schemas.microsoft.com/office/powerpoint/2010/main">
    <p:split dir="in"/>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nodeType="afterGroup">
                            <p:stCondLst>
                              <p:cond delay="2500"/>
                            </p:stCondLst>
                            <p:childTnLst>
                              <p:par>
                                <p:cTn id="9" presetID="22" presetClass="entr" presetSubtype="8"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nodeType="afterGroup">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8"/>
          <p:cNvGrpSpPr>
            <a:grpSpLocks/>
          </p:cNvGrpSpPr>
          <p:nvPr/>
        </p:nvGrpSpPr>
        <p:grpSpPr bwMode="auto">
          <a:xfrm>
            <a:off x="1279525" y="1676400"/>
            <a:ext cx="6584950" cy="2163763"/>
            <a:chOff x="1280160" y="1677044"/>
            <a:chExt cx="6583680" cy="2163436"/>
          </a:xfrm>
        </p:grpSpPr>
        <p:sp>
          <p:nvSpPr>
            <p:cNvPr id="4" name="Text Box 3">
              <a:extLst>
                <a:ext uri="{FF2B5EF4-FFF2-40B4-BE49-F238E27FC236}">
                  <a16:creationId xmlns="" xmlns:a16="http://schemas.microsoft.com/office/drawing/2014/main" id="{1A945289-444E-5E46-A2EA-FBD3A632A117}"/>
                </a:ext>
              </a:extLst>
            </p:cNvPr>
            <p:cNvSpPr txBox="1">
              <a:spLocks noChangeArrowheads="1"/>
            </p:cNvSpPr>
            <p:nvPr/>
          </p:nvSpPr>
          <p:spPr bwMode="auto">
            <a:xfrm>
              <a:off x="1280160" y="2194491"/>
              <a:ext cx="6583680" cy="1645989"/>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lstStyle/>
            <a:p>
              <a:pPr algn="ctr" defTabSz="365125">
                <a:buClr>
                  <a:srgbClr val="FFFF00"/>
                </a:buClr>
                <a:buSzPct val="75000"/>
                <a:buFont typeface="Monotype Sorts"/>
                <a:buNone/>
                <a:defRPr/>
              </a:pPr>
              <a:r>
                <a:rPr lang="en-US" sz="2400" dirty="0">
                  <a:solidFill>
                    <a:schemeClr val="tx1"/>
                  </a:solidFill>
                  <a:latin typeface="Arial" pitchFamily="34" charset="0"/>
                  <a:cs typeface="Arial" pitchFamily="34" charset="0"/>
                </a:rPr>
                <a:t>Materials										$390,000</a:t>
              </a:r>
            </a:p>
            <a:p>
              <a:pPr algn="ctr" defTabSz="365125">
                <a:buClr>
                  <a:srgbClr val="FFFF00"/>
                </a:buClr>
                <a:buSzPct val="75000"/>
                <a:buFont typeface="Monotype Sorts"/>
                <a:buNone/>
                <a:defRPr/>
              </a:pPr>
              <a:r>
                <a:rPr lang="en-US" sz="2400" dirty="0">
                  <a:solidFill>
                    <a:schemeClr val="tx1"/>
                  </a:solidFill>
                  <a:latin typeface="Arial" pitchFamily="34" charset="0"/>
                  <a:cs typeface="Arial" pitchFamily="34" charset="0"/>
                </a:rPr>
                <a:t>Labor											  100,000</a:t>
              </a:r>
            </a:p>
            <a:p>
              <a:pPr algn="ctr" defTabSz="365125">
                <a:buClr>
                  <a:srgbClr val="FFFF00"/>
                </a:buClr>
                <a:buSzPct val="75000"/>
                <a:buFont typeface="Monotype Sorts"/>
                <a:buNone/>
                <a:defRPr/>
              </a:pPr>
              <a:r>
                <a:rPr lang="en-US" sz="2400" dirty="0">
                  <a:solidFill>
                    <a:schemeClr val="tx1"/>
                  </a:solidFill>
                  <a:latin typeface="Arial" pitchFamily="34" charset="0"/>
                  <a:cs typeface="Arial" pitchFamily="34" charset="0"/>
                </a:rPr>
                <a:t>Manufacturing overhead				</a:t>
              </a:r>
              <a:r>
                <a:rPr lang="en-US" sz="2400" u="sng" dirty="0">
                  <a:solidFill>
                    <a:schemeClr val="tx1"/>
                  </a:solidFill>
                  <a:latin typeface="Arial" pitchFamily="34" charset="0"/>
                  <a:cs typeface="Arial" pitchFamily="34" charset="0"/>
                </a:rPr>
                <a:t>  500,000</a:t>
              </a:r>
              <a:endParaRPr lang="en-US" sz="2400" dirty="0">
                <a:solidFill>
                  <a:schemeClr val="tx1"/>
                </a:solidFill>
                <a:latin typeface="Arial" pitchFamily="34" charset="0"/>
                <a:cs typeface="Arial" pitchFamily="34" charset="0"/>
              </a:endParaRPr>
            </a:p>
            <a:p>
              <a:pPr algn="ctr" defTabSz="365125">
                <a:buClr>
                  <a:srgbClr val="FFFF00"/>
                </a:buClr>
                <a:buSzPct val="75000"/>
                <a:buFont typeface="Monotype Sorts"/>
                <a:buNone/>
                <a:defRPr/>
              </a:pPr>
              <a:r>
                <a:rPr lang="en-US" sz="2400" dirty="0">
                  <a:solidFill>
                    <a:schemeClr val="tx1"/>
                  </a:solidFill>
                  <a:latin typeface="Arial" pitchFamily="34" charset="0"/>
                  <a:cs typeface="Arial" pitchFamily="34" charset="0"/>
                </a:rPr>
                <a:t>	Total											</a:t>
              </a:r>
              <a:r>
                <a:rPr lang="en-US" sz="2400" u="dbl" dirty="0">
                  <a:solidFill>
                    <a:schemeClr val="tx1"/>
                  </a:solidFill>
                  <a:latin typeface="Arial" pitchFamily="34" charset="0"/>
                  <a:cs typeface="Arial" pitchFamily="34" charset="0"/>
                </a:rPr>
                <a:t>$990,000</a:t>
              </a:r>
            </a:p>
          </p:txBody>
        </p:sp>
        <p:sp>
          <p:nvSpPr>
            <p:cNvPr id="5" name="Text Box 3">
              <a:extLst>
                <a:ext uri="{FF2B5EF4-FFF2-40B4-BE49-F238E27FC236}">
                  <a16:creationId xmlns="" xmlns:a16="http://schemas.microsoft.com/office/drawing/2014/main" id="{EC9D6626-0589-F44D-B5C9-D64A8DC49982}"/>
                </a:ext>
              </a:extLst>
            </p:cNvPr>
            <p:cNvSpPr txBox="1">
              <a:spLocks noChangeArrowheads="1"/>
            </p:cNvSpPr>
            <p:nvPr/>
          </p:nvSpPr>
          <p:spPr bwMode="auto">
            <a:xfrm>
              <a:off x="1280160" y="1677044"/>
              <a:ext cx="6583680" cy="457131"/>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Costs incurred in May (Year 2):</a:t>
              </a:r>
            </a:p>
          </p:txBody>
        </p:sp>
      </p:grpSp>
      <p:sp>
        <p:nvSpPr>
          <p:cNvPr id="7" name="TextBox 6"/>
          <p:cNvSpPr txBox="1">
            <a:spLocks noChangeArrowheads="1"/>
          </p:cNvSpPr>
          <p:nvPr/>
        </p:nvSpPr>
        <p:spPr bwMode="auto">
          <a:xfrm>
            <a:off x="1279525" y="4022725"/>
            <a:ext cx="658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$990,000/100,000 gallons = $9.90 per gallon</a:t>
            </a:r>
          </a:p>
        </p:txBody>
      </p:sp>
      <p:sp>
        <p:nvSpPr>
          <p:cNvPr id="8" name="TextBox 7">
            <a:extLst>
              <a:ext uri="{FF2B5EF4-FFF2-40B4-BE49-F238E27FC236}">
                <a16:creationId xmlns="" xmlns:a16="http://schemas.microsoft.com/office/drawing/2014/main" id="{9893FFCA-F152-B94A-8D09-4FEE474CC473}"/>
              </a:ext>
            </a:extLst>
          </p:cNvPr>
          <p:cNvSpPr txBox="1">
            <a:spLocks noChangeArrowheads="1"/>
          </p:cNvSpPr>
          <p:nvPr/>
        </p:nvSpPr>
        <p:spPr bwMode="auto">
          <a:xfrm>
            <a:off x="1325563" y="4664075"/>
            <a:ext cx="6492875" cy="822325"/>
          </a:xfrm>
          <a:prstGeom prst="rect">
            <a:avLst/>
          </a:prstGeom>
          <a:solidFill>
            <a:schemeClr val="bg2">
              <a:lumMod val="90000"/>
            </a:schemeClr>
          </a:solidFill>
          <a:ln w="28575">
            <a:solidFill>
              <a:schemeClr val="tx2"/>
            </a:solidFill>
            <a:miter lim="800000"/>
            <a:headEnd/>
            <a:tailEnd/>
          </a:ln>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Gill Sans"/>
                <a:cs typeface="Gill Sans"/>
              </a:rPr>
              <a:t>Costs transferred to finished goods:</a:t>
            </a:r>
          </a:p>
          <a:p>
            <a:pPr algn="ctr"/>
            <a:r>
              <a:rPr lang="en-US" sz="2400">
                <a:latin typeface="Gill Sans"/>
                <a:cs typeface="Gill Sans"/>
              </a:rPr>
              <a:t>90,000 gallons × $9.90/gallon = $891,000</a:t>
            </a:r>
          </a:p>
        </p:txBody>
      </p:sp>
      <p:sp>
        <p:nvSpPr>
          <p:cNvPr id="10" name="Rectangle 9">
            <a:extLst>
              <a:ext uri="{FF2B5EF4-FFF2-40B4-BE49-F238E27FC236}">
                <a16:creationId xmlns="" xmlns:a16="http://schemas.microsoft.com/office/drawing/2014/main" id="{943E89B4-3775-7E4C-9CFF-56B3E0AB31A8}"/>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6-3</a:t>
            </a:r>
          </a:p>
        </p:txBody>
      </p:sp>
      <p:sp>
        <p:nvSpPr>
          <p:cNvPr id="36869" name="Title 1"/>
          <p:cNvSpPr>
            <a:spLocks noGrp="1"/>
          </p:cNvSpPr>
          <p:nvPr>
            <p:ph type="title"/>
          </p:nvPr>
        </p:nvSpPr>
        <p:spPr>
          <a:xfrm>
            <a:off x="457200" y="293688"/>
            <a:ext cx="8229600" cy="914400"/>
          </a:xfrm>
        </p:spPr>
        <p:txBody>
          <a:bodyPr/>
          <a:lstStyle/>
          <a:p>
            <a:pPr eaLnBrk="1" hangingPunct="1">
              <a:lnSpc>
                <a:spcPts val="4400"/>
              </a:lnSpc>
            </a:pPr>
            <a:r>
              <a:rPr lang="en-US" dirty="0">
                <a:latin typeface="Bookman Old Style" charset="0"/>
                <a:ea typeface="ＭＳ Ｐゴシック" charset="0"/>
              </a:rPr>
              <a:t>Costing with Ending Work-in-Process </a:t>
            </a:r>
            <a:r>
              <a:rPr lang="en-US" dirty="0" smtClean="0">
                <a:latin typeface="Bookman Old Style" charset="0"/>
                <a:ea typeface="ＭＳ Ｐゴシック" charset="0"/>
              </a:rPr>
              <a:t>Inventories (4)</a:t>
            </a:r>
            <a:endParaRPr lang="en-US" dirty="0">
              <a:latin typeface="Bookman Old Style" charset="0"/>
              <a:ea typeface="ＭＳ Ｐゴシック" charset="0"/>
            </a:endParaRPr>
          </a:p>
        </p:txBody>
      </p:sp>
    </p:spTree>
  </p:cSld>
  <p:clrMapOvr>
    <a:masterClrMapping/>
  </p:clrMapOvr>
  <p:transition xmlns:p14="http://schemas.microsoft.com/office/powerpoint/2010/main">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nodeType="afterGroup">
                            <p:stCondLst>
                              <p:cond delay="2500"/>
                            </p:stCondLst>
                            <p:childTnLst>
                              <p:par>
                                <p:cTn id="9" presetID="22" presetClass="entr" presetSubtype="8" fill="hold" grpId="0" nodeType="after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C59A8257-5220-4F4C-819A-41D519734798}"/>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6-3</a:t>
            </a:r>
          </a:p>
        </p:txBody>
      </p:sp>
      <p:sp>
        <p:nvSpPr>
          <p:cNvPr id="38914" name="Title 1"/>
          <p:cNvSpPr>
            <a:spLocks noGrp="1"/>
          </p:cNvSpPr>
          <p:nvPr>
            <p:ph type="title"/>
          </p:nvPr>
        </p:nvSpPr>
        <p:spPr>
          <a:xfrm>
            <a:off x="457200" y="293688"/>
            <a:ext cx="8229600" cy="914400"/>
          </a:xfrm>
        </p:spPr>
        <p:txBody>
          <a:bodyPr/>
          <a:lstStyle/>
          <a:p>
            <a:pPr eaLnBrk="1" hangingPunct="1">
              <a:lnSpc>
                <a:spcPts val="4400"/>
              </a:lnSpc>
            </a:pPr>
            <a:r>
              <a:rPr lang="en-US" dirty="0">
                <a:latin typeface="Bookman Old Style" charset="0"/>
                <a:ea typeface="ＭＳ Ｐゴシック" charset="0"/>
              </a:rPr>
              <a:t>Costing with Ending Work-in-Process </a:t>
            </a:r>
            <a:r>
              <a:rPr lang="en-US" dirty="0" smtClean="0">
                <a:latin typeface="Bookman Old Style" charset="0"/>
                <a:ea typeface="ＭＳ Ｐゴシック" charset="0"/>
              </a:rPr>
              <a:t>Inventories (5)</a:t>
            </a:r>
            <a:endParaRPr lang="en-US" dirty="0">
              <a:latin typeface="Bookman Old Style" charset="0"/>
              <a:ea typeface="ＭＳ Ｐゴシック" charset="0"/>
            </a:endParaRPr>
          </a:p>
        </p:txBody>
      </p:sp>
      <p:pic>
        <p:nvPicPr>
          <p:cNvPr id="3891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600200"/>
            <a:ext cx="85661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271463"/>
            <a:ext cx="8229600" cy="914400"/>
          </a:xfrm>
        </p:spPr>
        <p:txBody>
          <a:bodyPr/>
          <a:lstStyle/>
          <a:p>
            <a:pPr eaLnBrk="1" hangingPunct="1">
              <a:lnSpc>
                <a:spcPts val="4400"/>
              </a:lnSpc>
            </a:pPr>
            <a:r>
              <a:rPr lang="en-US">
                <a:latin typeface="Bookman Old Style" charset="0"/>
                <a:ea typeface="ＭＳ Ｐゴシック" charset="0"/>
              </a:rPr>
              <a:t>Costing in a Multiple Product,</a:t>
            </a:r>
            <a:br>
              <a:rPr lang="en-US">
                <a:latin typeface="Bookman Old Style" charset="0"/>
                <a:ea typeface="ＭＳ Ｐゴシック" charset="0"/>
              </a:rPr>
            </a:br>
            <a:r>
              <a:rPr lang="en-US">
                <a:latin typeface="Bookman Old Style" charset="0"/>
                <a:ea typeface="ＭＳ Ｐゴシック" charset="0"/>
              </a:rPr>
              <a:t>Discrete Process Industry</a:t>
            </a:r>
          </a:p>
        </p:txBody>
      </p:sp>
      <p:sp>
        <p:nvSpPr>
          <p:cNvPr id="25" name="Rectangle 24">
            <a:extLst>
              <a:ext uri="{FF2B5EF4-FFF2-40B4-BE49-F238E27FC236}">
                <a16:creationId xmlns="" xmlns:a16="http://schemas.microsoft.com/office/drawing/2014/main" id="{85591ADB-D184-534B-B989-4E4EB3398DF2}"/>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6-3</a:t>
            </a:r>
          </a:p>
        </p:txBody>
      </p:sp>
      <p:grpSp>
        <p:nvGrpSpPr>
          <p:cNvPr id="40963" name="Group 25"/>
          <p:cNvGrpSpPr>
            <a:grpSpLocks/>
          </p:cNvGrpSpPr>
          <p:nvPr/>
        </p:nvGrpSpPr>
        <p:grpSpPr bwMode="auto">
          <a:xfrm>
            <a:off x="152400" y="1447800"/>
            <a:ext cx="8809038" cy="4221163"/>
            <a:chOff x="152400" y="1447800"/>
            <a:chExt cx="8809038" cy="4221163"/>
          </a:xfrm>
        </p:grpSpPr>
        <p:sp>
          <p:nvSpPr>
            <p:cNvPr id="26" name="Text Box 3">
              <a:extLst>
                <a:ext uri="{FF2B5EF4-FFF2-40B4-BE49-F238E27FC236}">
                  <a16:creationId xmlns="" xmlns:a16="http://schemas.microsoft.com/office/drawing/2014/main" id="{EDA9A195-E5F3-D143-8A76-B2BBFEEFBD44}"/>
                </a:ext>
              </a:extLst>
            </p:cNvPr>
            <p:cNvSpPr txBox="1">
              <a:spLocks noChangeArrowheads="1"/>
            </p:cNvSpPr>
            <p:nvPr/>
          </p:nvSpPr>
          <p:spPr bwMode="auto">
            <a:xfrm>
              <a:off x="152400" y="1447800"/>
              <a:ext cx="8778875" cy="838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buClr>
                  <a:srgbClr val="FFFF00"/>
                </a:buClr>
                <a:buSzPct val="75000"/>
                <a:buFont typeface="Monotype Sorts" charset="2"/>
                <a:buNone/>
                <a:defRPr/>
              </a:pPr>
              <a:r>
                <a:rPr lang="en-US" sz="2800" b="1" dirty="0">
                  <a:solidFill>
                    <a:schemeClr val="accent6">
                      <a:lumMod val="50000"/>
                    </a:schemeClr>
                  </a:solidFill>
                  <a:latin typeface="Arial" charset="0"/>
                  <a:ea typeface="MS PGothic" pitchFamily="34" charset="-128"/>
                </a:rPr>
                <a:t>Sandia Custom Furniture</a:t>
              </a:r>
            </a:p>
            <a:p>
              <a:pPr algn="ctr">
                <a:buClr>
                  <a:srgbClr val="FFFF00"/>
                </a:buClr>
                <a:buSzPct val="75000"/>
                <a:buFont typeface="Monotype Sorts" charset="2"/>
                <a:buNone/>
                <a:defRPr/>
              </a:pPr>
              <a:r>
                <a:rPr lang="en-US" sz="2400" dirty="0">
                  <a:solidFill>
                    <a:schemeClr val="tx1"/>
                  </a:solidFill>
                  <a:latin typeface="Arial" charset="0"/>
                  <a:ea typeface="MS PGothic" pitchFamily="34" charset="-128"/>
                </a:rPr>
                <a:t>Cost Flow Diagram: Cost Allocation Bases</a:t>
              </a:r>
            </a:p>
          </p:txBody>
        </p:sp>
        <p:sp>
          <p:nvSpPr>
            <p:cNvPr id="28" name="Text Box 3">
              <a:extLst>
                <a:ext uri="{FF2B5EF4-FFF2-40B4-BE49-F238E27FC236}">
                  <a16:creationId xmlns="" xmlns:a16="http://schemas.microsoft.com/office/drawing/2014/main" id="{9DCFCD9C-8954-6D4F-AA55-ED0D3383DAD2}"/>
                </a:ext>
              </a:extLst>
            </p:cNvPr>
            <p:cNvSpPr txBox="1">
              <a:spLocks noChangeArrowheads="1"/>
            </p:cNvSpPr>
            <p:nvPr/>
          </p:nvSpPr>
          <p:spPr bwMode="auto">
            <a:xfrm>
              <a:off x="1087438" y="2560638"/>
              <a:ext cx="1990725" cy="73183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Direct</a:t>
              </a:r>
            </a:p>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materials</a:t>
              </a:r>
            </a:p>
          </p:txBody>
        </p:sp>
        <p:sp>
          <p:nvSpPr>
            <p:cNvPr id="29" name="Text Box 3">
              <a:extLst>
                <a:ext uri="{FF2B5EF4-FFF2-40B4-BE49-F238E27FC236}">
                  <a16:creationId xmlns="" xmlns:a16="http://schemas.microsoft.com/office/drawing/2014/main" id="{42CD2D21-5EA4-754B-B5F6-B329FB4A3F85}"/>
                </a:ext>
              </a:extLst>
            </p:cNvPr>
            <p:cNvSpPr txBox="1">
              <a:spLocks noChangeArrowheads="1"/>
            </p:cNvSpPr>
            <p:nvPr/>
          </p:nvSpPr>
          <p:spPr bwMode="auto">
            <a:xfrm>
              <a:off x="3586163" y="2560638"/>
              <a:ext cx="1992312" cy="73183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Direct</a:t>
              </a:r>
            </a:p>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labor</a:t>
              </a:r>
            </a:p>
          </p:txBody>
        </p:sp>
        <p:sp>
          <p:nvSpPr>
            <p:cNvPr id="30" name="Text Box 3">
              <a:extLst>
                <a:ext uri="{FF2B5EF4-FFF2-40B4-BE49-F238E27FC236}">
                  <a16:creationId xmlns="" xmlns:a16="http://schemas.microsoft.com/office/drawing/2014/main" id="{92A13811-AB03-6D43-A70D-774A33F632A1}"/>
                </a:ext>
              </a:extLst>
            </p:cNvPr>
            <p:cNvSpPr txBox="1">
              <a:spLocks noChangeArrowheads="1"/>
            </p:cNvSpPr>
            <p:nvPr/>
          </p:nvSpPr>
          <p:spPr bwMode="auto">
            <a:xfrm>
              <a:off x="6156325" y="2560638"/>
              <a:ext cx="1990725" cy="73183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Manufacturing</a:t>
              </a:r>
            </a:p>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overhead</a:t>
              </a:r>
            </a:p>
          </p:txBody>
        </p:sp>
        <p:sp>
          <p:nvSpPr>
            <p:cNvPr id="31" name="Text Box 3">
              <a:extLst>
                <a:ext uri="{FF2B5EF4-FFF2-40B4-BE49-F238E27FC236}">
                  <a16:creationId xmlns="" xmlns:a16="http://schemas.microsoft.com/office/drawing/2014/main" id="{E8A5470E-2696-F343-AC47-7FAFD80CD617}"/>
                </a:ext>
              </a:extLst>
            </p:cNvPr>
            <p:cNvSpPr txBox="1">
              <a:spLocks noChangeArrowheads="1"/>
            </p:cNvSpPr>
            <p:nvPr/>
          </p:nvSpPr>
          <p:spPr bwMode="auto">
            <a:xfrm>
              <a:off x="1811338" y="4937125"/>
              <a:ext cx="1990725" cy="731838"/>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S-72s</a:t>
              </a:r>
            </a:p>
          </p:txBody>
        </p:sp>
        <p:sp>
          <p:nvSpPr>
            <p:cNvPr id="32" name="Text Box 3">
              <a:extLst>
                <a:ext uri="{FF2B5EF4-FFF2-40B4-BE49-F238E27FC236}">
                  <a16:creationId xmlns="" xmlns:a16="http://schemas.microsoft.com/office/drawing/2014/main" id="{89AD9D4E-9B14-0C45-906B-09B94247F20F}"/>
                </a:ext>
              </a:extLst>
            </p:cNvPr>
            <p:cNvSpPr txBox="1">
              <a:spLocks noChangeArrowheads="1"/>
            </p:cNvSpPr>
            <p:nvPr/>
          </p:nvSpPr>
          <p:spPr bwMode="auto">
            <a:xfrm>
              <a:off x="5432425" y="4937125"/>
              <a:ext cx="1990725" cy="731838"/>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S-66s</a:t>
              </a:r>
            </a:p>
          </p:txBody>
        </p:sp>
        <p:sp>
          <p:nvSpPr>
            <p:cNvPr id="33" name="Text Box 3">
              <a:extLst>
                <a:ext uri="{FF2B5EF4-FFF2-40B4-BE49-F238E27FC236}">
                  <a16:creationId xmlns="" xmlns:a16="http://schemas.microsoft.com/office/drawing/2014/main" id="{4C68CCCC-2445-0340-84F3-40F82AB688B5}"/>
                </a:ext>
              </a:extLst>
            </p:cNvPr>
            <p:cNvSpPr txBox="1">
              <a:spLocks noChangeArrowheads="1"/>
            </p:cNvSpPr>
            <p:nvPr/>
          </p:nvSpPr>
          <p:spPr bwMode="auto">
            <a:xfrm>
              <a:off x="182563" y="2560638"/>
              <a:ext cx="904875" cy="731837"/>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pools</a:t>
              </a:r>
            </a:p>
          </p:txBody>
        </p:sp>
        <p:sp>
          <p:nvSpPr>
            <p:cNvPr id="35" name="Text Box 3">
              <a:extLst>
                <a:ext uri="{FF2B5EF4-FFF2-40B4-BE49-F238E27FC236}">
                  <a16:creationId xmlns="" xmlns:a16="http://schemas.microsoft.com/office/drawing/2014/main" id="{EAA7A684-32F5-3F46-9750-D264008C1137}"/>
                </a:ext>
              </a:extLst>
            </p:cNvPr>
            <p:cNvSpPr txBox="1">
              <a:spLocks noChangeArrowheads="1"/>
            </p:cNvSpPr>
            <p:nvPr/>
          </p:nvSpPr>
          <p:spPr bwMode="auto">
            <a:xfrm>
              <a:off x="182563" y="4937125"/>
              <a:ext cx="904875" cy="731838"/>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objects</a:t>
              </a:r>
            </a:p>
          </p:txBody>
        </p:sp>
        <p:cxnSp>
          <p:nvCxnSpPr>
            <p:cNvPr id="36" name="Elbow Connector 35">
              <a:extLst>
                <a:ext uri="{FF2B5EF4-FFF2-40B4-BE49-F238E27FC236}">
                  <a16:creationId xmlns="" xmlns:a16="http://schemas.microsoft.com/office/drawing/2014/main" id="{1A3CD873-034C-6249-81A2-DF5B864E312F}"/>
                </a:ext>
              </a:extLst>
            </p:cNvPr>
            <p:cNvCxnSpPr>
              <a:stCxn id="28" idx="2"/>
            </p:cNvCxnSpPr>
            <p:nvPr/>
          </p:nvCxnSpPr>
          <p:spPr bwMode="auto">
            <a:xfrm rot="16200000" flipH="1">
              <a:off x="1622425" y="3752850"/>
              <a:ext cx="1644650" cy="723900"/>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 xmlns:a16="http://schemas.microsoft.com/office/drawing/2014/main" id="{8715B6DA-6234-7D4B-AFC8-38B626FA1BEE}"/>
                </a:ext>
              </a:extLst>
            </p:cNvPr>
            <p:cNvCxnSpPr>
              <a:stCxn id="29" idx="2"/>
            </p:cNvCxnSpPr>
            <p:nvPr/>
          </p:nvCxnSpPr>
          <p:spPr bwMode="auto">
            <a:xfrm rot="5400000">
              <a:off x="2872582" y="3226593"/>
              <a:ext cx="1644650" cy="1776413"/>
            </a:xfrm>
            <a:prstGeom prst="bentConnector3">
              <a:avLst>
                <a:gd name="adj1" fmla="val 40143"/>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 xmlns:a16="http://schemas.microsoft.com/office/drawing/2014/main" id="{15E62124-2B91-5542-9216-6BFA010EF0B1}"/>
                </a:ext>
              </a:extLst>
            </p:cNvPr>
            <p:cNvCxnSpPr>
              <a:stCxn id="28" idx="2"/>
            </p:cNvCxnSpPr>
            <p:nvPr/>
          </p:nvCxnSpPr>
          <p:spPr bwMode="auto">
            <a:xfrm rot="16200000" flipH="1">
              <a:off x="3071019" y="2304256"/>
              <a:ext cx="1644650" cy="362108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 xmlns:a16="http://schemas.microsoft.com/office/drawing/2014/main" id="{79310537-B7F5-7F4E-B7F7-0743DDF5609F}"/>
                </a:ext>
              </a:extLst>
            </p:cNvPr>
            <p:cNvCxnSpPr/>
            <p:nvPr/>
          </p:nvCxnSpPr>
          <p:spPr bwMode="auto">
            <a:xfrm rot="5400000">
              <a:off x="6147594" y="4102894"/>
              <a:ext cx="1644650" cy="1588"/>
            </a:xfrm>
            <a:prstGeom prst="straightConnector1">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 Box 3">
              <a:extLst>
                <a:ext uri="{FF2B5EF4-FFF2-40B4-BE49-F238E27FC236}">
                  <a16:creationId xmlns="" xmlns:a16="http://schemas.microsoft.com/office/drawing/2014/main" id="{D0014B70-8A86-6145-A11B-1C5B63B6F2A6}"/>
                </a:ext>
              </a:extLst>
            </p:cNvPr>
            <p:cNvSpPr txBox="1">
              <a:spLocks noChangeArrowheads="1"/>
            </p:cNvSpPr>
            <p:nvPr/>
          </p:nvSpPr>
          <p:spPr bwMode="auto">
            <a:xfrm>
              <a:off x="6970713" y="3292475"/>
              <a:ext cx="1085850" cy="63976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Indirect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p:txBody>
        </p:sp>
        <p:sp>
          <p:nvSpPr>
            <p:cNvPr id="41" name="Text Box 3">
              <a:extLst>
                <a:ext uri="{FF2B5EF4-FFF2-40B4-BE49-F238E27FC236}">
                  <a16:creationId xmlns="" xmlns:a16="http://schemas.microsoft.com/office/drawing/2014/main" id="{21A25D2C-4036-6B43-94C1-867B2517B9E2}"/>
                </a:ext>
              </a:extLst>
            </p:cNvPr>
            <p:cNvSpPr txBox="1">
              <a:spLocks noChangeArrowheads="1"/>
            </p:cNvSpPr>
            <p:nvPr/>
          </p:nvSpPr>
          <p:spPr bwMode="auto">
            <a:xfrm>
              <a:off x="6970713" y="3932238"/>
              <a:ext cx="1990725" cy="9144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 (allocated </a:t>
              </a:r>
              <a:r>
                <a:rPr lang="en-US" dirty="0" smtClean="0">
                  <a:solidFill>
                    <a:schemeClr val="tx1"/>
                  </a:solidFill>
                  <a:latin typeface="Arial" pitchFamily="34" charset="0"/>
                  <a:cs typeface="Arial" pitchFamily="34" charset="0"/>
                </a:rPr>
                <a:t>by</a:t>
              </a:r>
              <a:endParaRPr lang="en-US" dirty="0">
                <a:solidFill>
                  <a:schemeClr val="tx1"/>
                </a:solidFill>
                <a:latin typeface="Arial" pitchFamily="34" charset="0"/>
                <a:cs typeface="Arial" pitchFamily="34" charset="0"/>
              </a:endParaRP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direct labor-hours)</a:t>
              </a:r>
            </a:p>
          </p:txBody>
        </p:sp>
        <p:cxnSp>
          <p:nvCxnSpPr>
            <p:cNvPr id="42" name="Shape 41">
              <a:extLst>
                <a:ext uri="{FF2B5EF4-FFF2-40B4-BE49-F238E27FC236}">
                  <a16:creationId xmlns="" xmlns:a16="http://schemas.microsoft.com/office/drawing/2014/main" id="{DFD17B6B-670F-AD4C-86B1-2FF3BFCF8D03}"/>
                </a:ext>
              </a:extLst>
            </p:cNvPr>
            <p:cNvCxnSpPr/>
            <p:nvPr/>
          </p:nvCxnSpPr>
          <p:spPr bwMode="auto">
            <a:xfrm rot="10800000" flipV="1">
              <a:off x="3530600" y="4389438"/>
              <a:ext cx="3440113" cy="547687"/>
            </a:xfrm>
            <a:prstGeom prst="bentConnector2">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 Box 3">
              <a:extLst>
                <a:ext uri="{FF2B5EF4-FFF2-40B4-BE49-F238E27FC236}">
                  <a16:creationId xmlns="" xmlns:a16="http://schemas.microsoft.com/office/drawing/2014/main" id="{45C52D05-3948-1B43-9EB6-42BCCAC26B55}"/>
                </a:ext>
              </a:extLst>
            </p:cNvPr>
            <p:cNvSpPr txBox="1">
              <a:spLocks noChangeArrowheads="1"/>
            </p:cNvSpPr>
            <p:nvPr/>
          </p:nvSpPr>
          <p:spPr bwMode="auto">
            <a:xfrm>
              <a:off x="1087438" y="3292475"/>
              <a:ext cx="995362" cy="63976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Direct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p:txBody>
        </p:sp>
        <p:sp>
          <p:nvSpPr>
            <p:cNvPr id="44" name="Text Box 3">
              <a:extLst>
                <a:ext uri="{FF2B5EF4-FFF2-40B4-BE49-F238E27FC236}">
                  <a16:creationId xmlns="" xmlns:a16="http://schemas.microsoft.com/office/drawing/2014/main" id="{754AF5F3-1153-A54D-A4AF-5411A4AF8029}"/>
                </a:ext>
              </a:extLst>
            </p:cNvPr>
            <p:cNvSpPr txBox="1">
              <a:spLocks noChangeArrowheads="1"/>
            </p:cNvSpPr>
            <p:nvPr/>
          </p:nvSpPr>
          <p:spPr bwMode="auto">
            <a:xfrm>
              <a:off x="3586163" y="3292475"/>
              <a:ext cx="995362" cy="63976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Direct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p:txBody>
        </p:sp>
        <p:cxnSp>
          <p:nvCxnSpPr>
            <p:cNvPr id="45" name="Straight Arrow Connector 44">
              <a:extLst>
                <a:ext uri="{FF2B5EF4-FFF2-40B4-BE49-F238E27FC236}">
                  <a16:creationId xmlns="" xmlns:a16="http://schemas.microsoft.com/office/drawing/2014/main" id="{9146CF65-A430-EB45-804B-2E73E5BC80B7}"/>
                </a:ext>
              </a:extLst>
            </p:cNvPr>
            <p:cNvCxnSpPr/>
            <p:nvPr/>
          </p:nvCxnSpPr>
          <p:spPr bwMode="auto">
            <a:xfrm rot="5400000">
              <a:off x="1260475" y="4114800"/>
              <a:ext cx="164623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hape 33">
              <a:extLst>
                <a:ext uri="{FF2B5EF4-FFF2-40B4-BE49-F238E27FC236}">
                  <a16:creationId xmlns="" xmlns:a16="http://schemas.microsoft.com/office/drawing/2014/main" id="{CDE95F23-3277-5248-A0A4-EC6F98359FC2}"/>
                </a:ext>
              </a:extLst>
            </p:cNvPr>
            <p:cNvCxnSpPr>
              <a:stCxn id="29" idx="2"/>
              <a:endCxn id="32" idx="0"/>
            </p:cNvCxnSpPr>
            <p:nvPr/>
          </p:nvCxnSpPr>
          <p:spPr bwMode="auto">
            <a:xfrm rot="16200000" flipH="1">
              <a:off x="4683126" y="3192462"/>
              <a:ext cx="1644650" cy="1844675"/>
            </a:xfrm>
            <a:prstGeom prst="bentConnector3">
              <a:avLst>
                <a:gd name="adj1" fmla="val 40143"/>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17"/>
          <p:cNvGrpSpPr>
            <a:grpSpLocks/>
          </p:cNvGrpSpPr>
          <p:nvPr/>
        </p:nvGrpSpPr>
        <p:grpSpPr bwMode="auto">
          <a:xfrm>
            <a:off x="228600" y="1646238"/>
            <a:ext cx="8686800" cy="4068762"/>
            <a:chOff x="0" y="1645920"/>
            <a:chExt cx="8686800" cy="3566160"/>
          </a:xfrm>
        </p:grpSpPr>
        <p:sp>
          <p:nvSpPr>
            <p:cNvPr id="43013" name="TextBox 5"/>
            <p:cNvSpPr txBox="1">
              <a:spLocks noChangeArrowheads="1"/>
            </p:cNvSpPr>
            <p:nvPr/>
          </p:nvSpPr>
          <p:spPr bwMode="auto">
            <a:xfrm>
              <a:off x="762000" y="164592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dirty="0">
                  <a:latin typeface="Arial" charset="0"/>
                </a:rPr>
                <a:t>Product Costs for </a:t>
              </a:r>
              <a:r>
                <a:rPr lang="en-US" sz="2400" dirty="0" smtClean="0">
                  <a:latin typeface="Arial" charset="0"/>
                </a:rPr>
                <a:t>January, </a:t>
              </a:r>
              <a:r>
                <a:rPr lang="en-US" sz="2400" dirty="0">
                  <a:latin typeface="Arial" charset="0"/>
                </a:rPr>
                <a:t>Year 2</a:t>
              </a:r>
              <a:r>
                <a:rPr lang="en-US" sz="2400" dirty="0" smtClean="0">
                  <a:latin typeface="Arial" charset="0"/>
                </a:rPr>
                <a:t>—Sandia Custom Furniture</a:t>
              </a:r>
              <a:endParaRPr lang="en-US" sz="2400" dirty="0">
                <a:latin typeface="Arial" charset="0"/>
              </a:endParaRPr>
            </a:p>
          </p:txBody>
        </p:sp>
        <p:sp>
          <p:nvSpPr>
            <p:cNvPr id="7" name="TextBox 6">
              <a:extLst>
                <a:ext uri="{FF2B5EF4-FFF2-40B4-BE49-F238E27FC236}">
                  <a16:creationId xmlns="" xmlns:a16="http://schemas.microsoft.com/office/drawing/2014/main" id="{0F16CE7F-A461-AA4E-A8D4-D7A8619B9271}"/>
                </a:ext>
              </a:extLst>
            </p:cNvPr>
            <p:cNvSpPr txBox="1"/>
            <p:nvPr/>
          </p:nvSpPr>
          <p:spPr>
            <a:xfrm>
              <a:off x="0" y="2466847"/>
              <a:ext cx="4022725" cy="2743843"/>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itchFamily="34" charset="0"/>
                </a:rPr>
                <a:t>Units produced</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Direct labor-hours</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Costs:</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Direct materials</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Direct labor</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Manufacturing overhead</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Total</a:t>
              </a:r>
            </a:p>
          </p:txBody>
        </p:sp>
        <p:sp>
          <p:nvSpPr>
            <p:cNvPr id="3" name="TextBox 7">
              <a:extLst>
                <a:ext uri="{FF2B5EF4-FFF2-40B4-BE49-F238E27FC236}">
                  <a16:creationId xmlns="" xmlns:a16="http://schemas.microsoft.com/office/drawing/2014/main" id="{09440091-68F4-084F-8368-69F07F40D09C}"/>
                </a:ext>
              </a:extLst>
            </p:cNvPr>
            <p:cNvSpPr txBox="1"/>
            <p:nvPr/>
          </p:nvSpPr>
          <p:spPr>
            <a:xfrm>
              <a:off x="4022725" y="2468237"/>
              <a:ext cx="1555750" cy="2743843"/>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80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2,400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$40,000</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72,000</a:t>
              </a: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p:txBody>
        </p:sp>
        <p:sp>
          <p:nvSpPr>
            <p:cNvPr id="9" name="TextBox 8">
              <a:extLst>
                <a:ext uri="{FF2B5EF4-FFF2-40B4-BE49-F238E27FC236}">
                  <a16:creationId xmlns="" xmlns:a16="http://schemas.microsoft.com/office/drawing/2014/main" id="{34B02FD9-89E9-094D-ABBF-F3A23C396771}"/>
                </a:ext>
              </a:extLst>
            </p:cNvPr>
            <p:cNvSpPr txBox="1"/>
            <p:nvPr/>
          </p:nvSpPr>
          <p:spPr>
            <a:xfrm>
              <a:off x="5578475" y="2468237"/>
              <a:ext cx="1554163" cy="2743843"/>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240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  3,900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$36,000</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78,000</a:t>
              </a: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p:txBody>
        </p:sp>
        <p:sp>
          <p:nvSpPr>
            <p:cNvPr id="10" name="TextBox 9">
              <a:extLst>
                <a:ext uri="{FF2B5EF4-FFF2-40B4-BE49-F238E27FC236}">
                  <a16:creationId xmlns="" xmlns:a16="http://schemas.microsoft.com/office/drawing/2014/main" id="{E7890340-269D-B049-9221-B5DBF4ED0E9C}"/>
                </a:ext>
              </a:extLst>
            </p:cNvPr>
            <p:cNvSpPr txBox="1"/>
            <p:nvPr/>
          </p:nvSpPr>
          <p:spPr>
            <a:xfrm>
              <a:off x="7132638" y="2468237"/>
              <a:ext cx="1554162" cy="2743843"/>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320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  6,300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  76,000</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150,000</a:t>
              </a:r>
            </a:p>
            <a:p>
              <a:pPr defTabSz="365760">
                <a:defRPr/>
              </a:pPr>
              <a:r>
                <a:rPr lang="en-US" sz="2400" u="sng" dirty="0">
                  <a:latin typeface="Arial" panose="020B0604020202020204" pitchFamily="34" charset="0"/>
                  <a:ea typeface="ＭＳ Ｐゴシック" panose="020B0600070205080204" pitchFamily="34" charset="-128"/>
                  <a:cs typeface="Arial" pitchFamily="34" charset="0"/>
                </a:rPr>
                <a:t>  </a:t>
              </a:r>
              <a:r>
                <a:rPr lang="en-US" sz="2400" u="sng" dirty="0" smtClean="0">
                  <a:latin typeface="Arial" panose="020B0604020202020204" pitchFamily="34" charset="0"/>
                  <a:ea typeface="ＭＳ Ｐゴシック" panose="020B0600070205080204" pitchFamily="34" charset="-128"/>
                  <a:cs typeface="Arial" pitchFamily="34" charset="0"/>
                </a:rPr>
                <a:t>252,000</a:t>
              </a:r>
              <a:endParaRPr lang="en-US" sz="2400" u="sng"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u="dbl" dirty="0">
                  <a:latin typeface="Arial" panose="020B0604020202020204" pitchFamily="34" charset="0"/>
                  <a:ea typeface="ＭＳ Ｐゴシック" panose="020B0600070205080204" pitchFamily="34" charset="-128"/>
                  <a:cs typeface="Arial" pitchFamily="34" charset="0"/>
                </a:rPr>
                <a:t>$</a:t>
              </a:r>
              <a:r>
                <a:rPr lang="en-US" sz="2400" u="dbl" dirty="0" smtClean="0">
                  <a:latin typeface="Arial" panose="020B0604020202020204" pitchFamily="34" charset="0"/>
                  <a:ea typeface="ＭＳ Ｐゴシック" panose="020B0600070205080204" pitchFamily="34" charset="-128"/>
                  <a:cs typeface="Arial" pitchFamily="34" charset="0"/>
                </a:rPr>
                <a:t>478,000</a:t>
              </a:r>
              <a:endParaRPr lang="en-US" sz="2400" u="dbl" dirty="0">
                <a:latin typeface="Arial" panose="020B0604020202020204" pitchFamily="34" charset="0"/>
                <a:ea typeface="ＭＳ Ｐゴシック" panose="020B0600070205080204" pitchFamily="34" charset="-128"/>
                <a:cs typeface="Arial" pitchFamily="34" charset="0"/>
              </a:endParaRP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p:txBody>
        </p:sp>
        <p:sp>
          <p:nvSpPr>
            <p:cNvPr id="43018" name="TextBox 11"/>
            <p:cNvSpPr txBox="1">
              <a:spLocks noChangeArrowheads="1"/>
            </p:cNvSpPr>
            <p:nvPr/>
          </p:nvSpPr>
          <p:spPr bwMode="auto">
            <a:xfrm>
              <a:off x="4023360" y="2103120"/>
              <a:ext cx="155448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dirty="0">
                  <a:latin typeface="Arial" charset="0"/>
                </a:rPr>
                <a:t>S</a:t>
              </a:r>
              <a:r>
                <a:rPr lang="en-US" sz="2000" dirty="0" smtClean="0">
                  <a:latin typeface="Arial" charset="0"/>
                </a:rPr>
                <a:t>-</a:t>
              </a:r>
              <a:r>
                <a:rPr lang="en-US" sz="2000" dirty="0">
                  <a:latin typeface="Arial" charset="0"/>
                </a:rPr>
                <a:t>27s</a:t>
              </a:r>
            </a:p>
          </p:txBody>
        </p:sp>
        <p:sp>
          <p:nvSpPr>
            <p:cNvPr id="43019" name="TextBox 12"/>
            <p:cNvSpPr txBox="1">
              <a:spLocks noChangeArrowheads="1"/>
            </p:cNvSpPr>
            <p:nvPr/>
          </p:nvSpPr>
          <p:spPr bwMode="auto">
            <a:xfrm>
              <a:off x="5577840" y="2103120"/>
              <a:ext cx="155448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dirty="0">
                  <a:latin typeface="Arial" charset="0"/>
                </a:rPr>
                <a:t>S</a:t>
              </a:r>
              <a:r>
                <a:rPr lang="en-US" sz="2000" dirty="0" smtClean="0">
                  <a:latin typeface="Arial" charset="0"/>
                </a:rPr>
                <a:t>-66s</a:t>
              </a:r>
              <a:endParaRPr lang="en-US" sz="2000" dirty="0">
                <a:latin typeface="Arial" charset="0"/>
              </a:endParaRPr>
            </a:p>
          </p:txBody>
        </p:sp>
        <p:sp>
          <p:nvSpPr>
            <p:cNvPr id="43020" name="TextBox 13"/>
            <p:cNvSpPr txBox="1">
              <a:spLocks noChangeArrowheads="1"/>
            </p:cNvSpPr>
            <p:nvPr/>
          </p:nvSpPr>
          <p:spPr bwMode="auto">
            <a:xfrm>
              <a:off x="7132320" y="2103120"/>
              <a:ext cx="155448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a:latin typeface="Arial" charset="0"/>
                </a:rPr>
                <a:t>Total</a:t>
              </a:r>
            </a:p>
          </p:txBody>
        </p:sp>
      </p:grpSp>
      <p:sp>
        <p:nvSpPr>
          <p:cNvPr id="14" name="Rectangle 13">
            <a:extLst>
              <a:ext uri="{FF2B5EF4-FFF2-40B4-BE49-F238E27FC236}">
                <a16:creationId xmlns="" xmlns:a16="http://schemas.microsoft.com/office/drawing/2014/main" id="{85134643-4026-9C48-8D6C-1652E712E45E}"/>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6-3</a:t>
            </a:r>
          </a:p>
        </p:txBody>
      </p:sp>
      <p:sp>
        <p:nvSpPr>
          <p:cNvPr id="43011" name="Title 1"/>
          <p:cNvSpPr>
            <a:spLocks noGrp="1"/>
          </p:cNvSpPr>
          <p:nvPr>
            <p:ph type="title"/>
          </p:nvPr>
        </p:nvSpPr>
        <p:spPr>
          <a:xfrm>
            <a:off x="457200" y="271463"/>
            <a:ext cx="8229600" cy="914400"/>
          </a:xfrm>
        </p:spPr>
        <p:txBody>
          <a:bodyPr/>
          <a:lstStyle/>
          <a:p>
            <a:pPr eaLnBrk="1" hangingPunct="1">
              <a:lnSpc>
                <a:spcPts val="4400"/>
              </a:lnSpc>
            </a:pPr>
            <a:r>
              <a:rPr lang="en-US" dirty="0">
                <a:latin typeface="Bookman Old Style" charset="0"/>
                <a:ea typeface="ＭＳ Ｐゴシック" charset="0"/>
              </a:rPr>
              <a:t>Costing in a Multiple Product,</a:t>
            </a:r>
            <a:br>
              <a:rPr lang="en-US" dirty="0">
                <a:latin typeface="Bookman Old Style" charset="0"/>
                <a:ea typeface="ＭＳ Ｐゴシック" charset="0"/>
              </a:rPr>
            </a:br>
            <a:r>
              <a:rPr lang="en-US" dirty="0">
                <a:latin typeface="Bookman Old Style" charset="0"/>
                <a:ea typeface="ＭＳ Ｐゴシック" charset="0"/>
              </a:rPr>
              <a:t>Discrete Process </a:t>
            </a:r>
            <a:r>
              <a:rPr lang="en-US" dirty="0" smtClean="0">
                <a:latin typeface="Bookman Old Style" charset="0"/>
                <a:ea typeface="ＭＳ Ｐゴシック" charset="0"/>
              </a:rPr>
              <a:t>Industry (2)</a:t>
            </a:r>
            <a:endParaRPr lang="en-US" dirty="0">
              <a:latin typeface="Bookman Old Style" charset="0"/>
              <a:ea typeface="ＭＳ Ｐゴシック" charset="0"/>
            </a:endParaRPr>
          </a:p>
        </p:txBody>
      </p:sp>
    </p:spTree>
  </p:cSld>
  <p:clrMapOvr>
    <a:masterClrMapping/>
  </p:clrMapOvr>
  <p:transition xmlns:p14="http://schemas.microsoft.com/office/powerpoint/2010/main">
    <p:wipe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647FE2-5077-714C-9D43-CBDB8E6FE7EB}"/>
              </a:ext>
            </a:extLst>
          </p:cNvPr>
          <p:cNvSpPr>
            <a:spLocks noGrp="1"/>
          </p:cNvSpPr>
          <p:nvPr>
            <p:ph type="ctrTitle"/>
          </p:nvPr>
        </p:nvSpPr>
        <p:spPr>
          <a:xfrm>
            <a:off x="1219200" y="1219200"/>
            <a:ext cx="6858000" cy="990600"/>
          </a:xfrm>
        </p:spPr>
        <p:txBody>
          <a:bodyPr>
            <a:noAutofit/>
          </a:bodyPr>
          <a:lstStyle/>
          <a:p>
            <a:pPr eaLnBrk="1" fontAlgn="auto" hangingPunct="1">
              <a:spcAft>
                <a:spcPts val="0"/>
              </a:spcAft>
              <a:defRPr/>
            </a:pPr>
            <a:r>
              <a:rPr lang="en-US" dirty="0">
                <a:ea typeface="+mj-ea"/>
                <a:cs typeface="+mj-cs"/>
              </a:rPr>
              <a:t>Fundamentals of Product</a:t>
            </a:r>
            <a:br>
              <a:rPr lang="en-US" dirty="0">
                <a:ea typeface="+mj-ea"/>
                <a:cs typeface="+mj-cs"/>
              </a:rPr>
            </a:br>
            <a:r>
              <a:rPr lang="en-US" dirty="0">
                <a:ea typeface="+mj-ea"/>
                <a:cs typeface="+mj-cs"/>
              </a:rPr>
              <a:t>and Service Costing</a:t>
            </a:r>
          </a:p>
        </p:txBody>
      </p:sp>
      <p:sp>
        <p:nvSpPr>
          <p:cNvPr id="3" name="Subtitle 2">
            <a:extLst>
              <a:ext uri="{FF2B5EF4-FFF2-40B4-BE49-F238E27FC236}">
                <a16:creationId xmlns="" xmlns:a16="http://schemas.microsoft.com/office/drawing/2014/main" id="{1657E5C6-B838-F148-A779-6E25950B0226}"/>
              </a:ext>
            </a:extLst>
          </p:cNvPr>
          <p:cNvSpPr>
            <a:spLocks noGrp="1"/>
          </p:cNvSpPr>
          <p:nvPr>
            <p:ph type="subTitle" idx="1"/>
          </p:nvPr>
        </p:nvSpPr>
        <p:spPr/>
        <p:txBody>
          <a:bodyPr>
            <a:normAutofit/>
          </a:bodyPr>
          <a:lstStyle/>
          <a:p>
            <a:pPr eaLnBrk="1" fontAlgn="auto" hangingPunct="1">
              <a:spcAft>
                <a:spcPts val="0"/>
              </a:spcAft>
              <a:buFont typeface="Wingdings 3"/>
              <a:buNone/>
              <a:defRPr/>
            </a:pPr>
            <a:r>
              <a:rPr lang="en-US" dirty="0"/>
              <a:t>Chapter 6</a:t>
            </a:r>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 xmlns:a16="http://schemas.microsoft.com/office/drawing/2014/main" id="{C85420C3-9A56-C041-8581-A2C30F34A48C}"/>
              </a:ext>
            </a:extLst>
          </p:cNvPr>
          <p:cNvSpPr txBox="1">
            <a:spLocks noChangeArrowheads="1"/>
          </p:cNvSpPr>
          <p:nvPr/>
        </p:nvSpPr>
        <p:spPr bwMode="auto">
          <a:xfrm>
            <a:off x="2193925" y="1646238"/>
            <a:ext cx="2012950" cy="9144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Direct</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materials</a:t>
            </a:r>
          </a:p>
        </p:txBody>
      </p:sp>
      <p:sp>
        <p:nvSpPr>
          <p:cNvPr id="7" name="Text Box 3">
            <a:extLst>
              <a:ext uri="{FF2B5EF4-FFF2-40B4-BE49-F238E27FC236}">
                <a16:creationId xmlns="" xmlns:a16="http://schemas.microsoft.com/office/drawing/2014/main" id="{33DFA423-6109-DD4B-82D0-874D35892DAB}"/>
              </a:ext>
            </a:extLst>
          </p:cNvPr>
          <p:cNvSpPr txBox="1">
            <a:spLocks noChangeArrowheads="1"/>
          </p:cNvSpPr>
          <p:nvPr/>
        </p:nvSpPr>
        <p:spPr bwMode="auto">
          <a:xfrm>
            <a:off x="5668963" y="1646238"/>
            <a:ext cx="2011362" cy="9144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Direct</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labor</a:t>
            </a:r>
          </a:p>
        </p:txBody>
      </p:sp>
      <p:sp>
        <p:nvSpPr>
          <p:cNvPr id="9" name="Text Box 3">
            <a:extLst>
              <a:ext uri="{FF2B5EF4-FFF2-40B4-BE49-F238E27FC236}">
                <a16:creationId xmlns="" xmlns:a16="http://schemas.microsoft.com/office/drawing/2014/main" id="{8F17A707-FE7C-1947-9A54-51B969EE16CA}"/>
              </a:ext>
            </a:extLst>
          </p:cNvPr>
          <p:cNvSpPr txBox="1">
            <a:spLocks noChangeArrowheads="1"/>
          </p:cNvSpPr>
          <p:nvPr/>
        </p:nvSpPr>
        <p:spPr bwMode="auto">
          <a:xfrm>
            <a:off x="2193925" y="4206875"/>
            <a:ext cx="2012950" cy="9144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S-72s</a:t>
            </a:r>
          </a:p>
        </p:txBody>
      </p:sp>
      <p:sp>
        <p:nvSpPr>
          <p:cNvPr id="10" name="Text Box 3">
            <a:extLst>
              <a:ext uri="{FF2B5EF4-FFF2-40B4-BE49-F238E27FC236}">
                <a16:creationId xmlns="" xmlns:a16="http://schemas.microsoft.com/office/drawing/2014/main" id="{2EA37556-4EB0-AD46-8F0B-4D7BE69B37EA}"/>
              </a:ext>
            </a:extLst>
          </p:cNvPr>
          <p:cNvSpPr txBox="1">
            <a:spLocks noChangeArrowheads="1"/>
          </p:cNvSpPr>
          <p:nvPr/>
        </p:nvSpPr>
        <p:spPr bwMode="auto">
          <a:xfrm>
            <a:off x="5668963" y="4206875"/>
            <a:ext cx="2011362" cy="9144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S-66s</a:t>
            </a:r>
          </a:p>
        </p:txBody>
      </p:sp>
      <p:sp>
        <p:nvSpPr>
          <p:cNvPr id="11" name="Text Box 3">
            <a:extLst>
              <a:ext uri="{FF2B5EF4-FFF2-40B4-BE49-F238E27FC236}">
                <a16:creationId xmlns="" xmlns:a16="http://schemas.microsoft.com/office/drawing/2014/main" id="{FB9672A0-81B4-DB4C-850F-8BBBA26D222F}"/>
              </a:ext>
            </a:extLst>
          </p:cNvPr>
          <p:cNvSpPr txBox="1">
            <a:spLocks noChangeArrowheads="1"/>
          </p:cNvSpPr>
          <p:nvPr/>
        </p:nvSpPr>
        <p:spPr bwMode="auto">
          <a:xfrm>
            <a:off x="731838" y="1646238"/>
            <a:ext cx="904875" cy="9144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pools</a:t>
            </a:r>
          </a:p>
        </p:txBody>
      </p:sp>
      <p:sp>
        <p:nvSpPr>
          <p:cNvPr id="12" name="Text Box 3">
            <a:extLst>
              <a:ext uri="{FF2B5EF4-FFF2-40B4-BE49-F238E27FC236}">
                <a16:creationId xmlns="" xmlns:a16="http://schemas.microsoft.com/office/drawing/2014/main" id="{D626B2F1-764F-3C44-96F4-897FA7573973}"/>
              </a:ext>
            </a:extLst>
          </p:cNvPr>
          <p:cNvSpPr txBox="1">
            <a:spLocks noChangeArrowheads="1"/>
          </p:cNvSpPr>
          <p:nvPr/>
        </p:nvSpPr>
        <p:spPr bwMode="auto">
          <a:xfrm>
            <a:off x="731838" y="4206875"/>
            <a:ext cx="904875" cy="9144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objects</a:t>
            </a:r>
          </a:p>
        </p:txBody>
      </p:sp>
      <p:sp>
        <p:nvSpPr>
          <p:cNvPr id="20" name="Text Box 3">
            <a:extLst>
              <a:ext uri="{FF2B5EF4-FFF2-40B4-BE49-F238E27FC236}">
                <a16:creationId xmlns="" xmlns:a16="http://schemas.microsoft.com/office/drawing/2014/main" id="{B9ACF516-5265-2B46-8F1E-701EC99F8D78}"/>
              </a:ext>
            </a:extLst>
          </p:cNvPr>
          <p:cNvSpPr txBox="1">
            <a:spLocks noChangeArrowheads="1"/>
          </p:cNvSpPr>
          <p:nvPr/>
        </p:nvSpPr>
        <p:spPr bwMode="auto">
          <a:xfrm>
            <a:off x="2193925" y="3108325"/>
            <a:ext cx="1828800" cy="36671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Direct cost</a:t>
            </a:r>
          </a:p>
        </p:txBody>
      </p:sp>
      <p:sp>
        <p:nvSpPr>
          <p:cNvPr id="21" name="Text Box 3">
            <a:extLst>
              <a:ext uri="{FF2B5EF4-FFF2-40B4-BE49-F238E27FC236}">
                <a16:creationId xmlns="" xmlns:a16="http://schemas.microsoft.com/office/drawing/2014/main" id="{D75EE687-E69F-F845-88C5-317E3FD703E2}"/>
              </a:ext>
            </a:extLst>
          </p:cNvPr>
          <p:cNvSpPr txBox="1">
            <a:spLocks noChangeArrowheads="1"/>
          </p:cNvSpPr>
          <p:nvPr/>
        </p:nvSpPr>
        <p:spPr bwMode="auto">
          <a:xfrm>
            <a:off x="5668963" y="3108325"/>
            <a:ext cx="2011362" cy="36671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Direct cost</a:t>
            </a:r>
          </a:p>
        </p:txBody>
      </p:sp>
      <p:sp>
        <p:nvSpPr>
          <p:cNvPr id="24" name="Text Box 3">
            <a:extLst>
              <a:ext uri="{FF2B5EF4-FFF2-40B4-BE49-F238E27FC236}">
                <a16:creationId xmlns="" xmlns:a16="http://schemas.microsoft.com/office/drawing/2014/main" id="{D4953D8E-387C-0748-92CF-34557280A64C}"/>
              </a:ext>
            </a:extLst>
          </p:cNvPr>
          <p:cNvSpPr txBox="1">
            <a:spLocks noChangeArrowheads="1"/>
          </p:cNvSpPr>
          <p:nvPr/>
        </p:nvSpPr>
        <p:spPr bwMode="auto">
          <a:xfrm>
            <a:off x="2193925" y="2560638"/>
            <a:ext cx="2012950" cy="54768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$76,000</a:t>
            </a:r>
          </a:p>
        </p:txBody>
      </p:sp>
      <p:sp>
        <p:nvSpPr>
          <p:cNvPr id="25" name="Text Box 3">
            <a:extLst>
              <a:ext uri="{FF2B5EF4-FFF2-40B4-BE49-F238E27FC236}">
                <a16:creationId xmlns="" xmlns:a16="http://schemas.microsoft.com/office/drawing/2014/main" id="{220BDDD9-0F16-D34F-A196-E90E9ACACED1}"/>
              </a:ext>
            </a:extLst>
          </p:cNvPr>
          <p:cNvSpPr txBox="1">
            <a:spLocks noChangeArrowheads="1"/>
          </p:cNvSpPr>
          <p:nvPr/>
        </p:nvSpPr>
        <p:spPr bwMode="auto">
          <a:xfrm>
            <a:off x="5668963" y="2560638"/>
            <a:ext cx="2011362" cy="54768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$150,000</a:t>
            </a:r>
          </a:p>
        </p:txBody>
      </p:sp>
      <p:sp>
        <p:nvSpPr>
          <p:cNvPr id="26" name="Text Box 3">
            <a:extLst>
              <a:ext uri="{FF2B5EF4-FFF2-40B4-BE49-F238E27FC236}">
                <a16:creationId xmlns="" xmlns:a16="http://schemas.microsoft.com/office/drawing/2014/main" id="{52DA9031-9163-FA4E-AAE5-F7F83640C933}"/>
              </a:ext>
            </a:extLst>
          </p:cNvPr>
          <p:cNvSpPr txBox="1">
            <a:spLocks noChangeArrowheads="1"/>
          </p:cNvSpPr>
          <p:nvPr/>
        </p:nvSpPr>
        <p:spPr bwMode="auto">
          <a:xfrm>
            <a:off x="2193925" y="5121275"/>
            <a:ext cx="2012950" cy="547688"/>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$40,000</a:t>
            </a:r>
          </a:p>
        </p:txBody>
      </p:sp>
      <p:sp>
        <p:nvSpPr>
          <p:cNvPr id="27" name="Text Box 3">
            <a:extLst>
              <a:ext uri="{FF2B5EF4-FFF2-40B4-BE49-F238E27FC236}">
                <a16:creationId xmlns="" xmlns:a16="http://schemas.microsoft.com/office/drawing/2014/main" id="{B9552237-9121-D14C-A153-BA4A69F9882F}"/>
              </a:ext>
            </a:extLst>
          </p:cNvPr>
          <p:cNvSpPr txBox="1">
            <a:spLocks noChangeArrowheads="1"/>
          </p:cNvSpPr>
          <p:nvPr/>
        </p:nvSpPr>
        <p:spPr bwMode="auto">
          <a:xfrm>
            <a:off x="5668963" y="5121275"/>
            <a:ext cx="2011362" cy="547688"/>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$36,000</a:t>
            </a:r>
          </a:p>
        </p:txBody>
      </p:sp>
      <p:sp>
        <p:nvSpPr>
          <p:cNvPr id="31" name="Text Box 3">
            <a:extLst>
              <a:ext uri="{FF2B5EF4-FFF2-40B4-BE49-F238E27FC236}">
                <a16:creationId xmlns="" xmlns:a16="http://schemas.microsoft.com/office/drawing/2014/main" id="{FB1056E2-4202-2E43-BFC0-FEF09B477388}"/>
              </a:ext>
            </a:extLst>
          </p:cNvPr>
          <p:cNvSpPr txBox="1">
            <a:spLocks noChangeArrowheads="1"/>
          </p:cNvSpPr>
          <p:nvPr/>
        </p:nvSpPr>
        <p:spPr bwMode="auto">
          <a:xfrm>
            <a:off x="2193925" y="5668963"/>
            <a:ext cx="2012950" cy="549275"/>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$72,000</a:t>
            </a:r>
          </a:p>
        </p:txBody>
      </p:sp>
      <p:sp>
        <p:nvSpPr>
          <p:cNvPr id="33" name="Text Box 3">
            <a:extLst>
              <a:ext uri="{FF2B5EF4-FFF2-40B4-BE49-F238E27FC236}">
                <a16:creationId xmlns="" xmlns:a16="http://schemas.microsoft.com/office/drawing/2014/main" id="{2B2B6FA2-14F6-0144-8A1B-7740B32D637D}"/>
              </a:ext>
            </a:extLst>
          </p:cNvPr>
          <p:cNvSpPr txBox="1">
            <a:spLocks noChangeArrowheads="1"/>
          </p:cNvSpPr>
          <p:nvPr/>
        </p:nvSpPr>
        <p:spPr bwMode="auto">
          <a:xfrm>
            <a:off x="5668963" y="5668963"/>
            <a:ext cx="2011362" cy="549275"/>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$78,000</a:t>
            </a:r>
          </a:p>
        </p:txBody>
      </p:sp>
      <p:cxnSp>
        <p:nvCxnSpPr>
          <p:cNvPr id="35" name="Elbow Connector 34">
            <a:extLst>
              <a:ext uri="{FF2B5EF4-FFF2-40B4-BE49-F238E27FC236}">
                <a16:creationId xmlns="" xmlns:a16="http://schemas.microsoft.com/office/drawing/2014/main" id="{D2632548-09B8-AF49-AB19-C5018208479F}"/>
              </a:ext>
            </a:extLst>
          </p:cNvPr>
          <p:cNvCxnSpPr>
            <a:stCxn id="24" idx="1"/>
            <a:endCxn id="26" idx="1"/>
          </p:cNvCxnSpPr>
          <p:nvPr/>
        </p:nvCxnSpPr>
        <p:spPr>
          <a:xfrm rot="10800000" flipV="1">
            <a:off x="2193925" y="2835275"/>
            <a:ext cx="1588" cy="2559050"/>
          </a:xfrm>
          <a:prstGeom prst="bentConnector3">
            <a:avLst>
              <a:gd name="adj1" fmla="val 14395466"/>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 xmlns:a16="http://schemas.microsoft.com/office/drawing/2014/main" id="{940BB8F1-5413-1941-B0DD-A23124E9CBDB}"/>
              </a:ext>
            </a:extLst>
          </p:cNvPr>
          <p:cNvCxnSpPr>
            <a:stCxn id="24" idx="3"/>
            <a:endCxn id="27" idx="1"/>
          </p:cNvCxnSpPr>
          <p:nvPr/>
        </p:nvCxnSpPr>
        <p:spPr>
          <a:xfrm>
            <a:off x="4206875" y="2835275"/>
            <a:ext cx="1462088" cy="2559050"/>
          </a:xfrm>
          <a:prstGeom prst="bentConnector3">
            <a:avLst>
              <a:gd name="adj1" fmla="val 3387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hape 38">
            <a:extLst>
              <a:ext uri="{FF2B5EF4-FFF2-40B4-BE49-F238E27FC236}">
                <a16:creationId xmlns="" xmlns:a16="http://schemas.microsoft.com/office/drawing/2014/main" id="{8E062308-0C42-5E44-A1FD-73A50357D13F}"/>
              </a:ext>
            </a:extLst>
          </p:cNvPr>
          <p:cNvCxnSpPr>
            <a:stCxn id="25" idx="1"/>
            <a:endCxn id="31" idx="3"/>
          </p:cNvCxnSpPr>
          <p:nvPr/>
        </p:nvCxnSpPr>
        <p:spPr>
          <a:xfrm rot="10800000" flipV="1">
            <a:off x="4206875" y="2835275"/>
            <a:ext cx="1462088" cy="3108325"/>
          </a:xfrm>
          <a:prstGeom prst="bentConnector3">
            <a:avLst>
              <a:gd name="adj1" fmla="val 34879"/>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 xmlns:a16="http://schemas.microsoft.com/office/drawing/2014/main" id="{DB75AC1E-AB79-264B-B9A8-C8B3FD4E8339}"/>
              </a:ext>
            </a:extLst>
          </p:cNvPr>
          <p:cNvCxnSpPr>
            <a:stCxn id="25" idx="3"/>
            <a:endCxn id="33" idx="3"/>
          </p:cNvCxnSpPr>
          <p:nvPr/>
        </p:nvCxnSpPr>
        <p:spPr>
          <a:xfrm>
            <a:off x="7680325" y="2835275"/>
            <a:ext cx="1588" cy="3108325"/>
          </a:xfrm>
          <a:prstGeom prst="bentConnector3">
            <a:avLst>
              <a:gd name="adj1" fmla="val 14395466"/>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 xmlns:a16="http://schemas.microsoft.com/office/drawing/2014/main" id="{0F63B240-DBB3-ED46-9B80-DC47D99E524D}"/>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6-3</a:t>
            </a:r>
          </a:p>
        </p:txBody>
      </p:sp>
      <p:sp>
        <p:nvSpPr>
          <p:cNvPr id="45076" name="Title 1"/>
          <p:cNvSpPr>
            <a:spLocks noGrp="1"/>
          </p:cNvSpPr>
          <p:nvPr>
            <p:ph type="title"/>
          </p:nvPr>
        </p:nvSpPr>
        <p:spPr>
          <a:xfrm>
            <a:off x="457200" y="271463"/>
            <a:ext cx="8229600" cy="914400"/>
          </a:xfrm>
        </p:spPr>
        <p:txBody>
          <a:bodyPr/>
          <a:lstStyle/>
          <a:p>
            <a:pPr eaLnBrk="1" hangingPunct="1">
              <a:lnSpc>
                <a:spcPts val="4400"/>
              </a:lnSpc>
            </a:pPr>
            <a:r>
              <a:rPr lang="en-US" dirty="0">
                <a:latin typeface="Bookman Old Style" charset="0"/>
                <a:ea typeface="ＭＳ Ｐゴシック" charset="0"/>
              </a:rPr>
              <a:t>Costing in a Multiple Product,</a:t>
            </a:r>
            <a:br>
              <a:rPr lang="en-US" dirty="0">
                <a:latin typeface="Bookman Old Style" charset="0"/>
                <a:ea typeface="ＭＳ Ｐゴシック" charset="0"/>
              </a:rPr>
            </a:br>
            <a:r>
              <a:rPr lang="en-US" dirty="0">
                <a:latin typeface="Bookman Old Style" charset="0"/>
                <a:ea typeface="ＭＳ Ｐゴシック" charset="0"/>
              </a:rPr>
              <a:t>Discrete Process </a:t>
            </a:r>
            <a:r>
              <a:rPr lang="en-US" dirty="0" smtClean="0">
                <a:latin typeface="Bookman Old Style" charset="0"/>
                <a:ea typeface="ＭＳ Ｐゴシック" charset="0"/>
              </a:rPr>
              <a:t>Industry (3)</a:t>
            </a:r>
            <a:endParaRPr lang="en-US" dirty="0">
              <a:latin typeface="Bookman Old Style" charset="0"/>
              <a:ea typeface="ＭＳ Ｐゴシック" charset="0"/>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a:latin typeface="Bookman Old Style" charset="0"/>
                <a:ea typeface="ＭＳ Ｐゴシック" charset="0"/>
              </a:rPr>
              <a:t>Predetermined Overhead Rates</a:t>
            </a:r>
          </a:p>
        </p:txBody>
      </p:sp>
      <p:sp>
        <p:nvSpPr>
          <p:cNvPr id="3" name="Rectangle 2">
            <a:extLst>
              <a:ext uri="{FF2B5EF4-FFF2-40B4-BE49-F238E27FC236}">
                <a16:creationId xmlns="" xmlns:a16="http://schemas.microsoft.com/office/drawing/2014/main" id="{C9DE8AFA-96EE-2C4A-80EA-A53AE2F57F2B}"/>
              </a:ext>
            </a:extLst>
          </p:cNvPr>
          <p:cNvSpPr/>
          <p:nvPr/>
        </p:nvSpPr>
        <p:spPr>
          <a:xfrm>
            <a:off x="777875" y="1374775"/>
            <a:ext cx="7588250" cy="731838"/>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6-4</a:t>
            </a:r>
            <a:r>
              <a:rPr lang="en-US" sz="2000"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Understand how overhead cost is allocated to products.</a:t>
            </a:r>
          </a:p>
        </p:txBody>
      </p:sp>
      <p:sp>
        <p:nvSpPr>
          <p:cNvPr id="4" name="Text Box 3">
            <a:extLst>
              <a:ext uri="{FF2B5EF4-FFF2-40B4-BE49-F238E27FC236}">
                <a16:creationId xmlns="" xmlns:a16="http://schemas.microsoft.com/office/drawing/2014/main" id="{091C9245-BBB8-1E44-B834-1CE40F202189}"/>
              </a:ext>
            </a:extLst>
          </p:cNvPr>
          <p:cNvSpPr txBox="1">
            <a:spLocks noChangeArrowheads="1"/>
          </p:cNvSpPr>
          <p:nvPr/>
        </p:nvSpPr>
        <p:spPr bwMode="auto">
          <a:xfrm>
            <a:off x="731838" y="2560638"/>
            <a:ext cx="7680325"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Indirect costs are allocated using a predetermined</a:t>
            </a:r>
          </a:p>
          <a:p>
            <a:pPr algn="ctr" defTabSz="274320">
              <a:buSzPct val="100000"/>
              <a:defRPr/>
            </a:pPr>
            <a:r>
              <a:rPr lang="en-US" sz="2400" dirty="0">
                <a:solidFill>
                  <a:schemeClr val="tx1"/>
                </a:solidFill>
                <a:latin typeface="Gill Sans"/>
                <a:cs typeface="Gill Sans"/>
              </a:rPr>
              <a:t>overhead rate (POHR).</a:t>
            </a:r>
          </a:p>
        </p:txBody>
      </p:sp>
      <p:sp>
        <p:nvSpPr>
          <p:cNvPr id="5" name="Text Box 3">
            <a:extLst>
              <a:ext uri="{FF2B5EF4-FFF2-40B4-BE49-F238E27FC236}">
                <a16:creationId xmlns="" xmlns:a16="http://schemas.microsoft.com/office/drawing/2014/main" id="{01F01270-1A08-8D4E-8771-4F2791302CEC}"/>
              </a:ext>
            </a:extLst>
          </p:cNvPr>
          <p:cNvSpPr txBox="1">
            <a:spLocks noChangeArrowheads="1"/>
          </p:cNvSpPr>
          <p:nvPr/>
        </p:nvSpPr>
        <p:spPr bwMode="auto">
          <a:xfrm>
            <a:off x="731838" y="3627438"/>
            <a:ext cx="7680325"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POHR is the cost per unit of the allocation base used</a:t>
            </a:r>
          </a:p>
          <a:p>
            <a:pPr algn="ctr" defTabSz="274320">
              <a:buSzPct val="100000"/>
              <a:defRPr/>
            </a:pPr>
            <a:r>
              <a:rPr lang="en-US" sz="2400" dirty="0">
                <a:solidFill>
                  <a:schemeClr val="tx1"/>
                </a:solidFill>
                <a:latin typeface="Gill Sans"/>
                <a:cs typeface="Gill Sans"/>
              </a:rPr>
              <a:t>to charge overhead to products.</a:t>
            </a:r>
          </a:p>
        </p:txBody>
      </p:sp>
      <p:sp>
        <p:nvSpPr>
          <p:cNvPr id="6" name="TextBox 5">
            <a:extLst>
              <a:ext uri="{FF2B5EF4-FFF2-40B4-BE49-F238E27FC236}">
                <a16:creationId xmlns="" xmlns:a16="http://schemas.microsoft.com/office/drawing/2014/main" id="{BA5FD658-D2E8-4641-8F94-EFF2CDC925D3}"/>
              </a:ext>
            </a:extLst>
          </p:cNvPr>
          <p:cNvSpPr txBox="1">
            <a:spLocks noChangeArrowheads="1"/>
          </p:cNvSpPr>
          <p:nvPr/>
        </p:nvSpPr>
        <p:spPr bwMode="auto">
          <a:xfrm>
            <a:off x="3200400" y="4724400"/>
            <a:ext cx="2743200" cy="457200"/>
          </a:xfrm>
          <a:prstGeom prst="rect">
            <a:avLst/>
          </a:prstGeom>
          <a:solidFill>
            <a:schemeClr val="bg2">
              <a:lumMod val="90000"/>
            </a:schemeClr>
          </a:solidFill>
          <a:ln w="28575">
            <a:solidFill>
              <a:schemeClr val="tx2"/>
            </a:solidFill>
            <a:miter lim="800000"/>
            <a:headEnd/>
            <a:tailEnd/>
          </a:ln>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dirty="0">
                <a:latin typeface="Gill Sans"/>
                <a:cs typeface="Gill Sans"/>
              </a:rPr>
              <a:t>POHR = $ ÷ Base</a:t>
            </a:r>
          </a:p>
        </p:txBody>
      </p:sp>
      <p:sp>
        <p:nvSpPr>
          <p:cNvPr id="9" name="Rectangle 8">
            <a:extLst>
              <a:ext uri="{FF2B5EF4-FFF2-40B4-BE49-F238E27FC236}">
                <a16:creationId xmlns="" xmlns:a16="http://schemas.microsoft.com/office/drawing/2014/main" id="{9C6A7DF7-2308-8D43-B99A-FFA923A131C7}"/>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6-4</a:t>
            </a:r>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nodeType="afterGroup">
                            <p:stCondLst>
                              <p:cond delay="3000"/>
                            </p:stCondLst>
                            <p:childTnLst>
                              <p:par>
                                <p:cTn id="9" presetID="22" presetClass="entr" presetSubtype="8"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a:latin typeface="Bookman Old Style" charset="0"/>
                <a:ea typeface="ＭＳ Ｐゴシック" charset="0"/>
              </a:rPr>
              <a:t>Predetermined Overhead </a:t>
            </a:r>
            <a:r>
              <a:rPr lang="en-US" dirty="0" smtClean="0">
                <a:latin typeface="Bookman Old Style" charset="0"/>
                <a:ea typeface="ＭＳ Ｐゴシック" charset="0"/>
              </a:rPr>
              <a:t>Rates (2)</a:t>
            </a:r>
            <a:endParaRPr lang="en-US" dirty="0">
              <a:latin typeface="Bookman Old Style" charset="0"/>
              <a:ea typeface="ＭＳ Ｐゴシック" charset="0"/>
            </a:endParaRPr>
          </a:p>
        </p:txBody>
      </p:sp>
      <p:grpSp>
        <p:nvGrpSpPr>
          <p:cNvPr id="49154" name="Group 10"/>
          <p:cNvGrpSpPr>
            <a:grpSpLocks/>
          </p:cNvGrpSpPr>
          <p:nvPr/>
        </p:nvGrpSpPr>
        <p:grpSpPr bwMode="auto">
          <a:xfrm>
            <a:off x="1646238" y="2193925"/>
            <a:ext cx="5851525" cy="914400"/>
            <a:chOff x="0" y="1828800"/>
            <a:chExt cx="5852160" cy="914400"/>
          </a:xfrm>
        </p:grpSpPr>
        <p:sp>
          <p:nvSpPr>
            <p:cNvPr id="49167" name="TextBox 4"/>
            <p:cNvSpPr txBox="1">
              <a:spLocks noChangeArrowheads="1"/>
            </p:cNvSpPr>
            <p:nvPr/>
          </p:nvSpPr>
          <p:spPr bwMode="auto">
            <a:xfrm>
              <a:off x="0" y="1828800"/>
              <a:ext cx="14630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POHR</a:t>
              </a:r>
            </a:p>
          </p:txBody>
        </p:sp>
        <p:sp>
          <p:nvSpPr>
            <p:cNvPr id="49168" name="TextBox 5"/>
            <p:cNvSpPr txBox="1">
              <a:spLocks noChangeArrowheads="1"/>
            </p:cNvSpPr>
            <p:nvPr/>
          </p:nvSpPr>
          <p:spPr bwMode="auto">
            <a:xfrm>
              <a:off x="1463040" y="1828800"/>
              <a:ext cx="5486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a:t>
              </a:r>
            </a:p>
          </p:txBody>
        </p:sp>
        <p:sp>
          <p:nvSpPr>
            <p:cNvPr id="49169" name="TextBox 6"/>
            <p:cNvSpPr txBox="1">
              <a:spLocks noChangeArrowheads="1"/>
            </p:cNvSpPr>
            <p:nvPr/>
          </p:nvSpPr>
          <p:spPr bwMode="auto">
            <a:xfrm>
              <a:off x="2011680" y="1828800"/>
              <a:ext cx="384048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Estimated overhead $</a:t>
              </a:r>
            </a:p>
          </p:txBody>
        </p:sp>
        <p:sp>
          <p:nvSpPr>
            <p:cNvPr id="49170" name="TextBox 7"/>
            <p:cNvSpPr txBox="1">
              <a:spLocks noChangeArrowheads="1"/>
            </p:cNvSpPr>
            <p:nvPr/>
          </p:nvSpPr>
          <p:spPr bwMode="auto">
            <a:xfrm>
              <a:off x="2011680" y="2286000"/>
              <a:ext cx="384048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Estimated allocation base</a:t>
              </a:r>
            </a:p>
          </p:txBody>
        </p:sp>
        <p:cxnSp>
          <p:nvCxnSpPr>
            <p:cNvPr id="10" name="Straight Connector 9">
              <a:extLst>
                <a:ext uri="{FF2B5EF4-FFF2-40B4-BE49-F238E27FC236}">
                  <a16:creationId xmlns="" xmlns:a16="http://schemas.microsoft.com/office/drawing/2014/main" id="{1F94652B-D5DB-AD4A-AD0B-77CB6648DF0F}"/>
                </a:ext>
              </a:extLst>
            </p:cNvPr>
            <p:cNvCxnSpPr/>
            <p:nvPr/>
          </p:nvCxnSpPr>
          <p:spPr>
            <a:xfrm rot="10800000" flipH="1">
              <a:off x="2103665" y="2286000"/>
              <a:ext cx="365641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5"/>
          <p:cNvGrpSpPr>
            <a:grpSpLocks/>
          </p:cNvGrpSpPr>
          <p:nvPr/>
        </p:nvGrpSpPr>
        <p:grpSpPr bwMode="auto">
          <a:xfrm>
            <a:off x="2378075" y="1646238"/>
            <a:ext cx="5119688" cy="776287"/>
            <a:chOff x="2378075" y="1646238"/>
            <a:chExt cx="5119688" cy="776287"/>
          </a:xfrm>
        </p:grpSpPr>
        <p:sp>
          <p:nvSpPr>
            <p:cNvPr id="49165" name="TextBox 11"/>
            <p:cNvSpPr txBox="1">
              <a:spLocks noChangeArrowheads="1"/>
            </p:cNvSpPr>
            <p:nvPr/>
          </p:nvSpPr>
          <p:spPr bwMode="auto">
            <a:xfrm>
              <a:off x="2378075" y="1646238"/>
              <a:ext cx="438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What are the estimated costs?</a:t>
              </a:r>
            </a:p>
          </p:txBody>
        </p:sp>
        <p:cxnSp>
          <p:nvCxnSpPr>
            <p:cNvPr id="17" name="Elbow Connector 16">
              <a:extLst>
                <a:ext uri="{FF2B5EF4-FFF2-40B4-BE49-F238E27FC236}">
                  <a16:creationId xmlns="" xmlns:a16="http://schemas.microsoft.com/office/drawing/2014/main" id="{35C1A189-1A80-AE43-B405-5B97AAA06621}"/>
                </a:ext>
              </a:extLst>
            </p:cNvPr>
            <p:cNvCxnSpPr>
              <a:stCxn id="49165" idx="3"/>
              <a:endCxn id="49169" idx="3"/>
            </p:cNvCxnSpPr>
            <p:nvPr/>
          </p:nvCxnSpPr>
          <p:spPr>
            <a:xfrm>
              <a:off x="6765925" y="1874838"/>
              <a:ext cx="731838" cy="547687"/>
            </a:xfrm>
            <a:prstGeom prst="bentConnector3">
              <a:avLst>
                <a:gd name="adj1" fmla="val 13125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 name="Group 26"/>
          <p:cNvGrpSpPr>
            <a:grpSpLocks/>
          </p:cNvGrpSpPr>
          <p:nvPr/>
        </p:nvGrpSpPr>
        <p:grpSpPr bwMode="auto">
          <a:xfrm>
            <a:off x="1646238" y="2879725"/>
            <a:ext cx="5853112" cy="777875"/>
            <a:chOff x="1646238" y="2879725"/>
            <a:chExt cx="5853112" cy="777875"/>
          </a:xfrm>
        </p:grpSpPr>
        <p:sp>
          <p:nvSpPr>
            <p:cNvPr id="49163" name="TextBox 12"/>
            <p:cNvSpPr txBox="1">
              <a:spLocks noChangeArrowheads="1"/>
            </p:cNvSpPr>
            <p:nvPr/>
          </p:nvSpPr>
          <p:spPr bwMode="auto">
            <a:xfrm>
              <a:off x="1646238" y="3200400"/>
              <a:ext cx="5851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What activity drives the overhead costs?</a:t>
              </a:r>
            </a:p>
          </p:txBody>
        </p:sp>
        <p:cxnSp>
          <p:nvCxnSpPr>
            <p:cNvPr id="19" name="Elbow Connector 18">
              <a:extLst>
                <a:ext uri="{FF2B5EF4-FFF2-40B4-BE49-F238E27FC236}">
                  <a16:creationId xmlns="" xmlns:a16="http://schemas.microsoft.com/office/drawing/2014/main" id="{65830401-36EF-614D-92C6-BA10FCF71FA2}"/>
                </a:ext>
              </a:extLst>
            </p:cNvPr>
            <p:cNvCxnSpPr>
              <a:stCxn id="49163" idx="3"/>
              <a:endCxn id="49170" idx="3"/>
            </p:cNvCxnSpPr>
            <p:nvPr/>
          </p:nvCxnSpPr>
          <p:spPr>
            <a:xfrm flipV="1">
              <a:off x="7497763" y="2879725"/>
              <a:ext cx="1587" cy="549275"/>
            </a:xfrm>
            <a:prstGeom prst="bentConnector3">
              <a:avLst>
                <a:gd name="adj1" fmla="val 14395466"/>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 name="Group 29"/>
          <p:cNvGrpSpPr>
            <a:grpSpLocks/>
          </p:cNvGrpSpPr>
          <p:nvPr/>
        </p:nvGrpSpPr>
        <p:grpSpPr bwMode="auto">
          <a:xfrm>
            <a:off x="1676400" y="3840163"/>
            <a:ext cx="5791200" cy="2471737"/>
            <a:chOff x="1676398" y="3840163"/>
            <a:chExt cx="5791200" cy="2471373"/>
          </a:xfrm>
        </p:grpSpPr>
        <p:sp>
          <p:nvSpPr>
            <p:cNvPr id="29" name="Rectangle 28">
              <a:extLst>
                <a:ext uri="{FF2B5EF4-FFF2-40B4-BE49-F238E27FC236}">
                  <a16:creationId xmlns="" xmlns:a16="http://schemas.microsoft.com/office/drawing/2014/main" id="{8E479A3A-D1C6-0D4B-A649-0AA4BFB967FC}"/>
                </a:ext>
              </a:extLst>
            </p:cNvPr>
            <p:cNvSpPr/>
            <p:nvPr/>
          </p:nvSpPr>
          <p:spPr>
            <a:xfrm>
              <a:off x="1676398" y="3843338"/>
              <a:ext cx="5791200" cy="2468198"/>
            </a:xfrm>
            <a:prstGeom prst="rect">
              <a:avLst/>
            </a:prstGeom>
            <a:solidFill>
              <a:schemeClr val="bg2">
                <a:lumMod val="9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Gill Sans"/>
                <a:cs typeface="Gill Sans"/>
              </a:endParaRPr>
            </a:p>
          </p:txBody>
        </p:sp>
        <p:sp>
          <p:nvSpPr>
            <p:cNvPr id="20" name="Text Box 3">
              <a:extLst>
                <a:ext uri="{FF2B5EF4-FFF2-40B4-BE49-F238E27FC236}">
                  <a16:creationId xmlns="" xmlns:a16="http://schemas.microsoft.com/office/drawing/2014/main" id="{9E1796E7-D26A-1E4A-BD10-A8DA0D95C47C}"/>
                </a:ext>
              </a:extLst>
            </p:cNvPr>
            <p:cNvSpPr txBox="1">
              <a:spLocks noChangeArrowheads="1"/>
            </p:cNvSpPr>
            <p:nvPr/>
          </p:nvSpPr>
          <p:spPr bwMode="auto">
            <a:xfrm>
              <a:off x="1736723" y="3840163"/>
              <a:ext cx="5670550" cy="45713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defRPr/>
              </a:pPr>
              <a:r>
                <a:rPr lang="en-US" sz="2400" dirty="0">
                  <a:solidFill>
                    <a:schemeClr val="tx1"/>
                  </a:solidFill>
                  <a:latin typeface="Gill Sans"/>
                  <a:cs typeface="Gill Sans"/>
                </a:rPr>
                <a:t>Why use estimates?</a:t>
              </a:r>
            </a:p>
          </p:txBody>
        </p:sp>
        <p:sp>
          <p:nvSpPr>
            <p:cNvPr id="21" name="Text Box 3">
              <a:extLst>
                <a:ext uri="{FF2B5EF4-FFF2-40B4-BE49-F238E27FC236}">
                  <a16:creationId xmlns="" xmlns:a16="http://schemas.microsoft.com/office/drawing/2014/main" id="{706DA8D5-F3F0-9B4F-8D18-E7D978B1336E}"/>
                </a:ext>
              </a:extLst>
            </p:cNvPr>
            <p:cNvSpPr txBox="1">
              <a:spLocks noChangeArrowheads="1"/>
            </p:cNvSpPr>
            <p:nvPr/>
          </p:nvSpPr>
          <p:spPr bwMode="auto">
            <a:xfrm>
              <a:off x="1736723" y="4389357"/>
              <a:ext cx="5670550" cy="822204"/>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Products need to have costs applied</a:t>
              </a:r>
            </a:p>
            <a:p>
              <a:pPr defTabSz="274320">
                <a:buSzPct val="100000"/>
                <a:defRPr/>
              </a:pPr>
              <a:r>
                <a:rPr lang="en-US" sz="2400" dirty="0">
                  <a:solidFill>
                    <a:schemeClr val="tx1"/>
                  </a:solidFill>
                  <a:latin typeface="Gill Sans"/>
                  <a:cs typeface="Gill Sans"/>
                </a:rPr>
                <a:t>	during the period. </a:t>
              </a:r>
            </a:p>
          </p:txBody>
        </p:sp>
        <p:sp>
          <p:nvSpPr>
            <p:cNvPr id="22" name="Text Box 3">
              <a:extLst>
                <a:ext uri="{FF2B5EF4-FFF2-40B4-BE49-F238E27FC236}">
                  <a16:creationId xmlns="" xmlns:a16="http://schemas.microsoft.com/office/drawing/2014/main" id="{F5B031FE-69D2-1C45-A0B9-0A2DF2C1794F}"/>
                </a:ext>
              </a:extLst>
            </p:cNvPr>
            <p:cNvSpPr txBox="1">
              <a:spLocks noChangeArrowheads="1"/>
            </p:cNvSpPr>
            <p:nvPr/>
          </p:nvSpPr>
          <p:spPr bwMode="auto">
            <a:xfrm>
              <a:off x="1736723" y="5303622"/>
              <a:ext cx="5670550" cy="822204"/>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The exact amount of indirect costs are</a:t>
              </a:r>
            </a:p>
            <a:p>
              <a:pPr defTabSz="274320">
                <a:buSzPct val="100000"/>
                <a:defRPr/>
              </a:pPr>
              <a:r>
                <a:rPr lang="en-US" sz="2400" dirty="0">
                  <a:solidFill>
                    <a:schemeClr val="tx1"/>
                  </a:solidFill>
                  <a:latin typeface="Gill Sans"/>
                  <a:cs typeface="Gill Sans"/>
                </a:rPr>
                <a:t>	not known until the end of the period.</a:t>
              </a:r>
            </a:p>
          </p:txBody>
        </p:sp>
      </p:grpSp>
      <p:sp>
        <p:nvSpPr>
          <p:cNvPr id="23" name="Rectangle 22">
            <a:extLst>
              <a:ext uri="{FF2B5EF4-FFF2-40B4-BE49-F238E27FC236}">
                <a16:creationId xmlns="" xmlns:a16="http://schemas.microsoft.com/office/drawing/2014/main" id="{D9081599-E7F1-2148-A746-79A4A09FAB67}"/>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6-4</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nodeType="afterGroup">
                            <p:stCondLst>
                              <p:cond delay="3500"/>
                            </p:stCondLst>
                            <p:childTnLst>
                              <p:par>
                                <p:cTn id="13" presetID="22" presetClass="entr" presetSubtype="1"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dirty="0">
                <a:latin typeface="Bookman Old Style" charset="0"/>
                <a:ea typeface="ＭＳ Ｐゴシック" charset="0"/>
              </a:rPr>
              <a:t>Predetermined Overhead </a:t>
            </a:r>
            <a:r>
              <a:rPr lang="en-US" dirty="0" smtClean="0">
                <a:latin typeface="Bookman Old Style" charset="0"/>
                <a:ea typeface="ＭＳ Ｐゴシック" charset="0"/>
              </a:rPr>
              <a:t>Rates (3)</a:t>
            </a:r>
            <a:endParaRPr lang="en-US" dirty="0">
              <a:latin typeface="Bookman Old Style" charset="0"/>
              <a:ea typeface="ＭＳ Ｐゴシック" charset="0"/>
            </a:endParaRPr>
          </a:p>
        </p:txBody>
      </p:sp>
      <p:grpSp>
        <p:nvGrpSpPr>
          <p:cNvPr id="51202" name="Group 15"/>
          <p:cNvGrpSpPr>
            <a:grpSpLocks/>
          </p:cNvGrpSpPr>
          <p:nvPr/>
        </p:nvGrpSpPr>
        <p:grpSpPr bwMode="auto">
          <a:xfrm>
            <a:off x="549275" y="2103438"/>
            <a:ext cx="8045450" cy="1279525"/>
            <a:chOff x="0" y="2103120"/>
            <a:chExt cx="8046720" cy="1280160"/>
          </a:xfrm>
        </p:grpSpPr>
        <p:sp>
          <p:nvSpPr>
            <p:cNvPr id="6" name="TextBox 5">
              <a:extLst>
                <a:ext uri="{FF2B5EF4-FFF2-40B4-BE49-F238E27FC236}">
                  <a16:creationId xmlns="" xmlns:a16="http://schemas.microsoft.com/office/drawing/2014/main" id="{86CB7E0F-217B-FE43-987E-07D2DD6A1570}"/>
                </a:ext>
              </a:extLst>
            </p:cNvPr>
            <p:cNvSpPr txBox="1"/>
            <p:nvPr/>
          </p:nvSpPr>
          <p:spPr>
            <a:xfrm>
              <a:off x="0" y="2466837"/>
              <a:ext cx="3658177" cy="914854"/>
            </a:xfrm>
            <a:prstGeom prst="rect">
              <a:avLst/>
            </a:prstGeom>
            <a:solidFill>
              <a:schemeClr val="accent6"/>
            </a:solidFill>
            <a:ln w="12700">
              <a:solidFill>
                <a:schemeClr val="tx1"/>
              </a:solidFill>
            </a:ln>
          </p:spPr>
          <p:txBody>
            <a:bodyPr wrap="none" anchor="ctr"/>
            <a:lstStyle/>
            <a:p>
              <a:pPr defTabSz="365760">
                <a:defRPr/>
              </a:pPr>
              <a:r>
                <a:rPr lang="en-US" sz="2400" dirty="0">
                  <a:latin typeface="Arial" panose="020B0604020202020204" pitchFamily="34" charset="0"/>
                  <a:ea typeface="ＭＳ Ｐゴシック" panose="020B0600070205080204" pitchFamily="34" charset="-128"/>
                  <a:cs typeface="Arial" pitchFamily="34" charset="0"/>
                </a:rPr>
                <a:t>Direct labor hours</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Estimated overhead costs</a:t>
              </a:r>
            </a:p>
          </p:txBody>
        </p:sp>
        <p:sp>
          <p:nvSpPr>
            <p:cNvPr id="7" name="TextBox 6">
              <a:extLst>
                <a:ext uri="{FF2B5EF4-FFF2-40B4-BE49-F238E27FC236}">
                  <a16:creationId xmlns="" xmlns:a16="http://schemas.microsoft.com/office/drawing/2014/main" id="{7F7ABCD0-96A1-6842-ADC4-26581B56DA12}"/>
                </a:ext>
              </a:extLst>
            </p:cNvPr>
            <p:cNvSpPr txBox="1"/>
            <p:nvPr/>
          </p:nvSpPr>
          <p:spPr>
            <a:xfrm>
              <a:off x="3658177" y="2468426"/>
              <a:ext cx="1462319" cy="914854"/>
            </a:xfrm>
            <a:prstGeom prst="rect">
              <a:avLst/>
            </a:prstGeom>
            <a:solidFill>
              <a:schemeClr val="accent6"/>
            </a:solidFill>
            <a:ln w="12700">
              <a:solidFill>
                <a:schemeClr val="tx1"/>
              </a:solidFill>
            </a:ln>
          </p:spPr>
          <p:txBody>
            <a:bodyPr wrap="none" anchor="ctr"/>
            <a:lstStyle/>
            <a:p>
              <a:pPr defTabSz="365760">
                <a:defRPr/>
              </a:pPr>
              <a:r>
                <a:rPr lang="en-US" sz="2400" dirty="0">
                  <a:latin typeface="Arial" panose="020B0604020202020204" pitchFamily="34" charset="0"/>
                  <a:ea typeface="ＭＳ Ｐゴシック" panose="020B0600070205080204" pitchFamily="34" charset="-128"/>
                  <a:cs typeface="Arial" pitchFamily="34" charset="0"/>
                </a:rPr>
                <a:t>    2,400</a:t>
              </a: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p:txBody>
        </p:sp>
        <p:sp>
          <p:nvSpPr>
            <p:cNvPr id="2" name="TextBox 7">
              <a:extLst>
                <a:ext uri="{FF2B5EF4-FFF2-40B4-BE49-F238E27FC236}">
                  <a16:creationId xmlns="" xmlns:a16="http://schemas.microsoft.com/office/drawing/2014/main" id="{9BB490B5-051B-EA40-B867-C06ADB0B5167}"/>
                </a:ext>
              </a:extLst>
            </p:cNvPr>
            <p:cNvSpPr txBox="1"/>
            <p:nvPr/>
          </p:nvSpPr>
          <p:spPr>
            <a:xfrm>
              <a:off x="5120496" y="2468426"/>
              <a:ext cx="1463906" cy="914854"/>
            </a:xfrm>
            <a:prstGeom prst="rect">
              <a:avLst/>
            </a:prstGeom>
            <a:solidFill>
              <a:schemeClr val="accent6"/>
            </a:solidFill>
            <a:ln w="12700">
              <a:solidFill>
                <a:schemeClr val="tx1"/>
              </a:solidFill>
            </a:ln>
          </p:spPr>
          <p:txBody>
            <a:bodyPr wrap="none" anchor="ctr"/>
            <a:lstStyle/>
            <a:p>
              <a:pPr defTabSz="365760">
                <a:defRPr/>
              </a:pPr>
              <a:r>
                <a:rPr lang="en-US" sz="2400" dirty="0">
                  <a:latin typeface="Arial" panose="020B0604020202020204" pitchFamily="34" charset="0"/>
                  <a:ea typeface="ＭＳ Ｐゴシック" panose="020B0600070205080204" pitchFamily="34" charset="-128"/>
                  <a:cs typeface="Arial" pitchFamily="34" charset="0"/>
                </a:rPr>
                <a:t>    3,900</a:t>
              </a: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p:txBody>
        </p:sp>
        <p:sp>
          <p:nvSpPr>
            <p:cNvPr id="9" name="TextBox 8">
              <a:extLst>
                <a:ext uri="{FF2B5EF4-FFF2-40B4-BE49-F238E27FC236}">
                  <a16:creationId xmlns="" xmlns:a16="http://schemas.microsoft.com/office/drawing/2014/main" id="{4CD98688-DE78-D04F-9D2C-D629DCC10E31}"/>
                </a:ext>
              </a:extLst>
            </p:cNvPr>
            <p:cNvSpPr txBox="1"/>
            <p:nvPr/>
          </p:nvSpPr>
          <p:spPr>
            <a:xfrm>
              <a:off x="6584402" y="2468426"/>
              <a:ext cx="1462318" cy="914854"/>
            </a:xfrm>
            <a:prstGeom prst="rect">
              <a:avLst/>
            </a:prstGeom>
            <a:solidFill>
              <a:schemeClr val="accent6"/>
            </a:solidFill>
            <a:ln w="12700">
              <a:solidFill>
                <a:schemeClr val="tx1"/>
              </a:solidFill>
            </a:ln>
          </p:spPr>
          <p:txBody>
            <a:bodyPr wrap="none" anchor="ctr"/>
            <a:lstStyle/>
            <a:p>
              <a:pPr defTabSz="365760">
                <a:defRPr/>
              </a:pPr>
              <a:r>
                <a:rPr lang="en-US" sz="2400" dirty="0">
                  <a:latin typeface="Arial" panose="020B0604020202020204" pitchFamily="34" charset="0"/>
                  <a:ea typeface="ＭＳ Ｐゴシック" panose="020B0600070205080204" pitchFamily="34" charset="-128"/>
                  <a:cs typeface="Arial" pitchFamily="34" charset="0"/>
                </a:rPr>
                <a:t>	  6,300</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$252,000</a:t>
              </a:r>
            </a:p>
          </p:txBody>
        </p:sp>
        <p:sp>
          <p:nvSpPr>
            <p:cNvPr id="51209" name="TextBox 9"/>
            <p:cNvSpPr txBox="1">
              <a:spLocks noChangeArrowheads="1"/>
            </p:cNvSpPr>
            <p:nvPr/>
          </p:nvSpPr>
          <p:spPr bwMode="auto">
            <a:xfrm>
              <a:off x="3657600" y="2103120"/>
              <a:ext cx="146304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a:latin typeface="Arial" charset="0"/>
                </a:rPr>
                <a:t>S-72s</a:t>
              </a:r>
            </a:p>
          </p:txBody>
        </p:sp>
        <p:sp>
          <p:nvSpPr>
            <p:cNvPr id="51210" name="TextBox 10"/>
            <p:cNvSpPr txBox="1">
              <a:spLocks noChangeArrowheads="1"/>
            </p:cNvSpPr>
            <p:nvPr/>
          </p:nvSpPr>
          <p:spPr bwMode="auto">
            <a:xfrm>
              <a:off x="5120640" y="2103120"/>
              <a:ext cx="146304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a:latin typeface="Arial" charset="0"/>
                </a:rPr>
                <a:t>S-66s</a:t>
              </a:r>
            </a:p>
          </p:txBody>
        </p:sp>
        <p:sp>
          <p:nvSpPr>
            <p:cNvPr id="51211" name="TextBox 11"/>
            <p:cNvSpPr txBox="1">
              <a:spLocks noChangeArrowheads="1"/>
            </p:cNvSpPr>
            <p:nvPr/>
          </p:nvSpPr>
          <p:spPr bwMode="auto">
            <a:xfrm>
              <a:off x="6583680" y="2103120"/>
              <a:ext cx="146304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a:latin typeface="Arial" charset="0"/>
                </a:rPr>
                <a:t>Total</a:t>
              </a:r>
            </a:p>
          </p:txBody>
        </p:sp>
      </p:grpSp>
      <p:sp>
        <p:nvSpPr>
          <p:cNvPr id="13" name="TextBox 12"/>
          <p:cNvSpPr txBox="1">
            <a:spLocks noChangeArrowheads="1"/>
          </p:cNvSpPr>
          <p:nvPr/>
        </p:nvSpPr>
        <p:spPr bwMode="auto">
          <a:xfrm>
            <a:off x="1828800" y="4206875"/>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POHR = $252,000 ÷ 6,300 = $40/DLH</a:t>
            </a:r>
          </a:p>
        </p:txBody>
      </p:sp>
      <p:sp>
        <p:nvSpPr>
          <p:cNvPr id="15" name="Rectangle 14">
            <a:extLst>
              <a:ext uri="{FF2B5EF4-FFF2-40B4-BE49-F238E27FC236}">
                <a16:creationId xmlns="" xmlns:a16="http://schemas.microsoft.com/office/drawing/2014/main" id="{66E30E04-D8CE-E14F-B953-4923FCFD1AE5}"/>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6-4</a:t>
            </a:r>
          </a:p>
        </p:txBody>
      </p:sp>
    </p:spTree>
  </p:cSld>
  <p:clrMapOvr>
    <a:masterClrMapping/>
  </p:clrMapOvr>
  <p:transition xmlns:p14="http://schemas.microsoft.com/office/powerpoint/2010/main">
    <p:pull dir="l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304800"/>
            <a:ext cx="8229600" cy="914400"/>
          </a:xfrm>
        </p:spPr>
        <p:txBody>
          <a:bodyPr/>
          <a:lstStyle/>
          <a:p>
            <a:pPr eaLnBrk="1" hangingPunct="1">
              <a:lnSpc>
                <a:spcPts val="4400"/>
              </a:lnSpc>
            </a:pPr>
            <a:r>
              <a:rPr lang="en-US">
                <a:latin typeface="Bookman Old Style" charset="0"/>
                <a:ea typeface="ＭＳ Ｐゴシック" charset="0"/>
              </a:rPr>
              <a:t>Product Costing of Multiple Products</a:t>
            </a:r>
          </a:p>
        </p:txBody>
      </p:sp>
      <p:grpSp>
        <p:nvGrpSpPr>
          <p:cNvPr id="53250" name="Group 16"/>
          <p:cNvGrpSpPr>
            <a:grpSpLocks/>
          </p:cNvGrpSpPr>
          <p:nvPr/>
        </p:nvGrpSpPr>
        <p:grpSpPr bwMode="auto">
          <a:xfrm>
            <a:off x="365125" y="1646238"/>
            <a:ext cx="7864475" cy="4205287"/>
            <a:chOff x="365125" y="1646238"/>
            <a:chExt cx="7864475" cy="4205287"/>
          </a:xfrm>
        </p:grpSpPr>
        <p:sp>
          <p:nvSpPr>
            <p:cNvPr id="4" name="Text Box 3">
              <a:extLst>
                <a:ext uri="{FF2B5EF4-FFF2-40B4-BE49-F238E27FC236}">
                  <a16:creationId xmlns="" xmlns:a16="http://schemas.microsoft.com/office/drawing/2014/main" id="{0D07A684-EE03-8843-8CAD-2F31227ED838}"/>
                </a:ext>
              </a:extLst>
            </p:cNvPr>
            <p:cNvSpPr txBox="1">
              <a:spLocks noChangeArrowheads="1"/>
            </p:cNvSpPr>
            <p:nvPr/>
          </p:nvSpPr>
          <p:spPr bwMode="auto">
            <a:xfrm>
              <a:off x="365125" y="1646238"/>
              <a:ext cx="1096963" cy="12795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pool</a:t>
              </a:r>
            </a:p>
          </p:txBody>
        </p:sp>
        <p:sp>
          <p:nvSpPr>
            <p:cNvPr id="5" name="Text Box 3">
              <a:extLst>
                <a:ext uri="{FF2B5EF4-FFF2-40B4-BE49-F238E27FC236}">
                  <a16:creationId xmlns="" xmlns:a16="http://schemas.microsoft.com/office/drawing/2014/main" id="{D2440008-A538-7B48-92BB-41E262C47F13}"/>
                </a:ext>
              </a:extLst>
            </p:cNvPr>
            <p:cNvSpPr txBox="1">
              <a:spLocks noChangeArrowheads="1"/>
            </p:cNvSpPr>
            <p:nvPr/>
          </p:nvSpPr>
          <p:spPr bwMode="auto">
            <a:xfrm>
              <a:off x="365125" y="4572000"/>
              <a:ext cx="1096963" cy="12795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objects</a:t>
              </a:r>
            </a:p>
          </p:txBody>
        </p:sp>
        <p:sp>
          <p:nvSpPr>
            <p:cNvPr id="6" name="Text Box 3">
              <a:extLst>
                <a:ext uri="{FF2B5EF4-FFF2-40B4-BE49-F238E27FC236}">
                  <a16:creationId xmlns="" xmlns:a16="http://schemas.microsoft.com/office/drawing/2014/main" id="{538E0EBB-878E-274F-9894-008F5E7FE072}"/>
                </a:ext>
              </a:extLst>
            </p:cNvPr>
            <p:cNvSpPr txBox="1">
              <a:spLocks noChangeArrowheads="1"/>
            </p:cNvSpPr>
            <p:nvPr/>
          </p:nvSpPr>
          <p:spPr bwMode="auto">
            <a:xfrm>
              <a:off x="365125" y="2928938"/>
              <a:ext cx="1096963" cy="1646237"/>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allocation</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rule</a:t>
              </a:r>
            </a:p>
          </p:txBody>
        </p:sp>
        <p:sp>
          <p:nvSpPr>
            <p:cNvPr id="7" name="Text Box 3">
              <a:extLst>
                <a:ext uri="{FF2B5EF4-FFF2-40B4-BE49-F238E27FC236}">
                  <a16:creationId xmlns="" xmlns:a16="http://schemas.microsoft.com/office/drawing/2014/main" id="{B364577E-816F-FA4A-98BA-938183F40E9F}"/>
                </a:ext>
              </a:extLst>
            </p:cNvPr>
            <p:cNvSpPr txBox="1">
              <a:spLocks noChangeArrowheads="1"/>
            </p:cNvSpPr>
            <p:nvPr/>
          </p:nvSpPr>
          <p:spPr bwMode="auto">
            <a:xfrm>
              <a:off x="3657600" y="1646238"/>
              <a:ext cx="2743200" cy="1279525"/>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Manufacturing</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overhead</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$252,000</a:t>
              </a:r>
            </a:p>
          </p:txBody>
        </p:sp>
        <p:sp>
          <p:nvSpPr>
            <p:cNvPr id="9" name="Text Box 3">
              <a:extLst>
                <a:ext uri="{FF2B5EF4-FFF2-40B4-BE49-F238E27FC236}">
                  <a16:creationId xmlns="" xmlns:a16="http://schemas.microsoft.com/office/drawing/2014/main" id="{8B3E7716-BDA1-8C4A-AB58-103283A8E72E}"/>
                </a:ext>
              </a:extLst>
            </p:cNvPr>
            <p:cNvSpPr txBox="1">
              <a:spLocks noChangeArrowheads="1"/>
            </p:cNvSpPr>
            <p:nvPr/>
          </p:nvSpPr>
          <p:spPr bwMode="auto">
            <a:xfrm>
              <a:off x="1828800" y="4572000"/>
              <a:ext cx="2743200" cy="1279525"/>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flatTx/>
            </a:bodyPr>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buClr>
                  <a:srgbClr val="FFFF00"/>
                </a:buClr>
                <a:buSzPct val="75000"/>
                <a:buFont typeface="Monotype Sorts" charset="0"/>
                <a:buNone/>
              </a:pPr>
              <a:r>
                <a:rPr lang="en-US" sz="2400">
                  <a:latin typeface="Arial" charset="0"/>
                  <a:cs typeface="Arial" charset="0"/>
                </a:rPr>
                <a:t>S-72s</a:t>
              </a:r>
            </a:p>
            <a:p>
              <a:pPr algn="ctr">
                <a:buClr>
                  <a:srgbClr val="FFFF00"/>
                </a:buClr>
                <a:buSzPct val="75000"/>
                <a:buFont typeface="Monotype Sorts" charset="0"/>
                <a:buNone/>
              </a:pPr>
              <a:r>
                <a:rPr lang="en-US" sz="2400">
                  <a:latin typeface="Arial" charset="0"/>
                  <a:cs typeface="Arial" charset="0"/>
                </a:rPr>
                <a:t>$96,000</a:t>
              </a:r>
            </a:p>
            <a:p>
              <a:pPr algn="ctr">
                <a:buClr>
                  <a:srgbClr val="FFFF00"/>
                </a:buClr>
                <a:buSzPct val="75000"/>
                <a:buFont typeface="Monotype Sorts" charset="0"/>
                <a:buNone/>
              </a:pPr>
              <a:r>
                <a:rPr lang="en-US" sz="2400">
                  <a:latin typeface="Arial" charset="0"/>
                  <a:cs typeface="Arial" charset="0"/>
                </a:rPr>
                <a:t>(2,400 DLH × $40)</a:t>
              </a:r>
            </a:p>
          </p:txBody>
        </p:sp>
        <p:sp>
          <p:nvSpPr>
            <p:cNvPr id="10" name="Text Box 3">
              <a:extLst>
                <a:ext uri="{FF2B5EF4-FFF2-40B4-BE49-F238E27FC236}">
                  <a16:creationId xmlns="" xmlns:a16="http://schemas.microsoft.com/office/drawing/2014/main" id="{25393DCF-B347-3946-A908-97A20CA2A2F7}"/>
                </a:ext>
              </a:extLst>
            </p:cNvPr>
            <p:cNvSpPr txBox="1">
              <a:spLocks noChangeArrowheads="1"/>
            </p:cNvSpPr>
            <p:nvPr/>
          </p:nvSpPr>
          <p:spPr bwMode="auto">
            <a:xfrm>
              <a:off x="5486400" y="4572000"/>
              <a:ext cx="2743200" cy="1279525"/>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flatTx/>
            </a:bodyPr>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buClr>
                  <a:srgbClr val="FFFF00"/>
                </a:buClr>
                <a:buSzPct val="75000"/>
                <a:buFont typeface="Monotype Sorts" charset="0"/>
                <a:buNone/>
              </a:pPr>
              <a:r>
                <a:rPr lang="en-US" sz="2400">
                  <a:latin typeface="Arial" charset="0"/>
                  <a:cs typeface="Arial" charset="0"/>
                </a:rPr>
                <a:t>S-66s</a:t>
              </a:r>
            </a:p>
            <a:p>
              <a:pPr algn="ctr">
                <a:buClr>
                  <a:srgbClr val="FFFF00"/>
                </a:buClr>
                <a:buSzPct val="75000"/>
                <a:buFont typeface="Monotype Sorts" charset="0"/>
                <a:buNone/>
              </a:pPr>
              <a:r>
                <a:rPr lang="en-US" sz="2400">
                  <a:latin typeface="Arial" charset="0"/>
                  <a:cs typeface="Arial" charset="0"/>
                </a:rPr>
                <a:t>$156,000</a:t>
              </a:r>
            </a:p>
            <a:p>
              <a:pPr algn="ctr">
                <a:buClr>
                  <a:srgbClr val="FFFF00"/>
                </a:buClr>
                <a:buSzPct val="75000"/>
                <a:buFont typeface="Monotype Sorts" charset="0"/>
                <a:buNone/>
              </a:pPr>
              <a:r>
                <a:rPr lang="en-US" sz="2400">
                  <a:latin typeface="Arial" charset="0"/>
                  <a:cs typeface="Arial" charset="0"/>
                </a:rPr>
                <a:t>(3,900 DLH × $40)</a:t>
              </a:r>
            </a:p>
          </p:txBody>
        </p:sp>
        <p:sp>
          <p:nvSpPr>
            <p:cNvPr id="11" name="Text Box 3">
              <a:extLst>
                <a:ext uri="{FF2B5EF4-FFF2-40B4-BE49-F238E27FC236}">
                  <a16:creationId xmlns="" xmlns:a16="http://schemas.microsoft.com/office/drawing/2014/main" id="{08130BF2-7DC9-F746-923F-AFBBBEA81B4E}"/>
                </a:ext>
              </a:extLst>
            </p:cNvPr>
            <p:cNvSpPr txBox="1">
              <a:spLocks noChangeArrowheads="1"/>
            </p:cNvSpPr>
            <p:nvPr/>
          </p:nvSpPr>
          <p:spPr bwMode="auto">
            <a:xfrm>
              <a:off x="3475038" y="2925763"/>
              <a:ext cx="3200400" cy="1646237"/>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Direct labor hours ($40/DLH)</a:t>
              </a:r>
            </a:p>
          </p:txBody>
        </p:sp>
        <p:cxnSp>
          <p:nvCxnSpPr>
            <p:cNvPr id="13" name="Shape 12">
              <a:extLst>
                <a:ext uri="{FF2B5EF4-FFF2-40B4-BE49-F238E27FC236}">
                  <a16:creationId xmlns="" xmlns:a16="http://schemas.microsoft.com/office/drawing/2014/main" id="{48AD1480-DCCC-054E-95A2-2ED325A9BAC4}"/>
                </a:ext>
              </a:extLst>
            </p:cNvPr>
            <p:cNvCxnSpPr>
              <a:stCxn id="7" idx="1"/>
              <a:endCxn id="9" idx="0"/>
            </p:cNvCxnSpPr>
            <p:nvPr/>
          </p:nvCxnSpPr>
          <p:spPr bwMode="auto">
            <a:xfrm rot="10800000" flipV="1">
              <a:off x="3200400" y="2286000"/>
              <a:ext cx="457200" cy="2286000"/>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hape 14">
              <a:extLst>
                <a:ext uri="{FF2B5EF4-FFF2-40B4-BE49-F238E27FC236}">
                  <a16:creationId xmlns="" xmlns:a16="http://schemas.microsoft.com/office/drawing/2014/main" id="{FD582918-2E9D-FD4F-A33E-F18B640CDE58}"/>
                </a:ext>
              </a:extLst>
            </p:cNvPr>
            <p:cNvCxnSpPr>
              <a:stCxn id="7" idx="3"/>
              <a:endCxn id="10" idx="0"/>
            </p:cNvCxnSpPr>
            <p:nvPr/>
          </p:nvCxnSpPr>
          <p:spPr bwMode="auto">
            <a:xfrm>
              <a:off x="6400800" y="2286000"/>
              <a:ext cx="457200" cy="2286000"/>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 xmlns:a16="http://schemas.microsoft.com/office/drawing/2014/main" id="{6E507C3B-D119-B84D-A63A-A88DC9CDAF3D}"/>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6-4</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5"/>
          <p:cNvSpPr txBox="1">
            <a:spLocks noChangeArrowheads="1"/>
          </p:cNvSpPr>
          <p:nvPr/>
        </p:nvSpPr>
        <p:spPr bwMode="auto">
          <a:xfrm>
            <a:off x="1554163" y="1279525"/>
            <a:ext cx="6035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dirty="0">
                <a:latin typeface="Arial" charset="0"/>
              </a:rPr>
              <a:t>Product Costs for January—Sandia Custom Furniture</a:t>
            </a:r>
          </a:p>
          <a:p>
            <a:pPr algn="ctr"/>
            <a:r>
              <a:rPr lang="en-US" sz="2400" dirty="0">
                <a:latin typeface="Arial" charset="0"/>
              </a:rPr>
              <a:t>(allocation base is direct labor hours)</a:t>
            </a:r>
          </a:p>
        </p:txBody>
      </p:sp>
      <p:grpSp>
        <p:nvGrpSpPr>
          <p:cNvPr id="55298" name="Group 13"/>
          <p:cNvGrpSpPr>
            <a:grpSpLocks/>
          </p:cNvGrpSpPr>
          <p:nvPr/>
        </p:nvGrpSpPr>
        <p:grpSpPr bwMode="auto">
          <a:xfrm>
            <a:off x="228600" y="2392363"/>
            <a:ext cx="8686800" cy="3932237"/>
            <a:chOff x="228600" y="2103120"/>
            <a:chExt cx="8686800" cy="3931920"/>
          </a:xfrm>
        </p:grpSpPr>
        <p:sp>
          <p:nvSpPr>
            <p:cNvPr id="7" name="TextBox 6">
              <a:extLst>
                <a:ext uri="{FF2B5EF4-FFF2-40B4-BE49-F238E27FC236}">
                  <a16:creationId xmlns="" xmlns:a16="http://schemas.microsoft.com/office/drawing/2014/main" id="{2493CCC3-88E5-2249-A3AA-8DC38955BACB}"/>
                </a:ext>
              </a:extLst>
            </p:cNvPr>
            <p:cNvSpPr txBox="1"/>
            <p:nvPr/>
          </p:nvSpPr>
          <p:spPr>
            <a:xfrm>
              <a:off x="228600" y="2466628"/>
              <a:ext cx="4022725" cy="3566825"/>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itchFamily="34" charset="0"/>
                </a:rPr>
                <a:t>Units produced</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Direct labor-hours</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Costs:</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Direct materials</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Direct labor</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Manufacturing overhead</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 </a:t>
              </a:r>
              <a:r>
                <a:rPr lang="en-US" sz="2400" dirty="0" smtClean="0">
                  <a:latin typeface="Arial" panose="020B0604020202020204" pitchFamily="34" charset="0"/>
                  <a:ea typeface="ＭＳ Ｐゴシック" panose="020B0600070205080204" pitchFamily="34" charset="-128"/>
                  <a:cs typeface="Arial" pitchFamily="34" charset="0"/>
                </a:rPr>
                <a:t>$40/</a:t>
              </a:r>
              <a:r>
                <a:rPr lang="en-US" sz="2400" dirty="0">
                  <a:latin typeface="Arial" panose="020B0604020202020204" pitchFamily="34" charset="0"/>
                  <a:ea typeface="ＭＳ Ｐゴシック" panose="020B0600070205080204" pitchFamily="34" charset="-128"/>
                  <a:cs typeface="Arial" pitchFamily="34" charset="0"/>
                </a:rPr>
                <a:t>hour)</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Total</a:t>
              </a:r>
            </a:p>
            <a:p>
              <a:pPr defTabSz="365760">
                <a:lnSpc>
                  <a:spcPct val="150000"/>
                </a:lnSpc>
                <a:defRPr/>
              </a:pPr>
              <a:r>
                <a:rPr lang="en-US" sz="2400" dirty="0">
                  <a:latin typeface="Arial" panose="020B0604020202020204" pitchFamily="34" charset="0"/>
                  <a:ea typeface="ＭＳ Ｐゴシック" panose="020B0600070205080204" pitchFamily="34" charset="-128"/>
                  <a:cs typeface="Arial" pitchFamily="34" charset="0"/>
                </a:rPr>
                <a:t>Cost per unit</a:t>
              </a:r>
            </a:p>
          </p:txBody>
        </p:sp>
        <p:sp>
          <p:nvSpPr>
            <p:cNvPr id="3" name="TextBox 7">
              <a:extLst>
                <a:ext uri="{FF2B5EF4-FFF2-40B4-BE49-F238E27FC236}">
                  <a16:creationId xmlns="" xmlns:a16="http://schemas.microsoft.com/office/drawing/2014/main" id="{9A295005-0DFF-674B-83CE-055E61010222}"/>
                </a:ext>
              </a:extLst>
            </p:cNvPr>
            <p:cNvSpPr txBox="1"/>
            <p:nvPr/>
          </p:nvSpPr>
          <p:spPr>
            <a:xfrm>
              <a:off x="4251325" y="2468216"/>
              <a:ext cx="1555750" cy="3566824"/>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80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2,400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  40,000</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72,000</a:t>
              </a:r>
            </a:p>
            <a:p>
              <a:pPr defTabSz="365760">
                <a:defRPr/>
              </a:pPr>
              <a:endParaRPr lang="en-US" sz="2400" u="sng"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u="sng" dirty="0">
                  <a:latin typeface="Arial" panose="020B0604020202020204" pitchFamily="34" charset="0"/>
                  <a:ea typeface="ＭＳ Ｐゴシック" panose="020B0600070205080204" pitchFamily="34" charset="-128"/>
                  <a:cs typeface="Arial" pitchFamily="34" charset="0"/>
                </a:rPr>
                <a:t>    </a:t>
              </a:r>
              <a:r>
                <a:rPr lang="en-US" sz="2400" u="sng" dirty="0" smtClean="0">
                  <a:latin typeface="Arial" panose="020B0604020202020204" pitchFamily="34" charset="0"/>
                  <a:ea typeface="ＭＳ Ｐゴシック" panose="020B0600070205080204" pitchFamily="34" charset="-128"/>
                  <a:cs typeface="Arial" pitchFamily="34" charset="0"/>
                </a:rPr>
                <a:t>96,000</a:t>
              </a:r>
              <a:endParaRPr lang="en-US" sz="2400" u="sng"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u="dbl" dirty="0" smtClean="0">
                  <a:latin typeface="Arial" panose="020B0604020202020204" pitchFamily="34" charset="0"/>
                  <a:ea typeface="ＭＳ Ｐゴシック" panose="020B0600070205080204" pitchFamily="34" charset="-128"/>
                  <a:cs typeface="Arial" pitchFamily="34" charset="0"/>
                </a:rPr>
                <a:t>$208,000</a:t>
              </a:r>
              <a:endParaRPr lang="en-US" sz="2400" u="dbl" dirty="0">
                <a:latin typeface="Arial" panose="020B0604020202020204" pitchFamily="34" charset="0"/>
                <a:ea typeface="ＭＳ Ｐゴシック" panose="020B0600070205080204" pitchFamily="34" charset="-128"/>
                <a:cs typeface="Arial" pitchFamily="34" charset="0"/>
              </a:endParaRPr>
            </a:p>
            <a:p>
              <a:pPr defTabSz="365760">
                <a:lnSpc>
                  <a:spcPct val="150000"/>
                </a:lnSpc>
                <a:defRPr/>
              </a:pPr>
              <a:r>
                <a:rPr lang="en-US" sz="2400" dirty="0">
                  <a:latin typeface="Arial" panose="020B0604020202020204" pitchFamily="34" charset="0"/>
                  <a:ea typeface="ＭＳ Ｐゴシック" panose="020B0600070205080204" pitchFamily="34" charset="-128"/>
                  <a:cs typeface="Arial" pitchFamily="34" charset="0"/>
                </a:rPr>
                <a:t>$  2</a:t>
              </a:r>
              <a:r>
                <a:rPr lang="en-US" sz="2400" dirty="0" smtClean="0">
                  <a:latin typeface="Arial" panose="020B0604020202020204" pitchFamily="34" charset="0"/>
                  <a:ea typeface="ＭＳ Ｐゴシック" panose="020B0600070205080204" pitchFamily="34" charset="-128"/>
                  <a:cs typeface="Arial" pitchFamily="34" charset="0"/>
                </a:rPr>
                <a:t>,600</a:t>
              </a:r>
              <a:endParaRPr lang="en-US" sz="2400" dirty="0">
                <a:latin typeface="Arial" panose="020B0604020202020204" pitchFamily="34" charset="0"/>
                <a:ea typeface="ＭＳ Ｐゴシック" panose="020B0600070205080204" pitchFamily="34" charset="-128"/>
                <a:cs typeface="Arial" pitchFamily="34" charset="0"/>
              </a:endParaRPr>
            </a:p>
          </p:txBody>
        </p:sp>
        <p:sp>
          <p:nvSpPr>
            <p:cNvPr id="9" name="TextBox 8">
              <a:extLst>
                <a:ext uri="{FF2B5EF4-FFF2-40B4-BE49-F238E27FC236}">
                  <a16:creationId xmlns="" xmlns:a16="http://schemas.microsoft.com/office/drawing/2014/main" id="{7D2DD5BF-9748-E146-BA40-1D9B6B0AE08A}"/>
                </a:ext>
              </a:extLst>
            </p:cNvPr>
            <p:cNvSpPr txBox="1"/>
            <p:nvPr/>
          </p:nvSpPr>
          <p:spPr>
            <a:xfrm>
              <a:off x="5807075" y="2468216"/>
              <a:ext cx="1554163" cy="3566824"/>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240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  3,900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  36,000</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78,000</a:t>
              </a: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u="sng" dirty="0">
                  <a:latin typeface="Arial" panose="020B0604020202020204" pitchFamily="34" charset="0"/>
                  <a:ea typeface="ＭＳ Ｐゴシック" panose="020B0600070205080204" pitchFamily="34" charset="-128"/>
                  <a:cs typeface="Arial" pitchFamily="34" charset="0"/>
                </a:rPr>
                <a:t>  </a:t>
              </a:r>
              <a:r>
                <a:rPr lang="en-US" sz="2400" u="sng" dirty="0" smtClean="0">
                  <a:latin typeface="Arial" panose="020B0604020202020204" pitchFamily="34" charset="0"/>
                  <a:ea typeface="ＭＳ Ｐゴシック" panose="020B0600070205080204" pitchFamily="34" charset="-128"/>
                  <a:cs typeface="Arial" pitchFamily="34" charset="0"/>
                </a:rPr>
                <a:t>156,000</a:t>
              </a:r>
              <a:endParaRPr lang="en-US" sz="2400" u="sng"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u="dbl" dirty="0">
                  <a:latin typeface="Arial" panose="020B0604020202020204" pitchFamily="34" charset="0"/>
                  <a:ea typeface="ＭＳ Ｐゴシック" panose="020B0600070205080204" pitchFamily="34" charset="-128"/>
                  <a:cs typeface="Arial" pitchFamily="34" charset="0"/>
                </a:rPr>
                <a:t>$</a:t>
              </a:r>
              <a:r>
                <a:rPr lang="en-US" sz="2400" u="dbl" dirty="0" smtClean="0">
                  <a:latin typeface="Arial" panose="020B0604020202020204" pitchFamily="34" charset="0"/>
                  <a:ea typeface="ＭＳ Ｐゴシック" panose="020B0600070205080204" pitchFamily="34" charset="-128"/>
                  <a:cs typeface="Arial" pitchFamily="34" charset="0"/>
                </a:rPr>
                <a:t>270,000</a:t>
              </a:r>
              <a:endParaRPr lang="en-US" sz="2400" u="dbl" dirty="0">
                <a:latin typeface="Arial" panose="020B0604020202020204" pitchFamily="34" charset="0"/>
                <a:ea typeface="ＭＳ Ｐゴシック" panose="020B0600070205080204" pitchFamily="34" charset="-128"/>
                <a:cs typeface="Arial" pitchFamily="34" charset="0"/>
              </a:endParaRPr>
            </a:p>
            <a:p>
              <a:pPr defTabSz="365760">
                <a:lnSpc>
                  <a:spcPct val="150000"/>
                </a:lnSpc>
                <a:defRPr/>
              </a:pPr>
              <a:r>
                <a:rPr lang="en-US" sz="2400" dirty="0">
                  <a:latin typeface="Arial" panose="020B0604020202020204" pitchFamily="34" charset="0"/>
                  <a:ea typeface="ＭＳ Ｐゴシック" panose="020B0600070205080204" pitchFamily="34" charset="-128"/>
                  <a:cs typeface="Arial" pitchFamily="34" charset="0"/>
                </a:rPr>
                <a:t>$    1</a:t>
              </a:r>
              <a:r>
                <a:rPr lang="en-US" sz="2400" dirty="0" smtClean="0">
                  <a:latin typeface="Arial" panose="020B0604020202020204" pitchFamily="34" charset="0"/>
                  <a:ea typeface="ＭＳ Ｐゴシック" panose="020B0600070205080204" pitchFamily="34" charset="-128"/>
                  <a:cs typeface="Arial" pitchFamily="34" charset="0"/>
                </a:rPr>
                <a:t>,125</a:t>
              </a:r>
              <a:endParaRPr lang="en-US" sz="2400" dirty="0">
                <a:latin typeface="Arial" panose="020B0604020202020204" pitchFamily="34" charset="0"/>
                <a:ea typeface="ＭＳ Ｐゴシック" panose="020B0600070205080204" pitchFamily="34" charset="-128"/>
                <a:cs typeface="Arial" pitchFamily="34" charset="0"/>
              </a:endParaRPr>
            </a:p>
          </p:txBody>
        </p:sp>
        <p:sp>
          <p:nvSpPr>
            <p:cNvPr id="10" name="TextBox 9">
              <a:extLst>
                <a:ext uri="{FF2B5EF4-FFF2-40B4-BE49-F238E27FC236}">
                  <a16:creationId xmlns="" xmlns:a16="http://schemas.microsoft.com/office/drawing/2014/main" id="{7F97F0A4-F9CF-A44A-A68C-DBFC98C44406}"/>
                </a:ext>
              </a:extLst>
            </p:cNvPr>
            <p:cNvSpPr txBox="1"/>
            <p:nvPr/>
          </p:nvSpPr>
          <p:spPr>
            <a:xfrm>
              <a:off x="7361238" y="2468216"/>
              <a:ext cx="1554162" cy="3566824"/>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320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    6,300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  76,000</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150,000</a:t>
              </a: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u="sng" dirty="0">
                  <a:latin typeface="Arial" panose="020B0604020202020204" pitchFamily="34" charset="0"/>
                  <a:ea typeface="ＭＳ Ｐゴシック" panose="020B0600070205080204" pitchFamily="34" charset="-128"/>
                  <a:cs typeface="Arial" pitchFamily="34" charset="0"/>
                </a:rPr>
                <a:t>  </a:t>
              </a:r>
              <a:r>
                <a:rPr lang="en-US" sz="2400" u="sng" dirty="0" smtClean="0">
                  <a:latin typeface="Arial" panose="020B0604020202020204" pitchFamily="34" charset="0"/>
                  <a:ea typeface="ＭＳ Ｐゴシック" panose="020B0600070205080204" pitchFamily="34" charset="-128"/>
                  <a:cs typeface="Arial" pitchFamily="34" charset="0"/>
                </a:rPr>
                <a:t>252,000</a:t>
              </a:r>
              <a:endParaRPr lang="en-US" sz="2400" u="sng"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u="dbl" dirty="0">
                  <a:latin typeface="Arial" panose="020B0604020202020204" pitchFamily="34" charset="0"/>
                  <a:ea typeface="ＭＳ Ｐゴシック" panose="020B0600070205080204" pitchFamily="34" charset="-128"/>
                  <a:cs typeface="Arial" pitchFamily="34" charset="0"/>
                </a:rPr>
                <a:t>$</a:t>
              </a:r>
              <a:r>
                <a:rPr lang="en-US" sz="2400" u="dbl" dirty="0" smtClean="0">
                  <a:latin typeface="Arial" panose="020B0604020202020204" pitchFamily="34" charset="0"/>
                  <a:ea typeface="ＭＳ Ｐゴシック" panose="020B0600070205080204" pitchFamily="34" charset="-128"/>
                  <a:cs typeface="Arial" pitchFamily="34" charset="0"/>
                </a:rPr>
                <a:t>478,000</a:t>
              </a:r>
              <a:endParaRPr lang="en-US" sz="2400" u="dbl" dirty="0">
                <a:latin typeface="Arial" panose="020B0604020202020204" pitchFamily="34" charset="0"/>
                <a:ea typeface="ＭＳ Ｐゴシック" panose="020B0600070205080204" pitchFamily="34" charset="-128"/>
                <a:cs typeface="Arial" pitchFamily="34" charset="0"/>
              </a:endParaRP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p:txBody>
        </p:sp>
        <p:sp>
          <p:nvSpPr>
            <p:cNvPr id="55305" name="TextBox 10"/>
            <p:cNvSpPr txBox="1">
              <a:spLocks noChangeArrowheads="1"/>
            </p:cNvSpPr>
            <p:nvPr/>
          </p:nvSpPr>
          <p:spPr bwMode="auto">
            <a:xfrm>
              <a:off x="4251960" y="2103120"/>
              <a:ext cx="155448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a:latin typeface="Arial" charset="0"/>
                </a:rPr>
                <a:t>S-72s</a:t>
              </a:r>
            </a:p>
          </p:txBody>
        </p:sp>
        <p:sp>
          <p:nvSpPr>
            <p:cNvPr id="55306" name="TextBox 11"/>
            <p:cNvSpPr txBox="1">
              <a:spLocks noChangeArrowheads="1"/>
            </p:cNvSpPr>
            <p:nvPr/>
          </p:nvSpPr>
          <p:spPr bwMode="auto">
            <a:xfrm>
              <a:off x="5806440" y="2103120"/>
              <a:ext cx="155448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a:latin typeface="Arial" charset="0"/>
                </a:rPr>
                <a:t>S-66s</a:t>
              </a:r>
            </a:p>
          </p:txBody>
        </p:sp>
        <p:sp>
          <p:nvSpPr>
            <p:cNvPr id="55307" name="TextBox 12"/>
            <p:cNvSpPr txBox="1">
              <a:spLocks noChangeArrowheads="1"/>
            </p:cNvSpPr>
            <p:nvPr/>
          </p:nvSpPr>
          <p:spPr bwMode="auto">
            <a:xfrm>
              <a:off x="7360920" y="2103120"/>
              <a:ext cx="155448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a:latin typeface="Arial" charset="0"/>
                </a:rPr>
                <a:t>Total</a:t>
              </a:r>
            </a:p>
          </p:txBody>
        </p:sp>
      </p:grpSp>
      <p:sp>
        <p:nvSpPr>
          <p:cNvPr id="15" name="Rectangle 14">
            <a:extLst>
              <a:ext uri="{FF2B5EF4-FFF2-40B4-BE49-F238E27FC236}">
                <a16:creationId xmlns="" xmlns:a16="http://schemas.microsoft.com/office/drawing/2014/main" id="{4D9C35CD-CA68-8444-8980-1A922C30B075}"/>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6-4</a:t>
            </a:r>
          </a:p>
        </p:txBody>
      </p:sp>
      <p:sp>
        <p:nvSpPr>
          <p:cNvPr id="55300" name="Title 1"/>
          <p:cNvSpPr>
            <a:spLocks noGrp="1"/>
          </p:cNvSpPr>
          <p:nvPr>
            <p:ph type="title"/>
          </p:nvPr>
        </p:nvSpPr>
        <p:spPr>
          <a:xfrm>
            <a:off x="457200" y="304800"/>
            <a:ext cx="8229600" cy="914400"/>
          </a:xfrm>
        </p:spPr>
        <p:txBody>
          <a:bodyPr/>
          <a:lstStyle/>
          <a:p>
            <a:pPr eaLnBrk="1" hangingPunct="1">
              <a:lnSpc>
                <a:spcPts val="4400"/>
              </a:lnSpc>
            </a:pPr>
            <a:r>
              <a:rPr lang="en-US" dirty="0">
                <a:latin typeface="Bookman Old Style" charset="0"/>
                <a:ea typeface="ＭＳ Ｐゴシック" charset="0"/>
              </a:rPr>
              <a:t>Product Costing of Multiple </a:t>
            </a:r>
            <a:r>
              <a:rPr lang="en-US" dirty="0" smtClean="0">
                <a:latin typeface="Bookman Old Style" charset="0"/>
                <a:ea typeface="ＭＳ Ｐゴシック" charset="0"/>
              </a:rPr>
              <a:t>Products (2)</a:t>
            </a:r>
            <a:endParaRPr lang="en-US" dirty="0">
              <a:latin typeface="Bookman Old Style" charset="0"/>
              <a:ea typeface="ＭＳ Ｐゴシック" charset="0"/>
            </a:endParaRPr>
          </a:p>
        </p:txBody>
      </p:sp>
    </p:spTree>
  </p:cSld>
  <p:clrMapOvr>
    <a:masterClrMapping/>
  </p:clrMapOvr>
  <p:transition xmlns:p14="http://schemas.microsoft.com/office/powerpoint/2010/main">
    <p:pull dir="ld"/>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a:latin typeface="Bookman Old Style" charset="0"/>
                <a:ea typeface="ＭＳ Ｐゴシック" charset="0"/>
              </a:rPr>
              <a:t>Choice of the Allocation Base</a:t>
            </a:r>
          </a:p>
        </p:txBody>
      </p:sp>
      <p:sp>
        <p:nvSpPr>
          <p:cNvPr id="4" name="Text Box 3">
            <a:extLst>
              <a:ext uri="{FF2B5EF4-FFF2-40B4-BE49-F238E27FC236}">
                <a16:creationId xmlns="" xmlns:a16="http://schemas.microsoft.com/office/drawing/2014/main" id="{EC6C51FB-6ADE-1C40-A97B-49DCD4121877}"/>
              </a:ext>
            </a:extLst>
          </p:cNvPr>
          <p:cNvSpPr txBox="1">
            <a:spLocks noChangeArrowheads="1"/>
          </p:cNvSpPr>
          <p:nvPr/>
        </p:nvSpPr>
        <p:spPr bwMode="auto">
          <a:xfrm>
            <a:off x="549275" y="1676400"/>
            <a:ext cx="8045450" cy="4572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The choice of the allocation base is somewhat arbitrary.</a:t>
            </a:r>
          </a:p>
        </p:txBody>
      </p:sp>
      <p:sp>
        <p:nvSpPr>
          <p:cNvPr id="5" name="Text Box 3">
            <a:extLst>
              <a:ext uri="{FF2B5EF4-FFF2-40B4-BE49-F238E27FC236}">
                <a16:creationId xmlns="" xmlns:a16="http://schemas.microsoft.com/office/drawing/2014/main" id="{6035C4A8-ACF1-2648-943C-0E52A1DAD238}"/>
              </a:ext>
            </a:extLst>
          </p:cNvPr>
          <p:cNvSpPr txBox="1">
            <a:spLocks noChangeArrowheads="1"/>
          </p:cNvSpPr>
          <p:nvPr/>
        </p:nvSpPr>
        <p:spPr bwMode="auto">
          <a:xfrm>
            <a:off x="549275" y="2468563"/>
            <a:ext cx="8045450" cy="823912"/>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What will be the result if management chooses</a:t>
            </a:r>
            <a:br>
              <a:rPr lang="en-US" sz="2400" dirty="0">
                <a:solidFill>
                  <a:schemeClr val="tx1"/>
                </a:solidFill>
                <a:latin typeface="Gill Sans"/>
                <a:cs typeface="Gill Sans"/>
              </a:rPr>
            </a:br>
            <a:r>
              <a:rPr lang="en-US" sz="2400" dirty="0">
                <a:solidFill>
                  <a:schemeClr val="tx1"/>
                </a:solidFill>
                <a:latin typeface="Gill Sans"/>
                <a:cs typeface="Gill Sans"/>
              </a:rPr>
              <a:t>direct labor cost as the allocation base?</a:t>
            </a:r>
          </a:p>
        </p:txBody>
      </p:sp>
      <p:sp>
        <p:nvSpPr>
          <p:cNvPr id="6" name="Text Box 3">
            <a:extLst>
              <a:ext uri="{FF2B5EF4-FFF2-40B4-BE49-F238E27FC236}">
                <a16:creationId xmlns="" xmlns:a16="http://schemas.microsoft.com/office/drawing/2014/main" id="{FD29F967-FC3E-FF40-8E17-F94B33ED2556}"/>
              </a:ext>
            </a:extLst>
          </p:cNvPr>
          <p:cNvSpPr txBox="1">
            <a:spLocks noChangeArrowheads="1"/>
          </p:cNvSpPr>
          <p:nvPr/>
        </p:nvSpPr>
        <p:spPr bwMode="auto">
          <a:xfrm>
            <a:off x="549275" y="3581400"/>
            <a:ext cx="8045450" cy="4572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buSzPct val="100000"/>
            </a:pPr>
            <a:r>
              <a:rPr lang="en-US" sz="2400" dirty="0">
                <a:latin typeface="Gill Sans"/>
                <a:cs typeface="Gill Sans"/>
              </a:rPr>
              <a:t>The rate then becomes 168</a:t>
            </a:r>
            <a:r>
              <a:rPr lang="en-US" sz="2400" dirty="0" smtClean="0">
                <a:latin typeface="Gill Sans"/>
                <a:cs typeface="Gill Sans"/>
              </a:rPr>
              <a:t>% (= $</a:t>
            </a:r>
            <a:r>
              <a:rPr lang="en-US" sz="2400" dirty="0">
                <a:latin typeface="Gill Sans"/>
                <a:cs typeface="Gill Sans"/>
              </a:rPr>
              <a:t>252,000 ÷ $150,000</a:t>
            </a:r>
            <a:r>
              <a:rPr lang="en-US" sz="2400" dirty="0" smtClean="0">
                <a:latin typeface="Gill Sans"/>
                <a:cs typeface="Gill Sans"/>
              </a:rPr>
              <a:t>).</a:t>
            </a:r>
            <a:endParaRPr lang="en-US" sz="2400" dirty="0">
              <a:latin typeface="Gill Sans"/>
              <a:cs typeface="Gill Sans"/>
            </a:endParaRPr>
          </a:p>
        </p:txBody>
      </p:sp>
      <p:sp>
        <p:nvSpPr>
          <p:cNvPr id="9" name="Rectangle 8">
            <a:extLst>
              <a:ext uri="{FF2B5EF4-FFF2-40B4-BE49-F238E27FC236}">
                <a16:creationId xmlns="" xmlns:a16="http://schemas.microsoft.com/office/drawing/2014/main" id="{AC499CB2-4120-9A47-8A77-9EC2E71EED49}"/>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6-4</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dirty="0">
                <a:latin typeface="Bookman Old Style" charset="0"/>
                <a:ea typeface="ＭＳ Ｐゴシック" charset="0"/>
              </a:rPr>
              <a:t>Choice of the Allocation </a:t>
            </a:r>
            <a:r>
              <a:rPr lang="en-US" dirty="0" smtClean="0">
                <a:latin typeface="Bookman Old Style" charset="0"/>
                <a:ea typeface="ＭＳ Ｐゴシック" charset="0"/>
              </a:rPr>
              <a:t>Base (2)</a:t>
            </a:r>
            <a:endParaRPr lang="en-US" dirty="0">
              <a:latin typeface="Bookman Old Style" charset="0"/>
              <a:ea typeface="ＭＳ Ｐゴシック" charset="0"/>
            </a:endParaRPr>
          </a:p>
        </p:txBody>
      </p:sp>
      <p:sp>
        <p:nvSpPr>
          <p:cNvPr id="59394" name="TextBox 3"/>
          <p:cNvSpPr txBox="1">
            <a:spLocks noChangeArrowheads="1"/>
          </p:cNvSpPr>
          <p:nvPr/>
        </p:nvSpPr>
        <p:spPr bwMode="auto">
          <a:xfrm>
            <a:off x="228600" y="1279525"/>
            <a:ext cx="8458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rPr>
              <a:t>Product Costs for January—Sandia Custom Furniture</a:t>
            </a:r>
          </a:p>
          <a:p>
            <a:pPr algn="ctr"/>
            <a:r>
              <a:rPr lang="en-US" sz="2400">
                <a:latin typeface="Arial" charset="0"/>
              </a:rPr>
              <a:t>(allocation base is direct labor dollars)</a:t>
            </a:r>
          </a:p>
        </p:txBody>
      </p:sp>
      <p:grpSp>
        <p:nvGrpSpPr>
          <p:cNvPr id="59395" name="Group 4"/>
          <p:cNvGrpSpPr>
            <a:grpSpLocks/>
          </p:cNvGrpSpPr>
          <p:nvPr/>
        </p:nvGrpSpPr>
        <p:grpSpPr bwMode="auto">
          <a:xfrm>
            <a:off x="228600" y="2239963"/>
            <a:ext cx="8686800" cy="3932237"/>
            <a:chOff x="228600" y="2103120"/>
            <a:chExt cx="8686800" cy="3931920"/>
          </a:xfrm>
        </p:grpSpPr>
        <p:sp>
          <p:nvSpPr>
            <p:cNvPr id="6" name="TextBox 5">
              <a:extLst>
                <a:ext uri="{FF2B5EF4-FFF2-40B4-BE49-F238E27FC236}">
                  <a16:creationId xmlns="" xmlns:a16="http://schemas.microsoft.com/office/drawing/2014/main" id="{98D09332-2A07-9141-8C67-3207F264AB1C}"/>
                </a:ext>
              </a:extLst>
            </p:cNvPr>
            <p:cNvSpPr txBox="1"/>
            <p:nvPr/>
          </p:nvSpPr>
          <p:spPr>
            <a:xfrm>
              <a:off x="228600" y="2466628"/>
              <a:ext cx="4022725" cy="3566825"/>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itchFamily="34" charset="0"/>
                </a:rPr>
                <a:t>Units produced</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Direct labor-hours</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Costs:</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Direct materials</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Direct labor</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Manufacturing overhead</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 </a:t>
              </a:r>
              <a:r>
                <a:rPr lang="en-US" sz="2400" dirty="0" smtClean="0">
                  <a:latin typeface="Arial" panose="020B0604020202020204" pitchFamily="34" charset="0"/>
                  <a:ea typeface="ＭＳ Ｐゴシック" panose="020B0600070205080204" pitchFamily="34" charset="-128"/>
                  <a:cs typeface="Arial" pitchFamily="34" charset="0"/>
                </a:rPr>
                <a:t>168%</a:t>
              </a:r>
              <a:r>
                <a:rPr lang="en-US" sz="2400" dirty="0">
                  <a:latin typeface="Arial" panose="020B0604020202020204" pitchFamily="34" charset="0"/>
                  <a:ea typeface="ＭＳ Ｐゴシック" panose="020B0600070205080204" pitchFamily="34" charset="-128"/>
                  <a:cs typeface="Arial" pitchFamily="34" charset="0"/>
                </a:rPr>
                <a:t>)</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Total</a:t>
              </a:r>
            </a:p>
            <a:p>
              <a:pPr defTabSz="365760">
                <a:lnSpc>
                  <a:spcPct val="150000"/>
                </a:lnSpc>
                <a:defRPr/>
              </a:pPr>
              <a:r>
                <a:rPr lang="en-US" sz="2400" dirty="0">
                  <a:latin typeface="Arial" panose="020B0604020202020204" pitchFamily="34" charset="0"/>
                  <a:ea typeface="ＭＳ Ｐゴシック" panose="020B0600070205080204" pitchFamily="34" charset="-128"/>
                  <a:cs typeface="Arial" pitchFamily="34" charset="0"/>
                </a:rPr>
                <a:t>Cost per unit</a:t>
              </a:r>
            </a:p>
          </p:txBody>
        </p:sp>
        <p:sp>
          <p:nvSpPr>
            <p:cNvPr id="7" name="TextBox 6">
              <a:extLst>
                <a:ext uri="{FF2B5EF4-FFF2-40B4-BE49-F238E27FC236}">
                  <a16:creationId xmlns="" xmlns:a16="http://schemas.microsoft.com/office/drawing/2014/main" id="{ACBADEEE-873B-B344-A1A8-BE1CF599D1AB}"/>
                </a:ext>
              </a:extLst>
            </p:cNvPr>
            <p:cNvSpPr txBox="1"/>
            <p:nvPr/>
          </p:nvSpPr>
          <p:spPr>
            <a:xfrm>
              <a:off x="4251325" y="2468216"/>
              <a:ext cx="1555750" cy="3566824"/>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80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2,400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  40,000</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72,000</a:t>
              </a:r>
            </a:p>
            <a:p>
              <a:pPr defTabSz="365760">
                <a:defRPr/>
              </a:pPr>
              <a:endParaRPr lang="en-US" sz="2400" u="sng"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u="sng" dirty="0">
                  <a:latin typeface="Arial" panose="020B0604020202020204" pitchFamily="34" charset="0"/>
                  <a:ea typeface="ＭＳ Ｐゴシック" panose="020B0600070205080204" pitchFamily="34" charset="-128"/>
                  <a:cs typeface="Arial" pitchFamily="34" charset="0"/>
                </a:rPr>
                <a:t>  </a:t>
              </a:r>
              <a:r>
                <a:rPr lang="en-US" sz="2400" u="sng" dirty="0" smtClean="0">
                  <a:latin typeface="Arial" panose="020B0604020202020204" pitchFamily="34" charset="0"/>
                  <a:ea typeface="ＭＳ Ｐゴシック" panose="020B0600070205080204" pitchFamily="34" charset="-128"/>
                  <a:cs typeface="Arial" pitchFamily="34" charset="0"/>
                </a:rPr>
                <a:t> 120,960</a:t>
              </a:r>
              <a:endParaRPr lang="en-US" sz="2400" u="sng"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u="dbl" dirty="0" smtClean="0">
                  <a:latin typeface="Arial" panose="020B0604020202020204" pitchFamily="34" charset="0"/>
                  <a:ea typeface="ＭＳ Ｐゴシック" panose="020B0600070205080204" pitchFamily="34" charset="-128"/>
                  <a:cs typeface="Arial" pitchFamily="34" charset="0"/>
                </a:rPr>
                <a:t> $232,960</a:t>
              </a:r>
              <a:endParaRPr lang="en-US" sz="2400" u="dbl" dirty="0">
                <a:latin typeface="Arial" panose="020B0604020202020204" pitchFamily="34" charset="0"/>
                <a:ea typeface="ＭＳ Ｐゴシック" panose="020B0600070205080204" pitchFamily="34" charset="-128"/>
                <a:cs typeface="Arial" pitchFamily="34" charset="0"/>
              </a:endParaRPr>
            </a:p>
            <a:p>
              <a:pPr defTabSz="365760">
                <a:lnSpc>
                  <a:spcPct val="150000"/>
                </a:lnSpc>
                <a:defRPr/>
              </a:pPr>
              <a:r>
                <a:rPr lang="en-US" sz="2400" dirty="0" smtClean="0">
                  <a:latin typeface="Arial" panose="020B0604020202020204" pitchFamily="34" charset="0"/>
                  <a:ea typeface="ＭＳ Ｐゴシック" panose="020B0600070205080204" pitchFamily="34" charset="-128"/>
                  <a:cs typeface="Arial" pitchFamily="34" charset="0"/>
                </a:rPr>
                <a:t>   $  2,912</a:t>
              </a:r>
              <a:endParaRPr lang="en-US" sz="2400" dirty="0">
                <a:latin typeface="Arial" panose="020B0604020202020204" pitchFamily="34" charset="0"/>
                <a:ea typeface="ＭＳ Ｐゴシック" panose="020B0600070205080204" pitchFamily="34" charset="-128"/>
                <a:cs typeface="Arial" pitchFamily="34" charset="0"/>
              </a:endParaRPr>
            </a:p>
          </p:txBody>
        </p:sp>
        <p:sp>
          <p:nvSpPr>
            <p:cNvPr id="2" name="TextBox 7">
              <a:extLst>
                <a:ext uri="{FF2B5EF4-FFF2-40B4-BE49-F238E27FC236}">
                  <a16:creationId xmlns="" xmlns:a16="http://schemas.microsoft.com/office/drawing/2014/main" id="{F712D892-631E-B940-931A-4F2620C9C89F}"/>
                </a:ext>
              </a:extLst>
            </p:cNvPr>
            <p:cNvSpPr txBox="1"/>
            <p:nvPr/>
          </p:nvSpPr>
          <p:spPr>
            <a:xfrm>
              <a:off x="5807075" y="2468216"/>
              <a:ext cx="1554163" cy="3566824"/>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 240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3,900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  36,000</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78,000</a:t>
              </a: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u="sng" dirty="0">
                  <a:latin typeface="Arial" panose="020B0604020202020204" pitchFamily="34" charset="0"/>
                  <a:ea typeface="ＭＳ Ｐゴシック" panose="020B0600070205080204" pitchFamily="34" charset="-128"/>
                  <a:cs typeface="Arial" pitchFamily="34" charset="0"/>
                </a:rPr>
                <a:t>  </a:t>
              </a:r>
              <a:r>
                <a:rPr lang="en-US" sz="2400" u="sng" dirty="0" smtClean="0">
                  <a:latin typeface="Arial" panose="020B0604020202020204" pitchFamily="34" charset="0"/>
                  <a:ea typeface="ＭＳ Ｐゴシック" panose="020B0600070205080204" pitchFamily="34" charset="-128"/>
                  <a:cs typeface="Arial" pitchFamily="34" charset="0"/>
                </a:rPr>
                <a:t> 131,040</a:t>
              </a:r>
              <a:endParaRPr lang="en-US" sz="2400" u="sng"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u="dbl" dirty="0" smtClean="0">
                  <a:latin typeface="Arial" panose="020B0604020202020204" pitchFamily="34" charset="0"/>
                  <a:ea typeface="ＭＳ Ｐゴシック" panose="020B0600070205080204" pitchFamily="34" charset="-128"/>
                  <a:cs typeface="Arial" pitchFamily="34" charset="0"/>
                </a:rPr>
                <a:t> $245,040</a:t>
              </a:r>
              <a:endParaRPr lang="en-US" sz="2400" u="dbl" dirty="0">
                <a:latin typeface="Arial" panose="020B0604020202020204" pitchFamily="34" charset="0"/>
                <a:ea typeface="ＭＳ Ｐゴシック" panose="020B0600070205080204" pitchFamily="34" charset="-128"/>
                <a:cs typeface="Arial" pitchFamily="34" charset="0"/>
              </a:endParaRPr>
            </a:p>
            <a:p>
              <a:pPr defTabSz="365760">
                <a:lnSpc>
                  <a:spcPct val="150000"/>
                </a:lnSpc>
                <a:defRPr/>
              </a:pPr>
              <a:r>
                <a:rPr lang="en-US" sz="2400" dirty="0" smtClean="0">
                  <a:latin typeface="Arial" panose="020B0604020202020204" pitchFamily="34" charset="0"/>
                  <a:ea typeface="ＭＳ Ｐゴシック" panose="020B0600070205080204" pitchFamily="34" charset="-128"/>
                  <a:cs typeface="Arial" pitchFamily="34" charset="0"/>
                </a:rPr>
                <a:t> $    1,021</a:t>
              </a:r>
              <a:endParaRPr lang="en-US" sz="2400" dirty="0">
                <a:latin typeface="Arial" panose="020B0604020202020204" pitchFamily="34" charset="0"/>
                <a:ea typeface="ＭＳ Ｐゴシック" panose="020B0600070205080204" pitchFamily="34" charset="-128"/>
                <a:cs typeface="Arial" pitchFamily="34" charset="0"/>
              </a:endParaRPr>
            </a:p>
          </p:txBody>
        </p:sp>
        <p:sp>
          <p:nvSpPr>
            <p:cNvPr id="9" name="TextBox 8">
              <a:extLst>
                <a:ext uri="{FF2B5EF4-FFF2-40B4-BE49-F238E27FC236}">
                  <a16:creationId xmlns="" xmlns:a16="http://schemas.microsoft.com/office/drawing/2014/main" id="{728282BC-E1E8-4347-AB7E-F7446DE934AC}"/>
                </a:ext>
              </a:extLst>
            </p:cNvPr>
            <p:cNvSpPr txBox="1"/>
            <p:nvPr/>
          </p:nvSpPr>
          <p:spPr>
            <a:xfrm>
              <a:off x="7361238" y="2468216"/>
              <a:ext cx="1554162" cy="3566824"/>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320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      </a:t>
              </a:r>
              <a:r>
                <a:rPr lang="en-US" sz="2400" dirty="0" smtClean="0">
                  <a:latin typeface="Arial" panose="020B0604020202020204" pitchFamily="34" charset="0"/>
                  <a:ea typeface="ＭＳ Ｐゴシック" panose="020B0600070205080204" pitchFamily="34" charset="-128"/>
                  <a:cs typeface="Arial" pitchFamily="34" charset="0"/>
                </a:rPr>
                <a:t>6,300</a:t>
              </a: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dirty="0">
                  <a:latin typeface="Arial" panose="020B0604020202020204" pitchFamily="34" charset="0"/>
                  <a:ea typeface="ＭＳ Ｐゴシック" panose="020B0600070205080204" pitchFamily="34" charset="-128"/>
                  <a:cs typeface="Arial" pitchFamily="34" charset="0"/>
                </a:rPr>
                <a:t>$  76,000</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150,000</a:t>
              </a: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u="sng" dirty="0">
                  <a:latin typeface="Arial" panose="020B0604020202020204" pitchFamily="34" charset="0"/>
                  <a:ea typeface="ＭＳ Ｐゴシック" panose="020B0600070205080204" pitchFamily="34" charset="-128"/>
                  <a:cs typeface="Arial" pitchFamily="34" charset="0"/>
                </a:rPr>
                <a:t>  </a:t>
              </a:r>
              <a:r>
                <a:rPr lang="en-US" sz="2400" u="sng" dirty="0" smtClean="0">
                  <a:latin typeface="Arial" panose="020B0604020202020204" pitchFamily="34" charset="0"/>
                  <a:ea typeface="ＭＳ Ｐゴシック" panose="020B0600070205080204" pitchFamily="34" charset="-128"/>
                  <a:cs typeface="Arial" pitchFamily="34" charset="0"/>
                </a:rPr>
                <a:t>252,000</a:t>
              </a:r>
              <a:endParaRPr lang="en-US" sz="2400" u="sng" dirty="0">
                <a:latin typeface="Arial" panose="020B0604020202020204" pitchFamily="34" charset="0"/>
                <a:ea typeface="ＭＳ Ｐゴシック" panose="020B0600070205080204" pitchFamily="34" charset="-128"/>
                <a:cs typeface="Arial" pitchFamily="34" charset="0"/>
              </a:endParaRPr>
            </a:p>
            <a:p>
              <a:pPr defTabSz="365760">
                <a:defRPr/>
              </a:pPr>
              <a:r>
                <a:rPr lang="en-US" sz="2400" u="dbl" dirty="0">
                  <a:latin typeface="Arial" panose="020B0604020202020204" pitchFamily="34" charset="0"/>
                  <a:ea typeface="ＭＳ Ｐゴシック" panose="020B0600070205080204" pitchFamily="34" charset="-128"/>
                  <a:cs typeface="Arial" pitchFamily="34" charset="0"/>
                </a:rPr>
                <a:t>$</a:t>
              </a:r>
              <a:r>
                <a:rPr lang="en-US" sz="2400" u="dbl" dirty="0" smtClean="0">
                  <a:latin typeface="Arial" panose="020B0604020202020204" pitchFamily="34" charset="0"/>
                  <a:ea typeface="ＭＳ Ｐゴシック" panose="020B0600070205080204" pitchFamily="34" charset="-128"/>
                  <a:cs typeface="Arial" pitchFamily="34" charset="0"/>
                </a:rPr>
                <a:t>478,000</a:t>
              </a:r>
              <a:endParaRPr lang="en-US" sz="2400" u="dbl" dirty="0">
                <a:latin typeface="Arial" panose="020B0604020202020204" pitchFamily="34" charset="0"/>
                <a:ea typeface="ＭＳ Ｐゴシック" panose="020B0600070205080204" pitchFamily="34" charset="-128"/>
                <a:cs typeface="Arial" pitchFamily="34" charset="0"/>
              </a:endParaRPr>
            </a:p>
            <a:p>
              <a:pPr defTabSz="365760">
                <a:defRPr/>
              </a:pPr>
              <a:endParaRPr lang="en-US" sz="2400" dirty="0">
                <a:latin typeface="Arial" panose="020B0604020202020204" pitchFamily="34" charset="0"/>
                <a:ea typeface="ＭＳ Ｐゴシック" panose="020B0600070205080204" pitchFamily="34" charset="-128"/>
                <a:cs typeface="Arial" pitchFamily="34" charset="0"/>
              </a:endParaRPr>
            </a:p>
          </p:txBody>
        </p:sp>
        <p:sp>
          <p:nvSpPr>
            <p:cNvPr id="59401" name="TextBox 9"/>
            <p:cNvSpPr txBox="1">
              <a:spLocks noChangeArrowheads="1"/>
            </p:cNvSpPr>
            <p:nvPr/>
          </p:nvSpPr>
          <p:spPr bwMode="auto">
            <a:xfrm>
              <a:off x="4251960" y="2103120"/>
              <a:ext cx="155448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a:latin typeface="Arial" charset="0"/>
                </a:rPr>
                <a:t>S-72s</a:t>
              </a:r>
            </a:p>
          </p:txBody>
        </p:sp>
        <p:sp>
          <p:nvSpPr>
            <p:cNvPr id="59402" name="TextBox 10"/>
            <p:cNvSpPr txBox="1">
              <a:spLocks noChangeArrowheads="1"/>
            </p:cNvSpPr>
            <p:nvPr/>
          </p:nvSpPr>
          <p:spPr bwMode="auto">
            <a:xfrm>
              <a:off x="5806440" y="2103120"/>
              <a:ext cx="155448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a:latin typeface="Arial" charset="0"/>
                </a:rPr>
                <a:t>S-66s</a:t>
              </a:r>
            </a:p>
          </p:txBody>
        </p:sp>
        <p:sp>
          <p:nvSpPr>
            <p:cNvPr id="59403" name="TextBox 11"/>
            <p:cNvSpPr txBox="1">
              <a:spLocks noChangeArrowheads="1"/>
            </p:cNvSpPr>
            <p:nvPr/>
          </p:nvSpPr>
          <p:spPr bwMode="auto">
            <a:xfrm>
              <a:off x="7360920" y="2103120"/>
              <a:ext cx="155448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a:latin typeface="Arial" charset="0"/>
                </a:rPr>
                <a:t>Total</a:t>
              </a:r>
            </a:p>
          </p:txBody>
        </p:sp>
      </p:grpSp>
      <p:sp>
        <p:nvSpPr>
          <p:cNvPr id="14" name="Rectangle 13">
            <a:extLst>
              <a:ext uri="{FF2B5EF4-FFF2-40B4-BE49-F238E27FC236}">
                <a16:creationId xmlns="" xmlns:a16="http://schemas.microsoft.com/office/drawing/2014/main" id="{01D51E48-0FEC-3F42-AFB5-7439DD6E4397}"/>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6-4</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271463"/>
            <a:ext cx="8229600" cy="914400"/>
          </a:xfrm>
        </p:spPr>
        <p:txBody>
          <a:bodyPr/>
          <a:lstStyle/>
          <a:p>
            <a:pPr eaLnBrk="1" hangingPunct="1">
              <a:lnSpc>
                <a:spcPts val="4400"/>
              </a:lnSpc>
            </a:pPr>
            <a:r>
              <a:rPr lang="en-US">
                <a:latin typeface="Bookman Old Style" charset="0"/>
                <a:ea typeface="ＭＳ Ｐゴシック" charset="0"/>
              </a:rPr>
              <a:t>Multiple Allocation Bases</a:t>
            </a:r>
            <a:br>
              <a:rPr lang="en-US">
                <a:latin typeface="Bookman Old Style" charset="0"/>
                <a:ea typeface="ＭＳ Ｐゴシック" charset="0"/>
              </a:rPr>
            </a:br>
            <a:r>
              <a:rPr lang="en-US">
                <a:latin typeface="Bookman Old Style" charset="0"/>
                <a:ea typeface="ＭＳ Ｐゴシック" charset="0"/>
              </a:rPr>
              <a:t>and Two-Stage Systems</a:t>
            </a:r>
          </a:p>
        </p:txBody>
      </p:sp>
      <p:sp>
        <p:nvSpPr>
          <p:cNvPr id="3" name="Rectangle 2">
            <a:extLst>
              <a:ext uri="{FF2B5EF4-FFF2-40B4-BE49-F238E27FC236}">
                <a16:creationId xmlns="" xmlns:a16="http://schemas.microsoft.com/office/drawing/2014/main" id="{88A28B7A-81CD-9847-B39C-6ED3469A6A2B}"/>
              </a:ext>
            </a:extLst>
          </p:cNvPr>
          <p:cNvSpPr/>
          <p:nvPr/>
        </p:nvSpPr>
        <p:spPr>
          <a:xfrm>
            <a:off x="1279525" y="1646238"/>
            <a:ext cx="6584950" cy="731837"/>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6-5</a:t>
            </a:r>
            <a:r>
              <a:rPr lang="en-US" sz="2000" b="1"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Explain the operation of a two-stage allocation</a:t>
            </a:r>
          </a:p>
          <a:p>
            <a:pPr defTabSz="365760">
              <a:spcBef>
                <a:spcPts val="0"/>
              </a:spcBef>
              <a:defRPr/>
            </a:pPr>
            <a:r>
              <a:rPr lang="en-US" sz="2000" dirty="0">
                <a:latin typeface="Tahoma" pitchFamily="34" charset="0"/>
                <a:ea typeface="ＭＳ Ｐゴシック" panose="020B0600070205080204" pitchFamily="34" charset="-128"/>
                <a:cs typeface="+mn-cs"/>
              </a:rPr>
              <a:t>			system for product costing.</a:t>
            </a:r>
          </a:p>
        </p:txBody>
      </p:sp>
      <p:sp>
        <p:nvSpPr>
          <p:cNvPr id="4" name="Text Box 3">
            <a:extLst>
              <a:ext uri="{FF2B5EF4-FFF2-40B4-BE49-F238E27FC236}">
                <a16:creationId xmlns="" xmlns:a16="http://schemas.microsoft.com/office/drawing/2014/main" id="{3D8465CF-A24F-4544-AD48-978F8A95823A}"/>
              </a:ext>
            </a:extLst>
          </p:cNvPr>
          <p:cNvSpPr txBox="1">
            <a:spLocks noChangeArrowheads="1"/>
          </p:cNvSpPr>
          <p:nvPr/>
        </p:nvSpPr>
        <p:spPr bwMode="auto">
          <a:xfrm>
            <a:off x="822325" y="2743200"/>
            <a:ext cx="749935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We can use two or more allocation bases to allocate</a:t>
            </a:r>
          </a:p>
          <a:p>
            <a:pPr algn="ctr" defTabSz="274320">
              <a:buSzPct val="100000"/>
              <a:defRPr/>
            </a:pPr>
            <a:r>
              <a:rPr lang="en-US" sz="2400" dirty="0">
                <a:solidFill>
                  <a:schemeClr val="tx1"/>
                </a:solidFill>
                <a:latin typeface="Gill Sans"/>
                <a:cs typeface="Gill Sans"/>
              </a:rPr>
              <a:t>manufacturing overhead to products.</a:t>
            </a:r>
          </a:p>
        </p:txBody>
      </p:sp>
      <p:sp>
        <p:nvSpPr>
          <p:cNvPr id="9" name="Rectangle 8">
            <a:extLst>
              <a:ext uri="{FF2B5EF4-FFF2-40B4-BE49-F238E27FC236}">
                <a16:creationId xmlns="" xmlns:a16="http://schemas.microsoft.com/office/drawing/2014/main" id="{E0ED6D1F-0E17-CA43-AE04-4AF6AF141E8A}"/>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6-5</a:t>
            </a:r>
          </a:p>
        </p:txBody>
      </p:sp>
    </p:spTree>
  </p:cSld>
  <p:clrMapOvr>
    <a:masterClrMapping/>
  </p:clrMapOvr>
  <p:transition xmlns:p14="http://schemas.microsoft.com/office/powerpoint/2010/main">
    <p:pull dir="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 xmlns:a16="http://schemas.microsoft.com/office/drawing/2014/main" id="{8D163B21-AF5B-AF4C-83DE-7F1D9E52099C}"/>
              </a:ext>
            </a:extLst>
          </p:cNvPr>
          <p:cNvSpPr txBox="1">
            <a:spLocks noChangeArrowheads="1"/>
          </p:cNvSpPr>
          <p:nvPr/>
        </p:nvSpPr>
        <p:spPr bwMode="auto">
          <a:xfrm>
            <a:off x="2743200" y="1646238"/>
            <a:ext cx="3657600" cy="73183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Manufacturing overhead</a:t>
            </a:r>
          </a:p>
        </p:txBody>
      </p:sp>
      <p:sp>
        <p:nvSpPr>
          <p:cNvPr id="5" name="Text Box 3">
            <a:extLst>
              <a:ext uri="{FF2B5EF4-FFF2-40B4-BE49-F238E27FC236}">
                <a16:creationId xmlns="" xmlns:a16="http://schemas.microsoft.com/office/drawing/2014/main" id="{C13166CA-7B3E-304E-B568-6FD26C59466E}"/>
              </a:ext>
            </a:extLst>
          </p:cNvPr>
          <p:cNvSpPr txBox="1">
            <a:spLocks noChangeArrowheads="1"/>
          </p:cNvSpPr>
          <p:nvPr/>
        </p:nvSpPr>
        <p:spPr bwMode="auto">
          <a:xfrm>
            <a:off x="1463675" y="2925763"/>
            <a:ext cx="2925763" cy="73183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Machine-related</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costs</a:t>
            </a:r>
          </a:p>
        </p:txBody>
      </p:sp>
      <p:sp>
        <p:nvSpPr>
          <p:cNvPr id="6" name="Text Box 3">
            <a:extLst>
              <a:ext uri="{FF2B5EF4-FFF2-40B4-BE49-F238E27FC236}">
                <a16:creationId xmlns="" xmlns:a16="http://schemas.microsoft.com/office/drawing/2014/main" id="{94D353A8-C2BA-0249-BFA5-9CABC0C69701}"/>
              </a:ext>
            </a:extLst>
          </p:cNvPr>
          <p:cNvSpPr txBox="1">
            <a:spLocks noChangeArrowheads="1"/>
          </p:cNvSpPr>
          <p:nvPr/>
        </p:nvSpPr>
        <p:spPr bwMode="auto">
          <a:xfrm>
            <a:off x="4937125" y="2925763"/>
            <a:ext cx="2927350" cy="73183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Direct labor-related</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costs</a:t>
            </a:r>
          </a:p>
        </p:txBody>
      </p:sp>
      <p:sp>
        <p:nvSpPr>
          <p:cNvPr id="7" name="Text Box 3">
            <a:extLst>
              <a:ext uri="{FF2B5EF4-FFF2-40B4-BE49-F238E27FC236}">
                <a16:creationId xmlns="" xmlns:a16="http://schemas.microsoft.com/office/drawing/2014/main" id="{802F1EA0-243B-5241-AE30-E6975F5C039E}"/>
              </a:ext>
            </a:extLst>
          </p:cNvPr>
          <p:cNvSpPr txBox="1">
            <a:spLocks noChangeArrowheads="1"/>
          </p:cNvSpPr>
          <p:nvPr/>
        </p:nvSpPr>
        <p:spPr bwMode="auto">
          <a:xfrm>
            <a:off x="1463675" y="5303838"/>
            <a:ext cx="2925763" cy="73183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S-72s</a:t>
            </a:r>
          </a:p>
        </p:txBody>
      </p:sp>
      <p:sp>
        <p:nvSpPr>
          <p:cNvPr id="8" name="Text Box 3">
            <a:extLst>
              <a:ext uri="{FF2B5EF4-FFF2-40B4-BE49-F238E27FC236}">
                <a16:creationId xmlns="" xmlns:a16="http://schemas.microsoft.com/office/drawing/2014/main" id="{0BE64557-25C9-1346-B364-AAF4308F85B6}"/>
              </a:ext>
            </a:extLst>
          </p:cNvPr>
          <p:cNvSpPr txBox="1">
            <a:spLocks noChangeArrowheads="1"/>
          </p:cNvSpPr>
          <p:nvPr/>
        </p:nvSpPr>
        <p:spPr bwMode="auto">
          <a:xfrm>
            <a:off x="4937125" y="5303838"/>
            <a:ext cx="2927350" cy="73183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S-66s</a:t>
            </a:r>
          </a:p>
        </p:txBody>
      </p:sp>
      <p:sp>
        <p:nvSpPr>
          <p:cNvPr id="9" name="Text Box 3">
            <a:extLst>
              <a:ext uri="{FF2B5EF4-FFF2-40B4-BE49-F238E27FC236}">
                <a16:creationId xmlns="" xmlns:a16="http://schemas.microsoft.com/office/drawing/2014/main" id="{4B8475C6-9A55-1E43-AECD-9BD6FB21A310}"/>
              </a:ext>
            </a:extLst>
          </p:cNvPr>
          <p:cNvSpPr txBox="1">
            <a:spLocks noChangeArrowheads="1"/>
          </p:cNvSpPr>
          <p:nvPr/>
        </p:nvSpPr>
        <p:spPr bwMode="auto">
          <a:xfrm>
            <a:off x="92075" y="1646238"/>
            <a:ext cx="1096963" cy="731837"/>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pool</a:t>
            </a:r>
          </a:p>
        </p:txBody>
      </p:sp>
      <p:sp>
        <p:nvSpPr>
          <p:cNvPr id="10" name="Text Box 3">
            <a:extLst>
              <a:ext uri="{FF2B5EF4-FFF2-40B4-BE49-F238E27FC236}">
                <a16:creationId xmlns="" xmlns:a16="http://schemas.microsoft.com/office/drawing/2014/main" id="{B4683F16-D7A4-9B4B-BB4A-87B33B624B98}"/>
              </a:ext>
            </a:extLst>
          </p:cNvPr>
          <p:cNvSpPr txBox="1">
            <a:spLocks noChangeArrowheads="1"/>
          </p:cNvSpPr>
          <p:nvPr/>
        </p:nvSpPr>
        <p:spPr bwMode="auto">
          <a:xfrm>
            <a:off x="92075" y="5303838"/>
            <a:ext cx="1096963" cy="731837"/>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objects</a:t>
            </a:r>
          </a:p>
        </p:txBody>
      </p:sp>
      <p:sp>
        <p:nvSpPr>
          <p:cNvPr id="11" name="Text Box 3">
            <a:extLst>
              <a:ext uri="{FF2B5EF4-FFF2-40B4-BE49-F238E27FC236}">
                <a16:creationId xmlns="" xmlns:a16="http://schemas.microsoft.com/office/drawing/2014/main" id="{2FD9B109-B9E1-CA43-9354-DF602CC1941A}"/>
              </a:ext>
            </a:extLst>
          </p:cNvPr>
          <p:cNvSpPr txBox="1">
            <a:spLocks noChangeArrowheads="1"/>
          </p:cNvSpPr>
          <p:nvPr/>
        </p:nvSpPr>
        <p:spPr bwMode="auto">
          <a:xfrm>
            <a:off x="92075" y="3657600"/>
            <a:ext cx="1096963" cy="1646238"/>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allocation</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rules</a:t>
            </a:r>
          </a:p>
        </p:txBody>
      </p:sp>
      <p:sp>
        <p:nvSpPr>
          <p:cNvPr id="12" name="Text Box 3">
            <a:extLst>
              <a:ext uri="{FF2B5EF4-FFF2-40B4-BE49-F238E27FC236}">
                <a16:creationId xmlns="" xmlns:a16="http://schemas.microsoft.com/office/drawing/2014/main" id="{480E44D3-9EEB-2F4E-97C2-BBE32AB2D59B}"/>
              </a:ext>
            </a:extLst>
          </p:cNvPr>
          <p:cNvSpPr txBox="1">
            <a:spLocks noChangeArrowheads="1"/>
          </p:cNvSpPr>
          <p:nvPr/>
        </p:nvSpPr>
        <p:spPr bwMode="auto">
          <a:xfrm>
            <a:off x="1463675" y="3930650"/>
            <a:ext cx="2925763" cy="3651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Indirect costs</a:t>
            </a:r>
          </a:p>
        </p:txBody>
      </p:sp>
      <p:sp>
        <p:nvSpPr>
          <p:cNvPr id="13" name="Text Box 3">
            <a:extLst>
              <a:ext uri="{FF2B5EF4-FFF2-40B4-BE49-F238E27FC236}">
                <a16:creationId xmlns="" xmlns:a16="http://schemas.microsoft.com/office/drawing/2014/main" id="{5858F406-4C00-DC47-9F29-128B87672579}"/>
              </a:ext>
            </a:extLst>
          </p:cNvPr>
          <p:cNvSpPr txBox="1">
            <a:spLocks noChangeArrowheads="1"/>
          </p:cNvSpPr>
          <p:nvPr/>
        </p:nvSpPr>
        <p:spPr bwMode="auto">
          <a:xfrm>
            <a:off x="4937125" y="3930650"/>
            <a:ext cx="2927350" cy="3651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Indirect costs</a:t>
            </a:r>
          </a:p>
        </p:txBody>
      </p:sp>
      <p:sp>
        <p:nvSpPr>
          <p:cNvPr id="14" name="Text Box 3">
            <a:extLst>
              <a:ext uri="{FF2B5EF4-FFF2-40B4-BE49-F238E27FC236}">
                <a16:creationId xmlns="" xmlns:a16="http://schemas.microsoft.com/office/drawing/2014/main" id="{0D2E9841-08CB-7D45-A7A6-50241314C6BE}"/>
              </a:ext>
            </a:extLst>
          </p:cNvPr>
          <p:cNvSpPr txBox="1">
            <a:spLocks noChangeArrowheads="1"/>
          </p:cNvSpPr>
          <p:nvPr/>
        </p:nvSpPr>
        <p:spPr bwMode="auto">
          <a:xfrm>
            <a:off x="1463675" y="4330700"/>
            <a:ext cx="2925763" cy="63976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(allocated in proportion</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to machine hours)</a:t>
            </a:r>
          </a:p>
        </p:txBody>
      </p:sp>
      <p:sp>
        <p:nvSpPr>
          <p:cNvPr id="15" name="Text Box 3">
            <a:extLst>
              <a:ext uri="{FF2B5EF4-FFF2-40B4-BE49-F238E27FC236}">
                <a16:creationId xmlns="" xmlns:a16="http://schemas.microsoft.com/office/drawing/2014/main" id="{DA514AA0-E0F9-0648-BAA5-1A801ABED764}"/>
              </a:ext>
            </a:extLst>
          </p:cNvPr>
          <p:cNvSpPr txBox="1">
            <a:spLocks noChangeArrowheads="1"/>
          </p:cNvSpPr>
          <p:nvPr/>
        </p:nvSpPr>
        <p:spPr bwMode="auto">
          <a:xfrm>
            <a:off x="4937125" y="4297363"/>
            <a:ext cx="2927350" cy="639762"/>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(allocated in proportion</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to direct labor hours)</a:t>
            </a:r>
          </a:p>
        </p:txBody>
      </p:sp>
      <p:sp>
        <p:nvSpPr>
          <p:cNvPr id="16" name="Text Box 3">
            <a:extLst>
              <a:ext uri="{FF2B5EF4-FFF2-40B4-BE49-F238E27FC236}">
                <a16:creationId xmlns="" xmlns:a16="http://schemas.microsoft.com/office/drawing/2014/main" id="{1788AD3F-919A-9E43-9843-9FB1918B9FE0}"/>
              </a:ext>
            </a:extLst>
          </p:cNvPr>
          <p:cNvSpPr txBox="1">
            <a:spLocks noChangeArrowheads="1"/>
          </p:cNvSpPr>
          <p:nvPr/>
        </p:nvSpPr>
        <p:spPr bwMode="auto">
          <a:xfrm>
            <a:off x="8137525" y="3657600"/>
            <a:ext cx="914400" cy="1646238"/>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Second</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stage</a:t>
            </a:r>
          </a:p>
        </p:txBody>
      </p:sp>
      <p:sp>
        <p:nvSpPr>
          <p:cNvPr id="17" name="Text Box 3">
            <a:extLst>
              <a:ext uri="{FF2B5EF4-FFF2-40B4-BE49-F238E27FC236}">
                <a16:creationId xmlns="" xmlns:a16="http://schemas.microsoft.com/office/drawing/2014/main" id="{46458059-F6CC-864B-8CBE-820CE7421F18}"/>
              </a:ext>
            </a:extLst>
          </p:cNvPr>
          <p:cNvSpPr txBox="1">
            <a:spLocks noChangeArrowheads="1"/>
          </p:cNvSpPr>
          <p:nvPr/>
        </p:nvSpPr>
        <p:spPr bwMode="auto">
          <a:xfrm>
            <a:off x="7673975" y="2319338"/>
            <a:ext cx="1279525" cy="366712"/>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First stage</a:t>
            </a:r>
          </a:p>
        </p:txBody>
      </p:sp>
      <p:cxnSp>
        <p:nvCxnSpPr>
          <p:cNvPr id="19" name="Elbow Connector 18">
            <a:extLst>
              <a:ext uri="{FF2B5EF4-FFF2-40B4-BE49-F238E27FC236}">
                <a16:creationId xmlns="" xmlns:a16="http://schemas.microsoft.com/office/drawing/2014/main" id="{736856AF-ECFC-7347-B0B5-633CE8ACE41E}"/>
              </a:ext>
            </a:extLst>
          </p:cNvPr>
          <p:cNvCxnSpPr>
            <a:stCxn id="4" idx="2"/>
            <a:endCxn id="5" idx="0"/>
          </p:cNvCxnSpPr>
          <p:nvPr/>
        </p:nvCxnSpPr>
        <p:spPr>
          <a:xfrm rot="5400000">
            <a:off x="3475038" y="1828800"/>
            <a:ext cx="547688" cy="1646237"/>
          </a:xfrm>
          <a:prstGeom prst="bentConnector3">
            <a:avLst>
              <a:gd name="adj1" fmla="val 50000"/>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 xmlns:a16="http://schemas.microsoft.com/office/drawing/2014/main" id="{87C5C13F-423B-6349-B89D-7FC791C29CA1}"/>
              </a:ext>
            </a:extLst>
          </p:cNvPr>
          <p:cNvCxnSpPr>
            <a:stCxn id="4" idx="2"/>
            <a:endCxn id="6" idx="0"/>
          </p:cNvCxnSpPr>
          <p:nvPr/>
        </p:nvCxnSpPr>
        <p:spPr>
          <a:xfrm rot="16200000" flipH="1">
            <a:off x="5212556" y="1737519"/>
            <a:ext cx="547688" cy="1828800"/>
          </a:xfrm>
          <a:prstGeom prst="bentConnector3">
            <a:avLst>
              <a:gd name="adj1" fmla="val 50000"/>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9820C119-A2DA-DD40-BC08-015CF0BC2914}"/>
              </a:ext>
            </a:extLst>
          </p:cNvPr>
          <p:cNvCxnSpPr/>
          <p:nvPr/>
        </p:nvCxnSpPr>
        <p:spPr>
          <a:xfrm rot="5400000">
            <a:off x="6766719" y="4480719"/>
            <a:ext cx="1644650" cy="1588"/>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 xmlns:a16="http://schemas.microsoft.com/office/drawing/2014/main" id="{0F777F61-4D71-8342-8F36-3C77D9643910}"/>
              </a:ext>
            </a:extLst>
          </p:cNvPr>
          <p:cNvCxnSpPr/>
          <p:nvPr/>
        </p:nvCxnSpPr>
        <p:spPr>
          <a:xfrm rot="5400000">
            <a:off x="3222625" y="3360738"/>
            <a:ext cx="1646238" cy="2239962"/>
          </a:xfrm>
          <a:prstGeom prst="bentConnector3">
            <a:avLst>
              <a:gd name="adj1" fmla="val 8013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 xmlns:a16="http://schemas.microsoft.com/office/drawing/2014/main" id="{CA02663D-A176-7E48-A1A0-30E63C05FF8F}"/>
              </a:ext>
            </a:extLst>
          </p:cNvPr>
          <p:cNvCxnSpPr/>
          <p:nvPr/>
        </p:nvCxnSpPr>
        <p:spPr>
          <a:xfrm rot="16200000" flipH="1">
            <a:off x="4448969" y="3352006"/>
            <a:ext cx="1646238" cy="2257425"/>
          </a:xfrm>
          <a:prstGeom prst="bentConnector3">
            <a:avLst>
              <a:gd name="adj1" fmla="val 89548"/>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 xmlns:a16="http://schemas.microsoft.com/office/drawing/2014/main" id="{05266619-0583-E548-A5B4-A1873204F1FF}"/>
              </a:ext>
            </a:extLst>
          </p:cNvPr>
          <p:cNvCxnSpPr/>
          <p:nvPr/>
        </p:nvCxnSpPr>
        <p:spPr>
          <a:xfrm rot="5400000">
            <a:off x="915194" y="4480719"/>
            <a:ext cx="1644650" cy="1588"/>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 xmlns:a16="http://schemas.microsoft.com/office/drawing/2014/main" id="{BD479ECE-95BC-9243-8AB4-83A2503EC023}"/>
              </a:ext>
            </a:extLst>
          </p:cNvPr>
          <p:cNvCxnSpPr/>
          <p:nvPr/>
        </p:nvCxnSpPr>
        <p:spPr>
          <a:xfrm rot="10800000">
            <a:off x="6583363" y="2514600"/>
            <a:ext cx="1006475" cy="158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 xmlns:a16="http://schemas.microsoft.com/office/drawing/2014/main" id="{95CE09DB-5B16-7D4F-85F4-47D2A3BE2275}"/>
              </a:ext>
            </a:extLst>
          </p:cNvPr>
          <p:cNvCxnSpPr/>
          <p:nvPr/>
        </p:nvCxnSpPr>
        <p:spPr>
          <a:xfrm rot="10800000">
            <a:off x="7734300" y="4494213"/>
            <a:ext cx="603250" cy="15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 xmlns:a16="http://schemas.microsoft.com/office/drawing/2014/main" id="{D8C0C027-580C-6E4C-8073-4FA2D7BEE1DF}"/>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6-5</a:t>
            </a:r>
          </a:p>
        </p:txBody>
      </p:sp>
      <p:sp>
        <p:nvSpPr>
          <p:cNvPr id="63512" name="Title 1"/>
          <p:cNvSpPr>
            <a:spLocks noGrp="1"/>
          </p:cNvSpPr>
          <p:nvPr>
            <p:ph type="title"/>
          </p:nvPr>
        </p:nvSpPr>
        <p:spPr>
          <a:xfrm>
            <a:off x="457200" y="271463"/>
            <a:ext cx="8229600" cy="914400"/>
          </a:xfrm>
        </p:spPr>
        <p:txBody>
          <a:bodyPr/>
          <a:lstStyle/>
          <a:p>
            <a:pPr eaLnBrk="1" hangingPunct="1">
              <a:lnSpc>
                <a:spcPts val="4400"/>
              </a:lnSpc>
            </a:pPr>
            <a:r>
              <a:rPr lang="en-US" dirty="0">
                <a:latin typeface="Bookman Old Style" charset="0"/>
                <a:ea typeface="ＭＳ Ｐゴシック" charset="0"/>
              </a:rPr>
              <a:t>Multiple Allocation Bases</a:t>
            </a:r>
            <a:br>
              <a:rPr lang="en-US" dirty="0">
                <a:latin typeface="Bookman Old Style" charset="0"/>
                <a:ea typeface="ＭＳ Ｐゴシック" charset="0"/>
              </a:rPr>
            </a:br>
            <a:r>
              <a:rPr lang="en-US" dirty="0">
                <a:latin typeface="Bookman Old Style" charset="0"/>
                <a:ea typeface="ＭＳ Ｐゴシック" charset="0"/>
              </a:rPr>
              <a:t>and Two-Stage </a:t>
            </a:r>
            <a:r>
              <a:rPr lang="en-US" dirty="0" smtClean="0">
                <a:latin typeface="Bookman Old Style" charset="0"/>
                <a:ea typeface="ＭＳ Ｐゴシック" charset="0"/>
              </a:rPr>
              <a:t>Systems (2)</a:t>
            </a:r>
            <a:endParaRPr lang="en-US" dirty="0">
              <a:latin typeface="Bookman Old Style" charset="0"/>
              <a:ea typeface="ＭＳ Ｐゴシック" charset="0"/>
            </a:endParaRP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pPr eaLnBrk="1" hangingPunct="1"/>
            <a:r>
              <a:rPr lang="en-US" dirty="0">
                <a:latin typeface="Bookman Old Style" charset="0"/>
                <a:ea typeface="ＭＳ Ｐゴシック" charset="0"/>
              </a:rPr>
              <a:t>Learning Objectives</a:t>
            </a:r>
          </a:p>
        </p:txBody>
      </p:sp>
      <p:sp>
        <p:nvSpPr>
          <p:cNvPr id="3" name="Rectangle 2">
            <a:extLst>
              <a:ext uri="{FF2B5EF4-FFF2-40B4-BE49-F238E27FC236}">
                <a16:creationId xmlns="" xmlns:a16="http://schemas.microsoft.com/office/drawing/2014/main" id="{1A452F0F-6E5E-844D-85CC-54E83719BB90}"/>
              </a:ext>
            </a:extLst>
          </p:cNvPr>
          <p:cNvSpPr/>
          <p:nvPr/>
        </p:nvSpPr>
        <p:spPr>
          <a:xfrm>
            <a:off x="593725" y="1463675"/>
            <a:ext cx="7956550" cy="4754563"/>
          </a:xfrm>
          <a:prstGeom prst="rect">
            <a:avLst/>
          </a:prstGeom>
          <a:solidFill>
            <a:schemeClr val="tx2">
              <a:lumMod val="20000"/>
              <a:lumOff val="80000"/>
            </a:schemeClr>
          </a:solidFill>
        </p:spPr>
        <p:txBody>
          <a:bodyPr wrap="none"/>
          <a:lstStyle/>
          <a:p>
            <a:pPr marL="457200" indent="-457200" defTabSz="365760">
              <a:lnSpc>
                <a:spcPct val="150000"/>
              </a:lnSpc>
              <a:spcBef>
                <a:spcPts val="0"/>
              </a:spcBef>
              <a:defRPr/>
            </a:pPr>
            <a:r>
              <a:rPr lang="en-US" sz="2400" b="1" dirty="0">
                <a:solidFill>
                  <a:srgbClr val="0000CC"/>
                </a:solidFill>
                <a:ea typeface="ＭＳ Ｐゴシック" panose="020B0600070205080204" pitchFamily="34" charset="-128"/>
                <a:cs typeface="+mn-cs"/>
              </a:rPr>
              <a:t>LO 6-1</a:t>
            </a:r>
            <a:r>
              <a:rPr lang="en-US" sz="2400" dirty="0">
                <a:solidFill>
                  <a:srgbClr val="0000CC"/>
                </a:solidFill>
                <a:effectLst>
                  <a:outerShdw blurRad="38100" dist="38100" dir="2700000" algn="tl">
                    <a:srgbClr val="000000">
                      <a:alpha val="43137"/>
                    </a:srgbClr>
                  </a:outerShdw>
                </a:effectLst>
                <a:ea typeface="ＭＳ Ｐゴシック" panose="020B0600070205080204" pitchFamily="34" charset="-128"/>
                <a:cs typeface="+mn-cs"/>
              </a:rPr>
              <a:t>	</a:t>
            </a:r>
            <a:r>
              <a:rPr lang="en-US" sz="2000" dirty="0">
                <a:latin typeface="Arial" panose="020B0604020202020204" pitchFamily="34" charset="0"/>
                <a:ea typeface="ＭＳ Ｐゴシック" panose="020B0600070205080204" pitchFamily="34" charset="-128"/>
                <a:cs typeface="Arial" pitchFamily="34" charset="0"/>
              </a:rPr>
              <a:t>Explain the fundamental themes underlying</a:t>
            </a:r>
          </a:p>
          <a:p>
            <a:pPr marL="457200" indent="-457200" defTabSz="365760">
              <a:spcBef>
                <a:spcPts val="0"/>
              </a:spcBef>
              <a:defRPr/>
            </a:pPr>
            <a:r>
              <a:rPr lang="en-US" sz="2000" dirty="0">
                <a:latin typeface="Arial" panose="020B0604020202020204" pitchFamily="34" charset="0"/>
                <a:ea typeface="ＭＳ Ｐゴシック" panose="020B0600070205080204" pitchFamily="34" charset="-128"/>
                <a:cs typeface="Arial" pitchFamily="34" charset="0"/>
              </a:rPr>
              <a:t>			the design of cost systems.</a:t>
            </a:r>
          </a:p>
          <a:p>
            <a:pPr marL="457200" indent="-457200" defTabSz="365760">
              <a:lnSpc>
                <a:spcPct val="150000"/>
              </a:lnSpc>
              <a:spcBef>
                <a:spcPts val="0"/>
              </a:spcBef>
              <a:defRPr/>
            </a:pPr>
            <a:r>
              <a:rPr lang="en-US" sz="2400" b="1" dirty="0">
                <a:solidFill>
                  <a:srgbClr val="0000CC"/>
                </a:solidFill>
                <a:ea typeface="ＭＳ Ｐゴシック" panose="020B0600070205080204" pitchFamily="34" charset="-128"/>
                <a:cs typeface="+mn-cs"/>
              </a:rPr>
              <a:t>LO 6-2</a:t>
            </a:r>
            <a:r>
              <a:rPr lang="en-US" sz="2400" dirty="0">
                <a:solidFill>
                  <a:srgbClr val="0000CC"/>
                </a:solidFill>
                <a:effectLst>
                  <a:outerShdw blurRad="38100" dist="38100" dir="2700000" algn="tl">
                    <a:srgbClr val="000000">
                      <a:alpha val="43137"/>
                    </a:srgbClr>
                  </a:outerShdw>
                </a:effectLst>
                <a:ea typeface="ＭＳ Ｐゴシック" panose="020B0600070205080204" pitchFamily="34" charset="-128"/>
                <a:cs typeface="+mn-cs"/>
              </a:rPr>
              <a:t>	</a:t>
            </a:r>
            <a:r>
              <a:rPr lang="en-US" sz="2000" dirty="0">
                <a:latin typeface="Arial" panose="020B0604020202020204" pitchFamily="34" charset="0"/>
                <a:ea typeface="ＭＳ Ｐゴシック" panose="020B0600070205080204" pitchFamily="34" charset="-128"/>
                <a:cs typeface="Arial" pitchFamily="34" charset="0"/>
              </a:rPr>
              <a:t>Explain how cost allocation is used in a cost</a:t>
            </a:r>
          </a:p>
          <a:p>
            <a:pPr marL="457200" indent="-457200" defTabSz="365760">
              <a:spcBef>
                <a:spcPts val="0"/>
              </a:spcBef>
              <a:defRPr/>
            </a:pPr>
            <a:r>
              <a:rPr lang="en-US" sz="2000" dirty="0">
                <a:latin typeface="Arial" panose="020B0604020202020204" pitchFamily="34" charset="0"/>
                <a:ea typeface="ＭＳ Ｐゴシック" panose="020B0600070205080204" pitchFamily="34" charset="-128"/>
                <a:cs typeface="Arial" pitchFamily="34" charset="0"/>
              </a:rPr>
              <a:t>			management system.</a:t>
            </a:r>
          </a:p>
          <a:p>
            <a:pPr defTabSz="365760">
              <a:lnSpc>
                <a:spcPct val="150000"/>
              </a:lnSpc>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itchFamily="34" charset="0"/>
              </a:rPr>
              <a:t>LO 6-3</a:t>
            </a:r>
            <a:r>
              <a:rPr lang="en-US" sz="2400" dirty="0">
                <a:solidFill>
                  <a:srgbClr val="0000CC"/>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Arial" pitchFamily="34" charset="0"/>
              </a:rPr>
              <a:t>	</a:t>
            </a:r>
            <a:r>
              <a:rPr lang="en-US" sz="2000" dirty="0">
                <a:latin typeface="Arial" panose="020B0604020202020204" pitchFamily="34" charset="0"/>
                <a:ea typeface="ＭＳ Ｐゴシック" panose="020B0600070205080204" pitchFamily="34" charset="-128"/>
                <a:cs typeface="Arial" pitchFamily="34" charset="0"/>
              </a:rPr>
              <a:t>Explain how a basic product costing system works.</a:t>
            </a:r>
          </a:p>
          <a:p>
            <a:pPr defTabSz="365760">
              <a:lnSpc>
                <a:spcPct val="150000"/>
              </a:lnSpc>
              <a:spcBef>
                <a:spcPts val="0"/>
              </a:spcBef>
              <a:defRPr/>
            </a:pPr>
            <a:r>
              <a:rPr lang="en-US" sz="2400" b="1" dirty="0">
                <a:solidFill>
                  <a:srgbClr val="0000CC"/>
                </a:solidFill>
                <a:ea typeface="ＭＳ Ｐゴシック" panose="020B0600070205080204" pitchFamily="34" charset="-128"/>
                <a:cs typeface="+mn-cs"/>
              </a:rPr>
              <a:t>LO 6-4</a:t>
            </a:r>
            <a:r>
              <a:rPr lang="en-US" sz="2400" dirty="0">
                <a:solidFill>
                  <a:srgbClr val="0000CC"/>
                </a:solidFill>
                <a:ea typeface="ＭＳ Ｐゴシック" panose="020B0600070205080204" pitchFamily="34" charset="-128"/>
                <a:cs typeface="+mn-cs"/>
              </a:rPr>
              <a:t>	</a:t>
            </a:r>
            <a:r>
              <a:rPr lang="en-US" sz="2000" dirty="0">
                <a:latin typeface="Arial" panose="020B0604020202020204" pitchFamily="34" charset="0"/>
                <a:ea typeface="ＭＳ Ｐゴシック" panose="020B0600070205080204" pitchFamily="34" charset="-128"/>
                <a:cs typeface="Arial" pitchFamily="34" charset="0"/>
              </a:rPr>
              <a:t>Understand how overhead cost is allocated to products.</a:t>
            </a:r>
          </a:p>
          <a:p>
            <a:pPr marL="457200" indent="-457200" defTabSz="365760">
              <a:lnSpc>
                <a:spcPct val="150000"/>
              </a:lnSpc>
              <a:spcBef>
                <a:spcPts val="0"/>
              </a:spcBef>
              <a:defRPr/>
            </a:pPr>
            <a:r>
              <a:rPr lang="en-US" sz="2400" b="1" dirty="0">
                <a:solidFill>
                  <a:srgbClr val="0000CC"/>
                </a:solidFill>
                <a:ea typeface="ＭＳ Ｐゴシック" panose="020B0600070205080204" pitchFamily="34" charset="-128"/>
                <a:cs typeface="+mn-cs"/>
              </a:rPr>
              <a:t>LO 6-5</a:t>
            </a:r>
            <a:r>
              <a:rPr lang="en-US" sz="2400" dirty="0">
                <a:solidFill>
                  <a:srgbClr val="0000CC"/>
                </a:solidFill>
                <a:ea typeface="ＭＳ Ｐゴシック" panose="020B0600070205080204" pitchFamily="34" charset="-128"/>
                <a:cs typeface="+mn-cs"/>
              </a:rPr>
              <a:t>	</a:t>
            </a:r>
            <a:r>
              <a:rPr lang="en-US" sz="2000" dirty="0">
                <a:latin typeface="Arial" panose="020B0604020202020204" pitchFamily="34" charset="0"/>
                <a:ea typeface="ＭＳ Ｐゴシック" panose="020B0600070205080204" pitchFamily="34" charset="-128"/>
                <a:cs typeface="Arial" pitchFamily="34" charset="0"/>
              </a:rPr>
              <a:t>Explain the operation of a two-stage allocation system</a:t>
            </a:r>
          </a:p>
          <a:p>
            <a:pPr marL="457200" indent="-457200" defTabSz="365760">
              <a:spcBef>
                <a:spcPts val="0"/>
              </a:spcBef>
              <a:defRPr/>
            </a:pPr>
            <a:r>
              <a:rPr lang="en-US" sz="2000" dirty="0">
                <a:latin typeface="Arial" panose="020B0604020202020204" pitchFamily="34" charset="0"/>
                <a:ea typeface="ＭＳ Ｐゴシック" panose="020B0600070205080204" pitchFamily="34" charset="-128"/>
                <a:cs typeface="Arial" pitchFamily="34" charset="0"/>
              </a:rPr>
              <a:t>			for product costing.</a:t>
            </a:r>
          </a:p>
          <a:p>
            <a:pPr marL="457200" indent="-457200" defTabSz="365760">
              <a:lnSpc>
                <a:spcPct val="150000"/>
              </a:lnSpc>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itchFamily="34" charset="0"/>
              </a:rPr>
              <a:t>LO 6-6</a:t>
            </a:r>
            <a:r>
              <a:rPr lang="en-US" sz="2400" dirty="0">
                <a:solidFill>
                  <a:srgbClr val="0000CC"/>
                </a:solidFill>
                <a:latin typeface="Arial" panose="020B0604020202020204" pitchFamily="34" charset="0"/>
                <a:ea typeface="ＭＳ Ｐゴシック" panose="020B0600070205080204" pitchFamily="34" charset="-128"/>
                <a:cs typeface="Arial" pitchFamily="34" charset="0"/>
              </a:rPr>
              <a:t>	</a:t>
            </a:r>
            <a:r>
              <a:rPr lang="en-US" sz="2000" dirty="0">
                <a:latin typeface="Arial" panose="020B0604020202020204" pitchFamily="34" charset="0"/>
                <a:ea typeface="ＭＳ Ｐゴシック" panose="020B0600070205080204" pitchFamily="34" charset="-128"/>
                <a:cs typeface="Arial" pitchFamily="34" charset="0"/>
              </a:rPr>
              <a:t>Describe the three basic types of product costing systems:</a:t>
            </a:r>
          </a:p>
          <a:p>
            <a:pPr marL="457200" indent="-457200" defTabSz="365760">
              <a:spcBef>
                <a:spcPts val="0"/>
              </a:spcBef>
              <a:defRPr/>
            </a:pPr>
            <a:r>
              <a:rPr lang="en-US" sz="2000" dirty="0">
                <a:latin typeface="Arial" panose="020B0604020202020204" pitchFamily="34" charset="0"/>
                <a:ea typeface="ＭＳ Ｐゴシック" panose="020B0600070205080204" pitchFamily="34" charset="-128"/>
                <a:cs typeface="Arial" pitchFamily="34" charset="0"/>
              </a:rPr>
              <a:t>			</a:t>
            </a:r>
            <a:r>
              <a:rPr lang="en-US" sz="2000" dirty="0" smtClean="0">
                <a:latin typeface="Arial" panose="020B0604020202020204" pitchFamily="34" charset="0"/>
                <a:ea typeface="ＭＳ Ｐゴシック" panose="020B0600070205080204" pitchFamily="34" charset="-128"/>
                <a:cs typeface="Arial" pitchFamily="34" charset="0"/>
              </a:rPr>
              <a:t>job, </a:t>
            </a:r>
            <a:r>
              <a:rPr lang="en-US" sz="2000" dirty="0">
                <a:latin typeface="Arial" panose="020B0604020202020204" pitchFamily="34" charset="0"/>
                <a:ea typeface="ＭＳ Ｐゴシック" panose="020B0600070205080204" pitchFamily="34" charset="-128"/>
                <a:cs typeface="Arial" pitchFamily="34" charset="0"/>
              </a:rPr>
              <a:t>process, and operations.</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 xmlns:a16="http://schemas.microsoft.com/office/drawing/2014/main" id="{353B8A9B-3CFD-A348-883C-7F2B2B282986}"/>
              </a:ext>
            </a:extLst>
          </p:cNvPr>
          <p:cNvSpPr txBox="1">
            <a:spLocks noChangeArrowheads="1"/>
          </p:cNvSpPr>
          <p:nvPr/>
        </p:nvSpPr>
        <p:spPr bwMode="auto">
          <a:xfrm>
            <a:off x="92075" y="1828800"/>
            <a:ext cx="1644650" cy="9144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pool</a:t>
            </a:r>
          </a:p>
        </p:txBody>
      </p:sp>
      <p:sp>
        <p:nvSpPr>
          <p:cNvPr id="5" name="Text Box 3">
            <a:extLst>
              <a:ext uri="{FF2B5EF4-FFF2-40B4-BE49-F238E27FC236}">
                <a16:creationId xmlns="" xmlns:a16="http://schemas.microsoft.com/office/drawing/2014/main" id="{8A0DB43A-5764-664A-925F-2014F35818F9}"/>
              </a:ext>
            </a:extLst>
          </p:cNvPr>
          <p:cNvSpPr txBox="1">
            <a:spLocks noChangeArrowheads="1"/>
          </p:cNvSpPr>
          <p:nvPr/>
        </p:nvSpPr>
        <p:spPr bwMode="auto">
          <a:xfrm>
            <a:off x="92075" y="4937125"/>
            <a:ext cx="1644650" cy="54927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 allocation</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rule</a:t>
            </a:r>
          </a:p>
        </p:txBody>
      </p:sp>
      <p:sp>
        <p:nvSpPr>
          <p:cNvPr id="6" name="Text Box 3">
            <a:extLst>
              <a:ext uri="{FF2B5EF4-FFF2-40B4-BE49-F238E27FC236}">
                <a16:creationId xmlns="" xmlns:a16="http://schemas.microsoft.com/office/drawing/2014/main" id="{8B125DE6-45A7-0047-9050-AA32C072915C}"/>
              </a:ext>
            </a:extLst>
          </p:cNvPr>
          <p:cNvSpPr txBox="1">
            <a:spLocks noChangeArrowheads="1"/>
          </p:cNvSpPr>
          <p:nvPr/>
        </p:nvSpPr>
        <p:spPr bwMode="auto">
          <a:xfrm>
            <a:off x="92075" y="3475038"/>
            <a:ext cx="1644650" cy="9144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Intermediate</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 pools</a:t>
            </a:r>
          </a:p>
        </p:txBody>
      </p:sp>
      <p:sp>
        <p:nvSpPr>
          <p:cNvPr id="7" name="Text Box 3">
            <a:extLst>
              <a:ext uri="{FF2B5EF4-FFF2-40B4-BE49-F238E27FC236}">
                <a16:creationId xmlns="" xmlns:a16="http://schemas.microsoft.com/office/drawing/2014/main" id="{A68D0377-D2A8-1145-AD61-3C7136F92BA5}"/>
              </a:ext>
            </a:extLst>
          </p:cNvPr>
          <p:cNvSpPr txBox="1">
            <a:spLocks noChangeArrowheads="1"/>
          </p:cNvSpPr>
          <p:nvPr/>
        </p:nvSpPr>
        <p:spPr bwMode="auto">
          <a:xfrm>
            <a:off x="4206875" y="1828800"/>
            <a:ext cx="2376488" cy="9144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Overhead</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$252,000</a:t>
            </a:r>
          </a:p>
        </p:txBody>
      </p:sp>
      <p:sp>
        <p:nvSpPr>
          <p:cNvPr id="8" name="Text Box 3">
            <a:extLst>
              <a:ext uri="{FF2B5EF4-FFF2-40B4-BE49-F238E27FC236}">
                <a16:creationId xmlns="" xmlns:a16="http://schemas.microsoft.com/office/drawing/2014/main" id="{2E73090D-91F8-354E-AA29-11D443B343E3}"/>
              </a:ext>
            </a:extLst>
          </p:cNvPr>
          <p:cNvSpPr txBox="1">
            <a:spLocks noChangeArrowheads="1"/>
          </p:cNvSpPr>
          <p:nvPr/>
        </p:nvSpPr>
        <p:spPr bwMode="auto">
          <a:xfrm>
            <a:off x="2378075" y="3475038"/>
            <a:ext cx="2376488" cy="9144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Machine-related</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$100,800</a:t>
            </a:r>
          </a:p>
        </p:txBody>
      </p:sp>
      <p:sp>
        <p:nvSpPr>
          <p:cNvPr id="9" name="Text Box 3">
            <a:extLst>
              <a:ext uri="{FF2B5EF4-FFF2-40B4-BE49-F238E27FC236}">
                <a16:creationId xmlns="" xmlns:a16="http://schemas.microsoft.com/office/drawing/2014/main" id="{07084AD8-658B-A54E-8BC7-27E3081019BD}"/>
              </a:ext>
            </a:extLst>
          </p:cNvPr>
          <p:cNvSpPr txBox="1">
            <a:spLocks noChangeArrowheads="1"/>
          </p:cNvSpPr>
          <p:nvPr/>
        </p:nvSpPr>
        <p:spPr bwMode="auto">
          <a:xfrm>
            <a:off x="6035675" y="3475038"/>
            <a:ext cx="2376488" cy="9144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smtClean="0">
                <a:solidFill>
                  <a:schemeClr val="tx1"/>
                </a:solidFill>
                <a:latin typeface="Arial" pitchFamily="34" charset="0"/>
                <a:cs typeface="Arial" pitchFamily="34" charset="0"/>
              </a:rPr>
              <a:t>Labor</a:t>
            </a:r>
            <a:r>
              <a:rPr lang="en-US" sz="2400" dirty="0">
                <a:solidFill>
                  <a:schemeClr val="tx1"/>
                </a:solidFill>
                <a:latin typeface="Arial" pitchFamily="34" charset="0"/>
                <a:cs typeface="Arial" pitchFamily="34" charset="0"/>
              </a:rPr>
              <a:t>-related</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a:t>
            </a:r>
            <a:r>
              <a:rPr lang="en-US" sz="2400" dirty="0" smtClean="0">
                <a:solidFill>
                  <a:schemeClr val="tx1"/>
                </a:solidFill>
                <a:latin typeface="Arial" pitchFamily="34" charset="0"/>
                <a:cs typeface="Arial" pitchFamily="34" charset="0"/>
              </a:rPr>
              <a:t>151,200</a:t>
            </a:r>
            <a:endParaRPr lang="en-US" sz="2400" dirty="0">
              <a:solidFill>
                <a:schemeClr val="tx1"/>
              </a:solidFill>
              <a:latin typeface="Arial" pitchFamily="34" charset="0"/>
              <a:cs typeface="Arial" pitchFamily="34" charset="0"/>
            </a:endParaRPr>
          </a:p>
        </p:txBody>
      </p:sp>
      <p:sp>
        <p:nvSpPr>
          <p:cNvPr id="10" name="Text Box 3">
            <a:extLst>
              <a:ext uri="{FF2B5EF4-FFF2-40B4-BE49-F238E27FC236}">
                <a16:creationId xmlns="" xmlns:a16="http://schemas.microsoft.com/office/drawing/2014/main" id="{62FBAA51-1CCD-E744-B946-34C3B172490B}"/>
              </a:ext>
            </a:extLst>
          </p:cNvPr>
          <p:cNvSpPr txBox="1">
            <a:spLocks noChangeArrowheads="1"/>
          </p:cNvSpPr>
          <p:nvPr/>
        </p:nvSpPr>
        <p:spPr bwMode="auto">
          <a:xfrm>
            <a:off x="6055659" y="5029200"/>
            <a:ext cx="2376488" cy="54927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Direct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labor-hours</a:t>
            </a:r>
          </a:p>
        </p:txBody>
      </p:sp>
      <p:sp>
        <p:nvSpPr>
          <p:cNvPr id="11" name="Text Box 3">
            <a:extLst>
              <a:ext uri="{FF2B5EF4-FFF2-40B4-BE49-F238E27FC236}">
                <a16:creationId xmlns="" xmlns:a16="http://schemas.microsoft.com/office/drawing/2014/main" id="{B5F40A58-BD1F-8343-B55F-34D55AA7ADB8}"/>
              </a:ext>
            </a:extLst>
          </p:cNvPr>
          <p:cNvSpPr txBox="1">
            <a:spLocks noChangeArrowheads="1"/>
          </p:cNvSpPr>
          <p:nvPr/>
        </p:nvSpPr>
        <p:spPr bwMode="auto">
          <a:xfrm>
            <a:off x="2362200" y="5029200"/>
            <a:ext cx="2376488" cy="54927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Machine-hours</a:t>
            </a:r>
          </a:p>
        </p:txBody>
      </p:sp>
      <p:cxnSp>
        <p:nvCxnSpPr>
          <p:cNvPr id="13" name="Shape 12">
            <a:extLst>
              <a:ext uri="{FF2B5EF4-FFF2-40B4-BE49-F238E27FC236}">
                <a16:creationId xmlns="" xmlns:a16="http://schemas.microsoft.com/office/drawing/2014/main" id="{D3FD5115-138D-4848-89EC-B366B1F28C87}"/>
              </a:ext>
            </a:extLst>
          </p:cNvPr>
          <p:cNvCxnSpPr>
            <a:stCxn id="7" idx="1"/>
            <a:endCxn id="8" idx="0"/>
          </p:cNvCxnSpPr>
          <p:nvPr/>
        </p:nvCxnSpPr>
        <p:spPr>
          <a:xfrm rot="10800000" flipV="1">
            <a:off x="3565525" y="2286000"/>
            <a:ext cx="641350" cy="1189038"/>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hape 14">
            <a:extLst>
              <a:ext uri="{FF2B5EF4-FFF2-40B4-BE49-F238E27FC236}">
                <a16:creationId xmlns="" xmlns:a16="http://schemas.microsoft.com/office/drawing/2014/main" id="{1E20D535-8DEC-D842-AD17-A905C4914B14}"/>
              </a:ext>
            </a:extLst>
          </p:cNvPr>
          <p:cNvCxnSpPr>
            <a:stCxn id="7" idx="3"/>
          </p:cNvCxnSpPr>
          <p:nvPr/>
        </p:nvCxnSpPr>
        <p:spPr>
          <a:xfrm>
            <a:off x="6583363" y="2286000"/>
            <a:ext cx="747712" cy="1231900"/>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 xmlns:a16="http://schemas.microsoft.com/office/drawing/2014/main" id="{AD2DD5F3-EB84-4745-9848-FF5F223C64A7}"/>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6-5</a:t>
            </a:r>
          </a:p>
        </p:txBody>
      </p:sp>
      <p:sp>
        <p:nvSpPr>
          <p:cNvPr id="65548" name="Title 1"/>
          <p:cNvSpPr>
            <a:spLocks noGrp="1"/>
          </p:cNvSpPr>
          <p:nvPr>
            <p:ph type="title"/>
          </p:nvPr>
        </p:nvSpPr>
        <p:spPr>
          <a:xfrm>
            <a:off x="457200" y="271463"/>
            <a:ext cx="8229600" cy="914400"/>
          </a:xfrm>
        </p:spPr>
        <p:txBody>
          <a:bodyPr/>
          <a:lstStyle/>
          <a:p>
            <a:pPr eaLnBrk="1" hangingPunct="1">
              <a:lnSpc>
                <a:spcPts val="4400"/>
              </a:lnSpc>
            </a:pPr>
            <a:r>
              <a:rPr lang="en-US" dirty="0">
                <a:latin typeface="Bookman Old Style" charset="0"/>
                <a:ea typeface="ＭＳ Ｐゴシック" charset="0"/>
              </a:rPr>
              <a:t>Multiple Allocation Bases</a:t>
            </a:r>
            <a:br>
              <a:rPr lang="en-US" dirty="0">
                <a:latin typeface="Bookman Old Style" charset="0"/>
                <a:ea typeface="ＭＳ Ｐゴシック" charset="0"/>
              </a:rPr>
            </a:br>
            <a:r>
              <a:rPr lang="en-US" dirty="0">
                <a:latin typeface="Bookman Old Style" charset="0"/>
                <a:ea typeface="ＭＳ Ｐゴシック" charset="0"/>
              </a:rPr>
              <a:t>and Two-Stage </a:t>
            </a:r>
            <a:r>
              <a:rPr lang="en-US" dirty="0" smtClean="0">
                <a:latin typeface="Bookman Old Style" charset="0"/>
                <a:ea typeface="ＭＳ Ｐゴシック" charset="0"/>
              </a:rPr>
              <a:t>Systems (3)</a:t>
            </a:r>
            <a:endParaRPr lang="en-US" dirty="0">
              <a:latin typeface="Bookman Old Style" charset="0"/>
              <a:ea typeface="ＭＳ Ｐゴシック" charset="0"/>
            </a:endParaRPr>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E2D52660-B490-CB46-AB32-C55955CB0390}"/>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6-5</a:t>
            </a:r>
          </a:p>
        </p:txBody>
      </p:sp>
      <p:sp>
        <p:nvSpPr>
          <p:cNvPr id="74755" name="TextBox 4">
            <a:extLst>
              <a:ext uri="{FF2B5EF4-FFF2-40B4-BE49-F238E27FC236}">
                <a16:creationId xmlns="" xmlns:a16="http://schemas.microsoft.com/office/drawing/2014/main" id="{4FB611A9-FD4D-244D-8954-138F9F1E6E89}"/>
              </a:ext>
            </a:extLst>
          </p:cNvPr>
          <p:cNvSpPr txBox="1">
            <a:spLocks noChangeArrowheads="1"/>
          </p:cNvSpPr>
          <p:nvPr/>
        </p:nvSpPr>
        <p:spPr bwMode="auto">
          <a:xfrm>
            <a:off x="1563688" y="2590800"/>
            <a:ext cx="6034087" cy="547688"/>
          </a:xfrm>
          <a:prstGeom prst="rect">
            <a:avLst/>
          </a:prstGeom>
          <a:solidFill>
            <a:schemeClr val="bg2">
              <a:lumMod val="90000"/>
            </a:schemeClr>
          </a:solidFill>
          <a:ln w="28575">
            <a:solidFill>
              <a:schemeClr val="tx2"/>
            </a:solidFill>
            <a:miter lim="800000"/>
            <a:headEnd/>
            <a:tailEnd/>
          </a:ln>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Gill Sans"/>
                <a:cs typeface="Gill Sans"/>
              </a:rPr>
              <a:t>$100,800 ÷ 5,600 machine-hours = $18</a:t>
            </a:r>
          </a:p>
        </p:txBody>
      </p:sp>
      <p:sp>
        <p:nvSpPr>
          <p:cNvPr id="74756" name="TextBox 5">
            <a:extLst>
              <a:ext uri="{FF2B5EF4-FFF2-40B4-BE49-F238E27FC236}">
                <a16:creationId xmlns="" xmlns:a16="http://schemas.microsoft.com/office/drawing/2014/main" id="{E5A9B142-697D-AC49-8DD3-4A5C90EDE3C0}"/>
              </a:ext>
            </a:extLst>
          </p:cNvPr>
          <p:cNvSpPr txBox="1">
            <a:spLocks noChangeArrowheads="1"/>
          </p:cNvSpPr>
          <p:nvPr/>
        </p:nvSpPr>
        <p:spPr bwMode="auto">
          <a:xfrm>
            <a:off x="1563688" y="3490913"/>
            <a:ext cx="6034087" cy="547687"/>
          </a:xfrm>
          <a:prstGeom prst="rect">
            <a:avLst/>
          </a:prstGeom>
          <a:solidFill>
            <a:schemeClr val="bg2">
              <a:lumMod val="90000"/>
            </a:schemeClr>
          </a:solidFill>
          <a:ln w="28575">
            <a:solidFill>
              <a:schemeClr val="tx2"/>
            </a:solidFill>
            <a:miter lim="800000"/>
            <a:headEnd/>
            <a:tailEnd/>
          </a:ln>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Gill Sans"/>
                <a:cs typeface="Gill Sans"/>
              </a:rPr>
              <a:t>$151,200 ÷ 6,300 direct labor-hours = $24</a:t>
            </a:r>
          </a:p>
        </p:txBody>
      </p:sp>
      <p:pic>
        <p:nvPicPr>
          <p:cNvPr id="67588" name="Rectangl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1892300"/>
            <a:ext cx="3517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itle 1"/>
          <p:cNvSpPr>
            <a:spLocks noGrp="1"/>
          </p:cNvSpPr>
          <p:nvPr>
            <p:ph type="title"/>
          </p:nvPr>
        </p:nvSpPr>
        <p:spPr>
          <a:xfrm>
            <a:off x="457200" y="271463"/>
            <a:ext cx="8229600" cy="914400"/>
          </a:xfrm>
        </p:spPr>
        <p:txBody>
          <a:bodyPr/>
          <a:lstStyle/>
          <a:p>
            <a:pPr eaLnBrk="1" hangingPunct="1">
              <a:lnSpc>
                <a:spcPts val="4400"/>
              </a:lnSpc>
            </a:pPr>
            <a:r>
              <a:rPr lang="en-US" dirty="0">
                <a:latin typeface="Bookman Old Style" charset="0"/>
                <a:ea typeface="ＭＳ Ｐゴシック" charset="0"/>
              </a:rPr>
              <a:t>Multiple Allocation Bases</a:t>
            </a:r>
            <a:br>
              <a:rPr lang="en-US" dirty="0">
                <a:latin typeface="Bookman Old Style" charset="0"/>
                <a:ea typeface="ＭＳ Ｐゴシック" charset="0"/>
              </a:rPr>
            </a:br>
            <a:r>
              <a:rPr lang="en-US" dirty="0">
                <a:latin typeface="Bookman Old Style" charset="0"/>
                <a:ea typeface="ＭＳ Ｐゴシック" charset="0"/>
              </a:rPr>
              <a:t>and Two-Stage </a:t>
            </a:r>
            <a:r>
              <a:rPr lang="en-US" dirty="0" smtClean="0">
                <a:latin typeface="Bookman Old Style" charset="0"/>
                <a:ea typeface="ＭＳ Ｐゴシック" charset="0"/>
              </a:rPr>
              <a:t>Systems (4)</a:t>
            </a:r>
            <a:endParaRPr lang="en-US" dirty="0">
              <a:latin typeface="Bookman Old Style" charset="0"/>
              <a:ea typeface="ＭＳ Ｐゴシック" charset="0"/>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271463"/>
            <a:ext cx="8229600" cy="914400"/>
          </a:xfrm>
        </p:spPr>
        <p:txBody>
          <a:bodyPr/>
          <a:lstStyle/>
          <a:p>
            <a:pPr eaLnBrk="1" hangingPunct="1">
              <a:lnSpc>
                <a:spcPts val="4400"/>
              </a:lnSpc>
            </a:pPr>
            <a:r>
              <a:rPr lang="en-US" dirty="0">
                <a:latin typeface="Bookman Old Style" charset="0"/>
                <a:ea typeface="ＭＳ Ｐゴシック" charset="0"/>
              </a:rPr>
              <a:t>Two-Stage Cost Allocation—</a:t>
            </a:r>
            <a:br>
              <a:rPr lang="en-US" dirty="0">
                <a:latin typeface="Bookman Old Style" charset="0"/>
                <a:ea typeface="ＭＳ Ｐゴシック" charset="0"/>
              </a:rPr>
            </a:br>
            <a:r>
              <a:rPr lang="en-US" dirty="0">
                <a:latin typeface="Bookman Old Style" charset="0"/>
                <a:ea typeface="ＭＳ Ｐゴシック" charset="0"/>
              </a:rPr>
              <a:t>Sandia Custom Furniture</a:t>
            </a:r>
          </a:p>
        </p:txBody>
      </p:sp>
      <p:grpSp>
        <p:nvGrpSpPr>
          <p:cNvPr id="69634" name="Group 19"/>
          <p:cNvGrpSpPr>
            <a:grpSpLocks/>
          </p:cNvGrpSpPr>
          <p:nvPr/>
        </p:nvGrpSpPr>
        <p:grpSpPr bwMode="auto">
          <a:xfrm>
            <a:off x="549275" y="1646238"/>
            <a:ext cx="7984346" cy="4389437"/>
            <a:chOff x="549275" y="1646238"/>
            <a:chExt cx="7984346" cy="4389437"/>
          </a:xfrm>
        </p:grpSpPr>
        <p:sp>
          <p:nvSpPr>
            <p:cNvPr id="4" name="Text Box 3">
              <a:extLst>
                <a:ext uri="{FF2B5EF4-FFF2-40B4-BE49-F238E27FC236}">
                  <a16:creationId xmlns="" xmlns:a16="http://schemas.microsoft.com/office/drawing/2014/main" id="{8A2C93A2-CF1A-F149-8533-26C946BD586B}"/>
                </a:ext>
              </a:extLst>
            </p:cNvPr>
            <p:cNvSpPr txBox="1">
              <a:spLocks noChangeArrowheads="1"/>
            </p:cNvSpPr>
            <p:nvPr/>
          </p:nvSpPr>
          <p:spPr bwMode="auto">
            <a:xfrm>
              <a:off x="549275" y="1646238"/>
              <a:ext cx="1828800" cy="9144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Intermediate</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 pools</a:t>
              </a:r>
            </a:p>
          </p:txBody>
        </p:sp>
        <p:sp>
          <p:nvSpPr>
            <p:cNvPr id="5" name="Text Box 3">
              <a:extLst>
                <a:ext uri="{FF2B5EF4-FFF2-40B4-BE49-F238E27FC236}">
                  <a16:creationId xmlns="" xmlns:a16="http://schemas.microsoft.com/office/drawing/2014/main" id="{73A9D342-88CC-4748-9D72-75E5864EA411}"/>
                </a:ext>
              </a:extLst>
            </p:cNvPr>
            <p:cNvSpPr txBox="1">
              <a:spLocks noChangeArrowheads="1"/>
            </p:cNvSpPr>
            <p:nvPr/>
          </p:nvSpPr>
          <p:spPr bwMode="auto">
            <a:xfrm>
              <a:off x="549275" y="2743200"/>
              <a:ext cx="1828800" cy="1281113"/>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Allocation</a:t>
              </a:r>
            </a:p>
          </p:txBody>
        </p:sp>
        <p:sp>
          <p:nvSpPr>
            <p:cNvPr id="6" name="Text Box 3">
              <a:extLst>
                <a:ext uri="{FF2B5EF4-FFF2-40B4-BE49-F238E27FC236}">
                  <a16:creationId xmlns="" xmlns:a16="http://schemas.microsoft.com/office/drawing/2014/main" id="{1D3614DB-0938-E74D-9C6C-B541AECE3934}"/>
                </a:ext>
              </a:extLst>
            </p:cNvPr>
            <p:cNvSpPr txBox="1">
              <a:spLocks noChangeArrowheads="1"/>
            </p:cNvSpPr>
            <p:nvPr/>
          </p:nvSpPr>
          <p:spPr bwMode="auto">
            <a:xfrm>
              <a:off x="549275" y="4206875"/>
              <a:ext cx="1828800" cy="12795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Objects</a:t>
              </a:r>
            </a:p>
          </p:txBody>
        </p:sp>
        <p:sp>
          <p:nvSpPr>
            <p:cNvPr id="7" name="Text Box 3">
              <a:extLst>
                <a:ext uri="{FF2B5EF4-FFF2-40B4-BE49-F238E27FC236}">
                  <a16:creationId xmlns="" xmlns:a16="http://schemas.microsoft.com/office/drawing/2014/main" id="{3075A6AF-7F0D-9C4B-ACE7-FE04B8307F13}"/>
                </a:ext>
              </a:extLst>
            </p:cNvPr>
            <p:cNvSpPr txBox="1">
              <a:spLocks noChangeArrowheads="1"/>
            </p:cNvSpPr>
            <p:nvPr/>
          </p:nvSpPr>
          <p:spPr bwMode="auto">
            <a:xfrm>
              <a:off x="549275" y="5486400"/>
              <a:ext cx="1828800" cy="54927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Allocated</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overhead</a:t>
              </a:r>
            </a:p>
          </p:txBody>
        </p:sp>
        <p:sp>
          <p:nvSpPr>
            <p:cNvPr id="9" name="Text Box 3">
              <a:extLst>
                <a:ext uri="{FF2B5EF4-FFF2-40B4-BE49-F238E27FC236}">
                  <a16:creationId xmlns="" xmlns:a16="http://schemas.microsoft.com/office/drawing/2014/main" id="{5C3D90E2-429A-9344-ADBE-917D3C1FF79C}"/>
                </a:ext>
              </a:extLst>
            </p:cNvPr>
            <p:cNvSpPr txBox="1">
              <a:spLocks noChangeArrowheads="1"/>
            </p:cNvSpPr>
            <p:nvPr/>
          </p:nvSpPr>
          <p:spPr bwMode="auto">
            <a:xfrm>
              <a:off x="5972984" y="1646238"/>
              <a:ext cx="2560637" cy="9144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Labor-related</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$151,200</a:t>
              </a:r>
            </a:p>
          </p:txBody>
        </p:sp>
        <p:sp>
          <p:nvSpPr>
            <p:cNvPr id="10" name="Text Box 3">
              <a:extLst>
                <a:ext uri="{FF2B5EF4-FFF2-40B4-BE49-F238E27FC236}">
                  <a16:creationId xmlns="" xmlns:a16="http://schemas.microsoft.com/office/drawing/2014/main" id="{7C02ECA8-5267-1242-B47F-75DD86008536}"/>
                </a:ext>
              </a:extLst>
            </p:cNvPr>
            <p:cNvSpPr txBox="1">
              <a:spLocks noChangeArrowheads="1"/>
            </p:cNvSpPr>
            <p:nvPr/>
          </p:nvSpPr>
          <p:spPr bwMode="auto">
            <a:xfrm>
              <a:off x="2743200" y="1646238"/>
              <a:ext cx="2560637" cy="9144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Machine-related</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$100,800</a:t>
              </a:r>
            </a:p>
          </p:txBody>
        </p:sp>
        <p:sp>
          <p:nvSpPr>
            <p:cNvPr id="11" name="Text Box 3">
              <a:extLst>
                <a:ext uri="{FF2B5EF4-FFF2-40B4-BE49-F238E27FC236}">
                  <a16:creationId xmlns="" xmlns:a16="http://schemas.microsoft.com/office/drawing/2014/main" id="{75107F21-5AAB-0B4C-9F64-D94B443C20C4}"/>
                </a:ext>
              </a:extLst>
            </p:cNvPr>
            <p:cNvSpPr txBox="1">
              <a:spLocks noChangeArrowheads="1"/>
            </p:cNvSpPr>
            <p:nvPr/>
          </p:nvSpPr>
          <p:spPr bwMode="auto">
            <a:xfrm>
              <a:off x="5972984" y="2743200"/>
              <a:ext cx="2560637" cy="1281113"/>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6,300</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Machine-hours</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$24/DLH</a:t>
              </a:r>
            </a:p>
          </p:txBody>
        </p:sp>
        <p:sp>
          <p:nvSpPr>
            <p:cNvPr id="12" name="Text Box 3">
              <a:extLst>
                <a:ext uri="{FF2B5EF4-FFF2-40B4-BE49-F238E27FC236}">
                  <a16:creationId xmlns="" xmlns:a16="http://schemas.microsoft.com/office/drawing/2014/main" id="{081FDC8A-6F7E-594E-B3BB-FF53C132070F}"/>
                </a:ext>
              </a:extLst>
            </p:cNvPr>
            <p:cNvSpPr txBox="1">
              <a:spLocks noChangeArrowheads="1"/>
            </p:cNvSpPr>
            <p:nvPr/>
          </p:nvSpPr>
          <p:spPr bwMode="auto">
            <a:xfrm>
              <a:off x="2743200" y="2743200"/>
              <a:ext cx="2560637" cy="1281113"/>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5,600</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Machine-hours</a:t>
              </a:r>
            </a:p>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$18/MH</a:t>
              </a:r>
            </a:p>
          </p:txBody>
        </p:sp>
        <p:sp>
          <p:nvSpPr>
            <p:cNvPr id="13" name="Text Box 3">
              <a:extLst>
                <a:ext uri="{FF2B5EF4-FFF2-40B4-BE49-F238E27FC236}">
                  <a16:creationId xmlns="" xmlns:a16="http://schemas.microsoft.com/office/drawing/2014/main" id="{B06C1EF5-B434-2B4D-8013-93E0472AEADC}"/>
                </a:ext>
              </a:extLst>
            </p:cNvPr>
            <p:cNvSpPr txBox="1">
              <a:spLocks noChangeArrowheads="1"/>
            </p:cNvSpPr>
            <p:nvPr/>
          </p:nvSpPr>
          <p:spPr bwMode="auto">
            <a:xfrm>
              <a:off x="5972984" y="4206875"/>
              <a:ext cx="2560637" cy="1279525"/>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S-72s</a:t>
              </a:r>
            </a:p>
            <a:p>
              <a:pP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$57,600 DLH cost</a:t>
              </a:r>
            </a:p>
            <a:p>
              <a:pP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$25,200 MH</a:t>
              </a:r>
            </a:p>
          </p:txBody>
        </p:sp>
        <p:sp>
          <p:nvSpPr>
            <p:cNvPr id="15" name="Text Box 3">
              <a:extLst>
                <a:ext uri="{FF2B5EF4-FFF2-40B4-BE49-F238E27FC236}">
                  <a16:creationId xmlns="" xmlns:a16="http://schemas.microsoft.com/office/drawing/2014/main" id="{797C64AB-E63D-5647-BB68-8980012C5B6C}"/>
                </a:ext>
              </a:extLst>
            </p:cNvPr>
            <p:cNvSpPr txBox="1">
              <a:spLocks noChangeArrowheads="1"/>
            </p:cNvSpPr>
            <p:nvPr/>
          </p:nvSpPr>
          <p:spPr bwMode="auto">
            <a:xfrm>
              <a:off x="2743200" y="4206875"/>
              <a:ext cx="2560637" cy="1279525"/>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S-66s</a:t>
              </a:r>
            </a:p>
            <a:p>
              <a:pP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$93,600 DLH cost</a:t>
              </a:r>
            </a:p>
            <a:p>
              <a:pP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$75,600 MH</a:t>
              </a:r>
            </a:p>
          </p:txBody>
        </p:sp>
        <p:sp>
          <p:nvSpPr>
            <p:cNvPr id="16" name="Text Box 3">
              <a:extLst>
                <a:ext uri="{FF2B5EF4-FFF2-40B4-BE49-F238E27FC236}">
                  <a16:creationId xmlns="" xmlns:a16="http://schemas.microsoft.com/office/drawing/2014/main" id="{294EFFB2-34A5-3942-9ED7-DB9197C087F4}"/>
                </a:ext>
              </a:extLst>
            </p:cNvPr>
            <p:cNvSpPr txBox="1">
              <a:spLocks noChangeArrowheads="1"/>
            </p:cNvSpPr>
            <p:nvPr/>
          </p:nvSpPr>
          <p:spPr bwMode="auto">
            <a:xfrm>
              <a:off x="5972984" y="5486400"/>
              <a:ext cx="2560637" cy="549275"/>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$82,800 Total</a:t>
              </a:r>
            </a:p>
          </p:txBody>
        </p:sp>
        <p:sp>
          <p:nvSpPr>
            <p:cNvPr id="17" name="Text Box 3">
              <a:extLst>
                <a:ext uri="{FF2B5EF4-FFF2-40B4-BE49-F238E27FC236}">
                  <a16:creationId xmlns="" xmlns:a16="http://schemas.microsoft.com/office/drawing/2014/main" id="{BCCD1A38-650E-7440-81A4-E869C86E2D4E}"/>
                </a:ext>
              </a:extLst>
            </p:cNvPr>
            <p:cNvSpPr txBox="1">
              <a:spLocks noChangeArrowheads="1"/>
            </p:cNvSpPr>
            <p:nvPr/>
          </p:nvSpPr>
          <p:spPr bwMode="auto">
            <a:xfrm>
              <a:off x="2743200" y="5486400"/>
              <a:ext cx="2560637" cy="549275"/>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$169,200 Total</a:t>
              </a:r>
            </a:p>
          </p:txBody>
        </p:sp>
      </p:grpSp>
      <p:sp>
        <p:nvSpPr>
          <p:cNvPr id="19" name="Rectangle 18">
            <a:extLst>
              <a:ext uri="{FF2B5EF4-FFF2-40B4-BE49-F238E27FC236}">
                <a16:creationId xmlns="" xmlns:a16="http://schemas.microsoft.com/office/drawing/2014/main" id="{07888F87-865C-6040-AE06-18BBE11D85E7}"/>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6-5</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1" name="Group 3"/>
          <p:cNvGrpSpPr>
            <a:grpSpLocks/>
          </p:cNvGrpSpPr>
          <p:nvPr/>
        </p:nvGrpSpPr>
        <p:grpSpPr bwMode="auto">
          <a:xfrm>
            <a:off x="228600" y="1646238"/>
            <a:ext cx="8778875" cy="4304555"/>
            <a:chOff x="228600" y="2103120"/>
            <a:chExt cx="8778875" cy="4304874"/>
          </a:xfrm>
        </p:grpSpPr>
        <p:sp>
          <p:nvSpPr>
            <p:cNvPr id="5" name="TextBox 4">
              <a:extLst>
                <a:ext uri="{FF2B5EF4-FFF2-40B4-BE49-F238E27FC236}">
                  <a16:creationId xmlns="" xmlns:a16="http://schemas.microsoft.com/office/drawing/2014/main" id="{4619F122-EF51-C341-95C5-1A4712A918E8}"/>
                </a:ext>
              </a:extLst>
            </p:cNvPr>
            <p:cNvSpPr txBox="1"/>
            <p:nvPr/>
          </p:nvSpPr>
          <p:spPr>
            <a:xfrm>
              <a:off x="228600" y="2466684"/>
              <a:ext cx="4114800" cy="3932529"/>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itchFamily="34" charset="0"/>
                </a:rPr>
                <a:t>Costs:</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Direct materials</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Direct labor</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Overhead:</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Machine-related</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@$18/machine-hour</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Labor-related</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		 @$24/direct labor-hour</a:t>
              </a:r>
            </a:p>
            <a:p>
              <a:pPr defTabSz="365760">
                <a:defRPr/>
              </a:pPr>
              <a:r>
                <a:rPr lang="en-US" sz="2400" dirty="0">
                  <a:latin typeface="Arial" panose="020B0604020202020204" pitchFamily="34" charset="0"/>
                  <a:ea typeface="ＭＳ Ｐゴシック" panose="020B0600070205080204" pitchFamily="34" charset="-128"/>
                  <a:cs typeface="Arial" pitchFamily="34" charset="0"/>
                </a:rPr>
                <a:t>Total cost</a:t>
              </a:r>
            </a:p>
            <a:p>
              <a:pPr defTabSz="365760">
                <a:lnSpc>
                  <a:spcPct val="150000"/>
                </a:lnSpc>
                <a:defRPr/>
              </a:pPr>
              <a:r>
                <a:rPr lang="en-US" sz="2400" dirty="0">
                  <a:latin typeface="Arial" panose="020B0604020202020204" pitchFamily="34" charset="0"/>
                  <a:ea typeface="ＭＳ Ｐゴシック" panose="020B0600070205080204" pitchFamily="34" charset="-128"/>
                  <a:cs typeface="Arial" pitchFamily="34" charset="0"/>
                </a:rPr>
                <a:t>Unit cost</a:t>
              </a:r>
            </a:p>
          </p:txBody>
        </p:sp>
        <p:sp>
          <p:nvSpPr>
            <p:cNvPr id="6" name="TextBox 5">
              <a:extLst>
                <a:ext uri="{FF2B5EF4-FFF2-40B4-BE49-F238E27FC236}">
                  <a16:creationId xmlns="" xmlns:a16="http://schemas.microsoft.com/office/drawing/2014/main" id="{85ED2EAD-9DC6-4446-9B44-3987A9F9C285}"/>
                </a:ext>
              </a:extLst>
            </p:cNvPr>
            <p:cNvSpPr txBox="1"/>
            <p:nvPr/>
          </p:nvSpPr>
          <p:spPr>
            <a:xfrm>
              <a:off x="4343400" y="2475466"/>
              <a:ext cx="1555750" cy="3932528"/>
            </a:xfrm>
            <a:prstGeom prst="rect">
              <a:avLst/>
            </a:prstGeom>
            <a:solidFill>
              <a:schemeClr val="accent6"/>
            </a:solidFill>
            <a:ln w="12700">
              <a:solidFill>
                <a:schemeClr val="tx1"/>
              </a:solidFill>
            </a:ln>
          </p:spPr>
          <p:txBody>
            <a:bodyPr wrap="none"/>
            <a:lstStyle/>
            <a:p>
              <a:pPr algn="ctr" defTabSz="365760">
                <a:defRPr/>
              </a:pPr>
              <a:r>
                <a:rPr lang="en-US" sz="2400" dirty="0">
                  <a:latin typeface="Arial" panose="020B0604020202020204" pitchFamily="34" charset="0"/>
                  <a:ea typeface="ＭＳ Ｐゴシック" panose="020B0600070205080204" pitchFamily="34" charset="-128"/>
                  <a:cs typeface="Arial" pitchFamily="34" charset="0"/>
                </a:rPr>
                <a:t>		</a:t>
              </a:r>
            </a:p>
            <a:p>
              <a:pPr algn="ctr" defTabSz="365760">
                <a:defRPr/>
              </a:pPr>
              <a:r>
                <a:rPr lang="en-US" sz="2400" dirty="0">
                  <a:latin typeface="Arial" panose="020B0604020202020204" pitchFamily="34" charset="0"/>
                  <a:ea typeface="ＭＳ Ｐゴシック" panose="020B0600070205080204" pitchFamily="34" charset="-128"/>
                  <a:cs typeface="Arial" pitchFamily="34" charset="0"/>
                </a:rPr>
                <a:t>$  40,000</a:t>
              </a:r>
            </a:p>
            <a:p>
              <a:pPr algn="ctr" defTabSz="365760">
                <a:defRPr/>
              </a:pPr>
              <a:r>
                <a:rPr lang="en-US" sz="2400" u="sng" dirty="0">
                  <a:latin typeface="Arial" panose="020B0604020202020204" pitchFamily="34" charset="0"/>
                  <a:ea typeface="ＭＳ Ｐゴシック" panose="020B0600070205080204" pitchFamily="34" charset="-128"/>
                  <a:cs typeface="Arial" pitchFamily="34" charset="0"/>
                </a:rPr>
                <a:t>    72,000</a:t>
              </a:r>
            </a:p>
            <a:p>
              <a:pPr algn="ctr" defTabSz="365760">
                <a:defRPr/>
              </a:pPr>
              <a:endParaRPr lang="en-US" sz="2400" u="sng" dirty="0">
                <a:latin typeface="Arial" panose="020B0604020202020204" pitchFamily="34" charset="0"/>
                <a:ea typeface="ＭＳ Ｐゴシック" panose="020B0600070205080204" pitchFamily="34" charset="-128"/>
                <a:cs typeface="Arial" pitchFamily="34" charset="0"/>
              </a:endParaRPr>
            </a:p>
            <a:p>
              <a:pPr algn="ct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algn="ctr" defTabSz="365760">
                <a:defRPr/>
              </a:pPr>
              <a:r>
                <a:rPr lang="en-US" sz="2400" dirty="0">
                  <a:latin typeface="Arial" panose="020B0604020202020204" pitchFamily="34" charset="0"/>
                  <a:ea typeface="ＭＳ Ｐゴシック" panose="020B0600070205080204" pitchFamily="34" charset="-128"/>
                  <a:cs typeface="Arial" pitchFamily="34" charset="0"/>
                </a:rPr>
                <a:t>    25,200</a:t>
              </a:r>
            </a:p>
            <a:p>
              <a:pPr algn="ctr" defTabSz="365760">
                <a:defRPr/>
              </a:pPr>
              <a:r>
                <a:rPr lang="en-US" sz="2400" u="sng" dirty="0">
                  <a:latin typeface="Arial" panose="020B0604020202020204" pitchFamily="34" charset="0"/>
                  <a:ea typeface="ＭＳ Ｐゴシック" panose="020B0600070205080204" pitchFamily="34" charset="-128"/>
                  <a:cs typeface="Arial" pitchFamily="34" charset="0"/>
                </a:rPr>
                <a:t>    57,600</a:t>
              </a:r>
            </a:p>
            <a:p>
              <a:pPr algn="ctr" defTabSz="365760">
                <a:defRPr/>
              </a:pPr>
              <a:r>
                <a:rPr lang="en-US" sz="2400" u="sng" dirty="0">
                  <a:latin typeface="Arial" panose="020B0604020202020204" pitchFamily="34" charset="0"/>
                  <a:ea typeface="ＭＳ Ｐゴシック" panose="020B0600070205080204" pitchFamily="34" charset="-128"/>
                  <a:cs typeface="Arial" pitchFamily="34" charset="0"/>
                </a:rPr>
                <a:t>$  82,800</a:t>
              </a:r>
            </a:p>
            <a:p>
              <a:pPr algn="ctr" defTabSz="365760">
                <a:defRPr/>
              </a:pPr>
              <a:r>
                <a:rPr lang="en-US" sz="2400" u="dbl" dirty="0">
                  <a:latin typeface="Arial" panose="020B0604020202020204" pitchFamily="34" charset="0"/>
                  <a:ea typeface="ＭＳ Ｐゴシック" panose="020B0600070205080204" pitchFamily="34" charset="-128"/>
                  <a:cs typeface="Arial" pitchFamily="34" charset="0"/>
                </a:rPr>
                <a:t>$194,800</a:t>
              </a:r>
            </a:p>
            <a:p>
              <a:pPr algn="ctr" defTabSz="365760">
                <a:lnSpc>
                  <a:spcPct val="150000"/>
                </a:lnSpc>
                <a:defRPr/>
              </a:pPr>
              <a:r>
                <a:rPr lang="en-US" sz="2400" u="dbl" dirty="0">
                  <a:latin typeface="Arial" panose="020B0604020202020204" pitchFamily="34" charset="0"/>
                  <a:ea typeface="ＭＳ Ｐゴシック" panose="020B0600070205080204" pitchFamily="34" charset="-128"/>
                  <a:cs typeface="Arial" pitchFamily="34" charset="0"/>
                </a:rPr>
                <a:t>$  2,435</a:t>
              </a:r>
            </a:p>
          </p:txBody>
        </p:sp>
        <p:sp>
          <p:nvSpPr>
            <p:cNvPr id="7" name="TextBox 6">
              <a:extLst>
                <a:ext uri="{FF2B5EF4-FFF2-40B4-BE49-F238E27FC236}">
                  <a16:creationId xmlns="" xmlns:a16="http://schemas.microsoft.com/office/drawing/2014/main" id="{B2C7CDA3-B2E3-154A-833F-522B73C3AFD5}"/>
                </a:ext>
              </a:extLst>
            </p:cNvPr>
            <p:cNvSpPr txBox="1"/>
            <p:nvPr/>
          </p:nvSpPr>
          <p:spPr>
            <a:xfrm>
              <a:off x="5899150" y="2475466"/>
              <a:ext cx="1554163" cy="3932528"/>
            </a:xfrm>
            <a:prstGeom prst="rect">
              <a:avLst/>
            </a:prstGeom>
            <a:solidFill>
              <a:schemeClr val="accent6"/>
            </a:solidFill>
            <a:ln w="12700">
              <a:solidFill>
                <a:schemeClr val="tx1"/>
              </a:solidFill>
            </a:ln>
          </p:spPr>
          <p:txBody>
            <a:bodyPr wrap="none"/>
            <a:lstStyle/>
            <a:p>
              <a:pPr algn="ctr" defTabSz="365760">
                <a:defRPr/>
              </a:pPr>
              <a:r>
                <a:rPr lang="en-US" sz="2400" dirty="0">
                  <a:latin typeface="Arial" panose="020B0604020202020204" pitchFamily="34" charset="0"/>
                  <a:ea typeface="ＭＳ Ｐゴシック" panose="020B0600070205080204" pitchFamily="34" charset="-128"/>
                  <a:cs typeface="Arial" pitchFamily="34" charset="0"/>
                </a:rPr>
                <a:t>		</a:t>
              </a:r>
            </a:p>
            <a:p>
              <a:pPr algn="ctr" defTabSz="365760">
                <a:defRPr/>
              </a:pPr>
              <a:r>
                <a:rPr lang="en-US" sz="2400" dirty="0">
                  <a:latin typeface="Arial" panose="020B0604020202020204" pitchFamily="34" charset="0"/>
                  <a:ea typeface="ＭＳ Ｐゴシック" panose="020B0600070205080204" pitchFamily="34" charset="-128"/>
                  <a:cs typeface="Arial" pitchFamily="34" charset="0"/>
                </a:rPr>
                <a:t>$  36,000</a:t>
              </a:r>
            </a:p>
            <a:p>
              <a:pPr algn="ctr" defTabSz="365760">
                <a:defRPr/>
              </a:pPr>
              <a:r>
                <a:rPr lang="en-US" sz="2400" u="sng" dirty="0">
                  <a:latin typeface="Arial" panose="020B0604020202020204" pitchFamily="34" charset="0"/>
                  <a:ea typeface="ＭＳ Ｐゴシック" panose="020B0600070205080204" pitchFamily="34" charset="-128"/>
                  <a:cs typeface="Arial" pitchFamily="34" charset="0"/>
                </a:rPr>
                <a:t>    78,000</a:t>
              </a:r>
            </a:p>
            <a:p>
              <a:pPr algn="ct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algn="ct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algn="ctr" defTabSz="365760">
                <a:defRPr/>
              </a:pPr>
              <a:r>
                <a:rPr lang="en-US" sz="2400" dirty="0">
                  <a:latin typeface="Arial" panose="020B0604020202020204" pitchFamily="34" charset="0"/>
                  <a:ea typeface="ＭＳ Ｐゴシック" panose="020B0600070205080204" pitchFamily="34" charset="-128"/>
                  <a:cs typeface="Arial" pitchFamily="34" charset="0"/>
                </a:rPr>
                <a:t>    75,600</a:t>
              </a:r>
            </a:p>
            <a:p>
              <a:pPr algn="ctr" defTabSz="365760">
                <a:defRPr/>
              </a:pPr>
              <a:r>
                <a:rPr lang="en-US" sz="2400" u="sng" dirty="0">
                  <a:latin typeface="Arial" panose="020B0604020202020204" pitchFamily="34" charset="0"/>
                  <a:ea typeface="ＭＳ Ｐゴシック" panose="020B0600070205080204" pitchFamily="34" charset="-128"/>
                  <a:cs typeface="Arial" pitchFamily="34" charset="0"/>
                </a:rPr>
                <a:t>    93,600</a:t>
              </a:r>
            </a:p>
            <a:p>
              <a:pPr algn="ctr" defTabSz="365760">
                <a:defRPr/>
              </a:pPr>
              <a:r>
                <a:rPr lang="en-US" sz="2400" u="sng" dirty="0">
                  <a:latin typeface="Arial" panose="020B0604020202020204" pitchFamily="34" charset="0"/>
                  <a:ea typeface="ＭＳ Ｐゴシック" panose="020B0600070205080204" pitchFamily="34" charset="-128"/>
                  <a:cs typeface="Arial" pitchFamily="34" charset="0"/>
                </a:rPr>
                <a:t>$169,200</a:t>
              </a:r>
            </a:p>
            <a:p>
              <a:pPr algn="ctr" defTabSz="365760">
                <a:defRPr/>
              </a:pPr>
              <a:r>
                <a:rPr lang="en-US" sz="2400" u="dbl" dirty="0">
                  <a:latin typeface="Arial" panose="020B0604020202020204" pitchFamily="34" charset="0"/>
                  <a:ea typeface="ＭＳ Ｐゴシック" panose="020B0600070205080204" pitchFamily="34" charset="-128"/>
                  <a:cs typeface="Arial" pitchFamily="34" charset="0"/>
                </a:rPr>
                <a:t>$283,200</a:t>
              </a:r>
            </a:p>
            <a:p>
              <a:pPr algn="ctr" defTabSz="365760">
                <a:lnSpc>
                  <a:spcPct val="150000"/>
                </a:lnSpc>
                <a:defRPr/>
              </a:pPr>
              <a:r>
                <a:rPr lang="en-US" sz="2400" u="dbl" dirty="0">
                  <a:latin typeface="Arial" panose="020B0604020202020204" pitchFamily="34" charset="0"/>
                  <a:ea typeface="ＭＳ Ｐゴシック" panose="020B0600070205080204" pitchFamily="34" charset="-128"/>
                  <a:cs typeface="Arial" pitchFamily="34" charset="0"/>
                </a:rPr>
                <a:t>$    1,180</a:t>
              </a:r>
            </a:p>
          </p:txBody>
        </p:sp>
        <p:sp>
          <p:nvSpPr>
            <p:cNvPr id="3" name="TextBox 7">
              <a:extLst>
                <a:ext uri="{FF2B5EF4-FFF2-40B4-BE49-F238E27FC236}">
                  <a16:creationId xmlns="" xmlns:a16="http://schemas.microsoft.com/office/drawing/2014/main" id="{76350D75-E16D-D048-8E0C-E9AEBB394497}"/>
                </a:ext>
              </a:extLst>
            </p:cNvPr>
            <p:cNvSpPr txBox="1"/>
            <p:nvPr/>
          </p:nvSpPr>
          <p:spPr>
            <a:xfrm>
              <a:off x="7453313" y="2475466"/>
              <a:ext cx="1554162" cy="3932528"/>
            </a:xfrm>
            <a:prstGeom prst="rect">
              <a:avLst/>
            </a:prstGeom>
            <a:solidFill>
              <a:schemeClr val="accent6"/>
            </a:solidFill>
            <a:ln w="12700">
              <a:solidFill>
                <a:schemeClr val="tx1"/>
              </a:solidFill>
            </a:ln>
          </p:spPr>
          <p:txBody>
            <a:bodyPr wrap="none"/>
            <a:lstStyle/>
            <a:p>
              <a:pPr algn="ct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algn="ctr" defTabSz="365760">
                <a:defRPr/>
              </a:pPr>
              <a:r>
                <a:rPr lang="en-US" sz="2400" dirty="0">
                  <a:latin typeface="Arial" panose="020B0604020202020204" pitchFamily="34" charset="0"/>
                  <a:ea typeface="ＭＳ Ｐゴシック" panose="020B0600070205080204" pitchFamily="34" charset="-128"/>
                  <a:cs typeface="Arial" pitchFamily="34" charset="0"/>
                </a:rPr>
                <a:t>$  76,000</a:t>
              </a:r>
            </a:p>
            <a:p>
              <a:pPr algn="ctr" defTabSz="365760">
                <a:defRPr/>
              </a:pPr>
              <a:r>
                <a:rPr lang="en-US" sz="2400" u="sng" dirty="0">
                  <a:latin typeface="Arial" panose="020B0604020202020204" pitchFamily="34" charset="0"/>
                  <a:ea typeface="ＭＳ Ｐゴシック" panose="020B0600070205080204" pitchFamily="34" charset="-128"/>
                  <a:cs typeface="Arial" pitchFamily="34" charset="0"/>
                </a:rPr>
                <a:t>  150,000</a:t>
              </a:r>
            </a:p>
            <a:p>
              <a:pPr algn="ctr" defTabSz="365760">
                <a:defRPr/>
              </a:pPr>
              <a:endParaRPr lang="en-US" sz="2400" dirty="0">
                <a:latin typeface="Arial" panose="020B0604020202020204" pitchFamily="34" charset="0"/>
                <a:ea typeface="ＭＳ Ｐゴシック" panose="020B0600070205080204" pitchFamily="34" charset="-128"/>
                <a:cs typeface="Arial" pitchFamily="34" charset="0"/>
              </a:endParaRPr>
            </a:p>
            <a:p>
              <a:pPr algn="ctr" defTabSz="365760">
                <a:defRPr/>
              </a:pPr>
              <a:r>
                <a:rPr lang="en-US" sz="2400" dirty="0">
                  <a:latin typeface="Arial" panose="020B0604020202020204" pitchFamily="34" charset="0"/>
                  <a:ea typeface="ＭＳ Ｐゴシック" panose="020B0600070205080204" pitchFamily="34" charset="-128"/>
                  <a:cs typeface="Arial" pitchFamily="34" charset="0"/>
                </a:rPr>
                <a:t>   </a:t>
              </a:r>
            </a:p>
            <a:p>
              <a:pPr algn="ctr" defTabSz="365760">
                <a:defRPr/>
              </a:pPr>
              <a:r>
                <a:rPr lang="en-US" sz="2400" dirty="0">
                  <a:latin typeface="Arial" panose="020B0604020202020204" pitchFamily="34" charset="0"/>
                  <a:ea typeface="ＭＳ Ｐゴシック" panose="020B0600070205080204" pitchFamily="34" charset="-128"/>
                  <a:cs typeface="Arial" pitchFamily="34" charset="0"/>
                </a:rPr>
                <a:t>  100,800</a:t>
              </a:r>
            </a:p>
            <a:p>
              <a:pPr algn="ctr" defTabSz="365760">
                <a:defRPr/>
              </a:pPr>
              <a:r>
                <a:rPr lang="en-US" sz="2400" u="sng" dirty="0">
                  <a:latin typeface="Arial" panose="020B0604020202020204" pitchFamily="34" charset="0"/>
                  <a:ea typeface="ＭＳ Ｐゴシック" panose="020B0600070205080204" pitchFamily="34" charset="-128"/>
                  <a:cs typeface="Arial" pitchFamily="34" charset="0"/>
                </a:rPr>
                <a:t>  151,200</a:t>
              </a:r>
            </a:p>
            <a:p>
              <a:pPr algn="ctr" defTabSz="365760">
                <a:defRPr/>
              </a:pPr>
              <a:r>
                <a:rPr lang="en-US" sz="2400" u="sng" dirty="0">
                  <a:latin typeface="Arial" panose="020B0604020202020204" pitchFamily="34" charset="0"/>
                  <a:ea typeface="ＭＳ Ｐゴシック" panose="020B0600070205080204" pitchFamily="34" charset="-128"/>
                  <a:cs typeface="Arial" pitchFamily="34" charset="0"/>
                </a:rPr>
                <a:t>$252,000</a:t>
              </a:r>
            </a:p>
            <a:p>
              <a:pPr algn="ctr" defTabSz="365760">
                <a:defRPr/>
              </a:pPr>
              <a:r>
                <a:rPr lang="en-US" sz="2400" u="dbl" dirty="0">
                  <a:latin typeface="Arial" panose="020B0604020202020204" pitchFamily="34" charset="0"/>
                  <a:ea typeface="ＭＳ Ｐゴシック" panose="020B0600070205080204" pitchFamily="34" charset="-128"/>
                  <a:cs typeface="Arial" pitchFamily="34" charset="0"/>
                </a:rPr>
                <a:t>$478,000</a:t>
              </a:r>
            </a:p>
          </p:txBody>
        </p:sp>
        <p:sp>
          <p:nvSpPr>
            <p:cNvPr id="71688" name="TextBox 8"/>
            <p:cNvSpPr txBox="1">
              <a:spLocks noChangeArrowheads="1"/>
            </p:cNvSpPr>
            <p:nvPr/>
          </p:nvSpPr>
          <p:spPr bwMode="auto">
            <a:xfrm>
              <a:off x="4251960" y="2103120"/>
              <a:ext cx="155448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a:latin typeface="Arial" charset="0"/>
                </a:rPr>
                <a:t>S-72s</a:t>
              </a:r>
            </a:p>
          </p:txBody>
        </p:sp>
        <p:sp>
          <p:nvSpPr>
            <p:cNvPr id="71689" name="TextBox 9"/>
            <p:cNvSpPr txBox="1">
              <a:spLocks noChangeArrowheads="1"/>
            </p:cNvSpPr>
            <p:nvPr/>
          </p:nvSpPr>
          <p:spPr bwMode="auto">
            <a:xfrm>
              <a:off x="5806440" y="2103120"/>
              <a:ext cx="155448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a:latin typeface="Arial" charset="0"/>
                </a:rPr>
                <a:t>S-66s</a:t>
              </a:r>
            </a:p>
          </p:txBody>
        </p:sp>
        <p:sp>
          <p:nvSpPr>
            <p:cNvPr id="71690" name="TextBox 10"/>
            <p:cNvSpPr txBox="1">
              <a:spLocks noChangeArrowheads="1"/>
            </p:cNvSpPr>
            <p:nvPr/>
          </p:nvSpPr>
          <p:spPr bwMode="auto">
            <a:xfrm>
              <a:off x="7360920" y="2103120"/>
              <a:ext cx="155448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a:latin typeface="Arial" charset="0"/>
                </a:rPr>
                <a:t>Total</a:t>
              </a:r>
            </a:p>
          </p:txBody>
        </p:sp>
      </p:grpSp>
      <p:sp>
        <p:nvSpPr>
          <p:cNvPr id="13" name="Rectangle 12">
            <a:extLst>
              <a:ext uri="{FF2B5EF4-FFF2-40B4-BE49-F238E27FC236}">
                <a16:creationId xmlns="" xmlns:a16="http://schemas.microsoft.com/office/drawing/2014/main" id="{B1269B40-FA48-F449-A626-4ACAA4F08FBE}"/>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6-5</a:t>
            </a:r>
          </a:p>
        </p:txBody>
      </p:sp>
      <p:sp>
        <p:nvSpPr>
          <p:cNvPr id="71683" name="Title 1"/>
          <p:cNvSpPr>
            <a:spLocks noGrp="1"/>
          </p:cNvSpPr>
          <p:nvPr>
            <p:ph type="title"/>
          </p:nvPr>
        </p:nvSpPr>
        <p:spPr>
          <a:xfrm>
            <a:off x="457200" y="271463"/>
            <a:ext cx="8229600" cy="914400"/>
          </a:xfrm>
        </p:spPr>
        <p:txBody>
          <a:bodyPr/>
          <a:lstStyle/>
          <a:p>
            <a:pPr eaLnBrk="1" hangingPunct="1">
              <a:lnSpc>
                <a:spcPts val="4400"/>
              </a:lnSpc>
            </a:pPr>
            <a:r>
              <a:rPr lang="en-US" dirty="0">
                <a:latin typeface="Bookman Old Style" charset="0"/>
                <a:ea typeface="ＭＳ Ｐゴシック" charset="0"/>
              </a:rPr>
              <a:t>Two-Stage Cost Allocation—</a:t>
            </a:r>
            <a:br>
              <a:rPr lang="en-US" dirty="0">
                <a:latin typeface="Bookman Old Style" charset="0"/>
                <a:ea typeface="ＭＳ Ｐゴシック" charset="0"/>
              </a:rPr>
            </a:br>
            <a:r>
              <a:rPr lang="en-US" dirty="0">
                <a:latin typeface="Bookman Old Style" charset="0"/>
                <a:ea typeface="ＭＳ Ｐゴシック" charset="0"/>
              </a:rPr>
              <a:t>Sandia Custom </a:t>
            </a:r>
            <a:r>
              <a:rPr lang="en-US" dirty="0" smtClean="0">
                <a:latin typeface="Bookman Old Style" charset="0"/>
                <a:ea typeface="ＭＳ Ｐゴシック" charset="0"/>
              </a:rPr>
              <a:t>Furniture (2)</a:t>
            </a:r>
            <a:endParaRPr lang="en-US" dirty="0">
              <a:latin typeface="Bookman Old Style" charset="0"/>
              <a:ea typeface="ＭＳ Ｐゴシック"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a:latin typeface="Bookman Old Style" charset="0"/>
                <a:ea typeface="ＭＳ Ｐゴシック" charset="0"/>
              </a:rPr>
              <a:t>Product Costing Systems</a:t>
            </a:r>
          </a:p>
        </p:txBody>
      </p:sp>
      <p:sp>
        <p:nvSpPr>
          <p:cNvPr id="3" name="Rectangle 2">
            <a:extLst>
              <a:ext uri="{FF2B5EF4-FFF2-40B4-BE49-F238E27FC236}">
                <a16:creationId xmlns="" xmlns:a16="http://schemas.microsoft.com/office/drawing/2014/main" id="{E5E6A9A3-A700-4B4D-BF37-193ED0536A2D}"/>
              </a:ext>
            </a:extLst>
          </p:cNvPr>
          <p:cNvSpPr/>
          <p:nvPr/>
        </p:nvSpPr>
        <p:spPr>
          <a:xfrm>
            <a:off x="1143000" y="1646238"/>
            <a:ext cx="6858000" cy="731837"/>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6-6</a:t>
            </a:r>
            <a:r>
              <a:rPr lang="en-US" sz="2000"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Describe the three basic types of product costing</a:t>
            </a:r>
          </a:p>
          <a:p>
            <a:pPr defTabSz="365760">
              <a:spcBef>
                <a:spcPts val="0"/>
              </a:spcBef>
              <a:defRPr/>
            </a:pPr>
            <a:r>
              <a:rPr lang="en-US" sz="2000" dirty="0">
                <a:latin typeface="Tahoma" pitchFamily="34" charset="0"/>
                <a:ea typeface="ＭＳ Ｐゴシック" panose="020B0600070205080204" pitchFamily="34" charset="-128"/>
                <a:cs typeface="+mn-cs"/>
              </a:rPr>
              <a:t>			systems: </a:t>
            </a:r>
            <a:r>
              <a:rPr lang="en-US" sz="2000" dirty="0" smtClean="0">
                <a:latin typeface="Tahoma" pitchFamily="34" charset="0"/>
                <a:ea typeface="ＭＳ Ｐゴシック" panose="020B0600070205080204" pitchFamily="34" charset="-128"/>
                <a:cs typeface="+mn-cs"/>
              </a:rPr>
              <a:t>job, </a:t>
            </a:r>
            <a:r>
              <a:rPr lang="en-US" sz="2000" dirty="0">
                <a:latin typeface="Tahoma" pitchFamily="34" charset="0"/>
                <a:ea typeface="ＭＳ Ｐゴシック" panose="020B0600070205080204" pitchFamily="34" charset="-128"/>
                <a:cs typeface="+mn-cs"/>
              </a:rPr>
              <a:t>process, and operations.</a:t>
            </a:r>
          </a:p>
        </p:txBody>
      </p:sp>
      <p:sp>
        <p:nvSpPr>
          <p:cNvPr id="5" name="Text Box 3">
            <a:extLst>
              <a:ext uri="{FF2B5EF4-FFF2-40B4-BE49-F238E27FC236}">
                <a16:creationId xmlns="" xmlns:a16="http://schemas.microsoft.com/office/drawing/2014/main" id="{EE0F60E3-C8CB-D64D-8A53-EACDE981DA79}"/>
              </a:ext>
            </a:extLst>
          </p:cNvPr>
          <p:cNvSpPr txBox="1">
            <a:spLocks noChangeArrowheads="1"/>
          </p:cNvSpPr>
          <p:nvPr/>
        </p:nvSpPr>
        <p:spPr bwMode="auto">
          <a:xfrm>
            <a:off x="365125" y="2743200"/>
            <a:ext cx="8413750" cy="1646238"/>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lgn="ctr">
              <a:buSzPct val="100000"/>
            </a:pPr>
            <a:r>
              <a:rPr lang="en-US" sz="2400" b="1" u="sng" dirty="0">
                <a:latin typeface="Gill Sans"/>
                <a:cs typeface="Gill Sans"/>
              </a:rPr>
              <a:t>Job </a:t>
            </a:r>
            <a:r>
              <a:rPr lang="en-US" sz="2400" b="1" u="sng" dirty="0">
                <a:latin typeface="Gill Sans"/>
                <a:cs typeface="Gill Sans"/>
              </a:rPr>
              <a:t>C</a:t>
            </a:r>
            <a:r>
              <a:rPr lang="en-US" sz="2400" b="1" u="sng" dirty="0" smtClean="0">
                <a:latin typeface="Gill Sans"/>
                <a:cs typeface="Gill Sans"/>
              </a:rPr>
              <a:t>osting</a:t>
            </a:r>
            <a:endParaRPr lang="en-US" sz="2400" b="1" u="sng" dirty="0">
              <a:latin typeface="Gill Sans"/>
              <a:cs typeface="Gill Sans"/>
            </a:endParaRPr>
          </a:p>
          <a:p>
            <a:pPr>
              <a:buSzPct val="100000"/>
            </a:pPr>
            <a:r>
              <a:rPr lang="en-US" sz="2400" dirty="0" smtClean="0">
                <a:latin typeface="Gill Sans"/>
                <a:cs typeface="Gill Sans"/>
              </a:rPr>
              <a:t>An </a:t>
            </a:r>
            <a:r>
              <a:rPr lang="en-US" sz="2400" dirty="0">
                <a:latin typeface="Gill Sans"/>
                <a:cs typeface="Gill Sans"/>
              </a:rPr>
              <a:t>accounting system that traces costs to individual units</a:t>
            </a:r>
          </a:p>
          <a:p>
            <a:pPr>
              <a:buSzPct val="100000"/>
            </a:pPr>
            <a:r>
              <a:rPr lang="en-US" sz="2400" dirty="0" smtClean="0">
                <a:latin typeface="Gill Sans"/>
                <a:cs typeface="Gill Sans"/>
              </a:rPr>
              <a:t>or </a:t>
            </a:r>
            <a:r>
              <a:rPr lang="en-US" sz="2400" dirty="0">
                <a:latin typeface="Gill Sans"/>
                <a:cs typeface="Gill Sans"/>
              </a:rPr>
              <a:t>to specific jobs, contracts, or batches of goods.</a:t>
            </a:r>
          </a:p>
          <a:p>
            <a:pPr>
              <a:buSzPct val="100000"/>
            </a:pPr>
            <a:r>
              <a:rPr lang="en-US" sz="2400" dirty="0" smtClean="0">
                <a:latin typeface="Gill Sans"/>
                <a:cs typeface="Gill Sans"/>
              </a:rPr>
              <a:t>(</a:t>
            </a:r>
            <a:r>
              <a:rPr lang="en-US" sz="2400" dirty="0">
                <a:latin typeface="Gill Sans"/>
                <a:cs typeface="Gill Sans"/>
              </a:rPr>
              <a:t>custom homes, movies, services)</a:t>
            </a:r>
          </a:p>
        </p:txBody>
      </p:sp>
      <p:sp>
        <p:nvSpPr>
          <p:cNvPr id="6" name="Text Box 3">
            <a:extLst>
              <a:ext uri="{FF2B5EF4-FFF2-40B4-BE49-F238E27FC236}">
                <a16:creationId xmlns="" xmlns:a16="http://schemas.microsoft.com/office/drawing/2014/main" id="{24C4413F-6F49-1240-9583-58D123CE3C63}"/>
              </a:ext>
            </a:extLst>
          </p:cNvPr>
          <p:cNvSpPr txBox="1">
            <a:spLocks noChangeArrowheads="1"/>
          </p:cNvSpPr>
          <p:nvPr/>
        </p:nvSpPr>
        <p:spPr bwMode="auto">
          <a:xfrm>
            <a:off x="365125" y="4602163"/>
            <a:ext cx="8413750" cy="1646237"/>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lgn="ctr">
              <a:buSzPct val="100000"/>
            </a:pPr>
            <a:r>
              <a:rPr lang="en-US" sz="2400" b="1" u="sng" dirty="0">
                <a:latin typeface="Gill Sans"/>
                <a:cs typeface="Gill Sans"/>
              </a:rPr>
              <a:t>Process </a:t>
            </a:r>
            <a:r>
              <a:rPr lang="en-US" sz="2400" b="1" u="sng" dirty="0">
                <a:latin typeface="Gill Sans"/>
                <a:cs typeface="Gill Sans"/>
              </a:rPr>
              <a:t>C</a:t>
            </a:r>
            <a:r>
              <a:rPr lang="en-US" sz="2400" b="1" u="sng" dirty="0" smtClean="0">
                <a:latin typeface="Gill Sans"/>
                <a:cs typeface="Gill Sans"/>
              </a:rPr>
              <a:t>osting</a:t>
            </a:r>
            <a:endParaRPr lang="en-US" sz="2400" b="1" u="sng" dirty="0">
              <a:latin typeface="Gill Sans"/>
              <a:cs typeface="Gill Sans"/>
            </a:endParaRPr>
          </a:p>
          <a:p>
            <a:pPr algn="ctr">
              <a:buSzPct val="100000"/>
            </a:pPr>
            <a:r>
              <a:rPr lang="en-US" sz="2400" dirty="0" smtClean="0">
                <a:latin typeface="Gill Sans"/>
                <a:cs typeface="Gill Sans"/>
              </a:rPr>
              <a:t>An </a:t>
            </a:r>
            <a:r>
              <a:rPr lang="en-US" sz="2400" dirty="0">
                <a:latin typeface="Gill Sans"/>
                <a:cs typeface="Gill Sans"/>
              </a:rPr>
              <a:t>accounting system used when identical units are</a:t>
            </a:r>
          </a:p>
          <a:p>
            <a:pPr algn="ctr">
              <a:buSzPct val="100000"/>
            </a:pPr>
            <a:r>
              <a:rPr lang="en-US" sz="2400" dirty="0" smtClean="0">
                <a:latin typeface="Gill Sans"/>
                <a:cs typeface="Gill Sans"/>
              </a:rPr>
              <a:t>produced </a:t>
            </a:r>
            <a:r>
              <a:rPr lang="en-US" sz="2400" dirty="0">
                <a:latin typeface="Gill Sans"/>
                <a:cs typeface="Gill Sans"/>
              </a:rPr>
              <a:t>through a series of uniform production steps.</a:t>
            </a:r>
          </a:p>
          <a:p>
            <a:pPr algn="ctr">
              <a:buSzPct val="100000"/>
            </a:pPr>
            <a:r>
              <a:rPr lang="en-US" sz="2400" dirty="0" smtClean="0">
                <a:latin typeface="Gill Sans"/>
                <a:cs typeface="Gill Sans"/>
              </a:rPr>
              <a:t>(</a:t>
            </a:r>
            <a:r>
              <a:rPr lang="en-US" sz="2400" dirty="0" smtClean="0">
                <a:latin typeface="Gill Sans"/>
                <a:cs typeface="Gill Sans"/>
              </a:rPr>
              <a:t>corn flakes, facial tissues, </a:t>
            </a:r>
            <a:r>
              <a:rPr lang="en-US" sz="2400" dirty="0">
                <a:latin typeface="Gill Sans"/>
                <a:cs typeface="Gill Sans"/>
              </a:rPr>
              <a:t>paint)</a:t>
            </a:r>
          </a:p>
        </p:txBody>
      </p:sp>
      <p:sp>
        <p:nvSpPr>
          <p:cNvPr id="7" name="Rectangle 6">
            <a:extLst>
              <a:ext uri="{FF2B5EF4-FFF2-40B4-BE49-F238E27FC236}">
                <a16:creationId xmlns="" xmlns:a16="http://schemas.microsoft.com/office/drawing/2014/main" id="{12C57198-3418-CC4A-8B56-DC7DB5E7E3B9}"/>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6-6</a:t>
            </a:r>
          </a:p>
        </p:txBody>
      </p:sp>
    </p:spTree>
  </p:cSld>
  <p:clrMapOvr>
    <a:masterClrMapping/>
  </p:clrMapOvr>
  <p:transition xmlns:p14="http://schemas.microsoft.com/office/powerpoint/2010/main">
    <p:split dir="in"/>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dirty="0">
                <a:latin typeface="Bookman Old Style" charset="0"/>
                <a:ea typeface="ＭＳ Ｐゴシック" charset="0"/>
              </a:rPr>
              <a:t>Product Costing </a:t>
            </a:r>
            <a:r>
              <a:rPr lang="en-US" dirty="0" smtClean="0">
                <a:latin typeface="Bookman Old Style" charset="0"/>
                <a:ea typeface="ＭＳ Ｐゴシック" charset="0"/>
              </a:rPr>
              <a:t>Systems (2)</a:t>
            </a:r>
            <a:endParaRPr lang="en-US" dirty="0">
              <a:latin typeface="Bookman Old Style" charset="0"/>
              <a:ea typeface="ＭＳ Ｐゴシック" charset="0"/>
            </a:endParaRPr>
          </a:p>
        </p:txBody>
      </p:sp>
      <p:sp>
        <p:nvSpPr>
          <p:cNvPr id="4" name="Text Box 3">
            <a:extLst>
              <a:ext uri="{FF2B5EF4-FFF2-40B4-BE49-F238E27FC236}">
                <a16:creationId xmlns="" xmlns:a16="http://schemas.microsoft.com/office/drawing/2014/main" id="{D283B027-52BA-A742-B624-68759165F7DE}"/>
              </a:ext>
            </a:extLst>
          </p:cNvPr>
          <p:cNvSpPr txBox="1">
            <a:spLocks noChangeArrowheads="1"/>
          </p:cNvSpPr>
          <p:nvPr/>
        </p:nvSpPr>
        <p:spPr bwMode="auto">
          <a:xfrm>
            <a:off x="365125" y="1828800"/>
            <a:ext cx="8413750" cy="192087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lgn="ctr">
              <a:buSzPct val="100000"/>
            </a:pPr>
            <a:r>
              <a:rPr lang="en-US" sz="2400" b="1" u="sng" dirty="0">
                <a:latin typeface="Gill Sans"/>
                <a:cs typeface="Gill Sans"/>
              </a:rPr>
              <a:t>Operations </a:t>
            </a:r>
            <a:r>
              <a:rPr lang="en-US" sz="2400" b="1" u="sng" dirty="0">
                <a:latin typeface="Gill Sans"/>
                <a:cs typeface="Gill Sans"/>
              </a:rPr>
              <a:t>C</a:t>
            </a:r>
            <a:r>
              <a:rPr lang="en-US" sz="2400" b="1" u="sng" dirty="0" smtClean="0">
                <a:latin typeface="Gill Sans"/>
                <a:cs typeface="Gill Sans"/>
              </a:rPr>
              <a:t>osting</a:t>
            </a:r>
            <a:endParaRPr lang="en-US" sz="2400" b="1" u="sng" dirty="0">
              <a:latin typeface="Gill Sans"/>
              <a:cs typeface="Gill Sans"/>
            </a:endParaRPr>
          </a:p>
          <a:p>
            <a:pPr algn="ctr">
              <a:buSzPct val="100000"/>
            </a:pPr>
            <a:r>
              <a:rPr lang="en-US" sz="2400" dirty="0" smtClean="0">
                <a:latin typeface="Gill Sans"/>
                <a:cs typeface="Gill Sans"/>
              </a:rPr>
              <a:t>A </a:t>
            </a:r>
            <a:r>
              <a:rPr lang="en-US" sz="2400" dirty="0">
                <a:latin typeface="Gill Sans"/>
                <a:cs typeface="Gill Sans"/>
              </a:rPr>
              <a:t>hybrid costing system </a:t>
            </a:r>
            <a:r>
              <a:rPr lang="en-US" sz="2400" dirty="0" smtClean="0">
                <a:latin typeface="Gill Sans"/>
                <a:cs typeface="Gill Sans"/>
              </a:rPr>
              <a:t>used </a:t>
            </a:r>
            <a:r>
              <a:rPr lang="en-US" sz="2400" dirty="0">
                <a:latin typeface="Gill Sans"/>
                <a:cs typeface="Gill Sans"/>
              </a:rPr>
              <a:t>in manufacturing</a:t>
            </a:r>
          </a:p>
          <a:p>
            <a:pPr algn="ctr">
              <a:buSzPct val="100000"/>
            </a:pPr>
            <a:r>
              <a:rPr lang="en-US" sz="2400" dirty="0" smtClean="0">
                <a:latin typeface="Gill Sans"/>
                <a:cs typeface="Gill Sans"/>
              </a:rPr>
              <a:t>goods </a:t>
            </a:r>
            <a:r>
              <a:rPr lang="en-US" sz="2400" dirty="0">
                <a:latin typeface="Gill Sans"/>
                <a:cs typeface="Gill Sans"/>
              </a:rPr>
              <a:t>that have some common characteristics</a:t>
            </a:r>
          </a:p>
          <a:p>
            <a:pPr algn="ctr">
              <a:buSzPct val="100000"/>
            </a:pPr>
            <a:r>
              <a:rPr lang="en-US" sz="2400" dirty="0" smtClean="0">
                <a:latin typeface="Gill Sans"/>
                <a:cs typeface="Gill Sans"/>
              </a:rPr>
              <a:t>and </a:t>
            </a:r>
            <a:r>
              <a:rPr lang="en-US" sz="2400" dirty="0">
                <a:latin typeface="Gill Sans"/>
                <a:cs typeface="Gill Sans"/>
              </a:rPr>
              <a:t>some individual characteristics.</a:t>
            </a:r>
          </a:p>
          <a:p>
            <a:pPr algn="ctr">
              <a:buSzPct val="100000"/>
            </a:pPr>
            <a:r>
              <a:rPr lang="en-US" sz="2400" dirty="0" smtClean="0">
                <a:latin typeface="Gill Sans"/>
                <a:cs typeface="Gill Sans"/>
              </a:rPr>
              <a:t>(</a:t>
            </a:r>
            <a:r>
              <a:rPr lang="en-US" sz="2400" dirty="0">
                <a:latin typeface="Gill Sans"/>
                <a:cs typeface="Gill Sans"/>
              </a:rPr>
              <a:t>automobiles, computers, clothing)</a:t>
            </a:r>
          </a:p>
        </p:txBody>
      </p:sp>
      <p:sp>
        <p:nvSpPr>
          <p:cNvPr id="6" name="Rectangle 5">
            <a:extLst>
              <a:ext uri="{FF2B5EF4-FFF2-40B4-BE49-F238E27FC236}">
                <a16:creationId xmlns="" xmlns:a16="http://schemas.microsoft.com/office/drawing/2014/main" id="{3BBFC9CA-31AA-1E4B-BEE3-942715099D4C}"/>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6-6</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3"/>
          <p:cNvSpPr>
            <a:spLocks noGrp="1"/>
          </p:cNvSpPr>
          <p:nvPr>
            <p:ph type="title"/>
          </p:nvPr>
        </p:nvSpPr>
        <p:spPr/>
        <p:txBody>
          <a:bodyPr/>
          <a:lstStyle/>
          <a:p>
            <a:r>
              <a:rPr lang="en-US">
                <a:latin typeface="Bookman Old Style" charset="0"/>
                <a:ea typeface="ＭＳ Ｐゴシック" charset="0"/>
              </a:rPr>
              <a:t>End of Chapter 6</a:t>
            </a:r>
          </a:p>
        </p:txBody>
      </p:sp>
    </p:spTree>
  </p:cSld>
  <p:clrMapOvr>
    <a:masterClrMapping/>
  </p:clrMapOvr>
  <p:transition xmlns:p14="http://schemas.microsoft.com/office/powerpoint/2010/main" spd="med">
    <p:split orient="vert" dir="in"/>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F5D5FFD-CC64-4F45-BE2D-E4C11A0772CD}"/>
              </a:ext>
            </a:extLst>
          </p:cNvPr>
          <p:cNvSpPr/>
          <p:nvPr/>
        </p:nvSpPr>
        <p:spPr>
          <a:xfrm>
            <a:off x="1028700" y="1447800"/>
            <a:ext cx="7086600" cy="2209800"/>
          </a:xfrm>
          <a:prstGeom prst="rect">
            <a:avLst/>
          </a:prstGeom>
          <a:solidFill>
            <a:schemeClr val="bg2">
              <a:lumMod val="9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Gill Sans"/>
              <a:cs typeface="Gill Sans"/>
            </a:endParaRPr>
          </a:p>
        </p:txBody>
      </p:sp>
      <p:sp>
        <p:nvSpPr>
          <p:cNvPr id="12290" name="Title 1"/>
          <p:cNvSpPr>
            <a:spLocks noGrp="1"/>
          </p:cNvSpPr>
          <p:nvPr>
            <p:ph type="title"/>
          </p:nvPr>
        </p:nvSpPr>
        <p:spPr/>
        <p:txBody>
          <a:bodyPr/>
          <a:lstStyle/>
          <a:p>
            <a:pPr eaLnBrk="1" hangingPunct="1"/>
            <a:r>
              <a:rPr lang="en-US" dirty="0">
                <a:latin typeface="Bookman Old Style" charset="0"/>
                <a:ea typeface="ＭＳ Ｐゴシック" charset="0"/>
              </a:rPr>
              <a:t>Cost Management </a:t>
            </a:r>
            <a:r>
              <a:rPr lang="en-US" dirty="0" smtClean="0">
                <a:latin typeface="Bookman Old Style" charset="0"/>
                <a:ea typeface="ＭＳ Ｐゴシック" charset="0"/>
              </a:rPr>
              <a:t>Systems</a:t>
            </a:r>
            <a:endParaRPr lang="en-US" dirty="0">
              <a:latin typeface="Bookman Old Style" charset="0"/>
              <a:ea typeface="ＭＳ Ｐゴシック" charset="0"/>
            </a:endParaRPr>
          </a:p>
        </p:txBody>
      </p:sp>
      <p:sp>
        <p:nvSpPr>
          <p:cNvPr id="3" name="Text Box 3">
            <a:extLst>
              <a:ext uri="{FF2B5EF4-FFF2-40B4-BE49-F238E27FC236}">
                <a16:creationId xmlns="" xmlns:a16="http://schemas.microsoft.com/office/drawing/2014/main" id="{84E3EDA7-8A2D-3149-A03B-53C09E80E7AD}"/>
              </a:ext>
            </a:extLst>
          </p:cNvPr>
          <p:cNvSpPr txBox="1">
            <a:spLocks noChangeArrowheads="1"/>
          </p:cNvSpPr>
          <p:nvPr/>
        </p:nvSpPr>
        <p:spPr bwMode="auto">
          <a:xfrm>
            <a:off x="1477963" y="1646238"/>
            <a:ext cx="6188075"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defTabSz="273050">
              <a:buSzPct val="100000"/>
              <a:buFont typeface="Arial" charset="0"/>
              <a:buNone/>
              <a:defRPr/>
            </a:pPr>
            <a:r>
              <a:rPr lang="en-US" sz="2400" u="sng" dirty="0">
                <a:solidFill>
                  <a:schemeClr val="tx1"/>
                </a:solidFill>
                <a:latin typeface="Gill Sans"/>
                <a:cs typeface="Gill Sans"/>
              </a:rPr>
              <a:t>Keys to a good cost management system:</a:t>
            </a:r>
          </a:p>
        </p:txBody>
      </p:sp>
      <p:sp>
        <p:nvSpPr>
          <p:cNvPr id="4" name="Text Box 3">
            <a:extLst>
              <a:ext uri="{FF2B5EF4-FFF2-40B4-BE49-F238E27FC236}">
                <a16:creationId xmlns="" xmlns:a16="http://schemas.microsoft.com/office/drawing/2014/main" id="{17F89265-224C-EC45-8111-A6B96B60498E}"/>
              </a:ext>
            </a:extLst>
          </p:cNvPr>
          <p:cNvSpPr txBox="1">
            <a:spLocks noChangeArrowheads="1"/>
          </p:cNvSpPr>
          <p:nvPr/>
        </p:nvSpPr>
        <p:spPr bwMode="auto">
          <a:xfrm>
            <a:off x="1477963" y="2286000"/>
            <a:ext cx="6188075"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Oriented to the needs of the decision makers</a:t>
            </a:r>
          </a:p>
        </p:txBody>
      </p:sp>
      <p:sp>
        <p:nvSpPr>
          <p:cNvPr id="5" name="Text Box 3">
            <a:extLst>
              <a:ext uri="{FF2B5EF4-FFF2-40B4-BE49-F238E27FC236}">
                <a16:creationId xmlns="" xmlns:a16="http://schemas.microsoft.com/office/drawing/2014/main" id="{053D7DA4-6814-FD4E-B174-A05D2E1BBA25}"/>
              </a:ext>
            </a:extLst>
          </p:cNvPr>
          <p:cNvSpPr txBox="1">
            <a:spLocks noChangeArrowheads="1"/>
          </p:cNvSpPr>
          <p:nvPr/>
        </p:nvSpPr>
        <p:spPr bwMode="auto">
          <a:xfrm>
            <a:off x="1477963" y="2925763"/>
            <a:ext cx="6188075"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lstStyle/>
          <a:p>
            <a:pPr defTabSz="273050">
              <a:buSzPct val="100000"/>
              <a:buFont typeface="Arial" charset="0"/>
              <a:buChar char="•"/>
              <a:defRPr/>
            </a:pPr>
            <a:r>
              <a:rPr lang="en-US" sz="2400" dirty="0">
                <a:solidFill>
                  <a:schemeClr val="tx1"/>
                </a:solidFill>
                <a:latin typeface="Gill Sans"/>
                <a:cs typeface="Gill Sans"/>
              </a:rPr>
              <a:t> 	Designed so that benefits exceed costs</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dirty="0">
                <a:latin typeface="Bookman Old Style" charset="0"/>
                <a:ea typeface="ＭＳ Ｐゴシック" charset="0"/>
              </a:rPr>
              <a:t>Cost Management </a:t>
            </a:r>
            <a:r>
              <a:rPr lang="en-US" dirty="0" smtClean="0">
                <a:latin typeface="Bookman Old Style" charset="0"/>
                <a:ea typeface="ＭＳ Ｐゴシック" charset="0"/>
              </a:rPr>
              <a:t>Systems (2)</a:t>
            </a:r>
            <a:endParaRPr lang="en-US" dirty="0">
              <a:latin typeface="Bookman Old Style" charset="0"/>
              <a:ea typeface="ＭＳ Ｐゴシック" charset="0"/>
            </a:endParaRPr>
          </a:p>
        </p:txBody>
      </p:sp>
      <p:sp>
        <p:nvSpPr>
          <p:cNvPr id="3" name="Rectangle 2">
            <a:extLst>
              <a:ext uri="{FF2B5EF4-FFF2-40B4-BE49-F238E27FC236}">
                <a16:creationId xmlns="" xmlns:a16="http://schemas.microsoft.com/office/drawing/2014/main" id="{546C8CFF-3F03-554A-B740-E23EA41CE5D2}"/>
              </a:ext>
            </a:extLst>
          </p:cNvPr>
          <p:cNvSpPr/>
          <p:nvPr/>
        </p:nvSpPr>
        <p:spPr>
          <a:xfrm>
            <a:off x="1463675" y="1374775"/>
            <a:ext cx="6216650" cy="731838"/>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6-1</a:t>
            </a:r>
            <a:r>
              <a:rPr lang="en-US" sz="2000"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Explain the fundamental themes underlying</a:t>
            </a:r>
          </a:p>
          <a:p>
            <a:pPr defTabSz="365760">
              <a:spcBef>
                <a:spcPts val="0"/>
              </a:spcBef>
              <a:defRPr/>
            </a:pPr>
            <a:r>
              <a:rPr lang="en-US" sz="2000" dirty="0">
                <a:latin typeface="Tahoma" pitchFamily="34" charset="0"/>
                <a:ea typeface="ＭＳ Ｐゴシック" panose="020B0600070205080204" pitchFamily="34" charset="-128"/>
                <a:cs typeface="+mn-cs"/>
              </a:rPr>
              <a:t>			the design of cost systems.</a:t>
            </a:r>
          </a:p>
        </p:txBody>
      </p:sp>
      <p:sp>
        <p:nvSpPr>
          <p:cNvPr id="4" name="Text Box 3">
            <a:extLst>
              <a:ext uri="{FF2B5EF4-FFF2-40B4-BE49-F238E27FC236}">
                <a16:creationId xmlns="" xmlns:a16="http://schemas.microsoft.com/office/drawing/2014/main" id="{955DACDE-7197-564C-9ADC-98C0760A6989}"/>
              </a:ext>
            </a:extLst>
          </p:cNvPr>
          <p:cNvSpPr txBox="1">
            <a:spLocks noChangeArrowheads="1"/>
          </p:cNvSpPr>
          <p:nvPr/>
        </p:nvSpPr>
        <p:spPr bwMode="auto">
          <a:xfrm>
            <a:off x="1347416" y="2378075"/>
            <a:ext cx="6449169" cy="118745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smtClean="0">
                <a:solidFill>
                  <a:schemeClr val="tx1"/>
                </a:solidFill>
                <a:latin typeface="Gill Sans"/>
                <a:cs typeface="Gill Sans"/>
              </a:rPr>
              <a:t>The </a:t>
            </a:r>
            <a:r>
              <a:rPr lang="en-US" sz="2400" dirty="0">
                <a:solidFill>
                  <a:schemeClr val="tx1"/>
                </a:solidFill>
                <a:latin typeface="Gill Sans"/>
                <a:cs typeface="Gill Sans"/>
              </a:rPr>
              <a:t>objective of the cost management system</a:t>
            </a:r>
          </a:p>
          <a:p>
            <a:pPr algn="ctr" defTabSz="274320">
              <a:buSzPct val="100000"/>
              <a:defRPr/>
            </a:pPr>
            <a:r>
              <a:rPr lang="en-US" sz="2400" dirty="0" smtClean="0">
                <a:solidFill>
                  <a:schemeClr val="tx1"/>
                </a:solidFill>
                <a:latin typeface="Gill Sans"/>
                <a:cs typeface="Gill Sans"/>
              </a:rPr>
              <a:t>is </a:t>
            </a:r>
            <a:r>
              <a:rPr lang="en-US" sz="2400" dirty="0">
                <a:solidFill>
                  <a:schemeClr val="tx1"/>
                </a:solidFill>
                <a:latin typeface="Gill Sans"/>
                <a:cs typeface="Gill Sans"/>
              </a:rPr>
              <a:t>to provide information about costs relevant</a:t>
            </a:r>
          </a:p>
          <a:p>
            <a:pPr algn="ctr" defTabSz="274320">
              <a:buSzPct val="100000"/>
              <a:defRPr/>
            </a:pPr>
            <a:r>
              <a:rPr lang="en-US" sz="2400" dirty="0" smtClean="0">
                <a:solidFill>
                  <a:schemeClr val="tx1"/>
                </a:solidFill>
                <a:latin typeface="Gill Sans"/>
                <a:cs typeface="Gill Sans"/>
              </a:rPr>
              <a:t>for </a:t>
            </a:r>
            <a:r>
              <a:rPr lang="en-US" sz="2400" dirty="0">
                <a:solidFill>
                  <a:schemeClr val="tx1"/>
                </a:solidFill>
                <a:latin typeface="Gill Sans"/>
                <a:cs typeface="Gill Sans"/>
              </a:rPr>
              <a:t>decision making.</a:t>
            </a:r>
          </a:p>
        </p:txBody>
      </p:sp>
      <p:sp>
        <p:nvSpPr>
          <p:cNvPr id="5" name="Text Box 3">
            <a:extLst>
              <a:ext uri="{FF2B5EF4-FFF2-40B4-BE49-F238E27FC236}">
                <a16:creationId xmlns="" xmlns:a16="http://schemas.microsoft.com/office/drawing/2014/main" id="{9FDFA26F-8F50-7B4D-8824-7BD7A338AAAF}"/>
              </a:ext>
            </a:extLst>
          </p:cNvPr>
          <p:cNvSpPr txBox="1">
            <a:spLocks noChangeArrowheads="1"/>
          </p:cNvSpPr>
          <p:nvPr/>
        </p:nvSpPr>
        <p:spPr bwMode="auto">
          <a:xfrm>
            <a:off x="800100" y="3749675"/>
            <a:ext cx="754380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smtClean="0">
                <a:solidFill>
                  <a:schemeClr val="tx1"/>
                </a:solidFill>
                <a:latin typeface="Gill Sans"/>
                <a:cs typeface="Gill Sans"/>
              </a:rPr>
              <a:t>The </a:t>
            </a:r>
            <a:r>
              <a:rPr lang="en-US" sz="2400" dirty="0">
                <a:solidFill>
                  <a:schemeClr val="tx1"/>
                </a:solidFill>
                <a:latin typeface="Gill Sans"/>
                <a:cs typeface="Gill Sans"/>
              </a:rPr>
              <a:t>cost management system accumulates and </a:t>
            </a:r>
            <a:r>
              <a:rPr lang="en-US" sz="2400" dirty="0" smtClean="0">
                <a:solidFill>
                  <a:schemeClr val="tx1"/>
                </a:solidFill>
                <a:latin typeface="Gill Sans"/>
                <a:cs typeface="Gill Sans"/>
              </a:rPr>
              <a:t>reports</a:t>
            </a:r>
            <a:br>
              <a:rPr lang="en-US" sz="2400" dirty="0" smtClean="0">
                <a:solidFill>
                  <a:schemeClr val="tx1"/>
                </a:solidFill>
                <a:latin typeface="Gill Sans"/>
                <a:cs typeface="Gill Sans"/>
              </a:rPr>
            </a:br>
            <a:r>
              <a:rPr lang="en-US" sz="2400" dirty="0" smtClean="0">
                <a:solidFill>
                  <a:schemeClr val="tx1"/>
                </a:solidFill>
                <a:latin typeface="Gill Sans"/>
                <a:cs typeface="Gill Sans"/>
              </a:rPr>
              <a:t>costs about </a:t>
            </a:r>
            <a:r>
              <a:rPr lang="en-US" sz="2400" dirty="0">
                <a:solidFill>
                  <a:schemeClr val="tx1"/>
                </a:solidFill>
                <a:latin typeface="Gill Sans"/>
                <a:cs typeface="Gill Sans"/>
              </a:rPr>
              <a:t>processes, products, and services.</a:t>
            </a:r>
          </a:p>
        </p:txBody>
      </p:sp>
      <p:sp>
        <p:nvSpPr>
          <p:cNvPr id="7" name="Rectangle 6">
            <a:extLst>
              <a:ext uri="{FF2B5EF4-FFF2-40B4-BE49-F238E27FC236}">
                <a16:creationId xmlns="" xmlns:a16="http://schemas.microsoft.com/office/drawing/2014/main" id="{29394068-BA54-AD49-B75D-D398E748F4A8}"/>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6-1</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304800"/>
            <a:ext cx="8229600" cy="914400"/>
          </a:xfrm>
        </p:spPr>
        <p:txBody>
          <a:bodyPr/>
          <a:lstStyle/>
          <a:p>
            <a:pPr eaLnBrk="1" hangingPunct="1">
              <a:lnSpc>
                <a:spcPts val="4400"/>
              </a:lnSpc>
            </a:pPr>
            <a:r>
              <a:rPr lang="en-US">
                <a:latin typeface="Bookman Old Style" charset="0"/>
                <a:ea typeface="ＭＳ Ｐゴシック" charset="0"/>
              </a:rPr>
              <a:t>Reasons to Calculate Product</a:t>
            </a:r>
            <a:br>
              <a:rPr lang="en-US">
                <a:latin typeface="Bookman Old Style" charset="0"/>
                <a:ea typeface="ＭＳ Ｐゴシック" charset="0"/>
              </a:rPr>
            </a:br>
            <a:r>
              <a:rPr lang="en-US">
                <a:latin typeface="Bookman Old Style" charset="0"/>
                <a:ea typeface="ＭＳ Ｐゴシック" charset="0"/>
              </a:rPr>
              <a:t>or Service Costs</a:t>
            </a:r>
          </a:p>
        </p:txBody>
      </p:sp>
      <p:sp>
        <p:nvSpPr>
          <p:cNvPr id="12" name="Rectangle 11">
            <a:extLst>
              <a:ext uri="{FF2B5EF4-FFF2-40B4-BE49-F238E27FC236}">
                <a16:creationId xmlns="" xmlns:a16="http://schemas.microsoft.com/office/drawing/2014/main" id="{D6679665-6FB5-FE4A-9E5D-B3F213CC5325}"/>
              </a:ext>
            </a:extLst>
          </p:cNvPr>
          <p:cNvSpPr/>
          <p:nvPr/>
        </p:nvSpPr>
        <p:spPr>
          <a:xfrm>
            <a:off x="1752600" y="1828800"/>
            <a:ext cx="5638800" cy="3352800"/>
          </a:xfrm>
          <a:prstGeom prst="rect">
            <a:avLst/>
          </a:prstGeom>
          <a:solidFill>
            <a:schemeClr val="bg2">
              <a:lumMod val="9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ext Box 3">
            <a:extLst>
              <a:ext uri="{FF2B5EF4-FFF2-40B4-BE49-F238E27FC236}">
                <a16:creationId xmlns="" xmlns:a16="http://schemas.microsoft.com/office/drawing/2014/main" id="{65402807-75B8-7545-AFFE-BE5456C3B446}"/>
              </a:ext>
            </a:extLst>
          </p:cNvPr>
          <p:cNvSpPr txBox="1">
            <a:spLocks noChangeArrowheads="1"/>
          </p:cNvSpPr>
          <p:nvPr/>
        </p:nvSpPr>
        <p:spPr bwMode="auto">
          <a:xfrm>
            <a:off x="1920875" y="2011363"/>
            <a:ext cx="530225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For decision making</a:t>
            </a:r>
          </a:p>
        </p:txBody>
      </p:sp>
      <p:sp>
        <p:nvSpPr>
          <p:cNvPr id="5" name="Text Box 3">
            <a:extLst>
              <a:ext uri="{FF2B5EF4-FFF2-40B4-BE49-F238E27FC236}">
                <a16:creationId xmlns="" xmlns:a16="http://schemas.microsoft.com/office/drawing/2014/main" id="{E2B82675-8445-E643-A82E-15EE5A8C7C99}"/>
              </a:ext>
            </a:extLst>
          </p:cNvPr>
          <p:cNvSpPr txBox="1">
            <a:spLocks noChangeArrowheads="1"/>
          </p:cNvSpPr>
          <p:nvPr/>
        </p:nvSpPr>
        <p:spPr bwMode="auto">
          <a:xfrm>
            <a:off x="1920875" y="2651125"/>
            <a:ext cx="530225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For deciding what to sell</a:t>
            </a:r>
          </a:p>
        </p:txBody>
      </p:sp>
      <p:sp>
        <p:nvSpPr>
          <p:cNvPr id="6" name="Text Box 3">
            <a:extLst>
              <a:ext uri="{FF2B5EF4-FFF2-40B4-BE49-F238E27FC236}">
                <a16:creationId xmlns="" xmlns:a16="http://schemas.microsoft.com/office/drawing/2014/main" id="{85C81F23-8640-304E-8213-F4C4B445CEB8}"/>
              </a:ext>
            </a:extLst>
          </p:cNvPr>
          <p:cNvSpPr txBox="1">
            <a:spLocks noChangeArrowheads="1"/>
          </p:cNvSpPr>
          <p:nvPr/>
        </p:nvSpPr>
        <p:spPr bwMode="auto">
          <a:xfrm>
            <a:off x="1920875" y="3292475"/>
            <a:ext cx="530225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For setting prices</a:t>
            </a:r>
          </a:p>
        </p:txBody>
      </p:sp>
      <p:sp>
        <p:nvSpPr>
          <p:cNvPr id="7" name="Text Box 3">
            <a:extLst>
              <a:ext uri="{FF2B5EF4-FFF2-40B4-BE49-F238E27FC236}">
                <a16:creationId xmlns="" xmlns:a16="http://schemas.microsoft.com/office/drawing/2014/main" id="{16C7455F-329C-C34C-853E-AD845B11E815}"/>
              </a:ext>
            </a:extLst>
          </p:cNvPr>
          <p:cNvSpPr txBox="1">
            <a:spLocks noChangeArrowheads="1"/>
          </p:cNvSpPr>
          <p:nvPr/>
        </p:nvSpPr>
        <p:spPr bwMode="auto">
          <a:xfrm>
            <a:off x="1920875" y="3932238"/>
            <a:ext cx="530225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For knowing the cost of goods sold</a:t>
            </a:r>
          </a:p>
        </p:txBody>
      </p:sp>
      <p:sp>
        <p:nvSpPr>
          <p:cNvPr id="8" name="Text Box 3">
            <a:extLst>
              <a:ext uri="{FF2B5EF4-FFF2-40B4-BE49-F238E27FC236}">
                <a16:creationId xmlns="" xmlns:a16="http://schemas.microsoft.com/office/drawing/2014/main" id="{AA86267D-9CBD-AA4A-BD8F-B30007F1FA74}"/>
              </a:ext>
            </a:extLst>
          </p:cNvPr>
          <p:cNvSpPr txBox="1">
            <a:spLocks noChangeArrowheads="1"/>
          </p:cNvSpPr>
          <p:nvPr/>
        </p:nvSpPr>
        <p:spPr bwMode="auto">
          <a:xfrm>
            <a:off x="1920875" y="4572000"/>
            <a:ext cx="530225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For knowing the cost of inventory</a:t>
            </a:r>
          </a:p>
        </p:txBody>
      </p:sp>
      <p:sp>
        <p:nvSpPr>
          <p:cNvPr id="11" name="Rectangle 10">
            <a:extLst>
              <a:ext uri="{FF2B5EF4-FFF2-40B4-BE49-F238E27FC236}">
                <a16:creationId xmlns="" xmlns:a16="http://schemas.microsoft.com/office/drawing/2014/main" id="{54D1EA7A-AEE0-2E41-A4B7-CAB5779984CA}"/>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6-1</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nodeType="afterGroup">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nodeType="afterGroup">
                            <p:stCondLst>
                              <p:cond delay="5000"/>
                            </p:stCondLst>
                            <p:childTnLst>
                              <p:par>
                                <p:cTn id="17" presetID="22" presetClass="entr" presetSubtype="8"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nodeType="afterGroup">
                            <p:stCondLst>
                              <p:cond delay="7000"/>
                            </p:stCondLst>
                            <p:childTnLst>
                              <p:par>
                                <p:cTn id="21" presetID="22" presetClass="entr" presetSubtype="8" fill="hold" grpId="0" nodeType="after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71463"/>
            <a:ext cx="8229600" cy="914400"/>
          </a:xfrm>
        </p:spPr>
        <p:txBody>
          <a:bodyPr/>
          <a:lstStyle/>
          <a:p>
            <a:pPr eaLnBrk="1" hangingPunct="1">
              <a:lnSpc>
                <a:spcPts val="4400"/>
              </a:lnSpc>
            </a:pPr>
            <a:r>
              <a:rPr lang="en-US">
                <a:latin typeface="Bookman Old Style" charset="0"/>
                <a:ea typeface="ＭＳ Ｐゴシック" charset="0"/>
              </a:rPr>
              <a:t>Cost Allocation and Product Costing</a:t>
            </a:r>
          </a:p>
        </p:txBody>
      </p:sp>
      <p:sp>
        <p:nvSpPr>
          <p:cNvPr id="4" name="Rectangle 3">
            <a:extLst>
              <a:ext uri="{FF2B5EF4-FFF2-40B4-BE49-F238E27FC236}">
                <a16:creationId xmlns="" xmlns:a16="http://schemas.microsoft.com/office/drawing/2014/main" id="{8BD1EC51-B1E5-4D47-821F-9E0DE6FC8DC9}"/>
              </a:ext>
            </a:extLst>
          </p:cNvPr>
          <p:cNvSpPr/>
          <p:nvPr/>
        </p:nvSpPr>
        <p:spPr>
          <a:xfrm>
            <a:off x="1920875" y="1374775"/>
            <a:ext cx="5302250" cy="731838"/>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6-2</a:t>
            </a:r>
            <a:r>
              <a:rPr lang="en-US" sz="2000"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Explain how cost allocation is used</a:t>
            </a:r>
          </a:p>
          <a:p>
            <a:pPr defTabSz="365760">
              <a:spcBef>
                <a:spcPts val="0"/>
              </a:spcBef>
              <a:defRPr/>
            </a:pPr>
            <a:r>
              <a:rPr lang="en-US" sz="2000" dirty="0">
                <a:latin typeface="Tahoma" pitchFamily="34" charset="0"/>
                <a:ea typeface="ＭＳ Ｐゴシック" panose="020B0600070205080204" pitchFamily="34" charset="-128"/>
                <a:cs typeface="+mn-cs"/>
              </a:rPr>
              <a:t>			in a cost management system.</a:t>
            </a:r>
          </a:p>
        </p:txBody>
      </p:sp>
      <p:grpSp>
        <p:nvGrpSpPr>
          <p:cNvPr id="3" name="Group 26"/>
          <p:cNvGrpSpPr>
            <a:grpSpLocks/>
          </p:cNvGrpSpPr>
          <p:nvPr/>
        </p:nvGrpSpPr>
        <p:grpSpPr bwMode="auto">
          <a:xfrm>
            <a:off x="182563" y="2203450"/>
            <a:ext cx="8596312" cy="3832225"/>
            <a:chOff x="182563" y="2203450"/>
            <a:chExt cx="8596312" cy="3832225"/>
          </a:xfrm>
        </p:grpSpPr>
        <p:sp>
          <p:nvSpPr>
            <p:cNvPr id="5" name="Text Box 3">
              <a:extLst>
                <a:ext uri="{FF2B5EF4-FFF2-40B4-BE49-F238E27FC236}">
                  <a16:creationId xmlns="" xmlns:a16="http://schemas.microsoft.com/office/drawing/2014/main" id="{07A0C9C1-459A-3C45-9822-3C491DA3B342}"/>
                </a:ext>
              </a:extLst>
            </p:cNvPr>
            <p:cNvSpPr txBox="1">
              <a:spLocks noChangeArrowheads="1"/>
            </p:cNvSpPr>
            <p:nvPr/>
          </p:nvSpPr>
          <p:spPr bwMode="auto">
            <a:xfrm>
              <a:off x="2651125" y="2203450"/>
              <a:ext cx="3841750" cy="53975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Arial" pitchFamily="34" charset="0"/>
                  <a:cs typeface="Arial" pitchFamily="34" charset="0"/>
                </a:rPr>
                <a:t>Basic Cost Flow Diagram</a:t>
              </a:r>
            </a:p>
          </p:txBody>
        </p:sp>
        <p:sp>
          <p:nvSpPr>
            <p:cNvPr id="6" name="Text Box 3">
              <a:extLst>
                <a:ext uri="{FF2B5EF4-FFF2-40B4-BE49-F238E27FC236}">
                  <a16:creationId xmlns="" xmlns:a16="http://schemas.microsoft.com/office/drawing/2014/main" id="{C462F368-0918-6C4A-938A-DC5021668CFD}"/>
                </a:ext>
              </a:extLst>
            </p:cNvPr>
            <p:cNvSpPr txBox="1">
              <a:spLocks noChangeArrowheads="1"/>
            </p:cNvSpPr>
            <p:nvPr/>
          </p:nvSpPr>
          <p:spPr bwMode="auto">
            <a:xfrm>
              <a:off x="1646238" y="2925763"/>
              <a:ext cx="2011362" cy="731837"/>
            </a:xfrm>
            <a:prstGeom prst="rect">
              <a:avLst/>
            </a:prstGeom>
            <a:solidFill>
              <a:schemeClr val="accent6"/>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Direct</a:t>
              </a:r>
            </a:p>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materials</a:t>
              </a:r>
            </a:p>
          </p:txBody>
        </p:sp>
        <p:sp>
          <p:nvSpPr>
            <p:cNvPr id="7" name="Text Box 3">
              <a:extLst>
                <a:ext uri="{FF2B5EF4-FFF2-40B4-BE49-F238E27FC236}">
                  <a16:creationId xmlns="" xmlns:a16="http://schemas.microsoft.com/office/drawing/2014/main" id="{0E8A7B26-9AC4-9C46-9080-F7EE9A25CF8F}"/>
                </a:ext>
              </a:extLst>
            </p:cNvPr>
            <p:cNvSpPr txBox="1">
              <a:spLocks noChangeArrowheads="1"/>
            </p:cNvSpPr>
            <p:nvPr/>
          </p:nvSpPr>
          <p:spPr bwMode="auto">
            <a:xfrm>
              <a:off x="4171950" y="2925763"/>
              <a:ext cx="2011363" cy="73183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Direct</a:t>
              </a:r>
            </a:p>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labor</a:t>
              </a:r>
            </a:p>
          </p:txBody>
        </p:sp>
        <p:sp>
          <p:nvSpPr>
            <p:cNvPr id="2" name="Text Box 3">
              <a:extLst>
                <a:ext uri="{FF2B5EF4-FFF2-40B4-BE49-F238E27FC236}">
                  <a16:creationId xmlns="" xmlns:a16="http://schemas.microsoft.com/office/drawing/2014/main" id="{7CCDBFEA-D147-5C4E-8A07-795B46758891}"/>
                </a:ext>
              </a:extLst>
            </p:cNvPr>
            <p:cNvSpPr txBox="1">
              <a:spLocks noChangeArrowheads="1"/>
            </p:cNvSpPr>
            <p:nvPr/>
          </p:nvSpPr>
          <p:spPr bwMode="auto">
            <a:xfrm>
              <a:off x="6767513" y="2925763"/>
              <a:ext cx="2011362" cy="73183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Manufacturing</a:t>
              </a:r>
            </a:p>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overhead</a:t>
              </a:r>
            </a:p>
          </p:txBody>
        </p:sp>
        <p:sp>
          <p:nvSpPr>
            <p:cNvPr id="9" name="Text Box 3">
              <a:extLst>
                <a:ext uri="{FF2B5EF4-FFF2-40B4-BE49-F238E27FC236}">
                  <a16:creationId xmlns="" xmlns:a16="http://schemas.microsoft.com/office/drawing/2014/main" id="{8C7AAC17-50A8-6846-9EB0-A134C7194658}"/>
                </a:ext>
              </a:extLst>
            </p:cNvPr>
            <p:cNvSpPr txBox="1">
              <a:spLocks noChangeArrowheads="1"/>
            </p:cNvSpPr>
            <p:nvPr/>
          </p:nvSpPr>
          <p:spPr bwMode="auto">
            <a:xfrm>
              <a:off x="2378075" y="5303838"/>
              <a:ext cx="2011363" cy="73183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Alpha</a:t>
              </a:r>
            </a:p>
          </p:txBody>
        </p:sp>
        <p:sp>
          <p:nvSpPr>
            <p:cNvPr id="10" name="Text Box 3">
              <a:extLst>
                <a:ext uri="{FF2B5EF4-FFF2-40B4-BE49-F238E27FC236}">
                  <a16:creationId xmlns="" xmlns:a16="http://schemas.microsoft.com/office/drawing/2014/main" id="{DA701071-ECBA-A04F-A47B-F3E5E3497F08}"/>
                </a:ext>
              </a:extLst>
            </p:cNvPr>
            <p:cNvSpPr txBox="1">
              <a:spLocks noChangeArrowheads="1"/>
            </p:cNvSpPr>
            <p:nvPr/>
          </p:nvSpPr>
          <p:spPr bwMode="auto">
            <a:xfrm>
              <a:off x="6035675" y="5303838"/>
              <a:ext cx="2011363" cy="731837"/>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000" dirty="0">
                  <a:solidFill>
                    <a:schemeClr val="tx1"/>
                  </a:solidFill>
                  <a:latin typeface="Arial" pitchFamily="34" charset="0"/>
                  <a:cs typeface="Arial" pitchFamily="34" charset="0"/>
                </a:rPr>
                <a:t>Beta</a:t>
              </a:r>
            </a:p>
          </p:txBody>
        </p:sp>
        <p:sp>
          <p:nvSpPr>
            <p:cNvPr id="11" name="Text Box 3">
              <a:extLst>
                <a:ext uri="{FF2B5EF4-FFF2-40B4-BE49-F238E27FC236}">
                  <a16:creationId xmlns="" xmlns:a16="http://schemas.microsoft.com/office/drawing/2014/main" id="{62ABA98D-5DC4-5D47-8B2B-BB032EF76760}"/>
                </a:ext>
              </a:extLst>
            </p:cNvPr>
            <p:cNvSpPr txBox="1">
              <a:spLocks noChangeArrowheads="1"/>
            </p:cNvSpPr>
            <p:nvPr/>
          </p:nvSpPr>
          <p:spPr bwMode="auto">
            <a:xfrm>
              <a:off x="182563" y="2925763"/>
              <a:ext cx="1463675" cy="731837"/>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pools</a:t>
              </a:r>
            </a:p>
          </p:txBody>
        </p:sp>
        <p:sp>
          <p:nvSpPr>
            <p:cNvPr id="12" name="Text Box 3">
              <a:extLst>
                <a:ext uri="{FF2B5EF4-FFF2-40B4-BE49-F238E27FC236}">
                  <a16:creationId xmlns="" xmlns:a16="http://schemas.microsoft.com/office/drawing/2014/main" id="{51423C49-13A5-CE4C-B39B-7A9F087EF7F2}"/>
                </a:ext>
              </a:extLst>
            </p:cNvPr>
            <p:cNvSpPr txBox="1">
              <a:spLocks noChangeArrowheads="1"/>
            </p:cNvSpPr>
            <p:nvPr/>
          </p:nvSpPr>
          <p:spPr bwMode="auto">
            <a:xfrm>
              <a:off x="182563" y="5303838"/>
              <a:ext cx="1463675" cy="731837"/>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objects</a:t>
              </a:r>
            </a:p>
          </p:txBody>
        </p:sp>
        <p:sp>
          <p:nvSpPr>
            <p:cNvPr id="13" name="Text Box 3">
              <a:extLst>
                <a:ext uri="{FF2B5EF4-FFF2-40B4-BE49-F238E27FC236}">
                  <a16:creationId xmlns="" xmlns:a16="http://schemas.microsoft.com/office/drawing/2014/main" id="{6B78F41C-0592-FF48-BE87-5BE54FCB5FFF}"/>
                </a:ext>
              </a:extLst>
            </p:cNvPr>
            <p:cNvSpPr txBox="1">
              <a:spLocks noChangeArrowheads="1"/>
            </p:cNvSpPr>
            <p:nvPr/>
          </p:nvSpPr>
          <p:spPr bwMode="auto">
            <a:xfrm>
              <a:off x="182563" y="3657600"/>
              <a:ext cx="1463675" cy="1646238"/>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Cost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allocation</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rule</a:t>
              </a:r>
            </a:p>
          </p:txBody>
        </p:sp>
        <p:cxnSp>
          <p:nvCxnSpPr>
            <p:cNvPr id="15" name="Elbow Connector 14">
              <a:extLst>
                <a:ext uri="{FF2B5EF4-FFF2-40B4-BE49-F238E27FC236}">
                  <a16:creationId xmlns="" xmlns:a16="http://schemas.microsoft.com/office/drawing/2014/main" id="{28B29092-D705-6E46-A2A5-3B3E2C9D1C81}"/>
                </a:ext>
              </a:extLst>
            </p:cNvPr>
            <p:cNvCxnSpPr>
              <a:stCxn id="6" idx="2"/>
              <a:endCxn id="9" idx="0"/>
            </p:cNvCxnSpPr>
            <p:nvPr/>
          </p:nvCxnSpPr>
          <p:spPr bwMode="auto">
            <a:xfrm rot="16200000" flipH="1">
              <a:off x="2193925" y="4114800"/>
              <a:ext cx="1646238" cy="731838"/>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 xmlns:a16="http://schemas.microsoft.com/office/drawing/2014/main" id="{29857457-1DED-8B44-85EC-BDFF2BE5414A}"/>
                </a:ext>
              </a:extLst>
            </p:cNvPr>
            <p:cNvCxnSpPr>
              <a:stCxn id="7" idx="2"/>
              <a:endCxn id="9" idx="0"/>
            </p:cNvCxnSpPr>
            <p:nvPr/>
          </p:nvCxnSpPr>
          <p:spPr bwMode="auto">
            <a:xfrm rot="5400000">
              <a:off x="3456782" y="3583781"/>
              <a:ext cx="1646238" cy="1793875"/>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 xmlns:a16="http://schemas.microsoft.com/office/drawing/2014/main" id="{971E2342-105C-544B-A80B-079172C72384}"/>
                </a:ext>
              </a:extLst>
            </p:cNvPr>
            <p:cNvCxnSpPr>
              <a:stCxn id="6" idx="2"/>
              <a:endCxn id="10" idx="0"/>
            </p:cNvCxnSpPr>
            <p:nvPr/>
          </p:nvCxnSpPr>
          <p:spPr bwMode="auto">
            <a:xfrm rot="16200000" flipH="1">
              <a:off x="4022725" y="2286000"/>
              <a:ext cx="1646238" cy="438943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 xmlns:a16="http://schemas.microsoft.com/office/drawing/2014/main" id="{7EA79936-B544-0A4F-A59C-43F9D7F96354}"/>
                </a:ext>
              </a:extLst>
            </p:cNvPr>
            <p:cNvCxnSpPr>
              <a:stCxn id="7" idx="2"/>
              <a:endCxn id="10" idx="0"/>
            </p:cNvCxnSpPr>
            <p:nvPr/>
          </p:nvCxnSpPr>
          <p:spPr bwMode="auto">
            <a:xfrm rot="16200000" flipH="1">
              <a:off x="5285582" y="3548856"/>
              <a:ext cx="1646238" cy="1863725"/>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91F87409-CAD0-034E-9DC8-A7A434E7E315}"/>
                </a:ext>
              </a:extLst>
            </p:cNvPr>
            <p:cNvCxnSpPr/>
            <p:nvPr/>
          </p:nvCxnSpPr>
          <p:spPr bwMode="auto">
            <a:xfrm rot="5400000">
              <a:off x="6767513" y="4468813"/>
              <a:ext cx="1646237" cy="1587"/>
            </a:xfrm>
            <a:prstGeom prst="straightConnector1">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 Box 3">
              <a:extLst>
                <a:ext uri="{FF2B5EF4-FFF2-40B4-BE49-F238E27FC236}">
                  <a16:creationId xmlns="" xmlns:a16="http://schemas.microsoft.com/office/drawing/2014/main" id="{57330AF1-D974-824D-80BC-34F4823B0349}"/>
                </a:ext>
              </a:extLst>
            </p:cNvPr>
            <p:cNvSpPr txBox="1">
              <a:spLocks noChangeArrowheads="1"/>
            </p:cNvSpPr>
            <p:nvPr/>
          </p:nvSpPr>
          <p:spPr bwMode="auto">
            <a:xfrm>
              <a:off x="7681913" y="3749675"/>
              <a:ext cx="1096962" cy="3651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Indirect</a:t>
              </a:r>
            </a:p>
          </p:txBody>
        </p:sp>
        <p:sp>
          <p:nvSpPr>
            <p:cNvPr id="25" name="Text Box 3">
              <a:extLst>
                <a:ext uri="{FF2B5EF4-FFF2-40B4-BE49-F238E27FC236}">
                  <a16:creationId xmlns="" xmlns:a16="http://schemas.microsoft.com/office/drawing/2014/main" id="{8B7DA201-E47D-BB43-A4A0-47BD80D44603}"/>
                </a:ext>
              </a:extLst>
            </p:cNvPr>
            <p:cNvSpPr txBox="1">
              <a:spLocks noChangeArrowheads="1"/>
            </p:cNvSpPr>
            <p:nvPr/>
          </p:nvSpPr>
          <p:spPr bwMode="auto">
            <a:xfrm>
              <a:off x="7589838" y="4297363"/>
              <a:ext cx="1189037" cy="9144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 (allocated</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 by direct</a:t>
              </a:r>
            </a:p>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 labor cost)</a:t>
              </a:r>
            </a:p>
          </p:txBody>
        </p:sp>
        <p:cxnSp>
          <p:nvCxnSpPr>
            <p:cNvPr id="29" name="Shape 28">
              <a:extLst>
                <a:ext uri="{FF2B5EF4-FFF2-40B4-BE49-F238E27FC236}">
                  <a16:creationId xmlns="" xmlns:a16="http://schemas.microsoft.com/office/drawing/2014/main" id="{BC4ADF3E-2733-E84D-AE27-FE643A9EBE4A}"/>
                </a:ext>
              </a:extLst>
            </p:cNvPr>
            <p:cNvCxnSpPr>
              <a:stCxn id="25" idx="1"/>
            </p:cNvCxnSpPr>
            <p:nvPr/>
          </p:nvCxnSpPr>
          <p:spPr bwMode="auto">
            <a:xfrm rot="10800000" flipV="1">
              <a:off x="4108450" y="4754563"/>
              <a:ext cx="3481388" cy="544512"/>
            </a:xfrm>
            <a:prstGeom prst="bentConnector2">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 Box 3">
              <a:extLst>
                <a:ext uri="{FF2B5EF4-FFF2-40B4-BE49-F238E27FC236}">
                  <a16:creationId xmlns="" xmlns:a16="http://schemas.microsoft.com/office/drawing/2014/main" id="{2902147F-612C-7A48-834D-5A61E8B99DA4}"/>
                </a:ext>
              </a:extLst>
            </p:cNvPr>
            <p:cNvSpPr txBox="1">
              <a:spLocks noChangeArrowheads="1"/>
            </p:cNvSpPr>
            <p:nvPr/>
          </p:nvSpPr>
          <p:spPr bwMode="auto">
            <a:xfrm>
              <a:off x="2286000" y="4754563"/>
              <a:ext cx="1096963" cy="366712"/>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dirty="0">
                  <a:solidFill>
                    <a:schemeClr val="tx1"/>
                  </a:solidFill>
                  <a:latin typeface="Arial" pitchFamily="34" charset="0"/>
                  <a:cs typeface="Arial" pitchFamily="34" charset="0"/>
                </a:rPr>
                <a:t>Direct</a:t>
              </a:r>
            </a:p>
          </p:txBody>
        </p:sp>
      </p:grpSp>
      <p:sp>
        <p:nvSpPr>
          <p:cNvPr id="26" name="Rectangle 25">
            <a:extLst>
              <a:ext uri="{FF2B5EF4-FFF2-40B4-BE49-F238E27FC236}">
                <a16:creationId xmlns="" xmlns:a16="http://schemas.microsoft.com/office/drawing/2014/main" id="{3CFB6A7C-9F6C-9242-91A5-349CC7284217}"/>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6-2</a:t>
            </a:r>
          </a:p>
        </p:txBody>
      </p:sp>
    </p:spTree>
  </p:cSld>
  <p:clrMapOvr>
    <a:masterClrMapping/>
  </p:clrMapOvr>
  <p:transition xmlns:p14="http://schemas.microsoft.com/office/powerpoint/2010/main">
    <p:pull dir="l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3600">
                <a:latin typeface="Bookman Old Style" charset="0"/>
                <a:ea typeface="ＭＳ Ｐゴシック" charset="0"/>
              </a:rPr>
              <a:t>Fundamental Themes Underlying the Design of Cost Systems</a:t>
            </a:r>
          </a:p>
        </p:txBody>
      </p:sp>
      <p:sp>
        <p:nvSpPr>
          <p:cNvPr id="4" name="Text Box 3">
            <a:extLst>
              <a:ext uri="{FF2B5EF4-FFF2-40B4-BE49-F238E27FC236}">
                <a16:creationId xmlns="" xmlns:a16="http://schemas.microsoft.com/office/drawing/2014/main" id="{62E40D94-DE1F-0F46-B726-F77EC93FF25E}"/>
              </a:ext>
            </a:extLst>
          </p:cNvPr>
          <p:cNvSpPr txBox="1">
            <a:spLocks noChangeArrowheads="1"/>
          </p:cNvSpPr>
          <p:nvPr/>
        </p:nvSpPr>
        <p:spPr bwMode="auto">
          <a:xfrm>
            <a:off x="1385888" y="1920875"/>
            <a:ext cx="6400800" cy="4572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Cost systems should have a decision focus.</a:t>
            </a:r>
          </a:p>
        </p:txBody>
      </p:sp>
      <p:sp>
        <p:nvSpPr>
          <p:cNvPr id="5" name="Text Box 3">
            <a:extLst>
              <a:ext uri="{FF2B5EF4-FFF2-40B4-BE49-F238E27FC236}">
                <a16:creationId xmlns="" xmlns:a16="http://schemas.microsoft.com/office/drawing/2014/main" id="{F23B62CC-E4CF-EE4B-8828-58FDB027130E}"/>
              </a:ext>
            </a:extLst>
          </p:cNvPr>
          <p:cNvSpPr txBox="1">
            <a:spLocks noChangeArrowheads="1"/>
          </p:cNvSpPr>
          <p:nvPr/>
        </p:nvSpPr>
        <p:spPr bwMode="auto">
          <a:xfrm>
            <a:off x="1371600" y="2590800"/>
            <a:ext cx="6400800" cy="823913"/>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Different cost information is used for</a:t>
            </a:r>
          </a:p>
          <a:p>
            <a:pPr algn="ctr" defTabSz="274320">
              <a:buSzPct val="100000"/>
              <a:defRPr/>
            </a:pPr>
            <a:r>
              <a:rPr lang="en-US" sz="2400" dirty="0">
                <a:solidFill>
                  <a:schemeClr val="tx1"/>
                </a:solidFill>
                <a:latin typeface="Gill Sans"/>
                <a:cs typeface="Gill Sans"/>
              </a:rPr>
              <a:t>different purposes.</a:t>
            </a:r>
          </a:p>
        </p:txBody>
      </p:sp>
      <p:sp>
        <p:nvSpPr>
          <p:cNvPr id="6" name="Text Box 3">
            <a:extLst>
              <a:ext uri="{FF2B5EF4-FFF2-40B4-BE49-F238E27FC236}">
                <a16:creationId xmlns="" xmlns:a16="http://schemas.microsoft.com/office/drawing/2014/main" id="{8E4008B9-9BFD-5F46-BCAD-A0861AB84DC6}"/>
              </a:ext>
            </a:extLst>
          </p:cNvPr>
          <p:cNvSpPr txBox="1">
            <a:spLocks noChangeArrowheads="1"/>
          </p:cNvSpPr>
          <p:nvPr/>
        </p:nvSpPr>
        <p:spPr bwMode="auto">
          <a:xfrm>
            <a:off x="1371600" y="3567113"/>
            <a:ext cx="640080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Cost information for managerial purposes</a:t>
            </a:r>
          </a:p>
          <a:p>
            <a:pPr algn="ctr" defTabSz="274320">
              <a:buSzPct val="100000"/>
              <a:defRPr/>
            </a:pPr>
            <a:r>
              <a:rPr lang="en-US" sz="2400" dirty="0">
                <a:solidFill>
                  <a:schemeClr val="tx1"/>
                </a:solidFill>
                <a:latin typeface="Gill Sans"/>
                <a:cs typeface="Gill Sans"/>
              </a:rPr>
              <a:t>must meet the cost-benefit test.</a:t>
            </a:r>
          </a:p>
        </p:txBody>
      </p:sp>
      <p:sp>
        <p:nvSpPr>
          <p:cNvPr id="9" name="Rectangle 8">
            <a:extLst>
              <a:ext uri="{FF2B5EF4-FFF2-40B4-BE49-F238E27FC236}">
                <a16:creationId xmlns="" xmlns:a16="http://schemas.microsoft.com/office/drawing/2014/main" id="{F34701A9-1C7D-554D-8DDD-F591FEB1AF97}"/>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6-2</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atin typeface="Bookman Old Style" charset="0"/>
                <a:ea typeface="ＭＳ Ｐゴシック" charset="0"/>
              </a:rPr>
              <a:t>Basic Cost Flow Model</a:t>
            </a:r>
          </a:p>
        </p:txBody>
      </p:sp>
      <p:sp>
        <p:nvSpPr>
          <p:cNvPr id="3" name="Rectangle 2">
            <a:extLst>
              <a:ext uri="{FF2B5EF4-FFF2-40B4-BE49-F238E27FC236}">
                <a16:creationId xmlns="" xmlns:a16="http://schemas.microsoft.com/office/drawing/2014/main" id="{FB46F58C-395E-404D-BDDC-4914246B5405}"/>
              </a:ext>
            </a:extLst>
          </p:cNvPr>
          <p:cNvSpPr/>
          <p:nvPr/>
        </p:nvSpPr>
        <p:spPr>
          <a:xfrm>
            <a:off x="1050925" y="1374775"/>
            <a:ext cx="7042150" cy="549275"/>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6-3</a:t>
            </a:r>
            <a:r>
              <a:rPr lang="en-US" sz="2000" dirty="0">
                <a:ea typeface="ＭＳ Ｐゴシック" panose="020B0600070205080204" pitchFamily="34" charset="-128"/>
                <a:cs typeface="+mn-cs"/>
              </a:rPr>
              <a:t>	</a:t>
            </a:r>
            <a:r>
              <a:rPr lang="en-US" sz="2000" dirty="0">
                <a:latin typeface="Tahoma" pitchFamily="34" charset="0"/>
                <a:ea typeface="ＭＳ Ｐゴシック" panose="020B0600070205080204" pitchFamily="34" charset="-128"/>
                <a:cs typeface="+mn-cs"/>
              </a:rPr>
              <a:t>Explain how a basic product costing system works.</a:t>
            </a:r>
          </a:p>
        </p:txBody>
      </p:sp>
      <p:sp>
        <p:nvSpPr>
          <p:cNvPr id="4" name="Text Box 3">
            <a:extLst>
              <a:ext uri="{FF2B5EF4-FFF2-40B4-BE49-F238E27FC236}">
                <a16:creationId xmlns="" xmlns:a16="http://schemas.microsoft.com/office/drawing/2014/main" id="{00C10F94-2CB4-F744-8424-884A58FD61EC}"/>
              </a:ext>
            </a:extLst>
          </p:cNvPr>
          <p:cNvSpPr txBox="1">
            <a:spLocks noChangeArrowheads="1"/>
          </p:cNvSpPr>
          <p:nvPr/>
        </p:nvSpPr>
        <p:spPr bwMode="auto">
          <a:xfrm>
            <a:off x="1189038" y="2362200"/>
            <a:ext cx="6765925"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Arial" pitchFamily="34" charset="0"/>
                <a:cs typeface="Arial" pitchFamily="34" charset="0"/>
              </a:rPr>
              <a:t>How costs and units move through inventories:</a:t>
            </a:r>
          </a:p>
        </p:txBody>
      </p:sp>
      <p:pic>
        <p:nvPicPr>
          <p:cNvPr id="2" name="Group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2895600"/>
            <a:ext cx="7683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3">
            <a:extLst>
              <a:ext uri="{FF2B5EF4-FFF2-40B4-BE49-F238E27FC236}">
                <a16:creationId xmlns="" xmlns:a16="http://schemas.microsoft.com/office/drawing/2014/main" id="{08476B19-30AC-9E44-883E-D243C732A132}"/>
              </a:ext>
            </a:extLst>
          </p:cNvPr>
          <p:cNvSpPr txBox="1">
            <a:spLocks noChangeArrowheads="1"/>
          </p:cNvSpPr>
          <p:nvPr/>
        </p:nvSpPr>
        <p:spPr bwMode="auto">
          <a:xfrm>
            <a:off x="1736725" y="4479925"/>
            <a:ext cx="5670550" cy="155575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buSzPct val="100000"/>
            </a:pPr>
            <a:r>
              <a:rPr lang="en-US" sz="2400">
                <a:latin typeface="Gill Sans"/>
                <a:cs typeface="Gill Sans"/>
              </a:rPr>
              <a:t>This is true for the following accounts:</a:t>
            </a:r>
          </a:p>
          <a:p>
            <a:pPr>
              <a:buSzPct val="100000"/>
            </a:pPr>
            <a:r>
              <a:rPr lang="en-US" sz="2400">
                <a:latin typeface="Gill Sans"/>
                <a:cs typeface="Gill Sans"/>
              </a:rPr>
              <a:t>	– Raw Materials (RM)</a:t>
            </a:r>
          </a:p>
          <a:p>
            <a:pPr>
              <a:buSzPct val="100000"/>
            </a:pPr>
            <a:r>
              <a:rPr lang="en-US" sz="2400">
                <a:latin typeface="Gill Sans"/>
                <a:cs typeface="Gill Sans"/>
              </a:rPr>
              <a:t>	– Work-in-Process (WIP)</a:t>
            </a:r>
          </a:p>
          <a:p>
            <a:pPr>
              <a:buSzPct val="100000"/>
            </a:pPr>
            <a:r>
              <a:rPr lang="en-US" sz="2400">
                <a:latin typeface="Gill Sans"/>
                <a:cs typeface="Gill Sans"/>
              </a:rPr>
              <a:t>	– Finished Goods (FG)</a:t>
            </a:r>
          </a:p>
        </p:txBody>
      </p:sp>
      <p:sp>
        <p:nvSpPr>
          <p:cNvPr id="22" name="Rectangle 21">
            <a:extLst>
              <a:ext uri="{FF2B5EF4-FFF2-40B4-BE49-F238E27FC236}">
                <a16:creationId xmlns="" xmlns:a16="http://schemas.microsoft.com/office/drawing/2014/main" id="{EE605B73-0543-2544-8440-6924EA97606E}"/>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6-3</a:t>
            </a:r>
          </a:p>
        </p:txBody>
      </p:sp>
    </p:spTree>
  </p:cSld>
  <p:clrMapOvr>
    <a:masterClrMapping/>
  </p:clrMapOvr>
  <p:transition xmlns:p14="http://schemas.microsoft.com/office/powerpoint/2010/main">
    <p:pull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1500"/>
                            </p:stCondLst>
                            <p:childTnLst>
                              <p:par>
                                <p:cTn id="9" presetID="22" presetClass="entr" presetSubtype="4"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nodeType="afterGroup">
                            <p:stCondLst>
                              <p:cond delay="3000"/>
                            </p:stCondLst>
                            <p:childTnLst>
                              <p:par>
                                <p:cTn id="13" presetID="22" presetClass="entr" presetSubtype="4"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398</TotalTime>
  <Words>3324</Words>
  <Application>Microsoft Macintosh PowerPoint</Application>
  <PresentationFormat>On-screen Show (4:3)</PresentationFormat>
  <Paragraphs>537</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Origin</vt:lpstr>
      <vt:lpstr>PowerPoint Presentation</vt:lpstr>
      <vt:lpstr>Fundamentals of Product and Service Costing</vt:lpstr>
      <vt:lpstr>Learning Objectives</vt:lpstr>
      <vt:lpstr>Cost Management Systems</vt:lpstr>
      <vt:lpstr>Cost Management Systems (2)</vt:lpstr>
      <vt:lpstr>Reasons to Calculate Product or Service Costs</vt:lpstr>
      <vt:lpstr>Cost Allocation and Product Costing</vt:lpstr>
      <vt:lpstr>Fundamental Themes Underlying the Design of Cost Systems</vt:lpstr>
      <vt:lpstr>Basic Cost Flow Model</vt:lpstr>
      <vt:lpstr>Costing with No Work-in-Process Inventories</vt:lpstr>
      <vt:lpstr>Costing with No Work-in-Process Inventories (2)</vt:lpstr>
      <vt:lpstr>Costing with No Work-in-Process Inventories (3)</vt:lpstr>
      <vt:lpstr>Costing with Ending Work-in-Process Inventories</vt:lpstr>
      <vt:lpstr>Costing with Ending Work-in-Process Inventories (2)</vt:lpstr>
      <vt:lpstr>Costing with Ending Work-in-Process Inventories (3)</vt:lpstr>
      <vt:lpstr>Costing with Ending Work-in-Process Inventories (4)</vt:lpstr>
      <vt:lpstr>Costing with Ending Work-in-Process Inventories (5)</vt:lpstr>
      <vt:lpstr>Costing in a Multiple Product, Discrete Process Industry</vt:lpstr>
      <vt:lpstr>Costing in a Multiple Product, Discrete Process Industry (2)</vt:lpstr>
      <vt:lpstr>Costing in a Multiple Product, Discrete Process Industry (3)</vt:lpstr>
      <vt:lpstr>Predetermined Overhead Rates</vt:lpstr>
      <vt:lpstr>Predetermined Overhead Rates (2)</vt:lpstr>
      <vt:lpstr>Predetermined Overhead Rates (3)</vt:lpstr>
      <vt:lpstr>Product Costing of Multiple Products</vt:lpstr>
      <vt:lpstr>Product Costing of Multiple Products (2)</vt:lpstr>
      <vt:lpstr>Choice of the Allocation Base</vt:lpstr>
      <vt:lpstr>Choice of the Allocation Base (2)</vt:lpstr>
      <vt:lpstr>Multiple Allocation Bases and Two-Stage Systems</vt:lpstr>
      <vt:lpstr>Multiple Allocation Bases and Two-Stage Systems (2)</vt:lpstr>
      <vt:lpstr>Multiple Allocation Bases and Two-Stage Systems (3)</vt:lpstr>
      <vt:lpstr>Multiple Allocation Bases and Two-Stage Systems (4)</vt:lpstr>
      <vt:lpstr>Two-Stage Cost Allocation— Sandia Custom Furniture</vt:lpstr>
      <vt:lpstr>Two-Stage Cost Allocation— Sandia Custom Furniture (2)</vt:lpstr>
      <vt:lpstr>Product Costing Systems</vt:lpstr>
      <vt:lpstr>Product Costing Systems (2)</vt:lpstr>
      <vt:lpstr>End of Chapter 6</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Galbreath</dc:creator>
  <cp:lastModifiedBy>Agate Development Isaacks</cp:lastModifiedBy>
  <cp:revision>47</cp:revision>
  <dcterms:created xsi:type="dcterms:W3CDTF">2016-01-18T22:16:55Z</dcterms:created>
  <dcterms:modified xsi:type="dcterms:W3CDTF">2018-12-19T15:36:19Z</dcterms:modified>
</cp:coreProperties>
</file>