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7" r:id="rId2"/>
  </p:sldMasterIdLst>
  <p:notesMasterIdLst>
    <p:notesMasterId r:id="rId107"/>
  </p:notesMasterIdLst>
  <p:sldIdLst>
    <p:sldId id="256" r:id="rId3"/>
    <p:sldId id="410" r:id="rId4"/>
    <p:sldId id="411" r:id="rId5"/>
    <p:sldId id="480" r:id="rId6"/>
    <p:sldId id="481" r:id="rId7"/>
    <p:sldId id="257" r:id="rId8"/>
    <p:sldId id="482" r:id="rId9"/>
    <p:sldId id="357" r:id="rId10"/>
    <p:sldId id="353" r:id="rId11"/>
    <p:sldId id="358" r:id="rId12"/>
    <p:sldId id="483" r:id="rId13"/>
    <p:sldId id="484" r:id="rId14"/>
    <p:sldId id="359" r:id="rId15"/>
    <p:sldId id="460" r:id="rId16"/>
    <p:sldId id="455" r:id="rId17"/>
    <p:sldId id="412" r:id="rId18"/>
    <p:sldId id="450" r:id="rId19"/>
    <p:sldId id="456" r:id="rId20"/>
    <p:sldId id="485" r:id="rId21"/>
    <p:sldId id="486" r:id="rId22"/>
    <p:sldId id="487" r:id="rId23"/>
    <p:sldId id="488" r:id="rId24"/>
    <p:sldId id="489" r:id="rId25"/>
    <p:sldId id="491" r:id="rId26"/>
    <p:sldId id="490" r:id="rId27"/>
    <p:sldId id="280" r:id="rId28"/>
    <p:sldId id="492" r:id="rId29"/>
    <p:sldId id="496" r:id="rId30"/>
    <p:sldId id="497" r:id="rId31"/>
    <p:sldId id="498" r:id="rId32"/>
    <p:sldId id="370" r:id="rId33"/>
    <p:sldId id="499" r:id="rId34"/>
    <p:sldId id="462" r:id="rId35"/>
    <p:sldId id="500" r:id="rId36"/>
    <p:sldId id="501" r:id="rId37"/>
    <p:sldId id="502" r:id="rId38"/>
    <p:sldId id="503" r:id="rId39"/>
    <p:sldId id="504" r:id="rId40"/>
    <p:sldId id="505" r:id="rId41"/>
    <p:sldId id="463" r:id="rId42"/>
    <p:sldId id="415" r:id="rId43"/>
    <p:sldId id="416" r:id="rId44"/>
    <p:sldId id="417" r:id="rId45"/>
    <p:sldId id="464" r:id="rId46"/>
    <p:sldId id="418" r:id="rId47"/>
    <p:sldId id="476" r:id="rId48"/>
    <p:sldId id="524" r:id="rId49"/>
    <p:sldId id="479" r:id="rId50"/>
    <p:sldId id="419" r:id="rId51"/>
    <p:sldId id="420" r:id="rId52"/>
    <p:sldId id="421" r:id="rId53"/>
    <p:sldId id="465" r:id="rId54"/>
    <p:sldId id="506" r:id="rId55"/>
    <p:sldId id="507" r:id="rId56"/>
    <p:sldId id="508" r:id="rId57"/>
    <p:sldId id="424" r:id="rId58"/>
    <p:sldId id="449" r:id="rId59"/>
    <p:sldId id="425" r:id="rId60"/>
    <p:sldId id="509" r:id="rId61"/>
    <p:sldId id="427" r:id="rId62"/>
    <p:sldId id="519" r:id="rId63"/>
    <p:sldId id="510" r:id="rId64"/>
    <p:sldId id="512" r:id="rId65"/>
    <p:sldId id="468" r:id="rId66"/>
    <p:sldId id="466" r:id="rId67"/>
    <p:sldId id="431" r:id="rId68"/>
    <p:sldId id="432" r:id="rId69"/>
    <p:sldId id="433" r:id="rId70"/>
    <p:sldId id="434" r:id="rId71"/>
    <p:sldId id="435" r:id="rId72"/>
    <p:sldId id="436" r:id="rId73"/>
    <p:sldId id="437" r:id="rId74"/>
    <p:sldId id="438" r:id="rId75"/>
    <p:sldId id="513" r:id="rId76"/>
    <p:sldId id="441" r:id="rId77"/>
    <p:sldId id="469" r:id="rId78"/>
    <p:sldId id="514" r:id="rId79"/>
    <p:sldId id="515" r:id="rId80"/>
    <p:sldId id="520" r:id="rId81"/>
    <p:sldId id="522" r:id="rId82"/>
    <p:sldId id="521" r:id="rId83"/>
    <p:sldId id="523" r:id="rId84"/>
    <p:sldId id="327" r:id="rId85"/>
    <p:sldId id="447" r:id="rId86"/>
    <p:sldId id="516" r:id="rId87"/>
    <p:sldId id="448" r:id="rId88"/>
    <p:sldId id="517" r:id="rId89"/>
    <p:sldId id="518" r:id="rId90"/>
    <p:sldId id="333" r:id="rId91"/>
    <p:sldId id="334" r:id="rId92"/>
    <p:sldId id="409" r:id="rId93"/>
    <p:sldId id="443" r:id="rId94"/>
    <p:sldId id="451" r:id="rId95"/>
    <p:sldId id="471" r:id="rId96"/>
    <p:sldId id="472" r:id="rId97"/>
    <p:sldId id="444" r:id="rId98"/>
    <p:sldId id="445" r:id="rId99"/>
    <p:sldId id="341" r:id="rId100"/>
    <p:sldId id="473" r:id="rId101"/>
    <p:sldId id="342" r:id="rId102"/>
    <p:sldId id="343" r:id="rId103"/>
    <p:sldId id="344" r:id="rId104"/>
    <p:sldId id="345" r:id="rId105"/>
    <p:sldId id="352"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8" userDrawn="1">
          <p15:clr>
            <a:srgbClr val="A4A3A4"/>
          </p15:clr>
        </p15:guide>
        <p15:guide id="3" orient="horz" pos="1320" userDrawn="1">
          <p15:clr>
            <a:srgbClr val="A4A3A4"/>
          </p15:clr>
        </p15:guide>
        <p15:guide id="4" pos="5016" userDrawn="1">
          <p15:clr>
            <a:srgbClr val="A4A3A4"/>
          </p15:clr>
        </p15:guide>
        <p15:guide id="5" pos="40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rthana C K" initials="KCK" lastIdx="0" clrIdx="0">
    <p:extLst/>
  </p:cmAuthor>
  <p:cmAuthor id="2" name="ALAN RUPPELT" initials="AR" lastIdx="181" clrIdx="1">
    <p:extLst/>
  </p:cmAuthor>
  <p:cmAuthor id="3" name="Colton Gigot" initials="CG" lastIdx="1" clrIdx="2"/>
  <p:cmAuthor id="4" name="Agate 10" initials="A1" lastIdx="15" clrIdx="3"/>
  <p:cmAuthor id="5" name="Mark Nelson" initials="MN" lastIdx="33" clrIdx="4">
    <p:extLst>
      <p:ext uri="{19B8F6BF-5375-455C-9EA6-DF929625EA0E}">
        <p15:presenceInfo xmlns:p15="http://schemas.microsoft.com/office/powerpoint/2012/main" userId="S-1-5-21-789336058-823518204-682003330-1798" providerId="AD"/>
      </p:ext>
    </p:extLst>
  </p:cmAuthor>
  <p:cmAuthor id="6" name="Shortt, Jacob" initials="SJ" lastIdx="32" clrIdx="5">
    <p:extLst>
      <p:ext uri="{19B8F6BF-5375-455C-9EA6-DF929625EA0E}">
        <p15:presenceInfo xmlns:p15="http://schemas.microsoft.com/office/powerpoint/2012/main" userId="S-1-5-21-1824200278-923733676-1501187911-60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3399"/>
    <a:srgbClr val="DCE6F2"/>
    <a:srgbClr val="92D050"/>
    <a:srgbClr val="00B050"/>
    <a:srgbClr val="9DC8E7"/>
    <a:srgbClr val="F2F2F2"/>
    <a:srgbClr val="D7E4BD"/>
    <a:srgbClr val="C3D69B"/>
    <a:srgbClr val="FFF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6" autoAdjust="0"/>
    <p:restoredTop sz="86094" autoAdjust="0"/>
  </p:normalViewPr>
  <p:slideViewPr>
    <p:cSldViewPr snapToGrid="0">
      <p:cViewPr varScale="1">
        <p:scale>
          <a:sx n="94" d="100"/>
          <a:sy n="94" d="100"/>
        </p:scale>
        <p:origin x="2016" y="192"/>
      </p:cViewPr>
      <p:guideLst>
        <p:guide pos="2448"/>
        <p:guide orient="horz" pos="1320"/>
        <p:guide pos="5016"/>
        <p:guide pos="4008"/>
      </p:guideLst>
    </p:cSldViewPr>
  </p:slideViewPr>
  <p:notesTextViewPr>
    <p:cViewPr>
      <p:scale>
        <a:sx n="125" d="100"/>
        <a:sy n="125" d="100"/>
      </p:scale>
      <p:origin x="0" y="0"/>
    </p:cViewPr>
  </p:notesTextViewPr>
  <p:notesViewPr>
    <p:cSldViewPr snapToGrid="0" snapToObjects="1">
      <p:cViewPr>
        <p:scale>
          <a:sx n="240" d="100"/>
          <a:sy n="240" d="100"/>
        </p:scale>
        <p:origin x="648" y="57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commentAuthors" Target="commen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9F2C0-6E4E-485C-912C-A9288AB14B5E}" type="datetimeFigureOut">
              <a:rPr lang="en-IN" smtClean="0"/>
              <a:pPr/>
              <a:t>15/01/19</a:t>
            </a:fld>
            <a:endParaRPr lang="en-IN"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7FBCE-FC67-46F0-B25A-27F3B41EA4E7}" type="slidenum">
              <a:rPr lang="en-IN" smtClean="0"/>
              <a:pPr/>
              <a:t>‹#›</a:t>
            </a:fld>
            <a:endParaRPr lang="en-IN" dirty="0"/>
          </a:p>
        </p:txBody>
      </p:sp>
    </p:spTree>
    <p:extLst>
      <p:ext uri="{BB962C8B-B14F-4D97-AF65-F5344CB8AC3E}">
        <p14:creationId xmlns:p14="http://schemas.microsoft.com/office/powerpoint/2010/main" val="36293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d5bc70a314db442e947e193574f0eb60"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8d925ec8c95645169e35ec1d4dc5cfdb" TargetMode="External"/><Relationship Id="rId4" Type="http://schemas.openxmlformats.org/officeDocument/2006/relationships/hyperlink" Target="52e7b84aa6f545b486b9afbf5fc1f413"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chapter we explore financial accounting and reporting for the effects of income taxes. The discussion defines and illustrates temporary differences, which are the basis for recognizing deferred tax assets and deferred tax liabilities, as well as permanent differences, which have no deferred tax consequences. You will learn how to adjust deferred tax assets and deferred tax liabilities when tax laws or rates change. We also discuss accounting for the tax effects of net operating losses as well as intraperiod tax allocation.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December of 2017, the United States Congress passed a sweeping tax reform package. Congress reduced the corporate tax rate, accelerated the timing of the depreciation deduction for some assets, revised how and when a company can use net operating losses to reduce its tax bill, and made many other changes. This chapter is written under the new tax rules to make sure  students have access to the most current content possible.  </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1</a:t>
            </a:fld>
            <a:endParaRPr lang="en-IN" dirty="0"/>
          </a:p>
        </p:txBody>
      </p:sp>
    </p:spTree>
    <p:extLst>
      <p:ext uri="{BB962C8B-B14F-4D97-AF65-F5344CB8AC3E}">
        <p14:creationId xmlns:p14="http://schemas.microsoft.com/office/powerpoint/2010/main" val="419395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16–2A Expense-Related Deferred Tax Liability—2021</a:t>
            </a:r>
          </a:p>
          <a:p>
            <a:endParaRPr lang="en-US" sz="1200" kern="1200" baseline="0" dirty="0">
              <a:solidFill>
                <a:schemeClr val="tx1"/>
              </a:solidFill>
              <a:latin typeface="+mn-lt"/>
              <a:ea typeface="+mn-ea"/>
              <a:cs typeface="+mn-cs"/>
            </a:endParaRPr>
          </a:p>
          <a:p>
            <a:r>
              <a:rPr lang="en-US" dirty="0"/>
              <a:t>Let’s walk through the 4-step process ($ in thousands). </a:t>
            </a:r>
          </a:p>
          <a:p>
            <a:pPr marL="171450" indent="-171450">
              <a:buFont typeface="Arial" panose="020B0604020202020204" pitchFamily="34" charset="0"/>
              <a:buChar char="•"/>
            </a:pPr>
            <a:r>
              <a:rPr lang="en-US" b="1" dirty="0"/>
              <a:t>Step 1:</a:t>
            </a:r>
            <a:r>
              <a:rPr lang="en-US" dirty="0"/>
              <a:t>Pretax accounting income for 2021 is $100, but taxable income is only $60 because of a $40 higher depreciation deduction for tax purposes. Tax payable for 2021 is recorded for </a:t>
            </a:r>
            <a:r>
              <a:rPr lang="en-US" b="1" dirty="0"/>
              <a:t>$15 </a:t>
            </a:r>
            <a:r>
              <a:rPr lang="en-US" dirty="0"/>
              <a:t>(= $60 taxable income × 25% tax rate).</a:t>
            </a:r>
          </a:p>
          <a:p>
            <a:pPr marL="171450" indent="-171450">
              <a:buFont typeface="Arial" panose="020B0604020202020204" pitchFamily="34" charset="0"/>
              <a:buChar char="•"/>
            </a:pPr>
            <a:r>
              <a:rPr lang="en-US" b="1" dirty="0"/>
              <a:t>Step 2:</a:t>
            </a:r>
            <a:r>
              <a:rPr lang="en-US" dirty="0"/>
              <a:t>Watson needs to recognize a deferred tax liability of </a:t>
            </a:r>
            <a:r>
              <a:rPr lang="en-US" b="1" dirty="0"/>
              <a:t>$10</a:t>
            </a:r>
            <a:r>
              <a:rPr lang="en-US" dirty="0"/>
              <a:t> (= $40 taxable income × 25% tax rate) for the tax the company is allowed to defer to future years as a result of being able to depreciate the asset’s entire cost the first period. We say that the temporary difference </a:t>
            </a:r>
            <a:r>
              <a:rPr lang="en-US" i="1" dirty="0"/>
              <a:t>originated</a:t>
            </a:r>
            <a:r>
              <a:rPr lang="en-US" dirty="0"/>
              <a:t> in 2021, because that is the year in which it gave rise to the deferred tax liability.</a:t>
            </a:r>
          </a:p>
          <a:p>
            <a:pPr marL="171450" indent="-171450">
              <a:buFont typeface="Arial" panose="020B0604020202020204" pitchFamily="34" charset="0"/>
              <a:buChar char="•"/>
            </a:pPr>
            <a:r>
              <a:rPr lang="en-US" b="1" dirty="0"/>
              <a:t>Step 3:</a:t>
            </a:r>
            <a:r>
              <a:rPr lang="en-US" dirty="0"/>
              <a:t>The balance of the deferred tax liability account needs to be adjusted from its current balance (which is $0 in the origination year) to the amount that needs to be reported (the ending balance of </a:t>
            </a:r>
            <a:r>
              <a:rPr lang="en-US" b="1" dirty="0"/>
              <a:t>$10 </a:t>
            </a:r>
            <a:r>
              <a:rPr lang="en-US" dirty="0"/>
              <a:t>from step 2). In this case, that adjustment is </a:t>
            </a:r>
            <a:r>
              <a:rPr lang="en-US" b="1" dirty="0"/>
              <a:t>$10</a:t>
            </a:r>
            <a:r>
              <a:rPr lang="en-US" dirty="0"/>
              <a:t>.</a:t>
            </a:r>
          </a:p>
          <a:p>
            <a:pPr marL="171450" indent="-171450">
              <a:buFont typeface="Arial" panose="020B0604020202020204" pitchFamily="34" charset="0"/>
              <a:buChar char="•"/>
            </a:pPr>
            <a:r>
              <a:rPr lang="en-US" b="1" dirty="0"/>
              <a:t>Step 4:</a:t>
            </a:r>
            <a:r>
              <a:rPr lang="en-US" dirty="0"/>
              <a:t>Total tax expense equals </a:t>
            </a:r>
            <a:r>
              <a:rPr lang="en-US" b="1" dirty="0"/>
              <a:t>$25</a:t>
            </a:r>
            <a:r>
              <a:rPr lang="en-US" dirty="0"/>
              <a:t>. This amount includes a current portion that’s payable now (</a:t>
            </a:r>
            <a:r>
              <a:rPr lang="en-US" b="1" dirty="0"/>
              <a:t>$15</a:t>
            </a:r>
            <a:r>
              <a:rPr lang="en-US" dirty="0"/>
              <a:t> from step 1) plus the deferred portion that’s represented by the increase in the deferred tax liability (</a:t>
            </a:r>
            <a:r>
              <a:rPr lang="en-US" b="1" dirty="0"/>
              <a:t>$10</a:t>
            </a:r>
            <a:r>
              <a:rPr lang="en-US" dirty="0"/>
              <a:t> from step 3).</a:t>
            </a:r>
          </a:p>
        </p:txBody>
      </p:sp>
      <p:sp>
        <p:nvSpPr>
          <p:cNvPr id="4" name="Slide Number Placeholder 3"/>
          <p:cNvSpPr>
            <a:spLocks noGrp="1"/>
          </p:cNvSpPr>
          <p:nvPr>
            <p:ph type="sldNum" sz="quarter" idx="10"/>
          </p:nvPr>
        </p:nvSpPr>
        <p:spPr/>
        <p:txBody>
          <a:bodyPr/>
          <a:lstStyle/>
          <a:p>
            <a:fld id="{AEB7FBCE-FC67-46F0-B25A-27F3B41EA4E7}" type="slidenum">
              <a:rPr lang="en-IN" smtClean="0"/>
              <a:pPr/>
              <a:t>10</a:t>
            </a:fld>
            <a:endParaRPr lang="en-IN" dirty="0"/>
          </a:p>
        </p:txBody>
      </p:sp>
    </p:spTree>
    <p:extLst>
      <p:ext uri="{BB962C8B-B14F-4D97-AF65-F5344CB8AC3E}">
        <p14:creationId xmlns:p14="http://schemas.microsoft.com/office/powerpoint/2010/main" val="19730775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16–14 Disclosure of Deferred Taxes—Staples, Inc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Companies are required to include in the disclosure notes a clear reconciliation of the beginning and ending balance of their liability for unrecognized tax benefits. As an example, the illustration shown here includes an excerpt from the tax note of </a:t>
            </a:r>
            <a:r>
              <a:rPr lang="en-US" b="1" dirty="0"/>
              <a:t>Staples, Inc.</a:t>
            </a:r>
            <a:r>
              <a:rPr lang="en-US" dirty="0"/>
              <a:t> for its fiscal year ended January 28, 2017.</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100</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recall that an income statement reports discontinued operations separately from income (or loss) from continuing operations to better allow the user of the statement to isolate irregular components of net income from those that represent recurring business operations.</a:t>
            </a:r>
            <a:r>
              <a:rPr lang="en-US" baseline="30000" dirty="0"/>
              <a:t>  </a:t>
            </a:r>
            <a:r>
              <a:rPr lang="en-US" dirty="0"/>
              <a:t>This helps the user to more accurately project future operations. Because taxes are an important part of operations, the total income tax expense for a reporting period should be allocated between continuing and discontinued operations.</a:t>
            </a:r>
          </a:p>
          <a:p>
            <a:endParaRPr lang="en-IN" sz="1200" b="0" i="0" u="none" strike="noStrike" kern="1200" baseline="0" dirty="0">
              <a:solidFill>
                <a:schemeClr val="tx1"/>
              </a:solidFill>
              <a:latin typeface="+mn-lt"/>
              <a:ea typeface="+mn-ea"/>
              <a:cs typeface="+mn-cs"/>
            </a:endParaRPr>
          </a:p>
          <a:p>
            <a:r>
              <a:rPr lang="en-US" dirty="0"/>
              <a:t>The related tax effect can be either a tax expense or a tax benefit. A gain on disposal of a discontinued operation increases taxable income, so it produces tax expense, while a loss on disposal reduces taxable income, so it produces a tax benefit.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101</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assume a company has $84 million of pretax income from continuing operations and $16 million of pretax income from discontinued operations.  Assuming a 25% tax rate, the company would report the gain from discontinued operations net of tax in its income statement.</a:t>
            </a:r>
          </a:p>
          <a:p>
            <a:endParaRPr lang="en-US" sz="1200" b="0" i="0" u="none" strike="noStrike" kern="1200" baseline="0" dirty="0">
              <a:solidFill>
                <a:schemeClr val="tx1"/>
              </a:solidFill>
              <a:latin typeface="+mn-lt"/>
              <a:ea typeface="+mn-ea"/>
              <a:cs typeface="+mn-cs"/>
            </a:endParaRPr>
          </a:p>
          <a:p>
            <a:r>
              <a:rPr lang="en-US" dirty="0"/>
              <a:t>Similarly, if instead the company has $116 million of pretax income from continuing operations and $16 million of pretax </a:t>
            </a:r>
            <a:r>
              <a:rPr lang="en-US" i="1" dirty="0"/>
              <a:t>loss </a:t>
            </a:r>
            <a:r>
              <a:rPr lang="en-US" dirty="0"/>
              <a:t>from discontinued operations, the company would report the loss from discontinued operations net of tax in its income statement.</a:t>
            </a:r>
          </a:p>
          <a:p>
            <a:endParaRPr lang="en-US" sz="1200" b="0" i="0" u="none" strike="noStrike" kern="1200" baseline="0" dirty="0">
              <a:solidFill>
                <a:schemeClr val="tx1"/>
              </a:solidFill>
              <a:latin typeface="+mn-lt"/>
              <a:ea typeface="+mn-ea"/>
              <a:cs typeface="+mn-cs"/>
            </a:endParaRPr>
          </a:p>
          <a:p>
            <a:r>
              <a:rPr lang="en-US" dirty="0"/>
              <a:t>Allocating income taxes among financial statement components in this way within a particular reporting period is referred to as </a:t>
            </a:r>
            <a:r>
              <a:rPr lang="en-US" i="1" dirty="0"/>
              <a:t>intraperiod tax allocation.</a:t>
            </a:r>
            <a:r>
              <a:rPr lang="en-US" dirty="0"/>
              <a:t> You should recognize the contrast with </a:t>
            </a:r>
            <a:r>
              <a:rPr lang="en-US" i="1" dirty="0"/>
              <a:t>inter</a:t>
            </a:r>
            <a:r>
              <a:rPr lang="en-US" dirty="0"/>
              <a:t>period tax allocation—terminology sometimes used to describe allocating income taxes between two or more reporting periods by recognizing deferred tax assets and liabilities. While interperiod tax allocation is challenging and controversial, intraperiod tax allocation is relatively straightforward and substantially free from controversy.</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102</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Allocating income tax expense or benefit also applies to components of comprehensive income reported separately from net income. “Comprehensive income” extends our view of income beyond conventional net income to include four types of gains and losses that traditionally haven’t been included in income statements. The other comprehensive income (OCI) items relate to investments, postretirement benefit plans, derivatives, and foreign currency translation. When these OCI items are reported in a statement of comprehensive income and shown in accumulated other comprehensive income (AOCI) in shareholders’ equity, they are reported net of their respective income tax effects</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103</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104</a:t>
            </a:fld>
            <a:endParaRPr lang="en-IN" dirty="0"/>
          </a:p>
        </p:txBody>
      </p:sp>
    </p:spTree>
    <p:extLst>
      <p:ext uri="{BB962C8B-B14F-4D97-AF65-F5344CB8AC3E}">
        <p14:creationId xmlns:p14="http://schemas.microsoft.com/office/powerpoint/2010/main" val="109238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16–2B Expense-Related Deferred Tax Liability—2022</a:t>
            </a:r>
          </a:p>
          <a:p>
            <a:endParaRPr lang="en-US" sz="1200" kern="1200" baseline="0" dirty="0">
              <a:solidFill>
                <a:schemeClr val="tx1"/>
              </a:solidFill>
              <a:latin typeface="+mn-lt"/>
              <a:ea typeface="+mn-ea"/>
              <a:cs typeface="+mn-cs"/>
            </a:endParaRPr>
          </a:p>
          <a:p>
            <a:r>
              <a:rPr lang="en-US" dirty="0"/>
              <a:t>Let’s look closer ($ in thousands). In 2021, Watson’s tax payable is </a:t>
            </a:r>
            <a:r>
              <a:rPr lang="en-US" b="1" dirty="0"/>
              <a:t>$30 (= $120 taxable income × 25% tax rate). </a:t>
            </a:r>
            <a:r>
              <a:rPr lang="en-US" dirty="0"/>
              <a:t>This year there’s no tax deduction because the tax rules enabled Watson to depreciate the asset’s entire cost in 2021. The income statement, though, reports straight-line depreciation expense of $20, giving us a difference between pretax income in the income statement and taxable income in the tax return. This difference reverses half of the $40 temporary difference that originated in 2021. So, at this point, the tax to be deferred to future periods is </a:t>
            </a:r>
            <a:r>
              <a:rPr lang="en-US" b="1" dirty="0"/>
              <a:t>$5,</a:t>
            </a:r>
            <a:r>
              <a:rPr lang="en-US" dirty="0"/>
              <a:t> and we need to reduce the balance of the deferred tax liability by </a:t>
            </a:r>
            <a:r>
              <a:rPr lang="en-US" b="1" dirty="0"/>
              <a:t>$5</a:t>
            </a:r>
            <a:r>
              <a:rPr lang="en-US" dirty="0"/>
              <a:t> (from </a:t>
            </a:r>
            <a:r>
              <a:rPr lang="en-US" b="1" dirty="0"/>
              <a:t>$10</a:t>
            </a:r>
            <a:r>
              <a:rPr lang="en-US" dirty="0"/>
              <a:t> in 2021 to</a:t>
            </a:r>
            <a:r>
              <a:rPr lang="en-US" b="1" dirty="0"/>
              <a:t> $5</a:t>
            </a:r>
            <a:r>
              <a:rPr lang="en-US" dirty="0"/>
              <a:t> in 2022). As a consequence, total tax expense is </a:t>
            </a:r>
            <a:r>
              <a:rPr lang="en-US" b="1" dirty="0"/>
              <a:t>$25</a:t>
            </a:r>
            <a:r>
              <a:rPr lang="en-US" dirty="0"/>
              <a:t>, equal to its current portion (</a:t>
            </a:r>
            <a:r>
              <a:rPr lang="en-US" b="1" dirty="0"/>
              <a:t>$30</a:t>
            </a:r>
            <a:r>
              <a:rPr lang="en-US" dirty="0"/>
              <a:t> from step 1) combined with the </a:t>
            </a:r>
            <a:r>
              <a:rPr lang="en-US" i="1" dirty="0"/>
              <a:t>decrease</a:t>
            </a:r>
            <a:r>
              <a:rPr lang="en-US" dirty="0"/>
              <a:t> in the deferred tax liability (</a:t>
            </a:r>
            <a:r>
              <a:rPr lang="en-US" b="1" dirty="0"/>
              <a:t>$5</a:t>
            </a:r>
            <a:r>
              <a:rPr lang="en-US" dirty="0"/>
              <a:t> from step 3). </a:t>
            </a:r>
          </a:p>
        </p:txBody>
      </p:sp>
      <p:sp>
        <p:nvSpPr>
          <p:cNvPr id="4" name="Slide Number Placeholder 3"/>
          <p:cNvSpPr>
            <a:spLocks noGrp="1"/>
          </p:cNvSpPr>
          <p:nvPr>
            <p:ph type="sldNum" sz="quarter" idx="10"/>
          </p:nvPr>
        </p:nvSpPr>
        <p:spPr/>
        <p:txBody>
          <a:bodyPr/>
          <a:lstStyle/>
          <a:p>
            <a:fld id="{AEB7FBCE-FC67-46F0-B25A-27F3B41EA4E7}" type="slidenum">
              <a:rPr lang="en-IN" smtClean="0"/>
              <a:pPr/>
              <a:t>11</a:t>
            </a:fld>
            <a:endParaRPr lang="en-IN" dirty="0"/>
          </a:p>
        </p:txBody>
      </p:sp>
    </p:spTree>
    <p:extLst>
      <p:ext uri="{BB962C8B-B14F-4D97-AF65-F5344CB8AC3E}">
        <p14:creationId xmlns:p14="http://schemas.microsoft.com/office/powerpoint/2010/main" val="69061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16–2C Expense-Related Deferred Tax Liability—2023</a:t>
            </a:r>
          </a:p>
          <a:p>
            <a:endParaRPr lang="en-US" sz="1200" kern="1200" baseline="0" dirty="0">
              <a:solidFill>
                <a:schemeClr val="tx1"/>
              </a:solidFill>
              <a:latin typeface="+mn-lt"/>
              <a:ea typeface="+mn-ea"/>
              <a:cs typeface="+mn-cs"/>
            </a:endParaRPr>
          </a:p>
          <a:p>
            <a:r>
              <a:rPr lang="en-US" dirty="0"/>
              <a:t>Watson’s accounting in 2023 is very similar to its accounting in 2022. Here’s why ($ in thousands). Watson’s 2023 tax payable again is </a:t>
            </a:r>
            <a:r>
              <a:rPr lang="en-US" b="1" dirty="0"/>
              <a:t>$30</a:t>
            </a:r>
            <a:r>
              <a:rPr lang="en-US" dirty="0"/>
              <a:t>, and again there’s no tax deduction even though the income statement reports straight-line depreciation expense of $20. This difference reverses the remaining $20 of the $40 temporary difference that originated in 2021. So, at this point, the tax to be deferred to future periods is </a:t>
            </a:r>
            <a:r>
              <a:rPr lang="en-US" b="1" dirty="0"/>
              <a:t>$0</a:t>
            </a:r>
            <a:r>
              <a:rPr lang="en-US" dirty="0"/>
              <a:t>, and we need to reduce the balance of the deferred tax liability by </a:t>
            </a:r>
            <a:r>
              <a:rPr lang="en-US" b="1" dirty="0"/>
              <a:t>$5</a:t>
            </a:r>
            <a:r>
              <a:rPr lang="en-US" dirty="0"/>
              <a:t> (from </a:t>
            </a:r>
            <a:r>
              <a:rPr lang="en-US" b="1" dirty="0"/>
              <a:t>$5</a:t>
            </a:r>
            <a:r>
              <a:rPr lang="en-US" dirty="0"/>
              <a:t> in 2022 to </a:t>
            </a:r>
            <a:r>
              <a:rPr lang="en-US" b="1" dirty="0"/>
              <a:t>$0</a:t>
            </a:r>
            <a:r>
              <a:rPr lang="en-US" dirty="0"/>
              <a:t> in 2023). As a consequence, total tax expense is </a:t>
            </a:r>
            <a:r>
              <a:rPr lang="en-US" b="1" dirty="0"/>
              <a:t>$25</a:t>
            </a:r>
            <a:r>
              <a:rPr lang="en-US" dirty="0"/>
              <a:t>, equal to its current portion (</a:t>
            </a:r>
            <a:r>
              <a:rPr lang="en-US" b="1" dirty="0"/>
              <a:t>$30</a:t>
            </a:r>
            <a:r>
              <a:rPr lang="en-US" dirty="0"/>
              <a:t> from step 1) combined with the </a:t>
            </a:r>
            <a:r>
              <a:rPr lang="en-US" i="1" dirty="0"/>
              <a:t>decrease</a:t>
            </a:r>
            <a:r>
              <a:rPr lang="en-US" dirty="0"/>
              <a:t> in the deferred tax liability (</a:t>
            </a:r>
            <a:r>
              <a:rPr lang="en-US" b="1" dirty="0"/>
              <a:t>$5</a:t>
            </a:r>
            <a:r>
              <a:rPr lang="en-US" dirty="0"/>
              <a:t> from step 3).    </a:t>
            </a:r>
          </a:p>
        </p:txBody>
      </p:sp>
      <p:sp>
        <p:nvSpPr>
          <p:cNvPr id="4" name="Slide Number Placeholder 3"/>
          <p:cNvSpPr>
            <a:spLocks noGrp="1"/>
          </p:cNvSpPr>
          <p:nvPr>
            <p:ph type="sldNum" sz="quarter" idx="10"/>
          </p:nvPr>
        </p:nvSpPr>
        <p:spPr/>
        <p:txBody>
          <a:bodyPr/>
          <a:lstStyle/>
          <a:p>
            <a:fld id="{AEB7FBCE-FC67-46F0-B25A-27F3B41EA4E7}" type="slidenum">
              <a:rPr lang="en-IN" smtClean="0"/>
              <a:pPr/>
              <a:t>12</a:t>
            </a:fld>
            <a:endParaRPr lang="en-IN" dirty="0"/>
          </a:p>
        </p:txBody>
      </p:sp>
    </p:spTree>
    <p:extLst>
      <p:ext uri="{BB962C8B-B14F-4D97-AF65-F5344CB8AC3E}">
        <p14:creationId xmlns:p14="http://schemas.microsoft.com/office/powerpoint/2010/main" val="333488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16–2 Expense Reported on the Tax Return </a:t>
            </a:r>
            <a:r>
              <a:rPr lang="en-US" i="1" dirty="0"/>
              <a:t>before</a:t>
            </a:r>
            <a:r>
              <a:rPr lang="en-US" dirty="0"/>
              <a:t> the Income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Notice that the deferred tax liability increased in 2021 when the temporary difference originated, and then decreased in 2022 and 2023 as the temporary difference reversed.</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endParaRPr lang="en-IN" b="0" i="1"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13</a:t>
            </a:fld>
            <a:endParaRPr lang="en-IN" dirty="0"/>
          </a:p>
        </p:txBody>
      </p:sp>
    </p:spTree>
    <p:extLst>
      <p:ext uri="{BB962C8B-B14F-4D97-AF65-F5344CB8AC3E}">
        <p14:creationId xmlns:p14="http://schemas.microsoft.com/office/powerpoint/2010/main" val="64484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14</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cs typeface="Arial" charset="0"/>
              </a:rPr>
              <a:t>The correct answer is </a:t>
            </a:r>
            <a:r>
              <a:rPr lang="en-US" i="1" dirty="0">
                <a:solidFill>
                  <a:schemeClr val="tx2"/>
                </a:solidFill>
                <a:cs typeface="Arial" charset="0"/>
              </a:rPr>
              <a:t>d</a:t>
            </a:r>
            <a:r>
              <a:rPr lang="en-US" dirty="0">
                <a:solidFill>
                  <a:schemeClr val="tx2"/>
                </a:solidFill>
                <a:cs typeface="Arial" charset="0"/>
              </a:rPr>
              <a:t>:</a:t>
            </a:r>
            <a:r>
              <a:rPr lang="en-US" b="1" dirty="0">
                <a:solidFill>
                  <a:srgbClr val="C00000"/>
                </a:solidFill>
                <a:cs typeface="Arial" charset="0"/>
              </a:rPr>
              <a:t> </a:t>
            </a:r>
            <a:br>
              <a:rPr lang="en-US" b="1" dirty="0">
                <a:solidFill>
                  <a:srgbClr val="C00000"/>
                </a:solidFill>
                <a:cs typeface="Arial" charset="0"/>
              </a:rPr>
            </a:br>
            <a:r>
              <a:rPr lang="en-US" dirty="0">
                <a:cs typeface="Arial" charset="0"/>
              </a:rPr>
              <a:t>2021 Income Statement Depreciation = $200 ($800/4)</a:t>
            </a:r>
            <a:br>
              <a:rPr lang="en-US" dirty="0">
                <a:cs typeface="Arial" charset="0"/>
              </a:rPr>
            </a:br>
            <a:r>
              <a:rPr lang="en-US" dirty="0">
                <a:cs typeface="Arial" charset="0"/>
              </a:rPr>
              <a:t>2021 Tax Return Depreciation = $800</a:t>
            </a:r>
            <a:br>
              <a:rPr lang="en-US" dirty="0">
                <a:cs typeface="Arial" charset="0"/>
              </a:rPr>
            </a:br>
            <a:r>
              <a:rPr lang="en-US" dirty="0">
                <a:cs typeface="Arial" charset="0"/>
              </a:rPr>
              <a:t>Temporary Difference = $600 ($800 - $200)</a:t>
            </a:r>
            <a:br>
              <a:rPr lang="en-US" dirty="0">
                <a:cs typeface="Arial" charset="0"/>
              </a:rPr>
            </a:br>
            <a:r>
              <a:rPr lang="en-US" dirty="0">
                <a:cs typeface="Arial" charset="0"/>
              </a:rPr>
              <a:t>Deferred Tax Liability = 150 ($600 x 25%) </a:t>
            </a:r>
            <a:endParaRPr lang="en-US" b="1" dirty="0">
              <a:solidFill>
                <a:srgbClr val="C00000"/>
              </a:solidFill>
              <a:cs typeface="Arial" charset="0"/>
            </a:endParaRPr>
          </a:p>
          <a:p>
            <a:pPr eaLnBrk="1" hangingPunct="1"/>
            <a:endParaRPr lang="en-US" altLang="en-US" dirty="0"/>
          </a:p>
        </p:txBody>
      </p:sp>
    </p:spTree>
    <p:extLst>
      <p:ext uri="{BB962C8B-B14F-4D97-AF65-F5344CB8AC3E}">
        <p14:creationId xmlns:p14="http://schemas.microsoft.com/office/powerpoint/2010/main" val="332225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15</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1200"/>
              </a:spcAft>
            </a:pPr>
            <a:r>
              <a:rPr lang="en-US" dirty="0">
                <a:solidFill>
                  <a:schemeClr val="tx2"/>
                </a:solidFill>
                <a:latin typeface="Arial" charset="0"/>
                <a:cs typeface="Arial" charset="0"/>
              </a:rPr>
              <a:t>The correct answer is </a:t>
            </a:r>
            <a:r>
              <a:rPr lang="en-US" i="1" dirty="0">
                <a:solidFill>
                  <a:schemeClr val="tx2"/>
                </a:solidFill>
                <a:latin typeface="Arial" charset="0"/>
                <a:cs typeface="Arial" charset="0"/>
              </a:rPr>
              <a:t>b</a:t>
            </a:r>
            <a:r>
              <a:rPr lang="en-US" dirty="0">
                <a:solidFill>
                  <a:schemeClr val="tx2"/>
                </a:solidFill>
                <a:latin typeface="Arial" charset="0"/>
                <a:cs typeface="Arial" charset="0"/>
              </a:rPr>
              <a:t>:</a:t>
            </a:r>
            <a:r>
              <a:rPr lang="en-US" b="1" dirty="0">
                <a:solidFill>
                  <a:srgbClr val="C00000"/>
                </a:solidFill>
                <a:latin typeface="Arial" charset="0"/>
                <a:cs typeface="Arial" charset="0"/>
              </a:rPr>
              <a:t> </a:t>
            </a:r>
          </a:p>
          <a:p>
            <a:pPr fontAlgn="base">
              <a:spcBef>
                <a:spcPct val="0"/>
              </a:spcBef>
              <a:spcAft>
                <a:spcPct val="0"/>
              </a:spcAft>
            </a:pPr>
            <a:r>
              <a:rPr lang="en-US" b="1" dirty="0">
                <a:solidFill>
                  <a:srgbClr val="C00000"/>
                </a:solidFill>
                <a:latin typeface="Arial" charset="0"/>
                <a:cs typeface="Arial" charset="0"/>
              </a:rPr>
              <a:t>Tax expense (to balance)  170 </a:t>
            </a:r>
          </a:p>
          <a:p>
            <a:pPr fontAlgn="base">
              <a:spcBef>
                <a:spcPct val="0"/>
              </a:spcBef>
              <a:spcAft>
                <a:spcPct val="0"/>
              </a:spcAft>
            </a:pPr>
            <a:r>
              <a:rPr lang="en-US" dirty="0">
                <a:solidFill>
                  <a:prstClr val="black"/>
                </a:solidFill>
                <a:latin typeface="Arial" charset="0"/>
                <a:cs typeface="Arial" charset="0"/>
              </a:rPr>
              <a:t>	Taxes payable		 120</a:t>
            </a:r>
          </a:p>
          <a:p>
            <a:pPr fontAlgn="base">
              <a:spcBef>
                <a:spcPct val="0"/>
              </a:spcBef>
              <a:spcAft>
                <a:spcPct val="0"/>
              </a:spcAft>
            </a:pPr>
            <a:r>
              <a:rPr lang="en-US" dirty="0">
                <a:solidFill>
                  <a:prstClr val="black"/>
                </a:solidFill>
                <a:latin typeface="Arial" charset="0"/>
                <a:cs typeface="Arial" charset="0"/>
              </a:rPr>
              <a:t>	Deferred tax liability	  50</a:t>
            </a:r>
          </a:p>
          <a:p>
            <a:pPr eaLnBrk="1" hangingPunct="1"/>
            <a:endParaRPr lang="en-US" altLang="en-US" dirty="0"/>
          </a:p>
        </p:txBody>
      </p:sp>
    </p:spTree>
    <p:extLst>
      <p:ext uri="{BB962C8B-B14F-4D97-AF65-F5344CB8AC3E}">
        <p14:creationId xmlns:p14="http://schemas.microsoft.com/office/powerpoint/2010/main" val="239126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assumption underlying a balance sheet is that assets will be recovered (used or sold to produce cash), and liabilities will be settled (paid with cash). Those assets and liabilities typically create taxable or deductible amounts in the future when they are recovered or settled. Before that occurs, there is a temporary difference between the </a:t>
            </a:r>
            <a:r>
              <a:rPr lang="en-US" i="1" dirty="0"/>
              <a:t>book value </a:t>
            </a:r>
            <a:r>
              <a:rPr lang="en-US" dirty="0"/>
              <a:t>of assets and liabilities in the balance sheet and their equivalent </a:t>
            </a:r>
            <a:r>
              <a:rPr lang="en-US" b="1" i="1" dirty="0"/>
              <a:t>tax basis</a:t>
            </a:r>
            <a:r>
              <a:rPr lang="en-US" dirty="0"/>
              <a:t> (which is an asset or liability’s original value for tax purposes reduced by any amounts included to date on tax returns). A difference between book value and tax basis, commonly called a </a:t>
            </a:r>
            <a:r>
              <a:rPr lang="en-US" i="1" dirty="0"/>
              <a:t>book-tax difference</a:t>
            </a:r>
            <a:r>
              <a:rPr lang="en-US" dirty="0"/>
              <a:t>, implies a future taxable or deductible amount, so we can use book-tax differences to calculate deferred tax assets and liabilities.</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16</a:t>
            </a:fld>
            <a:endParaRPr lang="en-IN" dirty="0"/>
          </a:p>
        </p:txBody>
      </p:sp>
    </p:spTree>
    <p:extLst>
      <p:ext uri="{BB962C8B-B14F-4D97-AF65-F5344CB8AC3E}">
        <p14:creationId xmlns:p14="http://schemas.microsoft.com/office/powerpoint/2010/main" val="5931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16–2 Expense Reported on the Tax Return </a:t>
            </a:r>
            <a:r>
              <a:rPr lang="en-US" i="1" dirty="0"/>
              <a:t>before</a:t>
            </a:r>
            <a:r>
              <a:rPr lang="en-US" dirty="0"/>
              <a:t> the Income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To see how this works, let’s look back at our depreciation example for Watson. At the end of 2021, the asset’s book value is reported as $40 in the balance sheet, equal to the asset’s original cost of $60 minus depreciation of $20 in 2021. However, for tax purposes, the asset was fully depreciated in 2021, so its tax basis at the end of 2021 was $0. This creates a book-tax difference of $40. That book-tax difference implies that, in the future, Watson will have $40 less tax deduction for depreciation, so Watson’s </a:t>
            </a:r>
            <a:r>
              <a:rPr lang="en-US" i="1" dirty="0"/>
              <a:t>future taxable</a:t>
            </a:r>
            <a:r>
              <a:rPr lang="en-US" dirty="0"/>
              <a:t> income will be higher by $40. Therefore, Watson should recognize a deferred tax liability of $40 × 25% = $10.</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 shown in the table, Watson can use the asset’s book-tax difference each year to calculate the related deferred tax liability balance. That’s just another way to accomplish </a:t>
            </a:r>
            <a:r>
              <a:rPr lang="en-US" b="1" dirty="0"/>
              <a:t>step 2</a:t>
            </a:r>
            <a:r>
              <a:rPr lang="en-US" dirty="0"/>
              <a:t> of our 4-step process. The income statement and balance sheet perspectives are two complementary ways to accomplish the same objectives.</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17</a:t>
            </a:fld>
            <a:endParaRPr lang="en-IN" dirty="0"/>
          </a:p>
        </p:txBody>
      </p:sp>
    </p:spTree>
    <p:extLst>
      <p:ext uri="{BB962C8B-B14F-4D97-AF65-F5344CB8AC3E}">
        <p14:creationId xmlns:p14="http://schemas.microsoft.com/office/powerpoint/2010/main" val="173077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18</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1200"/>
              </a:spcAft>
            </a:pPr>
            <a:r>
              <a:rPr lang="en-US" dirty="0">
                <a:solidFill>
                  <a:prstClr val="black"/>
                </a:solidFill>
                <a:latin typeface="Arial" charset="0"/>
                <a:cs typeface="Arial" charset="0"/>
              </a:rPr>
              <a:t>The correct answer is </a:t>
            </a:r>
            <a:r>
              <a:rPr lang="en-US" i="1" dirty="0">
                <a:solidFill>
                  <a:prstClr val="black"/>
                </a:solidFill>
                <a:latin typeface="Arial" charset="0"/>
                <a:cs typeface="Arial" charset="0"/>
              </a:rPr>
              <a:t>b</a:t>
            </a:r>
            <a:r>
              <a:rPr lang="en-US" dirty="0">
                <a:solidFill>
                  <a:prstClr val="black"/>
                </a:solidFill>
                <a:latin typeface="Arial" charset="0"/>
                <a:cs typeface="Arial" charset="0"/>
              </a:rPr>
              <a:t>: </a:t>
            </a:r>
          </a:p>
          <a:p>
            <a:pPr fontAlgn="base">
              <a:spcBef>
                <a:spcPct val="0"/>
              </a:spcBef>
              <a:spcAft>
                <a:spcPct val="0"/>
              </a:spcAft>
            </a:pPr>
            <a:r>
              <a:rPr lang="en-US" dirty="0">
                <a:solidFill>
                  <a:prstClr val="black"/>
                </a:solidFill>
                <a:latin typeface="Arial" charset="0"/>
                <a:cs typeface="Arial" charset="0"/>
              </a:rPr>
              <a:t>$1,600,000 accounting basis ($2,000,000 cost minus 2 years of depreciation at $200,000 per year) − $0 tax basis = $1,600,000 total temporary difference</a:t>
            </a:r>
          </a:p>
          <a:p>
            <a:pPr fontAlgn="base">
              <a:spcBef>
                <a:spcPct val="0"/>
              </a:spcBef>
              <a:spcAft>
                <a:spcPct val="0"/>
              </a:spcAft>
            </a:pPr>
            <a:endParaRPr lang="en-US" dirty="0">
              <a:solidFill>
                <a:prstClr val="black"/>
              </a:solidFill>
              <a:latin typeface="Arial" charset="0"/>
              <a:cs typeface="Arial" charset="0"/>
            </a:endParaRPr>
          </a:p>
          <a:p>
            <a:pPr fontAlgn="base">
              <a:spcBef>
                <a:spcPct val="0"/>
              </a:spcBef>
              <a:spcAft>
                <a:spcPct val="0"/>
              </a:spcAft>
            </a:pPr>
            <a:r>
              <a:rPr lang="en-US" dirty="0">
                <a:solidFill>
                  <a:prstClr val="black"/>
                </a:solidFill>
                <a:latin typeface="Arial" charset="0"/>
                <a:cs typeface="Arial" charset="0"/>
              </a:rPr>
              <a:t>$1,600,000 × 25% = </a:t>
            </a:r>
            <a:r>
              <a:rPr lang="en-US" b="1" dirty="0">
                <a:solidFill>
                  <a:srgbClr val="C00000"/>
                </a:solidFill>
                <a:latin typeface="Arial" charset="0"/>
                <a:cs typeface="Arial" charset="0"/>
              </a:rPr>
              <a:t>$400,000</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7412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16–3 Revenue Reported on the Tax Return </a:t>
            </a:r>
            <a:r>
              <a:rPr lang="en-US" i="1" dirty="0"/>
              <a:t>after</a:t>
            </a:r>
            <a:r>
              <a:rPr lang="en-US" dirty="0"/>
              <a:t> the Income Statement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Income from selling properties on an installment basis is reported for financial reporting purposes in the year of the sale. But tax laws permit installment income to be reported in the tax return later, as cash is received. As a consequence, a temporary difference occurs because taxable income is less than accounting income in the year of an installment sale but higher than accounting income in later years when the installment receivable is collected.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Notice that pretax accounting income and taxable income total the same amount over the three-year period but are different in each individual year. In 2021, taxable income is $80 million </a:t>
            </a:r>
            <a:r>
              <a:rPr lang="en-US" i="1" dirty="0"/>
              <a:t>less</a:t>
            </a:r>
            <a:r>
              <a:rPr lang="en-US" dirty="0"/>
              <a:t> than accounting income because it does not include income from installment sales. That temporary difference reverses over the next two years. In 2022 and 2023 taxable income is </a:t>
            </a:r>
            <a:r>
              <a:rPr lang="en-US" i="1" dirty="0"/>
              <a:t>more</a:t>
            </a:r>
            <a:r>
              <a:rPr lang="en-US" dirty="0"/>
              <a:t> than accounting income, because income from the installment sales, reported in the income statement in 2021, becomes taxable during the next two years as installments are collected.</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tax laws permit the company to delay reporting this income as part of taxable income, the company is able to defer paying the tax on that income. As shown here, tax is not avoided, just deferred.</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19</a:t>
            </a:fld>
            <a:endParaRPr lang="en-IN" dirty="0"/>
          </a:p>
        </p:txBody>
      </p:sp>
    </p:spTree>
    <p:extLst>
      <p:ext uri="{BB962C8B-B14F-4D97-AF65-F5344CB8AC3E}">
        <p14:creationId xmlns:p14="http://schemas.microsoft.com/office/powerpoint/2010/main" val="152149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general, the revenues and expenses (and gains and losses) included in a company's tax return for a given year are the same as those reported in the company’s income statement for the same year. However, in some instances tax laws and financial accounting standards differ, because the fundamental objectives of financial reporting and those of taxing authorities are not the same. Financial accounting standards are established to provide useful information to investors and creditors. Congress, on the other hand, establishes tax regulations to allow it to raise funds in a socially acceptable manner, as well as to influence the behavior of taxpayers. Congress uses tax laws to encourage activities it deems desirable, such as investment in productive assets, and to discourage activities it deems undesirable, such as violations of law.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cs typeface="Arial" charset="0"/>
              </a:rPr>
              <a:pPr fontAlgn="base">
                <a:spcBef>
                  <a:spcPct val="0"/>
                </a:spcBef>
                <a:spcAft>
                  <a:spcPct val="0"/>
                </a:spcAft>
              </a:pPr>
              <a:t>2</a:t>
            </a:fld>
            <a:endParaRPr lang="en-IN" dirty="0">
              <a:cs typeface="Arial" charset="0"/>
            </a:endParaRPr>
          </a:p>
        </p:txBody>
      </p:sp>
    </p:spTree>
    <p:extLst>
      <p:ext uri="{BB962C8B-B14F-4D97-AF65-F5344CB8AC3E}">
        <p14:creationId xmlns:p14="http://schemas.microsoft.com/office/powerpoint/2010/main" val="800199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16–3A Revenue-Related Deferred Tax Liability—2021</a:t>
            </a:r>
          </a:p>
          <a:p>
            <a:endParaRPr lang="en-US" sz="1200" kern="1200" baseline="0" dirty="0">
              <a:solidFill>
                <a:schemeClr val="tx1"/>
              </a:solidFill>
              <a:latin typeface="+mn-lt"/>
              <a:ea typeface="+mn-ea"/>
              <a:cs typeface="+mn-cs"/>
            </a:endParaRPr>
          </a:p>
          <a:p>
            <a:r>
              <a:rPr lang="en-US" dirty="0"/>
              <a:t>We calculate income tax expense by following the four steps ($ in millions). Kent’s 2021 tax payable is </a:t>
            </a:r>
            <a:r>
              <a:rPr lang="en-US" b="1" dirty="0"/>
              <a:t>$25</a:t>
            </a:r>
            <a:r>
              <a:rPr lang="en-US" dirty="0"/>
              <a:t>. With future taxable amounts of $80, taxable at 25%, a </a:t>
            </a:r>
            <a:r>
              <a:rPr lang="en-US" b="1" dirty="0"/>
              <a:t>$20</a:t>
            </a:r>
            <a:r>
              <a:rPr lang="en-US" dirty="0"/>
              <a:t> deferred tax liability should be recognized as of the end of 2021. Because no previous balance exists, we credit deferred tax liability for the entire </a:t>
            </a:r>
            <a:r>
              <a:rPr lang="en-US" b="1" dirty="0"/>
              <a:t>$20 </a:t>
            </a:r>
            <a:r>
              <a:rPr lang="en-US" dirty="0"/>
              <a:t>change in the account. That amount combines with tax payable of </a:t>
            </a:r>
            <a:r>
              <a:rPr lang="en-US" b="1" dirty="0"/>
              <a:t>$25</a:t>
            </a:r>
            <a:r>
              <a:rPr lang="en-US" dirty="0"/>
              <a:t> to give us income tax expense of </a:t>
            </a:r>
            <a:r>
              <a:rPr lang="en-US" b="1" dirty="0"/>
              <a:t>$45</a:t>
            </a:r>
            <a:r>
              <a:rPr lang="en-US" dirty="0"/>
              <a:t>.</a:t>
            </a:r>
          </a:p>
        </p:txBody>
      </p:sp>
      <p:sp>
        <p:nvSpPr>
          <p:cNvPr id="4" name="Slide Number Placeholder 3"/>
          <p:cNvSpPr>
            <a:spLocks noGrp="1"/>
          </p:cNvSpPr>
          <p:nvPr>
            <p:ph type="sldNum" sz="quarter" idx="10"/>
          </p:nvPr>
        </p:nvSpPr>
        <p:spPr/>
        <p:txBody>
          <a:bodyPr/>
          <a:lstStyle/>
          <a:p>
            <a:fld id="{AEB7FBCE-FC67-46F0-B25A-27F3B41EA4E7}" type="slidenum">
              <a:rPr lang="en-IN" smtClean="0"/>
              <a:pPr/>
              <a:t>20</a:t>
            </a:fld>
            <a:endParaRPr lang="en-IN" dirty="0"/>
          </a:p>
        </p:txBody>
      </p:sp>
    </p:spTree>
    <p:extLst>
      <p:ext uri="{BB962C8B-B14F-4D97-AF65-F5344CB8AC3E}">
        <p14:creationId xmlns:p14="http://schemas.microsoft.com/office/powerpoint/2010/main" val="207627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16–3B Revenue-Related Deferred Tax Liability—2022</a:t>
            </a:r>
          </a:p>
          <a:p>
            <a:endParaRPr lang="en-US" sz="1200" kern="1200" baseline="0" dirty="0">
              <a:solidFill>
                <a:schemeClr val="tx1"/>
              </a:solidFill>
              <a:latin typeface="+mn-lt"/>
              <a:ea typeface="+mn-ea"/>
              <a:cs typeface="+mn-cs"/>
            </a:endParaRPr>
          </a:p>
          <a:p>
            <a:r>
              <a:rPr lang="en-US" dirty="0"/>
              <a:t>We see here that some of the initial $80 temporary difference reverses in 2022 as the company collects some of the installment receivable ($20) and includes that amount in 2022 taxable income.  </a:t>
            </a:r>
          </a:p>
          <a:p>
            <a:endParaRPr lang="en-US" dirty="0"/>
          </a:p>
          <a:p>
            <a:r>
              <a:rPr lang="en-US" dirty="0"/>
              <a:t>Kent’s 2022 tax payable is </a:t>
            </a:r>
            <a:r>
              <a:rPr lang="en-US" b="1" dirty="0"/>
              <a:t>$30</a:t>
            </a:r>
            <a:r>
              <a:rPr lang="en-US" dirty="0"/>
              <a:t>. Now that $20 of the installment income is taxed in 2022, the remaining $60 of the temporary difference remains to be taxed later, so future taxable amounts as of the end of 2022 are $60.  This means that a deferred tax liability of </a:t>
            </a:r>
            <a:r>
              <a:rPr lang="en-US" b="1" dirty="0"/>
              <a:t>$15</a:t>
            </a:r>
            <a:r>
              <a:rPr lang="en-US" dirty="0"/>
              <a:t> should be shown in the balance sheet. Reducing the deferred tax liability from </a:t>
            </a:r>
            <a:r>
              <a:rPr lang="en-US" b="1" dirty="0"/>
              <a:t>$20</a:t>
            </a:r>
            <a:r>
              <a:rPr lang="en-US" dirty="0"/>
              <a:t> in 2021 to </a:t>
            </a:r>
            <a:r>
              <a:rPr lang="en-US" b="1" dirty="0"/>
              <a:t>$15</a:t>
            </a:r>
            <a:r>
              <a:rPr lang="en-US" dirty="0"/>
              <a:t> now requires us to debit the deferred tax liability for </a:t>
            </a:r>
            <a:r>
              <a:rPr lang="en-US" b="1" dirty="0"/>
              <a:t>$5</a:t>
            </a:r>
            <a:r>
              <a:rPr lang="en-US" dirty="0"/>
              <a:t>.  Because that amount of the </a:t>
            </a:r>
            <a:r>
              <a:rPr lang="en-US" b="1" dirty="0"/>
              <a:t>$30</a:t>
            </a:r>
            <a:r>
              <a:rPr lang="en-US" dirty="0"/>
              <a:t> tax currently payable is actually tax on part of 2021 income that was deferred until now, the 2022 income tax expense is </a:t>
            </a:r>
            <a:r>
              <a:rPr lang="en-US" b="1" dirty="0"/>
              <a:t>$25</a:t>
            </a:r>
            <a:r>
              <a:rPr lang="en-US" dirty="0"/>
              <a:t>.</a:t>
            </a:r>
          </a:p>
        </p:txBody>
      </p:sp>
      <p:sp>
        <p:nvSpPr>
          <p:cNvPr id="4" name="Slide Number Placeholder 3"/>
          <p:cNvSpPr>
            <a:spLocks noGrp="1"/>
          </p:cNvSpPr>
          <p:nvPr>
            <p:ph type="sldNum" sz="quarter" idx="10"/>
          </p:nvPr>
        </p:nvSpPr>
        <p:spPr/>
        <p:txBody>
          <a:bodyPr/>
          <a:lstStyle/>
          <a:p>
            <a:fld id="{AEB7FBCE-FC67-46F0-B25A-27F3B41EA4E7}" type="slidenum">
              <a:rPr lang="en-IN" smtClean="0"/>
              <a:pPr/>
              <a:t>21</a:t>
            </a:fld>
            <a:endParaRPr lang="en-IN" dirty="0"/>
          </a:p>
        </p:txBody>
      </p:sp>
    </p:spTree>
    <p:extLst>
      <p:ext uri="{BB962C8B-B14F-4D97-AF65-F5344CB8AC3E}">
        <p14:creationId xmlns:p14="http://schemas.microsoft.com/office/powerpoint/2010/main" val="216051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16–3C Revenue-Related Deferred Tax Liability—2022</a:t>
            </a:r>
          </a:p>
          <a:p>
            <a:endParaRPr lang="en-US" sz="1200" kern="1200" baseline="0" dirty="0">
              <a:solidFill>
                <a:schemeClr val="tx1"/>
              </a:solidFill>
              <a:latin typeface="+mn-lt"/>
              <a:ea typeface="+mn-ea"/>
              <a:cs typeface="+mn-cs"/>
            </a:endParaRPr>
          </a:p>
          <a:p>
            <a:r>
              <a:rPr lang="en-US" dirty="0"/>
              <a:t>We see here the completion the process of determining income taxes from the origination of the temporary difference in 2021 through the completion of its reversal in 2023.</a:t>
            </a:r>
          </a:p>
          <a:p>
            <a:endParaRPr lang="en-US" sz="1200" kern="1200" baseline="0" dirty="0">
              <a:solidFill>
                <a:schemeClr val="tx1"/>
              </a:solidFill>
              <a:latin typeface="+mn-lt"/>
              <a:ea typeface="+mn-ea"/>
              <a:cs typeface="+mn-cs"/>
            </a:endParaRPr>
          </a:p>
          <a:p>
            <a:r>
              <a:rPr lang="en-US" dirty="0"/>
              <a:t>The illustration shows us that tax expense is a combination of the tax payable currently and the reduction in the deferred tax liability ($ in millions). Kent’s 2023 tax payable is </a:t>
            </a:r>
            <a:r>
              <a:rPr lang="en-US" b="1" dirty="0"/>
              <a:t>$40</a:t>
            </a:r>
            <a:r>
              <a:rPr lang="en-US" dirty="0"/>
              <a:t>. Now that the remaining $60 of the installment income is taxed in 2023, none of the temporary difference remains to be taxed later, so future taxable amounts as of the end of 2023 are $0. With no future taxable amounts remaining, the deferred tax liability should be reported as </a:t>
            </a:r>
            <a:r>
              <a:rPr lang="en-US" b="1" dirty="0"/>
              <a:t>$0</a:t>
            </a:r>
            <a:r>
              <a:rPr lang="en-US" dirty="0"/>
              <a:t> as of the end of 2023, requiring us to debit the deferred tax liability for </a:t>
            </a:r>
            <a:r>
              <a:rPr lang="en-US" b="1" dirty="0"/>
              <a:t>$15</a:t>
            </a:r>
            <a:r>
              <a:rPr lang="en-US" dirty="0"/>
              <a:t>. Because that amount of the </a:t>
            </a:r>
            <a:r>
              <a:rPr lang="en-US" b="1" dirty="0"/>
              <a:t>$40</a:t>
            </a:r>
            <a:r>
              <a:rPr lang="en-US" dirty="0"/>
              <a:t> tax currently payable is actually tax on part of 2021 income that was deferred until now, the 2023 income tax expense is </a:t>
            </a:r>
            <a:r>
              <a:rPr lang="en-US" b="1" dirty="0"/>
              <a:t>$25</a:t>
            </a:r>
            <a:r>
              <a:rPr lang="en-US" dirty="0"/>
              <a:t>.</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22</a:t>
            </a:fld>
            <a:endParaRPr lang="en-IN" dirty="0"/>
          </a:p>
        </p:txBody>
      </p:sp>
    </p:spTree>
    <p:extLst>
      <p:ext uri="{BB962C8B-B14F-4D97-AF65-F5344CB8AC3E}">
        <p14:creationId xmlns:p14="http://schemas.microsoft.com/office/powerpoint/2010/main" val="397335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16–3 Revenue Reported on the Tax Return </a:t>
            </a:r>
            <a:r>
              <a:rPr lang="en-US" i="1" dirty="0"/>
              <a:t>after</a:t>
            </a:r>
            <a:r>
              <a:rPr lang="en-US" dirty="0"/>
              <a:t> the Income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look at what happened to the deferred tax liability account over the life of the installment receivable. See how the $80 temporary difference originates in 2021 and reverses in 2022 and 2023 as that $80 is taxed.</a:t>
            </a:r>
            <a:endParaRPr lang="en-IN" b="0" i="1"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23</a:t>
            </a:fld>
            <a:endParaRPr lang="en-IN" dirty="0"/>
          </a:p>
        </p:txBody>
      </p:sp>
    </p:spTree>
    <p:extLst>
      <p:ext uri="{BB962C8B-B14F-4D97-AF65-F5344CB8AC3E}">
        <p14:creationId xmlns:p14="http://schemas.microsoft.com/office/powerpoint/2010/main" val="642713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24</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1200"/>
              </a:spcAft>
            </a:pPr>
            <a:r>
              <a:rPr lang="en-US" dirty="0">
                <a:solidFill>
                  <a:schemeClr val="tx2"/>
                </a:solidFill>
                <a:latin typeface="Arial" charset="0"/>
                <a:cs typeface="Arial" charset="0"/>
              </a:rPr>
              <a:t>The correct answer is </a:t>
            </a:r>
            <a:r>
              <a:rPr lang="en-US" i="1" dirty="0">
                <a:solidFill>
                  <a:schemeClr val="tx2"/>
                </a:solidFill>
                <a:latin typeface="Arial" charset="0"/>
                <a:cs typeface="Arial" charset="0"/>
              </a:rPr>
              <a:t>d</a:t>
            </a:r>
            <a:r>
              <a:rPr lang="en-US" dirty="0">
                <a:solidFill>
                  <a:schemeClr val="tx2"/>
                </a:solidFill>
                <a:latin typeface="Arial" charset="0"/>
                <a:cs typeface="Arial" charset="0"/>
              </a:rPr>
              <a:t>:</a:t>
            </a:r>
            <a:r>
              <a:rPr lang="en-US" b="1" dirty="0">
                <a:solidFill>
                  <a:srgbClr val="C00000"/>
                </a:solidFill>
                <a:latin typeface="Arial" charset="0"/>
                <a:cs typeface="Arial" charset="0"/>
              </a:rPr>
              <a:t> </a:t>
            </a:r>
          </a:p>
          <a:p>
            <a:pPr fontAlgn="base">
              <a:spcBef>
                <a:spcPct val="0"/>
              </a:spcBef>
              <a:spcAft>
                <a:spcPct val="0"/>
              </a:spcAft>
            </a:pPr>
            <a:r>
              <a:rPr lang="en-US" dirty="0">
                <a:latin typeface="Arial" charset="0"/>
                <a:cs typeface="Arial" charset="0"/>
              </a:rPr>
              <a:t>Tax expense (to balance)      100 </a:t>
            </a:r>
          </a:p>
          <a:p>
            <a:pPr fontAlgn="base">
              <a:spcBef>
                <a:spcPct val="0"/>
              </a:spcBef>
              <a:spcAft>
                <a:spcPct val="0"/>
              </a:spcAft>
            </a:pPr>
            <a:r>
              <a:rPr lang="en-US" dirty="0">
                <a:solidFill>
                  <a:prstClr val="black"/>
                </a:solidFill>
                <a:latin typeface="Arial" charset="0"/>
                <a:cs typeface="Arial" charset="0"/>
              </a:rPr>
              <a:t>	 </a:t>
            </a:r>
            <a:r>
              <a:rPr lang="en-US" b="1" dirty="0">
                <a:solidFill>
                  <a:srgbClr val="C00000"/>
                </a:solidFill>
                <a:latin typeface="Arial" charset="0"/>
                <a:cs typeface="Arial" charset="0"/>
              </a:rPr>
              <a:t>Deferred tax liability	   100</a:t>
            </a:r>
          </a:p>
        </p:txBody>
      </p:sp>
    </p:spTree>
    <p:extLst>
      <p:ext uri="{BB962C8B-B14F-4D97-AF65-F5344CB8AC3E}">
        <p14:creationId xmlns:p14="http://schemas.microsoft.com/office/powerpoint/2010/main" val="534472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16–3 Revenue Reported on the Tax Return </a:t>
            </a:r>
            <a:r>
              <a:rPr lang="en-US" i="1" dirty="0"/>
              <a:t>after</a:t>
            </a:r>
            <a:r>
              <a:rPr lang="en-US" dirty="0"/>
              <a:t> the Income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Taking a balance sheet perspective, we can calculate the deferred tax liability each year by looking at the book-tax difference that exists for the installment receivable. The book value of the receivable starts in 2021 at $80, drops to $60 in 2022, and then drops to $0 in 2023 as cash is collected.  On the other hand, the tax basis of the receivable stays at $0 in each year, because taxable income is only recognized as cash is collected. The book-tax difference in the receivable in a given year represents additional taxable income that Kent will pay tax on in the future. This creates a deferred tax liability. The balance of the deferred tax liability each year is calculated as the book-tax difference times the applicable tax rate. </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25</a:t>
            </a:fld>
            <a:endParaRPr lang="en-IN" dirty="0"/>
          </a:p>
        </p:txBody>
      </p:sp>
    </p:spTree>
    <p:extLst>
      <p:ext uri="{BB962C8B-B14F-4D97-AF65-F5344CB8AC3E}">
        <p14:creationId xmlns:p14="http://schemas.microsoft.com/office/powerpoint/2010/main" val="1888010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taxable</a:t>
            </a:r>
            <a:r>
              <a:rPr lang="en-US" dirty="0"/>
              <a:t> amounts when the temporary differences reverse. Sometimes, though, the future tax consequence of a temporary difference will be to </a:t>
            </a:r>
            <a:r>
              <a:rPr lang="en-US" i="1" dirty="0"/>
              <a:t>decrease</a:t>
            </a:r>
            <a:r>
              <a:rPr lang="en-US" dirty="0"/>
              <a:t> taxable income relative to accounting income. Such situations produce what’s referred to as </a:t>
            </a:r>
            <a:r>
              <a:rPr lang="en-US" b="1" i="1" dirty="0"/>
              <a:t>future deductible amounts</a:t>
            </a:r>
            <a:r>
              <a:rPr lang="en-US" dirty="0"/>
              <a:t>. These have favorable future tax consequences that are recognized as </a:t>
            </a:r>
            <a:r>
              <a:rPr lang="en-US" b="1" i="1" dirty="0"/>
              <a:t>deferred tax assets</a:t>
            </a:r>
            <a:r>
              <a:rPr lang="en-US" dirty="0"/>
              <a:t>. </a:t>
            </a:r>
          </a:p>
        </p:txBody>
      </p:sp>
      <p:sp>
        <p:nvSpPr>
          <p:cNvPr id="4" name="Slide Number Placeholder 3"/>
          <p:cNvSpPr>
            <a:spLocks noGrp="1"/>
          </p:cNvSpPr>
          <p:nvPr>
            <p:ph type="sldNum" sz="quarter" idx="10"/>
          </p:nvPr>
        </p:nvSpPr>
        <p:spPr/>
        <p:txBody>
          <a:bodyPr/>
          <a:lstStyle/>
          <a:p>
            <a:fld id="{AEB7FBCE-FC67-46F0-B25A-27F3B41EA4E7}" type="slidenum">
              <a:rPr lang="en-IN" smtClean="0"/>
              <a:pPr/>
              <a:t>26</a:t>
            </a:fld>
            <a:endParaRPr lang="en-IN" dirty="0"/>
          </a:p>
        </p:txBody>
      </p:sp>
    </p:spTree>
    <p:extLst>
      <p:ext uri="{BB962C8B-B14F-4D97-AF65-F5344CB8AC3E}">
        <p14:creationId xmlns:p14="http://schemas.microsoft.com/office/powerpoint/2010/main" val="3596303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16–4 Expense Reported on the Tax Return after the Income Statement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One circumstance that requires recognition of a deferred tax asset is when an estimated expense is reported in the income statement when incurred but deducted on the tax return in later years when the expense is actually paid.</a:t>
            </a:r>
          </a:p>
          <a:p>
            <a:endParaRPr lang="en-US" dirty="0"/>
          </a:p>
          <a:p>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27</a:t>
            </a:fld>
            <a:endParaRPr lang="en-IN" dirty="0"/>
          </a:p>
        </p:txBody>
      </p:sp>
    </p:spTree>
    <p:extLst>
      <p:ext uri="{BB962C8B-B14F-4D97-AF65-F5344CB8AC3E}">
        <p14:creationId xmlns:p14="http://schemas.microsoft.com/office/powerpoint/2010/main" val="166216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16–4A Expense-Related Deferred Tax Asset—2021</a:t>
            </a:r>
          </a:p>
          <a:p>
            <a:endParaRPr lang="en-US" sz="1200" kern="1200" baseline="0" dirty="0">
              <a:solidFill>
                <a:schemeClr val="tx1"/>
              </a:solidFill>
              <a:latin typeface="+mn-lt"/>
              <a:ea typeface="+mn-ea"/>
              <a:cs typeface="+mn-cs"/>
            </a:endParaRPr>
          </a:p>
          <a:p>
            <a:r>
              <a:rPr lang="en-US" dirty="0"/>
              <a:t>At the end of 2021, the amounts needed to record income tax for 2021 would be determined as shown here.</a:t>
            </a:r>
          </a:p>
          <a:p>
            <a:endParaRPr lang="en-US" dirty="0"/>
          </a:p>
          <a:p>
            <a:r>
              <a:rPr lang="en-US" dirty="0"/>
              <a:t>Let’s review what happened ($ in millions). In 2021, RDP’s tax payable is </a:t>
            </a:r>
            <a:r>
              <a:rPr lang="en-US" b="1" dirty="0"/>
              <a:t>$50 </a:t>
            </a:r>
            <a:r>
              <a:rPr lang="en-US" dirty="0"/>
              <a:t>(= $200 taxable income x 25% tax rate). The reason taxable income is $80 higher than accounting income is that, while GAAP requires the $80 warranty expense to be subtracted from accounting income in 2021, the tax rules don’t permit RDP to deduct the expense on the tax return until the cost of satisfying the warranty actually is paid, which in this case will occur over the next two years. So, when that total future deductible amount of $80 is deducted, taxable income will be reduced by that amount, saving a total of $20 at a 25% tax rate. To represent that future tax savings, RDP reports a </a:t>
            </a:r>
            <a:r>
              <a:rPr lang="en-US" b="1" dirty="0"/>
              <a:t>$20</a:t>
            </a:r>
            <a:r>
              <a:rPr lang="en-US" dirty="0"/>
              <a:t> deferred tax asset at the end of 2021. Because no previous balance exists, we debit the deferred tax asset for the entire </a:t>
            </a:r>
            <a:r>
              <a:rPr lang="en-US" b="1" dirty="0"/>
              <a:t>$20</a:t>
            </a:r>
            <a:r>
              <a:rPr lang="en-US" dirty="0"/>
              <a:t>. That amount combined with the tax payable credit of </a:t>
            </a:r>
            <a:r>
              <a:rPr lang="en-US" b="1" dirty="0"/>
              <a:t>$50</a:t>
            </a:r>
            <a:r>
              <a:rPr lang="en-US" dirty="0"/>
              <a:t> gives us income tax expense of </a:t>
            </a:r>
            <a:r>
              <a:rPr lang="en-US" b="1" dirty="0"/>
              <a:t>$30</a:t>
            </a:r>
            <a:r>
              <a:rPr lang="en-US" dirty="0"/>
              <a:t>. RDP must pay </a:t>
            </a:r>
            <a:r>
              <a:rPr lang="en-US" b="1" dirty="0"/>
              <a:t>$50</a:t>
            </a:r>
            <a:r>
              <a:rPr lang="en-US" dirty="0"/>
              <a:t> tax now, but as a result of something that happens in 2021 (selling goods under warranty), it will save $20 in future taxes, and the 2021 tax expense is actually only </a:t>
            </a:r>
            <a:r>
              <a:rPr lang="en-US" b="1" dirty="0"/>
              <a:t>$30</a:t>
            </a:r>
            <a:r>
              <a:rPr lang="en-US" dirty="0"/>
              <a:t>.</a:t>
            </a:r>
          </a:p>
        </p:txBody>
      </p:sp>
      <p:sp>
        <p:nvSpPr>
          <p:cNvPr id="4" name="Slide Number Placeholder 3"/>
          <p:cNvSpPr>
            <a:spLocks noGrp="1"/>
          </p:cNvSpPr>
          <p:nvPr>
            <p:ph type="sldNum" sz="quarter" idx="10"/>
          </p:nvPr>
        </p:nvSpPr>
        <p:spPr/>
        <p:txBody>
          <a:bodyPr/>
          <a:lstStyle/>
          <a:p>
            <a:fld id="{AEB7FBCE-FC67-46F0-B25A-27F3B41EA4E7}" type="slidenum">
              <a:rPr lang="en-IN" smtClean="0"/>
              <a:pPr/>
              <a:t>28</a:t>
            </a:fld>
            <a:endParaRPr lang="en-IN" dirty="0"/>
          </a:p>
        </p:txBody>
      </p:sp>
    </p:spTree>
    <p:extLst>
      <p:ext uri="{BB962C8B-B14F-4D97-AF65-F5344CB8AC3E}">
        <p14:creationId xmlns:p14="http://schemas.microsoft.com/office/powerpoint/2010/main" val="862061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16–4B Expense-Related Deferred Tax Asset—2022</a:t>
            </a:r>
          </a:p>
          <a:p>
            <a:endParaRPr lang="en-US" sz="1200" kern="1200" baseline="0" dirty="0">
              <a:solidFill>
                <a:schemeClr val="tx1"/>
              </a:solidFill>
              <a:latin typeface="+mn-lt"/>
              <a:ea typeface="+mn-ea"/>
              <a:cs typeface="+mn-cs"/>
            </a:endParaRPr>
          </a:p>
          <a:p>
            <a:r>
              <a:rPr lang="en-US" dirty="0"/>
              <a:t>At the end of 2022, the amounts needed to record income tax for 2022 would be determined as shown here.</a:t>
            </a:r>
          </a:p>
          <a:p>
            <a:endParaRPr lang="en-US" dirty="0"/>
          </a:p>
          <a:p>
            <a:r>
              <a:rPr lang="en-US" dirty="0"/>
              <a:t>Again, income tax expense is a combination of the tax payable now and the change in deferred tax ($ in millions). RDP’s 2022 tax payable is </a:t>
            </a:r>
            <a:r>
              <a:rPr lang="en-US" b="1" dirty="0"/>
              <a:t>$16</a:t>
            </a:r>
            <a:r>
              <a:rPr lang="en-US" dirty="0"/>
              <a:t>. One reason it’s not more is that taxable income is reduced by deducting $36 of last year’s warranty expense. Because $36 of the original $80 temporary difference has reversed, only $44 remains to be deducted in the future. So, RDP should report a deferred tax asset of </a:t>
            </a:r>
            <a:r>
              <a:rPr lang="en-US" b="1" dirty="0"/>
              <a:t>$11</a:t>
            </a:r>
            <a:r>
              <a:rPr lang="en-US" dirty="0"/>
              <a:t> (= $44 x 25%) as of the end of 2022.  So, RDP must credit the deferred tax asset for </a:t>
            </a:r>
            <a:r>
              <a:rPr lang="en-US" b="1" dirty="0"/>
              <a:t>$9</a:t>
            </a:r>
            <a:r>
              <a:rPr lang="en-US" dirty="0"/>
              <a:t> to reduce the $20 existing balance to that amount. This reduces the tax payable of </a:t>
            </a:r>
            <a:r>
              <a:rPr lang="en-US" b="1" dirty="0"/>
              <a:t>$16</a:t>
            </a:r>
            <a:r>
              <a:rPr lang="en-US" dirty="0"/>
              <a:t> to give us income tax expense of </a:t>
            </a:r>
            <a:r>
              <a:rPr lang="en-US" b="1" dirty="0"/>
              <a:t>$25</a:t>
            </a:r>
            <a:r>
              <a:rPr lang="en-US" dirty="0"/>
              <a:t>.</a:t>
            </a:r>
          </a:p>
        </p:txBody>
      </p:sp>
      <p:sp>
        <p:nvSpPr>
          <p:cNvPr id="4" name="Slide Number Placeholder 3"/>
          <p:cNvSpPr>
            <a:spLocks noGrp="1"/>
          </p:cNvSpPr>
          <p:nvPr>
            <p:ph type="sldNum" sz="quarter" idx="10"/>
          </p:nvPr>
        </p:nvSpPr>
        <p:spPr/>
        <p:txBody>
          <a:bodyPr/>
          <a:lstStyle/>
          <a:p>
            <a:fld id="{AEB7FBCE-FC67-46F0-B25A-27F3B41EA4E7}" type="slidenum">
              <a:rPr lang="en-IN" smtClean="0"/>
              <a:pPr/>
              <a:t>29</a:t>
            </a:fld>
            <a:endParaRPr lang="en-IN" dirty="0"/>
          </a:p>
        </p:txBody>
      </p:sp>
    </p:spTree>
    <p:extLst>
      <p:ext uri="{BB962C8B-B14F-4D97-AF65-F5344CB8AC3E}">
        <p14:creationId xmlns:p14="http://schemas.microsoft.com/office/powerpoint/2010/main" val="311355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income statement and a tax return both include revenues and expenses, but differences between financial accounting standards and tax rules create a </a:t>
            </a:r>
            <a:r>
              <a:rPr lang="en-US" b="1" i="1" dirty="0"/>
              <a:t>temporary difference</a:t>
            </a:r>
            <a:r>
              <a:rPr lang="en-US" dirty="0"/>
              <a:t> between pretax accounting income and taxable income.  For temporary differences, the issue is not </a:t>
            </a:r>
            <a:r>
              <a:rPr lang="en-US" i="1" dirty="0"/>
              <a:t>whether</a:t>
            </a:r>
            <a:r>
              <a:rPr lang="en-US" dirty="0"/>
              <a:t> an amount is taxable or deductible, but </a:t>
            </a:r>
            <a:r>
              <a:rPr lang="en-US" i="1" dirty="0"/>
              <a:t>when</a:t>
            </a:r>
            <a:r>
              <a:rPr lang="en-US" dirty="0"/>
              <a:t>. </a:t>
            </a:r>
            <a:endParaRPr lang="en-IN" sz="4000" b="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3</a:t>
            </a:fld>
            <a:endParaRPr lang="en-IN" dirty="0"/>
          </a:p>
        </p:txBody>
      </p:sp>
    </p:spTree>
    <p:extLst>
      <p:ext uri="{BB962C8B-B14F-4D97-AF65-F5344CB8AC3E}">
        <p14:creationId xmlns:p14="http://schemas.microsoft.com/office/powerpoint/2010/main" val="2284231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16–4C Expense-Related Deferred Tax Asset—2023</a:t>
            </a:r>
          </a:p>
          <a:p>
            <a:endParaRPr lang="en-US" sz="1200" kern="1200" baseline="0" dirty="0">
              <a:solidFill>
                <a:schemeClr val="tx1"/>
              </a:solidFill>
              <a:latin typeface="+mn-lt"/>
              <a:ea typeface="+mn-ea"/>
              <a:cs typeface="+mn-cs"/>
            </a:endParaRPr>
          </a:p>
          <a:p>
            <a:r>
              <a:rPr lang="en-US" dirty="0"/>
              <a:t>At the end of 2023, the amounts needed to record income tax for 2023 would be determined as shown here.</a:t>
            </a:r>
          </a:p>
          <a:p>
            <a:endParaRPr lang="en-US" dirty="0"/>
          </a:p>
          <a:p>
            <a:r>
              <a:rPr lang="en-US" dirty="0"/>
              <a:t>RDP’s accounting in 2023 is very similar to its accounting in 2022.  Here’s why ($ in millions). Tax payable is </a:t>
            </a:r>
            <a:r>
              <a:rPr lang="en-US" b="1" dirty="0"/>
              <a:t>$14</a:t>
            </a:r>
            <a:r>
              <a:rPr lang="en-US" dirty="0"/>
              <a:t>. As of the end of 2023, no future deductible amounts remain, so the balance in RDP’s deferred tax asset should be </a:t>
            </a:r>
            <a:r>
              <a:rPr lang="en-US" b="1" dirty="0"/>
              <a:t>$0</a:t>
            </a:r>
            <a:r>
              <a:rPr lang="en-US" dirty="0"/>
              <a:t>. That requires RDP to credit the deferred tax asset for </a:t>
            </a:r>
            <a:r>
              <a:rPr lang="en-US" b="1" dirty="0"/>
              <a:t>$11</a:t>
            </a:r>
            <a:r>
              <a:rPr lang="en-US" dirty="0"/>
              <a:t>, which again combines with the tax payable of </a:t>
            </a:r>
            <a:r>
              <a:rPr lang="en-US" b="1" dirty="0"/>
              <a:t>$14</a:t>
            </a:r>
            <a:r>
              <a:rPr lang="en-US" dirty="0"/>
              <a:t> to give us income tax expense of </a:t>
            </a:r>
            <a:r>
              <a:rPr lang="en-US" b="1" dirty="0"/>
              <a:t>$25</a:t>
            </a:r>
            <a:r>
              <a:rPr lang="en-US" dirty="0"/>
              <a:t>.</a:t>
            </a:r>
          </a:p>
        </p:txBody>
      </p:sp>
      <p:sp>
        <p:nvSpPr>
          <p:cNvPr id="4" name="Slide Number Placeholder 3"/>
          <p:cNvSpPr>
            <a:spLocks noGrp="1"/>
          </p:cNvSpPr>
          <p:nvPr>
            <p:ph type="sldNum" sz="quarter" idx="10"/>
          </p:nvPr>
        </p:nvSpPr>
        <p:spPr/>
        <p:txBody>
          <a:bodyPr/>
          <a:lstStyle/>
          <a:p>
            <a:fld id="{AEB7FBCE-FC67-46F0-B25A-27F3B41EA4E7}" type="slidenum">
              <a:rPr lang="en-IN" smtClean="0"/>
              <a:pPr/>
              <a:t>30</a:t>
            </a:fld>
            <a:endParaRPr lang="en-IN" dirty="0"/>
          </a:p>
        </p:txBody>
      </p:sp>
    </p:spTree>
    <p:extLst>
      <p:ext uri="{BB962C8B-B14F-4D97-AF65-F5344CB8AC3E}">
        <p14:creationId xmlns:p14="http://schemas.microsoft.com/office/powerpoint/2010/main" val="988173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16–4 Expense Reported on the Tax Return after the Income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b="0" i="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the end of 2021 and 2022, the company reports a deferred tax asset representing future income tax benefits. That deferred tax asset is reduced to zero by the end of 2023, after the tax savings the asset represented have been realized.</a:t>
            </a:r>
            <a:endParaRPr kumimoji="0" lang="en-IN" sz="1200" b="0" i="0" u="none" strike="noStrike" kern="1200" cap="none" spc="0" normalizeH="0" baseline="0" noProof="0" dirty="0">
              <a:ln>
                <a:noFill/>
              </a:ln>
              <a:solidFill>
                <a:srgbClr val="000000"/>
              </a:solidFill>
              <a:effectLst/>
              <a:uLnTx/>
              <a:uFillTx/>
              <a:latin typeface="+mn-lt"/>
              <a:ea typeface="+mn-ea"/>
              <a:cs typeface="+mn-cs"/>
            </a:endParaRPr>
          </a:p>
          <a:p>
            <a:pPr algn="l"/>
            <a:endParaRPr lang="en-IN" b="0" i="0" dirty="0">
              <a:solidFill>
                <a:srgbClr val="000000"/>
              </a:solidFill>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31</a:t>
            </a:fld>
            <a:endParaRPr lang="en-IN" dirty="0"/>
          </a:p>
        </p:txBody>
      </p:sp>
    </p:spTree>
    <p:extLst>
      <p:ext uri="{BB962C8B-B14F-4D97-AF65-F5344CB8AC3E}">
        <p14:creationId xmlns:p14="http://schemas.microsoft.com/office/powerpoint/2010/main" val="3193725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16–4 Expense Reported on the Tax Return after the Income Statement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also can calculate this deferred tax asset each year using the book-tax difference that exists for the warranty liability in the balance sheet. The warranty liability starts in 2021 with a book value of $80, falls to $44 in 2022, and then to $0 in 2023 as the warranty liability is settled. The tax basis stays at $0 each year, because tax deductions are allowed only as cash is used to settle warranty claims. The book-tax difference in the warranty liability in a given year represents additional tax deductions RDP will receive in the future. This creates a deferred tax asset. The balance of the deferred tax asset each year is calculated as the book-tax difference times the applicable tax rate.</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32</a:t>
            </a:fld>
            <a:endParaRPr lang="en-IN" dirty="0"/>
          </a:p>
        </p:txBody>
      </p:sp>
    </p:spTree>
    <p:extLst>
      <p:ext uri="{BB962C8B-B14F-4D97-AF65-F5344CB8AC3E}">
        <p14:creationId xmlns:p14="http://schemas.microsoft.com/office/powerpoint/2010/main" val="4027731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33</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1200"/>
              </a:spcAft>
            </a:pPr>
            <a:r>
              <a:rPr lang="en-US" dirty="0">
                <a:latin typeface="Arial" charset="0"/>
                <a:cs typeface="Arial" charset="0"/>
              </a:rPr>
              <a:t>The correct answer is </a:t>
            </a:r>
            <a:r>
              <a:rPr lang="en-US" i="1" dirty="0">
                <a:latin typeface="Arial" charset="0"/>
                <a:cs typeface="Arial" charset="0"/>
              </a:rPr>
              <a:t>c</a:t>
            </a:r>
            <a:r>
              <a:rPr lang="en-US" dirty="0">
                <a:latin typeface="Arial" charset="0"/>
                <a:cs typeface="Arial" charset="0"/>
              </a:rPr>
              <a:t>:</a:t>
            </a:r>
            <a:r>
              <a:rPr lang="en-US" b="1" dirty="0">
                <a:solidFill>
                  <a:srgbClr val="C00000"/>
                </a:solidFill>
                <a:latin typeface="Arial" charset="0"/>
                <a:cs typeface="Arial" charset="0"/>
              </a:rPr>
              <a:t> </a:t>
            </a:r>
          </a:p>
          <a:p>
            <a:pPr fontAlgn="base">
              <a:spcBef>
                <a:spcPct val="0"/>
              </a:spcBef>
              <a:spcAft>
                <a:spcPct val="0"/>
              </a:spcAft>
            </a:pPr>
            <a:r>
              <a:rPr lang="en-US" b="1" dirty="0">
                <a:solidFill>
                  <a:srgbClr val="C00000"/>
                </a:solidFill>
                <a:latin typeface="Arial" charset="0"/>
                <a:cs typeface="Arial" charset="0"/>
              </a:rPr>
              <a:t>Tax expense (to balance)   320 </a:t>
            </a:r>
          </a:p>
          <a:p>
            <a:pPr fontAlgn="base">
              <a:spcBef>
                <a:spcPct val="0"/>
              </a:spcBef>
              <a:spcAft>
                <a:spcPct val="0"/>
              </a:spcAft>
            </a:pPr>
            <a:r>
              <a:rPr lang="en-US" dirty="0">
                <a:solidFill>
                  <a:prstClr val="black"/>
                </a:solidFill>
                <a:latin typeface="Arial" charset="0"/>
                <a:cs typeface="Arial" charset="0"/>
              </a:rPr>
              <a:t>	Taxes payable		 200</a:t>
            </a:r>
          </a:p>
          <a:p>
            <a:pPr fontAlgn="base">
              <a:spcBef>
                <a:spcPct val="0"/>
              </a:spcBef>
              <a:spcAft>
                <a:spcPct val="0"/>
              </a:spcAft>
            </a:pPr>
            <a:r>
              <a:rPr lang="en-US" dirty="0">
                <a:solidFill>
                  <a:prstClr val="black"/>
                </a:solidFill>
                <a:latin typeface="Arial" charset="0"/>
                <a:cs typeface="Arial" charset="0"/>
              </a:rPr>
              <a:t>	 Deferred tax asset	 120</a:t>
            </a:r>
          </a:p>
          <a:p>
            <a:pPr eaLnBrk="1" hangingPunct="1"/>
            <a:endParaRPr lang="en-US" altLang="en-US" dirty="0"/>
          </a:p>
        </p:txBody>
      </p:sp>
    </p:spTree>
    <p:extLst>
      <p:ext uri="{BB962C8B-B14F-4D97-AF65-F5344CB8AC3E}">
        <p14:creationId xmlns:p14="http://schemas.microsoft.com/office/powerpoint/2010/main" val="798408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Illustration 16–5 Revenue Reported on the Tax Return before the Income Statement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Notice that this temporary difference produces </a:t>
            </a:r>
            <a:r>
              <a:rPr lang="en-US" i="1" dirty="0"/>
              <a:t>future</a:t>
            </a:r>
            <a:r>
              <a:rPr lang="en-US" dirty="0"/>
              <a:t> </a:t>
            </a:r>
            <a:r>
              <a:rPr lang="en-US" i="1" dirty="0"/>
              <a:t>deductible</a:t>
            </a:r>
            <a:r>
              <a:rPr lang="en-US" dirty="0"/>
              <a:t> amounts -- amounts that are deducted from pretax accounting income to arrive at taxable income in future years. In 2021, taxable income is $80 thousand </a:t>
            </a:r>
            <a:r>
              <a:rPr lang="en-US" i="1" dirty="0"/>
              <a:t>more</a:t>
            </a:r>
            <a:r>
              <a:rPr lang="en-US" dirty="0"/>
              <a:t> than pretax accounting income because it includes the deferred subscription revenue not yet reported in the income statement. However, in 2022 and 2023 taxable income is </a:t>
            </a:r>
            <a:r>
              <a:rPr lang="en-US" i="1" dirty="0"/>
              <a:t>less</a:t>
            </a:r>
            <a:r>
              <a:rPr lang="en-US" dirty="0"/>
              <a:t> than accounting income because the subscription revenue is recognized and reported in the income statements but not on the tax returns of those two years.</a:t>
            </a:r>
          </a:p>
          <a:p>
            <a:endParaRPr lang="en-US" dirty="0"/>
          </a:p>
          <a:p>
            <a:r>
              <a:rPr lang="en-US" dirty="0"/>
              <a:t>In effect, tax laws require the company to prepay the income tax on this revenue, which is a sacrifice now but will benefit the company later when the revenue is recognized in the financial statements but not taxed. In the meantime, the company has an asset representing this future income tax benefit.</a:t>
            </a:r>
          </a:p>
          <a:p>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34</a:t>
            </a:fld>
            <a:endParaRPr lang="en-IN" dirty="0"/>
          </a:p>
        </p:txBody>
      </p:sp>
    </p:spTree>
    <p:extLst>
      <p:ext uri="{BB962C8B-B14F-4D97-AF65-F5344CB8AC3E}">
        <p14:creationId xmlns:p14="http://schemas.microsoft.com/office/powerpoint/2010/main" val="3440838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16–5A Revenue-Related Deferred Tax Asset—2021</a:t>
            </a:r>
          </a:p>
          <a:p>
            <a:endParaRPr lang="en-US" sz="1200" kern="1200" baseline="0" dirty="0">
              <a:solidFill>
                <a:schemeClr val="tx1"/>
              </a:solidFill>
              <a:latin typeface="+mn-lt"/>
              <a:ea typeface="+mn-ea"/>
              <a:cs typeface="+mn-cs"/>
            </a:endParaRPr>
          </a:p>
          <a:p>
            <a:r>
              <a:rPr lang="en-US" dirty="0"/>
              <a:t>At the end of 2021, the amounts needed to record 2021 income tax expense would be determined as shown here.</a:t>
            </a:r>
          </a:p>
          <a:p>
            <a:endParaRPr lang="en-US" dirty="0"/>
          </a:p>
          <a:p>
            <a:r>
              <a:rPr lang="en-US" dirty="0"/>
              <a:t>Notice that the tax payable now is reduced by the tax to be saved later because of this year’s operations to give us income tax expense ($ in thousands). Tomorrow’s 2021 tax payable is </a:t>
            </a:r>
            <a:r>
              <a:rPr lang="en-US" b="1" dirty="0"/>
              <a:t>$45</a:t>
            </a:r>
            <a:r>
              <a:rPr lang="en-US" dirty="0"/>
              <a:t>. Taxable income is more that year than income in the income statement, but the opposite will be true in 2022 and 2023 when the $60 and $20 of deferred revenue are included in the income statement but not taxable on the tax return. With future deductible amounts related to deferred revenue of $80, taxable at 25%, Tomorrow needs a </a:t>
            </a:r>
            <a:r>
              <a:rPr lang="en-US" b="1" dirty="0"/>
              <a:t>$20</a:t>
            </a:r>
            <a:r>
              <a:rPr lang="en-US" dirty="0"/>
              <a:t>  deferred tax asset as of the end of 2021. Because no previous balance exists, Tomorrow debits the deferred tax asset for the entire </a:t>
            </a:r>
            <a:r>
              <a:rPr lang="en-US" b="1" dirty="0"/>
              <a:t>$20</a:t>
            </a:r>
            <a:r>
              <a:rPr lang="en-US" dirty="0"/>
              <a:t>. That amount reduces tax payable of </a:t>
            </a:r>
            <a:r>
              <a:rPr lang="en-US" b="1" dirty="0"/>
              <a:t>$45</a:t>
            </a:r>
            <a:r>
              <a:rPr lang="en-US" dirty="0"/>
              <a:t> to give us income tax expense of </a:t>
            </a:r>
            <a:r>
              <a:rPr lang="en-US" b="1" dirty="0"/>
              <a:t>$25</a:t>
            </a:r>
            <a:r>
              <a:rPr lang="en-US" dirty="0"/>
              <a:t>.  </a:t>
            </a:r>
          </a:p>
        </p:txBody>
      </p:sp>
      <p:sp>
        <p:nvSpPr>
          <p:cNvPr id="4" name="Slide Number Placeholder 3"/>
          <p:cNvSpPr>
            <a:spLocks noGrp="1"/>
          </p:cNvSpPr>
          <p:nvPr>
            <p:ph type="sldNum" sz="quarter" idx="10"/>
          </p:nvPr>
        </p:nvSpPr>
        <p:spPr/>
        <p:txBody>
          <a:bodyPr/>
          <a:lstStyle/>
          <a:p>
            <a:fld id="{AEB7FBCE-FC67-46F0-B25A-27F3B41EA4E7}" type="slidenum">
              <a:rPr lang="en-IN" smtClean="0"/>
              <a:pPr/>
              <a:t>35</a:t>
            </a:fld>
            <a:endParaRPr lang="en-IN" dirty="0"/>
          </a:p>
        </p:txBody>
      </p:sp>
    </p:spTree>
    <p:extLst>
      <p:ext uri="{BB962C8B-B14F-4D97-AF65-F5344CB8AC3E}">
        <p14:creationId xmlns:p14="http://schemas.microsoft.com/office/powerpoint/2010/main" val="1167933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16–5B Revenue-Related Deferred Tax Asset—2022</a:t>
            </a:r>
          </a:p>
          <a:p>
            <a:endParaRPr lang="en-US" sz="1200" kern="1200" baseline="0" dirty="0">
              <a:solidFill>
                <a:schemeClr val="tx1"/>
              </a:solidFill>
              <a:latin typeface="+mn-lt"/>
              <a:ea typeface="+mn-ea"/>
              <a:cs typeface="+mn-cs"/>
            </a:endParaRPr>
          </a:p>
          <a:p>
            <a:r>
              <a:rPr lang="en-US" dirty="0"/>
              <a:t>At the end of 2022, the amounts needed to record income tax for 2022 would be determined as shown here.</a:t>
            </a:r>
          </a:p>
          <a:p>
            <a:endParaRPr lang="en-US" dirty="0"/>
          </a:p>
          <a:p>
            <a:r>
              <a:rPr lang="en-US" dirty="0"/>
              <a:t>This year, most of the deferred tax benefit is realized ($ in thousands). Tomorrow’s 2022 tax payable is </a:t>
            </a:r>
            <a:r>
              <a:rPr lang="en-US" b="1" dirty="0"/>
              <a:t>$10</a:t>
            </a:r>
            <a:r>
              <a:rPr lang="en-US" dirty="0"/>
              <a:t>. Because $60 of the original $80 temporary difference has reversed, only $20 remains. So, RDP should report a deferred tax asset of </a:t>
            </a:r>
            <a:r>
              <a:rPr lang="en-US" b="1" dirty="0"/>
              <a:t>$5</a:t>
            </a:r>
            <a:r>
              <a:rPr lang="en-US" dirty="0"/>
              <a:t> (= $20 x 25%) as of the end of 2022.  So, RDP must credit the deferred tax asset for </a:t>
            </a:r>
            <a:r>
              <a:rPr lang="en-US" b="1" dirty="0"/>
              <a:t>$15</a:t>
            </a:r>
            <a:r>
              <a:rPr lang="en-US" dirty="0"/>
              <a:t> to reduce the $20  existing balance to that amount.  This increases the tax payable of </a:t>
            </a:r>
            <a:r>
              <a:rPr lang="en-US" b="1" dirty="0"/>
              <a:t>$10</a:t>
            </a:r>
            <a:r>
              <a:rPr lang="en-US" dirty="0"/>
              <a:t> to give us income tax expense of </a:t>
            </a:r>
            <a:r>
              <a:rPr lang="en-US" b="1" dirty="0"/>
              <a:t>$25</a:t>
            </a:r>
            <a:r>
              <a:rPr lang="en-US" dirty="0"/>
              <a:t>.</a:t>
            </a:r>
          </a:p>
        </p:txBody>
      </p:sp>
      <p:sp>
        <p:nvSpPr>
          <p:cNvPr id="4" name="Slide Number Placeholder 3"/>
          <p:cNvSpPr>
            <a:spLocks noGrp="1"/>
          </p:cNvSpPr>
          <p:nvPr>
            <p:ph type="sldNum" sz="quarter" idx="10"/>
          </p:nvPr>
        </p:nvSpPr>
        <p:spPr/>
        <p:txBody>
          <a:bodyPr/>
          <a:lstStyle/>
          <a:p>
            <a:fld id="{AEB7FBCE-FC67-46F0-B25A-27F3B41EA4E7}" type="slidenum">
              <a:rPr lang="en-IN" smtClean="0"/>
              <a:pPr/>
              <a:t>36</a:t>
            </a:fld>
            <a:endParaRPr lang="en-IN" dirty="0"/>
          </a:p>
        </p:txBody>
      </p:sp>
    </p:spTree>
    <p:extLst>
      <p:ext uri="{BB962C8B-B14F-4D97-AF65-F5344CB8AC3E}">
        <p14:creationId xmlns:p14="http://schemas.microsoft.com/office/powerpoint/2010/main" val="170674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16–5C Revenue-Related Deferred Tax Asset—2023</a:t>
            </a:r>
          </a:p>
          <a:p>
            <a:endParaRPr lang="en-US" sz="1200" kern="1200" baseline="0" dirty="0">
              <a:solidFill>
                <a:schemeClr val="tx1"/>
              </a:solidFill>
              <a:latin typeface="+mn-lt"/>
              <a:ea typeface="+mn-ea"/>
              <a:cs typeface="+mn-cs"/>
            </a:endParaRPr>
          </a:p>
          <a:p>
            <a:r>
              <a:rPr lang="en-US" dirty="0"/>
              <a:t>At the end of 2023, the amounts needed to record income tax for 2023 would be determined as shown here.</a:t>
            </a:r>
          </a:p>
          <a:p>
            <a:endParaRPr lang="en-US" dirty="0"/>
          </a:p>
          <a:p>
            <a:r>
              <a:rPr lang="en-US" dirty="0"/>
              <a:t>In 2023, the remaining deferred tax benefit is realized ($ in thousands). Tomorrow’s tax payable is </a:t>
            </a:r>
            <a:r>
              <a:rPr lang="en-US" b="1" dirty="0"/>
              <a:t>$20</a:t>
            </a:r>
            <a:r>
              <a:rPr lang="en-US" dirty="0"/>
              <a:t>. As of the end of 2023, no future deductible amount remains, so the balance in Tomorrow’s deferred tax asset should be </a:t>
            </a:r>
            <a:r>
              <a:rPr lang="en-US" b="1" dirty="0"/>
              <a:t>$0</a:t>
            </a:r>
            <a:r>
              <a:rPr lang="en-US" dirty="0"/>
              <a:t>. So, Tomorrow should credit the deferred tax asset for </a:t>
            </a:r>
            <a:r>
              <a:rPr lang="en-US" b="1" dirty="0"/>
              <a:t>$5</a:t>
            </a:r>
            <a:r>
              <a:rPr lang="en-US" dirty="0"/>
              <a:t>, which combines with the tax payable of </a:t>
            </a:r>
            <a:r>
              <a:rPr lang="en-US" b="1" dirty="0"/>
              <a:t>$20</a:t>
            </a:r>
            <a:r>
              <a:rPr lang="en-US" dirty="0"/>
              <a:t> to give us income tax expense of </a:t>
            </a:r>
            <a:r>
              <a:rPr lang="en-US" b="1" dirty="0"/>
              <a:t>$25</a:t>
            </a:r>
            <a:r>
              <a:rPr lang="en-US" dirty="0"/>
              <a:t>, equal to 25% of the $100 pretax accounting income.</a:t>
            </a:r>
          </a:p>
        </p:txBody>
      </p:sp>
      <p:sp>
        <p:nvSpPr>
          <p:cNvPr id="4" name="Slide Number Placeholder 3"/>
          <p:cNvSpPr>
            <a:spLocks noGrp="1"/>
          </p:cNvSpPr>
          <p:nvPr>
            <p:ph type="sldNum" sz="quarter" idx="10"/>
          </p:nvPr>
        </p:nvSpPr>
        <p:spPr/>
        <p:txBody>
          <a:bodyPr/>
          <a:lstStyle/>
          <a:p>
            <a:fld id="{AEB7FBCE-FC67-46F0-B25A-27F3B41EA4E7}" type="slidenum">
              <a:rPr lang="en-IN" smtClean="0"/>
              <a:pPr/>
              <a:t>37</a:t>
            </a:fld>
            <a:endParaRPr lang="en-IN" dirty="0"/>
          </a:p>
        </p:txBody>
      </p:sp>
    </p:spTree>
    <p:extLst>
      <p:ext uri="{BB962C8B-B14F-4D97-AF65-F5344CB8AC3E}">
        <p14:creationId xmlns:p14="http://schemas.microsoft.com/office/powerpoint/2010/main" val="2746329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16–5 Revenue Reported on the Tax Return before the Income Statement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b="0" i="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the end of 2021 and 2022, the company reports a deferred tax asset for future income tax benefits. That deferred tax asset is reduced to zero by the end of 2023.</a:t>
            </a:r>
            <a:endParaRPr lang="en-IN" b="0" i="0" dirty="0">
              <a:solidFill>
                <a:srgbClr val="000000"/>
              </a:solidFill>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38</a:t>
            </a:fld>
            <a:endParaRPr lang="en-IN" dirty="0"/>
          </a:p>
        </p:txBody>
      </p:sp>
    </p:spTree>
    <p:extLst>
      <p:ext uri="{BB962C8B-B14F-4D97-AF65-F5344CB8AC3E}">
        <p14:creationId xmlns:p14="http://schemas.microsoft.com/office/powerpoint/2010/main" val="3726031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16–5 Revenue Reported on the Tax Return before the Income Statement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Of course, we instead could view this from a balance sheet perspective and calculate the deferred tax asset based on book-tax differences. The deferred revenue liability has a book value of $80 in 2021, and that liability reduces to $20 in 2022 and to $0 in 2023 when it is settled by providing the promised magazines. The tax basis of that liability remains at $0, because subscription receipts are included in taxable income in 2021 and no additional liability exists. The book-tax difference in deferred revenue represents less taxable income that the company will recognize in the future. This creates a deferred tax asset. The balance of the deferred tax asset each year is calculated as the book-tax difference times the applicable tax rate. </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39</a:t>
            </a:fld>
            <a:endParaRPr lang="en-IN" dirty="0"/>
          </a:p>
        </p:txBody>
      </p:sp>
    </p:spTree>
    <p:extLst>
      <p:ext uri="{BB962C8B-B14F-4D97-AF65-F5344CB8AC3E}">
        <p14:creationId xmlns:p14="http://schemas.microsoft.com/office/powerpoint/2010/main" val="74990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 assume that Watson Associates purchases $60 thousand of computer equipment in January of 2021.  Watson estimates that the computer equipment will have an estimated useful life of three years. For financial reporting purposes, Watson records straight-line depreciation each year of $20 thousand.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a:t>However, tax rules allow Watson to deduct the entire $60 thousand cost of the equipment in 2021, essentially taking 100% of the depreciation for tax purposes in the year the asset is purchased.  Assuming that Watson has a tax rate of 25%, deducting the entire depreciation in 2021 reduces taxable income that year by $60 thousand but leaves none of the depreciation to reduce taxable income in 2022 and 2023.</a:t>
            </a:r>
            <a:endParaRPr lang="en-IN" sz="4000" b="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4</a:t>
            </a:fld>
            <a:endParaRPr lang="en-IN" dirty="0"/>
          </a:p>
        </p:txBody>
      </p:sp>
    </p:spTree>
    <p:extLst>
      <p:ext uri="{BB962C8B-B14F-4D97-AF65-F5344CB8AC3E}">
        <p14:creationId xmlns:p14="http://schemas.microsoft.com/office/powerpoint/2010/main" val="90865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40</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r>
              <a:rPr lang="en-US" dirty="0">
                <a:solidFill>
                  <a:prstClr val="black"/>
                </a:solidFill>
                <a:latin typeface="Arial" charset="0"/>
                <a:cs typeface="Arial" charset="0"/>
              </a:rPr>
              <a:t>The correct answer is </a:t>
            </a:r>
            <a:r>
              <a:rPr lang="en-US" i="1" dirty="0">
                <a:solidFill>
                  <a:prstClr val="black"/>
                </a:solidFill>
                <a:latin typeface="Arial" charset="0"/>
                <a:cs typeface="Arial" charset="0"/>
              </a:rPr>
              <a:t>a</a:t>
            </a:r>
            <a:r>
              <a:rPr lang="en-US" dirty="0">
                <a:solidFill>
                  <a:prstClr val="black"/>
                </a:solidFill>
                <a:latin typeface="Arial" charset="0"/>
                <a:cs typeface="Arial" charset="0"/>
              </a:rPr>
              <a:t>. In the future, NewsMonth will recognize accounting income for the $10,000,000 of deferred revenue, but it already has recognized taxable income for that amount. Therefore, future taxable income will be lower than future accounting income, and we treat this as a future deductible amount of $10,000,000. </a:t>
            </a:r>
          </a:p>
          <a:p>
            <a:pPr fontAlgn="base">
              <a:spcBef>
                <a:spcPct val="0"/>
              </a:spcBef>
              <a:spcAft>
                <a:spcPct val="0"/>
              </a:spcAft>
            </a:pPr>
            <a:endParaRPr lang="en-US" dirty="0">
              <a:solidFill>
                <a:prstClr val="black"/>
              </a:solidFill>
              <a:latin typeface="Arial" charset="0"/>
              <a:cs typeface="Arial" charset="0"/>
            </a:endParaRPr>
          </a:p>
          <a:p>
            <a:pPr fontAlgn="base">
              <a:spcBef>
                <a:spcPct val="0"/>
              </a:spcBef>
              <a:spcAft>
                <a:spcPct val="0"/>
              </a:spcAft>
            </a:pPr>
            <a:r>
              <a:rPr lang="en-US" dirty="0">
                <a:solidFill>
                  <a:prstClr val="black"/>
                </a:solidFill>
                <a:latin typeface="Arial" charset="0"/>
                <a:cs typeface="Arial" charset="0"/>
              </a:rPr>
              <a:t>$10,000,000 × 25% = </a:t>
            </a:r>
            <a:r>
              <a:rPr lang="en-US" b="1" dirty="0">
                <a:solidFill>
                  <a:srgbClr val="C00000"/>
                </a:solidFill>
                <a:latin typeface="Arial" charset="0"/>
                <a:cs typeface="Arial" charset="0"/>
              </a:rPr>
              <a:t>$2,500,000</a:t>
            </a:r>
            <a:endParaRPr lang="en-US" dirty="0">
              <a:solidFill>
                <a:prstClr val="black"/>
              </a:solidFill>
              <a:latin typeface="Arial" charset="0"/>
              <a:cs typeface="Arial" charset="0"/>
            </a:endParaRPr>
          </a:p>
          <a:p>
            <a:pPr eaLnBrk="1" hangingPunct="1"/>
            <a:endParaRPr lang="en-US" altLang="en-US" dirty="0"/>
          </a:p>
        </p:txBody>
      </p:sp>
    </p:spTree>
    <p:extLst>
      <p:ext uri="{BB962C8B-B14F-4D97-AF65-F5344CB8AC3E}">
        <p14:creationId xmlns:p14="http://schemas.microsoft.com/office/powerpoint/2010/main" val="3612778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In the 2021 balance sheet, the deferred tax asset would be reported at its estimated net realizable value, reduced by the valuation allowance.</a:t>
            </a:r>
          </a:p>
          <a:p>
            <a:endParaRPr lang="en-US" sz="1200" kern="1200" baseline="0" dirty="0">
              <a:solidFill>
                <a:schemeClr val="tx1"/>
              </a:solidFill>
              <a:latin typeface="+mn-lt"/>
              <a:ea typeface="+mn-ea"/>
              <a:cs typeface="+mn-cs"/>
            </a:endParaRPr>
          </a:p>
          <a:p>
            <a:r>
              <a:rPr lang="en-US" dirty="0"/>
              <a:t>For example, let’s say management has previously recorded a deferred tax asset of $8 million. However, due to declining income in some tax districts, management determines in 2021 that it’s more likely than not that </a:t>
            </a:r>
            <a:r>
              <a:rPr lang="en-US" b="1" dirty="0"/>
              <a:t>$3 </a:t>
            </a:r>
            <a:r>
              <a:rPr lang="en-US" dirty="0"/>
              <a:t>million of the deferred tax asset ultimately will not be realized in future years. The net deferred tax asset would be reduced by the creation of a valuation allowance as shown here.</a:t>
            </a:r>
          </a:p>
          <a:p>
            <a:endParaRPr lang="en-US" sz="1200" kern="1200" baseline="0" dirty="0">
              <a:solidFill>
                <a:schemeClr val="tx1"/>
              </a:solidFill>
              <a:latin typeface="+mn-lt"/>
              <a:ea typeface="+mn-ea"/>
              <a:cs typeface="+mn-cs"/>
            </a:endParaRPr>
          </a:p>
          <a:p>
            <a:r>
              <a:rPr lang="en-US" dirty="0"/>
              <a:t>The effect is to increase income tax expense in the year the valuation allowance is established as a result of reduced expectations of future tax savings.</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41</a:t>
            </a:fld>
            <a:endParaRPr lang="en-IN" dirty="0"/>
          </a:p>
        </p:txBody>
      </p:sp>
    </p:spTree>
    <p:extLst>
      <p:ext uri="{BB962C8B-B14F-4D97-AF65-F5344CB8AC3E}">
        <p14:creationId xmlns:p14="http://schemas.microsoft.com/office/powerpoint/2010/main" val="77954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concept for you. You’ve reduced assets before using an allowance account. Suppose, for example, that you have accounts receivable of $8 million but expect that $3 million of that amount will not ultimately be collected from your customers. You would reduce the asset indirectly using an allowance as shown here.</a:t>
            </a:r>
            <a:endParaRPr lang="en-IN" sz="1200" dirty="0">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42</a:t>
            </a:fld>
            <a:endParaRPr lang="en-IN" dirty="0"/>
          </a:p>
        </p:txBody>
      </p:sp>
    </p:spTree>
    <p:extLst>
      <p:ext uri="{BB962C8B-B14F-4D97-AF65-F5344CB8AC3E}">
        <p14:creationId xmlns:p14="http://schemas.microsoft.com/office/powerpoint/2010/main" val="3626298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each reporting period, the valuation allowance is reevaluated. The appropriate balance is determined and the valuation allowance is adjusted—up or down—to create that balance. For instance, let’s say that at the end of the following year, 2022, available evidence now indicates that only </a:t>
            </a:r>
            <a:r>
              <a:rPr lang="en-US" b="1" dirty="0"/>
              <a:t>$500,000</a:t>
            </a:r>
            <a:r>
              <a:rPr lang="en-US" dirty="0"/>
              <a:t> of the deferred tax asset ultimately will not be realized. We would adjust the valuation allowance to reflect the indicated amount.</a:t>
            </a:r>
          </a:p>
          <a:p>
            <a:endParaRPr lang="en-US" b="0" dirty="0"/>
          </a:p>
          <a:p>
            <a:r>
              <a:rPr lang="en-US" dirty="0"/>
              <a:t>In the journal entry that adjusts the valuation allowance, income tax expense is the final plug. In this case, because the valuation allowance is reduced with a debit, income tax expense is reduced with a credit.  </a:t>
            </a:r>
            <a:endParaRPr lang="en-US" b="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43</a:t>
            </a:fld>
            <a:endParaRPr lang="en-IN" dirty="0"/>
          </a:p>
        </p:txBody>
      </p:sp>
    </p:spTree>
    <p:extLst>
      <p:ext uri="{BB962C8B-B14F-4D97-AF65-F5344CB8AC3E}">
        <p14:creationId xmlns:p14="http://schemas.microsoft.com/office/powerpoint/2010/main" val="4045888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44</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r>
              <a:rPr lang="en-US" b="1" dirty="0">
                <a:solidFill>
                  <a:srgbClr val="C00000"/>
                </a:solidFill>
                <a:latin typeface="Arial" charset="0"/>
                <a:cs typeface="Arial" charset="0"/>
              </a:rPr>
              <a:t> </a:t>
            </a:r>
            <a:r>
              <a:rPr lang="en-US" dirty="0">
                <a:latin typeface="Arial" charset="0"/>
                <a:cs typeface="Arial" charset="0"/>
              </a:rPr>
              <a:t>The correct answer is </a:t>
            </a:r>
            <a:r>
              <a:rPr lang="en-US" i="1" dirty="0">
                <a:latin typeface="Arial" charset="0"/>
                <a:cs typeface="Arial" charset="0"/>
              </a:rPr>
              <a:t>b</a:t>
            </a:r>
            <a:r>
              <a:rPr lang="en-US" dirty="0">
                <a:latin typeface="Arial" charset="0"/>
                <a:cs typeface="Arial" charset="0"/>
              </a:rPr>
              <a:t>:</a:t>
            </a:r>
            <a:r>
              <a:rPr lang="en-US" b="1" dirty="0">
                <a:solidFill>
                  <a:srgbClr val="C00000"/>
                </a:solidFill>
                <a:latin typeface="Arial" charset="0"/>
                <a:cs typeface="Arial" charset="0"/>
              </a:rPr>
              <a:t> </a:t>
            </a:r>
          </a:p>
          <a:p>
            <a:pPr fontAlgn="base">
              <a:spcBef>
                <a:spcPct val="0"/>
              </a:spcBef>
              <a:spcAft>
                <a:spcPct val="0"/>
              </a:spcAft>
            </a:pPr>
            <a:r>
              <a:rPr lang="en-US" b="1" dirty="0">
                <a:solidFill>
                  <a:srgbClr val="C00000"/>
                </a:solidFill>
                <a:latin typeface="Arial" charset="0"/>
                <a:cs typeface="Arial" charset="0"/>
              </a:rPr>
              <a:t>   Tax expense (to balance) 280,000</a:t>
            </a:r>
          </a:p>
          <a:p>
            <a:pPr fontAlgn="base">
              <a:spcBef>
                <a:spcPct val="0"/>
              </a:spcBef>
              <a:spcAft>
                <a:spcPct val="0"/>
              </a:spcAft>
            </a:pPr>
            <a:r>
              <a:rPr lang="en-US" dirty="0">
                <a:latin typeface="Arial" charset="0"/>
                <a:cs typeface="Arial" charset="0"/>
              </a:rPr>
              <a:t>    Deferred tax asset</a:t>
            </a:r>
            <a:r>
              <a:rPr lang="en-US" b="1" dirty="0">
                <a:solidFill>
                  <a:srgbClr val="C00000"/>
                </a:solidFill>
                <a:latin typeface="Arial" charset="0"/>
                <a:cs typeface="Arial" charset="0"/>
              </a:rPr>
              <a:t> 	       </a:t>
            </a:r>
            <a:r>
              <a:rPr lang="en-US" dirty="0">
                <a:latin typeface="Arial" charset="0"/>
                <a:cs typeface="Arial" charset="0"/>
              </a:rPr>
              <a:t>50,000</a:t>
            </a:r>
          </a:p>
          <a:p>
            <a:pPr fontAlgn="base">
              <a:spcBef>
                <a:spcPct val="0"/>
              </a:spcBef>
              <a:spcAft>
                <a:spcPct val="0"/>
              </a:spcAft>
            </a:pPr>
            <a:r>
              <a:rPr lang="en-US" dirty="0">
                <a:solidFill>
                  <a:prstClr val="black"/>
                </a:solidFill>
                <a:latin typeface="Arial" charset="0"/>
                <a:cs typeface="Arial" charset="0"/>
              </a:rPr>
              <a:t>	Taxes payable		300,000</a:t>
            </a:r>
          </a:p>
          <a:p>
            <a:pPr fontAlgn="base">
              <a:spcBef>
                <a:spcPct val="0"/>
              </a:spcBef>
              <a:spcAft>
                <a:spcPct val="0"/>
              </a:spcAft>
            </a:pPr>
            <a:r>
              <a:rPr lang="en-US" dirty="0">
                <a:solidFill>
                  <a:prstClr val="black"/>
                </a:solidFill>
                <a:latin typeface="Arial" charset="0"/>
                <a:cs typeface="Arial" charset="0"/>
              </a:rPr>
              <a:t>	 Valuation allowance	  30,000</a:t>
            </a:r>
          </a:p>
          <a:p>
            <a:pPr eaLnBrk="1" hangingPunct="1"/>
            <a:endParaRPr lang="en-US" altLang="en-US" dirty="0"/>
          </a:p>
        </p:txBody>
      </p:sp>
    </p:spTree>
    <p:extLst>
      <p:ext uri="{BB962C8B-B14F-4D97-AF65-F5344CB8AC3E}">
        <p14:creationId xmlns:p14="http://schemas.microsoft.com/office/powerpoint/2010/main" val="1179972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16–6 Explanation for Valuation Allowance—Sears Holding Corporation</a:t>
            </a:r>
          </a:p>
          <a:p>
            <a:endParaRPr lang="en-US" sz="1200" b="0" i="0" u="none" strike="noStrike" kern="1200" baseline="0" dirty="0">
              <a:solidFill>
                <a:schemeClr val="tx1"/>
              </a:solidFill>
              <a:latin typeface="+mn-lt"/>
              <a:ea typeface="+mn-ea"/>
              <a:cs typeface="+mn-cs"/>
            </a:endParaRPr>
          </a:p>
          <a:p>
            <a:r>
              <a:rPr lang="en-US" dirty="0"/>
              <a:t>The note shown here, accompanied the January 28, 2017, annual report of </a:t>
            </a:r>
            <a:r>
              <a:rPr lang="en-US" b="1" dirty="0"/>
              <a:t>Sears Holdings Corporation</a:t>
            </a:r>
            <a:r>
              <a:rPr lang="en-US" dirty="0"/>
              <a:t>, which operates a variety of retailers including Sears, Kmart, and Lands’ End. Sears disclosed that it had deferred tax assets of $5.6 billion, offset by a valuation allowance of $5.5 billion. Why such a large valuation allowance? This note provides Sears’s depressing explanation.</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endParaRPr lang="en-US" b="0" dirty="0"/>
          </a:p>
          <a:p>
            <a:r>
              <a:rPr lang="en-US" dirty="0"/>
              <a:t>Given its large recent losses, Sears cannot argue convincingly that it’s more likely than not that it will have sufficient future income to utilize its deferred tax assets, so it must record a large valuation allowance.</a:t>
            </a:r>
            <a:endParaRPr lang="en-US" b="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45</a:t>
            </a:fld>
            <a:endParaRPr lang="en-IN" dirty="0"/>
          </a:p>
        </p:txBody>
      </p:sp>
    </p:spTree>
    <p:extLst>
      <p:ext uri="{BB962C8B-B14F-4D97-AF65-F5344CB8AC3E}">
        <p14:creationId xmlns:p14="http://schemas.microsoft.com/office/powerpoint/2010/main" val="3280869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Valuation Allowances.</a:t>
            </a:r>
            <a:r>
              <a:rPr lang="en-US" dirty="0"/>
              <a:t> Under U.S. GAAP, companies recognize deferred tax assets and then reduce those assets with an offsetting valuation allowance if it is not “more likely than not” that the asset will be realized. In contrast, under IFRS, deferred tax assets only are recognized to begin with if it is probable (defined as “more likely than not") that they will be realized. That means that we could see more deferred tax assets and offsetting valuation allowances under U.S. GAAP than how the same company would appear under IFRS.</a:t>
            </a:r>
          </a:p>
        </p:txBody>
      </p:sp>
      <p:sp>
        <p:nvSpPr>
          <p:cNvPr id="4" name="Slide Number Placeholder 3"/>
          <p:cNvSpPr>
            <a:spLocks noGrp="1"/>
          </p:cNvSpPr>
          <p:nvPr>
            <p:ph type="sldNum" sz="quarter" idx="10"/>
          </p:nvPr>
        </p:nvSpPr>
        <p:spPr/>
        <p:txBody>
          <a:bodyPr/>
          <a:lstStyle/>
          <a:p>
            <a:fld id="{AEB7FBCE-FC67-46F0-B25A-27F3B41EA4E7}" type="slidenum">
              <a:rPr lang="en-IN" smtClean="0"/>
              <a:pPr/>
              <a:t>46</a:t>
            </a:fld>
            <a:endParaRPr lang="en-IN" dirty="0"/>
          </a:p>
        </p:txBody>
      </p:sp>
    </p:spTree>
    <p:extLst>
      <p:ext uri="{BB962C8B-B14F-4D97-AF65-F5344CB8AC3E}">
        <p14:creationId xmlns:p14="http://schemas.microsoft.com/office/powerpoint/2010/main" val="2954738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16–7A Disclosure of Tax Expense—Shoe Carnival, Inc.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We’ve now looked at four examples that illustrate revenue-related and expense-related deferred tax assets and deferred tax liabilities. In each example, the journal entry to recognize income tax expense included three items: income tax payable, the change in the deferred tax asset or liability, and (to balance) the income tax expense.  We’ve also seen that changes in the valuation allowance sometimes needed to adjust deferred tax assets also can affect the tax expense. Companies provide disclosure in the notes that help investors see these relationships. As an example, let’s look at the tax note that appeared in the January 28, 2017, annual report of </a:t>
            </a:r>
            <a:r>
              <a:rPr lang="en-US" b="1" dirty="0"/>
              <a:t>Shoe Carnival, Inc.</a:t>
            </a:r>
            <a:r>
              <a:rPr lang="en-US" dirty="0"/>
              <a:t>, a large footwear retailer.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gives us enough information to reproduce a journal entry that summarizes Shoe Carnival’s 2016 tax expense. We just need to understand that “total current” in the note refers to current tax expense, and therefore to tax payable, “total deferred” refers to the deferred portion of tax expense, which is equal to the net change in deferred tax assets and liabilities, “valuation allowance” refers to the change in the valuation allowance, and “total provision” refers to income tax expense.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see from this journal entry that Shoe Carnival’s operations caused deferred tax assets and liabilities to change by a net debit of </a:t>
            </a:r>
            <a:r>
              <a:rPr lang="en-US" b="1" dirty="0"/>
              <a:t>$2,837</a:t>
            </a:r>
            <a:r>
              <a:rPr lang="en-US" dirty="0"/>
              <a:t> during 2016, and its valuation allowance changed by an offsetting credit of </a:t>
            </a:r>
            <a:r>
              <a:rPr lang="en-US" b="1" dirty="0"/>
              <a:t>$1,456</a:t>
            </a:r>
            <a:r>
              <a:rPr lang="en-US" dirty="0"/>
              <a:t>, so the total change in these accounts was $2,837 – $1,456 =</a:t>
            </a:r>
            <a:r>
              <a:rPr lang="en-US" b="1" dirty="0"/>
              <a:t> $1,381</a:t>
            </a:r>
            <a:r>
              <a:rPr lang="en-US" dirty="0"/>
              <a:t>.</a:t>
            </a:r>
            <a:endParaRPr lang="en-IN" sz="1200" dirty="0">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47</a:t>
            </a:fld>
            <a:endParaRPr lang="en-IN" dirty="0"/>
          </a:p>
        </p:txBody>
      </p:sp>
    </p:spTree>
    <p:extLst>
      <p:ext uri="{BB962C8B-B14F-4D97-AF65-F5344CB8AC3E}">
        <p14:creationId xmlns:p14="http://schemas.microsoft.com/office/powerpoint/2010/main" val="2132279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16–7B Disclosure of Deferred Tax Assets and Liabilities—Shoe Carnival, Inc.</a:t>
            </a:r>
          </a:p>
          <a:p>
            <a:endParaRPr lang="en-US" sz="1200" b="0" i="0" u="none" strike="noStrike" kern="1200" baseline="0" dirty="0">
              <a:solidFill>
                <a:schemeClr val="tx1"/>
              </a:solidFill>
              <a:latin typeface="+mn-lt"/>
              <a:ea typeface="+mn-ea"/>
              <a:cs typeface="+mn-cs"/>
            </a:endParaRPr>
          </a:p>
          <a:p>
            <a:r>
              <a:rPr lang="en-US" dirty="0"/>
              <a:t>Let’s verify that change by comparing the 2016 fiscal year end (January 28, 2017) and 2015 fiscal year end (January 30, 2016) balances of Shoe Carnival’s deferred tax assets, valuation allowance and deferred tax liabilities, shown here.</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can see from the illustration shown here that Shoe Carnival has a net deferred tax asset of </a:t>
            </a:r>
            <a:r>
              <a:rPr lang="en-US" b="1" dirty="0"/>
              <a:t>$9,600</a:t>
            </a:r>
            <a:r>
              <a:rPr lang="en-US" dirty="0"/>
              <a:t> as of January 28, 2017 (the end of its 2016 fiscal year), which is equal to its total deferred tax asset of $31,676 less its valuation allowance of $3,717 and its total deferred tax liability of $18,359. Compared to the net deferred tax asset of </a:t>
            </a:r>
            <a:r>
              <a:rPr lang="en-US" b="1" dirty="0"/>
              <a:t>$8,219 </a:t>
            </a:r>
            <a:r>
              <a:rPr lang="en-US" dirty="0"/>
              <a:t>at January 30, 2016, we see that the net deferred tax asset has increased by </a:t>
            </a:r>
            <a:r>
              <a:rPr lang="en-US" b="1" dirty="0"/>
              <a:t>$9,600 </a:t>
            </a:r>
            <a:r>
              <a:rPr lang="en-US" dirty="0"/>
              <a:t>–</a:t>
            </a:r>
            <a:r>
              <a:rPr lang="en-US" b="1" dirty="0"/>
              <a:t> $8,219 = $1,381</a:t>
            </a:r>
            <a:r>
              <a:rPr lang="en-US" dirty="0"/>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48</a:t>
            </a:fld>
            <a:endParaRPr lang="en-IN" dirty="0"/>
          </a:p>
        </p:txBody>
      </p:sp>
    </p:spTree>
    <p:extLst>
      <p:ext uri="{BB962C8B-B14F-4D97-AF65-F5344CB8AC3E}">
        <p14:creationId xmlns:p14="http://schemas.microsoft.com/office/powerpoint/2010/main" val="3001337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dealt with temporary differences between the reported amount of an asset or liability in the financial statements and its tax basis. However, some differences aren’t temporary. Rather, they are caused by transactions and events that under existing tax law will </a:t>
            </a:r>
            <a:r>
              <a:rPr lang="en-US" i="1" dirty="0"/>
              <a:t>never</a:t>
            </a:r>
            <a:r>
              <a:rPr lang="en-US" dirty="0"/>
              <a:t> affect taxable income or taxes payable.  For example, interest received from investments in governmental bonds issued by state and municipal governments typically is permanently exempt from taxation. Interest revenue of this type is, of course, reported as revenue on the recipient’s income statement, but not on its tax return—not now, not later. So, there is a </a:t>
            </a:r>
            <a:r>
              <a:rPr lang="en-US" b="1" i="1" dirty="0"/>
              <a:t>permanent difference</a:t>
            </a:r>
            <a:r>
              <a:rPr lang="en-US" dirty="0"/>
              <a:t> between pretax accounting income and taxable income. This situation will </a:t>
            </a:r>
            <a:r>
              <a:rPr lang="en-US" i="1" dirty="0"/>
              <a:t>not</a:t>
            </a:r>
            <a:r>
              <a:rPr lang="en-US" dirty="0"/>
              <a:t> reverse in a later year—the tax-free income will </a:t>
            </a:r>
            <a:r>
              <a:rPr lang="en-US" i="1" dirty="0"/>
              <a:t>never</a:t>
            </a:r>
            <a:r>
              <a:rPr lang="en-US" dirty="0"/>
              <a:t> be reported on the tax return.</a:t>
            </a:r>
            <a:endParaRPr lang="en-US" b="0" i="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49</a:t>
            </a:fld>
            <a:endParaRPr lang="en-IN" dirty="0"/>
          </a:p>
        </p:txBody>
      </p:sp>
    </p:spTree>
    <p:extLst>
      <p:ext uri="{BB962C8B-B14F-4D97-AF65-F5344CB8AC3E}">
        <p14:creationId xmlns:p14="http://schemas.microsoft.com/office/powerpoint/2010/main" val="234458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dirty="0"/>
              <a:t>Let's first focus on pretax accounting income and taxable income.  Notice that pretax accounting income and taxable income both are $300 thousand over the three-year depreciation period. But, these two amounts differ from each other in each of the three years. In 2021, tax depreciation ($60 thousand) is greater than accounting depreciation ($20 thousand), causing taxable income to be less than pretax accounting income by $40 thousand. This difference is temporary and reverses in 2022 and 2023, when Watson recognizes depreciation expense in the income statement ($20 thousand in 2022 and $20 thousand in 2023) but can’t deduct any more depreciation in the tax return.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4000" b="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5</a:t>
            </a:fld>
            <a:endParaRPr lang="en-IN" dirty="0"/>
          </a:p>
        </p:txBody>
      </p:sp>
    </p:spTree>
    <p:extLst>
      <p:ext uri="{BB962C8B-B14F-4D97-AF65-F5344CB8AC3E}">
        <p14:creationId xmlns:p14="http://schemas.microsoft.com/office/powerpoint/2010/main" val="426728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Illustration 16–8 Differences without Deferred Tax Consequences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In some instances, provisions of the tax laws dictate that the amount of a revenue that is taxable or expense that is deductible permanently differs from the amount reported in the income statement. Here are some </a:t>
            </a:r>
            <a:r>
              <a:rPr lang="en-US" sz="1200" kern="1200" baseline="0" dirty="0">
                <a:solidFill>
                  <a:schemeClr val="tx1"/>
                </a:solidFill>
                <a:latin typeface="+mn-lt"/>
                <a:ea typeface="+mn-ea"/>
                <a:cs typeface="+mn-cs"/>
              </a:rPr>
              <a:t>examples of permanent differences that commonly occur in practice.</a:t>
            </a:r>
          </a:p>
          <a:p>
            <a:pPr algn="l"/>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50</a:t>
            </a:fld>
            <a:endParaRPr lang="en-IN" dirty="0"/>
          </a:p>
        </p:txBody>
      </p:sp>
    </p:spTree>
    <p:extLst>
      <p:ext uri="{BB962C8B-B14F-4D97-AF65-F5344CB8AC3E}">
        <p14:creationId xmlns:p14="http://schemas.microsoft.com/office/powerpoint/2010/main" val="1957689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Accounting for permanent differences is less complex than is accounting for temporary differences. We calculate taxes payable according to the tax law, and, since permanent differences are not temporary, we don’t create a deferred tax asset or liability. Therefore, when we “plug” tax expense, tax expense is determined by tax payable. The term </a:t>
            </a:r>
            <a:r>
              <a:rPr lang="en-US" i="1" dirty="0"/>
              <a:t>permanent difference</a:t>
            </a:r>
            <a:r>
              <a:rPr lang="en-US" dirty="0"/>
              <a:t> doesn’t refer to a difference between tax payable and tax expense—those are the </a:t>
            </a:r>
            <a:r>
              <a:rPr lang="en-US" i="1" dirty="0"/>
              <a:t>same</a:t>
            </a:r>
            <a:r>
              <a:rPr lang="en-US" dirty="0"/>
              <a:t> with respect to these. Rather, it refers to a difference between taxable income and pretax accounting income. That’s why we adjust pretax accounting income in the illustrations that follow to eliminate permanent differences when calculating tax payable.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company’s </a:t>
            </a:r>
            <a:r>
              <a:rPr lang="en-US" b="1" i="1" dirty="0"/>
              <a:t>effective tax rate</a:t>
            </a:r>
            <a:r>
              <a:rPr lang="en-US" dirty="0"/>
              <a:t> is calculated by dividing the company’s tax expense by its pretax accounting income. Permanent differences affect the effective tax rate because they affect pretax accounting income.</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51</a:t>
            </a:fld>
            <a:endParaRPr lang="en-IN" dirty="0"/>
          </a:p>
        </p:txBody>
      </p:sp>
    </p:spTree>
    <p:extLst>
      <p:ext uri="{BB962C8B-B14F-4D97-AF65-F5344CB8AC3E}">
        <p14:creationId xmlns:p14="http://schemas.microsoft.com/office/powerpoint/2010/main" val="9350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52</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charset="0"/>
                <a:cs typeface="Arial" charset="0"/>
              </a:rPr>
              <a:t>The correct answer is </a:t>
            </a:r>
            <a:r>
              <a:rPr lang="en-US" i="1" dirty="0">
                <a:solidFill>
                  <a:prstClr val="black"/>
                </a:solidFill>
                <a:latin typeface="Arial" charset="0"/>
                <a:cs typeface="Arial" charset="0"/>
              </a:rPr>
              <a:t>a</a:t>
            </a:r>
            <a:r>
              <a:rPr lang="en-US" dirty="0">
                <a:solidFill>
                  <a:prstClr val="black"/>
                </a:solidFill>
                <a:latin typeface="Arial" charset="0"/>
                <a:cs typeface="Arial" charset="0"/>
              </a:rPr>
              <a:t>. The muni-bond interest </a:t>
            </a:r>
            <a:r>
              <a:rPr lang="en-US" b="1" dirty="0">
                <a:solidFill>
                  <a:srgbClr val="C00000"/>
                </a:solidFill>
                <a:latin typeface="Arial" charset="0"/>
                <a:cs typeface="Arial" charset="0"/>
              </a:rPr>
              <a:t>will not be included in taxable income</a:t>
            </a:r>
            <a:r>
              <a:rPr lang="en-US" dirty="0">
                <a:solidFill>
                  <a:prstClr val="black"/>
                </a:solidFill>
                <a:latin typeface="Arial" charset="0"/>
                <a:cs typeface="Arial" charset="0"/>
              </a:rPr>
              <a:t>, and therefore will not affect tax payable. This is a </a:t>
            </a:r>
            <a:r>
              <a:rPr lang="en-US" b="1" dirty="0">
                <a:solidFill>
                  <a:srgbClr val="C00000"/>
                </a:solidFill>
                <a:latin typeface="Arial" charset="0"/>
                <a:cs typeface="Arial" charset="0"/>
              </a:rPr>
              <a:t>permanent difference</a:t>
            </a:r>
            <a:r>
              <a:rPr lang="en-US" dirty="0">
                <a:solidFill>
                  <a:prstClr val="black"/>
                </a:solidFill>
                <a:latin typeface="Arial" charset="0"/>
                <a:cs typeface="Arial" charset="0"/>
              </a:rPr>
              <a:t>, rather than a temporary difference, so no deferred tax assets or liabilities are affected. Therefore, tax expense also will not be affected by the muni-bond interest.</a:t>
            </a:r>
          </a:p>
          <a:p>
            <a:pPr eaLnBrk="1" hangingPunct="1"/>
            <a:endParaRPr lang="en-US" altLang="en-US" dirty="0"/>
          </a:p>
        </p:txBody>
      </p:sp>
    </p:spTree>
    <p:extLst>
      <p:ext uri="{BB962C8B-B14F-4D97-AF65-F5344CB8AC3E}">
        <p14:creationId xmlns:p14="http://schemas.microsoft.com/office/powerpoint/2010/main" val="2338399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16–9 Temporary and Permanent Differences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compare temporary and permanent differences, we can modify our earlier illustration to include nontaxable income in Kent Land Management’s 2022 pretax accounting income.</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53</a:t>
            </a:fld>
            <a:endParaRPr lang="en-IN" dirty="0"/>
          </a:p>
        </p:txBody>
      </p:sp>
    </p:spTree>
    <p:extLst>
      <p:ext uri="{BB962C8B-B14F-4D97-AF65-F5344CB8AC3E}">
        <p14:creationId xmlns:p14="http://schemas.microsoft.com/office/powerpoint/2010/main" val="1915165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16–9 Temporary and Permanent Differences (continued)</a:t>
            </a:r>
          </a:p>
          <a:p>
            <a:endParaRPr lang="en-US"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Because interest on municipal bonds is tax exempt, it is reported only in the income statement. This difference between pretax accounting income and taxable income does not reverse later (but,</a:t>
            </a:r>
            <a:r>
              <a:rPr lang="en-US" b="0" i="0" baseline="0" dirty="0"/>
              <a:t> as we saw previously, the </a:t>
            </a:r>
            <a:r>
              <a:rPr lang="en-US" b="0" i="0" dirty="0"/>
              <a:t>deferred tax</a:t>
            </a:r>
            <a:r>
              <a:rPr lang="en-US" b="0" i="0" baseline="0" dirty="0"/>
              <a:t> liability associated with the installment income will reverse as that income is collected in future periods)</a:t>
            </a:r>
            <a:r>
              <a:rPr lang="en-US" b="0" i="0" dirty="0"/>
              <a:t>. </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54</a:t>
            </a:fld>
            <a:endParaRPr lang="en-IN" dirty="0"/>
          </a:p>
        </p:txBody>
      </p:sp>
    </p:spTree>
    <p:extLst>
      <p:ext uri="{BB962C8B-B14F-4D97-AF65-F5344CB8AC3E}">
        <p14:creationId xmlns:p14="http://schemas.microsoft.com/office/powerpoint/2010/main" val="642671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16–9 Temporary and Permanent Differences (concluded)</a:t>
            </a:r>
          </a:p>
          <a:p>
            <a:endParaRPr lang="en-US" sz="1200" kern="1200" baseline="0" dirty="0">
              <a:solidFill>
                <a:schemeClr val="tx1"/>
              </a:solidFill>
              <a:latin typeface="+mn-lt"/>
              <a:ea typeface="+mn-ea"/>
              <a:cs typeface="+mn-cs"/>
            </a:endParaRPr>
          </a:p>
          <a:p>
            <a:r>
              <a:rPr lang="en-US" dirty="0"/>
              <a:t>A company’s </a:t>
            </a:r>
            <a:r>
              <a:rPr lang="en-US" b="1" i="1" dirty="0"/>
              <a:t>effective tax rate</a:t>
            </a:r>
            <a:r>
              <a:rPr lang="en-US" dirty="0"/>
              <a:t> is calculated by dividing the company’s tax expense by its pretax accounting income. Permanent differences affect the effective tax rate because they affect pretax accounting income. In this illustration, the effective tax rate is $45 million ÷ $185 million, or 24.3%. That’s with </a:t>
            </a:r>
            <a:r>
              <a:rPr lang="en-US" b="1" dirty="0"/>
              <a:t>$5 </a:t>
            </a:r>
            <a:r>
              <a:rPr lang="en-US" dirty="0"/>
              <a:t>million of municipal bond interest included in the $185 million of pretax accounting income. If, instead, pretax accounting income hadn’t included the </a:t>
            </a:r>
            <a:r>
              <a:rPr lang="en-US" b="1" dirty="0"/>
              <a:t>$5 </a:t>
            </a:r>
            <a:r>
              <a:rPr lang="en-US" dirty="0"/>
              <a:t>million of municipal bond interest, it would have been only $180 million, and the effective tax rate would have been $45 million ÷ $180 million, or 25%, equal to the statutory tax rate. Including the municipal bond interest in pretax accounting income increased the denominator of the effective tax rate, so it produced a lower effective tax rate.</a:t>
            </a:r>
          </a:p>
          <a:p>
            <a:endParaRPr lang="en-US" dirty="0"/>
          </a:p>
          <a:p>
            <a:r>
              <a:rPr lang="en-US" dirty="0"/>
              <a:t>More generally, nontaxable revenues and gains like municipal bond interest are permanent differences that result in </a:t>
            </a:r>
            <a:r>
              <a:rPr lang="en-US" i="1" dirty="0"/>
              <a:t>higher</a:t>
            </a:r>
            <a:r>
              <a:rPr lang="en-US" dirty="0"/>
              <a:t> pretax accounting income, so they produce effective tax rates that are </a:t>
            </a:r>
            <a:r>
              <a:rPr lang="en-US" i="1" dirty="0"/>
              <a:t>lower</a:t>
            </a:r>
            <a:r>
              <a:rPr lang="en-US" dirty="0"/>
              <a:t> than the statutory tax rate. Likewise, nondeductible expenses and losses are permanent differences that result in </a:t>
            </a:r>
            <a:r>
              <a:rPr lang="en-US" i="1" dirty="0"/>
              <a:t>lower</a:t>
            </a:r>
            <a:r>
              <a:rPr lang="en-US" dirty="0"/>
              <a:t> pretax accounting income, so they produce effective tax rates that are </a:t>
            </a:r>
            <a:r>
              <a:rPr lang="en-US" i="1" dirty="0"/>
              <a:t>higher</a:t>
            </a:r>
            <a:r>
              <a:rPr lang="en-US" dirty="0"/>
              <a:t> than the statutory tax rate.</a:t>
            </a:r>
          </a:p>
        </p:txBody>
      </p:sp>
      <p:sp>
        <p:nvSpPr>
          <p:cNvPr id="4" name="Slide Number Placeholder 3"/>
          <p:cNvSpPr>
            <a:spLocks noGrp="1"/>
          </p:cNvSpPr>
          <p:nvPr>
            <p:ph type="sldNum" sz="quarter" idx="10"/>
          </p:nvPr>
        </p:nvSpPr>
        <p:spPr/>
        <p:txBody>
          <a:bodyPr/>
          <a:lstStyle/>
          <a:p>
            <a:fld id="{AEB7FBCE-FC67-46F0-B25A-27F3B41EA4E7}" type="slidenum">
              <a:rPr lang="en-IN" smtClean="0"/>
              <a:pPr/>
              <a:t>55</a:t>
            </a:fld>
            <a:endParaRPr lang="en-IN" dirty="0"/>
          </a:p>
        </p:txBody>
      </p:sp>
    </p:spTree>
    <p:extLst>
      <p:ext uri="{BB962C8B-B14F-4D97-AF65-F5344CB8AC3E}">
        <p14:creationId xmlns:p14="http://schemas.microsoft.com/office/powerpoint/2010/main" val="2442913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16–10 Effective Tax Rate—Shoe Carnival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Companies are required to report a reconciliation between their effective and statutory tax rates in disclosure notes, as shown in </a:t>
            </a:r>
            <a:r>
              <a:rPr lang="en-US" dirty="0">
                <a:hlinkClick r:id="rId3" action="ppaction://hlinkfile"/>
              </a:rPr>
              <a:t>Illustration 16–10</a:t>
            </a:r>
            <a:r>
              <a:rPr lang="en-US" dirty="0"/>
              <a:t>’s example from </a:t>
            </a:r>
            <a:r>
              <a:rPr lang="en-US" b="1" dirty="0"/>
              <a:t>Shoe Carnival’s</a:t>
            </a:r>
            <a:r>
              <a:rPr lang="en-US" dirty="0"/>
              <a:t> financial statements for the 2016 fiscal year (ended January 28, 2017).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Two points are important to note about Shoe Carnival's effective tax rate reconciliation. First, the federal statutory rate is 35% in this example—it did not drop to 21% until 2018. Second, the effect of Shoe Carnival increasing its valuation allowance during the year was to increase the effective tax rate. To better understand this, look back at </a:t>
            </a:r>
            <a:r>
              <a:rPr lang="en-US" dirty="0">
                <a:hlinkClick r:id="rId4" action="ppaction://hlinkfile"/>
              </a:rPr>
              <a:t>Illustration 16–4A</a:t>
            </a:r>
            <a:r>
              <a:rPr lang="en-US" dirty="0"/>
              <a:t> and </a:t>
            </a:r>
            <a:r>
              <a:rPr lang="en-US" dirty="0">
                <a:hlinkClick r:id="rId5" action="ppaction://hlinkfile"/>
              </a:rPr>
              <a:t>16–5A</a:t>
            </a:r>
            <a:r>
              <a:rPr lang="en-US" dirty="0"/>
              <a:t>, and note that establishing a deferred tax asset decreases tax expense so that the effective tax rate is closer to the statutory rate (in those examples, 25%). Establishing a valuation allowance increases tax expense, thus increasing the effective tax rate. The valuation allowance essentially counteracts the beneficial effect of the deferred tax asset on tax expense, so when the valuation allowance increases, the effective tax rate increases.  </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56</a:t>
            </a:fld>
            <a:endParaRPr lang="en-IN" dirty="0"/>
          </a:p>
        </p:txBody>
      </p:sp>
    </p:spTree>
    <p:extLst>
      <p:ext uri="{BB962C8B-B14F-4D97-AF65-F5344CB8AC3E}">
        <p14:creationId xmlns:p14="http://schemas.microsoft.com/office/powerpoint/2010/main" val="4111881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similar approaches for accounting for taxation under </a:t>
            </a:r>
            <a:r>
              <a:rPr lang="en-US" i="1" dirty="0"/>
              <a:t>IAS No. 12,</a:t>
            </a:r>
            <a:r>
              <a:rPr lang="en-US" dirty="0"/>
              <a:t> “Income Tax,” and U.S. GAAP, differences in reported amounts for deferred taxes are among the most frequent between the two reporting approaches. The reason is that a great many of the nontax differences between IFRS and U.S. GAAP affect deferred taxes as well.</a:t>
            </a:r>
          </a:p>
          <a:p>
            <a:endParaRPr lang="en-US" dirty="0"/>
          </a:p>
          <a:p>
            <a:r>
              <a:rPr lang="en-US" dirty="0"/>
              <a:t>For example, we accrue a loss contingency under U.S. GAAP if it’s both probable and can be reasonably estimated and that IFRS guidelines are similar, but the threshold is “more likely than not.” This is a lower threshold than “probable.” In this chapter, we noted that accruing a loss contingency (like warranty expense) in the income statement leads to a deferred tax asset if it can’t be deducted on the tax return until a later period. As a result, under the lower threshold of IFRS, we might record a loss contingency and thus a deferred tax asset, but under U.S. GAAP we might record neither. So, even though accounting for deferred taxes is the same, accounting for loss contingencies is different, causing a difference in the reported amounts of deferred taxes under IFRS and U.S. GAAP.</a:t>
            </a:r>
          </a:p>
        </p:txBody>
      </p:sp>
      <p:sp>
        <p:nvSpPr>
          <p:cNvPr id="4" name="Slide Number Placeholder 3"/>
          <p:cNvSpPr>
            <a:spLocks noGrp="1"/>
          </p:cNvSpPr>
          <p:nvPr>
            <p:ph type="sldNum" sz="quarter" idx="10"/>
          </p:nvPr>
        </p:nvSpPr>
        <p:spPr/>
        <p:txBody>
          <a:bodyPr/>
          <a:lstStyle/>
          <a:p>
            <a:fld id="{AEB7FBCE-FC67-46F0-B25A-27F3B41EA4E7}" type="slidenum">
              <a:rPr lang="en-IN" smtClean="0"/>
              <a:pPr/>
              <a:t>57</a:t>
            </a:fld>
            <a:endParaRPr lang="en-IN" dirty="0"/>
          </a:p>
        </p:txBody>
      </p:sp>
    </p:spTree>
    <p:extLst>
      <p:ext uri="{BB962C8B-B14F-4D97-AF65-F5344CB8AC3E}">
        <p14:creationId xmlns:p14="http://schemas.microsoft.com/office/powerpoint/2010/main" val="35308941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measure a deferred tax liability or asset, we multiply a temporary difference by the currently </a:t>
            </a:r>
            <a:r>
              <a:rPr lang="en-US" i="1" dirty="0"/>
              <a:t>enacted</a:t>
            </a:r>
            <a:r>
              <a:rPr lang="en-US" dirty="0"/>
              <a:t> tax rate that will be effective in the year(s) the temporary difference reverses. A conceptual case can be made that these measurements should be based on the tax rates that are </a:t>
            </a:r>
            <a:r>
              <a:rPr lang="en-US" i="1" dirty="0"/>
              <a:t>expected</a:t>
            </a:r>
            <a:r>
              <a:rPr lang="en-US" dirty="0"/>
              <a:t> to apply in future periods, regardless of whether those rates have yet been enacted. However, this is one of many examples of the frequent trade-off between relevance and reliability. In this case, the FASB chose to favor reliability by waiting until an anticipated change actually is enacted into law before recognizing its tax consequences.</a:t>
            </a:r>
          </a:p>
          <a:p>
            <a:endParaRPr lang="en-IN" sz="1200" b="0" i="0" u="none" strike="noStrike" kern="1200" baseline="0" dirty="0">
              <a:solidFill>
                <a:schemeClr val="tx1"/>
              </a:solidFill>
              <a:latin typeface="+mn-lt"/>
              <a:ea typeface="+mn-ea"/>
              <a:cs typeface="+mn-cs"/>
            </a:endParaRPr>
          </a:p>
          <a:p>
            <a:r>
              <a:rPr lang="en-US" dirty="0"/>
              <a:t>Existing tax laws may call for enacted tax rates to differ in the future years in which a temporary difference is expected to reverse. When a phased-in change in rates is scheduled to occur, the specific tax rates of each future year are multiplied by the amounts reversing in each of those years. The total is the deferred tax liability or asset.</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58</a:t>
            </a:fld>
            <a:endParaRPr lang="en-IN" dirty="0"/>
          </a:p>
        </p:txBody>
      </p:sp>
    </p:spTree>
    <p:extLst>
      <p:ext uri="{BB962C8B-B14F-4D97-AF65-F5344CB8AC3E}">
        <p14:creationId xmlns:p14="http://schemas.microsoft.com/office/powerpoint/2010/main" val="1001338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16–11 Scheduled Change in Tax Rates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illustrate, let’s again modify our Kent Land Management illustration, this time to assume an already scheduled difference in tax rates.</a:t>
            </a:r>
          </a:p>
          <a:p>
            <a:endParaRPr lang="en-US"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the 2023 rate is higher (30% as opposed to 25%), the future taxable amount will generate a higher amount of tax ($18 million, rather than the $15 million that would be generated if the tax rate were 25% in 2023). That requires a larger increase in the deferred tax liability, and a higher corresponding tax expense. Be sure to note that, when the deferred tax liability of $23 million is established in 2021, the 2022 rate (25%) and the 2023 rate (30%) already have been enacted into law.</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59</a:t>
            </a:fld>
            <a:endParaRPr lang="en-IN" dirty="0"/>
          </a:p>
        </p:txBody>
      </p:sp>
    </p:spTree>
    <p:extLst>
      <p:ext uri="{BB962C8B-B14F-4D97-AF65-F5344CB8AC3E}">
        <p14:creationId xmlns:p14="http://schemas.microsoft.com/office/powerpoint/2010/main" val="15849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Now let's consider tax expense and tax payable.  We can see that Watson has </a:t>
            </a:r>
            <a:r>
              <a:rPr lang="en-US" sz="1200" i="1" dirty="0"/>
              <a:t>tax payable</a:t>
            </a:r>
            <a:r>
              <a:rPr lang="en-US" sz="1200" dirty="0"/>
              <a:t> of $15 thousand in 2021 but $30 thousand in 2022 and 2023. But what about </a:t>
            </a:r>
            <a:r>
              <a:rPr lang="en-US" sz="1200" i="1" dirty="0"/>
              <a:t>tax expense</a:t>
            </a:r>
            <a:r>
              <a:rPr lang="en-US" sz="1200" dirty="0"/>
              <a:t>?  One simple approach would be to make tax expense in the income statement each period equal to whatever tax is payable in that period, and ignore any future implications of the timing difference.  However, that approach would not communicate to investors that Watson’s current activities have resulted in future tax consequences. Investors might incorrectly think that Watson’s low tax expense in 2021 and resulting high net income will persist in the future.  Likewise, investors might not realize that Watson anticipates higher tax payable in the future ($30 thousand in 2022 and 2023 rather than only $15 thousand in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Instead, Watson should recognize income tax expense based on the “accrual concept,” just like other expenses. That is, income tax expense reported each period should be the amount caused by that period’s events and activities, regardless of the period in which the tax laws indicate a tax obligation exists. If tax laws allow a company to postpone paying taxes on activities reported in the current period’s income statement, the company must report a </a:t>
            </a:r>
            <a:r>
              <a:rPr lang="en-US" sz="1200" b="1" i="1" dirty="0"/>
              <a:t>deferred tax liability</a:t>
            </a:r>
            <a:r>
              <a:rPr lang="en-US" sz="1200" dirty="0"/>
              <a:t> because the company anticipates those activities will lead to </a:t>
            </a:r>
            <a:r>
              <a:rPr lang="en-US" sz="1200" b="1" i="1" dirty="0"/>
              <a:t>future taxable amounts</a:t>
            </a:r>
            <a:r>
              <a:rPr lang="en-US" sz="1200" dirty="0"/>
              <a:t>.   On the other hand, if tax laws require the company to pay more tax than is indicated by the activities reported in the current period's income statement, the company reports a </a:t>
            </a:r>
            <a:r>
              <a:rPr lang="en-US" sz="1200" b="1" i="1" dirty="0"/>
              <a:t>deferred tax asset</a:t>
            </a:r>
            <a:r>
              <a:rPr lang="en-US" sz="1200" dirty="0"/>
              <a:t> reflecting the benefit of </a:t>
            </a:r>
            <a:r>
              <a:rPr lang="en-US" sz="1200" b="1" i="1" dirty="0"/>
              <a:t>future deductible amounts</a:t>
            </a:r>
            <a:r>
              <a:rPr lang="en-US" sz="1200" dirty="0"/>
              <a:t>. Each year’s tax expense reported in the income statement includes not only a current portion related to tax payable in the current year but also a deferred portion that includes any changes in deferred tax assets and liabilities. </a:t>
            </a:r>
            <a:endParaRPr lang="en-IN" sz="1200" b="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cs typeface="Arial" charset="0"/>
              </a:rPr>
              <a:pPr fontAlgn="base">
                <a:spcBef>
                  <a:spcPct val="0"/>
                </a:spcBef>
                <a:spcAft>
                  <a:spcPct val="0"/>
                </a:spcAft>
              </a:pPr>
              <a:t>6</a:t>
            </a:fld>
            <a:endParaRPr lang="en-IN" dirty="0">
              <a:cs typeface="Arial" charset="0"/>
            </a:endParaRPr>
          </a:p>
        </p:txBody>
      </p:sp>
    </p:spTree>
    <p:extLst>
      <p:ext uri="{BB962C8B-B14F-4D97-AF65-F5344CB8AC3E}">
        <p14:creationId xmlns:p14="http://schemas.microsoft.com/office/powerpoint/2010/main" val="800199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laws sometimes change. When such a change in a tax law or rate is enacted, any existing deferred tax liability or asset must be adjusted to reflect the effects of the change. Remember, a deferred tax liability or asset is meant to reflect the amount to be paid or recovered in the future. When legislation changes that amount, the deferred tax liability or asset also should change. The effect is reflected in operating income in the year the change in the tax law or rate is enacted.</a:t>
            </a:r>
            <a:endParaRPr lang="en-US" baseline="3000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60</a:t>
            </a:fld>
            <a:endParaRPr lang="en-IN" dirty="0"/>
          </a:p>
        </p:txBody>
      </p:sp>
    </p:spTree>
    <p:extLst>
      <p:ext uri="{BB962C8B-B14F-4D97-AF65-F5344CB8AC3E}">
        <p14:creationId xmlns:p14="http://schemas.microsoft.com/office/powerpoint/2010/main" val="28313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December of 2017, Congress revised the federal tax rate, dropping it from 35% to 21% starting in 2018. There was no change in tax </a:t>
            </a:r>
            <a:r>
              <a:rPr lang="en-US" i="1" dirty="0"/>
              <a:t>payable</a:t>
            </a:r>
            <a:r>
              <a:rPr lang="en-US" dirty="0"/>
              <a:t> for companies in 2017 because that amount was calculated using the old 35% rate. However, the change did affect the value of companies’ deferred tax assets and liabilities, and adjusting those accounts in turn affected each company’s 2017 tax expense </a:t>
            </a:r>
            <a:r>
              <a:rPr lang="en-US" i="1" dirty="0"/>
              <a:t>for the entire year</a:t>
            </a:r>
            <a:r>
              <a:rPr lang="en-US" dirty="0"/>
              <a:t> and, in some cases quite substantially, net income. </a:t>
            </a:r>
          </a:p>
          <a:p>
            <a:endParaRPr lang="en-US" dirty="0"/>
          </a:p>
          <a:p>
            <a:r>
              <a:rPr lang="en-US" dirty="0"/>
              <a:t>The effect of a tax rate change on earnings can be very significant, given that the entire effect on the balances of deferred tax assets and deferred tax liabilities is included in earnings in the period the change in enacted. Whether the change increases or decreases earnings depends on the direction of the change as well as on whether a company has a net deferred tax asset or deferred tax liability. For example, the decrease in federal tax rates enacted in late 2017 required </a:t>
            </a:r>
            <a:r>
              <a:rPr lang="en-US" b="1" dirty="0"/>
              <a:t>Citigroup</a:t>
            </a:r>
            <a:r>
              <a:rPr lang="en-US" dirty="0"/>
              <a:t> to </a:t>
            </a:r>
            <a:r>
              <a:rPr lang="en-US" i="1" dirty="0"/>
              <a:t>decrease</a:t>
            </a:r>
            <a:r>
              <a:rPr lang="en-US" dirty="0"/>
              <a:t> earnings by $22.6 billion in the fourth quarter of 2017 as it reduced the carrying value of its large net deferred tax asset. On the other hand, the same decrease in tax rates </a:t>
            </a:r>
            <a:r>
              <a:rPr lang="en-US" i="1" dirty="0"/>
              <a:t>increased</a:t>
            </a:r>
            <a:r>
              <a:rPr lang="en-US" dirty="0"/>
              <a:t> </a:t>
            </a:r>
            <a:r>
              <a:rPr lang="en-US" b="1" dirty="0"/>
              <a:t>Verizon</a:t>
            </a:r>
            <a:r>
              <a:rPr lang="en-US" dirty="0"/>
              <a:t>’s earnings by $16.8 billion in the fourth quarter of 2017 as it reduced the carrying value of its large net deferred tax liability.</a:t>
            </a:r>
          </a:p>
        </p:txBody>
      </p:sp>
      <p:sp>
        <p:nvSpPr>
          <p:cNvPr id="4" name="Slide Number Placeholder 3"/>
          <p:cNvSpPr>
            <a:spLocks noGrp="1"/>
          </p:cNvSpPr>
          <p:nvPr>
            <p:ph type="sldNum" sz="quarter" idx="10"/>
          </p:nvPr>
        </p:nvSpPr>
        <p:spPr/>
        <p:txBody>
          <a:bodyPr/>
          <a:lstStyle/>
          <a:p>
            <a:fld id="{AEB7FBCE-FC67-46F0-B25A-27F3B41EA4E7}" type="slidenum">
              <a:rPr lang="en-IN" smtClean="0"/>
              <a:pPr/>
              <a:t>61</a:t>
            </a:fld>
            <a:endParaRPr lang="en-IN" dirty="0"/>
          </a:p>
        </p:txBody>
      </p:sp>
    </p:spTree>
    <p:extLst>
      <p:ext uri="{BB962C8B-B14F-4D97-AF65-F5344CB8AC3E}">
        <p14:creationId xmlns:p14="http://schemas.microsoft.com/office/powerpoint/2010/main" val="865929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 that, late in 2017, GladCo has future taxable amounts of $1 million and a tax rate (federal plus state) of 39%, so has already recognized a deferred tax liability of $390,000 (= $1 million × 39%). GladCo then learns that Congress has enacted a law decreasing the tax rate for future years from 35% to 21%, meaning that GladCo’s total enacted future tax rate has dropped from 39% to 25%. GladCo revises its deferred tax liability downwards on December 31,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recognize the effect of the change in future tax rates, GladCo debits its deferred tax liability for $140,000. There is no effect on 2017 tax payable, so the plug to tax expense is a credit of $140,000.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GladCo is particularly glad about the decrease in future tax rates, because GladCo’s future taxable amount of $1 million will cost it less in taxes under a 25% rate than under a 39% rate. In 2017, the period in which the future tax rate change is enacted, GladCo revises its estimate of future tax payments and consequently recognizes a reduction in tax expense (i.e., a tax benefit) that improves its 2017 net income. If, instead, future tax rates had been revised upward, GladCo would need to credit its deferred tax liability to revise it upward, and the offsetting debit would increase tax expense and reduce 2017 net income.</a:t>
            </a:r>
            <a:endParaRPr lang="en-IN"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b="0" i="1"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62</a:t>
            </a:fld>
            <a:endParaRPr lang="en-IN" dirty="0"/>
          </a:p>
        </p:txBody>
      </p:sp>
    </p:spTree>
    <p:extLst>
      <p:ext uri="{BB962C8B-B14F-4D97-AF65-F5344CB8AC3E}">
        <p14:creationId xmlns:p14="http://schemas.microsoft.com/office/powerpoint/2010/main" val="3037471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let’s modify our example to consider SadCo, which has future </a:t>
            </a:r>
            <a:r>
              <a:rPr lang="en-US" i="1" dirty="0"/>
              <a:t>deductible</a:t>
            </a:r>
            <a:r>
              <a:rPr lang="en-US" dirty="0"/>
              <a:t> amounts of $1 million and a tax rate (federal plus state) of 39%. SadCo already has recognized a deferred tax </a:t>
            </a:r>
            <a:r>
              <a:rPr lang="en-US" i="1" dirty="0"/>
              <a:t>asset</a:t>
            </a:r>
            <a:r>
              <a:rPr lang="en-US" dirty="0"/>
              <a:t> of $390,000 (= $1 million × 39%). Late in 2017, SadCo learns that Congress has enacted a law decreasing the future tax rate from 35% to 21%, such that SadCo’s total enacted future tax rate has dropped from 39% to 25%. SadCo revises its deferred tax asset on December 31,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recognize the effect of the change in future tax rates, SadCo credits the deferred tax asset for $140,000 in the year the change is enacted. There is no effect on 2017 tax payable, so the plug to tax expense is a debit of $140,000.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SadCo is generally happy that tax rates will decease in future years, it is sad with respect to the effect of that tax rate change on the value of its deferred tax assets, and therefore its 2017 net income. SadCo’s future deductible amount of $1 million will reduce future tax payments by less with a 25% rate than with a 39% rate.  So, that asset is less valuable, and SadCo must reduce the carrying value of its deferred tax asset. The offsetting increase in tax expense reduces SadCo’s net income in 2017, the period in which it revises its deferred tax asset. If, instead, future tax rates had been revised upward, SadCo would debit its deferred tax asset to revise it upward, and the offsetting credit would decrease tax expense and increase 2017 net income.</a:t>
            </a:r>
            <a:endParaRPr lang="en-IN" b="0" i="1"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63</a:t>
            </a:fld>
            <a:endParaRPr lang="en-IN" dirty="0"/>
          </a:p>
        </p:txBody>
      </p:sp>
    </p:spTree>
    <p:extLst>
      <p:ext uri="{BB962C8B-B14F-4D97-AF65-F5344CB8AC3E}">
        <p14:creationId xmlns:p14="http://schemas.microsoft.com/office/powerpoint/2010/main" val="5695966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64</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r>
              <a:rPr lang="en-US" dirty="0">
                <a:solidFill>
                  <a:prstClr val="black"/>
                </a:solidFill>
                <a:latin typeface="Arial" charset="0"/>
                <a:cs typeface="Arial" charset="0"/>
              </a:rPr>
              <a:t>The correct answer is </a:t>
            </a:r>
            <a:r>
              <a:rPr lang="en-US" i="1" dirty="0">
                <a:solidFill>
                  <a:prstClr val="black"/>
                </a:solidFill>
                <a:latin typeface="Arial" charset="0"/>
                <a:cs typeface="Arial" charset="0"/>
              </a:rPr>
              <a:t>d</a:t>
            </a:r>
            <a:r>
              <a:rPr lang="en-US" dirty="0">
                <a:solidFill>
                  <a:prstClr val="black"/>
                </a:solidFill>
                <a:latin typeface="Arial" charset="0"/>
                <a:cs typeface="Arial" charset="0"/>
              </a:rPr>
              <a:t>:</a:t>
            </a:r>
          </a:p>
          <a:p>
            <a:pPr fontAlgn="base">
              <a:spcBef>
                <a:spcPct val="0"/>
              </a:spcBef>
              <a:spcAft>
                <a:spcPct val="0"/>
              </a:spcAft>
            </a:pPr>
            <a:r>
              <a:rPr lang="en-US" dirty="0">
                <a:solidFill>
                  <a:prstClr val="black"/>
                </a:solidFill>
                <a:latin typeface="Arial" charset="0"/>
                <a:cs typeface="Arial" charset="0"/>
              </a:rPr>
              <a:t>(Future taxable amount) × 25% = $100,000, so </a:t>
            </a:r>
          </a:p>
          <a:p>
            <a:pPr fontAlgn="base">
              <a:spcBef>
                <a:spcPct val="0"/>
              </a:spcBef>
              <a:spcAft>
                <a:spcPct val="0"/>
              </a:spcAft>
            </a:pPr>
            <a:r>
              <a:rPr lang="en-US" dirty="0">
                <a:solidFill>
                  <a:prstClr val="black"/>
                </a:solidFill>
                <a:latin typeface="Arial" charset="0"/>
                <a:cs typeface="Arial" charset="0"/>
              </a:rPr>
              <a:t>Future taxable amount = $100,000 ÷ 25% = </a:t>
            </a:r>
            <a:r>
              <a:rPr lang="en-US" b="1" dirty="0">
                <a:solidFill>
                  <a:srgbClr val="C00000"/>
                </a:solidFill>
                <a:latin typeface="Arial" charset="0"/>
                <a:cs typeface="Arial" charset="0"/>
              </a:rPr>
              <a:t>$400,000</a:t>
            </a:r>
          </a:p>
          <a:p>
            <a:pPr eaLnBrk="1" hangingPunct="1"/>
            <a:endParaRPr lang="en-US" altLang="en-US" dirty="0"/>
          </a:p>
        </p:txBody>
      </p:sp>
    </p:spTree>
    <p:extLst>
      <p:ext uri="{BB962C8B-B14F-4D97-AF65-F5344CB8AC3E}">
        <p14:creationId xmlns:p14="http://schemas.microsoft.com/office/powerpoint/2010/main" val="221634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65</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r>
              <a:rPr lang="en-US" dirty="0">
                <a:latin typeface="Arial" charset="0"/>
                <a:cs typeface="Arial" charset="0"/>
              </a:rPr>
              <a:t>The correct answer is </a:t>
            </a:r>
            <a:r>
              <a:rPr lang="en-US" i="1" dirty="0">
                <a:latin typeface="Arial" charset="0"/>
                <a:cs typeface="Arial" charset="0"/>
              </a:rPr>
              <a:t>c</a:t>
            </a:r>
            <a:r>
              <a:rPr lang="en-US" dirty="0">
                <a:latin typeface="Arial" charset="0"/>
                <a:cs typeface="Arial" charset="0"/>
              </a:rPr>
              <a:t>: </a:t>
            </a:r>
          </a:p>
          <a:p>
            <a:pPr fontAlgn="base">
              <a:spcBef>
                <a:spcPct val="0"/>
              </a:spcBef>
              <a:spcAft>
                <a:spcPct val="0"/>
              </a:spcAft>
            </a:pPr>
            <a:r>
              <a:rPr lang="en-US" b="1" dirty="0">
                <a:solidFill>
                  <a:srgbClr val="C00000"/>
                </a:solidFill>
                <a:latin typeface="Arial" charset="0"/>
                <a:cs typeface="Arial" charset="0"/>
              </a:rPr>
              <a:t>Tax expense (to balance)      20,000</a:t>
            </a:r>
          </a:p>
          <a:p>
            <a:pPr fontAlgn="base">
              <a:spcBef>
                <a:spcPct val="0"/>
              </a:spcBef>
              <a:spcAft>
                <a:spcPct val="0"/>
              </a:spcAft>
            </a:pPr>
            <a:r>
              <a:rPr lang="en-US" b="1" dirty="0">
                <a:solidFill>
                  <a:srgbClr val="C00000"/>
                </a:solidFill>
                <a:latin typeface="Arial" charset="0"/>
                <a:cs typeface="Arial" charset="0"/>
              </a:rPr>
              <a:t>	</a:t>
            </a:r>
            <a:r>
              <a:rPr lang="en-US" dirty="0">
                <a:latin typeface="Arial" charset="0"/>
                <a:cs typeface="Arial" charset="0"/>
              </a:rPr>
              <a:t>Deferred tax liability	20,000</a:t>
            </a:r>
          </a:p>
          <a:p>
            <a:pPr eaLnBrk="1" hangingPunct="1"/>
            <a:endParaRPr lang="en-US" altLang="en-US" dirty="0"/>
          </a:p>
        </p:txBody>
      </p:sp>
    </p:spTree>
    <p:extLst>
      <p:ext uri="{BB962C8B-B14F-4D97-AF65-F5344CB8AC3E}">
        <p14:creationId xmlns:p14="http://schemas.microsoft.com/office/powerpoint/2010/main" val="2168444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unusual for any but a very small company to have only a single temporary difference in any given year. Having multiple temporary differences, though, doesn’t change any of the principles you’ve learned so far in connection with single differences.</a:t>
            </a:r>
          </a:p>
          <a:p>
            <a:endParaRPr lang="en-US" dirty="0"/>
          </a:p>
          <a:p>
            <a:r>
              <a:rPr lang="en-US" dirty="0"/>
              <a:t>We categorize all temporary differences according to whether they create (a) future taxable amounts or (b) future deductible amounts. The total of the future taxable amounts then is multiplied by the future tax rate to determine the appropriate balance for the deferred tax liability, and the total of the future deductible amounts is multiplied by the future tax rate to determine the appropriate balance for the deferred tax asset.</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66</a:t>
            </a:fld>
            <a:endParaRPr lang="en-IN" dirty="0"/>
          </a:p>
        </p:txBody>
      </p:sp>
    </p:spTree>
    <p:extLst>
      <p:ext uri="{BB962C8B-B14F-4D97-AF65-F5344CB8AC3E}">
        <p14:creationId xmlns:p14="http://schemas.microsoft.com/office/powerpoint/2010/main" val="376512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16–12 Multiple Temporary Differences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n-lt"/>
                <a:ea typeface="+mn-ea"/>
                <a:cs typeface="+mn-cs"/>
              </a:rPr>
              <a:t>This illustration shows how a company could deal with multiple temporary differences. Here are the facts for the example.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r>
              <a:rPr lang="en-US" b="1" dirty="0"/>
              <a:t>2021</a:t>
            </a:r>
            <a:endParaRPr lang="en-US" dirty="0"/>
          </a:p>
          <a:p>
            <a:r>
              <a:rPr lang="en-US" dirty="0"/>
              <a:t>During 2021, its first year of operations, Eli-Wallace Distributors reported pretax accounting income of $200 million, which included the following amounts:</a:t>
            </a:r>
          </a:p>
          <a:p>
            <a:pPr marL="228600" indent="-228600">
              <a:buFont typeface="+mj-lt"/>
              <a:buAutoNum type="arabicPeriod"/>
            </a:pPr>
            <a:r>
              <a:rPr lang="en-US" dirty="0"/>
              <a:t>Income (net) from installment sales of warehouses in 2021 of $8 million will be reported for tax purposes in 2022 ($6 million) and 2023 ($2 million).</a:t>
            </a:r>
          </a:p>
          <a:p>
            <a:pPr marL="228600" indent="-228600">
              <a:buFont typeface="+mj-lt"/>
              <a:buAutoNum type="arabicPeriod"/>
            </a:pPr>
            <a:r>
              <a:rPr lang="en-US" dirty="0"/>
              <a:t>Depreciation is reported by the straight-line method on an asset with a four-year useful life. On the tax return, deductions for depreciation will be more than straight-line depreciation the first two years but less than straight-line depreciation the next two years.</a:t>
            </a:r>
          </a:p>
          <a:p>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67</a:t>
            </a:fld>
            <a:endParaRPr lang="en-IN" dirty="0"/>
          </a:p>
        </p:txBody>
      </p:sp>
    </p:spTree>
    <p:extLst>
      <p:ext uri="{BB962C8B-B14F-4D97-AF65-F5344CB8AC3E}">
        <p14:creationId xmlns:p14="http://schemas.microsoft.com/office/powerpoint/2010/main" val="9354746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16–12 Multiple Temporary Differences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Here are more facts for the example.</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n-lt"/>
                <a:ea typeface="+mn-ea"/>
                <a:cs typeface="+mn-cs"/>
              </a:rPr>
              <a:t>Year 2021 Differences (Continued)</a:t>
            </a:r>
          </a:p>
          <a:p>
            <a:pPr marL="228600" indent="-228600">
              <a:buAutoNum type="arabicPeriod" startAt="3"/>
            </a:pPr>
            <a:r>
              <a:rPr lang="en-US" dirty="0"/>
              <a:t>Estimated warranty expense will be deductible on the tax return when actually paid during the next two years. </a:t>
            </a:r>
          </a:p>
          <a:p>
            <a:pPr marL="0" indent="0">
              <a:buNone/>
            </a:pPr>
            <a:endParaRPr lang="en-US" dirty="0"/>
          </a:p>
          <a:p>
            <a:pPr marL="0" indent="0">
              <a:buNone/>
            </a:pPr>
            <a:r>
              <a:rPr lang="en-US" dirty="0"/>
              <a:t>2022</a:t>
            </a:r>
          </a:p>
          <a:p>
            <a:r>
              <a:rPr lang="en-US" dirty="0"/>
              <a:t>During 2022, pretax accounting income of $200 million included an estimated loss of $2 million from having accrued a loss contingency. The loss is expected to be paid in 2024, at which time it will be tax deductible.</a:t>
            </a:r>
          </a:p>
          <a:p>
            <a:endParaRPr lang="en-US" dirty="0"/>
          </a:p>
          <a:p>
            <a:r>
              <a:rPr lang="en-US" dirty="0"/>
              <a:t>The enacted tax rate is 25% each year.</a:t>
            </a:r>
          </a:p>
          <a:p>
            <a:pPr marL="0" indent="0">
              <a:buNone/>
            </a:pPr>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68</a:t>
            </a:fld>
            <a:endParaRPr lang="en-IN" dirty="0"/>
          </a:p>
        </p:txBody>
      </p:sp>
    </p:spTree>
    <p:extLst>
      <p:ext uri="{BB962C8B-B14F-4D97-AF65-F5344CB8AC3E}">
        <p14:creationId xmlns:p14="http://schemas.microsoft.com/office/powerpoint/2010/main" val="10060413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16–12A: Deferred taxes with multiple differences -- Initial Year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Look at the illustration to see how Eli-Wallace determines the income tax amounts for 2021. </a:t>
            </a:r>
            <a:endParaRPr lang="en-US" b="0" i="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69</a:t>
            </a:fld>
            <a:endParaRPr lang="en-IN" dirty="0"/>
          </a:p>
        </p:txBody>
      </p:sp>
    </p:spTree>
    <p:extLst>
      <p:ext uri="{BB962C8B-B14F-4D97-AF65-F5344CB8AC3E}">
        <p14:creationId xmlns:p14="http://schemas.microsoft.com/office/powerpoint/2010/main" val="286038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discussion of differences between accounting income and taxable income leads us to the real key to understanding accounting for income taxes. Tax expense is not calculated directly, but rather is the result of the combination of income tax payable and any changes in deferred tax assets and liabilities. We'll use the following 4-step process to maintain that perspective throughout the chapter.</a:t>
            </a:r>
          </a:p>
          <a:p>
            <a:endParaRPr lang="en-US" dirty="0"/>
          </a:p>
          <a:p>
            <a:pPr marL="228600" indent="-228600">
              <a:buAutoNum type="arabicPeriod"/>
            </a:pPr>
            <a:r>
              <a:rPr lang="en-US" b="1" dirty="0"/>
              <a:t>Calculate tax payable</a:t>
            </a:r>
            <a:r>
              <a:rPr lang="en-US" dirty="0"/>
              <a:t>: This is the amount of tax currently payable based on the current year’s tax return.  </a:t>
            </a:r>
          </a:p>
          <a:p>
            <a:pPr marL="228600" indent="-228600">
              <a:buAutoNum type="arabicPeriod"/>
            </a:pPr>
            <a:r>
              <a:rPr lang="en-US" b="1" dirty="0"/>
              <a:t>Calculate ending DTAs and DTLs</a:t>
            </a:r>
            <a:r>
              <a:rPr lang="en-US" dirty="0"/>
              <a:t>: In this step we calculate the appropriate ending balances of the deferred tax assets (DTAs) and deferred tax liabilities (DTLs).  </a:t>
            </a:r>
          </a:p>
          <a:p>
            <a:pPr marL="228600" indent="-228600">
              <a:buAutoNum type="arabicPeriod"/>
            </a:pPr>
            <a:r>
              <a:rPr lang="en-US" b="1" dirty="0"/>
              <a:t>Calculate change in DTAs and DTLs</a:t>
            </a:r>
            <a:r>
              <a:rPr lang="en-US" dirty="0"/>
              <a:t>: In this step we determine the change (debit or credit) in each of the deferred tax assets and liabilities needed to move from their previous balances to the ending balances calculated in step 2.</a:t>
            </a:r>
          </a:p>
          <a:p>
            <a:pPr marL="228600" indent="-228600">
              <a:buAutoNum type="arabicPeriod"/>
            </a:pPr>
            <a:r>
              <a:rPr lang="en-US" b="1" dirty="0"/>
              <a:t>Plug tax expense</a:t>
            </a:r>
            <a:r>
              <a:rPr lang="en-US" dirty="0"/>
              <a:t>: In this final step, we combine the tax payable (step 1) and any changes in the deferred tax accounts (step 3) to determine income tax expense.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cs typeface="Arial" charset="0"/>
              </a:rPr>
              <a:pPr fontAlgn="base">
                <a:spcBef>
                  <a:spcPct val="0"/>
                </a:spcBef>
                <a:spcAft>
                  <a:spcPct val="0"/>
                </a:spcAft>
              </a:pPr>
              <a:t>7</a:t>
            </a:fld>
            <a:endParaRPr lang="en-IN" dirty="0">
              <a:cs typeface="Arial" charset="0"/>
            </a:endParaRPr>
          </a:p>
        </p:txBody>
      </p:sp>
    </p:spTree>
    <p:extLst>
      <p:ext uri="{BB962C8B-B14F-4D97-AF65-F5344CB8AC3E}">
        <p14:creationId xmlns:p14="http://schemas.microsoft.com/office/powerpoint/2010/main" val="7263703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16–12A: Deferred taxes with multiple differences -- Initial Year (continued)</a:t>
            </a:r>
          </a:p>
          <a:p>
            <a:endParaRPr lang="en-US" sz="1200" b="0" i="0" u="none" strike="noStrike" kern="1200" baseline="0" dirty="0">
              <a:solidFill>
                <a:schemeClr val="tx1"/>
              </a:solidFill>
              <a:latin typeface="+mn-lt"/>
              <a:ea typeface="+mn-ea"/>
              <a:cs typeface="+mn-cs"/>
            </a:endParaRPr>
          </a:p>
          <a:p>
            <a:endParaRPr lang="en-IN" sz="12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IN" sz="2400" dirty="0">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70</a:t>
            </a:fld>
            <a:endParaRPr lang="en-IN" dirty="0"/>
          </a:p>
        </p:txBody>
      </p:sp>
    </p:spTree>
    <p:extLst>
      <p:ext uri="{BB962C8B-B14F-4D97-AF65-F5344CB8AC3E}">
        <p14:creationId xmlns:p14="http://schemas.microsoft.com/office/powerpoint/2010/main" val="39897809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16–12B Deferred taxes with multiple differences -- Future year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Now let’s move on to 2022. </a:t>
            </a:r>
            <a:r>
              <a:rPr lang="en-US" sz="1200" b="0" i="0" u="none" strike="noStrike" kern="1200" baseline="0" dirty="0">
                <a:solidFill>
                  <a:schemeClr val="tx1"/>
                </a:solidFill>
                <a:latin typeface="+mn-lt"/>
                <a:ea typeface="+mn-ea"/>
                <a:cs typeface="+mn-cs"/>
              </a:rPr>
              <a:t>The future taxable amount of installment sales ($2 million) is equal to the cumulative temporary difference ($8 million − 6 million). Similarly, the total of other future taxable and deductible amounts is equal to the cumulative temporary differences </a:t>
            </a:r>
            <a:r>
              <a:rPr lang="en-IN" sz="1200" b="0" i="0" u="none" strike="noStrike" kern="1200" baseline="0" dirty="0">
                <a:solidFill>
                  <a:schemeClr val="tx1"/>
                </a:solidFill>
                <a:latin typeface="+mn-lt"/>
                <a:ea typeface="+mn-ea"/>
                <a:cs typeface="+mn-cs"/>
              </a:rPr>
              <a:t>in the related assets and </a:t>
            </a:r>
            <a:r>
              <a:rPr lang="en-US" sz="1200" b="0" i="0" u="none" strike="noStrike" kern="1200" baseline="0" dirty="0">
                <a:solidFill>
                  <a:schemeClr val="tx1"/>
                </a:solidFill>
                <a:latin typeface="+mn-lt"/>
                <a:ea typeface="+mn-ea"/>
                <a:cs typeface="+mn-cs"/>
              </a:rPr>
              <a:t>liabilities. We calculate the necessary ending balances of the deferred tax assets and deferred tax liabilities, and proceed to preparing a journal entry.</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71</a:t>
            </a:fld>
            <a:endParaRPr lang="en-IN" dirty="0"/>
          </a:p>
        </p:txBody>
      </p:sp>
    </p:spTree>
    <p:extLst>
      <p:ext uri="{BB962C8B-B14F-4D97-AF65-F5344CB8AC3E}">
        <p14:creationId xmlns:p14="http://schemas.microsoft.com/office/powerpoint/2010/main" val="21370034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16–12B Deferred taxes with multiple differences -- Future year (continued)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Comparison of the beginning balances and required ending balances indicates that the deferred tax liability should be increased further and the deferred tax asset should be reduced. So, we credit the deferred tax asset for $0.5, credit the deferred tax liability for $8, and debit tax expense for $50 to balance the entry. </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Of course, if a phased-in change in rates is scheduled to occur, it would be necessary to determine the total of the future taxable amounts and the total of the future deductible amounts for each future year, as outlined previously. Then the specific tax rates of each future year would be multiplied by the two totals in each of those years. Those annual tax effects then would be summed to find the balances for the deferred tax liability and the deferred tax asset.</a:t>
            </a:r>
            <a:endParaRPr lang="en-IN" sz="2400" dirty="0">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72</a:t>
            </a:fld>
            <a:endParaRPr lang="en-IN" dirty="0"/>
          </a:p>
        </p:txBody>
      </p:sp>
    </p:spTree>
    <p:extLst>
      <p:ext uri="{BB962C8B-B14F-4D97-AF65-F5344CB8AC3E}">
        <p14:creationId xmlns:p14="http://schemas.microsoft.com/office/powerpoint/2010/main" val="34806379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i="1" dirty="0"/>
              <a:t>net operating loss</a:t>
            </a:r>
            <a:r>
              <a:rPr lang="en-US" dirty="0"/>
              <a:t> (NOL) is negative taxable income: tax-deductible expenses exceed taxable revenues. Of course, there is no tax payable for the year a net operating loss occurs because there’s no taxable income. In addition, tax laws permit a net operating loss to be used to reduce taxable income in subsequent profitable years. </a:t>
            </a:r>
          </a:p>
          <a:p>
            <a:endParaRPr lang="en-US" dirty="0"/>
          </a:p>
          <a:p>
            <a:r>
              <a:rPr lang="en-US" dirty="0"/>
              <a:t>Why do the tax laws permit that offsetting? Well, let’s consider two imaginary companies. Volatile Co. has negative income some years and positive income other years that averages out to $0 income over time. Stable Co. has $0 income each year. It wouldn’t be fair to tax Volatile in the good years and provide no relief in the bad years, while not taxing Stable at all, because Volatile and Stable generate the same total amount of income over time. It’s more fair to allow Volatile to offset the income in its good years with the losses in its bad years when determining how much tax it should pay.</a:t>
            </a:r>
          </a:p>
          <a:p>
            <a:endParaRPr lang="en-US" dirty="0"/>
          </a:p>
          <a:p>
            <a:r>
              <a:rPr lang="en-US" dirty="0"/>
              <a:t>The accounting question is: When should the tax benefit created by a net operating loss be recognized in the income statement? The answer is: In the year the loss occurs.</a:t>
            </a:r>
          </a:p>
        </p:txBody>
      </p:sp>
      <p:sp>
        <p:nvSpPr>
          <p:cNvPr id="4" name="Slide Number Placeholder 3"/>
          <p:cNvSpPr>
            <a:spLocks noGrp="1"/>
          </p:cNvSpPr>
          <p:nvPr>
            <p:ph type="sldNum" sz="quarter" idx="10"/>
          </p:nvPr>
        </p:nvSpPr>
        <p:spPr/>
        <p:txBody>
          <a:bodyPr/>
          <a:lstStyle/>
          <a:p>
            <a:fld id="{AEB7FBCE-FC67-46F0-B25A-27F3B41EA4E7}" type="slidenum">
              <a:rPr lang="en-IN" smtClean="0"/>
              <a:pPr/>
              <a:t>73</a:t>
            </a:fld>
            <a:endParaRPr lang="en-IN" dirty="0"/>
          </a:p>
        </p:txBody>
      </p:sp>
    </p:spTree>
    <p:extLst>
      <p:ext uri="{BB962C8B-B14F-4D97-AF65-F5344CB8AC3E}">
        <p14:creationId xmlns:p14="http://schemas.microsoft.com/office/powerpoint/2010/main" val="23053034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16–13A Net Operating Loss Carryforward</a:t>
            </a:r>
          </a:p>
          <a:p>
            <a:endParaRPr lang="en-US" dirty="0"/>
          </a:p>
          <a:p>
            <a:r>
              <a:rPr lang="en-US" dirty="0"/>
              <a:t>Current federal tax laws allow most companies to carry forward an NOL and offset it against taxable income in future years.  Companies are limited to offsetting a maximum of 80% of the taxable income in any given year. If an NOL is big enough, it could be used in multiple future years to offset taxable income and reduce tax payable.  NOLs don't expire.  Rather, companies can carry forward an NOL indefinitely until it is used.</a:t>
            </a:r>
          </a:p>
          <a:p>
            <a:endParaRPr lang="en-US" dirty="0"/>
          </a:p>
          <a:p>
            <a:r>
              <a:rPr lang="en-US" dirty="0"/>
              <a:t>Because NOL carryforwards offset future taxable income and therefore reduce tax payable, they produce cash savings for the company when future taxable income is generated. Large NOL carryforwards also can make an unprofitable company an attractive target for acquisition by a company that could use those NOL carryforwards to shelter its own future  earnings from taxes with that loss deduction.  If the IRS determines that an acquisition is made solely to obtain the tax benefits of NOL carryforwards, the deductions will not be allowed. Still, the motivation for making an acquisition is difficult to determine, so it is not uncommon for companies to purchase other companies to obtain their NOL carryforwards.</a:t>
            </a:r>
          </a:p>
          <a:p>
            <a:endParaRPr lang="en-US" dirty="0"/>
          </a:p>
          <a:p>
            <a:r>
              <a:rPr lang="en-US" dirty="0"/>
              <a:t>How do we account for an NOL prior to it being used to offset future taxable income? You have learned in this chapter that a deferred tax asset is recognized for the future tax benefit of temporary differences that create future deductible amounts. A </a:t>
            </a:r>
            <a:r>
              <a:rPr lang="en-US" i="1" dirty="0"/>
              <a:t>net operating loss carryforward</a:t>
            </a:r>
            <a:r>
              <a:rPr lang="en-US" dirty="0"/>
              <a:t> also creates future deductible amounts. Logically, then, a deferred tax asset is recognized for an NOL carryforward. Debiting the deferred tax asset associated with the NOL carryforward requires an offsetting credit to tax expense</a:t>
            </a:r>
          </a:p>
          <a:p>
            <a:endParaRPr lang="en-US" dirty="0"/>
          </a:p>
          <a:p>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74</a:t>
            </a:fld>
            <a:endParaRPr lang="en-IN" dirty="0"/>
          </a:p>
        </p:txBody>
      </p:sp>
    </p:spTree>
    <p:extLst>
      <p:ext uri="{BB962C8B-B14F-4D97-AF65-F5344CB8AC3E}">
        <p14:creationId xmlns:p14="http://schemas.microsoft.com/office/powerpoint/2010/main" val="1735383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16–13A Net Operating Loss Carryforward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b="0" i="0" u="none"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can see that the reduction of tax expense associated with the NOL is recognized for accounting purposes in the year the net operating loss occurs. That reduction in tax expense is sometimes labeled a tax benefit in the income statement. Just as we reduce pretax </a:t>
            </a:r>
            <a:r>
              <a:rPr lang="en-US" i="1" dirty="0"/>
              <a:t>income</a:t>
            </a:r>
            <a:r>
              <a:rPr lang="en-US" dirty="0"/>
              <a:t> by tax </a:t>
            </a:r>
            <a:r>
              <a:rPr lang="en-US" i="1" dirty="0"/>
              <a:t>expense</a:t>
            </a:r>
            <a:r>
              <a:rPr lang="en-US" dirty="0"/>
              <a:t> to calculate net income, we reduce a pretax </a:t>
            </a:r>
            <a:r>
              <a:rPr lang="en-US" i="1" dirty="0"/>
              <a:t>loss</a:t>
            </a:r>
            <a:r>
              <a:rPr lang="en-US" dirty="0"/>
              <a:t> by its tax </a:t>
            </a:r>
            <a:r>
              <a:rPr lang="en-US" i="1" dirty="0"/>
              <a:t>benefit</a:t>
            </a:r>
            <a:r>
              <a:rPr lang="en-US" dirty="0"/>
              <a:t> to calculate a net loss. That way, the net after-tax operating loss shown on the income statement reflects the tax savings that the operating loss is expected to create.</a:t>
            </a:r>
            <a:endParaRPr kumimoji="0" lang="en-IN" b="0" i="0" u="none" strike="noStrike" kern="1200" cap="none" spc="0" normalizeH="0" baseline="0" noProof="0" dirty="0">
              <a:ln>
                <a:noFill/>
              </a:ln>
              <a:solidFill>
                <a:prstClr val="black"/>
              </a:solidFill>
              <a:effectLst/>
              <a:uLnTx/>
              <a:uFillTx/>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b="0" i="0" u="none" strike="noStrike" kern="1200" baseline="0" dirty="0">
              <a:solidFill>
                <a:schemeClr val="tx1"/>
              </a:solidFill>
            </a:endParaRPr>
          </a:p>
          <a:p>
            <a:endParaRPr lang="en-IN" dirty="0">
              <a:solidFill>
                <a:srgbClr val="EC008C"/>
              </a:solidFill>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75</a:t>
            </a:fld>
            <a:endParaRPr lang="en-IN" dirty="0"/>
          </a:p>
        </p:txBody>
      </p:sp>
    </p:spTree>
    <p:extLst>
      <p:ext uri="{BB962C8B-B14F-4D97-AF65-F5344CB8AC3E}">
        <p14:creationId xmlns:p14="http://schemas.microsoft.com/office/powerpoint/2010/main" val="3578385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76</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600"/>
              </a:spcAft>
            </a:pPr>
            <a:r>
              <a:rPr lang="en-US" dirty="0">
                <a:solidFill>
                  <a:prstClr val="black"/>
                </a:solidFill>
                <a:latin typeface="Arial" charset="0"/>
                <a:cs typeface="Arial" charset="0"/>
              </a:rPr>
              <a:t>The correct answer is </a:t>
            </a:r>
            <a:r>
              <a:rPr lang="en-US" i="1" dirty="0">
                <a:solidFill>
                  <a:prstClr val="black"/>
                </a:solidFill>
                <a:latin typeface="Arial" charset="0"/>
                <a:cs typeface="Arial" charset="0"/>
              </a:rPr>
              <a:t>d</a:t>
            </a:r>
            <a:r>
              <a:rPr lang="en-US" dirty="0">
                <a:solidFill>
                  <a:prstClr val="black"/>
                </a:solidFill>
                <a:latin typeface="Arial" charset="0"/>
                <a:cs typeface="Arial" charset="0"/>
              </a:rPr>
              <a:t>. Carryforward of the $100,000 NOL will reduce future taxable income by $100,000, so Plaxco recognizes a deferred tax asset of $100,000 × 25% = $25,000. Plaxco would make the following entry:</a:t>
            </a:r>
          </a:p>
          <a:p>
            <a:pPr fontAlgn="base">
              <a:spcBef>
                <a:spcPct val="0"/>
              </a:spcBef>
            </a:pPr>
            <a:r>
              <a:rPr lang="en-US" dirty="0">
                <a:solidFill>
                  <a:prstClr val="black"/>
                </a:solidFill>
                <a:latin typeface="Arial" charset="0"/>
                <a:cs typeface="Arial" charset="0"/>
              </a:rPr>
              <a:t>	</a:t>
            </a:r>
            <a:r>
              <a:rPr lang="en-US" b="1" dirty="0">
                <a:solidFill>
                  <a:srgbClr val="C00000"/>
                </a:solidFill>
                <a:latin typeface="Arial" charset="0"/>
                <a:cs typeface="Arial" charset="0"/>
              </a:rPr>
              <a:t>Deferred tax asset	25,000</a:t>
            </a:r>
          </a:p>
          <a:p>
            <a:pPr fontAlgn="base">
              <a:spcBef>
                <a:spcPct val="0"/>
              </a:spcBef>
              <a:spcAft>
                <a:spcPts val="600"/>
              </a:spcAft>
            </a:pPr>
            <a:r>
              <a:rPr lang="en-US" dirty="0">
                <a:solidFill>
                  <a:prstClr val="black"/>
                </a:solidFill>
                <a:latin typeface="Arial" charset="0"/>
                <a:cs typeface="Arial" charset="0"/>
              </a:rPr>
              <a:t>		Income tax expense	25,000</a:t>
            </a:r>
          </a:p>
          <a:p>
            <a:pPr fontAlgn="base">
              <a:spcBef>
                <a:spcPct val="0"/>
              </a:spcBef>
              <a:spcAft>
                <a:spcPts val="600"/>
              </a:spcAft>
            </a:pPr>
            <a:r>
              <a:rPr lang="en-US" dirty="0">
                <a:solidFill>
                  <a:prstClr val="black"/>
                </a:solidFill>
                <a:latin typeface="Arial" charset="0"/>
                <a:cs typeface="Arial" charset="0"/>
              </a:rPr>
              <a:t>As a result, Plaxco will show a net loss of $100,000 − $25,000 = </a:t>
            </a:r>
            <a:r>
              <a:rPr lang="en-US" b="1" dirty="0">
                <a:solidFill>
                  <a:srgbClr val="C00000"/>
                </a:solidFill>
                <a:latin typeface="Arial" charset="0"/>
                <a:cs typeface="Arial" charset="0"/>
              </a:rPr>
              <a:t>$75,000</a:t>
            </a:r>
            <a:r>
              <a:rPr lang="en-US" dirty="0">
                <a:solidFill>
                  <a:prstClr val="black"/>
                </a:solidFill>
                <a:latin typeface="Arial" charset="0"/>
                <a:cs typeface="Arial" charset="0"/>
              </a:rPr>
              <a:t>.</a:t>
            </a:r>
          </a:p>
          <a:p>
            <a:pPr eaLnBrk="1" hangingPunct="1"/>
            <a:endParaRPr lang="en-US" altLang="en-US" dirty="0"/>
          </a:p>
        </p:txBody>
      </p:sp>
    </p:spTree>
    <p:extLst>
      <p:ext uri="{BB962C8B-B14F-4D97-AF65-F5344CB8AC3E}">
        <p14:creationId xmlns:p14="http://schemas.microsoft.com/office/powerpoint/2010/main" val="6819496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16–13B Utilizing an NOL Carryforward</a:t>
            </a:r>
          </a:p>
          <a:p>
            <a:endParaRPr lang="en-US" dirty="0"/>
          </a:p>
          <a:p>
            <a:r>
              <a:rPr lang="en-US" dirty="0"/>
              <a:t>In a future year, a company can reduce its tax payable by offsetting taxable income with an NOL carried forward from a prior year.  Using an NOL is accounted for essentially the same way as using the deductible amounts associated with any deferred tax asset.  Let's return to our example to see how this is done.  American Laminating's loss in 2021 created a $120 million NOL carryforward.  As demonstrated here, American Laminating will be able to use $80 million of the NOL in 2022, and will carry forward the remaining $40 million to subsequent years.</a:t>
            </a:r>
          </a:p>
        </p:txBody>
      </p:sp>
      <p:sp>
        <p:nvSpPr>
          <p:cNvPr id="4" name="Slide Number Placeholder 3"/>
          <p:cNvSpPr>
            <a:spLocks noGrp="1"/>
          </p:cNvSpPr>
          <p:nvPr>
            <p:ph type="sldNum" sz="quarter" idx="10"/>
          </p:nvPr>
        </p:nvSpPr>
        <p:spPr/>
        <p:txBody>
          <a:bodyPr/>
          <a:lstStyle/>
          <a:p>
            <a:fld id="{AEB7FBCE-FC67-46F0-B25A-27F3B41EA4E7}" type="slidenum">
              <a:rPr lang="en-IN" smtClean="0"/>
              <a:pPr/>
              <a:t>77</a:t>
            </a:fld>
            <a:endParaRPr lang="en-IN" dirty="0"/>
          </a:p>
        </p:txBody>
      </p:sp>
    </p:spTree>
    <p:extLst>
      <p:ext uri="{BB962C8B-B14F-4D97-AF65-F5344CB8AC3E}">
        <p14:creationId xmlns:p14="http://schemas.microsoft.com/office/powerpoint/2010/main" val="926801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16–13B Utilizing an NOL Carryforward (continued)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b="0" i="0" u="none"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American Laminating's income statement would show $100 million of pretax accounting income reduced by $25 million of tax expense.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EC008C"/>
              </a:solidFill>
              <a:latin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Of the $25 million of tax expense, $5 million is payable currently, and the other $20 million is a result of reducing (using up) the deferred tax asset associated with the NOL. An additional $40 million of NOL remains to reduce future taxable income, to be represented by a deferred tax asset of $10 million (= $40 million x 25%) as of the end of 2022.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EC008C"/>
              </a:solidFill>
              <a:latin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Just as for all other deductible temporary differences, a deferred tax asset is recognized for an NOL without regard to the likelihood of having taxable income in future years sufficient to absorb future deductible amounts. However, the deferred tax asset is then reduced by a valuation allowance if it is “more likely than not” that some of the deferred tax asset will not be realized. Even though current tax law allows NOLs to be carried forward indefinitely, a valuation allowance still might be necessary because the same problems that give rise to current operating losses also make it less likely the company will be able to stay in business and thus able to make use of any deferred tax asset to reduce taxable income. </a:t>
            </a:r>
            <a:endParaRPr lang="en-IN" dirty="0">
              <a:solidFill>
                <a:srgbClr val="EC008C"/>
              </a:solidFill>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78</a:t>
            </a:fld>
            <a:endParaRPr lang="en-IN" dirty="0"/>
          </a:p>
        </p:txBody>
      </p:sp>
    </p:spTree>
    <p:extLst>
      <p:ext uri="{BB962C8B-B14F-4D97-AF65-F5344CB8AC3E}">
        <p14:creationId xmlns:p14="http://schemas.microsoft.com/office/powerpoint/2010/main" val="37464023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Net Operating Loss Carryback. </a:t>
            </a:r>
            <a:r>
              <a:rPr lang="en-US" sz="1200" b="0" i="0" u="none" strike="noStrike" kern="1200" baseline="0" dirty="0">
                <a:solidFill>
                  <a:schemeClr val="tx1"/>
                </a:solidFill>
                <a:latin typeface="+mn-lt"/>
                <a:ea typeface="+mn-ea"/>
                <a:cs typeface="+mn-cs"/>
              </a:rPr>
              <a:t>For tax years beginning before January 1, 2018, companies could elect to carry an NOL </a:t>
            </a:r>
            <a:r>
              <a:rPr lang="en-US" sz="1200" b="0" i="1" u="none" strike="noStrike" kern="1200" baseline="0" dirty="0">
                <a:solidFill>
                  <a:schemeClr val="tx1"/>
                </a:solidFill>
                <a:latin typeface="+mn-lt"/>
                <a:ea typeface="+mn-ea"/>
                <a:cs typeface="+mn-cs"/>
              </a:rPr>
              <a:t>back </a:t>
            </a:r>
            <a:r>
              <a:rPr lang="en-US" sz="1200" b="0" i="0" u="none" strike="noStrike" kern="1200" baseline="0" dirty="0">
                <a:solidFill>
                  <a:schemeClr val="tx1"/>
                </a:solidFill>
                <a:latin typeface="+mn-lt"/>
                <a:ea typeface="+mn-ea"/>
                <a:cs typeface="+mn-cs"/>
              </a:rPr>
              <a:t>to the past two years and carry forward any amount of NOL that remained. Carrybacks produced an immediate refund of taxes paid in those prior years, so this option was very attractive. Carryback was limited to two years, and carryforward up to 20 years. The NOL could be offset against 100% of taxable income in those years.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tax years beginning after December 31, 2017, NOL carrybacks are not allowed for most companies. Rather, NOLs can only be carried forward, and the use of an NOL carryforward in any individual tax year is limited to offsetting a maximum of 80% of taxable income in that year. However, the old rules still apply for property and casualty insurance companies, and some farm-related businesses are allowed to carry NOLs back two years and forward indefinitely. For these companies, there is no 80% limitation. Also, many states continue to allow NOL carrybacks with respect to calculating state income taxes. Therefore, it is useful to understand how to account for NOL carrybacks.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79</a:t>
            </a:fld>
            <a:endParaRPr lang="en-IN" dirty="0"/>
          </a:p>
        </p:txBody>
      </p:sp>
    </p:spTree>
    <p:extLst>
      <p:ext uri="{BB962C8B-B14F-4D97-AF65-F5344CB8AC3E}">
        <p14:creationId xmlns:p14="http://schemas.microsoft.com/office/powerpoint/2010/main" val="293609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16–1 Types of Temporary Differences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Temporary differences can be categorized by whether they are associated with a revenue (gain) or expense (loss), and whether that revenue or expense is recognized in the income statement before or after it is reported in the tax return.</a:t>
            </a:r>
            <a:endParaRPr lang="en-IN" sz="1200" b="0" i="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temporary differences shown in the diagonal purple areas create </a:t>
            </a:r>
            <a:r>
              <a:rPr lang="en-US" i="1" dirty="0"/>
              <a:t>deferred tax liabilities</a:t>
            </a:r>
            <a:r>
              <a:rPr lang="en-US" dirty="0"/>
              <a:t> because they result in </a:t>
            </a:r>
            <a:r>
              <a:rPr lang="en-US" i="1" dirty="0"/>
              <a:t>taxable</a:t>
            </a:r>
            <a:r>
              <a:rPr lang="en-US" dirty="0"/>
              <a:t> amounts in some future year(s).</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r>
              <a:rPr lang="en-US" dirty="0"/>
              <a:t>The temporary differences in the opposite diagonal blue areas create </a:t>
            </a:r>
            <a:r>
              <a:rPr lang="en-US" i="1" dirty="0"/>
              <a:t>deferred tax assets</a:t>
            </a:r>
            <a:r>
              <a:rPr lang="en-US" dirty="0"/>
              <a:t> because they result in </a:t>
            </a:r>
            <a:r>
              <a:rPr lang="en-US" i="1" dirty="0"/>
              <a:t>deductible</a:t>
            </a:r>
            <a:r>
              <a:rPr lang="en-US" dirty="0"/>
              <a:t> amounts in some future year(s).</a:t>
            </a:r>
            <a:endParaRPr lang="en-IN" b="0" i="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8</a:t>
            </a:fld>
            <a:endParaRPr lang="en-IN" dirty="0"/>
          </a:p>
        </p:txBody>
      </p:sp>
    </p:spTree>
    <p:extLst>
      <p:ext uri="{BB962C8B-B14F-4D97-AF65-F5344CB8AC3E}">
        <p14:creationId xmlns:p14="http://schemas.microsoft.com/office/powerpoint/2010/main" val="7394906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illustrate accounting for NOL carrybacks, let’s modify our carryforward illustration to assume that we are dealing with a property and casualty insurance company, and that there was taxable income in the two years prior to the net operating loss. </a:t>
            </a:r>
          </a:p>
        </p:txBody>
      </p:sp>
      <p:sp>
        <p:nvSpPr>
          <p:cNvPr id="4" name="Slide Number Placeholder 3"/>
          <p:cNvSpPr>
            <a:spLocks noGrp="1"/>
          </p:cNvSpPr>
          <p:nvPr>
            <p:ph type="sldNum" sz="quarter" idx="10"/>
          </p:nvPr>
        </p:nvSpPr>
        <p:spPr/>
        <p:txBody>
          <a:bodyPr/>
          <a:lstStyle/>
          <a:p>
            <a:fld id="{AEB7FBCE-FC67-46F0-B25A-27F3B41EA4E7}" type="slidenum">
              <a:rPr lang="en-IN" smtClean="0"/>
              <a:pPr/>
              <a:t>80</a:t>
            </a:fld>
            <a:endParaRPr lang="en-IN" dirty="0"/>
          </a:p>
        </p:txBody>
      </p:sp>
    </p:spTree>
    <p:extLst>
      <p:ext uri="{BB962C8B-B14F-4D97-AF65-F5344CB8AC3E}">
        <p14:creationId xmlns:p14="http://schemas.microsoft.com/office/powerpoint/2010/main" val="41024858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that the net operating loss must be applied to the earlier year first and then brought forward to the next year. If any of the NOL remains after reducing taxable income to zero in the two previous years, the remainder is carried forward to future years as a net operating loss carryforward.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the $120 million loss can be applied to all of 2019 (20 million) and all of 2020 (60 million) with a remainder of $40 million to carryforward.  Based on their respective tax rates, American will get a tax refund of $4 million from 2019 and $15 million from 2020 totaling $19 million.  This amount will be recorded as a debit to income tax refund receivable.  The $40 million carryforward represents a future deductible amount.  We take the $40 million and multiply it by the current tax rate of 25% to arrive at a deferred tax asset of $10 million.  This amount represents both the change and the ending balance as there was no beginning balance therefore we will debit the deferred tax asset account by this amount.  Finally we will credit the income tax expense account for $29 million to balance.</a:t>
            </a:r>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81</a:t>
            </a:fld>
            <a:endParaRPr lang="en-IN" dirty="0"/>
          </a:p>
        </p:txBody>
      </p:sp>
    </p:spTree>
    <p:extLst>
      <p:ext uri="{BB962C8B-B14F-4D97-AF65-F5344CB8AC3E}">
        <p14:creationId xmlns:p14="http://schemas.microsoft.com/office/powerpoint/2010/main" val="17545808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income tax benefit (reduction in tax expense) of both a net operating loss carryback and a net operating loss carryforward is recognized for accounting purposes in the year the NOL occurs. The net after-tax loss reflects the reduction of past taxes from the NOL carryback and future tax savings that the NOL carryforward is expected to create. In this example, the income tax benefit ($29 million) is less than it was when we assumed a carryforward only ($30 million; see previous illustration). This is because the tax rate in one of the carryback years (20% in 2019) was lower than the carryforward rate (25%).</a:t>
            </a:r>
            <a:endParaRPr lang="en-IN" dirty="0">
              <a:solidFill>
                <a:srgbClr val="EC008C"/>
              </a:solidFill>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82</a:t>
            </a:fld>
            <a:endParaRPr lang="en-IN" dirty="0"/>
          </a:p>
        </p:txBody>
      </p:sp>
    </p:spTree>
    <p:extLst>
      <p:ext uri="{BB962C8B-B14F-4D97-AF65-F5344CB8AC3E}">
        <p14:creationId xmlns:p14="http://schemas.microsoft.com/office/powerpoint/2010/main" val="31291051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deferred tax liabilities, deferred tax assets, and any valuation allowance against deferred tax assets are classified as noncurrent in the balance sheet. If these deferred tax accounts relate to the same tax-paying component of the company and the same tax jurisdiction, they are netted against each other and shown as a single net number in the balance sheet. For example, a company with a deferred tax liability of $10 million, a deferred tax asset of $5 million, and a valuation allowance of $2 million would show a net noncurrent deferred tax liability of $7 million [$10 million − ($5 million − $2 million)].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Sometimes components of a single company are viewed as different companies for tax purposes, or pay tax in different jurisdictions. If deferred tax liabilities and assets relate to components of a company that are separate for tax purposes, or relate to different tax jurisdictions, they should not be offset. So, in the prior illustration, if the deferred tax assets (and related valuation allowance) applied to a separate tax jurisdiction from the deferred tax liabilities, the company would show a noncurrent deferred tax liability of $10 million and a noncurrent deferred tax asset of $3 million ($5 million − $2 million). </a:t>
            </a:r>
            <a:endParaRPr lang="en-US" b="0" i="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83</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Income Tax Expense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Disclosure notes should indicate the following:</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Current portion of the tax expense (or tax benefit)</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Deferred portion of the tax expense (or tax benefit), with separate disclosure of amounts </a:t>
            </a:r>
            <a:r>
              <a:rPr lang="en-US" sz="1200" b="0" i="0" u="none" strike="noStrike" kern="1200" baseline="0" dirty="0">
                <a:solidFill>
                  <a:schemeClr val="tx1"/>
                </a:solidFill>
                <a:latin typeface="+mn-lt"/>
                <a:ea typeface="+mn-ea"/>
                <a:cs typeface="+mn-cs"/>
              </a:rPr>
              <a:t>attributable to:</a:t>
            </a:r>
          </a:p>
          <a:p>
            <a:pPr marL="628650" lvl="1"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Portions that do not include the effect of separately disclosed amounts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Operating loss carryforwards</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Adjustments due to changes in tax laws or rates</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Adjustments to the beginning-of-the-year valuation allowance due to revised estimates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Tax credits</a:t>
            </a:r>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84</a:t>
            </a:fld>
            <a:endParaRPr lang="en-IN" dirty="0"/>
          </a:p>
        </p:txBody>
      </p:sp>
    </p:spTree>
    <p:extLst>
      <p:ext uri="{BB962C8B-B14F-4D97-AF65-F5344CB8AC3E}">
        <p14:creationId xmlns:p14="http://schemas.microsoft.com/office/powerpoint/2010/main" val="5258995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16–7A Disclosure of Tax Expense—Shoe Carnival, Inc.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N"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IN" sz="1200" b="0" i="0" u="none" strike="noStrike" kern="1200" baseline="0" dirty="0">
                <a:solidFill>
                  <a:schemeClr val="tx1"/>
                </a:solidFill>
                <a:latin typeface="+mn-lt"/>
                <a:ea typeface="+mn-ea"/>
                <a:cs typeface="+mn-cs"/>
              </a:rPr>
              <a:t>This illustration </a:t>
            </a:r>
            <a:r>
              <a:rPr lang="en-US" dirty="0"/>
              <a:t>shows </a:t>
            </a:r>
            <a:r>
              <a:rPr lang="en-US" b="1" dirty="0"/>
              <a:t>Shoe Carnival</a:t>
            </a:r>
            <a:r>
              <a:rPr lang="en-US" dirty="0"/>
              <a:t>’s disclosure of current tax payable, deferred tax, and tax expense.</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85</a:t>
            </a:fld>
            <a:endParaRPr lang="en-IN" dirty="0"/>
          </a:p>
        </p:txBody>
      </p:sp>
    </p:spTree>
    <p:extLst>
      <p:ext uri="{BB962C8B-B14F-4D97-AF65-F5344CB8AC3E}">
        <p14:creationId xmlns:p14="http://schemas.microsoft.com/office/powerpoint/2010/main" val="17692743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a:t>Deferred tax assets and deferred tax liabilities</a:t>
            </a:r>
            <a:endParaRPr lang="en-US" sz="1200" b="1" i="0" u="none" strike="noStrike" kern="1200" baseline="0" dirty="0">
              <a:solidFill>
                <a:schemeClr val="tx1"/>
              </a:solidFill>
            </a:endParaRPr>
          </a:p>
          <a:p>
            <a:r>
              <a:rPr lang="en-US" sz="1200" b="0" i="0" u="none" strike="noStrike" kern="1200" baseline="0" dirty="0">
                <a:solidFill>
                  <a:schemeClr val="tx1"/>
                </a:solidFill>
                <a:latin typeface="+mn-lt"/>
                <a:ea typeface="+mn-ea"/>
                <a:cs typeface="+mn-cs"/>
              </a:rPr>
              <a:t>Companies must disclose the following:</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Total of all deferred tax liabilities</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Total of all deferred tax assets</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Total valuation allowance recognized for deferred tax assets</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Net change in the valuation allowance</a:t>
            </a:r>
          </a:p>
          <a:p>
            <a:pPr marL="171450" indent="-171450">
              <a:buFont typeface="Arial" panose="020B0604020202020204" pitchFamily="34" charset="0"/>
              <a:buChar char="•"/>
            </a:pPr>
            <a:r>
              <a:rPr lang="en-IN" sz="1200" b="0" i="0" u="none" strike="noStrike" kern="1200" baseline="0" dirty="0">
                <a:solidFill>
                  <a:schemeClr val="tx1"/>
                </a:solidFill>
                <a:latin typeface="+mn-lt"/>
                <a:ea typeface="+mn-ea"/>
                <a:cs typeface="+mn-cs"/>
              </a:rPr>
              <a:t>Approximate tax effect of each type of temporary difference (and carryforward)</a:t>
            </a:r>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86</a:t>
            </a:fld>
            <a:endParaRPr lang="en-IN" dirty="0"/>
          </a:p>
        </p:txBody>
      </p:sp>
    </p:spTree>
    <p:extLst>
      <p:ext uri="{BB962C8B-B14F-4D97-AF65-F5344CB8AC3E}">
        <p14:creationId xmlns:p14="http://schemas.microsoft.com/office/powerpoint/2010/main" val="13016387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16–7B Disclosure of Deferred Tax Assets and Liabilities—Shoe Carnival, Inc.</a:t>
            </a:r>
          </a:p>
          <a:p>
            <a:endParaRPr lang="en-US" sz="1200" b="0" i="0" u="none" strike="noStrike" kern="1200" baseline="0" dirty="0">
              <a:solidFill>
                <a:schemeClr val="tx1"/>
              </a:solidFill>
              <a:latin typeface="+mn-lt"/>
              <a:ea typeface="+mn-ea"/>
              <a:cs typeface="+mn-cs"/>
            </a:endParaRPr>
          </a:p>
          <a:p>
            <a:r>
              <a:rPr lang="en-US" dirty="0"/>
              <a:t>Let’s verify that change by comparing the 2016 fiscal year end (January 28, 2017) and 2015 fiscal year end (January 30, 2016) balances of Shoe Carnival’s deferred tax assets, valuation allowance and deferred tax liabilities, shown here.</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can see from the illustration shown here that Shoe Carnival has a net deferred tax asset of </a:t>
            </a:r>
            <a:r>
              <a:rPr lang="en-US" b="1" dirty="0"/>
              <a:t>$9,600</a:t>
            </a:r>
            <a:r>
              <a:rPr lang="en-US" dirty="0"/>
              <a:t> as of January 28, 2017 (the end of its 2016 fiscal year), which is equal to its total deferred tax asset of $31,676 less its valuation allowance of $3,717 and its total deferred tax liability of $18,359. Compared to the net deferred tax asset of </a:t>
            </a:r>
            <a:r>
              <a:rPr lang="en-US" b="1" dirty="0"/>
              <a:t>$8,219 </a:t>
            </a:r>
            <a:r>
              <a:rPr lang="en-US" dirty="0"/>
              <a:t>at January 30, 2016, we see that the net deferred tax asset has increased by </a:t>
            </a:r>
            <a:r>
              <a:rPr lang="en-US" b="1" dirty="0"/>
              <a:t>$9,600 </a:t>
            </a:r>
            <a:r>
              <a:rPr lang="en-US" dirty="0"/>
              <a:t>–</a:t>
            </a:r>
            <a:r>
              <a:rPr lang="en-US" b="1" dirty="0"/>
              <a:t> $8,219 = $1,381</a:t>
            </a:r>
            <a:r>
              <a:rPr lang="en-US" dirty="0"/>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87</a:t>
            </a:fld>
            <a:endParaRPr lang="en-IN" dirty="0"/>
          </a:p>
        </p:txBody>
      </p:sp>
    </p:spTree>
    <p:extLst>
      <p:ext uri="{BB962C8B-B14F-4D97-AF65-F5344CB8AC3E}">
        <p14:creationId xmlns:p14="http://schemas.microsoft.com/office/powerpoint/2010/main" val="13540302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Illustration 16–10 Effective Tax Rate—Shoe Carnival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illustration shows </a:t>
            </a:r>
            <a:r>
              <a:rPr lang="en-US" b="1" dirty="0"/>
              <a:t>Shoe Carnival</a:t>
            </a:r>
            <a:r>
              <a:rPr lang="en-US" dirty="0"/>
              <a:t>’s effective tax rate reconciliation. Companies are required to provide that reconciliation, indicating the amount and nature of each significant reconciling item.</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88</a:t>
            </a:fld>
            <a:endParaRPr lang="en-IN" dirty="0"/>
          </a:p>
        </p:txBody>
      </p:sp>
    </p:spTree>
    <p:extLst>
      <p:ext uri="{BB962C8B-B14F-4D97-AF65-F5344CB8AC3E}">
        <p14:creationId xmlns:p14="http://schemas.microsoft.com/office/powerpoint/2010/main" val="25047927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must disclose the amounts of any NOL carryforwards, as well as any applicable expiration dates. As indicated previously, NOLs arising in tax years beginning after December 31, 2017, can be carried forward indefinitely for federal taxes, but sometimes there are expiration dates that apply to older NOLs, to other unusual circumstances, or with respect to state or local taxes. </a:t>
            </a:r>
          </a:p>
        </p:txBody>
      </p:sp>
      <p:sp>
        <p:nvSpPr>
          <p:cNvPr id="4" name="Slide Number Placeholder 3"/>
          <p:cNvSpPr>
            <a:spLocks noGrp="1"/>
          </p:cNvSpPr>
          <p:nvPr>
            <p:ph type="sldNum" sz="quarter" idx="10"/>
          </p:nvPr>
        </p:nvSpPr>
        <p:spPr/>
        <p:txBody>
          <a:bodyPr/>
          <a:lstStyle/>
          <a:p>
            <a:fld id="{AEB7FBCE-FC67-46F0-B25A-27F3B41EA4E7}" type="slidenum">
              <a:rPr lang="en-IN" smtClean="0"/>
              <a:pPr/>
              <a:t>89</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Illustration 16–2 Expense Reported on the Tax Return </a:t>
            </a:r>
            <a:r>
              <a:rPr lang="en-US" i="1" dirty="0"/>
              <a:t>before</a:t>
            </a:r>
            <a:r>
              <a:rPr lang="en-US" dirty="0"/>
              <a:t> the Income Statement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Watson Associates purchased $60 thousand of equipment in early January of 2021. Watson estimates the equipment has a useful life of three years, so it depreciates the equipment straight line, with $20 thousand of depreciation expense 2021–2023. However, tax rules allow Watson to take the entire $60 thousand deduction for the cost of the equipment on its 2021 tax return. Watson has a 25% tax rate and pretax accounting income of $100 thousand in each of those years.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To determine taxable income, we add back to pretax accounting income any depreciation expense in the income statement and then subtract any tax deduction allowed on the tax return.</a:t>
            </a: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2021, taxable income is less than accounting income because depreciation under tax rules is greater than that shown in the income statement. </a:t>
            </a:r>
            <a:endParaRPr lang="en-IN"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9</a:t>
            </a:fld>
            <a:endParaRPr lang="en-IN" dirty="0"/>
          </a:p>
        </p:txBody>
      </p:sp>
    </p:spTree>
    <p:extLst>
      <p:ext uri="{BB962C8B-B14F-4D97-AF65-F5344CB8AC3E}">
        <p14:creationId xmlns:p14="http://schemas.microsoft.com/office/powerpoint/2010/main" val="15214958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might imagine, most companies strive to legitimately reduce their overall tax burden and to reduce or delay cash outflows for taxes. However, even without these efforts to reduce taxes, most companies’ tax returns will include many tax positions that are subject to multiple interpretations. That is, the position management takes with respect to an element of tax expense might differ from the position the IRS or other taxing authorities might take on that same item.  It can take many years to resolve uncertainty about whether management’s tax positions will be challenged, and, if challenged, whether those positions will be upheld. How should we account for such uncertain tax positions? Should we assume management will prevail, or assume that questioned positions will be disallowed and the company ultimately will owe more tax?</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90</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deal with that uncertainty, companies are only allowed to reduce tax expense (recognize a tax benefit) for a questionable position if it is “more likely than not” (defined as a greater than 50% chance) that the position will be sustained if challenged.  Guidance also prescribes how to </a:t>
            </a:r>
            <a:r>
              <a:rPr lang="en-US" i="1" dirty="0"/>
              <a:t>measure</a:t>
            </a:r>
            <a:r>
              <a:rPr lang="en-US" dirty="0"/>
              <a:t> the amount to be recognized if, in fact, it can be recognized. The decision, then, is a “two-step” process.</a:t>
            </a:r>
          </a:p>
          <a:p>
            <a:endParaRPr lang="en-IN" sz="1200" b="0" i="0" u="none" strike="noStrike" kern="1200" baseline="0" dirty="0">
              <a:solidFill>
                <a:schemeClr val="tx1"/>
              </a:solidFill>
              <a:latin typeface="+mn-lt"/>
              <a:ea typeface="+mn-ea"/>
              <a:cs typeface="+mn-cs"/>
            </a:endParaRPr>
          </a:p>
          <a:p>
            <a:r>
              <a:rPr lang="en-IN" sz="1200" b="1" i="0" u="none" strike="noStrike" kern="1200" baseline="0" dirty="0">
                <a:solidFill>
                  <a:schemeClr val="tx1"/>
                </a:solidFill>
                <a:latin typeface="+mn-lt"/>
                <a:ea typeface="+mn-ea"/>
                <a:cs typeface="+mn-cs"/>
              </a:rPr>
              <a:t>Step 1:</a:t>
            </a:r>
            <a:r>
              <a:rPr lang="en-IN" sz="1200" b="0" i="0" u="none" strike="noStrike" kern="1200" baseline="0" dirty="0">
                <a:solidFill>
                  <a:schemeClr val="tx1"/>
                </a:solidFill>
                <a:latin typeface="+mn-lt"/>
                <a:ea typeface="+mn-ea"/>
                <a:cs typeface="+mn-cs"/>
              </a:rPr>
              <a:t> A tax benefit may be reflected in the financial statements only if it is “more likely than not” that the company will be able to sustain the tax return position, based on its technical merits. </a:t>
            </a:r>
            <a:r>
              <a:rPr lang="en-US" sz="1200" b="0" kern="1200" baseline="0" dirty="0">
                <a:solidFill>
                  <a:schemeClr val="tx1"/>
                </a:solidFill>
                <a:latin typeface="+mn-lt"/>
                <a:ea typeface="+mn-ea"/>
                <a:cs typeface="+mn-cs"/>
              </a:rPr>
              <a:t>Companies must assume that the position will be reviewed by the IRS or other taxing authority and litigated to the “highest court possible,” and that the taxing authority has knowledge of all relevant facts.</a:t>
            </a:r>
            <a:endParaRPr lang="en-IN" sz="1200" b="0" i="0" u="none" strike="noStrike" kern="1200" baseline="0" dirty="0">
              <a:solidFill>
                <a:schemeClr val="tx1"/>
              </a:solidFill>
              <a:latin typeface="+mn-lt"/>
              <a:ea typeface="+mn-ea"/>
              <a:cs typeface="+mn-cs"/>
            </a:endParaRPr>
          </a:p>
          <a:p>
            <a:endParaRPr lang="en-IN" sz="1200" b="0" i="0" u="none" strike="noStrike" kern="1200" baseline="0" dirty="0">
              <a:solidFill>
                <a:schemeClr val="tx1"/>
              </a:solidFill>
              <a:latin typeface="+mn-lt"/>
              <a:ea typeface="+mn-ea"/>
              <a:cs typeface="+mn-cs"/>
            </a:endParaRPr>
          </a:p>
          <a:p>
            <a:r>
              <a:rPr lang="en-IN" sz="1200" b="1" i="0" u="none" strike="noStrike" kern="1200" baseline="0" dirty="0">
                <a:solidFill>
                  <a:schemeClr val="tx1"/>
                </a:solidFill>
                <a:latin typeface="+mn-lt"/>
                <a:ea typeface="+mn-ea"/>
                <a:cs typeface="+mn-cs"/>
              </a:rPr>
              <a:t>Step 2:</a:t>
            </a:r>
            <a:r>
              <a:rPr lang="en-IN" sz="1200" b="0" i="0" u="none" strike="noStrike" kern="1200" baseline="0" dirty="0">
                <a:solidFill>
                  <a:schemeClr val="tx1"/>
                </a:solidFill>
                <a:latin typeface="+mn-lt"/>
                <a:ea typeface="+mn-ea"/>
                <a:cs typeface="+mn-cs"/>
              </a:rPr>
              <a:t> A tax benefit should be measured as the largest amount of benefit that is “cumulatively greater than 50 percent likely to be realized.”</a:t>
            </a:r>
            <a:endParaRPr lang="en-US" b="0" i="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91</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that in the step 1 decision, Derrick believes the more-likely-than-not criterion is </a:t>
            </a:r>
            <a:r>
              <a:rPr lang="en-US" i="1" dirty="0"/>
              <a:t>not</a:t>
            </a:r>
            <a:r>
              <a:rPr lang="en-US" dirty="0"/>
              <a:t> met. In that case, none of the tax benefit (reduction in tax expense) can be recorded in 2021, and income tax expense is recorded at the same amount as if the tax deduction was not taken.</a:t>
            </a:r>
          </a:p>
          <a:p>
            <a:endParaRPr lang="en-IN" sz="1200" b="0" i="0" u="none" strike="noStrike" kern="1200" baseline="0" dirty="0">
              <a:solidFill>
                <a:schemeClr val="tx1"/>
              </a:solidFill>
              <a:latin typeface="+mn-lt"/>
              <a:ea typeface="+mn-ea"/>
              <a:cs typeface="+mn-cs"/>
            </a:endParaRPr>
          </a:p>
          <a:p>
            <a:r>
              <a:rPr lang="en-US" dirty="0"/>
              <a:t>Suppose, for instance, that Derrick’s current income tax payable is $24 million after being reduced by the full $8 million tax benefit. If it’s </a:t>
            </a:r>
            <a:r>
              <a:rPr lang="en-US" i="1" dirty="0"/>
              <a:t>more likely than not</a:t>
            </a:r>
            <a:r>
              <a:rPr lang="en-US" dirty="0"/>
              <a:t> that the tax benefit isn’t sustainable upon examination, the benefit can’t be recognized as a reduction of tax expense. So, Derrick would record </a:t>
            </a:r>
          </a:p>
          <a:p>
            <a:pPr marL="228600" indent="-228600">
              <a:buAutoNum type="alphaLcParenBoth"/>
            </a:pPr>
            <a:r>
              <a:rPr lang="en-US" dirty="0"/>
              <a:t>current income tax payable that reflects the entire $8 million benefit of the deduction, </a:t>
            </a:r>
          </a:p>
          <a:p>
            <a:pPr marL="228600" indent="-228600">
              <a:buAutoNum type="alphaLcParenBoth"/>
            </a:pPr>
            <a:r>
              <a:rPr lang="en-US" dirty="0"/>
              <a:t>an additional tax liability that represents the obligation to pay an additional $8 million of taxes under the assumption that the deduction ultimately will not be upheld, and </a:t>
            </a:r>
          </a:p>
          <a:p>
            <a:pPr marL="228600" indent="-228600">
              <a:buAutoNum type="alphaLcParenBoth"/>
            </a:pPr>
            <a:r>
              <a:rPr lang="en-US" dirty="0"/>
              <a:t>(c) tax expense as if the deduction had never been taken.</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92</a:t>
            </a:fld>
            <a:endParaRPr lang="en-IN" dirty="0"/>
          </a:p>
        </p:txBody>
      </p:sp>
    </p:spTree>
    <p:extLst>
      <p:ext uri="{BB962C8B-B14F-4D97-AF65-F5344CB8AC3E}">
        <p14:creationId xmlns:p14="http://schemas.microsoft.com/office/powerpoint/2010/main" val="11423646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say that even though Derrick is aware of the IRS’s tendency to challenge deductions of this sort, management believes it </a:t>
            </a:r>
            <a:r>
              <a:rPr lang="en-US" i="1" dirty="0"/>
              <a:t>is</a:t>
            </a:r>
            <a:r>
              <a:rPr lang="en-US" dirty="0"/>
              <a:t> more likely than not that the position will be upheld if later challenged. Since Derrick has determined in step 1 that yes, a tax benefit can be recognized, it now needs to decide how much. That’s step 2.</a:t>
            </a:r>
          </a:p>
          <a:p>
            <a:endParaRPr lang="en-IN" sz="1200" b="0" i="0" kern="1200" baseline="0" dirty="0">
              <a:solidFill>
                <a:schemeClr val="tx1"/>
              </a:solidFill>
              <a:latin typeface="+mn-lt"/>
              <a:ea typeface="+mn-ea"/>
              <a:cs typeface="+mn-cs"/>
            </a:endParaRPr>
          </a:p>
          <a:p>
            <a:r>
              <a:rPr lang="en-IN" sz="1200" b="0" i="0" kern="1200" baseline="0" dirty="0">
                <a:solidFill>
                  <a:schemeClr val="tx1"/>
                </a:solidFill>
                <a:latin typeface="+mn-lt"/>
                <a:ea typeface="+mn-ea"/>
                <a:cs typeface="+mn-cs"/>
              </a:rPr>
              <a:t>The </a:t>
            </a:r>
            <a:r>
              <a:rPr lang="en-IN" sz="1200" b="0" dirty="0"/>
              <a:t>likelihood table </a:t>
            </a:r>
            <a:r>
              <a:rPr lang="en-IN" sz="1200" kern="1200" baseline="0" dirty="0">
                <a:solidFill>
                  <a:schemeClr val="tx1"/>
                </a:solidFill>
                <a:latin typeface="+mn-lt"/>
                <a:ea typeface="+mn-ea"/>
                <a:cs typeface="+mn-cs"/>
              </a:rPr>
              <a:t>represents management’s estimates of the likelihood of various amounts of tax benefit that would be upheld. </a:t>
            </a:r>
            <a:r>
              <a:rPr lang="en-IN" sz="1200" b="0" i="0" kern="1200" baseline="0" dirty="0">
                <a:solidFill>
                  <a:schemeClr val="tx1"/>
                </a:solidFill>
                <a:latin typeface="+mn-lt"/>
                <a:ea typeface="+mn-ea"/>
                <a:cs typeface="+mn-cs"/>
              </a:rPr>
              <a:t>There is only a 10% chance that $8 will be upheld, a 20% chance that $7 will be upheld, a 25% chance that $6 will be upheld, and so on. From this table we can compute cumulative probabilities. For example, with a 10% chance that $8 is upheld, and a 20% chance that $7 will be upheld, there is a 30% cumulative probability that either $8 or $7 will be upheld. With a 25% chance that $6 will be upheld, there is a 55% cumulative probability </a:t>
            </a:r>
            <a:r>
              <a:rPr lang="en-IN" sz="1200" b="0" dirty="0"/>
              <a:t>(10% + 20% + 25% = 55%) that at least $6 will be upheld. Therefore, the largest amount</a:t>
            </a:r>
            <a:r>
              <a:rPr lang="en-IN" sz="1200" b="0" baseline="0" dirty="0"/>
              <a:t> </a:t>
            </a:r>
            <a:r>
              <a:rPr lang="en-IN" sz="1200" b="0" dirty="0"/>
              <a:t>that has a cumulative</a:t>
            </a:r>
            <a:r>
              <a:rPr lang="en-IN" sz="1200" b="0" baseline="0" dirty="0"/>
              <a:t> </a:t>
            </a:r>
            <a:r>
              <a:rPr lang="en-IN" sz="1200" b="0" dirty="0"/>
              <a:t>greater-than-50%</a:t>
            </a:r>
            <a:r>
              <a:rPr lang="en-IN" sz="1200" b="0" baseline="0" dirty="0"/>
              <a:t> </a:t>
            </a:r>
            <a:r>
              <a:rPr lang="en-IN" sz="1200" b="0" dirty="0"/>
              <a:t>probability of being</a:t>
            </a:r>
            <a:r>
              <a:rPr lang="en-IN" sz="1200" b="0" baseline="0" dirty="0"/>
              <a:t> </a:t>
            </a:r>
            <a:r>
              <a:rPr lang="en-IN" sz="1200" b="0" dirty="0"/>
              <a:t>realized is $6 million.</a:t>
            </a:r>
          </a:p>
          <a:p>
            <a:endParaRPr lang="en-IN" sz="1200" b="0" dirty="0"/>
          </a:p>
          <a:p>
            <a:r>
              <a:rPr lang="en-US" dirty="0"/>
              <a:t>The amount of tax benefit that Derrick can recognize in the financial statements (reduce tax expense) is </a:t>
            </a:r>
            <a:r>
              <a:rPr lang="en-US" b="1" dirty="0"/>
              <a:t>$6 </a:t>
            </a:r>
            <a:r>
              <a:rPr lang="en-US" dirty="0"/>
              <a:t>million because it represents the largest amount of benefit that is more likely than not (greater than 50% probability) to be sustained. So, Derrick would record (a) current income tax payable that reflects the entire $8 million benefit of the deduction, (b) an additional tax liability that represents the obligation to pay an additional $2 million of taxes under the assumption that </a:t>
            </a:r>
            <a:r>
              <a:rPr lang="en-US" b="1" dirty="0"/>
              <a:t>$6 </a:t>
            </a:r>
            <a:r>
              <a:rPr lang="en-US" dirty="0"/>
              <a:t>million of tax benefit ultimately will be upheld, and (c) tax expense as if there is a </a:t>
            </a:r>
            <a:r>
              <a:rPr lang="en-US" b="1" dirty="0"/>
              <a:t>$6 </a:t>
            </a:r>
            <a:r>
              <a:rPr lang="en-US" dirty="0"/>
              <a:t>million tax benefit.</a:t>
            </a:r>
          </a:p>
          <a:p>
            <a:endParaRPr lang="en-IN" sz="1200"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summary, the highest amount Derrick might have to pay is the full $8 million of tax previously avoided because of the 2021 deduction; the least amount, of course, is zero. The most likely amount (the largest amount of benefit that is cumulatively greater than 50 percent likely to be realized) is </a:t>
            </a:r>
            <a:r>
              <a:rPr lang="en-US" b="1" dirty="0"/>
              <a:t>$6 </a:t>
            </a:r>
            <a:r>
              <a:rPr lang="en-US" dirty="0"/>
              <a:t>million. Therefore, the most likely additional liability is $2 million ($8 – </a:t>
            </a:r>
            <a:r>
              <a:rPr lang="en-US" b="1" dirty="0"/>
              <a:t>$6</a:t>
            </a:r>
            <a:r>
              <a:rPr lang="en-US" dirty="0"/>
              <a:t> = $2). That’s the amount we record as a </a:t>
            </a:r>
            <a:r>
              <a:rPr lang="en-US" i="1" dirty="0"/>
              <a:t>Liability—uncertain tax positions,</a:t>
            </a:r>
            <a:r>
              <a:rPr lang="en-US" dirty="0"/>
              <a:t> along with the current income tax payable of $24 million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10"/>
          </p:nvPr>
        </p:nvSpPr>
        <p:spPr/>
        <p:txBody>
          <a:bodyPr/>
          <a:lstStyle/>
          <a:p>
            <a:fld id="{AEB7FBCE-FC67-46F0-B25A-27F3B41EA4E7}" type="slidenum">
              <a:rPr lang="en-IN" smtClean="0"/>
              <a:pPr/>
              <a:t>93</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94</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600"/>
              </a:spcAft>
            </a:pPr>
            <a:r>
              <a:rPr lang="en-US" sz="1200" dirty="0">
                <a:latin typeface="Arial" charset="0"/>
                <a:cs typeface="Arial" charset="0"/>
              </a:rPr>
              <a:t>The correct answer is </a:t>
            </a:r>
            <a:r>
              <a:rPr lang="en-US" sz="1200" i="1" dirty="0">
                <a:latin typeface="Arial" charset="0"/>
                <a:cs typeface="Arial" charset="0"/>
              </a:rPr>
              <a:t>a</a:t>
            </a:r>
            <a:r>
              <a:rPr lang="en-US" sz="1200" dirty="0">
                <a:latin typeface="Arial" charset="0"/>
                <a:cs typeface="Arial" charset="0"/>
              </a:rPr>
              <a:t>. Because it is not more likely than not that the position would be sustained if later questioned, Bagwell must establish a liability for the entire position.</a:t>
            </a:r>
          </a:p>
          <a:p>
            <a:pPr fontAlgn="base">
              <a:spcBef>
                <a:spcPct val="0"/>
              </a:spcBef>
            </a:pPr>
            <a:r>
              <a:rPr lang="en-US" sz="1200" dirty="0">
                <a:solidFill>
                  <a:prstClr val="black"/>
                </a:solidFill>
                <a:latin typeface="Arial" charset="0"/>
                <a:cs typeface="Arial" charset="0"/>
              </a:rPr>
              <a:t>   </a:t>
            </a:r>
            <a:r>
              <a:rPr lang="en-US" sz="1200" b="1" dirty="0">
                <a:solidFill>
                  <a:srgbClr val="C00000"/>
                </a:solidFill>
                <a:latin typeface="Arial" charset="0"/>
                <a:cs typeface="Arial" charset="0"/>
              </a:rPr>
              <a:t>Tax expense (to balance)			125,000</a:t>
            </a:r>
          </a:p>
          <a:p>
            <a:pPr fontAlgn="base">
              <a:spcBef>
                <a:spcPct val="0"/>
              </a:spcBef>
            </a:pPr>
            <a:r>
              <a:rPr lang="en-US" sz="1200" dirty="0">
                <a:solidFill>
                  <a:prstClr val="black"/>
                </a:solidFill>
                <a:latin typeface="Arial" charset="0"/>
                <a:cs typeface="Arial" charset="0"/>
              </a:rPr>
              <a:t>	Tax payable ($400,000 × 25%)		100,000</a:t>
            </a:r>
          </a:p>
          <a:p>
            <a:pPr fontAlgn="base">
              <a:spcBef>
                <a:spcPct val="0"/>
              </a:spcBef>
              <a:spcAft>
                <a:spcPts val="600"/>
              </a:spcAft>
            </a:pPr>
            <a:r>
              <a:rPr lang="en-US" sz="1200" dirty="0">
                <a:solidFill>
                  <a:prstClr val="black"/>
                </a:solidFill>
                <a:latin typeface="Arial" charset="0"/>
                <a:cs typeface="Arial" charset="0"/>
              </a:rPr>
              <a:t>	Liability – uncertain tax position ($100,000 × 25%)	  25,000</a:t>
            </a:r>
          </a:p>
          <a:p>
            <a:pPr eaLnBrk="1" hangingPunct="1"/>
            <a:endParaRPr lang="en-US" altLang="en-US" dirty="0"/>
          </a:p>
        </p:txBody>
      </p:sp>
    </p:spTree>
    <p:extLst>
      <p:ext uri="{BB962C8B-B14F-4D97-AF65-F5344CB8AC3E}">
        <p14:creationId xmlns:p14="http://schemas.microsoft.com/office/powerpoint/2010/main" val="8934371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95</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600"/>
              </a:spcAft>
            </a:pPr>
            <a:r>
              <a:rPr lang="en-US" sz="1200" dirty="0">
                <a:solidFill>
                  <a:prstClr val="black"/>
                </a:solidFill>
                <a:latin typeface="Arial" charset="0"/>
                <a:cs typeface="Arial" charset="0"/>
              </a:rPr>
              <a:t>The correct answer is </a:t>
            </a:r>
            <a:r>
              <a:rPr lang="en-US" sz="1200" i="1" dirty="0">
                <a:solidFill>
                  <a:prstClr val="black"/>
                </a:solidFill>
                <a:latin typeface="Arial" charset="0"/>
                <a:cs typeface="Arial" charset="0"/>
              </a:rPr>
              <a:t>c</a:t>
            </a:r>
            <a:r>
              <a:rPr lang="en-US" sz="1200" dirty="0">
                <a:solidFill>
                  <a:prstClr val="black"/>
                </a:solidFill>
                <a:latin typeface="Arial" charset="0"/>
                <a:cs typeface="Arial" charset="0"/>
              </a:rPr>
              <a:t>. Because it is more likely than not that the position would be sustained if later questioned, Bagwell can recognize benefit of $80,000 of deduction, as that is the largest amount that has more than 50% chance of success (40% chance of $100,000 + 20% chance of $80,000, so &gt; 50% chance of $80,000). That leaves $20,000 of benefit that Bagwell assumes it will not receive, requiring a liability of $8,000.</a:t>
            </a:r>
          </a:p>
          <a:p>
            <a:pPr fontAlgn="base">
              <a:spcBef>
                <a:spcPct val="0"/>
              </a:spcBef>
            </a:pPr>
            <a:r>
              <a:rPr lang="en-US" sz="1200" dirty="0">
                <a:solidFill>
                  <a:prstClr val="black"/>
                </a:solidFill>
                <a:latin typeface="Arial" charset="0"/>
                <a:cs typeface="Arial" charset="0"/>
              </a:rPr>
              <a:t>  </a:t>
            </a:r>
            <a:r>
              <a:rPr lang="en-US" sz="1200" dirty="0">
                <a:latin typeface="Arial" charset="0"/>
                <a:cs typeface="Arial" charset="0"/>
              </a:rPr>
              <a:t>Tax expense (to balance)			105,000</a:t>
            </a:r>
          </a:p>
          <a:p>
            <a:pPr fontAlgn="base">
              <a:spcBef>
                <a:spcPct val="0"/>
              </a:spcBef>
            </a:pPr>
            <a:r>
              <a:rPr lang="en-US" sz="1200" dirty="0">
                <a:solidFill>
                  <a:prstClr val="black"/>
                </a:solidFill>
                <a:latin typeface="Arial" charset="0"/>
                <a:cs typeface="Arial" charset="0"/>
              </a:rPr>
              <a:t>	Tax payable ($400,000 × 25%)		100,000</a:t>
            </a:r>
          </a:p>
          <a:p>
            <a:pPr fontAlgn="base">
              <a:spcBef>
                <a:spcPct val="0"/>
              </a:spcBef>
              <a:spcAft>
                <a:spcPts val="600"/>
              </a:spcAft>
            </a:pPr>
            <a:r>
              <a:rPr lang="en-US" sz="1200" dirty="0">
                <a:solidFill>
                  <a:prstClr val="black"/>
                </a:solidFill>
                <a:latin typeface="Arial" charset="0"/>
                <a:cs typeface="Arial" charset="0"/>
              </a:rPr>
              <a:t>	</a:t>
            </a:r>
            <a:r>
              <a:rPr lang="en-US" sz="1200" b="1" dirty="0">
                <a:solidFill>
                  <a:srgbClr val="C00000"/>
                </a:solidFill>
                <a:latin typeface="Arial" charset="0"/>
                <a:cs typeface="Arial" charset="0"/>
              </a:rPr>
              <a:t>Liability—uncertain tax position ($20,000 × 25%)	    5,000</a:t>
            </a:r>
          </a:p>
          <a:p>
            <a:pPr eaLnBrk="1" hangingPunct="1"/>
            <a:endParaRPr lang="en-US" altLang="en-US" dirty="0"/>
          </a:p>
        </p:txBody>
      </p:sp>
    </p:spTree>
    <p:extLst>
      <p:ext uri="{BB962C8B-B14F-4D97-AF65-F5344CB8AC3E}">
        <p14:creationId xmlns:p14="http://schemas.microsoft.com/office/powerpoint/2010/main" val="14219871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consider what happens in the future, when the uncertainty associated with the tax position has been resolved. We’ll consider three scenarios. Note that, in each scenario, the “Liability—uncertain tax positions” gets reduced to zero in the period in which the uncertainty is resolved.</a:t>
            </a:r>
          </a:p>
          <a:p>
            <a:endParaRPr lang="en-US" sz="1200" b="0" i="0" u="none" strike="noStrike" kern="1200" baseline="0" dirty="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IN" sz="1200" b="1" i="0" u="none" strike="noStrike" kern="1200" baseline="0" dirty="0">
                <a:solidFill>
                  <a:schemeClr val="tx1"/>
                </a:solidFill>
                <a:latin typeface="+mn-lt"/>
                <a:ea typeface="+mn-ea"/>
                <a:cs typeface="+mn-cs"/>
              </a:rPr>
              <a:t>Worst case scenario. </a:t>
            </a:r>
            <a:r>
              <a:rPr lang="en-US" dirty="0"/>
              <a:t>The entire position is disallowed, such that Derrick owes $8 million tax (plus any interest and penalties, which we are ignoring).</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96</a:t>
            </a:fld>
            <a:endParaRPr lang="en-IN" dirty="0"/>
          </a:p>
        </p:txBody>
      </p:sp>
    </p:spTree>
    <p:extLst>
      <p:ext uri="{BB962C8B-B14F-4D97-AF65-F5344CB8AC3E}">
        <p14:creationId xmlns:p14="http://schemas.microsoft.com/office/powerpoint/2010/main" val="27337128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2"/>
            </a:pPr>
            <a:r>
              <a:rPr lang="en-IN" b="1" i="0" u="none" strike="noStrike" kern="1200" baseline="0" dirty="0">
                <a:solidFill>
                  <a:schemeClr val="tx1"/>
                </a:solidFill>
              </a:rPr>
              <a:t>Best case scenario. </a:t>
            </a:r>
            <a:r>
              <a:rPr lang="en-IN" b="0" i="0" u="none" strike="noStrike" kern="1200" baseline="0" dirty="0">
                <a:solidFill>
                  <a:schemeClr val="tx1"/>
                </a:solidFill>
              </a:rPr>
              <a:t>The entire position is upheld, so Derrick owes no additional tax.</a:t>
            </a:r>
          </a:p>
        </p:txBody>
      </p:sp>
      <p:sp>
        <p:nvSpPr>
          <p:cNvPr id="4" name="Slide Number Placeholder 3"/>
          <p:cNvSpPr>
            <a:spLocks noGrp="1"/>
          </p:cNvSpPr>
          <p:nvPr>
            <p:ph type="sldNum" sz="quarter" idx="10"/>
          </p:nvPr>
        </p:nvSpPr>
        <p:spPr/>
        <p:txBody>
          <a:bodyPr/>
          <a:lstStyle/>
          <a:p>
            <a:fld id="{AEB7FBCE-FC67-46F0-B25A-27F3B41EA4E7}" type="slidenum">
              <a:rPr lang="en-IN" smtClean="0"/>
              <a:pPr/>
              <a:t>97</a:t>
            </a:fld>
            <a:endParaRPr lang="en-IN" dirty="0"/>
          </a:p>
        </p:txBody>
      </p:sp>
    </p:spTree>
    <p:extLst>
      <p:ext uri="{BB962C8B-B14F-4D97-AF65-F5344CB8AC3E}">
        <p14:creationId xmlns:p14="http://schemas.microsoft.com/office/powerpoint/2010/main" val="14267744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3"/>
            </a:pPr>
            <a:r>
              <a:rPr lang="en-IN" b="1" i="0" u="none" strike="noStrike" kern="1200" baseline="0" dirty="0">
                <a:solidFill>
                  <a:schemeClr val="tx1"/>
                </a:solidFill>
              </a:rPr>
              <a:t>Expected scenario. </a:t>
            </a:r>
            <a:r>
              <a:rPr lang="en-IN" b="0" i="0" u="none" strike="noStrike" kern="1200" baseline="0" dirty="0">
                <a:solidFill>
                  <a:schemeClr val="tx1"/>
                </a:solidFill>
              </a:rPr>
              <a:t>The $6 million position is allowed as expected, so Derrick owes the expected $2 million tax (plus any interest and penalties, which we are ignoring).</a:t>
            </a:r>
            <a:endParaRPr lang="en-IN" dirty="0">
              <a:latin typeface="Calibri" pitchFamily="34" charset="0"/>
            </a:endParaRPr>
          </a:p>
        </p:txBody>
      </p:sp>
      <p:sp>
        <p:nvSpPr>
          <p:cNvPr id="4" name="Slide Number Placeholder 3"/>
          <p:cNvSpPr>
            <a:spLocks noGrp="1"/>
          </p:cNvSpPr>
          <p:nvPr>
            <p:ph type="sldNum" sz="quarter" idx="10"/>
          </p:nvPr>
        </p:nvSpPr>
        <p:spPr/>
        <p:txBody>
          <a:bodyPr/>
          <a:lstStyle/>
          <a:p>
            <a:fld id="{AEB7FBCE-FC67-46F0-B25A-27F3B41EA4E7}" type="slidenum">
              <a:rPr lang="en-IN" smtClean="0"/>
              <a:pPr/>
              <a:t>98</a:t>
            </a:fld>
            <a:endParaRPr lang="en-IN" dirty="0"/>
          </a:p>
        </p:txBody>
      </p:sp>
    </p:spTree>
    <p:extLst>
      <p:ext uri="{BB962C8B-B14F-4D97-AF65-F5344CB8AC3E}">
        <p14:creationId xmlns:p14="http://schemas.microsoft.com/office/powerpoint/2010/main" val="17355880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2"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eaLnBrk="0" fontAlgn="base" hangingPunct="0">
              <a:spcBef>
                <a:spcPct val="0"/>
              </a:spcBef>
              <a:spcAft>
                <a:spcPct val="0"/>
              </a:spcAft>
              <a:defRPr>
                <a:solidFill>
                  <a:schemeClr val="tx1"/>
                </a:solidFill>
                <a:latin typeface="Tahoma" pitchFamily="34" charset="0"/>
              </a:defRPr>
            </a:lvl6pPr>
            <a:lvl7pPr marL="2971635" indent="-228587" eaLnBrk="0" fontAlgn="base" hangingPunct="0">
              <a:spcBef>
                <a:spcPct val="0"/>
              </a:spcBef>
              <a:spcAft>
                <a:spcPct val="0"/>
              </a:spcAft>
              <a:defRPr>
                <a:solidFill>
                  <a:schemeClr val="tx1"/>
                </a:solidFill>
                <a:latin typeface="Tahoma" pitchFamily="34" charset="0"/>
              </a:defRPr>
            </a:lvl7pPr>
            <a:lvl8pPr marL="3428810" indent="-228587" eaLnBrk="0" fontAlgn="base" hangingPunct="0">
              <a:spcBef>
                <a:spcPct val="0"/>
              </a:spcBef>
              <a:spcAft>
                <a:spcPct val="0"/>
              </a:spcAft>
              <a:defRPr>
                <a:solidFill>
                  <a:schemeClr val="tx1"/>
                </a:solidFill>
                <a:latin typeface="Tahoma" pitchFamily="34" charset="0"/>
              </a:defRPr>
            </a:lvl8pPr>
            <a:lvl9pPr marL="3885985" indent="-228587"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99</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ts val="600"/>
              </a:spcAft>
            </a:pPr>
            <a:r>
              <a:rPr lang="en-US" sz="1200" dirty="0">
                <a:latin typeface="Arial" charset="0"/>
                <a:cs typeface="Arial" charset="0"/>
              </a:rPr>
              <a:t>The correct answer is </a:t>
            </a:r>
            <a:r>
              <a:rPr lang="en-US" sz="1200" i="1" dirty="0">
                <a:latin typeface="Arial" charset="0"/>
                <a:cs typeface="Arial" charset="0"/>
              </a:rPr>
              <a:t>d</a:t>
            </a:r>
            <a:r>
              <a:rPr lang="en-US" sz="1200" dirty="0">
                <a:latin typeface="Arial" charset="0"/>
                <a:cs typeface="Arial" charset="0"/>
              </a:rPr>
              <a:t>:</a:t>
            </a:r>
          </a:p>
          <a:p>
            <a:pPr fontAlgn="base">
              <a:spcBef>
                <a:spcPct val="0"/>
              </a:spcBef>
              <a:spcAft>
                <a:spcPts val="600"/>
              </a:spcAft>
            </a:pPr>
            <a:r>
              <a:rPr lang="en-US" sz="1200" b="1" dirty="0">
                <a:solidFill>
                  <a:srgbClr val="FF0000"/>
                </a:solidFill>
                <a:latin typeface="Arial" charset="0"/>
                <a:cs typeface="Arial" charset="0"/>
              </a:rPr>
              <a:t>Liability—uncertain tax position 		5,000</a:t>
            </a:r>
          </a:p>
          <a:p>
            <a:pPr fontAlgn="base">
              <a:spcBef>
                <a:spcPct val="0"/>
              </a:spcBef>
            </a:pPr>
            <a:r>
              <a:rPr lang="en-US" sz="1200" dirty="0">
                <a:solidFill>
                  <a:prstClr val="black"/>
                </a:solidFill>
                <a:latin typeface="Arial" charset="0"/>
                <a:cs typeface="Arial" charset="0"/>
              </a:rPr>
              <a:t>	</a:t>
            </a:r>
            <a:r>
              <a:rPr lang="en-US" sz="1200" dirty="0">
                <a:solidFill>
                  <a:srgbClr val="0070C0"/>
                </a:solidFill>
                <a:latin typeface="Arial" charset="0"/>
                <a:cs typeface="Arial" charset="0"/>
              </a:rPr>
              <a:t>Income tax expense (benefit)			5,000</a:t>
            </a:r>
          </a:p>
          <a:p>
            <a:pPr eaLnBrk="1" hangingPunct="1"/>
            <a:endParaRPr lang="en-US" altLang="en-US" dirty="0"/>
          </a:p>
        </p:txBody>
      </p:sp>
    </p:spTree>
    <p:extLst>
      <p:ext uri="{BB962C8B-B14F-4D97-AF65-F5344CB8AC3E}">
        <p14:creationId xmlns:p14="http://schemas.microsoft.com/office/powerpoint/2010/main" val="117242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211688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295348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32132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6"/>
            <a:ext cx="2916933" cy="738187"/>
          </a:xfrm>
          <a:prstGeom prst="rect">
            <a:avLst/>
          </a:prstGeom>
          <a:noFill/>
          <a:ln>
            <a:noFill/>
          </a:ln>
          <a:extLst/>
        </p:spPr>
        <p:txBody>
          <a:bodyPr>
            <a:normAutofit/>
          </a:bodyPr>
          <a:lstStyle>
            <a:lvl1pPr algn="l">
              <a:defRPr sz="2700">
                <a:solidFill>
                  <a:srgbClr val="0072A2"/>
                </a:solidFill>
                <a:latin typeface="+mn-lt"/>
                <a:ea typeface="Adobe Fan Heiti Std B" pitchFamily="34" charset="-128"/>
              </a:defRPr>
            </a:lvl1pPr>
          </a:lstStyle>
          <a:p>
            <a:r>
              <a:rPr lang="en-US" dirty="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3000" b="0">
                <a:solidFill>
                  <a:schemeClr val="tx1"/>
                </a:solidFill>
                <a:effectLst/>
              </a:defRPr>
            </a:lvl1pPr>
          </a:lstStyle>
          <a:p>
            <a:pPr lvl="0"/>
            <a:r>
              <a:rPr lang="en-US" dirty="0"/>
              <a:t>Click to edit Master text styles</a:t>
            </a:r>
          </a:p>
        </p:txBody>
      </p:sp>
      <p:sp>
        <p:nvSpPr>
          <p:cNvPr id="7" name="TextBox 6">
            <a:extLst>
              <a:ext uri="{FF2B5EF4-FFF2-40B4-BE49-F238E27FC236}">
                <a16:creationId xmlns:a16="http://schemas.microsoft.com/office/drawing/2014/main" id="{9D33EC18-70F1-A64C-832D-1C85BC4BE12B}"/>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60686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83"/>
            <a:ext cx="9143245" cy="6857434"/>
          </a:xfrm>
          <a:prstGeom prst="rect">
            <a:avLst/>
          </a:prstGeom>
        </p:spPr>
      </p:pic>
      <p:sp>
        <p:nvSpPr>
          <p:cNvPr id="6" name="Rectangle 9"/>
          <p:cNvSpPr>
            <a:spLocks noGrp="1" noChangeArrowheads="1"/>
          </p:cNvSpPr>
          <p:nvPr>
            <p:ph type="title"/>
          </p:nvPr>
        </p:nvSpPr>
        <p:spPr bwMode="auto">
          <a:xfrm>
            <a:off x="761999" y="2"/>
            <a:ext cx="8382000" cy="1444625"/>
          </a:xfrm>
          <a:prstGeom prst="rect">
            <a:avLst/>
          </a:prstGeom>
          <a:noFill/>
          <a:ln>
            <a:noFill/>
          </a:ln>
          <a:extLst/>
        </p:spPr>
        <p:txBody>
          <a:bodyPr>
            <a:normAutofit/>
          </a:bodyPr>
          <a:lstStyle>
            <a:lvl1pPr algn="ctr">
              <a:lnSpc>
                <a:spcPct val="110000"/>
              </a:lnSpc>
              <a:defRPr sz="3200" b="1">
                <a:solidFill>
                  <a:srgbClr val="0072A2"/>
                </a:solidFill>
                <a:latin typeface="+mn-lt"/>
                <a:ea typeface="Adobe Fan Heiti Std B" pitchFamily="34" charset="-128"/>
              </a:defRPr>
            </a:lvl1pPr>
          </a:lstStyle>
          <a:p>
            <a:pPr lvl="0"/>
            <a:r>
              <a:rPr lang="en-US" altLang="en-US" dirty="0"/>
              <a:t>Click to edit Master title style</a:t>
            </a:r>
          </a:p>
        </p:txBody>
      </p:sp>
      <p:sp>
        <p:nvSpPr>
          <p:cNvPr id="5" name="Text Placeholder 2"/>
          <p:cNvSpPr>
            <a:spLocks noGrp="1"/>
          </p:cNvSpPr>
          <p:nvPr>
            <p:ph idx="1"/>
          </p:nvPr>
        </p:nvSpPr>
        <p:spPr>
          <a:xfrm>
            <a:off x="761999" y="1444628"/>
            <a:ext cx="8013600" cy="50577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TextBox 6">
            <a:extLst>
              <a:ext uri="{FF2B5EF4-FFF2-40B4-BE49-F238E27FC236}">
                <a16:creationId xmlns:a16="http://schemas.microsoft.com/office/drawing/2014/main" id="{B395B5B2-E1F5-0D4E-8663-C7F5C205C40F}"/>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401701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a:t>End of Chapter ##</a:t>
            </a:r>
            <a:endParaRPr lang="en-IN" dirty="0"/>
          </a:p>
        </p:txBody>
      </p:sp>
      <p:sp>
        <p:nvSpPr>
          <p:cNvPr id="5" name="TextBox 4">
            <a:extLst>
              <a:ext uri="{FF2B5EF4-FFF2-40B4-BE49-F238E27FC236}">
                <a16:creationId xmlns:a16="http://schemas.microsoft.com/office/drawing/2014/main" id="{F99DEB19-1F36-294E-B382-169729459543}"/>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63840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5"/>
            <a:ext cx="2916933" cy="738187"/>
          </a:xfrm>
          <a:prstGeom prst="rect">
            <a:avLst/>
          </a:prstGeom>
          <a:noFill/>
          <a:ln>
            <a:noFill/>
          </a:ln>
          <a:extLst/>
        </p:spPr>
        <p:txBody>
          <a:bodyPr>
            <a:normAutofit/>
          </a:bodyPr>
          <a:lstStyle>
            <a:lvl1pPr algn="l">
              <a:defRPr sz="3600">
                <a:solidFill>
                  <a:srgbClr val="0072A2"/>
                </a:solidFill>
                <a:latin typeface="+mn-lt"/>
                <a:ea typeface="Adobe Fan Heiti Std B" pitchFamily="34" charset="-128"/>
              </a:defRPr>
            </a:lvl1pPr>
          </a:lstStyle>
          <a:p>
            <a:r>
              <a:rPr lang="en-US" dirty="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4000" b="0">
                <a:solidFill>
                  <a:schemeClr val="tx1"/>
                </a:solidFill>
                <a:effectLst/>
              </a:defRPr>
            </a:lvl1pPr>
          </a:lstStyle>
          <a:p>
            <a:pPr lvl="0"/>
            <a:r>
              <a:rPr lang="en-US" dirty="0"/>
              <a:t>Click to edit Master text styles</a:t>
            </a:r>
          </a:p>
        </p:txBody>
      </p:sp>
      <p:sp>
        <p:nvSpPr>
          <p:cNvPr id="6" name="TextBox 5">
            <a:extLst>
              <a:ext uri="{FF2B5EF4-FFF2-40B4-BE49-F238E27FC236}">
                <a16:creationId xmlns:a16="http://schemas.microsoft.com/office/drawing/2014/main" id="{53F67C0F-C74E-FA46-891A-63B97F233AEE}"/>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088277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Rectangle 9"/>
          <p:cNvSpPr>
            <a:spLocks noGrp="1" noChangeArrowheads="1"/>
          </p:cNvSpPr>
          <p:nvPr>
            <p:ph type="title"/>
          </p:nvPr>
        </p:nvSpPr>
        <p:spPr bwMode="auto">
          <a:xfrm>
            <a:off x="761999" y="0"/>
            <a:ext cx="8382000" cy="1444625"/>
          </a:xfrm>
          <a:prstGeom prst="rect">
            <a:avLst/>
          </a:prstGeom>
          <a:noFill/>
          <a:ln>
            <a:noFill/>
          </a:ln>
          <a:extLst/>
        </p:spPr>
        <p:txBody>
          <a:bodyPr>
            <a:normAutofit/>
          </a:bodyPr>
          <a:lstStyle>
            <a:lvl1pPr algn="l">
              <a:lnSpc>
                <a:spcPct val="110000"/>
              </a:lnSpc>
              <a:defRPr sz="3200" b="1">
                <a:solidFill>
                  <a:srgbClr val="0072A2"/>
                </a:solidFill>
                <a:latin typeface="+mn-lt"/>
                <a:ea typeface="Adobe Fan Heiti Std B" pitchFamily="34" charset="-128"/>
              </a:defRPr>
            </a:lvl1pPr>
          </a:lstStyle>
          <a:p>
            <a:pPr lvl="0"/>
            <a:r>
              <a:rPr lang="en-US" altLang="en-US" dirty="0"/>
              <a:t>Click to edit Master title style</a:t>
            </a:r>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Box 7">
            <a:extLst>
              <a:ext uri="{FF2B5EF4-FFF2-40B4-BE49-F238E27FC236}">
                <a16:creationId xmlns:a16="http://schemas.microsoft.com/office/drawing/2014/main" id="{C7DC904B-4C30-F24A-BBB8-FABD2DED9F81}"/>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212066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a:t>End of Chapter ##</a:t>
            </a:r>
            <a:endParaRPr lang="en-IN" dirty="0"/>
          </a:p>
        </p:txBody>
      </p:sp>
      <p:sp>
        <p:nvSpPr>
          <p:cNvPr id="5" name="TextBox 4">
            <a:extLst>
              <a:ext uri="{FF2B5EF4-FFF2-40B4-BE49-F238E27FC236}">
                <a16:creationId xmlns:a16="http://schemas.microsoft.com/office/drawing/2014/main" id="{0B16E557-328D-2545-8C1F-6D8DDD122C6F}"/>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189705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4" name="Picture 18" descr="E:\Templates\Spiceland GEs\Spiceland-02.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9"/>
          <p:cNvSpPr>
            <a:spLocks noGrp="1" noChangeArrowheads="1"/>
          </p:cNvSpPr>
          <p:nvPr>
            <p:ph type="title" hasCustomPrompt="1"/>
          </p:nvPr>
        </p:nvSpPr>
        <p:spPr bwMode="auto">
          <a:xfrm>
            <a:off x="762049" y="177800"/>
            <a:ext cx="8013600" cy="941740"/>
          </a:xfrm>
          <a:prstGeom prst="rect">
            <a:avLst/>
          </a:prstGeom>
          <a:noFill/>
          <a:ln>
            <a:noFill/>
          </a:ln>
          <a:extLst/>
        </p:spPr>
        <p:txBody>
          <a:bodyPr>
            <a:normAutofit/>
          </a:bodyPr>
          <a:lstStyle>
            <a:lvl1pPr algn="l">
              <a:defRPr sz="3600" b="1">
                <a:solidFill>
                  <a:srgbClr val="0070C0"/>
                </a:solidFill>
                <a:latin typeface="+mn-lt"/>
                <a:ea typeface="Adobe Fan Heiti Std B" pitchFamily="34" charset="-128"/>
              </a:defRPr>
            </a:lvl1pPr>
          </a:lstStyle>
          <a:p>
            <a:pPr lvl="0"/>
            <a:r>
              <a:rPr lang="en-US" altLang="en-US" dirty="0"/>
              <a:t>Concept Check </a:t>
            </a:r>
            <a:r>
              <a:rPr lang="en-US" altLang="en-US" sz="4400" b="1" dirty="0">
                <a:solidFill>
                  <a:schemeClr val="tx2"/>
                </a:solidFill>
                <a:effectLst>
                  <a:outerShdw blurRad="50800" dist="38100" dir="2700000" algn="tl" rotWithShape="0">
                    <a:prstClr val="black">
                      <a:alpha val="40000"/>
                    </a:prstClr>
                  </a:outerShdw>
                </a:effectLst>
              </a:rPr>
              <a:t>√</a:t>
            </a:r>
            <a:endParaRPr lang="en-US" altLang="en-US" dirty="0"/>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TextBox 7">
            <a:extLst>
              <a:ext uri="{FF2B5EF4-FFF2-40B4-BE49-F238E27FC236}">
                <a16:creationId xmlns:a16="http://schemas.microsoft.com/office/drawing/2014/main" id="{8186C37E-C964-6940-8930-8D2B904E7BDF}"/>
              </a:ext>
            </a:extLst>
          </p:cNvPr>
          <p:cNvSpPr txBox="1"/>
          <p:nvPr userDrawn="1"/>
        </p:nvSpPr>
        <p:spPr>
          <a:xfrm>
            <a:off x="413791" y="6611779"/>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2583602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endParaRPr lang="en-US" dirty="0">
              <a:solidFill>
                <a:prstClr val="black"/>
              </a:solidFill>
              <a:latin typeface="Arial" charset="0"/>
              <a:cs typeface="Arial" charset="0"/>
            </a:endParaRPr>
          </a:p>
        </p:txBody>
      </p:sp>
      <p:sp>
        <p:nvSpPr>
          <p:cNvPr id="6" name="Rectangle 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fontAlgn="base">
              <a:spcBef>
                <a:spcPct val="0"/>
              </a:spcBef>
              <a:spcAft>
                <a:spcPct val="0"/>
              </a:spcAft>
              <a:defRPr/>
            </a:pPr>
            <a:fld id="{FA505FA5-17CA-4706-ABA2-4C64AF1090D8}" type="slidenum">
              <a:rPr lang="en-US">
                <a:solidFill>
                  <a:prstClr val="black"/>
                </a:solidFill>
                <a:latin typeface="Arial" charset="0"/>
                <a:cs typeface="Arial" charset="0"/>
              </a:rPr>
              <a:pPr fontAlgn="base">
                <a:spcBef>
                  <a:spcPct val="0"/>
                </a:spcBef>
                <a:spcAft>
                  <a:spcPct val="0"/>
                </a:spcAft>
                <a:defRPr/>
              </a:pPr>
              <a:t>‹#›</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07399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173327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211957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423226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290584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7528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342879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356968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54283-A2F2-4750-920E-2CD34F194CBB}" type="datetimeFigureOut">
              <a:rPr lang="en-IN" smtClean="0"/>
              <a:pPr/>
              <a:t>15/01/19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222129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54283-A2F2-4750-920E-2CD34F194CBB}" type="datetimeFigureOut">
              <a:rPr lang="en-IN" smtClean="0"/>
              <a:pPr/>
              <a:t>15/01/19</a:t>
            </a:fld>
            <a:endParaRPr lang="en-IN"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B0E43-3D35-45CF-940D-E6F0D802B8C0}" type="slidenum">
              <a:rPr lang="en-IN" smtClean="0"/>
              <a:pPr/>
              <a:t>‹#›</a:t>
            </a:fld>
            <a:endParaRPr lang="en-IN" dirty="0"/>
          </a:p>
        </p:txBody>
      </p:sp>
    </p:spTree>
    <p:extLst>
      <p:ext uri="{BB962C8B-B14F-4D97-AF65-F5344CB8AC3E}">
        <p14:creationId xmlns:p14="http://schemas.microsoft.com/office/powerpoint/2010/main" val="23186271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628650" y="1825625"/>
            <a:ext cx="7886700" cy="4502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9190500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N" sz="3600" b="1" dirty="0"/>
              <a:t>Chapter 16</a:t>
            </a:r>
          </a:p>
        </p:txBody>
      </p:sp>
      <p:sp>
        <p:nvSpPr>
          <p:cNvPr id="16386" name="Text Placeholder 3"/>
          <p:cNvSpPr>
            <a:spLocks noGrp="1"/>
          </p:cNvSpPr>
          <p:nvPr>
            <p:ph type="body" sz="quarter" idx="10"/>
          </p:nvPr>
        </p:nvSpPr>
        <p:spPr/>
        <p:txBody>
          <a:bodyPr/>
          <a:lstStyle/>
          <a:p>
            <a:r>
              <a:rPr lang="en-IN" sz="4000" dirty="0"/>
              <a:t>Accounting for Income Taxes</a:t>
            </a:r>
          </a:p>
        </p:txBody>
      </p:sp>
    </p:spTree>
    <p:extLst>
      <p:ext uri="{BB962C8B-B14F-4D97-AF65-F5344CB8AC3E}">
        <p14:creationId xmlns:p14="http://schemas.microsoft.com/office/powerpoint/2010/main" val="186894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Taxes—2021</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6" name="TextBox 25"/>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Taxable Amounts</a:t>
            </a:r>
            <a:endParaRPr lang="en-US" sz="2200" dirty="0"/>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2021</a:t>
            </a:r>
            <a:endParaRPr lang="en-US" sz="2200" dirty="0"/>
          </a:p>
        </p:txBody>
      </p:sp>
      <p:sp>
        <p:nvSpPr>
          <p:cNvPr id="28" name="TextBox 27"/>
          <p:cNvSpPr txBox="1"/>
          <p:nvPr/>
        </p:nvSpPr>
        <p:spPr>
          <a:xfrm>
            <a:off x="5287749"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29" name="TextBox 28"/>
          <p:cNvSpPr txBox="1"/>
          <p:nvPr/>
        </p:nvSpPr>
        <p:spPr>
          <a:xfrm>
            <a:off x="6523215" y="1211561"/>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Depreciation</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(40)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$60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15</a:t>
            </a:r>
          </a:p>
        </p:txBody>
      </p:sp>
      <p:sp>
        <p:nvSpPr>
          <p:cNvPr id="44" name="TextBox 43"/>
          <p:cNvSpPr txBox="1"/>
          <p:nvPr/>
        </p:nvSpPr>
        <p:spPr>
          <a:xfrm>
            <a:off x="5304285" y="2304700"/>
            <a:ext cx="949652" cy="430887"/>
          </a:xfrm>
          <a:prstGeom prst="rect">
            <a:avLst/>
          </a:prstGeom>
        </p:spPr>
        <p:txBody>
          <a:bodyPr wrap="square" rtlCol="0">
            <a:spAutoFit/>
          </a:bodyPr>
          <a:lstStyle/>
          <a:p>
            <a:pPr algn="r"/>
            <a:r>
              <a:rPr lang="en-US" sz="2200" b="1" dirty="0"/>
              <a:t>$20</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$20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$40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$10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630491" y="4334141"/>
            <a:ext cx="471015" cy="430887"/>
          </a:xfrm>
          <a:prstGeom prst="rect">
            <a:avLst/>
          </a:prstGeom>
        </p:spPr>
        <p:txBody>
          <a:bodyPr wrap="square" rtlCol="0" anchor="ctr">
            <a:spAutoFit/>
          </a:bodyPr>
          <a:lstStyle/>
          <a:p>
            <a:pPr algn="r"/>
            <a:r>
              <a:rPr lang="en-US" sz="2200" b="1" dirty="0">
                <a:solidFill>
                  <a:srgbClr val="EC008C"/>
                </a:solidFill>
              </a:rPr>
              <a:t>10</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10</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5858055"/>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02100"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0" name="TextBox 79"/>
          <p:cNvSpPr txBox="1">
            <a:spLocks noChangeArrowheads="1"/>
          </p:cNvSpPr>
          <p:nvPr/>
        </p:nvSpPr>
        <p:spPr bwMode="auto">
          <a:xfrm>
            <a:off x="7567399" y="5858055"/>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15</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935628" y="6212044"/>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84" name="TextBox 83"/>
          <p:cNvSpPr txBox="1">
            <a:spLocks noChangeArrowheads="1"/>
          </p:cNvSpPr>
          <p:nvPr/>
        </p:nvSpPr>
        <p:spPr bwMode="auto">
          <a:xfrm>
            <a:off x="7578168" y="6212044"/>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10</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thousands)</a:t>
            </a:r>
          </a:p>
        </p:txBody>
      </p:sp>
      <p:cxnSp>
        <p:nvCxnSpPr>
          <p:cNvPr id="5" name="Straight Connector 4"/>
          <p:cNvCxnSpPr/>
          <p:nvPr/>
        </p:nvCxnSpPr>
        <p:spPr>
          <a:xfrm>
            <a:off x="8453579" y="3377980"/>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43632" y="3779332"/>
            <a:ext cx="1574039" cy="1069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892486" y="5572858"/>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$15</a:t>
            </a:r>
          </a:p>
          <a:p>
            <a:r>
              <a:rPr lang="en-US" sz="2200" b="1" dirty="0"/>
              <a:t>Step 2: DTL end bal: $10</a:t>
            </a:r>
          </a:p>
          <a:p>
            <a:r>
              <a:rPr lang="en-US" sz="2200" b="1" dirty="0">
                <a:solidFill>
                  <a:srgbClr val="FF3399"/>
                </a:solidFill>
              </a:rPr>
              <a:t>Step 3: DTL change: $10</a:t>
            </a:r>
          </a:p>
          <a:p>
            <a:r>
              <a:rPr lang="en-US" sz="2200" b="1" dirty="0">
                <a:solidFill>
                  <a:srgbClr val="0070C0"/>
                </a:solidFill>
              </a:rPr>
              <a:t>Step 4: Tax exp plug: $25</a:t>
            </a:r>
          </a:p>
        </p:txBody>
      </p:sp>
      <p:sp>
        <p:nvSpPr>
          <p:cNvPr id="62" name="TextBox 61">
            <a:extLst>
              <a:ext uri="{FF2B5EF4-FFF2-40B4-BE49-F238E27FC236}">
                <a16:creationId xmlns:a16="http://schemas.microsoft.com/office/drawing/2014/main" id="{3261FB06-9422-4F5E-8761-AE488908DABE}"/>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3" name="Straight Connector 62">
            <a:extLst>
              <a:ext uri="{FF2B5EF4-FFF2-40B4-BE49-F238E27FC236}">
                <a16:creationId xmlns:a16="http://schemas.microsoft.com/office/drawing/2014/main" id="{EBF4FBB5-E5E7-4A94-9CA5-31F0693F145F}"/>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695984"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67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nodeType="with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500"/>
                                        <p:tgtEl>
                                          <p:spTgt spid="88"/>
                                        </p:tgtEl>
                                      </p:cBhvr>
                                    </p:animEffect>
                                  </p:childTnLst>
                                </p:cTn>
                              </p:par>
                              <p:par>
                                <p:cTn id="77" presetID="10"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par>
                                <p:cTn id="92" presetID="10" presetClass="entr" presetSubtype="0"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0">
                                            <p:txEl>
                                              <p:pRg st="0" end="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9">
                                            <p:txEl>
                                              <p:pRg st="0" end="0"/>
                                            </p:txEl>
                                          </p:spTgt>
                                        </p:tgtEl>
                                        <p:attrNameLst>
                                          <p:attrName>style.visibility</p:attrName>
                                        </p:attrNameLst>
                                      </p:cBhvr>
                                      <p:to>
                                        <p:strVal val="visible"/>
                                      </p:to>
                                    </p:set>
                                  </p:childTnLst>
                                </p:cTn>
                              </p:par>
                              <p:par>
                                <p:cTn id="103" presetID="10"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fade">
                                      <p:cBhvr>
                                        <p:cTn id="105" dur="500"/>
                                        <p:tgtEl>
                                          <p:spTgt spid="7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500"/>
                                        <p:tgtEl>
                                          <p:spTgt spid="75"/>
                                        </p:tgtEl>
                                      </p:cBhvr>
                                    </p:animEffect>
                                  </p:childTnLst>
                                </p:cTn>
                              </p:par>
                              <p:par>
                                <p:cTn id="109" presetID="10" presetClass="entr" presetSubtype="0"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fade">
                                      <p:cBhvr>
                                        <p:cTn id="111" dur="500"/>
                                        <p:tgtEl>
                                          <p:spTgt spid="7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2"/>
                                        </p:tgtEl>
                                        <p:attrNameLst>
                                          <p:attrName>style.visibility</p:attrName>
                                        </p:attrNameLst>
                                      </p:cBhvr>
                                      <p:to>
                                        <p:strVal val="visible"/>
                                      </p:to>
                                    </p:set>
                                    <p:animEffect transition="in" filter="fade">
                                      <p:cBhvr>
                                        <p:cTn id="114" dur="500"/>
                                        <p:tgtEl>
                                          <p:spTgt spid="8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fade">
                                      <p:cBhvr>
                                        <p:cTn id="120" dur="500"/>
                                        <p:tgtEl>
                                          <p:spTgt spid="8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up)">
                                      <p:cBhvr>
                                        <p:cTn id="125" dur="500"/>
                                        <p:tgtEl>
                                          <p:spTgt spid="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fade">
                                      <p:cBhvr>
                                        <p:cTn id="128" dur="500"/>
                                        <p:tgtEl>
                                          <p:spTgt spid="6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fade">
                                      <p:cBhvr>
                                        <p:cTn id="134" dur="500"/>
                                        <p:tgtEl>
                                          <p:spTgt spid="1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500"/>
                                        <p:tgtEl>
                                          <p:spTgt spid="55"/>
                                        </p:tgtEl>
                                      </p:cBhvr>
                                    </p:animEffect>
                                  </p:childTnLst>
                                </p:cTn>
                              </p:par>
                              <p:par>
                                <p:cTn id="138" presetID="10" presetClass="entr" presetSubtype="0" fill="hold" nodeType="with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fade">
                                      <p:cBhvr>
                                        <p:cTn id="140" dur="500"/>
                                        <p:tgtEl>
                                          <p:spTgt spid="7"/>
                                        </p:tgtEl>
                                      </p:cBhvr>
                                    </p:animEffect>
                                  </p:childTnLst>
                                </p:cTn>
                              </p:par>
                              <p:par>
                                <p:cTn id="141" presetID="10" presetClass="entr" presetSubtype="0" fill="hold" nodeType="with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fade">
                                      <p:cBhvr>
                                        <p:cTn id="143" dur="500"/>
                                        <p:tgtEl>
                                          <p:spTgt spid="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fade">
                                      <p:cBhvr>
                                        <p:cTn id="146" dur="500"/>
                                        <p:tgtEl>
                                          <p:spTgt spid="5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par>
                                <p:cTn id="153" presetID="10" presetClass="entr" presetSubtype="0" fill="hold" nodeType="with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fade">
                                      <p:cBhvr>
                                        <p:cTn id="155" dur="500"/>
                                        <p:tgtEl>
                                          <p:spTgt spid="60"/>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1"/>
                                        </p:tgtEl>
                                        <p:attrNameLst>
                                          <p:attrName>style.visibility</p:attrName>
                                        </p:attrNameLst>
                                      </p:cBhvr>
                                      <p:to>
                                        <p:strVal val="visible"/>
                                      </p:to>
                                    </p:set>
                                    <p:animEffect transition="in" filter="fade">
                                      <p:cBhvr>
                                        <p:cTn id="158" dur="500"/>
                                        <p:tgtEl>
                                          <p:spTgt spid="61"/>
                                        </p:tgtEl>
                                      </p:cBhvr>
                                    </p:animEffect>
                                  </p:childTnLst>
                                </p:cTn>
                              </p:par>
                              <p:par>
                                <p:cTn id="159" presetID="1" presetClass="entr" presetSubtype="0" fill="hold" nodeType="withEffect">
                                  <p:stCondLst>
                                    <p:cond delay="0"/>
                                  </p:stCondLst>
                                  <p:childTnLst>
                                    <p:set>
                                      <p:cBhvr>
                                        <p:cTn id="16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84"/>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83">
                                            <p:txEl>
                                              <p:pRg st="0" end="0"/>
                                            </p:txEl>
                                          </p:spTgt>
                                        </p:tgtEl>
                                        <p:attrNameLst>
                                          <p:attrName>style.visibility</p:attrName>
                                        </p:attrNameLst>
                                      </p:cBhvr>
                                      <p:to>
                                        <p:strVal val="visible"/>
                                      </p:to>
                                    </p:set>
                                  </p:childTnLst>
                                </p:cTn>
                              </p:par>
                              <p:par>
                                <p:cTn id="169" presetID="10" presetClass="entr" presetSubtype="0" fill="hold" grpId="0" nodeType="withEffect">
                                  <p:stCondLst>
                                    <p:cond delay="0"/>
                                  </p:stCondLst>
                                  <p:childTnLst>
                                    <p:set>
                                      <p:cBhvr>
                                        <p:cTn id="170" dur="1" fill="hold">
                                          <p:stCondLst>
                                            <p:cond delay="0"/>
                                          </p:stCondLst>
                                        </p:cTn>
                                        <p:tgtEl>
                                          <p:spTgt spid="80"/>
                                        </p:tgtEl>
                                        <p:attrNameLst>
                                          <p:attrName>style.visibility</p:attrName>
                                        </p:attrNameLst>
                                      </p:cBhvr>
                                      <p:to>
                                        <p:strVal val="visible"/>
                                      </p:to>
                                    </p:set>
                                    <p:animEffect transition="in" filter="fade">
                                      <p:cBhvr>
                                        <p:cTn id="171" dur="500"/>
                                        <p:tgtEl>
                                          <p:spTgt spid="80"/>
                                        </p:tgtEl>
                                      </p:cBhvr>
                                    </p:animEffect>
                                  </p:childTnLst>
                                </p:cTn>
                              </p:par>
                              <p:par>
                                <p:cTn id="172" presetID="1" presetClass="entr" presetSubtype="0" fill="hold" nodeType="withEffect">
                                  <p:stCondLst>
                                    <p:cond delay="0"/>
                                  </p:stCondLst>
                                  <p:childTnLst>
                                    <p:set>
                                      <p:cBhvr>
                                        <p:cTn id="173" dur="1" fill="hold">
                                          <p:stCondLst>
                                            <p:cond delay="0"/>
                                          </p:stCondLst>
                                        </p:cTn>
                                        <p:tgtEl>
                                          <p:spTgt spid="69">
                                            <p:txEl>
                                              <p:pRg st="2" end="2"/>
                                            </p:txEl>
                                          </p:spTgt>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64"/>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fade">
                                      <p:cBhvr>
                                        <p:cTn id="180" dur="500"/>
                                        <p:tgtEl>
                                          <p:spTgt spid="7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1" presetClass="entr" presetSubtype="0" fill="hold" grpId="0" nodeType="withEffect">
                                  <p:stCondLst>
                                    <p:cond delay="0"/>
                                  </p:stCondLst>
                                  <p:childTnLst>
                                    <p:set>
                                      <p:cBhvr>
                                        <p:cTn id="185" dur="1" fill="hold">
                                          <p:stCondLst>
                                            <p:cond delay="0"/>
                                          </p:stCondLst>
                                        </p:cTn>
                                        <p:tgtEl>
                                          <p:spTgt spid="3"/>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25" grpId="0"/>
      <p:bldP spid="26" grpId="0"/>
      <p:bldP spid="27" grpId="0"/>
      <p:bldP spid="28" grpId="0"/>
      <p:bldP spid="29" grpId="0"/>
      <p:bldP spid="30"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52" grpId="0"/>
      <p:bldP spid="55" grpId="0"/>
      <p:bldP spid="56" grpId="0"/>
      <p:bldP spid="57" grpId="0"/>
      <p:bldP spid="58" grpId="0"/>
      <p:bldP spid="59" grpId="0"/>
      <p:bldP spid="61" grpId="0"/>
      <p:bldP spid="74" grpId="0" animBg="1"/>
      <p:bldP spid="75" grpId="0"/>
      <p:bldP spid="77" grpId="0"/>
      <p:bldP spid="78" grpId="0"/>
      <p:bldP spid="79" grpId="0"/>
      <p:bldP spid="80" grpId="0"/>
      <p:bldP spid="81" grpId="0"/>
      <p:bldP spid="82" grpId="0"/>
      <p:bldP spid="83" grpId="0"/>
      <p:bldP spid="84" grpId="0"/>
      <p:bldP spid="85" grpId="0"/>
      <p:bldP spid="3" grpId="0" animBg="1"/>
      <p:bldP spid="69" grpId="0"/>
      <p:bldP spid="62" grpId="0"/>
      <p:bldP spid="6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
            <a:ext cx="7943274" cy="1444625"/>
          </a:xfrm>
        </p:spPr>
        <p:txBody>
          <a:bodyPr>
            <a:normAutofit/>
          </a:bodyPr>
          <a:lstStyle/>
          <a:p>
            <a:r>
              <a:rPr lang="en-US" dirty="0"/>
              <a:t> Disclosure of Deferred Taxes—Staples, Inc.</a:t>
            </a:r>
            <a:endParaRPr lang="en-IN" dirty="0">
              <a:solidFill>
                <a:srgbClr val="235A20"/>
              </a:solidFill>
              <a:latin typeface="+mj-lt"/>
            </a:endParaRP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graphicFrame>
        <p:nvGraphicFramePr>
          <p:cNvPr id="4" name="Table 3">
            <a:extLst>
              <a:ext uri="{FF2B5EF4-FFF2-40B4-BE49-F238E27FC236}">
                <a16:creationId xmlns:a16="http://schemas.microsoft.com/office/drawing/2014/main" id="{B2346F0B-ED29-4AD8-B6B7-45CF8E03971F}"/>
              </a:ext>
            </a:extLst>
          </p:cNvPr>
          <p:cNvGraphicFramePr>
            <a:graphicFrameLocks noGrp="1"/>
          </p:cNvGraphicFramePr>
          <p:nvPr>
            <p:extLst>
              <p:ext uri="{D42A27DB-BD31-4B8C-83A1-F6EECF244321}">
                <p14:modId xmlns:p14="http://schemas.microsoft.com/office/powerpoint/2010/main" val="891307735"/>
              </p:ext>
            </p:extLst>
          </p:nvPr>
        </p:nvGraphicFramePr>
        <p:xfrm>
          <a:off x="898235" y="1563690"/>
          <a:ext cx="7670801" cy="3061407"/>
        </p:xfrm>
        <a:graphic>
          <a:graphicData uri="http://schemas.openxmlformats.org/drawingml/2006/table">
            <a:tbl>
              <a:tblPr/>
              <a:tblGrid>
                <a:gridCol w="4245265">
                  <a:extLst>
                    <a:ext uri="{9D8B030D-6E8A-4147-A177-3AD203B41FA5}">
                      <a16:colId xmlns:a16="http://schemas.microsoft.com/office/drawing/2014/main" val="2588540047"/>
                    </a:ext>
                  </a:extLst>
                </a:gridCol>
                <a:gridCol w="1270000">
                  <a:extLst>
                    <a:ext uri="{9D8B030D-6E8A-4147-A177-3AD203B41FA5}">
                      <a16:colId xmlns:a16="http://schemas.microsoft.com/office/drawing/2014/main" val="3741145022"/>
                    </a:ext>
                  </a:extLst>
                </a:gridCol>
                <a:gridCol w="1115819">
                  <a:extLst>
                    <a:ext uri="{9D8B030D-6E8A-4147-A177-3AD203B41FA5}">
                      <a16:colId xmlns:a16="http://schemas.microsoft.com/office/drawing/2014/main" val="814922493"/>
                    </a:ext>
                  </a:extLst>
                </a:gridCol>
                <a:gridCol w="1039717">
                  <a:extLst>
                    <a:ext uri="{9D8B030D-6E8A-4147-A177-3AD203B41FA5}">
                      <a16:colId xmlns:a16="http://schemas.microsoft.com/office/drawing/2014/main" val="2749329983"/>
                    </a:ext>
                  </a:extLst>
                </a:gridCol>
              </a:tblGrid>
              <a:tr h="696560">
                <a:tc gridSpan="4">
                  <a:txBody>
                    <a:bodyPr/>
                    <a:lstStyle/>
                    <a:p>
                      <a:pPr algn="l"/>
                      <a:r>
                        <a:rPr lang="en-US" sz="1600" dirty="0"/>
                        <a:t>The following summarizes the activity related to the Company’s unrecognized tax benefits, including those related to discontinued operations ($ in millions):</a:t>
                      </a:r>
                    </a:p>
                  </a:txBody>
                  <a:tcPr marL="42246" marR="42246" marT="21123" marB="21123">
                    <a:lnL>
                      <a:noFill/>
                    </a:lnL>
                    <a:lnR w="12700" cmpd="sng">
                      <a:noFill/>
                      <a:prstDash val="solid"/>
                    </a:lnR>
                    <a:lnT>
                      <a:noFill/>
                    </a:lnT>
                    <a:lnB>
                      <a:noFill/>
                    </a:lnB>
                    <a:lnTlToBr w="12700" cmpd="sng">
                      <a:noFill/>
                      <a:prstDash val="solid"/>
                    </a:lnTlToBr>
                    <a:lnBlToTr w="12700" cmpd="sng">
                      <a:noFill/>
                      <a:prstDash val="solid"/>
                    </a:lnBlToTr>
                    <a:solidFill>
                      <a:srgbClr val="DCE6F2"/>
                    </a:solidFill>
                  </a:tcPr>
                </a:tc>
                <a:tc hMerge="1">
                  <a:txBody>
                    <a:bodyPr/>
                    <a:lstStyle/>
                    <a:p>
                      <a:endParaRPr lang="en-US" sz="800" dirty="0"/>
                    </a:p>
                  </a:txBody>
                  <a:tcPr marL="42246" marR="42246" marT="21123" marB="21123">
                    <a:lnL>
                      <a:noFill/>
                    </a:lnL>
                  </a:tcPr>
                </a:tc>
                <a:tc hMerge="1">
                  <a:txBody>
                    <a:bodyPr/>
                    <a:lstStyle/>
                    <a:p>
                      <a:endParaRPr lang="en-US" sz="800" dirty="0"/>
                    </a:p>
                  </a:txBody>
                  <a:tcPr marL="42246" marR="42246" marT="21123" marB="21123"/>
                </a:tc>
                <a:tc hMerge="1">
                  <a:txBody>
                    <a:bodyPr/>
                    <a:lstStyle/>
                    <a:p>
                      <a:endParaRPr lang="en-US" sz="800" dirty="0"/>
                    </a:p>
                  </a:txBody>
                  <a:tcPr marL="42246" marR="42246" marT="21123" marB="21123"/>
                </a:tc>
                <a:extLst>
                  <a:ext uri="{0D108BD9-81ED-4DB2-BD59-A6C34878D82A}">
                    <a16:rowId xmlns:a16="http://schemas.microsoft.com/office/drawing/2014/main" val="1177952033"/>
                  </a:ext>
                </a:extLst>
              </a:tr>
              <a:tr h="280197">
                <a:tc>
                  <a:txBody>
                    <a:bodyPr/>
                    <a:lstStyle/>
                    <a:p>
                      <a:pPr algn="l"/>
                      <a:endParaRPr lang="en-US" sz="1600" dirty="0"/>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b="1" dirty="0"/>
                        <a:t>2016</a:t>
                      </a:r>
                      <a:endParaRPr lang="en-US" sz="1600" dirty="0"/>
                    </a:p>
                  </a:txBody>
                  <a:tcPr marL="42246" marR="42246" marT="21123" marB="21123">
                    <a:lnL>
                      <a:noFill/>
                    </a:lnL>
                    <a:lnR>
                      <a:noFill/>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a:r>
                        <a:rPr lang="en-US" sz="1600" b="1" dirty="0"/>
                        <a:t>2015</a:t>
                      </a:r>
                      <a:endParaRPr lang="en-US" sz="1600" dirty="0"/>
                    </a:p>
                  </a:txBody>
                  <a:tcPr marL="42246" marR="42246" marT="21123" marB="21123">
                    <a:lnL>
                      <a:noFill/>
                    </a:lnL>
                    <a:lnR>
                      <a:noFill/>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ctr"/>
                      <a:r>
                        <a:rPr lang="en-US" sz="1600" b="1" dirty="0"/>
                        <a:t>2014</a:t>
                      </a:r>
                      <a:endParaRPr lang="en-US" sz="1600" dirty="0"/>
                    </a:p>
                  </a:txBody>
                  <a:tcPr marL="42246" marR="42246" marT="21123" marB="21123">
                    <a:lnL>
                      <a:noFill/>
                    </a:lnL>
                    <a:lnR>
                      <a:noFill/>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14823789"/>
                  </a:ext>
                </a:extLst>
              </a:tr>
              <a:tr h="0">
                <a:tc>
                  <a:txBody>
                    <a:bodyPr/>
                    <a:lstStyle/>
                    <a:p>
                      <a:pPr algn="l"/>
                      <a:r>
                        <a:rPr lang="en-US" sz="1600" dirty="0"/>
                        <a:t>Balance at beginning of fiscal year</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$136</a:t>
                      </a:r>
                    </a:p>
                  </a:txBody>
                  <a:tcPr marL="42246" marR="42246" marT="21123" marB="21123">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CE6F2"/>
                    </a:solidFill>
                  </a:tcPr>
                </a:tc>
                <a:tc>
                  <a:txBody>
                    <a:bodyPr/>
                    <a:lstStyle/>
                    <a:p>
                      <a:pPr algn="ctr"/>
                      <a:r>
                        <a:rPr lang="en-US" sz="1600" dirty="0"/>
                        <a:t>$216</a:t>
                      </a:r>
                    </a:p>
                  </a:txBody>
                  <a:tcPr marL="42246" marR="42246" marT="21123" marB="21123">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CE6F2"/>
                    </a:solidFill>
                  </a:tcPr>
                </a:tc>
                <a:tc>
                  <a:txBody>
                    <a:bodyPr/>
                    <a:lstStyle/>
                    <a:p>
                      <a:pPr algn="ctr"/>
                      <a:r>
                        <a:rPr lang="en-US" sz="1600" dirty="0"/>
                        <a:t>$281</a:t>
                      </a:r>
                    </a:p>
                  </a:txBody>
                  <a:tcPr marL="42246" marR="42246" marT="21123" marB="21123">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330663142"/>
                  </a:ext>
                </a:extLst>
              </a:tr>
              <a:tr h="304806">
                <a:tc>
                  <a:txBody>
                    <a:bodyPr/>
                    <a:lstStyle/>
                    <a:p>
                      <a:pPr algn="l"/>
                      <a:r>
                        <a:rPr lang="en-US" sz="1600" dirty="0"/>
                        <a:t>Additions for tax positions related to current year</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30</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19</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22</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269380926"/>
                  </a:ext>
                </a:extLst>
              </a:tr>
              <a:tr h="0">
                <a:tc>
                  <a:txBody>
                    <a:bodyPr/>
                    <a:lstStyle/>
                    <a:p>
                      <a:pPr algn="l"/>
                      <a:r>
                        <a:rPr lang="en-US" sz="1600" dirty="0"/>
                        <a:t>Additions for tax positions of prior years</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8</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5</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36</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919495598"/>
                  </a:ext>
                </a:extLst>
              </a:tr>
              <a:tr h="236303">
                <a:tc>
                  <a:txBody>
                    <a:bodyPr/>
                    <a:lstStyle/>
                    <a:p>
                      <a:pPr algn="l"/>
                      <a:r>
                        <a:rPr lang="en-US" sz="1600" dirty="0"/>
                        <a:t>Reductions for tax positions of prior years</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(8)</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  (5)</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(88)</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583184056"/>
                  </a:ext>
                </a:extLst>
              </a:tr>
              <a:tr h="188591">
                <a:tc>
                  <a:txBody>
                    <a:bodyPr/>
                    <a:lstStyle/>
                    <a:p>
                      <a:pPr algn="l"/>
                      <a:r>
                        <a:rPr lang="en-US" sz="1600" dirty="0"/>
                        <a:t>Reduction for statute of limitations expiration</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(22)</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 (69)</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dirty="0"/>
                        <a:t>(17)</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531851599"/>
                  </a:ext>
                </a:extLst>
              </a:tr>
              <a:tr h="280197">
                <a:tc>
                  <a:txBody>
                    <a:bodyPr/>
                    <a:lstStyle/>
                    <a:p>
                      <a:pPr algn="l"/>
                      <a:r>
                        <a:rPr lang="en-US" sz="1600" dirty="0"/>
                        <a:t>Settlements</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u="sng" dirty="0"/>
                        <a:t>      (7)</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u="sng" dirty="0"/>
                        <a:t>   (30)</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u="sng" dirty="0"/>
                        <a:t>    (18)</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876592235"/>
                  </a:ext>
                </a:extLst>
              </a:tr>
              <a:tr h="343525">
                <a:tc>
                  <a:txBody>
                    <a:bodyPr/>
                    <a:lstStyle/>
                    <a:p>
                      <a:pPr algn="l"/>
                      <a:r>
                        <a:rPr lang="en-US" sz="1600" dirty="0"/>
                        <a:t>Balance at end of fiscal year</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u="dbl" baseline="0" dirty="0"/>
                        <a:t>$137</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u="dbl" baseline="0" dirty="0"/>
                        <a:t>$136 </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tc>
                  <a:txBody>
                    <a:bodyPr/>
                    <a:lstStyle/>
                    <a:p>
                      <a:pPr algn="ctr"/>
                      <a:r>
                        <a:rPr lang="en-US" sz="1600" u="dbl" baseline="0" dirty="0"/>
                        <a:t>$216</a:t>
                      </a:r>
                    </a:p>
                  </a:txBody>
                  <a:tcPr marL="42246" marR="42246" marT="21123" marB="21123">
                    <a:lnL>
                      <a:noFill/>
                    </a:lnL>
                    <a:lnR>
                      <a:noFill/>
                    </a:lnR>
                    <a:lnT>
                      <a:noFill/>
                    </a:lnT>
                    <a:lnB>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609902571"/>
                  </a:ext>
                </a:extLst>
              </a:tr>
            </a:tbl>
          </a:graphicData>
        </a:graphic>
      </p:graphicFrame>
      <p:sp>
        <p:nvSpPr>
          <p:cNvPr id="6" name="Slide Number Placeholder 5">
            <a:extLst>
              <a:ext uri="{FF2B5EF4-FFF2-40B4-BE49-F238E27FC236}">
                <a16:creationId xmlns:a16="http://schemas.microsoft.com/office/drawing/2014/main" id="{FA39E225-FE2E-DF41-837D-1CF9653DAEFC}"/>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100</a:t>
            </a:fld>
            <a:endParaRPr lang="en-US" dirty="0"/>
          </a:p>
        </p:txBody>
      </p:sp>
    </p:spTree>
    <p:extLst>
      <p:ext uri="{BB962C8B-B14F-4D97-AF65-F5344CB8AC3E}">
        <p14:creationId xmlns:p14="http://schemas.microsoft.com/office/powerpoint/2010/main" val="19788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
            <a:ext cx="8382000" cy="799104"/>
          </a:xfrm>
        </p:spPr>
        <p:txBody>
          <a:bodyPr>
            <a:normAutofit/>
          </a:bodyPr>
          <a:lstStyle/>
          <a:p>
            <a:r>
              <a:rPr lang="en-US" dirty="0">
                <a:latin typeface="+mj-lt"/>
              </a:rPr>
              <a:t>Intraperiod Tax Allocation</a:t>
            </a:r>
            <a:endParaRPr lang="en-IN" dirty="0">
              <a:solidFill>
                <a:srgbClr val="235A20"/>
              </a:solidFill>
              <a:latin typeface="+mj-lt"/>
            </a:endParaRPr>
          </a:p>
        </p:txBody>
      </p:sp>
      <p:sp>
        <p:nvSpPr>
          <p:cNvPr id="3" name="Content Placeholder 2"/>
          <p:cNvSpPr>
            <a:spLocks noGrp="1"/>
          </p:cNvSpPr>
          <p:nvPr>
            <p:ph idx="1"/>
          </p:nvPr>
        </p:nvSpPr>
        <p:spPr>
          <a:xfrm>
            <a:off x="761999" y="817617"/>
            <a:ext cx="8013600" cy="5847349"/>
          </a:xfrm>
        </p:spPr>
        <p:txBody>
          <a:bodyPr>
            <a:normAutofit/>
          </a:bodyPr>
          <a:lstStyle/>
          <a:p>
            <a:pPr>
              <a:buClr>
                <a:schemeClr val="tx1"/>
              </a:buClr>
            </a:pPr>
            <a:r>
              <a:rPr lang="en-US" sz="3000" dirty="0"/>
              <a:t>Allocating income taxes </a:t>
            </a:r>
            <a:r>
              <a:rPr lang="en-US" sz="3000" b="1" i="1" dirty="0">
                <a:solidFill>
                  <a:srgbClr val="C00000"/>
                </a:solidFill>
              </a:rPr>
              <a:t>within</a:t>
            </a:r>
            <a:r>
              <a:rPr lang="en-US" sz="3000" dirty="0"/>
              <a:t> a particular reporting period</a:t>
            </a:r>
          </a:p>
          <a:p>
            <a:r>
              <a:rPr lang="en-IN" sz="3000" dirty="0"/>
              <a:t>Each of the following items should be reported </a:t>
            </a:r>
            <a:r>
              <a:rPr lang="en-IN" sz="3000" b="1" i="1" dirty="0">
                <a:solidFill>
                  <a:srgbClr val="C00000"/>
                </a:solidFill>
              </a:rPr>
              <a:t>net</a:t>
            </a:r>
            <a:r>
              <a:rPr lang="en-IN" sz="3000" dirty="0"/>
              <a:t> of its respective income tax effects:</a:t>
            </a:r>
          </a:p>
          <a:p>
            <a:pPr lvl="1">
              <a:buFont typeface="Lucida Grande"/>
              <a:buChar char="–"/>
            </a:pPr>
            <a:r>
              <a:rPr lang="en-IN" sz="2800" dirty="0"/>
              <a:t>Income (or loss) from continuing operations</a:t>
            </a:r>
          </a:p>
          <a:p>
            <a:pPr lvl="1">
              <a:buFont typeface="Lucida Grande"/>
              <a:buChar char="–"/>
            </a:pPr>
            <a:r>
              <a:rPr lang="en-US" sz="2800" dirty="0"/>
              <a:t>Discontinued operations</a:t>
            </a:r>
            <a:endParaRPr lang="en-IN" sz="2800" dirty="0"/>
          </a:p>
          <a:p>
            <a:r>
              <a:rPr lang="en-US" sz="3000" dirty="0"/>
              <a:t>A taxable gain </a:t>
            </a:r>
            <a:r>
              <a:rPr lang="en-IN" sz="3000" dirty="0"/>
              <a:t>on disposal of a discontinued operation increases a company’s taxable income, and therefore its tax expense</a:t>
            </a:r>
          </a:p>
          <a:p>
            <a:r>
              <a:rPr lang="en-IN" sz="3000" dirty="0"/>
              <a:t>A deductible loss on disposal reduces a company’s taxable income, and therefore its tax expense</a:t>
            </a:r>
          </a:p>
        </p:txBody>
      </p:sp>
      <p:sp>
        <p:nvSpPr>
          <p:cNvPr id="4" name="Title 2"/>
          <p:cNvSpPr txBox="1">
            <a:spLocks/>
          </p:cNvSpPr>
          <p:nvPr/>
        </p:nvSpPr>
        <p:spPr bwMode="auto">
          <a:xfrm>
            <a:off x="8295008" y="119065"/>
            <a:ext cx="836611"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LO16-10</a:t>
            </a:r>
          </a:p>
        </p:txBody>
      </p:sp>
      <p:sp>
        <p:nvSpPr>
          <p:cNvPr id="5" name="Slide Number Placeholder 5">
            <a:extLst>
              <a:ext uri="{FF2B5EF4-FFF2-40B4-BE49-F238E27FC236}">
                <a16:creationId xmlns:a16="http://schemas.microsoft.com/office/drawing/2014/main" id="{72BDC3B7-BBDD-8649-AA78-4D8FEF5B1A03}"/>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101</a:t>
            </a:fld>
            <a:endParaRPr lang="en-US" dirty="0"/>
          </a:p>
        </p:txBody>
      </p:sp>
    </p:spTree>
    <p:extLst>
      <p:ext uri="{BB962C8B-B14F-4D97-AF65-F5344CB8AC3E}">
        <p14:creationId xmlns:p14="http://schemas.microsoft.com/office/powerpoint/2010/main" val="5874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
            <a:ext cx="8382000" cy="735978"/>
          </a:xfrm>
        </p:spPr>
        <p:txBody>
          <a:bodyPr>
            <a:normAutofit/>
          </a:bodyPr>
          <a:lstStyle/>
          <a:p>
            <a:r>
              <a:rPr lang="en-US" dirty="0">
                <a:latin typeface="+mj-lt"/>
              </a:rPr>
              <a:t>Intraperiod Tax Allocation </a:t>
            </a:r>
            <a:r>
              <a:rPr lang="en-US" sz="2400" dirty="0">
                <a:latin typeface="+mj-lt"/>
              </a:rPr>
              <a:t>(continued)</a:t>
            </a:r>
            <a:endParaRPr lang="en-IN" sz="3600" dirty="0">
              <a:solidFill>
                <a:srgbClr val="235A20"/>
              </a:solidFill>
              <a:latin typeface="+mj-lt"/>
            </a:endParaRPr>
          </a:p>
        </p:txBody>
      </p:sp>
      <p:sp>
        <p:nvSpPr>
          <p:cNvPr id="5" name="TextBox 4"/>
          <p:cNvSpPr txBox="1">
            <a:spLocks noChangeArrowheads="1"/>
          </p:cNvSpPr>
          <p:nvPr/>
        </p:nvSpPr>
        <p:spPr bwMode="auto">
          <a:xfrm>
            <a:off x="827315" y="1537960"/>
            <a:ext cx="6302828" cy="373163"/>
          </a:xfrm>
          <a:prstGeom prst="rect">
            <a:avLst/>
          </a:prstGeom>
          <a:noFill/>
          <a:ln w="9525">
            <a:noFill/>
            <a:miter lim="800000"/>
            <a:headEnd/>
            <a:tailEnd/>
          </a:ln>
        </p:spPr>
        <p:txBody>
          <a:bodyPr/>
          <a:lstStyle/>
          <a:p>
            <a:r>
              <a:rPr lang="en-US" sz="2000" dirty="0"/>
              <a:t>Income before tax and discontinued operation</a:t>
            </a:r>
          </a:p>
        </p:txBody>
      </p:sp>
      <p:sp>
        <p:nvSpPr>
          <p:cNvPr id="6" name="TextBox 5"/>
          <p:cNvSpPr txBox="1">
            <a:spLocks noChangeArrowheads="1"/>
          </p:cNvSpPr>
          <p:nvPr/>
        </p:nvSpPr>
        <p:spPr bwMode="auto">
          <a:xfrm>
            <a:off x="7291251" y="1531256"/>
            <a:ext cx="1109528" cy="386570"/>
          </a:xfrm>
          <a:prstGeom prst="rect">
            <a:avLst/>
          </a:prstGeom>
          <a:noFill/>
          <a:ln w="9525">
            <a:noFill/>
            <a:miter lim="800000"/>
            <a:headEnd/>
            <a:tailEnd/>
          </a:ln>
        </p:spPr>
        <p:txBody>
          <a:bodyPr/>
          <a:lstStyle/>
          <a:p>
            <a:pPr algn="r"/>
            <a:r>
              <a:rPr lang="en-IN" sz="2000" dirty="0"/>
              <a:t>$84</a:t>
            </a:r>
          </a:p>
        </p:txBody>
      </p:sp>
      <p:sp>
        <p:nvSpPr>
          <p:cNvPr id="7" name="TextBox 6"/>
          <p:cNvSpPr txBox="1">
            <a:spLocks noChangeArrowheads="1"/>
          </p:cNvSpPr>
          <p:nvPr/>
        </p:nvSpPr>
        <p:spPr bwMode="auto">
          <a:xfrm>
            <a:off x="838197" y="1864536"/>
            <a:ext cx="6302828" cy="373163"/>
          </a:xfrm>
          <a:prstGeom prst="rect">
            <a:avLst/>
          </a:prstGeom>
          <a:noFill/>
          <a:ln w="9525">
            <a:noFill/>
            <a:miter lim="800000"/>
            <a:headEnd/>
            <a:tailEnd/>
          </a:ln>
        </p:spPr>
        <p:txBody>
          <a:bodyPr/>
          <a:lstStyle/>
          <a:p>
            <a:r>
              <a:rPr lang="en-IN" sz="2000" dirty="0"/>
              <a:t>Less: Income tax expense ($84 × 25%)</a:t>
            </a:r>
            <a:endParaRPr lang="en-US" sz="2000" dirty="0"/>
          </a:p>
        </p:txBody>
      </p:sp>
      <p:sp>
        <p:nvSpPr>
          <p:cNvPr id="8" name="TextBox 7"/>
          <p:cNvSpPr txBox="1">
            <a:spLocks noChangeArrowheads="1"/>
          </p:cNvSpPr>
          <p:nvPr/>
        </p:nvSpPr>
        <p:spPr bwMode="auto">
          <a:xfrm>
            <a:off x="7389221" y="1857832"/>
            <a:ext cx="1109528" cy="386570"/>
          </a:xfrm>
          <a:prstGeom prst="rect">
            <a:avLst/>
          </a:prstGeom>
          <a:noFill/>
          <a:ln w="9525">
            <a:noFill/>
            <a:miter lim="800000"/>
            <a:headEnd/>
            <a:tailEnd/>
          </a:ln>
        </p:spPr>
        <p:txBody>
          <a:bodyPr/>
          <a:lstStyle/>
          <a:p>
            <a:pPr algn="r"/>
            <a:r>
              <a:rPr lang="en-IN" sz="2000" dirty="0">
                <a:solidFill>
                  <a:srgbClr val="0070C0"/>
                </a:solidFill>
              </a:rPr>
              <a:t>(21)</a:t>
            </a:r>
          </a:p>
        </p:txBody>
      </p:sp>
      <p:sp>
        <p:nvSpPr>
          <p:cNvPr id="15" name="TextBox 14"/>
          <p:cNvSpPr txBox="1">
            <a:spLocks noChangeArrowheads="1"/>
          </p:cNvSpPr>
          <p:nvPr/>
        </p:nvSpPr>
        <p:spPr bwMode="auto">
          <a:xfrm>
            <a:off x="827307" y="2223770"/>
            <a:ext cx="6302828" cy="373163"/>
          </a:xfrm>
          <a:prstGeom prst="rect">
            <a:avLst/>
          </a:prstGeom>
          <a:noFill/>
          <a:ln w="9525">
            <a:noFill/>
            <a:miter lim="800000"/>
            <a:headEnd/>
            <a:tailEnd/>
          </a:ln>
        </p:spPr>
        <p:txBody>
          <a:bodyPr/>
          <a:lstStyle/>
          <a:p>
            <a:r>
              <a:rPr lang="en-US" sz="2000" dirty="0"/>
              <a:t>Income before discontinued operations</a:t>
            </a:r>
          </a:p>
        </p:txBody>
      </p:sp>
      <p:sp>
        <p:nvSpPr>
          <p:cNvPr id="16" name="TextBox 15"/>
          <p:cNvSpPr txBox="1">
            <a:spLocks noChangeArrowheads="1"/>
          </p:cNvSpPr>
          <p:nvPr/>
        </p:nvSpPr>
        <p:spPr bwMode="auto">
          <a:xfrm>
            <a:off x="7291243" y="2217066"/>
            <a:ext cx="1109528" cy="386570"/>
          </a:xfrm>
          <a:prstGeom prst="rect">
            <a:avLst/>
          </a:prstGeom>
          <a:noFill/>
          <a:ln w="9525">
            <a:noFill/>
            <a:miter lim="800000"/>
            <a:headEnd/>
            <a:tailEnd/>
          </a:ln>
        </p:spPr>
        <p:txBody>
          <a:bodyPr/>
          <a:lstStyle/>
          <a:p>
            <a:pPr algn="r"/>
            <a:r>
              <a:rPr lang="en-IN" sz="2000" dirty="0"/>
              <a:t>63</a:t>
            </a:r>
          </a:p>
        </p:txBody>
      </p:sp>
      <p:sp>
        <p:nvSpPr>
          <p:cNvPr id="17" name="TextBox 16"/>
          <p:cNvSpPr txBox="1">
            <a:spLocks noChangeArrowheads="1"/>
          </p:cNvSpPr>
          <p:nvPr/>
        </p:nvSpPr>
        <p:spPr bwMode="auto">
          <a:xfrm>
            <a:off x="827303" y="2583004"/>
            <a:ext cx="6302828" cy="373163"/>
          </a:xfrm>
          <a:prstGeom prst="rect">
            <a:avLst/>
          </a:prstGeom>
          <a:noFill/>
          <a:ln w="9525">
            <a:noFill/>
            <a:miter lim="800000"/>
            <a:headEnd/>
            <a:tailEnd/>
          </a:ln>
        </p:spPr>
        <p:txBody>
          <a:bodyPr/>
          <a:lstStyle/>
          <a:p>
            <a:r>
              <a:rPr lang="en-US" sz="2000" dirty="0"/>
              <a:t>Income from discontinued operations</a:t>
            </a:r>
          </a:p>
        </p:txBody>
      </p:sp>
      <p:sp>
        <p:nvSpPr>
          <p:cNvPr id="18" name="TextBox 17"/>
          <p:cNvSpPr txBox="1">
            <a:spLocks noChangeArrowheads="1"/>
          </p:cNvSpPr>
          <p:nvPr/>
        </p:nvSpPr>
        <p:spPr bwMode="auto">
          <a:xfrm>
            <a:off x="7291239" y="2576300"/>
            <a:ext cx="1109528" cy="386570"/>
          </a:xfrm>
          <a:prstGeom prst="rect">
            <a:avLst/>
          </a:prstGeom>
          <a:noFill/>
          <a:ln w="9525">
            <a:noFill/>
            <a:miter lim="800000"/>
            <a:headEnd/>
            <a:tailEnd/>
          </a:ln>
        </p:spPr>
        <p:txBody>
          <a:bodyPr/>
          <a:lstStyle/>
          <a:p>
            <a:pPr algn="r"/>
            <a:r>
              <a:rPr lang="en-IN" sz="2000" dirty="0"/>
              <a:t>12</a:t>
            </a:r>
          </a:p>
        </p:txBody>
      </p:sp>
      <p:sp>
        <p:nvSpPr>
          <p:cNvPr id="19" name="TextBox 18"/>
          <p:cNvSpPr txBox="1">
            <a:spLocks noChangeArrowheads="1"/>
          </p:cNvSpPr>
          <p:nvPr/>
        </p:nvSpPr>
        <p:spPr bwMode="auto">
          <a:xfrm>
            <a:off x="827303" y="3132742"/>
            <a:ext cx="6302828" cy="373163"/>
          </a:xfrm>
          <a:prstGeom prst="rect">
            <a:avLst/>
          </a:prstGeom>
          <a:noFill/>
          <a:ln w="9525">
            <a:noFill/>
            <a:miter lim="800000"/>
            <a:headEnd/>
            <a:tailEnd/>
          </a:ln>
        </p:spPr>
        <p:txBody>
          <a:bodyPr/>
          <a:lstStyle/>
          <a:p>
            <a:r>
              <a:rPr lang="en-US" sz="2000" dirty="0"/>
              <a:t>Net income</a:t>
            </a:r>
          </a:p>
        </p:txBody>
      </p:sp>
      <p:sp>
        <p:nvSpPr>
          <p:cNvPr id="20" name="TextBox 19"/>
          <p:cNvSpPr txBox="1">
            <a:spLocks noChangeArrowheads="1"/>
          </p:cNvSpPr>
          <p:nvPr/>
        </p:nvSpPr>
        <p:spPr bwMode="auto">
          <a:xfrm>
            <a:off x="7291239" y="3126038"/>
            <a:ext cx="1109528" cy="386570"/>
          </a:xfrm>
          <a:prstGeom prst="rect">
            <a:avLst/>
          </a:prstGeom>
          <a:noFill/>
          <a:ln w="9525">
            <a:noFill/>
            <a:miter lim="800000"/>
            <a:headEnd/>
            <a:tailEnd/>
          </a:ln>
        </p:spPr>
        <p:txBody>
          <a:bodyPr/>
          <a:lstStyle/>
          <a:p>
            <a:pPr algn="r"/>
            <a:r>
              <a:rPr lang="en-IN" sz="2000" dirty="0"/>
              <a:t>$ 75</a:t>
            </a:r>
          </a:p>
        </p:txBody>
      </p:sp>
      <p:cxnSp>
        <p:nvCxnSpPr>
          <p:cNvPr id="22" name="Straight Connector 21"/>
          <p:cNvCxnSpPr/>
          <p:nvPr/>
        </p:nvCxnSpPr>
        <p:spPr>
          <a:xfrm>
            <a:off x="925286" y="1476826"/>
            <a:ext cx="7881257" cy="6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7130143" y="1084922"/>
            <a:ext cx="1676400" cy="386570"/>
          </a:xfrm>
          <a:prstGeom prst="rect">
            <a:avLst/>
          </a:prstGeom>
          <a:noFill/>
          <a:ln w="9525">
            <a:noFill/>
            <a:miter lim="800000"/>
            <a:headEnd/>
            <a:tailEnd/>
          </a:ln>
        </p:spPr>
        <p:txBody>
          <a:bodyPr/>
          <a:lstStyle/>
          <a:p>
            <a:pPr algn="r"/>
            <a:r>
              <a:rPr lang="en-IN" sz="2000" dirty="0"/>
              <a:t>($ in millions)</a:t>
            </a:r>
          </a:p>
        </p:txBody>
      </p:sp>
      <p:cxnSp>
        <p:nvCxnSpPr>
          <p:cNvPr id="24" name="Straight Connector 23"/>
          <p:cNvCxnSpPr/>
          <p:nvPr/>
        </p:nvCxnSpPr>
        <p:spPr>
          <a:xfrm>
            <a:off x="7724775" y="2245546"/>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24775" y="3131371"/>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53350" y="3512371"/>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53350" y="3550471"/>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827315" y="4470618"/>
            <a:ext cx="6302828" cy="373163"/>
          </a:xfrm>
          <a:prstGeom prst="rect">
            <a:avLst/>
          </a:prstGeom>
          <a:noFill/>
          <a:ln w="9525">
            <a:noFill/>
            <a:miter lim="800000"/>
            <a:headEnd/>
            <a:tailEnd/>
          </a:ln>
        </p:spPr>
        <p:txBody>
          <a:bodyPr/>
          <a:lstStyle/>
          <a:p>
            <a:r>
              <a:rPr lang="en-US" sz="2000" dirty="0"/>
              <a:t>Income before tax and discontinued operation</a:t>
            </a:r>
          </a:p>
        </p:txBody>
      </p:sp>
      <p:sp>
        <p:nvSpPr>
          <p:cNvPr id="37" name="TextBox 36"/>
          <p:cNvSpPr txBox="1">
            <a:spLocks noChangeArrowheads="1"/>
          </p:cNvSpPr>
          <p:nvPr/>
        </p:nvSpPr>
        <p:spPr bwMode="auto">
          <a:xfrm>
            <a:off x="7291251" y="4463914"/>
            <a:ext cx="1109528" cy="386570"/>
          </a:xfrm>
          <a:prstGeom prst="rect">
            <a:avLst/>
          </a:prstGeom>
          <a:noFill/>
          <a:ln w="9525">
            <a:noFill/>
            <a:miter lim="800000"/>
            <a:headEnd/>
            <a:tailEnd/>
          </a:ln>
        </p:spPr>
        <p:txBody>
          <a:bodyPr/>
          <a:lstStyle/>
          <a:p>
            <a:pPr algn="r"/>
            <a:r>
              <a:rPr lang="en-IN" sz="2000" dirty="0"/>
              <a:t>$ 116</a:t>
            </a:r>
          </a:p>
        </p:txBody>
      </p:sp>
      <p:sp>
        <p:nvSpPr>
          <p:cNvPr id="38" name="TextBox 37"/>
          <p:cNvSpPr txBox="1">
            <a:spLocks noChangeArrowheads="1"/>
          </p:cNvSpPr>
          <p:nvPr/>
        </p:nvSpPr>
        <p:spPr bwMode="auto">
          <a:xfrm>
            <a:off x="838197" y="4797194"/>
            <a:ext cx="6302828" cy="373163"/>
          </a:xfrm>
          <a:prstGeom prst="rect">
            <a:avLst/>
          </a:prstGeom>
          <a:noFill/>
          <a:ln w="9525">
            <a:noFill/>
            <a:miter lim="800000"/>
            <a:headEnd/>
            <a:tailEnd/>
          </a:ln>
        </p:spPr>
        <p:txBody>
          <a:bodyPr/>
          <a:lstStyle/>
          <a:p>
            <a:r>
              <a:rPr lang="en-IN" sz="2000" dirty="0"/>
              <a:t>Less: Income tax expense ($116 × 25%)</a:t>
            </a:r>
            <a:endParaRPr lang="en-US" sz="2000" dirty="0"/>
          </a:p>
        </p:txBody>
      </p:sp>
      <p:sp>
        <p:nvSpPr>
          <p:cNvPr id="39" name="TextBox 38"/>
          <p:cNvSpPr txBox="1">
            <a:spLocks noChangeArrowheads="1"/>
          </p:cNvSpPr>
          <p:nvPr/>
        </p:nvSpPr>
        <p:spPr bwMode="auto">
          <a:xfrm>
            <a:off x="7389221" y="4790490"/>
            <a:ext cx="1109528" cy="386570"/>
          </a:xfrm>
          <a:prstGeom prst="rect">
            <a:avLst/>
          </a:prstGeom>
          <a:noFill/>
          <a:ln w="9525">
            <a:noFill/>
            <a:miter lim="800000"/>
            <a:headEnd/>
            <a:tailEnd/>
          </a:ln>
        </p:spPr>
        <p:txBody>
          <a:bodyPr/>
          <a:lstStyle/>
          <a:p>
            <a:pPr algn="r"/>
            <a:r>
              <a:rPr lang="en-IN" sz="2000" dirty="0">
                <a:solidFill>
                  <a:srgbClr val="0070C0"/>
                </a:solidFill>
              </a:rPr>
              <a:t>(29)</a:t>
            </a:r>
          </a:p>
        </p:txBody>
      </p:sp>
      <p:sp>
        <p:nvSpPr>
          <p:cNvPr id="40" name="TextBox 39"/>
          <p:cNvSpPr txBox="1">
            <a:spLocks noChangeArrowheads="1"/>
          </p:cNvSpPr>
          <p:nvPr/>
        </p:nvSpPr>
        <p:spPr bwMode="auto">
          <a:xfrm>
            <a:off x="827307" y="5156428"/>
            <a:ext cx="6302828" cy="373163"/>
          </a:xfrm>
          <a:prstGeom prst="rect">
            <a:avLst/>
          </a:prstGeom>
          <a:noFill/>
          <a:ln w="9525">
            <a:noFill/>
            <a:miter lim="800000"/>
            <a:headEnd/>
            <a:tailEnd/>
          </a:ln>
        </p:spPr>
        <p:txBody>
          <a:bodyPr/>
          <a:lstStyle/>
          <a:p>
            <a:r>
              <a:rPr lang="en-US" sz="2000" dirty="0"/>
              <a:t>Income before discontinued operations</a:t>
            </a:r>
          </a:p>
        </p:txBody>
      </p:sp>
      <p:sp>
        <p:nvSpPr>
          <p:cNvPr id="41" name="TextBox 40"/>
          <p:cNvSpPr txBox="1">
            <a:spLocks noChangeArrowheads="1"/>
          </p:cNvSpPr>
          <p:nvPr/>
        </p:nvSpPr>
        <p:spPr bwMode="auto">
          <a:xfrm>
            <a:off x="7291243" y="5149724"/>
            <a:ext cx="1109528" cy="386570"/>
          </a:xfrm>
          <a:prstGeom prst="rect">
            <a:avLst/>
          </a:prstGeom>
          <a:noFill/>
          <a:ln w="9525">
            <a:noFill/>
            <a:miter lim="800000"/>
            <a:headEnd/>
            <a:tailEnd/>
          </a:ln>
        </p:spPr>
        <p:txBody>
          <a:bodyPr/>
          <a:lstStyle/>
          <a:p>
            <a:pPr algn="r"/>
            <a:r>
              <a:rPr lang="en-IN" sz="2000" dirty="0"/>
              <a:t>87</a:t>
            </a:r>
          </a:p>
        </p:txBody>
      </p:sp>
      <p:sp>
        <p:nvSpPr>
          <p:cNvPr id="42" name="TextBox 41"/>
          <p:cNvSpPr txBox="1">
            <a:spLocks noChangeArrowheads="1"/>
          </p:cNvSpPr>
          <p:nvPr/>
        </p:nvSpPr>
        <p:spPr bwMode="auto">
          <a:xfrm>
            <a:off x="827303" y="5515662"/>
            <a:ext cx="6302828" cy="373163"/>
          </a:xfrm>
          <a:prstGeom prst="rect">
            <a:avLst/>
          </a:prstGeom>
          <a:noFill/>
          <a:ln w="9525">
            <a:noFill/>
            <a:miter lim="800000"/>
            <a:headEnd/>
            <a:tailEnd/>
          </a:ln>
        </p:spPr>
        <p:txBody>
          <a:bodyPr/>
          <a:lstStyle/>
          <a:p>
            <a:r>
              <a:rPr lang="en-US" sz="2000" dirty="0"/>
              <a:t>Income from discontinued operations </a:t>
            </a:r>
          </a:p>
        </p:txBody>
      </p:sp>
      <p:sp>
        <p:nvSpPr>
          <p:cNvPr id="43" name="TextBox 42"/>
          <p:cNvSpPr txBox="1">
            <a:spLocks noChangeArrowheads="1"/>
          </p:cNvSpPr>
          <p:nvPr/>
        </p:nvSpPr>
        <p:spPr bwMode="auto">
          <a:xfrm>
            <a:off x="7357914" y="5508958"/>
            <a:ext cx="1109528" cy="386570"/>
          </a:xfrm>
          <a:prstGeom prst="rect">
            <a:avLst/>
          </a:prstGeom>
          <a:noFill/>
          <a:ln w="9525">
            <a:noFill/>
            <a:miter lim="800000"/>
            <a:headEnd/>
            <a:tailEnd/>
          </a:ln>
        </p:spPr>
        <p:txBody>
          <a:bodyPr/>
          <a:lstStyle/>
          <a:p>
            <a:pPr algn="r"/>
            <a:r>
              <a:rPr lang="en-IN" sz="2000" dirty="0"/>
              <a:t>(12)</a:t>
            </a:r>
          </a:p>
        </p:txBody>
      </p:sp>
      <p:sp>
        <p:nvSpPr>
          <p:cNvPr id="44" name="TextBox 43"/>
          <p:cNvSpPr txBox="1">
            <a:spLocks noChangeArrowheads="1"/>
          </p:cNvSpPr>
          <p:nvPr/>
        </p:nvSpPr>
        <p:spPr bwMode="auto">
          <a:xfrm>
            <a:off x="827303" y="6113025"/>
            <a:ext cx="6302828" cy="373163"/>
          </a:xfrm>
          <a:prstGeom prst="rect">
            <a:avLst/>
          </a:prstGeom>
          <a:noFill/>
          <a:ln w="9525">
            <a:noFill/>
            <a:miter lim="800000"/>
            <a:headEnd/>
            <a:tailEnd/>
          </a:ln>
        </p:spPr>
        <p:txBody>
          <a:bodyPr/>
          <a:lstStyle/>
          <a:p>
            <a:r>
              <a:rPr lang="en-US" sz="2000" dirty="0"/>
              <a:t>Net income</a:t>
            </a:r>
          </a:p>
        </p:txBody>
      </p:sp>
      <p:sp>
        <p:nvSpPr>
          <p:cNvPr id="45" name="TextBox 44"/>
          <p:cNvSpPr txBox="1">
            <a:spLocks noChangeArrowheads="1"/>
          </p:cNvSpPr>
          <p:nvPr/>
        </p:nvSpPr>
        <p:spPr bwMode="auto">
          <a:xfrm>
            <a:off x="7291239" y="6106321"/>
            <a:ext cx="1109528" cy="386570"/>
          </a:xfrm>
          <a:prstGeom prst="rect">
            <a:avLst/>
          </a:prstGeom>
          <a:noFill/>
          <a:ln w="9525">
            <a:noFill/>
            <a:miter lim="800000"/>
            <a:headEnd/>
            <a:tailEnd/>
          </a:ln>
        </p:spPr>
        <p:txBody>
          <a:bodyPr/>
          <a:lstStyle/>
          <a:p>
            <a:pPr algn="r"/>
            <a:r>
              <a:rPr lang="en-IN" sz="2000" dirty="0"/>
              <a:t>$ 75</a:t>
            </a:r>
          </a:p>
        </p:txBody>
      </p:sp>
      <p:cxnSp>
        <p:nvCxnSpPr>
          <p:cNvPr id="46" name="Straight Connector 45"/>
          <p:cNvCxnSpPr/>
          <p:nvPr/>
        </p:nvCxnSpPr>
        <p:spPr>
          <a:xfrm>
            <a:off x="925286" y="4409484"/>
            <a:ext cx="7881257" cy="6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7130143" y="4039882"/>
            <a:ext cx="1676400" cy="386570"/>
          </a:xfrm>
          <a:prstGeom prst="rect">
            <a:avLst/>
          </a:prstGeom>
          <a:noFill/>
          <a:ln w="9525">
            <a:noFill/>
            <a:miter lim="800000"/>
            <a:headEnd/>
            <a:tailEnd/>
          </a:ln>
        </p:spPr>
        <p:txBody>
          <a:bodyPr/>
          <a:lstStyle/>
          <a:p>
            <a:pPr algn="r"/>
            <a:r>
              <a:rPr lang="en-IN" sz="2000" dirty="0"/>
              <a:t>($ in millions)</a:t>
            </a:r>
          </a:p>
        </p:txBody>
      </p:sp>
      <p:cxnSp>
        <p:nvCxnSpPr>
          <p:cNvPr id="48" name="Straight Connector 47"/>
          <p:cNvCxnSpPr/>
          <p:nvPr/>
        </p:nvCxnSpPr>
        <p:spPr>
          <a:xfrm>
            <a:off x="7724775" y="5178204"/>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24775" y="6111654"/>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753350" y="6492654"/>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753350" y="6530754"/>
            <a:ext cx="7453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rrowheads="1"/>
          </p:cNvSpPr>
          <p:nvPr/>
        </p:nvSpPr>
        <p:spPr bwMode="auto">
          <a:xfrm>
            <a:off x="836828" y="2840179"/>
            <a:ext cx="6302828" cy="373163"/>
          </a:xfrm>
          <a:prstGeom prst="rect">
            <a:avLst/>
          </a:prstGeom>
          <a:noFill/>
          <a:ln w="9525">
            <a:noFill/>
            <a:miter lim="800000"/>
            <a:headEnd/>
            <a:tailEnd/>
          </a:ln>
        </p:spPr>
        <p:txBody>
          <a:bodyPr/>
          <a:lstStyle/>
          <a:p>
            <a:r>
              <a:rPr lang="en-IN" sz="2000" dirty="0"/>
              <a:t>         (net of $4 income tax expense)</a:t>
            </a:r>
            <a:endParaRPr lang="en-US" sz="2000" dirty="0"/>
          </a:p>
        </p:txBody>
      </p:sp>
      <p:sp>
        <p:nvSpPr>
          <p:cNvPr id="58" name="TextBox 57"/>
          <p:cNvSpPr txBox="1">
            <a:spLocks noChangeArrowheads="1"/>
          </p:cNvSpPr>
          <p:nvPr/>
        </p:nvSpPr>
        <p:spPr bwMode="auto">
          <a:xfrm>
            <a:off x="836828" y="5763312"/>
            <a:ext cx="6302828" cy="373163"/>
          </a:xfrm>
          <a:prstGeom prst="rect">
            <a:avLst/>
          </a:prstGeom>
          <a:noFill/>
          <a:ln w="9525">
            <a:noFill/>
            <a:miter lim="800000"/>
            <a:headEnd/>
            <a:tailEnd/>
          </a:ln>
        </p:spPr>
        <p:txBody>
          <a:bodyPr/>
          <a:lstStyle/>
          <a:p>
            <a:r>
              <a:rPr lang="en-IN" sz="2000" dirty="0"/>
              <a:t>         (net of $4 income tax benefit)</a:t>
            </a:r>
            <a:endParaRPr lang="en-US" sz="2000" dirty="0"/>
          </a:p>
        </p:txBody>
      </p:sp>
      <p:sp>
        <p:nvSpPr>
          <p:cNvPr id="3" name="Rectangle 2"/>
          <p:cNvSpPr/>
          <p:nvPr/>
        </p:nvSpPr>
        <p:spPr>
          <a:xfrm>
            <a:off x="827303" y="1099455"/>
            <a:ext cx="8131640" cy="2525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821866" y="4080266"/>
            <a:ext cx="8131640" cy="2525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itle 2"/>
          <p:cNvSpPr txBox="1">
            <a:spLocks/>
          </p:cNvSpPr>
          <p:nvPr/>
        </p:nvSpPr>
        <p:spPr bwMode="auto">
          <a:xfrm>
            <a:off x="8337790" y="119065"/>
            <a:ext cx="812006"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LO16-10</a:t>
            </a:r>
          </a:p>
        </p:txBody>
      </p:sp>
      <p:sp>
        <p:nvSpPr>
          <p:cNvPr id="54" name="TextBox 53"/>
          <p:cNvSpPr txBox="1"/>
          <p:nvPr/>
        </p:nvSpPr>
        <p:spPr>
          <a:xfrm>
            <a:off x="825197" y="691378"/>
            <a:ext cx="2376000" cy="400110"/>
          </a:xfrm>
          <a:prstGeom prst="rect">
            <a:avLst/>
          </a:prstGeom>
          <a:noFill/>
        </p:spPr>
        <p:txBody>
          <a:bodyPr wrap="square" rtlCol="0">
            <a:spAutoFit/>
          </a:bodyPr>
          <a:lstStyle/>
          <a:p>
            <a:r>
              <a:rPr lang="en-IN" sz="2000" b="1" dirty="0"/>
              <a:t>Gain on disposal</a:t>
            </a:r>
          </a:p>
        </p:txBody>
      </p:sp>
      <p:sp>
        <p:nvSpPr>
          <p:cNvPr id="55" name="TextBox 54"/>
          <p:cNvSpPr txBox="1"/>
          <p:nvPr/>
        </p:nvSpPr>
        <p:spPr>
          <a:xfrm>
            <a:off x="843785" y="3673704"/>
            <a:ext cx="2376000" cy="400110"/>
          </a:xfrm>
          <a:prstGeom prst="rect">
            <a:avLst/>
          </a:prstGeom>
          <a:noFill/>
        </p:spPr>
        <p:txBody>
          <a:bodyPr wrap="square" rtlCol="0">
            <a:spAutoFit/>
          </a:bodyPr>
          <a:lstStyle/>
          <a:p>
            <a:r>
              <a:rPr lang="en-IN" sz="2000" b="1" dirty="0"/>
              <a:t>Loss on disposal</a:t>
            </a:r>
          </a:p>
        </p:txBody>
      </p:sp>
      <p:sp>
        <p:nvSpPr>
          <p:cNvPr id="56" name="Rectangle 55">
            <a:extLst>
              <a:ext uri="{FF2B5EF4-FFF2-40B4-BE49-F238E27FC236}">
                <a16:creationId xmlns:a16="http://schemas.microsoft.com/office/drawing/2014/main" id="{EA3A52BE-6EB9-4F6F-807A-9E5B70B5FC24}"/>
              </a:ext>
            </a:extLst>
          </p:cNvPr>
          <p:cNvSpPr/>
          <p:nvPr/>
        </p:nvSpPr>
        <p:spPr>
          <a:xfrm>
            <a:off x="7943985" y="1885168"/>
            <a:ext cx="530398" cy="3791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A5D6B8F1-EE76-454D-9112-7B407CF45698}"/>
              </a:ext>
            </a:extLst>
          </p:cNvPr>
          <p:cNvSpPr/>
          <p:nvPr/>
        </p:nvSpPr>
        <p:spPr>
          <a:xfrm>
            <a:off x="7901281" y="4791857"/>
            <a:ext cx="530398" cy="3791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16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par>
                                <p:cTn id="103" presetID="10"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par>
                                <p:cTn id="106" presetID="10" presetClass="entr" presetSubtype="0" fill="hold"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par>
                                <p:cTn id="109" presetID="10"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par>
                                <p:cTn id="112" presetID="10" presetClass="entr" presetSubtype="0" fill="hold" nodeType="with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p:bldP spid="16" grpId="0"/>
      <p:bldP spid="17" grpId="0"/>
      <p:bldP spid="18" grpId="0"/>
      <p:bldP spid="19" grpId="0"/>
      <p:bldP spid="20" grpId="0"/>
      <p:bldP spid="23" grpId="0"/>
      <p:bldP spid="36" grpId="0"/>
      <p:bldP spid="37" grpId="0"/>
      <p:bldP spid="38" grpId="0"/>
      <p:bldP spid="39" grpId="0"/>
      <p:bldP spid="40" grpId="0"/>
      <p:bldP spid="41" grpId="0"/>
      <p:bldP spid="42" grpId="0"/>
      <p:bldP spid="43" grpId="0"/>
      <p:bldP spid="44" grpId="0"/>
      <p:bldP spid="45" grpId="0"/>
      <p:bldP spid="47" grpId="0"/>
      <p:bldP spid="57" grpId="0"/>
      <p:bldP spid="58" grpId="0"/>
      <p:bldP spid="3" grpId="0" animBg="1"/>
      <p:bldP spid="52" grpId="0" animBg="1"/>
      <p:bldP spid="54" grpId="0"/>
      <p:bldP spid="55" grpId="0"/>
      <p:bldP spid="56" grpId="0" animBg="1"/>
      <p:bldP spid="5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Intraperiod Tax Allocation </a:t>
            </a:r>
            <a:r>
              <a:rPr lang="en-US" sz="2400" dirty="0">
                <a:latin typeface="+mj-lt"/>
              </a:rPr>
              <a:t>(concluded)</a:t>
            </a:r>
            <a:endParaRPr lang="en-IN" dirty="0">
              <a:solidFill>
                <a:srgbClr val="235A20"/>
              </a:solidFill>
              <a:latin typeface="+mj-lt"/>
            </a:endParaRPr>
          </a:p>
        </p:txBody>
      </p:sp>
      <p:sp>
        <p:nvSpPr>
          <p:cNvPr id="3" name="Content Placeholder 2"/>
          <p:cNvSpPr>
            <a:spLocks noGrp="1"/>
          </p:cNvSpPr>
          <p:nvPr>
            <p:ph idx="1"/>
          </p:nvPr>
        </p:nvSpPr>
        <p:spPr/>
        <p:txBody>
          <a:bodyPr>
            <a:normAutofit/>
          </a:bodyPr>
          <a:lstStyle/>
          <a:p>
            <a:pPr marL="0" indent="0">
              <a:buNone/>
            </a:pPr>
            <a:r>
              <a:rPr lang="en-US" b="1" dirty="0">
                <a:solidFill>
                  <a:srgbClr val="C00000"/>
                </a:solidFill>
              </a:rPr>
              <a:t>Other Comprehensive Income (OCI):</a:t>
            </a:r>
          </a:p>
          <a:p>
            <a:r>
              <a:rPr lang="en-US" dirty="0"/>
              <a:t>Four types of gains </a:t>
            </a:r>
            <a:r>
              <a:rPr lang="en-IN" dirty="0"/>
              <a:t>and losses that traditionally haven’t been included in income statements are OCI items related to: </a:t>
            </a:r>
          </a:p>
          <a:p>
            <a:pPr lvl="1">
              <a:buFont typeface="Lucida Grande"/>
              <a:buChar char="–"/>
            </a:pPr>
            <a:r>
              <a:rPr lang="en-IN" sz="2600" dirty="0"/>
              <a:t>Investments </a:t>
            </a:r>
          </a:p>
          <a:p>
            <a:pPr lvl="1">
              <a:buFont typeface="Lucida Grande"/>
              <a:buChar char="–"/>
            </a:pPr>
            <a:r>
              <a:rPr lang="en-IN" sz="2600" dirty="0"/>
              <a:t>Postretirement benefit plans </a:t>
            </a:r>
          </a:p>
          <a:p>
            <a:pPr lvl="1">
              <a:buFont typeface="Lucida Grande"/>
              <a:buChar char="–"/>
            </a:pPr>
            <a:r>
              <a:rPr lang="en-IN" sz="2600" dirty="0"/>
              <a:t>Derivatives</a:t>
            </a:r>
          </a:p>
          <a:p>
            <a:pPr lvl="1">
              <a:buFont typeface="Lucida Grande"/>
              <a:buChar char="–"/>
            </a:pPr>
            <a:r>
              <a:rPr lang="en-US" sz="2600" dirty="0"/>
              <a:t>Foreign currency translation</a:t>
            </a:r>
          </a:p>
          <a:p>
            <a:r>
              <a:rPr lang="en-US" dirty="0"/>
              <a:t>These OCI items are reported net of </a:t>
            </a:r>
            <a:r>
              <a:rPr lang="en-IN" dirty="0"/>
              <a:t>their respective income tax effects</a:t>
            </a:r>
            <a:endParaRPr lang="en-US" b="1" dirty="0">
              <a:solidFill>
                <a:srgbClr val="235A20"/>
              </a:solidFill>
            </a:endParaRPr>
          </a:p>
        </p:txBody>
      </p:sp>
      <p:sp>
        <p:nvSpPr>
          <p:cNvPr id="4" name="Title 2"/>
          <p:cNvSpPr txBox="1">
            <a:spLocks/>
          </p:cNvSpPr>
          <p:nvPr/>
        </p:nvSpPr>
        <p:spPr bwMode="auto">
          <a:xfrm>
            <a:off x="8322550" y="119065"/>
            <a:ext cx="812006"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LO16-10</a:t>
            </a:r>
          </a:p>
        </p:txBody>
      </p:sp>
      <p:sp>
        <p:nvSpPr>
          <p:cNvPr id="5" name="Slide Number Placeholder 5">
            <a:extLst>
              <a:ext uri="{FF2B5EF4-FFF2-40B4-BE49-F238E27FC236}">
                <a16:creationId xmlns:a16="http://schemas.microsoft.com/office/drawing/2014/main" id="{393CB8F6-8E1E-074D-A3D5-723C644A96DC}"/>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103</a:t>
            </a:fld>
            <a:endParaRPr lang="en-US" dirty="0"/>
          </a:p>
        </p:txBody>
      </p:sp>
    </p:spTree>
    <p:extLst>
      <p:ext uri="{BB962C8B-B14F-4D97-AF65-F5344CB8AC3E}">
        <p14:creationId xmlns:p14="http://schemas.microsoft.com/office/powerpoint/2010/main" val="26589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2500"/>
                            </p:stCondLst>
                            <p:childTnLst>
                              <p:par>
                                <p:cTn id="20" presetID="10" presetClass="entr" presetSubtype="0" fill="hold"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3500"/>
                            </p:stCondLst>
                            <p:childTnLst>
                              <p:par>
                                <p:cTn id="24" presetID="10" presetClass="entr" presetSubtype="0" fill="hold" nodeType="afterEffect">
                                  <p:stCondLst>
                                    <p:cond delay="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Chapter 16</a:t>
            </a:r>
          </a:p>
        </p:txBody>
      </p:sp>
      <p:sp>
        <p:nvSpPr>
          <p:cNvPr id="3" name="Slide Number Placeholder 5">
            <a:extLst>
              <a:ext uri="{FF2B5EF4-FFF2-40B4-BE49-F238E27FC236}">
                <a16:creationId xmlns:a16="http://schemas.microsoft.com/office/drawing/2014/main" id="{4D0AA14E-49EF-A24A-9D59-D29751C0F002}"/>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104</a:t>
            </a:fld>
            <a:endParaRPr lang="en-US" dirty="0"/>
          </a:p>
        </p:txBody>
      </p:sp>
    </p:spTree>
    <p:extLst>
      <p:ext uri="{BB962C8B-B14F-4D97-AF65-F5344CB8AC3E}">
        <p14:creationId xmlns:p14="http://schemas.microsoft.com/office/powerpoint/2010/main" val="412470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Taxes—2022</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29" name="TextBox 28"/>
          <p:cNvSpPr txBox="1"/>
          <p:nvPr/>
        </p:nvSpPr>
        <p:spPr>
          <a:xfrm>
            <a:off x="5789853" y="1201691"/>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Depreciation</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20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$120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30</a:t>
            </a:r>
          </a:p>
        </p:txBody>
      </p:sp>
      <p:sp>
        <p:nvSpPr>
          <p:cNvPr id="44" name="TextBox 43"/>
          <p:cNvSpPr txBox="1"/>
          <p:nvPr/>
        </p:nvSpPr>
        <p:spPr>
          <a:xfrm>
            <a:off x="5304285" y="2304701"/>
            <a:ext cx="1352518" cy="430887"/>
          </a:xfrm>
          <a:prstGeom prst="rect">
            <a:avLst/>
          </a:prstGeom>
        </p:spPr>
        <p:txBody>
          <a:bodyPr wrap="square" rtlCol="0">
            <a:spAutoFit/>
          </a:bodyPr>
          <a:lstStyle/>
          <a:p>
            <a:pPr algn="r"/>
            <a:r>
              <a:rPr lang="en-US" sz="2200" b="1" dirty="0"/>
              <a:t>$20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$20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$5</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10</a:t>
            </a:r>
          </a:p>
        </p:txBody>
      </p:sp>
      <p:sp>
        <p:nvSpPr>
          <p:cNvPr id="59" name="TextBox 58"/>
          <p:cNvSpPr txBox="1"/>
          <p:nvPr/>
        </p:nvSpPr>
        <p:spPr>
          <a:xfrm>
            <a:off x="6074898" y="4334141"/>
            <a:ext cx="471015" cy="430887"/>
          </a:xfrm>
          <a:prstGeom prst="rect">
            <a:avLst/>
          </a:prstGeom>
        </p:spPr>
        <p:txBody>
          <a:bodyPr wrap="square" rtlCol="0" anchor="ctr">
            <a:spAutoFit/>
          </a:bodyPr>
          <a:lstStyle/>
          <a:p>
            <a:pPr algn="r"/>
            <a:r>
              <a:rPr lang="en-US" sz="2200" b="1" dirty="0">
                <a:solidFill>
                  <a:srgbClr val="EC008C"/>
                </a:solidFill>
              </a:rPr>
              <a:t>5</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5</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2022</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0" name="TextBox 79"/>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30</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465398" y="5830597"/>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84" name="TextBox 83"/>
          <p:cNvSpPr txBox="1">
            <a:spLocks noChangeArrowheads="1"/>
          </p:cNvSpPr>
          <p:nvPr/>
        </p:nvSpPr>
        <p:spPr bwMode="auto">
          <a:xfrm>
            <a:off x="62271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5</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thousands)</a:t>
            </a:r>
          </a:p>
        </p:txBody>
      </p:sp>
      <p:cxnSp>
        <p:nvCxnSpPr>
          <p:cNvPr id="5" name="Straight Connector 4"/>
          <p:cNvCxnSpPr/>
          <p:nvPr/>
        </p:nvCxnSpPr>
        <p:spPr>
          <a:xfrm>
            <a:off x="8436954" y="3372465"/>
            <a:ext cx="4660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101506" y="3735150"/>
            <a:ext cx="1516165" cy="10298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$30</a:t>
            </a:r>
          </a:p>
          <a:p>
            <a:r>
              <a:rPr lang="en-US" sz="2200" b="1" dirty="0"/>
              <a:t>Step 2: DTL end bal: $5</a:t>
            </a:r>
          </a:p>
          <a:p>
            <a:r>
              <a:rPr lang="en-US" sz="2200" b="1" dirty="0">
                <a:solidFill>
                  <a:srgbClr val="FF3399"/>
                </a:solidFill>
              </a:rPr>
              <a:t>Step 3: DTL change: $(5)</a:t>
            </a:r>
          </a:p>
          <a:p>
            <a:r>
              <a:rPr lang="en-US" sz="2200" b="1" dirty="0">
                <a:solidFill>
                  <a:srgbClr val="0070C0"/>
                </a:solidFill>
              </a:rPr>
              <a:t>Step 4: Tax exp plug: $25</a:t>
            </a:r>
          </a:p>
        </p:txBody>
      </p:sp>
      <p:sp>
        <p:nvSpPr>
          <p:cNvPr id="62" name="Rounded Rectangle 9">
            <a:extLst>
              <a:ext uri="{FF2B5EF4-FFF2-40B4-BE49-F238E27FC236}">
                <a16:creationId xmlns:a16="http://schemas.microsoft.com/office/drawing/2014/main" id="{1D6B57C8-158F-4140-B30A-AD98E6BDCBC9}"/>
              </a:ext>
            </a:extLst>
          </p:cNvPr>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80CFE983-9944-4030-853C-0258DDCEBCC0}"/>
              </a:ext>
            </a:extLst>
          </p:cNvPr>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Taxable Amounts</a:t>
            </a:r>
            <a:endParaRPr lang="en-US" sz="2200" dirty="0"/>
          </a:p>
        </p:txBody>
      </p:sp>
      <p:sp>
        <p:nvSpPr>
          <p:cNvPr id="64" name="TextBox 63">
            <a:extLst>
              <a:ext uri="{FF2B5EF4-FFF2-40B4-BE49-F238E27FC236}">
                <a16:creationId xmlns:a16="http://schemas.microsoft.com/office/drawing/2014/main" id="{2FE23CCC-7AE8-491B-8992-D0EB22234BA4}"/>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5" name="Straight Connector 64">
            <a:extLst>
              <a:ext uri="{FF2B5EF4-FFF2-40B4-BE49-F238E27FC236}">
                <a16:creationId xmlns:a16="http://schemas.microsoft.com/office/drawing/2014/main" id="{A8D5DD98-7887-4369-A313-6D930D2EA99A}"/>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58F01D2-3EB9-4A3E-BC5F-61E2D8FBFB10}"/>
              </a:ext>
            </a:extLst>
          </p:cNvPr>
          <p:cNvSpPr/>
          <p:nvPr/>
        </p:nvSpPr>
        <p:spPr>
          <a:xfrm>
            <a:off x="6209843"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24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500"/>
                                        <p:tgtEl>
                                          <p:spTgt spid="8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9">
                                            <p:txEl>
                                              <p:pRg st="0" end="0"/>
                                            </p:txEl>
                                          </p:spTgt>
                                        </p:tgtEl>
                                        <p:attrNameLst>
                                          <p:attrName>style.visibility</p:attrName>
                                        </p:attrNameLst>
                                      </p:cBhvr>
                                      <p:to>
                                        <p:strVal val="visible"/>
                                      </p:to>
                                    </p:set>
                                    <p:animEffect transition="in" filter="fade">
                                      <p:cBhvr>
                                        <p:cTn id="96" dur="500"/>
                                        <p:tgtEl>
                                          <p:spTgt spid="6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500"/>
                                        <p:tgtEl>
                                          <p:spTgt spid="7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fade">
                                      <p:cBhvr>
                                        <p:cTn id="105" dur="500"/>
                                        <p:tgtEl>
                                          <p:spTgt spid="7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fade">
                                      <p:cBhvr>
                                        <p:cTn id="111" dur="500"/>
                                        <p:tgtEl>
                                          <p:spTgt spid="7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fade">
                                      <p:cBhvr>
                                        <p:cTn id="114" dur="500"/>
                                        <p:tgtEl>
                                          <p:spTgt spid="81"/>
                                        </p:tgtEl>
                                      </p:cBhvr>
                                    </p:animEffect>
                                  </p:childTnLst>
                                </p:cTn>
                              </p:par>
                              <p:par>
                                <p:cTn id="115" presetID="10" presetClass="entr" presetSubtype="0" fill="hold" nodeType="with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9">
                                            <p:txEl>
                                              <p:pRg st="1" end="1"/>
                                            </p:txEl>
                                          </p:spTgt>
                                        </p:tgtEl>
                                        <p:attrNameLst>
                                          <p:attrName>style.visibility</p:attrName>
                                        </p:attrNameLst>
                                      </p:cBhvr>
                                      <p:to>
                                        <p:strVal val="visible"/>
                                      </p:to>
                                    </p:set>
                                    <p:animEffect transition="in" filter="fade">
                                      <p:cBhvr>
                                        <p:cTn id="122" dur="500"/>
                                        <p:tgtEl>
                                          <p:spTgt spid="69">
                                            <p:txEl>
                                              <p:pRg st="1" end="1"/>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500"/>
                                        <p:tgtEl>
                                          <p:spTgt spid="1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500"/>
                                        <p:tgtEl>
                                          <p:spTgt spid="55"/>
                                        </p:tgtEl>
                                      </p:cBhvr>
                                    </p:animEffect>
                                  </p:childTnLst>
                                </p:cTn>
                              </p:par>
                              <p:par>
                                <p:cTn id="132" presetID="10" presetClass="entr" presetSubtype="0" fill="hold" nodeType="with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10" presetClass="entr" presetSubtype="0" fill="hold" nodeType="with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500"/>
                                        <p:tgtEl>
                                          <p:spTgt spid="5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500"/>
                                        <p:tgtEl>
                                          <p:spTgt spid="58"/>
                                        </p:tgtEl>
                                      </p:cBhvr>
                                    </p:animEffect>
                                  </p:childTnLst>
                                </p:cTn>
                              </p:par>
                              <p:par>
                                <p:cTn id="147" presetID="10" presetClass="entr" presetSubtype="0" fill="hold" nodeType="with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00"/>
                                        <p:tgtEl>
                                          <p:spTgt spid="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childTnLst>
                                </p:cTn>
                              </p:par>
                              <p:par>
                                <p:cTn id="153" presetID="10" presetClass="entr" presetSubtype="0"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9">
                                            <p:txEl>
                                              <p:pRg st="2" end="2"/>
                                            </p:txEl>
                                          </p:spTgt>
                                        </p:tgtEl>
                                        <p:attrNameLst>
                                          <p:attrName>style.visibility</p:attrName>
                                        </p:attrNameLst>
                                      </p:cBhvr>
                                      <p:to>
                                        <p:strVal val="visible"/>
                                      </p:to>
                                    </p:set>
                                    <p:animEffect transition="in" filter="fade">
                                      <p:cBhvr>
                                        <p:cTn id="160" dur="500"/>
                                        <p:tgtEl>
                                          <p:spTgt spid="69">
                                            <p:txEl>
                                              <p:pRg st="2" end="2"/>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4"/>
                                        </p:tgtEl>
                                        <p:attrNameLst>
                                          <p:attrName>style.visibility</p:attrName>
                                        </p:attrNameLst>
                                      </p:cBhvr>
                                      <p:to>
                                        <p:strVal val="visible"/>
                                      </p:to>
                                    </p:set>
                                    <p:animEffect transition="in" filter="fade">
                                      <p:cBhvr>
                                        <p:cTn id="163" dur="500"/>
                                        <p:tgtEl>
                                          <p:spTgt spid="8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fade">
                                      <p:cBhvr>
                                        <p:cTn id="166" dur="500"/>
                                        <p:tgtEl>
                                          <p:spTgt spid="8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fade">
                                      <p:cBhvr>
                                        <p:cTn id="169" dur="500"/>
                                        <p:tgtEl>
                                          <p:spTgt spid="59"/>
                                        </p:tgtEl>
                                      </p:cBhvr>
                                    </p:animEffect>
                                  </p:childTnLst>
                                </p:cTn>
                              </p:par>
                              <p:par>
                                <p:cTn id="170" presetID="1" presetClass="entr" presetSubtype="0" fill="hold" grpId="0" nodeType="withEffect">
                                  <p:stCondLst>
                                    <p:cond delay="0"/>
                                  </p:stCondLst>
                                  <p:childTnLst>
                                    <p:set>
                                      <p:cBhvr>
                                        <p:cTn id="171" dur="1" fill="hold">
                                          <p:stCondLst>
                                            <p:cond delay="0"/>
                                          </p:stCondLst>
                                        </p:cTn>
                                        <p:tgtEl>
                                          <p:spTgt spid="66"/>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69">
                                            <p:txEl>
                                              <p:pRg st="3" end="3"/>
                                            </p:txEl>
                                          </p:spTgt>
                                        </p:tgtEl>
                                        <p:attrNameLst>
                                          <p:attrName>style.visibility</p:attrName>
                                        </p:attrNameLst>
                                      </p:cBhvr>
                                      <p:to>
                                        <p:strVal val="visible"/>
                                      </p:to>
                                    </p:set>
                                    <p:animEffect transition="in" filter="fade">
                                      <p:cBhvr>
                                        <p:cTn id="176" dur="500"/>
                                        <p:tgtEl>
                                          <p:spTgt spid="69">
                                            <p:txEl>
                                              <p:pRg st="3" end="3"/>
                                            </p:txEl>
                                          </p:spTgt>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500"/>
                                        <p:tgtEl>
                                          <p:spTgt spid="7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
                                        </p:tgtEl>
                                        <p:attrNameLst>
                                          <p:attrName>style.visibility</p:attrName>
                                        </p:attrNameLst>
                                      </p:cBhvr>
                                      <p:to>
                                        <p:strVal val="visible"/>
                                      </p:to>
                                    </p:set>
                                    <p:animEffect transition="in" filter="fade">
                                      <p:cBhvr>
                                        <p:cTn id="182" dur="500"/>
                                        <p:tgtEl>
                                          <p:spTgt spid="3"/>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fade">
                                      <p:cBhvr>
                                        <p:cTn id="18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25" grpId="0"/>
      <p:bldP spid="27" grpId="0"/>
      <p:bldP spid="29" grpId="0"/>
      <p:bldP spid="30" grpId="0"/>
      <p:bldP spid="33" grpId="0"/>
      <p:bldP spid="34" grpId="0"/>
      <p:bldP spid="35" grpId="0"/>
      <p:bldP spid="36" grpId="0"/>
      <p:bldP spid="37" grpId="0"/>
      <p:bldP spid="39" grpId="0"/>
      <p:bldP spid="40" grpId="0"/>
      <p:bldP spid="41" grpId="0"/>
      <p:bldP spid="42" grpId="0"/>
      <p:bldP spid="43" grpId="0"/>
      <p:bldP spid="44" grpId="0"/>
      <p:bldP spid="46" grpId="0"/>
      <p:bldP spid="47" grpId="0"/>
      <p:bldP spid="52" grpId="0"/>
      <p:bldP spid="55" grpId="0"/>
      <p:bldP spid="56" grpId="0"/>
      <p:bldP spid="57" grpId="0"/>
      <p:bldP spid="58" grpId="0"/>
      <p:bldP spid="59" grpId="0"/>
      <p:bldP spid="61" grpId="0"/>
      <p:bldP spid="74" grpId="0" animBg="1"/>
      <p:bldP spid="75" grpId="0"/>
      <p:bldP spid="77" grpId="0"/>
      <p:bldP spid="78" grpId="0"/>
      <p:bldP spid="79" grpId="0"/>
      <p:bldP spid="80" grpId="0"/>
      <p:bldP spid="81" grpId="0"/>
      <p:bldP spid="82" grpId="0"/>
      <p:bldP spid="83" grpId="0"/>
      <p:bldP spid="84" grpId="0"/>
      <p:bldP spid="85" grpId="0"/>
      <p:bldP spid="3" grpId="0" animBg="1"/>
      <p:bldP spid="62" grpId="0" animBg="1"/>
      <p:bldP spid="63" grpId="0"/>
      <p:bldP spid="64"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Taxes—2023</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Depreciation</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20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$120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30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5</a:t>
            </a:r>
          </a:p>
        </p:txBody>
      </p:sp>
      <p:sp>
        <p:nvSpPr>
          <p:cNvPr id="59" name="TextBox 58"/>
          <p:cNvSpPr txBox="1"/>
          <p:nvPr/>
        </p:nvSpPr>
        <p:spPr>
          <a:xfrm>
            <a:off x="6144356" y="4334141"/>
            <a:ext cx="471015" cy="430887"/>
          </a:xfrm>
          <a:prstGeom prst="rect">
            <a:avLst/>
          </a:prstGeom>
        </p:spPr>
        <p:txBody>
          <a:bodyPr wrap="square" rtlCol="0" anchor="ctr">
            <a:spAutoFit/>
          </a:bodyPr>
          <a:lstStyle/>
          <a:p>
            <a:pPr algn="r"/>
            <a:r>
              <a:rPr lang="en-US" sz="2200" b="1" dirty="0">
                <a:solidFill>
                  <a:srgbClr val="EC008C"/>
                </a:solidFill>
              </a:rPr>
              <a:t>5</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0</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2023</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thousands)</a:t>
            </a:r>
          </a:p>
        </p:txBody>
      </p:sp>
      <p:cxnSp>
        <p:nvCxnSpPr>
          <p:cNvPr id="5" name="Straight Connector 4"/>
          <p:cNvCxnSpPr/>
          <p:nvPr/>
        </p:nvCxnSpPr>
        <p:spPr>
          <a:xfrm>
            <a:off x="8436954" y="3372465"/>
            <a:ext cx="4660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35628" y="3709967"/>
            <a:ext cx="1543634" cy="11106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$30</a:t>
            </a:r>
          </a:p>
          <a:p>
            <a:r>
              <a:rPr lang="en-US" sz="2200" b="1" dirty="0"/>
              <a:t>Step 2: DTL end bal: $0</a:t>
            </a:r>
          </a:p>
          <a:p>
            <a:r>
              <a:rPr lang="en-US" sz="2200" b="1" dirty="0">
                <a:solidFill>
                  <a:srgbClr val="FF3399"/>
                </a:solidFill>
              </a:rPr>
              <a:t>Step 3: DTL change: $(5)</a:t>
            </a:r>
          </a:p>
          <a:p>
            <a:r>
              <a:rPr lang="en-US" sz="2200" b="1" dirty="0">
                <a:solidFill>
                  <a:srgbClr val="0070C0"/>
                </a:solidFill>
              </a:rPr>
              <a:t>Step 4: Tax exp plug: $25</a:t>
            </a:r>
          </a:p>
        </p:txBody>
      </p:sp>
      <p:sp>
        <p:nvSpPr>
          <p:cNvPr id="62" name="TextBox 61">
            <a:extLst>
              <a:ext uri="{FF2B5EF4-FFF2-40B4-BE49-F238E27FC236}">
                <a16:creationId xmlns:a16="http://schemas.microsoft.com/office/drawing/2014/main" id="{F9168A23-63B3-40A3-8C3E-68B7478C73AF}"/>
              </a:ext>
            </a:extLst>
          </p:cNvPr>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63" name="TextBox 62">
            <a:extLst>
              <a:ext uri="{FF2B5EF4-FFF2-40B4-BE49-F238E27FC236}">
                <a16:creationId xmlns:a16="http://schemas.microsoft.com/office/drawing/2014/main" id="{BA052344-393E-4A6B-8E18-FAE0779D625B}"/>
              </a:ext>
            </a:extLst>
          </p:cNvPr>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30</a:t>
            </a:r>
          </a:p>
        </p:txBody>
      </p:sp>
      <p:sp>
        <p:nvSpPr>
          <p:cNvPr id="64" name="TextBox 63">
            <a:extLst>
              <a:ext uri="{FF2B5EF4-FFF2-40B4-BE49-F238E27FC236}">
                <a16:creationId xmlns:a16="http://schemas.microsoft.com/office/drawing/2014/main" id="{9FAA79F5-557A-439C-95B1-2BD6A6BAFDB5}"/>
              </a:ext>
            </a:extLst>
          </p:cNvPr>
          <p:cNvSpPr txBox="1">
            <a:spLocks noChangeArrowheads="1"/>
          </p:cNvSpPr>
          <p:nvPr/>
        </p:nvSpPr>
        <p:spPr bwMode="auto">
          <a:xfrm>
            <a:off x="465398" y="5830597"/>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65" name="TextBox 64">
            <a:extLst>
              <a:ext uri="{FF2B5EF4-FFF2-40B4-BE49-F238E27FC236}">
                <a16:creationId xmlns:a16="http://schemas.microsoft.com/office/drawing/2014/main" id="{C3BD84BF-ABA5-409F-B044-67FE6A04D66A}"/>
              </a:ext>
            </a:extLst>
          </p:cNvPr>
          <p:cNvSpPr txBox="1">
            <a:spLocks noChangeArrowheads="1"/>
          </p:cNvSpPr>
          <p:nvPr/>
        </p:nvSpPr>
        <p:spPr bwMode="auto">
          <a:xfrm>
            <a:off x="62271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5</a:t>
            </a:r>
          </a:p>
        </p:txBody>
      </p:sp>
      <p:sp>
        <p:nvSpPr>
          <p:cNvPr id="53" name="TextBox 52">
            <a:extLst>
              <a:ext uri="{FF2B5EF4-FFF2-40B4-BE49-F238E27FC236}">
                <a16:creationId xmlns:a16="http://schemas.microsoft.com/office/drawing/2014/main" id="{CAE5B4A7-CD6B-4F93-86C8-36BBCEDC751E}"/>
              </a:ext>
            </a:extLst>
          </p:cNvPr>
          <p:cNvSpPr txBox="1"/>
          <p:nvPr/>
        </p:nvSpPr>
        <p:spPr>
          <a:xfrm>
            <a:off x="6615371" y="452145"/>
            <a:ext cx="3720637" cy="1107996"/>
          </a:xfrm>
          <a:prstGeom prst="rect">
            <a:avLst/>
          </a:prstGeom>
          <a:noFill/>
        </p:spPr>
        <p:txBody>
          <a:bodyPr wrap="square" rtlCol="0">
            <a:spAutoFit/>
          </a:bodyPr>
          <a:lstStyle/>
          <a:p>
            <a:pPr algn="ctr"/>
            <a:r>
              <a:rPr lang="en-US" sz="2200" b="1" dirty="0"/>
              <a:t>Future</a:t>
            </a:r>
          </a:p>
          <a:p>
            <a:pPr algn="ctr"/>
            <a:r>
              <a:rPr lang="en-US" sz="2200" b="1" dirty="0"/>
              <a:t>Taxable</a:t>
            </a:r>
          </a:p>
          <a:p>
            <a:pPr algn="ctr"/>
            <a:r>
              <a:rPr lang="en-US" sz="2200" b="1" dirty="0"/>
              <a:t> Amounts</a:t>
            </a:r>
            <a:endParaRPr lang="en-US" sz="2200" dirty="0"/>
          </a:p>
        </p:txBody>
      </p:sp>
      <p:sp>
        <p:nvSpPr>
          <p:cNvPr id="54" name="Rectangle 53">
            <a:extLst>
              <a:ext uri="{FF2B5EF4-FFF2-40B4-BE49-F238E27FC236}">
                <a16:creationId xmlns:a16="http://schemas.microsoft.com/office/drawing/2014/main" id="{30FCE0B0-1867-40E2-A301-6C7B0EF35A33}"/>
              </a:ext>
            </a:extLst>
          </p:cNvPr>
          <p:cNvSpPr/>
          <p:nvPr/>
        </p:nvSpPr>
        <p:spPr>
          <a:xfrm>
            <a:off x="6267716"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00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par>
                                <p:cTn id="62" presetID="10" presetClass="entr" presetSubtype="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9">
                                            <p:txEl>
                                              <p:pRg st="0" end="0"/>
                                            </p:txEl>
                                          </p:spTgt>
                                        </p:tgtEl>
                                        <p:attrNameLst>
                                          <p:attrName>style.visibility</p:attrName>
                                        </p:attrNameLst>
                                      </p:cBhvr>
                                      <p:to>
                                        <p:strVal val="visible"/>
                                      </p:to>
                                    </p:set>
                                    <p:animEffect transition="in" filter="fade">
                                      <p:cBhvr>
                                        <p:cTn id="81" dur="500"/>
                                        <p:tgtEl>
                                          <p:spTgt spid="69">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fade">
                                      <p:cBhvr>
                                        <p:cTn id="90" dur="500"/>
                                        <p:tgtEl>
                                          <p:spTgt spid="8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9">
                                            <p:txEl>
                                              <p:pRg st="1" end="1"/>
                                            </p:txEl>
                                          </p:spTgt>
                                        </p:tgtEl>
                                        <p:attrNameLst>
                                          <p:attrName>style.visibility</p:attrName>
                                        </p:attrNameLst>
                                      </p:cBhvr>
                                      <p:to>
                                        <p:strVal val="visible"/>
                                      </p:to>
                                    </p:set>
                                    <p:animEffect transition="in" filter="fade">
                                      <p:cBhvr>
                                        <p:cTn id="107" dur="500"/>
                                        <p:tgtEl>
                                          <p:spTgt spid="69">
                                            <p:txEl>
                                              <p:pRg st="1" end="1"/>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nodeType="with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500"/>
                                        <p:tgtEl>
                                          <p:spTgt spid="7"/>
                                        </p:tgtEl>
                                      </p:cBhvr>
                                    </p:animEffect>
                                  </p:childTnLst>
                                </p:cTn>
                              </p:par>
                              <p:par>
                                <p:cTn id="117" presetID="10"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500"/>
                                        <p:tgtEl>
                                          <p:spTgt spid="1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500"/>
                                        <p:tgtEl>
                                          <p:spTgt spid="5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500"/>
                                        <p:tgtEl>
                                          <p:spTgt spid="5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500"/>
                                        <p:tgtEl>
                                          <p:spTgt spid="58"/>
                                        </p:tgtEl>
                                      </p:cBhvr>
                                    </p:animEffect>
                                  </p:childTnLst>
                                </p:cTn>
                              </p:par>
                              <p:par>
                                <p:cTn id="129" presetID="10" presetClass="entr" presetSubtype="0"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500"/>
                                        <p:tgtEl>
                                          <p:spTgt spid="6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fade">
                                      <p:cBhvr>
                                        <p:cTn id="134" dur="500"/>
                                        <p:tgtEl>
                                          <p:spTgt spid="61"/>
                                        </p:tgtEl>
                                      </p:cBhvr>
                                    </p:animEffect>
                                  </p:childTnLst>
                                </p:cTn>
                              </p:par>
                              <p:par>
                                <p:cTn id="135" presetID="10" presetClass="entr" presetSubtype="0" fill="hold"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fade">
                                      <p:cBhvr>
                                        <p:cTn id="140" dur="500"/>
                                        <p:tgtEl>
                                          <p:spTgt spid="1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9">
                                            <p:txEl>
                                              <p:pRg st="2" end="2"/>
                                            </p:txEl>
                                          </p:spTgt>
                                        </p:tgtEl>
                                        <p:attrNameLst>
                                          <p:attrName>style.visibility</p:attrName>
                                        </p:attrNameLst>
                                      </p:cBhvr>
                                      <p:to>
                                        <p:strVal val="visible"/>
                                      </p:to>
                                    </p:set>
                                    <p:animEffect transition="in" filter="fade">
                                      <p:cBhvr>
                                        <p:cTn id="145" dur="500"/>
                                        <p:tgtEl>
                                          <p:spTgt spid="69">
                                            <p:txEl>
                                              <p:pRg st="2" end="2"/>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fade">
                                      <p:cBhvr>
                                        <p:cTn id="148" dur="500"/>
                                        <p:tgtEl>
                                          <p:spTgt spid="5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0"/>
                                        <p:tgtEl>
                                          <p:spTgt spid="5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fade">
                                      <p:cBhvr>
                                        <p:cTn id="154" dur="500"/>
                                        <p:tgtEl>
                                          <p:spTgt spid="6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500"/>
                                        <p:tgtEl>
                                          <p:spTgt spid="6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69">
                                            <p:txEl>
                                              <p:pRg st="3" end="3"/>
                                            </p:txEl>
                                          </p:spTgt>
                                        </p:tgtEl>
                                        <p:attrNameLst>
                                          <p:attrName>style.visibility</p:attrName>
                                        </p:attrNameLst>
                                      </p:cBhvr>
                                      <p:to>
                                        <p:strVal val="visible"/>
                                      </p:to>
                                    </p:set>
                                    <p:animEffect transition="in" filter="fade">
                                      <p:cBhvr>
                                        <p:cTn id="162" dur="500"/>
                                        <p:tgtEl>
                                          <p:spTgt spid="69">
                                            <p:txEl>
                                              <p:pRg st="3" end="3"/>
                                            </p:txEl>
                                          </p:spTgt>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
                                        </p:tgtEl>
                                        <p:attrNameLst>
                                          <p:attrName>style.visibility</p:attrName>
                                        </p:attrNameLst>
                                      </p:cBhvr>
                                      <p:to>
                                        <p:strVal val="visible"/>
                                      </p:to>
                                    </p:set>
                                    <p:animEffect transition="in" filter="fade">
                                      <p:cBhvr>
                                        <p:cTn id="165" dur="500"/>
                                        <p:tgtEl>
                                          <p:spTgt spid="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fade">
                                      <p:cBhvr>
                                        <p:cTn id="168" dur="500"/>
                                        <p:tgtEl>
                                          <p:spTgt spid="79"/>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6" grpId="0"/>
      <p:bldP spid="47" grpId="0"/>
      <p:bldP spid="52" grpId="0"/>
      <p:bldP spid="55" grpId="0"/>
      <p:bldP spid="56" grpId="0"/>
      <p:bldP spid="57" grpId="0"/>
      <p:bldP spid="58" grpId="0"/>
      <p:bldP spid="59" grpId="0"/>
      <p:bldP spid="61" grpId="0"/>
      <p:bldP spid="74" grpId="0" animBg="1"/>
      <p:bldP spid="75" grpId="0"/>
      <p:bldP spid="77" grpId="0"/>
      <p:bldP spid="79" grpId="0"/>
      <p:bldP spid="81" grpId="0"/>
      <p:bldP spid="82" grpId="0"/>
      <p:bldP spid="85" grpId="0"/>
      <p:bldP spid="3" grpId="0" animBg="1"/>
      <p:bldP spid="62" grpId="0"/>
      <p:bldP spid="63" grpId="0"/>
      <p:bldP spid="64" grpId="0"/>
      <p:bldP spid="65" grpId="0"/>
      <p:bldP spid="53"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22834"/>
            <a:ext cx="8382000" cy="1444625"/>
          </a:xfrm>
        </p:spPr>
        <p:txBody>
          <a:bodyPr>
            <a:noAutofit/>
          </a:bodyPr>
          <a:lstStyle/>
          <a:p>
            <a:r>
              <a:rPr lang="en-IN" sz="3200" dirty="0"/>
              <a:t>Temporary Difference Originating in 2021 and Reversing in 2022 and 2023</a:t>
            </a:r>
            <a:r>
              <a:rPr lang="en-US" sz="1600" dirty="0">
                <a:cs typeface="Arial" charset="0"/>
              </a:rPr>
              <a:t> </a:t>
            </a:r>
            <a:endParaRPr lang="en-IN" sz="3200" dirty="0"/>
          </a:p>
        </p:txBody>
      </p:sp>
      <p:sp>
        <p:nvSpPr>
          <p:cNvPr id="15" name="Title 2"/>
          <p:cNvSpPr txBox="1">
            <a:spLocks/>
          </p:cNvSpPr>
          <p:nvPr/>
        </p:nvSpPr>
        <p:spPr bwMode="auto">
          <a:xfrm>
            <a:off x="8389940" y="5810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17" name="TextBox 16"/>
          <p:cNvSpPr txBox="1"/>
          <p:nvPr/>
        </p:nvSpPr>
        <p:spPr>
          <a:xfrm>
            <a:off x="3013544" y="2028260"/>
            <a:ext cx="3606306" cy="492443"/>
          </a:xfrm>
          <a:prstGeom prst="rect">
            <a:avLst/>
          </a:prstGeom>
          <a:noFill/>
        </p:spPr>
        <p:txBody>
          <a:bodyPr wrap="square" rtlCol="0">
            <a:spAutoFit/>
          </a:bodyPr>
          <a:lstStyle/>
          <a:p>
            <a:pPr algn="ctr"/>
            <a:r>
              <a:rPr lang="en-US" sz="2600" b="1" dirty="0"/>
              <a:t>Deferred Tax Liability</a:t>
            </a:r>
            <a:endParaRPr lang="en-US" sz="2600" dirty="0"/>
          </a:p>
        </p:txBody>
      </p:sp>
      <p:cxnSp>
        <p:nvCxnSpPr>
          <p:cNvPr id="18" name="Straight Connector 17"/>
          <p:cNvCxnSpPr/>
          <p:nvPr/>
        </p:nvCxnSpPr>
        <p:spPr>
          <a:xfrm>
            <a:off x="810256" y="2478411"/>
            <a:ext cx="8012883"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817990" y="2477780"/>
            <a:ext cx="0" cy="2330729"/>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601409" y="2852136"/>
            <a:ext cx="1073028" cy="492443"/>
          </a:xfrm>
          <a:prstGeom prst="rect">
            <a:avLst/>
          </a:prstGeom>
        </p:spPr>
        <p:txBody>
          <a:bodyPr wrap="square" rtlCol="0">
            <a:spAutoFit/>
          </a:bodyPr>
          <a:lstStyle/>
          <a:p>
            <a:r>
              <a:rPr lang="en-US" sz="2600" dirty="0"/>
              <a:t>2021</a:t>
            </a:r>
          </a:p>
        </p:txBody>
      </p:sp>
      <p:sp>
        <p:nvSpPr>
          <p:cNvPr id="22" name="TextBox 21"/>
          <p:cNvSpPr txBox="1"/>
          <p:nvPr/>
        </p:nvSpPr>
        <p:spPr>
          <a:xfrm>
            <a:off x="4827584" y="2836878"/>
            <a:ext cx="518117" cy="492443"/>
          </a:xfrm>
          <a:prstGeom prst="rect">
            <a:avLst/>
          </a:prstGeom>
        </p:spPr>
        <p:txBody>
          <a:bodyPr wrap="square" rtlCol="0" anchor="ctr">
            <a:spAutoFit/>
          </a:bodyPr>
          <a:lstStyle/>
          <a:p>
            <a:pPr algn="r"/>
            <a:r>
              <a:rPr lang="en-US" sz="2600" dirty="0">
                <a:solidFill>
                  <a:srgbClr val="FF3399"/>
                </a:solidFill>
              </a:rPr>
              <a:t>10</a:t>
            </a:r>
          </a:p>
        </p:txBody>
      </p:sp>
      <p:sp>
        <p:nvSpPr>
          <p:cNvPr id="25" name="TextBox 24"/>
          <p:cNvSpPr txBox="1">
            <a:spLocks noChangeArrowheads="1"/>
          </p:cNvSpPr>
          <p:nvPr/>
        </p:nvSpPr>
        <p:spPr bwMode="auto">
          <a:xfrm>
            <a:off x="810255" y="2492912"/>
            <a:ext cx="2224315" cy="404812"/>
          </a:xfrm>
          <a:prstGeom prst="rect">
            <a:avLst/>
          </a:prstGeom>
          <a:noFill/>
          <a:ln w="9525">
            <a:noFill/>
            <a:miter lim="800000"/>
            <a:headEnd/>
            <a:tailEnd/>
          </a:ln>
        </p:spPr>
        <p:txBody>
          <a:bodyPr/>
          <a:lstStyle/>
          <a:p>
            <a:pPr algn="ctr"/>
            <a:r>
              <a:rPr lang="en-IN" sz="2200" dirty="0">
                <a:latin typeface="Calibri" pitchFamily="34" charset="0"/>
              </a:rPr>
              <a:t>($ in thousands)</a:t>
            </a:r>
          </a:p>
        </p:txBody>
      </p:sp>
      <p:sp>
        <p:nvSpPr>
          <p:cNvPr id="29" name="TextBox 28"/>
          <p:cNvSpPr txBox="1"/>
          <p:nvPr/>
        </p:nvSpPr>
        <p:spPr>
          <a:xfrm>
            <a:off x="4298254" y="3263810"/>
            <a:ext cx="518117" cy="492443"/>
          </a:xfrm>
          <a:prstGeom prst="rect">
            <a:avLst/>
          </a:prstGeom>
        </p:spPr>
        <p:txBody>
          <a:bodyPr wrap="square" rtlCol="0" anchor="ctr">
            <a:spAutoFit/>
          </a:bodyPr>
          <a:lstStyle/>
          <a:p>
            <a:pPr algn="r"/>
            <a:r>
              <a:rPr lang="en-US" sz="2600" dirty="0">
                <a:solidFill>
                  <a:srgbClr val="FF3399"/>
                </a:solidFill>
              </a:rPr>
              <a:t>5</a:t>
            </a:r>
          </a:p>
        </p:txBody>
      </p:sp>
      <p:sp>
        <p:nvSpPr>
          <p:cNvPr id="30" name="TextBox 29"/>
          <p:cNvSpPr txBox="1"/>
          <p:nvPr/>
        </p:nvSpPr>
        <p:spPr>
          <a:xfrm>
            <a:off x="4312780" y="3744137"/>
            <a:ext cx="518117" cy="492443"/>
          </a:xfrm>
          <a:prstGeom prst="rect">
            <a:avLst/>
          </a:prstGeom>
        </p:spPr>
        <p:txBody>
          <a:bodyPr wrap="square" rtlCol="0" anchor="ctr">
            <a:spAutoFit/>
          </a:bodyPr>
          <a:lstStyle/>
          <a:p>
            <a:pPr algn="r"/>
            <a:r>
              <a:rPr lang="en-US" sz="2600" dirty="0">
                <a:solidFill>
                  <a:srgbClr val="FF3399"/>
                </a:solidFill>
              </a:rPr>
              <a:t>5</a:t>
            </a:r>
          </a:p>
        </p:txBody>
      </p:sp>
      <p:sp>
        <p:nvSpPr>
          <p:cNvPr id="31" name="TextBox 30"/>
          <p:cNvSpPr txBox="1"/>
          <p:nvPr/>
        </p:nvSpPr>
        <p:spPr>
          <a:xfrm>
            <a:off x="7317559" y="2873908"/>
            <a:ext cx="1605104" cy="430887"/>
          </a:xfrm>
          <a:prstGeom prst="rect">
            <a:avLst/>
          </a:prstGeom>
        </p:spPr>
        <p:txBody>
          <a:bodyPr wrap="square" rtlCol="0">
            <a:spAutoFit/>
          </a:bodyPr>
          <a:lstStyle/>
          <a:p>
            <a:pPr algn="ctr"/>
            <a:r>
              <a:rPr lang="en-US" sz="2200" dirty="0"/>
              <a:t>($40 × 25%)</a:t>
            </a:r>
          </a:p>
        </p:txBody>
      </p:sp>
      <p:sp>
        <p:nvSpPr>
          <p:cNvPr id="32" name="TextBox 31"/>
          <p:cNvSpPr txBox="1"/>
          <p:nvPr/>
        </p:nvSpPr>
        <p:spPr>
          <a:xfrm>
            <a:off x="810256" y="3251694"/>
            <a:ext cx="1073028" cy="492443"/>
          </a:xfrm>
          <a:prstGeom prst="rect">
            <a:avLst/>
          </a:prstGeom>
        </p:spPr>
        <p:txBody>
          <a:bodyPr wrap="square" rtlCol="0">
            <a:spAutoFit/>
          </a:bodyPr>
          <a:lstStyle/>
          <a:p>
            <a:r>
              <a:rPr lang="en-US" sz="2600" dirty="0"/>
              <a:t>2022</a:t>
            </a:r>
          </a:p>
        </p:txBody>
      </p:sp>
      <p:sp>
        <p:nvSpPr>
          <p:cNvPr id="33" name="TextBox 32"/>
          <p:cNvSpPr txBox="1"/>
          <p:nvPr/>
        </p:nvSpPr>
        <p:spPr>
          <a:xfrm>
            <a:off x="1477912" y="3273466"/>
            <a:ext cx="1605104" cy="430887"/>
          </a:xfrm>
          <a:prstGeom prst="rect">
            <a:avLst/>
          </a:prstGeom>
        </p:spPr>
        <p:txBody>
          <a:bodyPr wrap="square" rtlCol="0">
            <a:spAutoFit/>
          </a:bodyPr>
          <a:lstStyle/>
          <a:p>
            <a:pPr algn="ctr"/>
            <a:r>
              <a:rPr lang="en-US" sz="2200" dirty="0"/>
              <a:t>($20 × 25%)</a:t>
            </a:r>
          </a:p>
        </p:txBody>
      </p:sp>
      <p:sp>
        <p:nvSpPr>
          <p:cNvPr id="34" name="TextBox 33"/>
          <p:cNvSpPr txBox="1"/>
          <p:nvPr/>
        </p:nvSpPr>
        <p:spPr>
          <a:xfrm>
            <a:off x="810256" y="3766952"/>
            <a:ext cx="1073028" cy="492443"/>
          </a:xfrm>
          <a:prstGeom prst="rect">
            <a:avLst/>
          </a:prstGeom>
        </p:spPr>
        <p:txBody>
          <a:bodyPr wrap="square" rtlCol="0">
            <a:spAutoFit/>
          </a:bodyPr>
          <a:lstStyle/>
          <a:p>
            <a:r>
              <a:rPr lang="en-US" sz="2600" dirty="0"/>
              <a:t>2023</a:t>
            </a:r>
          </a:p>
        </p:txBody>
      </p:sp>
      <p:sp>
        <p:nvSpPr>
          <p:cNvPr id="35" name="TextBox 34"/>
          <p:cNvSpPr txBox="1"/>
          <p:nvPr/>
        </p:nvSpPr>
        <p:spPr>
          <a:xfrm>
            <a:off x="1477912" y="3788724"/>
            <a:ext cx="1605104" cy="430887"/>
          </a:xfrm>
          <a:prstGeom prst="rect">
            <a:avLst/>
          </a:prstGeom>
        </p:spPr>
        <p:txBody>
          <a:bodyPr wrap="square" rtlCol="0">
            <a:spAutoFit/>
          </a:bodyPr>
          <a:lstStyle/>
          <a:p>
            <a:pPr algn="ctr"/>
            <a:r>
              <a:rPr lang="en-US" sz="2200" dirty="0"/>
              <a:t>($20 × 25%)</a:t>
            </a:r>
          </a:p>
        </p:txBody>
      </p:sp>
      <p:cxnSp>
        <p:nvCxnSpPr>
          <p:cNvPr id="36" name="Straight Connector 35"/>
          <p:cNvCxnSpPr/>
          <p:nvPr/>
        </p:nvCxnSpPr>
        <p:spPr>
          <a:xfrm>
            <a:off x="810256" y="4255349"/>
            <a:ext cx="8012883" cy="0"/>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5891501" y="4310078"/>
            <a:ext cx="3031162" cy="492443"/>
          </a:xfrm>
          <a:prstGeom prst="rect">
            <a:avLst/>
          </a:prstGeom>
        </p:spPr>
        <p:txBody>
          <a:bodyPr wrap="square" rtlCol="0">
            <a:spAutoFit/>
          </a:bodyPr>
          <a:lstStyle/>
          <a:p>
            <a:r>
              <a:rPr lang="en-US" sz="2600" dirty="0"/>
              <a:t>Balance after 3 years</a:t>
            </a:r>
          </a:p>
        </p:txBody>
      </p:sp>
      <p:sp>
        <p:nvSpPr>
          <p:cNvPr id="39" name="TextBox 38"/>
          <p:cNvSpPr txBox="1"/>
          <p:nvPr/>
        </p:nvSpPr>
        <p:spPr>
          <a:xfrm>
            <a:off x="4834842" y="4310078"/>
            <a:ext cx="518117" cy="492443"/>
          </a:xfrm>
          <a:prstGeom prst="rect">
            <a:avLst/>
          </a:prstGeom>
        </p:spPr>
        <p:txBody>
          <a:bodyPr wrap="square" rtlCol="0" anchor="ctr">
            <a:spAutoFit/>
          </a:bodyPr>
          <a:lstStyle/>
          <a:p>
            <a:pPr algn="r"/>
            <a:r>
              <a:rPr lang="en-US" sz="2600" dirty="0"/>
              <a:t>0</a:t>
            </a:r>
          </a:p>
        </p:txBody>
      </p:sp>
      <p:sp>
        <p:nvSpPr>
          <p:cNvPr id="5" name="Rectangle 4"/>
          <p:cNvSpPr/>
          <p:nvPr/>
        </p:nvSpPr>
        <p:spPr>
          <a:xfrm>
            <a:off x="723109" y="1937869"/>
            <a:ext cx="8187644" cy="297500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5D9E0F5C-6805-5B48-92DB-614DE6081C2E}"/>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13</a:t>
            </a:fld>
            <a:endParaRPr lang="en-US" dirty="0"/>
          </a:p>
        </p:txBody>
      </p:sp>
    </p:spTree>
    <p:extLst>
      <p:ext uri="{BB962C8B-B14F-4D97-AF65-F5344CB8AC3E}">
        <p14:creationId xmlns:p14="http://schemas.microsoft.com/office/powerpoint/2010/main" val="2181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5" grpId="0"/>
      <p:bldP spid="29" grpId="0"/>
      <p:bldP spid="30" grpId="0"/>
      <p:bldP spid="31" grpId="0"/>
      <p:bldP spid="32" grpId="0"/>
      <p:bldP spid="33" grpId="0"/>
      <p:bldP spid="34" grpId="0"/>
      <p:bldP spid="35" grpId="0"/>
      <p:bldP spid="38" grpId="0"/>
      <p:bldP spid="39"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hangingPunct="1"/>
            <a:r>
              <a:rPr lang="en-US" altLang="en-US" b="1" dirty="0"/>
              <a:t>Concept Check: Depreciation</a:t>
            </a:r>
          </a:p>
        </p:txBody>
      </p:sp>
      <p:sp>
        <p:nvSpPr>
          <p:cNvPr id="414723" name="Rectangle 3"/>
          <p:cNvSpPr>
            <a:spLocks noGrp="1" noChangeArrowheads="1"/>
          </p:cNvSpPr>
          <p:nvPr>
            <p:ph idx="1"/>
          </p:nvPr>
        </p:nvSpPr>
        <p:spPr>
          <a:xfrm>
            <a:off x="761993" y="1316777"/>
            <a:ext cx="8013600" cy="5057775"/>
          </a:xfrm>
          <a:solidFill>
            <a:schemeClr val="bg1">
              <a:lumMod val="95000"/>
            </a:schemeClr>
          </a:solidFill>
        </p:spPr>
        <p:txBody>
          <a:bodyPr>
            <a:normAutofit/>
          </a:bodyPr>
          <a:lstStyle/>
          <a:p>
            <a:pPr marL="0" indent="0">
              <a:spcAft>
                <a:spcPts val="1200"/>
              </a:spcAft>
              <a:buNone/>
            </a:pPr>
            <a:r>
              <a:rPr lang="en-US" sz="2000" dirty="0"/>
              <a:t>At the beginning of 2021, Wyatt Company purchased equipment for $800.  The equipment has a four year useful life and Wyatt uses straight line depreciation method. Under the tax laws Wyatt is able to fully depreciate the equipment for tax purposes in the year of purchase. Wyatt has a tax rate of 25%. As a result of this transaction, Wyatt’s tax expense journal entry in 2021 would include a:</a:t>
            </a:r>
          </a:p>
          <a:p>
            <a:pPr marL="457200" indent="-457200">
              <a:buFont typeface="+mj-lt"/>
              <a:buAutoNum type="alphaLcPeriod"/>
              <a:tabLst>
                <a:tab pos="342900" algn="l"/>
              </a:tabLst>
            </a:pPr>
            <a:r>
              <a:rPr lang="en-US" sz="2000" dirty="0"/>
              <a:t>Debit to deferred tax liability for $600</a:t>
            </a:r>
          </a:p>
          <a:p>
            <a:pPr marL="457200" indent="-457200">
              <a:buFont typeface="+mj-lt"/>
              <a:buAutoNum type="alphaLcPeriod"/>
              <a:tabLst>
                <a:tab pos="342900" algn="l"/>
              </a:tabLst>
            </a:pPr>
            <a:r>
              <a:rPr lang="en-US" sz="2000" dirty="0">
                <a:solidFill>
                  <a:prstClr val="black"/>
                </a:solidFill>
              </a:rPr>
              <a:t>Credit to deferred tax liability for $600</a:t>
            </a:r>
            <a:endParaRPr lang="en-US" sz="2000" dirty="0"/>
          </a:p>
          <a:p>
            <a:pPr marL="457200" lvl="0" indent="-457200">
              <a:buFont typeface="+mj-lt"/>
              <a:buAutoNum type="alphaLcPeriod"/>
              <a:tabLst>
                <a:tab pos="342900" algn="l"/>
              </a:tabLst>
            </a:pPr>
            <a:r>
              <a:rPr lang="en-US" sz="2000" dirty="0"/>
              <a:t>Debit to </a:t>
            </a:r>
            <a:r>
              <a:rPr lang="en-US" sz="2000" dirty="0">
                <a:solidFill>
                  <a:prstClr val="black"/>
                </a:solidFill>
              </a:rPr>
              <a:t>deferred tax liability for $150</a:t>
            </a:r>
          </a:p>
          <a:p>
            <a:pPr marL="457200" indent="-457200">
              <a:buFont typeface="+mj-lt"/>
              <a:buAutoNum type="alphaLcPeriod"/>
              <a:tabLst>
                <a:tab pos="342900" algn="l"/>
              </a:tabLst>
            </a:pPr>
            <a:r>
              <a:rPr lang="en-US" sz="2000" dirty="0"/>
              <a:t>Credit </a:t>
            </a:r>
            <a:r>
              <a:rPr lang="en-US" sz="2000" dirty="0">
                <a:solidFill>
                  <a:prstClr val="black"/>
                </a:solidFill>
              </a:rPr>
              <a:t>to deferred tax liability for $150</a:t>
            </a:r>
            <a:endParaRPr lang="en-US" sz="1600" dirty="0"/>
          </a:p>
          <a:p>
            <a:pPr marL="2286000" lvl="5" indent="0">
              <a:buNone/>
              <a:tabLst>
                <a:tab pos="7772400" algn="dec"/>
              </a:tabLst>
              <a:defRPr/>
            </a:pPr>
            <a:endParaRPr lang="en-US" sz="1600" dirty="0"/>
          </a:p>
        </p:txBody>
      </p:sp>
      <p:sp>
        <p:nvSpPr>
          <p:cNvPr id="2" name="Oval 1"/>
          <p:cNvSpPr/>
          <p:nvPr/>
        </p:nvSpPr>
        <p:spPr bwMode="auto">
          <a:xfrm>
            <a:off x="761993" y="444986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715724" y="4860802"/>
            <a:ext cx="6784671" cy="1754326"/>
          </a:xfrm>
          <a:prstGeom prst="rect">
            <a:avLst/>
          </a:prstGeom>
          <a:solidFill>
            <a:srgbClr val="FDEADA"/>
          </a:solidFill>
          <a:ln w="6350">
            <a:solidFill>
              <a:schemeClr val="tx1"/>
            </a:solidFill>
          </a:ln>
        </p:spPr>
        <p:txBody>
          <a:bodyPr wrap="square" rtlCol="0">
            <a:spAutoFit/>
          </a:bodyPr>
          <a:lstStyle/>
          <a:p>
            <a:pPr fontAlgn="base">
              <a:spcBef>
                <a:spcPct val="0"/>
              </a:spcBef>
              <a:spcAft>
                <a:spcPts val="1200"/>
              </a:spcAft>
            </a:pPr>
            <a:r>
              <a:rPr lang="en-US" dirty="0">
                <a:solidFill>
                  <a:schemeClr val="tx2"/>
                </a:solidFill>
                <a:cs typeface="Arial" charset="0"/>
              </a:rPr>
              <a:t>The correct answer is </a:t>
            </a:r>
            <a:r>
              <a:rPr lang="en-US" i="1" dirty="0">
                <a:solidFill>
                  <a:schemeClr val="tx2"/>
                </a:solidFill>
                <a:cs typeface="Arial" charset="0"/>
              </a:rPr>
              <a:t>d</a:t>
            </a:r>
            <a:r>
              <a:rPr lang="en-US" dirty="0">
                <a:solidFill>
                  <a:schemeClr val="tx2"/>
                </a:solidFill>
                <a:cs typeface="Arial" charset="0"/>
              </a:rPr>
              <a:t>:</a:t>
            </a:r>
            <a:r>
              <a:rPr lang="en-US" b="1" dirty="0">
                <a:solidFill>
                  <a:srgbClr val="C00000"/>
                </a:solidFill>
                <a:cs typeface="Arial" charset="0"/>
              </a:rPr>
              <a:t> </a:t>
            </a:r>
            <a:br>
              <a:rPr lang="en-US" b="1" dirty="0">
                <a:solidFill>
                  <a:srgbClr val="C00000"/>
                </a:solidFill>
                <a:cs typeface="Arial" charset="0"/>
              </a:rPr>
            </a:br>
            <a:r>
              <a:rPr lang="en-US" dirty="0">
                <a:cs typeface="Arial" charset="0"/>
              </a:rPr>
              <a:t>2021 Income Statement Depreciation = $200 ($800/4)</a:t>
            </a:r>
            <a:br>
              <a:rPr lang="en-US" dirty="0">
                <a:cs typeface="Arial" charset="0"/>
              </a:rPr>
            </a:br>
            <a:r>
              <a:rPr lang="en-US" dirty="0">
                <a:cs typeface="Arial" charset="0"/>
              </a:rPr>
              <a:t>2021 Tax Return Depreciation = $800</a:t>
            </a:r>
            <a:br>
              <a:rPr lang="en-US" dirty="0">
                <a:cs typeface="Arial" charset="0"/>
              </a:rPr>
            </a:br>
            <a:r>
              <a:rPr lang="en-US" dirty="0">
                <a:cs typeface="Arial" charset="0"/>
              </a:rPr>
              <a:t>Temporary Difference = $600 ($800 - $200)</a:t>
            </a:r>
            <a:br>
              <a:rPr lang="en-US" dirty="0">
                <a:cs typeface="Arial" charset="0"/>
              </a:rPr>
            </a:br>
            <a:r>
              <a:rPr lang="en-US" dirty="0">
                <a:cs typeface="Arial" charset="0"/>
              </a:rPr>
              <a:t>Deferred Tax Liability = $150 ($600 x 25%) </a:t>
            </a:r>
            <a:br>
              <a:rPr lang="en-US" b="1" dirty="0">
                <a:solidFill>
                  <a:srgbClr val="C00000"/>
                </a:solidFill>
                <a:cs typeface="Arial" charset="0"/>
              </a:rPr>
            </a:br>
            <a:r>
              <a:rPr lang="en-US" dirty="0">
                <a:cs typeface="Arial" charset="0"/>
              </a:rPr>
              <a:t>Increase in Deferred Tax Liability = $150 - $0 = </a:t>
            </a:r>
            <a:r>
              <a:rPr lang="en-US" dirty="0">
                <a:solidFill>
                  <a:srgbClr val="FF3399"/>
                </a:solidFill>
                <a:cs typeface="Arial" charset="0"/>
              </a:rPr>
              <a:t>$150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587" y="2829998"/>
            <a:ext cx="2157413" cy="2008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893588" y="2791322"/>
            <a:ext cx="2157412"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Deferred Tax Liability</a:t>
            </a:r>
          </a:p>
        </p:txBody>
      </p:sp>
      <p:sp>
        <p:nvSpPr>
          <p:cNvPr id="12" name="Rectangle 11"/>
          <p:cNvSpPr/>
          <p:nvPr/>
        </p:nvSpPr>
        <p:spPr>
          <a:xfrm>
            <a:off x="7356764" y="3228079"/>
            <a:ext cx="472786"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3" name="Rectangle 2"/>
          <p:cNvSpPr/>
          <p:nvPr/>
        </p:nvSpPr>
        <p:spPr>
          <a:xfrm>
            <a:off x="7180118" y="3695190"/>
            <a:ext cx="586325" cy="3421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3399"/>
                </a:solidFill>
              </a:rPr>
              <a:t>150</a:t>
            </a:r>
          </a:p>
        </p:txBody>
      </p:sp>
      <p:sp>
        <p:nvSpPr>
          <p:cNvPr id="10" name="Rectangle 9"/>
          <p:cNvSpPr/>
          <p:nvPr/>
        </p:nvSpPr>
        <p:spPr>
          <a:xfrm>
            <a:off x="6802441" y="4234184"/>
            <a:ext cx="1341677" cy="6040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rPr>
              <a:t>150 = </a:t>
            </a:r>
          </a:p>
          <a:p>
            <a:pPr algn="ctr"/>
            <a:r>
              <a:rPr lang="en-US" sz="2000" dirty="0">
                <a:solidFill>
                  <a:prstClr val="black"/>
                </a:solidFill>
              </a:rPr>
              <a:t>(600 × .25)</a:t>
            </a:r>
          </a:p>
        </p:txBody>
      </p:sp>
      <p:sp>
        <p:nvSpPr>
          <p:cNvPr id="11" name="Title 2"/>
          <p:cNvSpPr txBox="1">
            <a:spLocks/>
          </p:cNvSpPr>
          <p:nvPr/>
        </p:nvSpPr>
        <p:spPr bwMode="auto">
          <a:xfrm>
            <a:off x="8389940" y="47371"/>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13" name="Slide Number Placeholder 5">
            <a:extLst>
              <a:ext uri="{FF2B5EF4-FFF2-40B4-BE49-F238E27FC236}">
                <a16:creationId xmlns:a16="http://schemas.microsoft.com/office/drawing/2014/main" id="{49925A31-19C0-C74E-9064-DC02CF7ADCBB}"/>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14</a:t>
            </a:fld>
            <a:endParaRPr lang="en-US" dirty="0"/>
          </a:p>
        </p:txBody>
      </p:sp>
    </p:spTree>
    <p:extLst>
      <p:ext uri="{BB962C8B-B14F-4D97-AF65-F5344CB8AC3E}">
        <p14:creationId xmlns:p14="http://schemas.microsoft.com/office/powerpoint/2010/main" val="251097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500"/>
                                </p:stCondLst>
                                <p:childTnLst>
                                  <p:par>
                                    <p:cTn id="28" presetID="10" presetClass="entr" presetSubtype="0" fill="hold" nodeType="afterEffect">
                                      <p:stCondLst>
                                        <p:cond delay="50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3"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500"/>
                                </p:stCondLst>
                                <p:childTnLst>
                                  <p:par>
                                    <p:cTn id="28" presetID="10" presetClass="entr" presetSubtype="0" fill="hold" nodeType="afterEffect">
                                      <p:stCondLst>
                                        <p:cond delay="50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3" grpId="0" animBg="1"/>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Deferred Tax Liability</a:t>
            </a:r>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spcAft>
                <a:spcPts val="1200"/>
              </a:spcAft>
              <a:buNone/>
            </a:pPr>
            <a:r>
              <a:rPr lang="en-US" sz="2000" dirty="0"/>
              <a:t>Windsor Company started 2021 with a deferred tax liability of $150. As of the end of the period, Windsor identifies future taxable amounts of $800. Windsor has a tax rate of 25%, and calculates that taxes payable will be $120. Windsor’s tax expense journal entry will include a:</a:t>
            </a:r>
          </a:p>
          <a:p>
            <a:pPr marL="457200" indent="-457200">
              <a:buFont typeface="+mj-lt"/>
              <a:buAutoNum type="alphaLcPeriod"/>
              <a:tabLst>
                <a:tab pos="342900" algn="l"/>
              </a:tabLst>
            </a:pPr>
            <a:r>
              <a:rPr lang="en-US" sz="2000" dirty="0"/>
              <a:t>Debit to tax expense for $200</a:t>
            </a:r>
          </a:p>
          <a:p>
            <a:pPr marL="457200" indent="-457200">
              <a:buFont typeface="+mj-lt"/>
              <a:buAutoNum type="alphaLcPeriod"/>
              <a:tabLst>
                <a:tab pos="342900" algn="l"/>
              </a:tabLst>
            </a:pPr>
            <a:r>
              <a:rPr lang="en-US" sz="2000" dirty="0"/>
              <a:t>Debit to tax expense for $170</a:t>
            </a:r>
          </a:p>
          <a:p>
            <a:pPr marL="457200" indent="-457200">
              <a:buFont typeface="+mj-lt"/>
              <a:buAutoNum type="alphaLcPeriod"/>
              <a:tabLst>
                <a:tab pos="342900" algn="l"/>
              </a:tabLst>
            </a:pPr>
            <a:r>
              <a:rPr lang="en-US" sz="2000" dirty="0"/>
              <a:t>Debit to tax expense for $50</a:t>
            </a:r>
          </a:p>
          <a:p>
            <a:pPr marL="457200" indent="-457200">
              <a:buFont typeface="+mj-lt"/>
              <a:buAutoNum type="alphaLcPeriod"/>
              <a:tabLst>
                <a:tab pos="342900" algn="l"/>
              </a:tabLst>
            </a:pPr>
            <a:r>
              <a:rPr lang="en-US" sz="2000" dirty="0"/>
              <a:t>Credit to tax for $30</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61993" y="322637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1133469" y="4616554"/>
            <a:ext cx="4690103" cy="1354217"/>
          </a:xfrm>
          <a:prstGeom prst="rect">
            <a:avLst/>
          </a:prstGeom>
          <a:solidFill>
            <a:srgbClr val="FDEADA"/>
          </a:solidFill>
          <a:ln w="6350">
            <a:solidFill>
              <a:schemeClr val="tx1"/>
            </a:solidFill>
          </a:ln>
        </p:spPr>
        <p:txBody>
          <a:bodyPr wrap="square" rtlCol="0">
            <a:spAutoFit/>
          </a:bodyPr>
          <a:lstStyle/>
          <a:p>
            <a:pPr fontAlgn="base">
              <a:spcBef>
                <a:spcPct val="0"/>
              </a:spcBef>
              <a:spcAft>
                <a:spcPts val="1200"/>
              </a:spcAft>
            </a:pPr>
            <a:r>
              <a:rPr lang="en-US" dirty="0">
                <a:solidFill>
                  <a:schemeClr val="tx2"/>
                </a:solidFill>
                <a:cs typeface="Arial" charset="0"/>
              </a:rPr>
              <a:t>The correct answer is </a:t>
            </a:r>
            <a:r>
              <a:rPr lang="en-US" i="1" dirty="0">
                <a:solidFill>
                  <a:schemeClr val="tx2"/>
                </a:solidFill>
                <a:cs typeface="Arial" charset="0"/>
              </a:rPr>
              <a:t>b</a:t>
            </a:r>
            <a:r>
              <a:rPr lang="en-US" dirty="0">
                <a:solidFill>
                  <a:schemeClr val="tx2"/>
                </a:solidFill>
                <a:cs typeface="Arial" charset="0"/>
              </a:rPr>
              <a:t>:</a:t>
            </a:r>
            <a:r>
              <a:rPr lang="en-US" b="1" dirty="0">
                <a:solidFill>
                  <a:srgbClr val="C00000"/>
                </a:solidFill>
                <a:cs typeface="Arial" charset="0"/>
              </a:rPr>
              <a:t> </a:t>
            </a:r>
          </a:p>
          <a:p>
            <a:pPr fontAlgn="base">
              <a:spcBef>
                <a:spcPct val="0"/>
              </a:spcBef>
              <a:spcAft>
                <a:spcPct val="0"/>
              </a:spcAft>
            </a:pPr>
            <a:r>
              <a:rPr lang="en-US" dirty="0">
                <a:cs typeface="Arial" charset="0"/>
              </a:rPr>
              <a:t>Tax expense (to balance)  </a:t>
            </a:r>
            <a:r>
              <a:rPr lang="en-US" b="1" dirty="0">
                <a:solidFill>
                  <a:srgbClr val="0070C0"/>
                </a:solidFill>
                <a:cs typeface="Arial" charset="0"/>
              </a:rPr>
              <a:t>170 </a:t>
            </a:r>
          </a:p>
          <a:p>
            <a:pPr fontAlgn="base">
              <a:spcBef>
                <a:spcPct val="0"/>
              </a:spcBef>
              <a:spcAft>
                <a:spcPct val="0"/>
              </a:spcAft>
            </a:pPr>
            <a:r>
              <a:rPr lang="en-US" dirty="0">
                <a:solidFill>
                  <a:prstClr val="black"/>
                </a:solidFill>
                <a:cs typeface="Arial" charset="0"/>
              </a:rPr>
              <a:t>	</a:t>
            </a:r>
            <a:r>
              <a:rPr lang="en-US" dirty="0">
                <a:cs typeface="Arial" charset="0"/>
              </a:rPr>
              <a:t>Taxes payable</a:t>
            </a:r>
            <a:r>
              <a:rPr lang="en-US" dirty="0">
                <a:solidFill>
                  <a:srgbClr val="92D050"/>
                </a:solidFill>
                <a:cs typeface="Arial" charset="0"/>
              </a:rPr>
              <a:t>		 120</a:t>
            </a:r>
            <a:r>
              <a:rPr lang="en-US" dirty="0">
                <a:solidFill>
                  <a:prstClr val="black"/>
                </a:solidFill>
                <a:cs typeface="Arial" charset="0"/>
              </a:rPr>
              <a:t>	</a:t>
            </a:r>
            <a:r>
              <a:rPr lang="en-US" dirty="0">
                <a:cs typeface="Arial" charset="0"/>
              </a:rPr>
              <a:t>Deferred tax liability</a:t>
            </a:r>
            <a:r>
              <a:rPr lang="en-US" dirty="0">
                <a:solidFill>
                  <a:srgbClr val="FF3399"/>
                </a:solidFill>
                <a:cs typeface="Arial" charset="0"/>
              </a:rPr>
              <a:t>	  50</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6" y="2902610"/>
            <a:ext cx="2157413" cy="2414587"/>
          </a:xfrm>
          <a:prstGeom prst="rect">
            <a:avLst/>
          </a:prstGeom>
          <a:noFill/>
          <a:ln>
            <a:noFill/>
          </a:ln>
          <a:effectLst/>
        </p:spPr>
      </p:pic>
      <p:sp>
        <p:nvSpPr>
          <p:cNvPr id="12" name="Rectangle 11"/>
          <p:cNvSpPr/>
          <p:nvPr/>
        </p:nvSpPr>
        <p:spPr>
          <a:xfrm>
            <a:off x="6300787" y="2902610"/>
            <a:ext cx="2157412"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Deferred Tax Liability</a:t>
            </a:r>
          </a:p>
        </p:txBody>
      </p:sp>
      <p:sp>
        <p:nvSpPr>
          <p:cNvPr id="10" name="Rectangle 9"/>
          <p:cNvSpPr/>
          <p:nvPr/>
        </p:nvSpPr>
        <p:spPr>
          <a:xfrm>
            <a:off x="7045038" y="4643444"/>
            <a:ext cx="1624400" cy="6040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200 = </a:t>
            </a:r>
          </a:p>
          <a:p>
            <a:pPr algn="ctr"/>
            <a:r>
              <a:rPr lang="en-US" sz="2000" dirty="0">
                <a:solidFill>
                  <a:schemeClr val="tx1"/>
                </a:solidFill>
              </a:rPr>
              <a:t>800 × .25</a:t>
            </a:r>
          </a:p>
        </p:txBody>
      </p:sp>
      <p:sp>
        <p:nvSpPr>
          <p:cNvPr id="5" name="Rectangle 4"/>
          <p:cNvSpPr/>
          <p:nvPr/>
        </p:nvSpPr>
        <p:spPr>
          <a:xfrm>
            <a:off x="7481458" y="3286189"/>
            <a:ext cx="61306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150</a:t>
            </a:r>
          </a:p>
        </p:txBody>
      </p:sp>
      <p:sp>
        <p:nvSpPr>
          <p:cNvPr id="3" name="Rectangle 2"/>
          <p:cNvSpPr/>
          <p:nvPr/>
        </p:nvSpPr>
        <p:spPr>
          <a:xfrm>
            <a:off x="7606153" y="3772324"/>
            <a:ext cx="509155" cy="3421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3399"/>
                </a:solidFill>
              </a:rPr>
              <a:t>50</a:t>
            </a:r>
          </a:p>
        </p:txBody>
      </p:sp>
      <p:sp>
        <p:nvSpPr>
          <p:cNvPr id="13" name="Title 2"/>
          <p:cNvSpPr txBox="1">
            <a:spLocks/>
          </p:cNvSpPr>
          <p:nvPr/>
        </p:nvSpPr>
        <p:spPr bwMode="auto">
          <a:xfrm>
            <a:off x="8389940" y="47371"/>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14" name="Slide Number Placeholder 5">
            <a:extLst>
              <a:ext uri="{FF2B5EF4-FFF2-40B4-BE49-F238E27FC236}">
                <a16:creationId xmlns:a16="http://schemas.microsoft.com/office/drawing/2014/main" id="{9AF63935-2584-8E4B-BBDA-20F1E0E0ACD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15</a:t>
            </a:fld>
            <a:endParaRPr lang="en-US" dirty="0"/>
          </a:p>
        </p:txBody>
      </p:sp>
    </p:spTree>
    <p:extLst>
      <p:ext uri="{BB962C8B-B14F-4D97-AF65-F5344CB8AC3E}">
        <p14:creationId xmlns:p14="http://schemas.microsoft.com/office/powerpoint/2010/main" val="28943343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p:bldP spid="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t>Balance Sheet and Income Statement Perspectives</a:t>
            </a:r>
          </a:p>
        </p:txBody>
      </p:sp>
      <p:sp>
        <p:nvSpPr>
          <p:cNvPr id="3" name="Content Placeholder 2"/>
          <p:cNvSpPr>
            <a:spLocks noGrp="1"/>
          </p:cNvSpPr>
          <p:nvPr>
            <p:ph idx="1"/>
          </p:nvPr>
        </p:nvSpPr>
        <p:spPr>
          <a:xfrm>
            <a:off x="745433" y="1351827"/>
            <a:ext cx="8013600" cy="5307980"/>
          </a:xfrm>
        </p:spPr>
        <p:txBody>
          <a:bodyPr>
            <a:normAutofit fontScale="92500" lnSpcReduction="10000"/>
          </a:bodyPr>
          <a:lstStyle/>
          <a:p>
            <a:r>
              <a:rPr lang="en-IN" dirty="0"/>
              <a:t>An assumption underlying a balance sheet is that assets will be recovered and liabilities will be settled</a:t>
            </a:r>
          </a:p>
          <a:p>
            <a:r>
              <a:rPr lang="en-IN" dirty="0"/>
              <a:t>When that happens, assets and liabilities typically create taxable or deductible amounts </a:t>
            </a:r>
          </a:p>
          <a:p>
            <a:r>
              <a:rPr lang="en-IN" dirty="0"/>
              <a:t>Deferred tax assets and liabilities can be computed from temporary book-tax differences</a:t>
            </a:r>
          </a:p>
          <a:p>
            <a:pPr lvl="1">
              <a:buClr>
                <a:schemeClr val="tx1"/>
              </a:buClr>
              <a:buFont typeface="Lucida Grande"/>
              <a:buChar char="–"/>
            </a:pPr>
            <a:r>
              <a:rPr lang="en-IN" sz="2600" b="1" i="1" dirty="0">
                <a:solidFill>
                  <a:srgbClr val="C00000"/>
                </a:solidFill>
              </a:rPr>
              <a:t>Book value </a:t>
            </a:r>
            <a:r>
              <a:rPr lang="en-IN" sz="2600" dirty="0"/>
              <a:t>of an asset or liability: Its original value reduced by amortization, impairment, or other amounts recognized for accounting purposes</a:t>
            </a:r>
          </a:p>
          <a:p>
            <a:pPr lvl="1">
              <a:buClr>
                <a:schemeClr val="tx1"/>
              </a:buClr>
              <a:buFont typeface="Lucida Grande"/>
              <a:buChar char="–"/>
            </a:pPr>
            <a:r>
              <a:rPr lang="en-IN" sz="2600" b="1" i="1" dirty="0">
                <a:solidFill>
                  <a:srgbClr val="C00000"/>
                </a:solidFill>
              </a:rPr>
              <a:t>Tax basis </a:t>
            </a:r>
            <a:r>
              <a:rPr lang="en-IN" sz="2600" dirty="0"/>
              <a:t>of an asset or liability: Its original value for tax purposes reduced by any amounts included to date on tax returns</a:t>
            </a:r>
            <a:endParaRPr lang="en-IN" sz="2600" b="1" dirty="0"/>
          </a:p>
          <a:p>
            <a:r>
              <a:rPr lang="en-IN" dirty="0"/>
              <a:t>The related deferred tax asset or liability balance can be calculated by multiplying the </a:t>
            </a:r>
            <a:r>
              <a:rPr lang="en-IN" b="1" dirty="0">
                <a:solidFill>
                  <a:srgbClr val="C00000"/>
                </a:solidFill>
              </a:rPr>
              <a:t>temporary book-tax difference</a:t>
            </a:r>
            <a:r>
              <a:rPr lang="en-IN" dirty="0"/>
              <a:t> by the applicable tax rate</a:t>
            </a:r>
          </a:p>
          <a:p>
            <a:pPr lvl="1">
              <a:buNone/>
            </a:pPr>
            <a:endParaRPr lang="en-IN" sz="2600"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5" name="Slide Number Placeholder 5">
            <a:extLst>
              <a:ext uri="{FF2B5EF4-FFF2-40B4-BE49-F238E27FC236}">
                <a16:creationId xmlns:a16="http://schemas.microsoft.com/office/drawing/2014/main" id="{C15B9653-733C-C24B-BF45-CB7F274F308A}"/>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16</a:t>
            </a:fld>
            <a:endParaRPr lang="en-US" dirty="0"/>
          </a:p>
        </p:txBody>
      </p:sp>
    </p:spTree>
    <p:extLst>
      <p:ext uri="{BB962C8B-B14F-4D97-AF65-F5344CB8AC3E}">
        <p14:creationId xmlns:p14="http://schemas.microsoft.com/office/powerpoint/2010/main" val="4004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5" y="-120433"/>
            <a:ext cx="8586215" cy="700240"/>
          </a:xfrm>
        </p:spPr>
        <p:txBody>
          <a:bodyPr>
            <a:normAutofit/>
          </a:bodyPr>
          <a:lstStyle/>
          <a:p>
            <a:r>
              <a:rPr lang="en-US" sz="2800" dirty="0"/>
              <a:t> </a:t>
            </a:r>
            <a:r>
              <a:rPr lang="en-IN" sz="2800" dirty="0"/>
              <a:t>Temporary Book-Tax Difference</a:t>
            </a:r>
          </a:p>
        </p:txBody>
      </p:sp>
      <p:sp>
        <p:nvSpPr>
          <p:cNvPr id="11"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7" name="TextBox 6"/>
          <p:cNvSpPr txBox="1"/>
          <p:nvPr/>
        </p:nvSpPr>
        <p:spPr>
          <a:xfrm>
            <a:off x="4465629" y="2277979"/>
            <a:ext cx="949652" cy="461665"/>
          </a:xfrm>
          <a:prstGeom prst="rect">
            <a:avLst/>
          </a:prstGeom>
          <a:noFill/>
        </p:spPr>
        <p:txBody>
          <a:bodyPr wrap="square" rtlCol="0">
            <a:spAutoFit/>
          </a:bodyPr>
          <a:lstStyle/>
          <a:p>
            <a:pPr algn="ctr"/>
            <a:r>
              <a:rPr lang="en-US" sz="2400" b="1" dirty="0"/>
              <a:t>2021</a:t>
            </a:r>
            <a:endParaRPr lang="en-US" sz="2400" dirty="0"/>
          </a:p>
        </p:txBody>
      </p:sp>
      <p:sp>
        <p:nvSpPr>
          <p:cNvPr id="8" name="TextBox 7"/>
          <p:cNvSpPr txBox="1"/>
          <p:nvPr/>
        </p:nvSpPr>
        <p:spPr>
          <a:xfrm>
            <a:off x="5953988" y="2289537"/>
            <a:ext cx="949652" cy="461665"/>
          </a:xfrm>
          <a:prstGeom prst="rect">
            <a:avLst/>
          </a:prstGeom>
          <a:noFill/>
        </p:spPr>
        <p:txBody>
          <a:bodyPr wrap="square" rtlCol="0">
            <a:spAutoFit/>
          </a:bodyPr>
          <a:lstStyle/>
          <a:p>
            <a:pPr algn="ctr"/>
            <a:r>
              <a:rPr lang="en-US" sz="2400" b="1" dirty="0"/>
              <a:t>2022</a:t>
            </a:r>
            <a:endParaRPr lang="en-US" sz="2400" dirty="0"/>
          </a:p>
        </p:txBody>
      </p:sp>
      <p:sp>
        <p:nvSpPr>
          <p:cNvPr id="12" name="TextBox 11"/>
          <p:cNvSpPr txBox="1"/>
          <p:nvPr/>
        </p:nvSpPr>
        <p:spPr>
          <a:xfrm>
            <a:off x="7673571" y="2300096"/>
            <a:ext cx="949652" cy="461665"/>
          </a:xfrm>
          <a:prstGeom prst="rect">
            <a:avLst/>
          </a:prstGeom>
          <a:noFill/>
        </p:spPr>
        <p:txBody>
          <a:bodyPr wrap="square" rtlCol="0">
            <a:spAutoFit/>
          </a:bodyPr>
          <a:lstStyle/>
          <a:p>
            <a:pPr algn="ctr"/>
            <a:r>
              <a:rPr lang="en-US" sz="2400" b="1" dirty="0"/>
              <a:t>2023</a:t>
            </a:r>
            <a:endParaRPr lang="en-US" sz="2400" dirty="0"/>
          </a:p>
        </p:txBody>
      </p:sp>
      <p:sp>
        <p:nvSpPr>
          <p:cNvPr id="13" name="TextBox 12"/>
          <p:cNvSpPr txBox="1"/>
          <p:nvPr/>
        </p:nvSpPr>
        <p:spPr>
          <a:xfrm>
            <a:off x="568041" y="3246978"/>
            <a:ext cx="3748925" cy="461665"/>
          </a:xfrm>
          <a:prstGeom prst="rect">
            <a:avLst/>
          </a:prstGeom>
          <a:noFill/>
        </p:spPr>
        <p:txBody>
          <a:bodyPr wrap="square" rtlCol="0">
            <a:spAutoFit/>
          </a:bodyPr>
          <a:lstStyle/>
          <a:p>
            <a:r>
              <a:rPr lang="en-US" sz="2400" dirty="0"/>
              <a:t>Depreciable Asset:</a:t>
            </a:r>
          </a:p>
        </p:txBody>
      </p:sp>
      <p:sp>
        <p:nvSpPr>
          <p:cNvPr id="15" name="TextBox 14"/>
          <p:cNvSpPr txBox="1"/>
          <p:nvPr/>
        </p:nvSpPr>
        <p:spPr>
          <a:xfrm>
            <a:off x="574082" y="3736209"/>
            <a:ext cx="3742885" cy="461665"/>
          </a:xfrm>
          <a:prstGeom prst="rect">
            <a:avLst/>
          </a:prstGeom>
          <a:noFill/>
        </p:spPr>
        <p:txBody>
          <a:bodyPr wrap="square" rtlCol="0">
            <a:spAutoFit/>
          </a:bodyPr>
          <a:lstStyle/>
          <a:p>
            <a:pPr lvl="1"/>
            <a:r>
              <a:rPr lang="en-US" sz="2400" b="1" dirty="0"/>
              <a:t>Accounting book value</a:t>
            </a:r>
            <a:endParaRPr lang="en-US" sz="2400" dirty="0"/>
          </a:p>
        </p:txBody>
      </p:sp>
      <p:sp>
        <p:nvSpPr>
          <p:cNvPr id="16" name="TextBox 15"/>
          <p:cNvSpPr txBox="1"/>
          <p:nvPr/>
        </p:nvSpPr>
        <p:spPr>
          <a:xfrm>
            <a:off x="574082" y="4157057"/>
            <a:ext cx="3742885" cy="461665"/>
          </a:xfrm>
          <a:prstGeom prst="rect">
            <a:avLst/>
          </a:prstGeom>
          <a:noFill/>
        </p:spPr>
        <p:txBody>
          <a:bodyPr wrap="square" rtlCol="0">
            <a:spAutoFit/>
          </a:bodyPr>
          <a:lstStyle/>
          <a:p>
            <a:pPr lvl="1"/>
            <a:r>
              <a:rPr lang="en-US" sz="2400" b="1" dirty="0"/>
              <a:t>Tax basis</a:t>
            </a:r>
            <a:endParaRPr lang="en-US" sz="2400" dirty="0"/>
          </a:p>
        </p:txBody>
      </p:sp>
      <p:sp>
        <p:nvSpPr>
          <p:cNvPr id="17" name="TextBox 16"/>
          <p:cNvSpPr txBox="1"/>
          <p:nvPr/>
        </p:nvSpPr>
        <p:spPr>
          <a:xfrm>
            <a:off x="574082" y="4577905"/>
            <a:ext cx="3742885" cy="461665"/>
          </a:xfrm>
          <a:prstGeom prst="rect">
            <a:avLst/>
          </a:prstGeom>
          <a:noFill/>
        </p:spPr>
        <p:txBody>
          <a:bodyPr wrap="square" rtlCol="0">
            <a:spAutoFit/>
          </a:bodyPr>
          <a:lstStyle/>
          <a:p>
            <a:r>
              <a:rPr lang="en-US" sz="2400" dirty="0"/>
              <a:t>Temporary difference</a:t>
            </a:r>
          </a:p>
        </p:txBody>
      </p:sp>
      <p:sp>
        <p:nvSpPr>
          <p:cNvPr id="18" name="TextBox 17"/>
          <p:cNvSpPr txBox="1"/>
          <p:nvPr/>
        </p:nvSpPr>
        <p:spPr>
          <a:xfrm>
            <a:off x="120483" y="5013293"/>
            <a:ext cx="3742885" cy="461665"/>
          </a:xfrm>
          <a:prstGeom prst="rect">
            <a:avLst/>
          </a:prstGeom>
          <a:noFill/>
        </p:spPr>
        <p:txBody>
          <a:bodyPr wrap="square" rtlCol="0">
            <a:spAutoFit/>
          </a:bodyPr>
          <a:lstStyle/>
          <a:p>
            <a:pPr lvl="1"/>
            <a:r>
              <a:rPr lang="en-US" sz="2400" dirty="0"/>
              <a:t>Tax rate</a:t>
            </a:r>
          </a:p>
        </p:txBody>
      </p:sp>
      <p:sp>
        <p:nvSpPr>
          <p:cNvPr id="19" name="TextBox 18"/>
          <p:cNvSpPr txBox="1"/>
          <p:nvPr/>
        </p:nvSpPr>
        <p:spPr>
          <a:xfrm>
            <a:off x="574082" y="5419603"/>
            <a:ext cx="3742885" cy="461665"/>
          </a:xfrm>
          <a:prstGeom prst="rect">
            <a:avLst/>
          </a:prstGeom>
          <a:noFill/>
        </p:spPr>
        <p:txBody>
          <a:bodyPr wrap="square" rtlCol="0">
            <a:spAutoFit/>
          </a:bodyPr>
          <a:lstStyle/>
          <a:p>
            <a:r>
              <a:rPr lang="en-US" sz="2400" dirty="0"/>
              <a:t>Deferred tax liability (DTL)</a:t>
            </a:r>
          </a:p>
        </p:txBody>
      </p:sp>
      <p:sp>
        <p:nvSpPr>
          <p:cNvPr id="3" name="TextBox 2"/>
          <p:cNvSpPr txBox="1"/>
          <p:nvPr/>
        </p:nvSpPr>
        <p:spPr>
          <a:xfrm>
            <a:off x="4113307" y="3736209"/>
            <a:ext cx="996696" cy="461665"/>
          </a:xfrm>
          <a:prstGeom prst="rect">
            <a:avLst/>
          </a:prstGeom>
          <a:noFill/>
        </p:spPr>
        <p:txBody>
          <a:bodyPr wrap="square" rtlCol="0">
            <a:spAutoFit/>
          </a:bodyPr>
          <a:lstStyle/>
          <a:p>
            <a:pPr algn="r"/>
            <a:r>
              <a:rPr lang="en-US" sz="2400" dirty="0"/>
              <a:t>$40</a:t>
            </a:r>
          </a:p>
        </p:txBody>
      </p:sp>
      <p:sp>
        <p:nvSpPr>
          <p:cNvPr id="20" name="TextBox 19"/>
          <p:cNvSpPr txBox="1"/>
          <p:nvPr/>
        </p:nvSpPr>
        <p:spPr>
          <a:xfrm>
            <a:off x="4113307" y="4157057"/>
            <a:ext cx="996696" cy="461665"/>
          </a:xfrm>
          <a:prstGeom prst="rect">
            <a:avLst/>
          </a:prstGeom>
          <a:noFill/>
        </p:spPr>
        <p:txBody>
          <a:bodyPr wrap="square" rtlCol="0">
            <a:spAutoFit/>
          </a:bodyPr>
          <a:lstStyle/>
          <a:p>
            <a:pPr algn="r"/>
            <a:r>
              <a:rPr lang="en-US" sz="2400" dirty="0"/>
              <a:t>0</a:t>
            </a:r>
          </a:p>
        </p:txBody>
      </p:sp>
      <p:sp>
        <p:nvSpPr>
          <p:cNvPr id="21" name="TextBox 20"/>
          <p:cNvSpPr txBox="1"/>
          <p:nvPr/>
        </p:nvSpPr>
        <p:spPr>
          <a:xfrm>
            <a:off x="4113307" y="4577905"/>
            <a:ext cx="996696" cy="461665"/>
          </a:xfrm>
          <a:prstGeom prst="rect">
            <a:avLst/>
          </a:prstGeom>
          <a:noFill/>
        </p:spPr>
        <p:txBody>
          <a:bodyPr wrap="square" rtlCol="0">
            <a:spAutoFit/>
          </a:bodyPr>
          <a:lstStyle/>
          <a:p>
            <a:pPr algn="r"/>
            <a:r>
              <a:rPr lang="en-US" sz="2400" dirty="0"/>
              <a:t>$40</a:t>
            </a:r>
          </a:p>
        </p:txBody>
      </p:sp>
      <p:sp>
        <p:nvSpPr>
          <p:cNvPr id="23" name="TextBox 22"/>
          <p:cNvSpPr txBox="1"/>
          <p:nvPr/>
        </p:nvSpPr>
        <p:spPr>
          <a:xfrm>
            <a:off x="4113307" y="5419603"/>
            <a:ext cx="996696" cy="461665"/>
          </a:xfrm>
          <a:prstGeom prst="rect">
            <a:avLst/>
          </a:prstGeom>
          <a:noFill/>
        </p:spPr>
        <p:txBody>
          <a:bodyPr wrap="square" rtlCol="0">
            <a:spAutoFit/>
          </a:bodyPr>
          <a:lstStyle/>
          <a:p>
            <a:pPr algn="r"/>
            <a:r>
              <a:rPr lang="en-US" sz="2400" dirty="0"/>
              <a:t>$10</a:t>
            </a:r>
          </a:p>
        </p:txBody>
      </p:sp>
      <p:sp>
        <p:nvSpPr>
          <p:cNvPr id="26" name="TextBox 25"/>
          <p:cNvSpPr txBox="1"/>
          <p:nvPr/>
        </p:nvSpPr>
        <p:spPr>
          <a:xfrm>
            <a:off x="4284370" y="4997721"/>
            <a:ext cx="996696" cy="461665"/>
          </a:xfrm>
          <a:prstGeom prst="rect">
            <a:avLst/>
          </a:prstGeom>
          <a:noFill/>
        </p:spPr>
        <p:txBody>
          <a:bodyPr wrap="square" rtlCol="0">
            <a:spAutoFit/>
          </a:bodyPr>
          <a:lstStyle/>
          <a:p>
            <a:pPr algn="r"/>
            <a:r>
              <a:rPr lang="en-US" sz="2400" dirty="0"/>
              <a:t>25%</a:t>
            </a:r>
          </a:p>
        </p:txBody>
      </p:sp>
      <p:sp>
        <p:nvSpPr>
          <p:cNvPr id="28" name="TextBox 27"/>
          <p:cNvSpPr txBox="1"/>
          <p:nvPr/>
        </p:nvSpPr>
        <p:spPr>
          <a:xfrm>
            <a:off x="6090895" y="3736209"/>
            <a:ext cx="996696" cy="461665"/>
          </a:xfrm>
          <a:prstGeom prst="rect">
            <a:avLst/>
          </a:prstGeom>
          <a:noFill/>
        </p:spPr>
        <p:txBody>
          <a:bodyPr wrap="square" rtlCol="0">
            <a:spAutoFit/>
          </a:bodyPr>
          <a:lstStyle/>
          <a:p>
            <a:pPr algn="r"/>
            <a:r>
              <a:rPr lang="en-US" sz="2400" dirty="0"/>
              <a:t>$20</a:t>
            </a:r>
          </a:p>
        </p:txBody>
      </p:sp>
      <p:sp>
        <p:nvSpPr>
          <p:cNvPr id="29" name="TextBox 28"/>
          <p:cNvSpPr txBox="1"/>
          <p:nvPr/>
        </p:nvSpPr>
        <p:spPr>
          <a:xfrm>
            <a:off x="6090895" y="4157057"/>
            <a:ext cx="996696" cy="461665"/>
          </a:xfrm>
          <a:prstGeom prst="rect">
            <a:avLst/>
          </a:prstGeom>
          <a:noFill/>
        </p:spPr>
        <p:txBody>
          <a:bodyPr wrap="square" rtlCol="0">
            <a:spAutoFit/>
          </a:bodyPr>
          <a:lstStyle/>
          <a:p>
            <a:pPr algn="r"/>
            <a:r>
              <a:rPr lang="en-US" sz="2400" dirty="0"/>
              <a:t>0</a:t>
            </a:r>
          </a:p>
        </p:txBody>
      </p:sp>
      <p:sp>
        <p:nvSpPr>
          <p:cNvPr id="30" name="TextBox 29"/>
          <p:cNvSpPr txBox="1"/>
          <p:nvPr/>
        </p:nvSpPr>
        <p:spPr>
          <a:xfrm>
            <a:off x="6090895" y="4577905"/>
            <a:ext cx="996696" cy="461665"/>
          </a:xfrm>
          <a:prstGeom prst="rect">
            <a:avLst/>
          </a:prstGeom>
          <a:noFill/>
        </p:spPr>
        <p:txBody>
          <a:bodyPr wrap="square" rtlCol="0">
            <a:spAutoFit/>
          </a:bodyPr>
          <a:lstStyle/>
          <a:p>
            <a:pPr algn="r"/>
            <a:r>
              <a:rPr lang="en-US" sz="2400" dirty="0"/>
              <a:t>$20</a:t>
            </a:r>
          </a:p>
        </p:txBody>
      </p:sp>
      <p:sp>
        <p:nvSpPr>
          <p:cNvPr id="31" name="TextBox 30"/>
          <p:cNvSpPr txBox="1"/>
          <p:nvPr/>
        </p:nvSpPr>
        <p:spPr>
          <a:xfrm>
            <a:off x="6090895" y="5419603"/>
            <a:ext cx="996696" cy="461665"/>
          </a:xfrm>
          <a:prstGeom prst="rect">
            <a:avLst/>
          </a:prstGeom>
          <a:noFill/>
        </p:spPr>
        <p:txBody>
          <a:bodyPr wrap="square" rtlCol="0">
            <a:spAutoFit/>
          </a:bodyPr>
          <a:lstStyle/>
          <a:p>
            <a:pPr algn="r"/>
            <a:r>
              <a:rPr lang="en-US" sz="2400" dirty="0"/>
              <a:t>$5</a:t>
            </a:r>
          </a:p>
        </p:txBody>
      </p:sp>
      <p:sp>
        <p:nvSpPr>
          <p:cNvPr id="32" name="TextBox 31"/>
          <p:cNvSpPr txBox="1"/>
          <p:nvPr/>
        </p:nvSpPr>
        <p:spPr>
          <a:xfrm>
            <a:off x="5380167" y="3736209"/>
            <a:ext cx="996696" cy="461665"/>
          </a:xfrm>
          <a:prstGeom prst="rect">
            <a:avLst/>
          </a:prstGeom>
          <a:noFill/>
        </p:spPr>
        <p:txBody>
          <a:bodyPr wrap="square" rtlCol="0">
            <a:spAutoFit/>
          </a:bodyPr>
          <a:lstStyle/>
          <a:p>
            <a:pPr algn="r"/>
            <a:r>
              <a:rPr lang="en-US" sz="2400" dirty="0"/>
              <a:t>$(20)</a:t>
            </a:r>
          </a:p>
        </p:txBody>
      </p:sp>
      <p:sp>
        <p:nvSpPr>
          <p:cNvPr id="34" name="TextBox 33"/>
          <p:cNvSpPr txBox="1"/>
          <p:nvPr/>
        </p:nvSpPr>
        <p:spPr>
          <a:xfrm>
            <a:off x="6308605" y="4998753"/>
            <a:ext cx="996696" cy="461665"/>
          </a:xfrm>
          <a:prstGeom prst="rect">
            <a:avLst/>
          </a:prstGeom>
          <a:noFill/>
        </p:spPr>
        <p:txBody>
          <a:bodyPr wrap="square" rtlCol="0">
            <a:spAutoFit/>
          </a:bodyPr>
          <a:lstStyle/>
          <a:p>
            <a:pPr algn="r"/>
            <a:r>
              <a:rPr lang="en-US" sz="2400" dirty="0"/>
              <a:t> 25%</a:t>
            </a:r>
          </a:p>
        </p:txBody>
      </p:sp>
      <p:sp>
        <p:nvSpPr>
          <p:cNvPr id="36" name="TextBox 35"/>
          <p:cNvSpPr txBox="1"/>
          <p:nvPr/>
        </p:nvSpPr>
        <p:spPr>
          <a:xfrm>
            <a:off x="7929594" y="3736209"/>
            <a:ext cx="996696" cy="461665"/>
          </a:xfrm>
          <a:prstGeom prst="rect">
            <a:avLst/>
          </a:prstGeom>
          <a:noFill/>
        </p:spPr>
        <p:txBody>
          <a:bodyPr wrap="square" rtlCol="0">
            <a:spAutoFit/>
          </a:bodyPr>
          <a:lstStyle/>
          <a:p>
            <a:pPr algn="r"/>
            <a:r>
              <a:rPr lang="en-US" sz="2400" dirty="0"/>
              <a:t>$  0</a:t>
            </a:r>
          </a:p>
        </p:txBody>
      </p:sp>
      <p:sp>
        <p:nvSpPr>
          <p:cNvPr id="37" name="TextBox 36"/>
          <p:cNvSpPr txBox="1"/>
          <p:nvPr/>
        </p:nvSpPr>
        <p:spPr>
          <a:xfrm>
            <a:off x="7929594" y="4157057"/>
            <a:ext cx="996696" cy="461665"/>
          </a:xfrm>
          <a:prstGeom prst="rect">
            <a:avLst/>
          </a:prstGeom>
          <a:noFill/>
        </p:spPr>
        <p:txBody>
          <a:bodyPr wrap="square" rtlCol="0">
            <a:spAutoFit/>
          </a:bodyPr>
          <a:lstStyle/>
          <a:p>
            <a:pPr algn="r"/>
            <a:r>
              <a:rPr lang="en-US" sz="2400" dirty="0"/>
              <a:t>0</a:t>
            </a:r>
          </a:p>
        </p:txBody>
      </p:sp>
      <p:sp>
        <p:nvSpPr>
          <p:cNvPr id="38" name="TextBox 37"/>
          <p:cNvSpPr txBox="1"/>
          <p:nvPr/>
        </p:nvSpPr>
        <p:spPr>
          <a:xfrm>
            <a:off x="7929594" y="4577905"/>
            <a:ext cx="996696" cy="461665"/>
          </a:xfrm>
          <a:prstGeom prst="rect">
            <a:avLst/>
          </a:prstGeom>
          <a:noFill/>
        </p:spPr>
        <p:txBody>
          <a:bodyPr wrap="square" rtlCol="0">
            <a:spAutoFit/>
          </a:bodyPr>
          <a:lstStyle/>
          <a:p>
            <a:pPr algn="r"/>
            <a:r>
              <a:rPr lang="en-US" sz="2400" dirty="0"/>
              <a:t>$  0</a:t>
            </a:r>
          </a:p>
        </p:txBody>
      </p:sp>
      <p:sp>
        <p:nvSpPr>
          <p:cNvPr id="39" name="TextBox 38"/>
          <p:cNvSpPr txBox="1"/>
          <p:nvPr/>
        </p:nvSpPr>
        <p:spPr>
          <a:xfrm>
            <a:off x="7929594" y="5419603"/>
            <a:ext cx="996696" cy="461665"/>
          </a:xfrm>
          <a:prstGeom prst="rect">
            <a:avLst/>
          </a:prstGeom>
          <a:noFill/>
        </p:spPr>
        <p:txBody>
          <a:bodyPr wrap="square" rtlCol="0">
            <a:spAutoFit/>
          </a:bodyPr>
          <a:lstStyle/>
          <a:p>
            <a:pPr algn="r"/>
            <a:r>
              <a:rPr lang="en-US" sz="2400" dirty="0"/>
              <a:t>$  0</a:t>
            </a:r>
          </a:p>
        </p:txBody>
      </p:sp>
      <p:sp>
        <p:nvSpPr>
          <p:cNvPr id="40" name="TextBox 39"/>
          <p:cNvSpPr txBox="1"/>
          <p:nvPr/>
        </p:nvSpPr>
        <p:spPr>
          <a:xfrm>
            <a:off x="7218865" y="3736209"/>
            <a:ext cx="996696" cy="461665"/>
          </a:xfrm>
          <a:prstGeom prst="rect">
            <a:avLst/>
          </a:prstGeom>
          <a:noFill/>
        </p:spPr>
        <p:txBody>
          <a:bodyPr wrap="square" rtlCol="0">
            <a:spAutoFit/>
          </a:bodyPr>
          <a:lstStyle/>
          <a:p>
            <a:pPr algn="r"/>
            <a:r>
              <a:rPr lang="en-US" sz="2400" dirty="0"/>
              <a:t>$(20)</a:t>
            </a:r>
          </a:p>
        </p:txBody>
      </p:sp>
      <p:sp>
        <p:nvSpPr>
          <p:cNvPr id="42" name="TextBox 41"/>
          <p:cNvSpPr txBox="1"/>
          <p:nvPr/>
        </p:nvSpPr>
        <p:spPr>
          <a:xfrm>
            <a:off x="8147304" y="4998753"/>
            <a:ext cx="996696" cy="461665"/>
          </a:xfrm>
          <a:prstGeom prst="rect">
            <a:avLst/>
          </a:prstGeom>
          <a:noFill/>
        </p:spPr>
        <p:txBody>
          <a:bodyPr wrap="square" rtlCol="0">
            <a:spAutoFit/>
          </a:bodyPr>
          <a:lstStyle/>
          <a:p>
            <a:pPr algn="r"/>
            <a:r>
              <a:rPr lang="en-US" sz="2400" dirty="0"/>
              <a:t>25%</a:t>
            </a:r>
          </a:p>
        </p:txBody>
      </p:sp>
      <p:cxnSp>
        <p:nvCxnSpPr>
          <p:cNvPr id="5" name="Straight Connector 4"/>
          <p:cNvCxnSpPr/>
          <p:nvPr/>
        </p:nvCxnSpPr>
        <p:spPr>
          <a:xfrm>
            <a:off x="4539085" y="465047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524876" y="465773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386294" y="4650477"/>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539085" y="545602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4539085" y="582613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539085" y="5891449"/>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524876" y="5448766"/>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524876" y="5818878"/>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24876" y="588419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86294" y="545602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86294" y="582613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86294" y="589145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cxnSpLocks/>
          </p:cNvCxnSpPr>
          <p:nvPr/>
        </p:nvCxnSpPr>
        <p:spPr>
          <a:xfrm flipV="1">
            <a:off x="4316966" y="2732379"/>
            <a:ext cx="1096331" cy="726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3353" y="2261874"/>
            <a:ext cx="2275439" cy="461665"/>
          </a:xfrm>
          <a:prstGeom prst="rect">
            <a:avLst/>
          </a:prstGeom>
          <a:noFill/>
        </p:spPr>
        <p:txBody>
          <a:bodyPr wrap="square" rtlCol="0">
            <a:spAutoFit/>
          </a:bodyPr>
          <a:lstStyle/>
          <a:p>
            <a:pPr algn="ctr"/>
            <a:r>
              <a:rPr lang="en-US" sz="2400" dirty="0"/>
              <a:t>($ in thousands)</a:t>
            </a:r>
          </a:p>
        </p:txBody>
      </p:sp>
      <p:cxnSp>
        <p:nvCxnSpPr>
          <p:cNvPr id="4096" name="Straight Arrow Connector 4095"/>
          <p:cNvCxnSpPr>
            <a:cxnSpLocks/>
            <a:endCxn id="31" idx="1"/>
          </p:cNvCxnSpPr>
          <p:nvPr/>
        </p:nvCxnSpPr>
        <p:spPr>
          <a:xfrm>
            <a:off x="5486400" y="56504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4112" name="Rectangle 4111"/>
          <p:cNvSpPr/>
          <p:nvPr/>
        </p:nvSpPr>
        <p:spPr>
          <a:xfrm>
            <a:off x="622623" y="2289537"/>
            <a:ext cx="8485632" cy="4197073"/>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84781" y="371390"/>
            <a:ext cx="8550479" cy="1846659"/>
          </a:xfrm>
          <a:prstGeom prst="rect">
            <a:avLst/>
          </a:prstGeom>
          <a:noFill/>
        </p:spPr>
        <p:txBody>
          <a:bodyPr wrap="square" rtlCol="0">
            <a:spAutoFit/>
          </a:bodyPr>
          <a:lstStyle/>
          <a:p>
            <a:r>
              <a:rPr lang="en-US" sz="1900" dirty="0"/>
              <a:t>Watson Associates purchased $60 thousand of equipment in early January of 2021. Watson estimates the equipment has a useful life of three years, so it depreciates the equipment straight line, with $20 thousand of depreciation expense 2021–2023. However, tax rules allow Watson to take the entire $60 thousand deduction for the cost of the equipment on its 2021 tax return. Watson has a 25% tax rate and pretax accounting income of $100 thousand in each of those years.</a:t>
            </a:r>
          </a:p>
        </p:txBody>
      </p:sp>
      <p:sp>
        <p:nvSpPr>
          <p:cNvPr id="63" name="TextBox 62">
            <a:extLst>
              <a:ext uri="{FF2B5EF4-FFF2-40B4-BE49-F238E27FC236}">
                <a16:creationId xmlns:a16="http://schemas.microsoft.com/office/drawing/2014/main" id="{D264315B-AAB2-4641-AF55-17C633E9E0B0}"/>
              </a:ext>
            </a:extLst>
          </p:cNvPr>
          <p:cNvSpPr txBox="1"/>
          <p:nvPr/>
        </p:nvSpPr>
        <p:spPr>
          <a:xfrm>
            <a:off x="167841" y="5854991"/>
            <a:ext cx="3742885" cy="461665"/>
          </a:xfrm>
          <a:prstGeom prst="rect">
            <a:avLst/>
          </a:prstGeom>
          <a:noFill/>
        </p:spPr>
        <p:txBody>
          <a:bodyPr wrap="square" rtlCol="0">
            <a:spAutoFit/>
          </a:bodyPr>
          <a:lstStyle/>
          <a:p>
            <a:pPr lvl="1"/>
            <a:r>
              <a:rPr lang="en-US" sz="2400" b="1" dirty="0">
                <a:solidFill>
                  <a:srgbClr val="EC008C"/>
                </a:solidFill>
              </a:rPr>
              <a:t>DTL Change Needed</a:t>
            </a:r>
          </a:p>
        </p:txBody>
      </p:sp>
      <p:sp>
        <p:nvSpPr>
          <p:cNvPr id="67" name="TextBox 66">
            <a:extLst>
              <a:ext uri="{FF2B5EF4-FFF2-40B4-BE49-F238E27FC236}">
                <a16:creationId xmlns:a16="http://schemas.microsoft.com/office/drawing/2014/main" id="{23B58731-79ED-4A76-8878-2581F37ADD4B}"/>
              </a:ext>
            </a:extLst>
          </p:cNvPr>
          <p:cNvSpPr txBox="1"/>
          <p:nvPr/>
        </p:nvSpPr>
        <p:spPr>
          <a:xfrm>
            <a:off x="4099414" y="5844437"/>
            <a:ext cx="996696" cy="461665"/>
          </a:xfrm>
          <a:prstGeom prst="rect">
            <a:avLst/>
          </a:prstGeom>
          <a:noFill/>
        </p:spPr>
        <p:txBody>
          <a:bodyPr wrap="square" rtlCol="0">
            <a:spAutoFit/>
          </a:bodyPr>
          <a:lstStyle/>
          <a:p>
            <a:pPr algn="r"/>
            <a:r>
              <a:rPr lang="en-US" sz="2400" b="1" dirty="0">
                <a:solidFill>
                  <a:srgbClr val="EC008C"/>
                </a:solidFill>
              </a:rPr>
              <a:t>$10</a:t>
            </a:r>
          </a:p>
        </p:txBody>
      </p:sp>
      <p:sp>
        <p:nvSpPr>
          <p:cNvPr id="69" name="TextBox 68">
            <a:extLst>
              <a:ext uri="{FF2B5EF4-FFF2-40B4-BE49-F238E27FC236}">
                <a16:creationId xmlns:a16="http://schemas.microsoft.com/office/drawing/2014/main" id="{D4CA28BD-6A10-4388-85D2-E0BB7493BEE8}"/>
              </a:ext>
            </a:extLst>
          </p:cNvPr>
          <p:cNvSpPr txBox="1"/>
          <p:nvPr/>
        </p:nvSpPr>
        <p:spPr>
          <a:xfrm>
            <a:off x="6142055" y="5844436"/>
            <a:ext cx="996696" cy="461665"/>
          </a:xfrm>
          <a:prstGeom prst="rect">
            <a:avLst/>
          </a:prstGeom>
          <a:noFill/>
        </p:spPr>
        <p:txBody>
          <a:bodyPr wrap="square" rtlCol="0">
            <a:spAutoFit/>
          </a:bodyPr>
          <a:lstStyle/>
          <a:p>
            <a:pPr algn="r"/>
            <a:r>
              <a:rPr lang="en-US" sz="2400" b="1" dirty="0">
                <a:solidFill>
                  <a:srgbClr val="EC008C"/>
                </a:solidFill>
              </a:rPr>
              <a:t>$(5)</a:t>
            </a:r>
          </a:p>
        </p:txBody>
      </p:sp>
      <p:sp>
        <p:nvSpPr>
          <p:cNvPr id="72" name="TextBox 71">
            <a:extLst>
              <a:ext uri="{FF2B5EF4-FFF2-40B4-BE49-F238E27FC236}">
                <a16:creationId xmlns:a16="http://schemas.microsoft.com/office/drawing/2014/main" id="{5CDF6085-7C9D-4EB9-858E-C0695BF732DB}"/>
              </a:ext>
            </a:extLst>
          </p:cNvPr>
          <p:cNvSpPr txBox="1"/>
          <p:nvPr/>
        </p:nvSpPr>
        <p:spPr>
          <a:xfrm>
            <a:off x="4386532" y="2719750"/>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3" name="TextBox 72">
            <a:extLst>
              <a:ext uri="{FF2B5EF4-FFF2-40B4-BE49-F238E27FC236}">
                <a16:creationId xmlns:a16="http://schemas.microsoft.com/office/drawing/2014/main" id="{323F4135-B35A-40F3-BADD-F48213CD15D3}"/>
              </a:ext>
            </a:extLst>
          </p:cNvPr>
          <p:cNvSpPr txBox="1"/>
          <p:nvPr/>
        </p:nvSpPr>
        <p:spPr>
          <a:xfrm>
            <a:off x="6376863" y="2710304"/>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4" name="TextBox 73">
            <a:extLst>
              <a:ext uri="{FF2B5EF4-FFF2-40B4-BE49-F238E27FC236}">
                <a16:creationId xmlns:a16="http://schemas.microsoft.com/office/drawing/2014/main" id="{261A883C-C68E-4AEE-9812-4836E65439EA}"/>
              </a:ext>
            </a:extLst>
          </p:cNvPr>
          <p:cNvSpPr txBox="1"/>
          <p:nvPr/>
        </p:nvSpPr>
        <p:spPr>
          <a:xfrm>
            <a:off x="8152981" y="2732379"/>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5" name="TextBox 74">
            <a:extLst>
              <a:ext uri="{FF2B5EF4-FFF2-40B4-BE49-F238E27FC236}">
                <a16:creationId xmlns:a16="http://schemas.microsoft.com/office/drawing/2014/main" id="{6D2791CC-F5B4-4AA2-86D3-04192EA5871E}"/>
              </a:ext>
            </a:extLst>
          </p:cNvPr>
          <p:cNvSpPr txBox="1"/>
          <p:nvPr/>
        </p:nvSpPr>
        <p:spPr>
          <a:xfrm>
            <a:off x="5569004" y="2969038"/>
            <a:ext cx="949652" cy="369332"/>
          </a:xfrm>
          <a:prstGeom prst="rect">
            <a:avLst/>
          </a:prstGeom>
          <a:noFill/>
        </p:spPr>
        <p:txBody>
          <a:bodyPr wrap="square" rtlCol="0">
            <a:spAutoFit/>
          </a:bodyPr>
          <a:lstStyle/>
          <a:p>
            <a:pPr algn="ctr"/>
            <a:r>
              <a:rPr lang="en-US" dirty="0"/>
              <a:t>Depr</a:t>
            </a:r>
          </a:p>
        </p:txBody>
      </p:sp>
      <p:sp>
        <p:nvSpPr>
          <p:cNvPr id="76" name="TextBox 75">
            <a:extLst>
              <a:ext uri="{FF2B5EF4-FFF2-40B4-BE49-F238E27FC236}">
                <a16:creationId xmlns:a16="http://schemas.microsoft.com/office/drawing/2014/main" id="{F09048DA-3779-4266-8D57-A66097ABF4D5}"/>
              </a:ext>
            </a:extLst>
          </p:cNvPr>
          <p:cNvSpPr txBox="1"/>
          <p:nvPr/>
        </p:nvSpPr>
        <p:spPr>
          <a:xfrm>
            <a:off x="7454768" y="2970240"/>
            <a:ext cx="949652" cy="369332"/>
          </a:xfrm>
          <a:prstGeom prst="rect">
            <a:avLst/>
          </a:prstGeom>
          <a:noFill/>
        </p:spPr>
        <p:txBody>
          <a:bodyPr wrap="square" rtlCol="0">
            <a:spAutoFit/>
          </a:bodyPr>
          <a:lstStyle/>
          <a:p>
            <a:pPr algn="ctr"/>
            <a:r>
              <a:rPr lang="en-US" dirty="0"/>
              <a:t>Depr</a:t>
            </a:r>
          </a:p>
        </p:txBody>
      </p:sp>
      <p:cxnSp>
        <p:nvCxnSpPr>
          <p:cNvPr id="77" name="Straight Connector 76">
            <a:extLst>
              <a:ext uri="{FF2B5EF4-FFF2-40B4-BE49-F238E27FC236}">
                <a16:creationId xmlns:a16="http://schemas.microsoft.com/office/drawing/2014/main" id="{9DA26D13-11D9-4590-8B05-DC52AF173044}"/>
              </a:ext>
            </a:extLst>
          </p:cNvPr>
          <p:cNvCxnSpPr>
            <a:cxnSpLocks/>
          </p:cNvCxnSpPr>
          <p:nvPr/>
        </p:nvCxnSpPr>
        <p:spPr>
          <a:xfrm>
            <a:off x="5729505" y="2739644"/>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8EC1D3-65A0-4430-AB08-B3B7B478821A}"/>
              </a:ext>
            </a:extLst>
          </p:cNvPr>
          <p:cNvCxnSpPr>
            <a:cxnSpLocks/>
          </p:cNvCxnSpPr>
          <p:nvPr/>
        </p:nvCxnSpPr>
        <p:spPr>
          <a:xfrm>
            <a:off x="7450184" y="2741040"/>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7997C80-0D3F-41BC-BB88-B284C11841BE}"/>
              </a:ext>
            </a:extLst>
          </p:cNvPr>
          <p:cNvSpPr txBox="1"/>
          <p:nvPr/>
        </p:nvSpPr>
        <p:spPr>
          <a:xfrm>
            <a:off x="7929594" y="5834583"/>
            <a:ext cx="996696" cy="461665"/>
          </a:xfrm>
          <a:prstGeom prst="rect">
            <a:avLst/>
          </a:prstGeom>
          <a:noFill/>
        </p:spPr>
        <p:txBody>
          <a:bodyPr wrap="square" rtlCol="0">
            <a:spAutoFit/>
          </a:bodyPr>
          <a:lstStyle/>
          <a:p>
            <a:pPr algn="r"/>
            <a:r>
              <a:rPr lang="en-US" sz="2400" b="1" dirty="0">
                <a:solidFill>
                  <a:srgbClr val="EC008C"/>
                </a:solidFill>
              </a:rPr>
              <a:t>$(5)</a:t>
            </a:r>
          </a:p>
        </p:txBody>
      </p:sp>
      <p:cxnSp>
        <p:nvCxnSpPr>
          <p:cNvPr id="84" name="Straight Arrow Connector 83">
            <a:extLst>
              <a:ext uri="{FF2B5EF4-FFF2-40B4-BE49-F238E27FC236}">
                <a16:creationId xmlns:a16="http://schemas.microsoft.com/office/drawing/2014/main" id="{07919724-1E4A-485F-8A28-99B61AF8C1E3}"/>
              </a:ext>
            </a:extLst>
          </p:cNvPr>
          <p:cNvCxnSpPr>
            <a:cxnSpLocks/>
          </p:cNvCxnSpPr>
          <p:nvPr/>
        </p:nvCxnSpPr>
        <p:spPr>
          <a:xfrm>
            <a:off x="7325099" y="56504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60" name="Slide Number Placeholder 5">
            <a:extLst>
              <a:ext uri="{FF2B5EF4-FFF2-40B4-BE49-F238E27FC236}">
                <a16:creationId xmlns:a16="http://schemas.microsoft.com/office/drawing/2014/main" id="{C9614D89-0AAD-B54E-818D-8BFE1515B00E}"/>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17</a:t>
            </a:fld>
            <a:endParaRPr lang="en-US" dirty="0"/>
          </a:p>
        </p:txBody>
      </p:sp>
    </p:spTree>
    <p:extLst>
      <p:ext uri="{BB962C8B-B14F-4D97-AF65-F5344CB8AC3E}">
        <p14:creationId xmlns:p14="http://schemas.microsoft.com/office/powerpoint/2010/main" val="37635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500"/>
                                        <p:tgtEl>
                                          <p:spTgt spid="4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500"/>
                                        <p:tgtEl>
                                          <p:spTgt spid="7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par>
                                <p:cTn id="83" presetID="10"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22" presetClass="entr" presetSubtype="4" fill="hold" nodeType="withEffect">
                                  <p:stCondLst>
                                    <p:cond delay="0"/>
                                  </p:stCondLst>
                                  <p:childTnLst>
                                    <p:set>
                                      <p:cBhvr>
                                        <p:cTn id="101" dur="1" fill="hold">
                                          <p:stCondLst>
                                            <p:cond delay="0"/>
                                          </p:stCondLst>
                                        </p:cTn>
                                        <p:tgtEl>
                                          <p:spTgt spid="4096"/>
                                        </p:tgtEl>
                                        <p:attrNameLst>
                                          <p:attrName>style.visibility</p:attrName>
                                        </p:attrNameLst>
                                      </p:cBhvr>
                                      <p:to>
                                        <p:strVal val="visible"/>
                                      </p:to>
                                    </p:set>
                                    <p:animEffect transition="in" filter="wipe(down)">
                                      <p:cBhvr>
                                        <p:cTn id="102" dur="1000"/>
                                        <p:tgtEl>
                                          <p:spTgt spid="409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par>
                                <p:cTn id="115" presetID="10" presetClass="entr" presetSubtype="0" fill="hold"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500"/>
                                        <p:tgtEl>
                                          <p:spTgt spid="5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500"/>
                                        <p:tgtEl>
                                          <p:spTgt spid="34"/>
                                        </p:tgtEl>
                                      </p:cBhvr>
                                    </p:animEffect>
                                  </p:childTnLst>
                                </p:cTn>
                              </p:par>
                              <p:par>
                                <p:cTn id="121" presetID="10" presetClass="entr" presetSubtype="0"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500"/>
                                        <p:tgtEl>
                                          <p:spTgt spid="69"/>
                                        </p:tgtEl>
                                      </p:cBhvr>
                                    </p:animEffect>
                                  </p:childTnLst>
                                </p:cTn>
                              </p:par>
                              <p:par>
                                <p:cTn id="127" presetID="10" presetClass="entr" presetSubtype="0" fill="hold"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fade">
                                      <p:cBhvr>
                                        <p:cTn id="129" dur="500"/>
                                        <p:tgtEl>
                                          <p:spTgt spid="50"/>
                                        </p:tgtEl>
                                      </p:cBhvr>
                                    </p:animEffect>
                                  </p:childTnLst>
                                </p:cTn>
                              </p:par>
                              <p:par>
                                <p:cTn id="130" presetID="10" presetClass="entr" presetSubtype="0"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500"/>
                                        <p:tgtEl>
                                          <p:spTgt spid="3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500"/>
                                        <p:tgtEl>
                                          <p:spTgt spid="3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par>
                                <p:cTn id="147" presetID="10" presetClass="entr" presetSubtype="0" fill="hold"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fade">
                                      <p:cBhvr>
                                        <p:cTn id="149" dur="500"/>
                                        <p:tgtEl>
                                          <p:spTgt spid="4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500"/>
                                        <p:tgtEl>
                                          <p:spTgt spid="42"/>
                                        </p:tgtEl>
                                      </p:cBhvr>
                                    </p:animEffect>
                                  </p:childTnLst>
                                </p:cTn>
                              </p:par>
                              <p:par>
                                <p:cTn id="153" presetID="10" presetClass="entr" presetSubtype="0"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childTnLst>
                                </p:cTn>
                              </p:par>
                              <p:par>
                                <p:cTn id="156" presetID="10" presetClass="entr" presetSubtype="0" fill="hold"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childTnLst>
                                </p:cTn>
                              </p:par>
                              <p:par>
                                <p:cTn id="159" presetID="10" presetClass="entr" presetSubtype="0" fill="hold" nodeType="withEffect">
                                  <p:stCondLst>
                                    <p:cond delay="0"/>
                                  </p:stCondLst>
                                  <p:childTnLst>
                                    <p:set>
                                      <p:cBhvr>
                                        <p:cTn id="160" dur="1" fill="hold">
                                          <p:stCondLst>
                                            <p:cond delay="0"/>
                                          </p:stCondLst>
                                        </p:cTn>
                                        <p:tgtEl>
                                          <p:spTgt spid="54"/>
                                        </p:tgtEl>
                                        <p:attrNameLst>
                                          <p:attrName>style.visibility</p:attrName>
                                        </p:attrNameLst>
                                      </p:cBhvr>
                                      <p:to>
                                        <p:strVal val="visible"/>
                                      </p:to>
                                    </p:set>
                                    <p:animEffect transition="in" filter="fade">
                                      <p:cBhvr>
                                        <p:cTn id="161" dur="500"/>
                                        <p:tgtEl>
                                          <p:spTgt spid="5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1"/>
                                        </p:tgtEl>
                                        <p:attrNameLst>
                                          <p:attrName>style.visibility</p:attrName>
                                        </p:attrNameLst>
                                      </p:cBhvr>
                                      <p:to>
                                        <p:strVal val="visible"/>
                                      </p:to>
                                    </p:set>
                                    <p:animEffect transition="in" filter="fade">
                                      <p:cBhvr>
                                        <p:cTn id="167" dur="500"/>
                                        <p:tgtEl>
                                          <p:spTgt spid="81"/>
                                        </p:tgtEl>
                                      </p:cBhvr>
                                    </p:animEffect>
                                  </p:childTnLst>
                                </p:cTn>
                              </p:par>
                              <p:par>
                                <p:cTn id="168" presetID="22" presetClass="entr" presetSubtype="4" fill="hold"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wipe(down)">
                                      <p:cBhvr>
                                        <p:cTn id="170"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5" grpId="0"/>
      <p:bldP spid="16" grpId="0"/>
      <p:bldP spid="17" grpId="0"/>
      <p:bldP spid="18" grpId="0"/>
      <p:bldP spid="19" grpId="0"/>
      <p:bldP spid="3" grpId="0"/>
      <p:bldP spid="20" grpId="0"/>
      <p:bldP spid="21" grpId="0"/>
      <p:bldP spid="23" grpId="0"/>
      <p:bldP spid="26" grpId="0"/>
      <p:bldP spid="28" grpId="0"/>
      <p:bldP spid="29" grpId="0"/>
      <p:bldP spid="30" grpId="0"/>
      <p:bldP spid="31" grpId="0"/>
      <p:bldP spid="32" grpId="0"/>
      <p:bldP spid="34" grpId="0"/>
      <p:bldP spid="36" grpId="0"/>
      <p:bldP spid="37" grpId="0"/>
      <p:bldP spid="38" grpId="0"/>
      <p:bldP spid="39" grpId="0"/>
      <p:bldP spid="40" grpId="0"/>
      <p:bldP spid="42" grpId="0"/>
      <p:bldP spid="62" grpId="0"/>
      <p:bldP spid="4112" grpId="0" animBg="1"/>
      <p:bldP spid="63" grpId="0"/>
      <p:bldP spid="67" grpId="0"/>
      <p:bldP spid="69" grpId="0"/>
      <p:bldP spid="72" grpId="0"/>
      <p:bldP spid="73" grpId="0"/>
      <p:bldP spid="74" grpId="0"/>
      <p:bldP spid="75" grpId="0"/>
      <p:bldP spid="76"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altLang="en-US" b="1" dirty="0"/>
              <a:t>Concept Check: Balance Sheet Presentation</a:t>
            </a:r>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spcAft>
                <a:spcPts val="1200"/>
              </a:spcAft>
              <a:buNone/>
            </a:pPr>
            <a:r>
              <a:rPr lang="en-US" sz="2000" dirty="0"/>
              <a:t>Hardy Welders Inc. had purchased a machine at the beginning of year 1 for $2,000,000.  The machine has a useful life of 10 years and a book value of $1,800,000 at the beginning of year 2. Hardy depreciates the machine on a straight line basis for financial reporting purposes but fully depreciates it on the date of purchase for tax purposes. Hardy pays taxes at a rate of 25%. Hardy’s year 2 balance sheet should include a deferred tax liability of:</a:t>
            </a:r>
          </a:p>
          <a:p>
            <a:pPr marL="457200" indent="-457200">
              <a:buFont typeface="+mj-lt"/>
              <a:buAutoNum type="alphaLcPeriod"/>
              <a:tabLst>
                <a:tab pos="342900" algn="l"/>
              </a:tabLst>
            </a:pPr>
            <a:r>
              <a:rPr lang="en-US" sz="2000" dirty="0"/>
              <a:t>$1,600,000</a:t>
            </a:r>
          </a:p>
          <a:p>
            <a:pPr marL="457200" indent="-457200">
              <a:buFont typeface="+mj-lt"/>
              <a:buAutoNum type="alphaLcPeriod"/>
              <a:tabLst>
                <a:tab pos="342900" algn="l"/>
              </a:tabLst>
            </a:pPr>
            <a:r>
              <a:rPr lang="en-US" sz="2000" dirty="0"/>
              <a:t>$400,000</a:t>
            </a:r>
          </a:p>
          <a:p>
            <a:pPr marL="457200" indent="-457200">
              <a:buFont typeface="+mj-lt"/>
              <a:buAutoNum type="alphaLcPeriod"/>
              <a:tabLst>
                <a:tab pos="342900" algn="l"/>
              </a:tabLst>
            </a:pPr>
            <a:r>
              <a:rPr lang="en-US" sz="2000" dirty="0"/>
              <a:t>$0</a:t>
            </a:r>
          </a:p>
          <a:p>
            <a:pPr marL="457200" indent="-457200">
              <a:buFont typeface="+mj-lt"/>
              <a:buAutoNum type="alphaLcPeriod"/>
              <a:tabLst>
                <a:tab pos="342900" algn="l"/>
              </a:tabLst>
            </a:pPr>
            <a:r>
              <a:rPr lang="en-US" sz="2000" dirty="0"/>
              <a:t>Insufficient information to answer</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61999" y="3783013"/>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761999" y="4949785"/>
            <a:ext cx="8153401" cy="1631216"/>
          </a:xfrm>
          <a:prstGeom prst="rect">
            <a:avLst/>
          </a:prstGeom>
          <a:solidFill>
            <a:srgbClr val="FDEADA"/>
          </a:solidFill>
          <a:ln w="6350">
            <a:solidFill>
              <a:schemeClr val="tx1"/>
            </a:solidFill>
          </a:ln>
        </p:spPr>
        <p:txBody>
          <a:bodyPr wrap="square" rtlCol="0">
            <a:spAutoFit/>
          </a:bodyPr>
          <a:lstStyle/>
          <a:p>
            <a:pPr fontAlgn="base">
              <a:spcBef>
                <a:spcPct val="0"/>
              </a:spcBef>
              <a:spcAft>
                <a:spcPts val="1200"/>
              </a:spcAft>
            </a:pPr>
            <a:r>
              <a:rPr lang="en-US" dirty="0">
                <a:solidFill>
                  <a:prstClr val="black"/>
                </a:solidFill>
                <a:cs typeface="Arial" charset="0"/>
              </a:rPr>
              <a:t>The correct answer is </a:t>
            </a:r>
            <a:r>
              <a:rPr lang="en-US" i="1" dirty="0">
                <a:solidFill>
                  <a:prstClr val="black"/>
                </a:solidFill>
                <a:cs typeface="Arial" charset="0"/>
              </a:rPr>
              <a:t>b</a:t>
            </a:r>
            <a:r>
              <a:rPr lang="en-US" dirty="0">
                <a:solidFill>
                  <a:prstClr val="black"/>
                </a:solidFill>
                <a:cs typeface="Arial" charset="0"/>
              </a:rPr>
              <a:t>: </a:t>
            </a:r>
          </a:p>
          <a:p>
            <a:pPr fontAlgn="base">
              <a:spcBef>
                <a:spcPct val="0"/>
              </a:spcBef>
              <a:spcAft>
                <a:spcPct val="0"/>
              </a:spcAft>
            </a:pPr>
            <a:r>
              <a:rPr lang="en-US" dirty="0">
                <a:solidFill>
                  <a:prstClr val="black"/>
                </a:solidFill>
                <a:cs typeface="Arial" charset="0"/>
              </a:rPr>
              <a:t>$1,600,000 accounting basis ($2,000,000 cost minus 2 years of depreciation at $200,000 per year) − $0 tax basis = $1,600,000 total temporary difference</a:t>
            </a:r>
          </a:p>
          <a:p>
            <a:pPr fontAlgn="base">
              <a:spcBef>
                <a:spcPct val="0"/>
              </a:spcBef>
              <a:spcAft>
                <a:spcPct val="0"/>
              </a:spcAft>
            </a:pPr>
            <a:endParaRPr lang="en-US" dirty="0">
              <a:solidFill>
                <a:prstClr val="black"/>
              </a:solidFill>
              <a:cs typeface="Arial" charset="0"/>
            </a:endParaRPr>
          </a:p>
          <a:p>
            <a:pPr fontAlgn="base">
              <a:spcBef>
                <a:spcPct val="0"/>
              </a:spcBef>
              <a:spcAft>
                <a:spcPct val="0"/>
              </a:spcAft>
            </a:pPr>
            <a:r>
              <a:rPr lang="en-US" dirty="0">
                <a:solidFill>
                  <a:prstClr val="black"/>
                </a:solidFill>
                <a:cs typeface="Arial" charset="0"/>
              </a:rPr>
              <a:t>$1,600,000 × 25% = </a:t>
            </a:r>
            <a:r>
              <a:rPr lang="en-US" b="1" dirty="0">
                <a:solidFill>
                  <a:srgbClr val="C00000"/>
                </a:solidFill>
                <a:cs typeface="Arial" charset="0"/>
              </a:rPr>
              <a:t>$400,000</a:t>
            </a:r>
            <a:endParaRPr lang="en-US" dirty="0">
              <a:solidFill>
                <a:prstClr val="black"/>
              </a:solidFill>
              <a:cs typeface="Arial" charset="0"/>
            </a:endParaRPr>
          </a:p>
        </p:txBody>
      </p:sp>
      <p:sp>
        <p:nvSpPr>
          <p:cNvPr id="6" name="Title 2"/>
          <p:cNvSpPr txBox="1">
            <a:spLocks/>
          </p:cNvSpPr>
          <p:nvPr/>
        </p:nvSpPr>
        <p:spPr bwMode="auto">
          <a:xfrm>
            <a:off x="8389940" y="47371"/>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8" name="Slide Number Placeholder 5">
            <a:extLst>
              <a:ext uri="{FF2B5EF4-FFF2-40B4-BE49-F238E27FC236}">
                <a16:creationId xmlns:a16="http://schemas.microsoft.com/office/drawing/2014/main" id="{DD4C0007-6A2C-5942-BE02-305393C5F838}"/>
              </a:ext>
            </a:extLst>
          </p:cNvPr>
          <p:cNvSpPr txBox="1">
            <a:spLocks/>
          </p:cNvSpPr>
          <p:nvPr/>
        </p:nvSpPr>
        <p:spPr>
          <a:xfrm>
            <a:off x="6553200" y="630800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18</a:t>
            </a:fld>
            <a:endParaRPr lang="en-US" dirty="0"/>
          </a:p>
        </p:txBody>
      </p:sp>
    </p:spTree>
    <p:extLst>
      <p:ext uri="{BB962C8B-B14F-4D97-AF65-F5344CB8AC3E}">
        <p14:creationId xmlns:p14="http://schemas.microsoft.com/office/powerpoint/2010/main" val="28943343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6808" y="3256207"/>
            <a:ext cx="8428851" cy="3161543"/>
          </a:xfrm>
          <a:prstGeom prst="rect">
            <a:avLst/>
          </a:prstGeom>
          <a:noFill/>
          <a:ln w="28575">
            <a:solidFill>
              <a:schemeClr val="bg1">
                <a:lumMod val="50000"/>
              </a:schemeClr>
            </a:solidFill>
          </a:ln>
        </p:spPr>
        <p:txBody>
          <a:bodyPr wrap="square" rtlCol="0">
            <a:spAutoFit/>
          </a:bodyPr>
          <a:lstStyle/>
          <a:p>
            <a:endParaRPr lang="en-US" dirty="0"/>
          </a:p>
        </p:txBody>
      </p:sp>
      <p:sp>
        <p:nvSpPr>
          <p:cNvPr id="2" name="Title 1"/>
          <p:cNvSpPr>
            <a:spLocks noGrp="1"/>
          </p:cNvSpPr>
          <p:nvPr>
            <p:ph type="title"/>
          </p:nvPr>
        </p:nvSpPr>
        <p:spPr>
          <a:xfrm>
            <a:off x="1792558" y="12289"/>
            <a:ext cx="6156476" cy="945595"/>
          </a:xfrm>
        </p:spPr>
        <p:txBody>
          <a:bodyPr>
            <a:noAutofit/>
          </a:bodyPr>
          <a:lstStyle/>
          <a:p>
            <a:r>
              <a:rPr lang="en-US" sz="2800" dirty="0"/>
              <a:t>Revenue-Related Deferred tax liabilities</a:t>
            </a:r>
            <a:endParaRPr lang="en-IN" sz="2600" dirty="0"/>
          </a:p>
        </p:txBody>
      </p:sp>
      <p:sp>
        <p:nvSpPr>
          <p:cNvPr id="9" name="Oval 8"/>
          <p:cNvSpPr/>
          <p:nvPr/>
        </p:nvSpPr>
        <p:spPr>
          <a:xfrm>
            <a:off x="8643145" y="1710887"/>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8780797" y="1656815"/>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3" name="TextBox 2"/>
          <p:cNvSpPr txBox="1"/>
          <p:nvPr/>
        </p:nvSpPr>
        <p:spPr>
          <a:xfrm>
            <a:off x="574524" y="860416"/>
            <a:ext cx="8550479" cy="2308324"/>
          </a:xfrm>
          <a:prstGeom prst="rect">
            <a:avLst/>
          </a:prstGeom>
          <a:noFill/>
        </p:spPr>
        <p:txBody>
          <a:bodyPr wrap="square" rtlCol="0">
            <a:spAutoFit/>
          </a:bodyPr>
          <a:lstStyle/>
          <a:p>
            <a:r>
              <a:rPr lang="en-US" sz="2400" dirty="0"/>
              <a:t>Kent Land Management reported pretax accounting income in 2021, 2022, and 2023 of $180 million, $100 million, and $100 million, respectively, which includes 2021 income of $80 million from installment sales of property. However, the installment sales are reported on the tax return when collected, in 2022 ($20 million) and 2023 ($60 million). The enacted tax rate is 25% each year.</a:t>
            </a:r>
          </a:p>
        </p:txBody>
      </p:sp>
      <p:sp>
        <p:nvSpPr>
          <p:cNvPr id="20" name="TextBox 19"/>
          <p:cNvSpPr txBox="1"/>
          <p:nvPr/>
        </p:nvSpPr>
        <p:spPr>
          <a:xfrm>
            <a:off x="5202305" y="3291761"/>
            <a:ext cx="949652" cy="461665"/>
          </a:xfrm>
          <a:prstGeom prst="rect">
            <a:avLst/>
          </a:prstGeom>
          <a:noFill/>
        </p:spPr>
        <p:txBody>
          <a:bodyPr wrap="square" rtlCol="0">
            <a:spAutoFit/>
          </a:bodyPr>
          <a:lstStyle/>
          <a:p>
            <a:pPr algn="ctr"/>
            <a:r>
              <a:rPr lang="en-US" sz="2400" b="1" dirty="0"/>
              <a:t>2021</a:t>
            </a:r>
            <a:endParaRPr lang="en-US" sz="2400" dirty="0"/>
          </a:p>
        </p:txBody>
      </p:sp>
      <p:sp>
        <p:nvSpPr>
          <p:cNvPr id="21" name="TextBox 20"/>
          <p:cNvSpPr txBox="1"/>
          <p:nvPr/>
        </p:nvSpPr>
        <p:spPr>
          <a:xfrm>
            <a:off x="6202140" y="3291761"/>
            <a:ext cx="949652" cy="461665"/>
          </a:xfrm>
          <a:prstGeom prst="rect">
            <a:avLst/>
          </a:prstGeom>
          <a:noFill/>
        </p:spPr>
        <p:txBody>
          <a:bodyPr wrap="square" rtlCol="0">
            <a:spAutoFit/>
          </a:bodyPr>
          <a:lstStyle/>
          <a:p>
            <a:pPr algn="ctr"/>
            <a:r>
              <a:rPr lang="en-US" sz="2400" b="1" dirty="0"/>
              <a:t>2022</a:t>
            </a:r>
            <a:endParaRPr lang="en-US" sz="2400" dirty="0"/>
          </a:p>
        </p:txBody>
      </p:sp>
      <p:sp>
        <p:nvSpPr>
          <p:cNvPr id="22" name="TextBox 21"/>
          <p:cNvSpPr txBox="1"/>
          <p:nvPr/>
        </p:nvSpPr>
        <p:spPr>
          <a:xfrm>
            <a:off x="7173495" y="3291761"/>
            <a:ext cx="949652" cy="461665"/>
          </a:xfrm>
          <a:prstGeom prst="rect">
            <a:avLst/>
          </a:prstGeom>
          <a:noFill/>
        </p:spPr>
        <p:txBody>
          <a:bodyPr wrap="square" rtlCol="0">
            <a:spAutoFit/>
          </a:bodyPr>
          <a:lstStyle/>
          <a:p>
            <a:pPr algn="ctr"/>
            <a:r>
              <a:rPr lang="en-US" sz="2400" b="1" dirty="0"/>
              <a:t>2023</a:t>
            </a:r>
            <a:endParaRPr lang="en-US" sz="2400" dirty="0"/>
          </a:p>
        </p:txBody>
      </p:sp>
      <p:sp>
        <p:nvSpPr>
          <p:cNvPr id="23" name="TextBox 22"/>
          <p:cNvSpPr txBox="1"/>
          <p:nvPr/>
        </p:nvSpPr>
        <p:spPr>
          <a:xfrm>
            <a:off x="8106007" y="3291761"/>
            <a:ext cx="949652" cy="461665"/>
          </a:xfrm>
          <a:prstGeom prst="rect">
            <a:avLst/>
          </a:prstGeom>
          <a:noFill/>
        </p:spPr>
        <p:txBody>
          <a:bodyPr wrap="square" rtlCol="0">
            <a:spAutoFit/>
          </a:bodyPr>
          <a:lstStyle/>
          <a:p>
            <a:pPr algn="ctr"/>
            <a:r>
              <a:rPr lang="en-US" sz="2400" b="1" dirty="0"/>
              <a:t>Total</a:t>
            </a:r>
            <a:endParaRPr lang="en-US" sz="2400" dirty="0"/>
          </a:p>
        </p:txBody>
      </p:sp>
      <p:sp>
        <p:nvSpPr>
          <p:cNvPr id="24" name="TextBox 23"/>
          <p:cNvSpPr txBox="1"/>
          <p:nvPr/>
        </p:nvSpPr>
        <p:spPr>
          <a:xfrm>
            <a:off x="601327" y="3734201"/>
            <a:ext cx="4799994" cy="461665"/>
          </a:xfrm>
          <a:prstGeom prst="rect">
            <a:avLst/>
          </a:prstGeom>
          <a:noFill/>
        </p:spPr>
        <p:txBody>
          <a:bodyPr wrap="square" rtlCol="0">
            <a:spAutoFit/>
          </a:bodyPr>
          <a:lstStyle/>
          <a:p>
            <a:r>
              <a:rPr lang="en-US" sz="2400" b="1" dirty="0"/>
              <a:t>Pretax accounting income </a:t>
            </a:r>
            <a:endParaRPr lang="en-US" sz="2400" dirty="0"/>
          </a:p>
        </p:txBody>
      </p:sp>
      <p:sp>
        <p:nvSpPr>
          <p:cNvPr id="25" name="TextBox 24"/>
          <p:cNvSpPr txBox="1"/>
          <p:nvPr/>
        </p:nvSpPr>
        <p:spPr>
          <a:xfrm>
            <a:off x="601327" y="4108377"/>
            <a:ext cx="4799994" cy="830997"/>
          </a:xfrm>
          <a:prstGeom prst="rect">
            <a:avLst/>
          </a:prstGeom>
          <a:noFill/>
        </p:spPr>
        <p:txBody>
          <a:bodyPr wrap="square" rtlCol="0">
            <a:spAutoFit/>
          </a:bodyPr>
          <a:lstStyle/>
          <a:p>
            <a:pPr lvl="1"/>
            <a:r>
              <a:rPr lang="en-US" sz="2400" dirty="0"/>
              <a:t>Installment</a:t>
            </a:r>
            <a:r>
              <a:rPr lang="en-IN" sz="2400" dirty="0"/>
              <a:t> sale income on the income statement</a:t>
            </a:r>
            <a:endParaRPr lang="en-US" sz="2400" dirty="0"/>
          </a:p>
        </p:txBody>
      </p:sp>
      <p:sp>
        <p:nvSpPr>
          <p:cNvPr id="26" name="TextBox 25"/>
          <p:cNvSpPr txBox="1"/>
          <p:nvPr/>
        </p:nvSpPr>
        <p:spPr>
          <a:xfrm>
            <a:off x="601327" y="4851885"/>
            <a:ext cx="4799994" cy="830997"/>
          </a:xfrm>
          <a:prstGeom prst="rect">
            <a:avLst/>
          </a:prstGeom>
          <a:noFill/>
        </p:spPr>
        <p:txBody>
          <a:bodyPr wrap="square" rtlCol="0">
            <a:spAutoFit/>
          </a:bodyPr>
          <a:lstStyle/>
          <a:p>
            <a:pPr lvl="1"/>
            <a:r>
              <a:rPr lang="en-US" sz="2400" dirty="0"/>
              <a:t>Installment </a:t>
            </a:r>
            <a:r>
              <a:rPr lang="en-IN" sz="2400" dirty="0"/>
              <a:t>sale income on the tax return</a:t>
            </a:r>
            <a:endParaRPr lang="en-US" sz="2400" dirty="0"/>
          </a:p>
        </p:txBody>
      </p:sp>
      <p:sp>
        <p:nvSpPr>
          <p:cNvPr id="27" name="TextBox 26"/>
          <p:cNvSpPr txBox="1"/>
          <p:nvPr/>
        </p:nvSpPr>
        <p:spPr>
          <a:xfrm>
            <a:off x="601327" y="5904288"/>
            <a:ext cx="4799994" cy="461665"/>
          </a:xfrm>
          <a:prstGeom prst="rect">
            <a:avLst/>
          </a:prstGeom>
          <a:noFill/>
        </p:spPr>
        <p:txBody>
          <a:bodyPr wrap="square" rtlCol="0">
            <a:spAutoFit/>
          </a:bodyPr>
          <a:lstStyle/>
          <a:p>
            <a:r>
              <a:rPr lang="en-US" sz="2400" b="1" dirty="0"/>
              <a:t>Taxable income (tax return)</a:t>
            </a:r>
            <a:endParaRPr lang="en-US" sz="2400" dirty="0"/>
          </a:p>
        </p:txBody>
      </p:sp>
      <p:sp>
        <p:nvSpPr>
          <p:cNvPr id="28" name="TextBox 27"/>
          <p:cNvSpPr txBox="1"/>
          <p:nvPr/>
        </p:nvSpPr>
        <p:spPr>
          <a:xfrm>
            <a:off x="5202305" y="3734201"/>
            <a:ext cx="949652" cy="461665"/>
          </a:xfrm>
          <a:prstGeom prst="rect">
            <a:avLst/>
          </a:prstGeom>
        </p:spPr>
        <p:txBody>
          <a:bodyPr wrap="square" rtlCol="0">
            <a:spAutoFit/>
          </a:bodyPr>
          <a:lstStyle/>
          <a:p>
            <a:pPr algn="r"/>
            <a:r>
              <a:rPr lang="en-US" sz="2400" dirty="0"/>
              <a:t>$180</a:t>
            </a:r>
          </a:p>
        </p:txBody>
      </p:sp>
      <p:sp>
        <p:nvSpPr>
          <p:cNvPr id="29" name="TextBox 28"/>
          <p:cNvSpPr txBox="1"/>
          <p:nvPr/>
        </p:nvSpPr>
        <p:spPr>
          <a:xfrm>
            <a:off x="5202305" y="4312609"/>
            <a:ext cx="949652" cy="461665"/>
          </a:xfrm>
          <a:prstGeom prst="rect">
            <a:avLst/>
          </a:prstGeom>
        </p:spPr>
        <p:txBody>
          <a:bodyPr wrap="square" rtlCol="0">
            <a:spAutoFit/>
          </a:bodyPr>
          <a:lstStyle/>
          <a:p>
            <a:pPr algn="r"/>
            <a:r>
              <a:rPr lang="en-US" sz="2400" dirty="0"/>
              <a:t>(80)</a:t>
            </a:r>
          </a:p>
        </p:txBody>
      </p:sp>
      <p:sp>
        <p:nvSpPr>
          <p:cNvPr id="30" name="TextBox 29"/>
          <p:cNvSpPr txBox="1"/>
          <p:nvPr/>
        </p:nvSpPr>
        <p:spPr>
          <a:xfrm>
            <a:off x="5202305" y="5030717"/>
            <a:ext cx="949652" cy="461665"/>
          </a:xfrm>
          <a:prstGeom prst="rect">
            <a:avLst/>
          </a:prstGeom>
        </p:spPr>
        <p:txBody>
          <a:bodyPr wrap="square" rtlCol="0">
            <a:spAutoFit/>
          </a:bodyPr>
          <a:lstStyle/>
          <a:p>
            <a:pPr algn="r"/>
            <a:r>
              <a:rPr lang="en-US" sz="2400" dirty="0"/>
              <a:t>0</a:t>
            </a:r>
          </a:p>
        </p:txBody>
      </p:sp>
      <p:sp>
        <p:nvSpPr>
          <p:cNvPr id="31" name="TextBox 30"/>
          <p:cNvSpPr txBox="1"/>
          <p:nvPr/>
        </p:nvSpPr>
        <p:spPr>
          <a:xfrm>
            <a:off x="5202305" y="5904288"/>
            <a:ext cx="949652" cy="461665"/>
          </a:xfrm>
          <a:prstGeom prst="rect">
            <a:avLst/>
          </a:prstGeom>
        </p:spPr>
        <p:txBody>
          <a:bodyPr wrap="square" rtlCol="0">
            <a:spAutoFit/>
          </a:bodyPr>
          <a:lstStyle/>
          <a:p>
            <a:pPr algn="r"/>
            <a:r>
              <a:rPr lang="en-US" sz="2400" dirty="0"/>
              <a:t>$100</a:t>
            </a:r>
          </a:p>
        </p:txBody>
      </p:sp>
      <p:sp>
        <p:nvSpPr>
          <p:cNvPr id="32" name="TextBox 31"/>
          <p:cNvSpPr txBox="1"/>
          <p:nvPr/>
        </p:nvSpPr>
        <p:spPr>
          <a:xfrm>
            <a:off x="6202140" y="3734201"/>
            <a:ext cx="949652" cy="461665"/>
          </a:xfrm>
          <a:prstGeom prst="rect">
            <a:avLst/>
          </a:prstGeom>
        </p:spPr>
        <p:txBody>
          <a:bodyPr wrap="square" rtlCol="0">
            <a:spAutoFit/>
          </a:bodyPr>
          <a:lstStyle/>
          <a:p>
            <a:pPr algn="r"/>
            <a:r>
              <a:rPr lang="en-US" sz="2400" dirty="0"/>
              <a:t>$100</a:t>
            </a:r>
          </a:p>
        </p:txBody>
      </p:sp>
      <p:sp>
        <p:nvSpPr>
          <p:cNvPr id="33" name="TextBox 32"/>
          <p:cNvSpPr txBox="1"/>
          <p:nvPr/>
        </p:nvSpPr>
        <p:spPr>
          <a:xfrm>
            <a:off x="6202140" y="4312609"/>
            <a:ext cx="949652" cy="461665"/>
          </a:xfrm>
          <a:prstGeom prst="rect">
            <a:avLst/>
          </a:prstGeom>
        </p:spPr>
        <p:txBody>
          <a:bodyPr wrap="square" rtlCol="0">
            <a:spAutoFit/>
          </a:bodyPr>
          <a:lstStyle/>
          <a:p>
            <a:pPr algn="r"/>
            <a:r>
              <a:rPr lang="en-US" sz="2400" dirty="0"/>
              <a:t>0</a:t>
            </a:r>
          </a:p>
        </p:txBody>
      </p:sp>
      <p:sp>
        <p:nvSpPr>
          <p:cNvPr id="34" name="TextBox 33"/>
          <p:cNvSpPr txBox="1"/>
          <p:nvPr/>
        </p:nvSpPr>
        <p:spPr>
          <a:xfrm>
            <a:off x="6202140" y="5030717"/>
            <a:ext cx="949652" cy="461665"/>
          </a:xfrm>
          <a:prstGeom prst="rect">
            <a:avLst/>
          </a:prstGeom>
        </p:spPr>
        <p:txBody>
          <a:bodyPr wrap="square" rtlCol="0">
            <a:spAutoFit/>
          </a:bodyPr>
          <a:lstStyle/>
          <a:p>
            <a:pPr algn="r"/>
            <a:r>
              <a:rPr lang="en-US" sz="2400" dirty="0"/>
              <a:t>20</a:t>
            </a:r>
          </a:p>
        </p:txBody>
      </p:sp>
      <p:sp>
        <p:nvSpPr>
          <p:cNvPr id="35" name="TextBox 34"/>
          <p:cNvSpPr txBox="1"/>
          <p:nvPr/>
        </p:nvSpPr>
        <p:spPr>
          <a:xfrm>
            <a:off x="6202140" y="5904288"/>
            <a:ext cx="949652" cy="461665"/>
          </a:xfrm>
          <a:prstGeom prst="rect">
            <a:avLst/>
          </a:prstGeom>
        </p:spPr>
        <p:txBody>
          <a:bodyPr wrap="square" rtlCol="0">
            <a:spAutoFit/>
          </a:bodyPr>
          <a:lstStyle/>
          <a:p>
            <a:pPr algn="r"/>
            <a:r>
              <a:rPr lang="en-US" sz="2400" dirty="0"/>
              <a:t>$120</a:t>
            </a:r>
          </a:p>
        </p:txBody>
      </p:sp>
      <p:sp>
        <p:nvSpPr>
          <p:cNvPr id="36" name="TextBox 35"/>
          <p:cNvSpPr txBox="1"/>
          <p:nvPr/>
        </p:nvSpPr>
        <p:spPr>
          <a:xfrm>
            <a:off x="7173495" y="3734201"/>
            <a:ext cx="949652" cy="461665"/>
          </a:xfrm>
          <a:prstGeom prst="rect">
            <a:avLst/>
          </a:prstGeom>
        </p:spPr>
        <p:txBody>
          <a:bodyPr wrap="square" rtlCol="0">
            <a:spAutoFit/>
          </a:bodyPr>
          <a:lstStyle/>
          <a:p>
            <a:pPr algn="r"/>
            <a:r>
              <a:rPr lang="en-US" sz="2400" dirty="0"/>
              <a:t>$100</a:t>
            </a:r>
          </a:p>
        </p:txBody>
      </p:sp>
      <p:sp>
        <p:nvSpPr>
          <p:cNvPr id="37" name="TextBox 36"/>
          <p:cNvSpPr txBox="1"/>
          <p:nvPr/>
        </p:nvSpPr>
        <p:spPr>
          <a:xfrm>
            <a:off x="7173495" y="4312609"/>
            <a:ext cx="949652" cy="461665"/>
          </a:xfrm>
          <a:prstGeom prst="rect">
            <a:avLst/>
          </a:prstGeom>
        </p:spPr>
        <p:txBody>
          <a:bodyPr wrap="square" rtlCol="0">
            <a:spAutoFit/>
          </a:bodyPr>
          <a:lstStyle/>
          <a:p>
            <a:pPr algn="r"/>
            <a:r>
              <a:rPr lang="en-US" sz="2400" dirty="0"/>
              <a:t>0</a:t>
            </a:r>
          </a:p>
        </p:txBody>
      </p:sp>
      <p:sp>
        <p:nvSpPr>
          <p:cNvPr id="38" name="TextBox 37"/>
          <p:cNvSpPr txBox="1"/>
          <p:nvPr/>
        </p:nvSpPr>
        <p:spPr>
          <a:xfrm>
            <a:off x="7173495" y="5030717"/>
            <a:ext cx="949652" cy="461665"/>
          </a:xfrm>
          <a:prstGeom prst="rect">
            <a:avLst/>
          </a:prstGeom>
        </p:spPr>
        <p:txBody>
          <a:bodyPr wrap="square" rtlCol="0">
            <a:spAutoFit/>
          </a:bodyPr>
          <a:lstStyle/>
          <a:p>
            <a:pPr algn="r"/>
            <a:r>
              <a:rPr lang="en-US" sz="2400" dirty="0"/>
              <a:t>60</a:t>
            </a:r>
          </a:p>
        </p:txBody>
      </p:sp>
      <p:sp>
        <p:nvSpPr>
          <p:cNvPr id="39" name="TextBox 38"/>
          <p:cNvSpPr txBox="1"/>
          <p:nvPr/>
        </p:nvSpPr>
        <p:spPr>
          <a:xfrm>
            <a:off x="7173495" y="5904288"/>
            <a:ext cx="949652" cy="461665"/>
          </a:xfrm>
          <a:prstGeom prst="rect">
            <a:avLst/>
          </a:prstGeom>
        </p:spPr>
        <p:txBody>
          <a:bodyPr wrap="square" rtlCol="0">
            <a:spAutoFit/>
          </a:bodyPr>
          <a:lstStyle/>
          <a:p>
            <a:pPr algn="r"/>
            <a:r>
              <a:rPr lang="en-US" sz="2400" dirty="0"/>
              <a:t>$160</a:t>
            </a:r>
          </a:p>
        </p:txBody>
      </p:sp>
      <p:sp>
        <p:nvSpPr>
          <p:cNvPr id="40" name="TextBox 39"/>
          <p:cNvSpPr txBox="1"/>
          <p:nvPr/>
        </p:nvSpPr>
        <p:spPr>
          <a:xfrm>
            <a:off x="8106007" y="3734201"/>
            <a:ext cx="949652" cy="461665"/>
          </a:xfrm>
          <a:prstGeom prst="rect">
            <a:avLst/>
          </a:prstGeom>
        </p:spPr>
        <p:txBody>
          <a:bodyPr wrap="square" rtlCol="0">
            <a:spAutoFit/>
          </a:bodyPr>
          <a:lstStyle/>
          <a:p>
            <a:pPr algn="r"/>
            <a:r>
              <a:rPr lang="en-US" sz="2400" dirty="0"/>
              <a:t>$380</a:t>
            </a:r>
          </a:p>
        </p:txBody>
      </p:sp>
      <p:sp>
        <p:nvSpPr>
          <p:cNvPr id="41" name="TextBox 40"/>
          <p:cNvSpPr txBox="1"/>
          <p:nvPr/>
        </p:nvSpPr>
        <p:spPr>
          <a:xfrm>
            <a:off x="8106007" y="4312609"/>
            <a:ext cx="949652" cy="461665"/>
          </a:xfrm>
          <a:prstGeom prst="rect">
            <a:avLst/>
          </a:prstGeom>
        </p:spPr>
        <p:txBody>
          <a:bodyPr wrap="square" rtlCol="0">
            <a:spAutoFit/>
          </a:bodyPr>
          <a:lstStyle/>
          <a:p>
            <a:pPr algn="r"/>
            <a:r>
              <a:rPr lang="en-US" sz="2400" dirty="0"/>
              <a:t>(80)</a:t>
            </a:r>
          </a:p>
        </p:txBody>
      </p:sp>
      <p:sp>
        <p:nvSpPr>
          <p:cNvPr id="42" name="TextBox 41"/>
          <p:cNvSpPr txBox="1"/>
          <p:nvPr/>
        </p:nvSpPr>
        <p:spPr>
          <a:xfrm>
            <a:off x="8106007" y="5030717"/>
            <a:ext cx="949652" cy="461665"/>
          </a:xfrm>
          <a:prstGeom prst="rect">
            <a:avLst/>
          </a:prstGeom>
        </p:spPr>
        <p:txBody>
          <a:bodyPr wrap="square" rtlCol="0">
            <a:spAutoFit/>
          </a:bodyPr>
          <a:lstStyle/>
          <a:p>
            <a:pPr algn="r"/>
            <a:r>
              <a:rPr lang="en-US" sz="2400" dirty="0"/>
              <a:t>80</a:t>
            </a:r>
          </a:p>
        </p:txBody>
      </p:sp>
      <p:sp>
        <p:nvSpPr>
          <p:cNvPr id="43" name="TextBox 42"/>
          <p:cNvSpPr txBox="1"/>
          <p:nvPr/>
        </p:nvSpPr>
        <p:spPr>
          <a:xfrm>
            <a:off x="8106007" y="5904288"/>
            <a:ext cx="949652" cy="461665"/>
          </a:xfrm>
          <a:prstGeom prst="rect">
            <a:avLst/>
          </a:prstGeom>
        </p:spPr>
        <p:txBody>
          <a:bodyPr wrap="square" rtlCol="0">
            <a:spAutoFit/>
          </a:bodyPr>
          <a:lstStyle/>
          <a:p>
            <a:pPr algn="r"/>
            <a:r>
              <a:rPr lang="en-US" sz="2400" dirty="0"/>
              <a:t>$380</a:t>
            </a:r>
          </a:p>
        </p:txBody>
      </p:sp>
      <p:cxnSp>
        <p:nvCxnSpPr>
          <p:cNvPr id="13" name="Straight Connector 12"/>
          <p:cNvCxnSpPr/>
          <p:nvPr/>
        </p:nvCxnSpPr>
        <p:spPr>
          <a:xfrm>
            <a:off x="5453995" y="595788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453995" y="631675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453995" y="636592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6427847" y="595645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6427847" y="631533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6427847" y="636449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7415997" y="5956609"/>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415997" y="631548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7415997" y="6364651"/>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37939" y="595630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37939" y="6315185"/>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37939" y="6364349"/>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669868" y="3719687"/>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63236" y="3231965"/>
            <a:ext cx="2035666" cy="461665"/>
          </a:xfrm>
          <a:prstGeom prst="rect">
            <a:avLst/>
          </a:prstGeom>
        </p:spPr>
        <p:txBody>
          <a:bodyPr wrap="square" rtlCol="0">
            <a:spAutoFit/>
          </a:bodyPr>
          <a:lstStyle/>
          <a:p>
            <a:pPr algn="ctr"/>
            <a:r>
              <a:rPr lang="en-US" sz="2400" dirty="0"/>
              <a:t>($ in millions)</a:t>
            </a:r>
          </a:p>
        </p:txBody>
      </p:sp>
      <p:cxnSp>
        <p:nvCxnSpPr>
          <p:cNvPr id="58" name="Straight Connector 57">
            <a:extLst>
              <a:ext uri="{FF2B5EF4-FFF2-40B4-BE49-F238E27FC236}">
                <a16:creationId xmlns:a16="http://schemas.microsoft.com/office/drawing/2014/main" id="{6EAB8EC6-1E2B-4AAB-A2A5-EB9A933038F6}"/>
              </a:ext>
            </a:extLst>
          </p:cNvPr>
          <p:cNvCxnSpPr/>
          <p:nvPr/>
        </p:nvCxnSpPr>
        <p:spPr>
          <a:xfrm>
            <a:off x="5453995" y="542448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363C39E0-AB3F-4F83-91BD-56AD23FED5CB}"/>
              </a:ext>
            </a:extLst>
          </p:cNvPr>
          <p:cNvCxnSpPr/>
          <p:nvPr/>
        </p:nvCxnSpPr>
        <p:spPr>
          <a:xfrm>
            <a:off x="6427847" y="542305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143F3FE-9DC8-4024-A0DE-0585FFB7473B}"/>
              </a:ext>
            </a:extLst>
          </p:cNvPr>
          <p:cNvCxnSpPr/>
          <p:nvPr/>
        </p:nvCxnSpPr>
        <p:spPr>
          <a:xfrm>
            <a:off x="7415997" y="5423209"/>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4662DA8-3491-47EE-96C2-14E3EDC65A5F}"/>
              </a:ext>
            </a:extLst>
          </p:cNvPr>
          <p:cNvCxnSpPr/>
          <p:nvPr/>
        </p:nvCxnSpPr>
        <p:spPr>
          <a:xfrm>
            <a:off x="8337939" y="5422907"/>
            <a:ext cx="619152" cy="0"/>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FC6F02FE-ED8B-4A75-A09E-5420AD290633}"/>
              </a:ext>
            </a:extLst>
          </p:cNvPr>
          <p:cNvSpPr txBox="1"/>
          <p:nvPr/>
        </p:nvSpPr>
        <p:spPr>
          <a:xfrm>
            <a:off x="1030552" y="5561615"/>
            <a:ext cx="4799994" cy="461665"/>
          </a:xfrm>
          <a:prstGeom prst="rect">
            <a:avLst/>
          </a:prstGeom>
          <a:noFill/>
        </p:spPr>
        <p:txBody>
          <a:bodyPr wrap="square" rtlCol="0">
            <a:spAutoFit/>
          </a:bodyPr>
          <a:lstStyle/>
          <a:p>
            <a:pPr lvl="1"/>
            <a:r>
              <a:rPr lang="en-US" sz="2400" dirty="0"/>
              <a:t>Temporary difference</a:t>
            </a:r>
          </a:p>
        </p:txBody>
      </p:sp>
      <p:sp>
        <p:nvSpPr>
          <p:cNvPr id="71" name="TextBox 70">
            <a:extLst>
              <a:ext uri="{FF2B5EF4-FFF2-40B4-BE49-F238E27FC236}">
                <a16:creationId xmlns:a16="http://schemas.microsoft.com/office/drawing/2014/main" id="{9F9B5EDD-7732-45E7-A4B9-10579E36CC44}"/>
              </a:ext>
            </a:extLst>
          </p:cNvPr>
          <p:cNvSpPr txBox="1"/>
          <p:nvPr/>
        </p:nvSpPr>
        <p:spPr>
          <a:xfrm>
            <a:off x="5195827" y="5524017"/>
            <a:ext cx="949652" cy="461665"/>
          </a:xfrm>
          <a:prstGeom prst="rect">
            <a:avLst/>
          </a:prstGeom>
        </p:spPr>
        <p:txBody>
          <a:bodyPr wrap="square" rtlCol="0">
            <a:spAutoFit/>
          </a:bodyPr>
          <a:lstStyle/>
          <a:p>
            <a:pPr algn="r"/>
            <a:r>
              <a:rPr lang="en-US" sz="2400" dirty="0"/>
              <a:t>(80)</a:t>
            </a:r>
          </a:p>
        </p:txBody>
      </p:sp>
      <p:sp>
        <p:nvSpPr>
          <p:cNvPr id="72" name="TextBox 71">
            <a:extLst>
              <a:ext uri="{FF2B5EF4-FFF2-40B4-BE49-F238E27FC236}">
                <a16:creationId xmlns:a16="http://schemas.microsoft.com/office/drawing/2014/main" id="{E7C31670-4070-4884-97A6-D2405FAC4A48}"/>
              </a:ext>
            </a:extLst>
          </p:cNvPr>
          <p:cNvSpPr txBox="1"/>
          <p:nvPr/>
        </p:nvSpPr>
        <p:spPr>
          <a:xfrm>
            <a:off x="6245200" y="5563490"/>
            <a:ext cx="949652" cy="461665"/>
          </a:xfrm>
          <a:prstGeom prst="rect">
            <a:avLst/>
          </a:prstGeom>
        </p:spPr>
        <p:txBody>
          <a:bodyPr wrap="square" rtlCol="0">
            <a:spAutoFit/>
          </a:bodyPr>
          <a:lstStyle/>
          <a:p>
            <a:pPr algn="r"/>
            <a:r>
              <a:rPr lang="en-US" sz="2400" dirty="0"/>
              <a:t>20</a:t>
            </a:r>
          </a:p>
        </p:txBody>
      </p:sp>
      <p:sp>
        <p:nvSpPr>
          <p:cNvPr id="73" name="TextBox 72">
            <a:extLst>
              <a:ext uri="{FF2B5EF4-FFF2-40B4-BE49-F238E27FC236}">
                <a16:creationId xmlns:a16="http://schemas.microsoft.com/office/drawing/2014/main" id="{D8747703-0700-4E1C-9DC1-65716C32F2E5}"/>
              </a:ext>
            </a:extLst>
          </p:cNvPr>
          <p:cNvSpPr txBox="1"/>
          <p:nvPr/>
        </p:nvSpPr>
        <p:spPr>
          <a:xfrm>
            <a:off x="7216555" y="5563490"/>
            <a:ext cx="949652" cy="461665"/>
          </a:xfrm>
          <a:prstGeom prst="rect">
            <a:avLst/>
          </a:prstGeom>
        </p:spPr>
        <p:txBody>
          <a:bodyPr wrap="square" rtlCol="0">
            <a:spAutoFit/>
          </a:bodyPr>
          <a:lstStyle/>
          <a:p>
            <a:pPr algn="r"/>
            <a:r>
              <a:rPr lang="en-US" sz="2400" dirty="0"/>
              <a:t>60</a:t>
            </a:r>
          </a:p>
        </p:txBody>
      </p:sp>
      <p:sp>
        <p:nvSpPr>
          <p:cNvPr id="74" name="TextBox 73">
            <a:extLst>
              <a:ext uri="{FF2B5EF4-FFF2-40B4-BE49-F238E27FC236}">
                <a16:creationId xmlns:a16="http://schemas.microsoft.com/office/drawing/2014/main" id="{73E1762D-DB62-4420-B239-A744AADEB697}"/>
              </a:ext>
            </a:extLst>
          </p:cNvPr>
          <p:cNvSpPr txBox="1"/>
          <p:nvPr/>
        </p:nvSpPr>
        <p:spPr>
          <a:xfrm>
            <a:off x="8149067" y="5563490"/>
            <a:ext cx="949652" cy="461665"/>
          </a:xfrm>
          <a:prstGeom prst="rect">
            <a:avLst/>
          </a:prstGeom>
        </p:spPr>
        <p:txBody>
          <a:bodyPr wrap="square" rtlCol="0">
            <a:spAutoFit/>
          </a:bodyPr>
          <a:lstStyle/>
          <a:p>
            <a:pPr algn="r"/>
            <a:r>
              <a:rPr lang="en-US" sz="2400" dirty="0"/>
              <a:t>0</a:t>
            </a:r>
          </a:p>
        </p:txBody>
      </p:sp>
      <p:sp>
        <p:nvSpPr>
          <p:cNvPr id="55" name="Slide Number Placeholder 5">
            <a:extLst>
              <a:ext uri="{FF2B5EF4-FFF2-40B4-BE49-F238E27FC236}">
                <a16:creationId xmlns:a16="http://schemas.microsoft.com/office/drawing/2014/main" id="{A5787625-C523-3440-8698-695586E4FEA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19</a:t>
            </a:fld>
            <a:endParaRPr lang="en-US" dirty="0"/>
          </a:p>
        </p:txBody>
      </p:sp>
    </p:spTree>
    <p:extLst>
      <p:ext uri="{BB962C8B-B14F-4D97-AF65-F5344CB8AC3E}">
        <p14:creationId xmlns:p14="http://schemas.microsoft.com/office/powerpoint/2010/main" val="35594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500"/>
                                        <p:tgtEl>
                                          <p:spTgt spid="7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fade">
                                      <p:cBhvr>
                                        <p:cTn id="90" dur="500"/>
                                        <p:tgtEl>
                                          <p:spTgt spid="74"/>
                                        </p:tgtEl>
                                      </p:cBhvr>
                                    </p:animEffect>
                                  </p:childTnLst>
                                </p:cTn>
                              </p:par>
                              <p:par>
                                <p:cTn id="91" presetID="10"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500"/>
                                        <p:tgtEl>
                                          <p:spTgt spid="58"/>
                                        </p:tgtEl>
                                      </p:cBhvr>
                                    </p:animEffect>
                                  </p:childTnLst>
                                </p:cTn>
                              </p:par>
                              <p:par>
                                <p:cTn id="94" presetID="1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par>
                                <p:cTn id="97" presetID="10" presetClass="entr" presetSubtype="0" fill="hold" nodeType="with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par>
                                <p:cTn id="100" presetID="10" presetClass="entr" presetSubtype="0"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500"/>
                                        <p:tgtEl>
                                          <p:spTgt spid="6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00"/>
                                        <p:tgtEl>
                                          <p:spTgt spid="2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par>
                                <p:cTn id="123" presetID="10" presetClass="entr" presetSubtype="0" fill="hold" nodeType="with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par>
                                <p:cTn id="129" presetID="10" presetClass="entr" presetSubtype="0"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500"/>
                                        <p:tgtEl>
                                          <p:spTgt spid="45"/>
                                        </p:tgtEl>
                                      </p:cBhvr>
                                    </p:animEffect>
                                  </p:childTnLst>
                                </p:cTn>
                              </p:par>
                              <p:par>
                                <p:cTn id="132" presetID="10" presetClass="entr" presetSubtype="0"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par>
                                <p:cTn id="135" presetID="10" presetClass="entr" presetSubtype="0" fill="hold"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par>
                                <p:cTn id="138" presetID="10" presetClass="entr" presetSubtype="0"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par>
                                <p:cTn id="141" presetID="10" presetClass="entr" presetSubtype="0" fill="hold" nodeType="with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fade">
                                      <p:cBhvr>
                                        <p:cTn id="143" dur="500"/>
                                        <p:tgtEl>
                                          <p:spTgt spid="49"/>
                                        </p:tgtEl>
                                      </p:cBhvr>
                                    </p:animEffect>
                                  </p:childTnLst>
                                </p:cTn>
                              </p:par>
                              <p:par>
                                <p:cTn id="144" presetID="10" presetClass="entr" presetSubtype="0" fill="hold" nodeType="with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fade">
                                      <p:cBhvr>
                                        <p:cTn id="146" dur="500"/>
                                        <p:tgtEl>
                                          <p:spTgt spid="50"/>
                                        </p:tgtEl>
                                      </p:cBhvr>
                                    </p:animEffect>
                                  </p:childTnLst>
                                </p:cTn>
                              </p:par>
                              <p:par>
                                <p:cTn id="147" presetID="10" presetClass="entr" presetSubtype="0" fill="hold" nodeType="with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fade">
                                      <p:cBhvr>
                                        <p:cTn id="149" dur="500"/>
                                        <p:tgtEl>
                                          <p:spTgt spid="51"/>
                                        </p:tgtEl>
                                      </p:cBhvr>
                                    </p:animEffect>
                                  </p:childTnLst>
                                </p:cTn>
                              </p:par>
                              <p:par>
                                <p:cTn id="150" presetID="10" presetClass="entr" presetSubtype="0" fill="hold" nodeType="withEffect">
                                  <p:stCondLst>
                                    <p:cond delay="0"/>
                                  </p:stCondLst>
                                  <p:childTnLst>
                                    <p:set>
                                      <p:cBhvr>
                                        <p:cTn id="151" dur="1" fill="hold">
                                          <p:stCondLst>
                                            <p:cond delay="0"/>
                                          </p:stCondLst>
                                        </p:cTn>
                                        <p:tgtEl>
                                          <p:spTgt spid="52"/>
                                        </p:tgtEl>
                                        <p:attrNameLst>
                                          <p:attrName>style.visibility</p:attrName>
                                        </p:attrNameLst>
                                      </p:cBhvr>
                                      <p:to>
                                        <p:strVal val="visible"/>
                                      </p:to>
                                    </p:set>
                                    <p:animEffect transition="in" filter="fade">
                                      <p:cBhvr>
                                        <p:cTn id="152" dur="500"/>
                                        <p:tgtEl>
                                          <p:spTgt spid="52"/>
                                        </p:tgtEl>
                                      </p:cBhvr>
                                    </p:animEffect>
                                  </p:childTnLst>
                                </p:cTn>
                              </p:par>
                              <p:par>
                                <p:cTn id="153" presetID="10" presetClass="entr" presetSubtype="0" fill="hold" nodeType="with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500"/>
                                        <p:tgtEl>
                                          <p:spTgt spid="53"/>
                                        </p:tgtEl>
                                      </p:cBhvr>
                                    </p:animEffect>
                                  </p:childTnLst>
                                </p:cTn>
                              </p:par>
                              <p:par>
                                <p:cTn id="156" presetID="10" presetClass="entr" presetSubtype="0" fill="hold" nodeType="with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fade">
                                      <p:cBhvr>
                                        <p:cTn id="1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62" grpId="0"/>
      <p:bldP spid="69" grpId="0"/>
      <p:bldP spid="71" grpId="0"/>
      <p:bldP spid="72" grpId="0"/>
      <p:bldP spid="73"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algn="ctr"/>
            <a:r>
              <a:rPr lang="en-US" sz="3200" dirty="0"/>
              <a:t>Conceptual Underpinning</a:t>
            </a:r>
            <a:endParaRPr lang="en-IN" sz="3200" dirty="0">
              <a:ea typeface="Adobe Fan Heiti Std B"/>
              <a:cs typeface="Adobe Fan Heiti Std B"/>
            </a:endParaRPr>
          </a:p>
        </p:txBody>
      </p:sp>
      <p:sp>
        <p:nvSpPr>
          <p:cNvPr id="5" name="Content Placeholder 4"/>
          <p:cNvSpPr>
            <a:spLocks noGrp="1"/>
          </p:cNvSpPr>
          <p:nvPr>
            <p:ph idx="1"/>
          </p:nvPr>
        </p:nvSpPr>
        <p:spPr>
          <a:xfrm>
            <a:off x="628998" y="1187583"/>
            <a:ext cx="8382001" cy="5445974"/>
          </a:xfrm>
        </p:spPr>
        <p:txBody>
          <a:bodyPr>
            <a:noAutofit/>
          </a:bodyPr>
          <a:lstStyle/>
          <a:p>
            <a:r>
              <a:rPr lang="en-IN" dirty="0"/>
              <a:t>The revenues and expenses (and gains and losses) included on the </a:t>
            </a:r>
            <a:r>
              <a:rPr lang="en-IN" b="1" dirty="0">
                <a:solidFill>
                  <a:srgbClr val="C00000"/>
                </a:solidFill>
              </a:rPr>
              <a:t>tax return </a:t>
            </a:r>
            <a:r>
              <a:rPr lang="en-IN" b="1" i="1" dirty="0">
                <a:solidFill>
                  <a:srgbClr val="C00000"/>
                </a:solidFill>
              </a:rPr>
              <a:t>may differ from</a:t>
            </a:r>
            <a:r>
              <a:rPr lang="en-IN" i="1" dirty="0"/>
              <a:t> </a:t>
            </a:r>
            <a:r>
              <a:rPr lang="en-IN" dirty="0"/>
              <a:t>those reported on the company’s </a:t>
            </a:r>
            <a:r>
              <a:rPr lang="en-IN" b="1" dirty="0">
                <a:solidFill>
                  <a:srgbClr val="C00000"/>
                </a:solidFill>
              </a:rPr>
              <a:t>income statement </a:t>
            </a:r>
            <a:r>
              <a:rPr lang="en-IN" dirty="0"/>
              <a:t>for the same year</a:t>
            </a:r>
          </a:p>
          <a:p>
            <a:pPr>
              <a:buClr>
                <a:schemeClr val="tx1"/>
              </a:buClr>
            </a:pPr>
            <a:r>
              <a:rPr lang="en-IN" b="1" dirty="0">
                <a:solidFill>
                  <a:srgbClr val="C00000"/>
                </a:solidFill>
              </a:rPr>
              <a:t>Why?</a:t>
            </a:r>
            <a:r>
              <a:rPr lang="en-IN" dirty="0">
                <a:solidFill>
                  <a:srgbClr val="C00000"/>
                </a:solidFill>
              </a:rPr>
              <a:t> </a:t>
            </a:r>
            <a:r>
              <a:rPr lang="en-IN" dirty="0"/>
              <a:t>The </a:t>
            </a:r>
            <a:r>
              <a:rPr lang="en-IN" b="1" dirty="0">
                <a:solidFill>
                  <a:srgbClr val="C00000"/>
                </a:solidFill>
              </a:rPr>
              <a:t>objectives</a:t>
            </a:r>
            <a:r>
              <a:rPr lang="en-IN" dirty="0"/>
              <a:t> of financial reporting and those of taxing authorities </a:t>
            </a:r>
            <a:r>
              <a:rPr lang="en-IN" b="1" dirty="0">
                <a:solidFill>
                  <a:srgbClr val="C00000"/>
                </a:solidFill>
              </a:rPr>
              <a:t>are not the same</a:t>
            </a:r>
          </a:p>
          <a:p>
            <a:pPr lvl="1">
              <a:buFont typeface="Lucida Grande"/>
              <a:buChar char="–"/>
            </a:pPr>
            <a:r>
              <a:rPr lang="en-IN" sz="2600" dirty="0"/>
              <a:t>Financial accounting standards are established to provide useful information to investors and creditors</a:t>
            </a:r>
          </a:p>
          <a:p>
            <a:pPr lvl="1">
              <a:buFont typeface="Lucida Grande"/>
              <a:buChar char="–"/>
            </a:pPr>
            <a:r>
              <a:rPr lang="en-IN" sz="2600" dirty="0"/>
              <a:t>Congress establishes tax regulations to </a:t>
            </a:r>
          </a:p>
          <a:p>
            <a:pPr lvl="2"/>
            <a:r>
              <a:rPr lang="en-IN" sz="2400" dirty="0"/>
              <a:t>Allow it to raise funds in a socially acceptable manner</a:t>
            </a:r>
          </a:p>
          <a:p>
            <a:pPr lvl="2"/>
            <a:r>
              <a:rPr lang="en-IN" sz="2400" dirty="0"/>
              <a:t>Influence the </a:t>
            </a:r>
            <a:r>
              <a:rPr lang="en-US" sz="2400" dirty="0"/>
              <a:t>behavior</a:t>
            </a:r>
            <a:r>
              <a:rPr lang="en-IN" sz="2400" dirty="0"/>
              <a:t> of taxpayers</a:t>
            </a:r>
          </a:p>
        </p:txBody>
      </p:sp>
      <p:sp>
        <p:nvSpPr>
          <p:cNvPr id="3" name="Regular Pentagon 2"/>
          <p:cNvSpPr/>
          <p:nvPr/>
        </p:nvSpPr>
        <p:spPr>
          <a:xfrm>
            <a:off x="747887" y="5667011"/>
            <a:ext cx="214312" cy="187372"/>
          </a:xfrm>
          <a:prstGeom prst="pent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sp>
        <p:nvSpPr>
          <p:cNvPr id="7" name="Slide Number Placeholder 5">
            <a:extLst>
              <a:ext uri="{FF2B5EF4-FFF2-40B4-BE49-F238E27FC236}">
                <a16:creationId xmlns:a16="http://schemas.microsoft.com/office/drawing/2014/main" id="{008314C6-21C6-3C4C-91B7-4A10B5B2621A}"/>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16-0</a:t>
            </a:r>
            <a:fld id="{2607F632-3F85-4F98-B182-BC32E868C800}" type="slidenum">
              <a:rPr lang="en-US" smtClean="0"/>
              <a:pPr/>
              <a:t>2</a:t>
            </a:fld>
            <a:endParaRPr lang="en-US" dirty="0"/>
          </a:p>
        </p:txBody>
      </p:sp>
    </p:spTree>
    <p:extLst>
      <p:ext uri="{BB962C8B-B14F-4D97-AF65-F5344CB8AC3E}">
        <p14:creationId xmlns:p14="http://schemas.microsoft.com/office/powerpoint/2010/main" val="22641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1500"/>
                            </p:stCondLst>
                            <p:childTnLst>
                              <p:par>
                                <p:cTn id="28" presetID="10" presetClass="entr" presetSubtype="0" fill="hold" nodeType="afterEffect">
                                  <p:stCondLst>
                                    <p:cond delay="50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Taxes—2021</a:t>
            </a:r>
            <a:br>
              <a:rPr lang="en-IN" sz="2800" dirty="0"/>
            </a:br>
            <a:endParaRPr lang="en-IN" sz="2800" dirty="0"/>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2021</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Installment Income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$180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$100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25</a:t>
            </a:r>
          </a:p>
        </p:txBody>
      </p:sp>
      <p:sp>
        <p:nvSpPr>
          <p:cNvPr id="44" name="TextBox 43"/>
          <p:cNvSpPr txBox="1"/>
          <p:nvPr/>
        </p:nvSpPr>
        <p:spPr>
          <a:xfrm>
            <a:off x="5304285" y="2304700"/>
            <a:ext cx="949652" cy="430887"/>
          </a:xfrm>
          <a:prstGeom prst="rect">
            <a:avLst/>
          </a:prstGeom>
        </p:spPr>
        <p:txBody>
          <a:bodyPr wrap="square" rtlCol="0">
            <a:spAutoFit/>
          </a:bodyPr>
          <a:lstStyle/>
          <a:p>
            <a:pPr algn="r"/>
            <a:r>
              <a:rPr lang="en-US" sz="2200" b="1" dirty="0"/>
              <a:t>$20</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$60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$80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$20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630491" y="4334141"/>
            <a:ext cx="471015" cy="430887"/>
          </a:xfrm>
          <a:prstGeom prst="rect">
            <a:avLst/>
          </a:prstGeom>
        </p:spPr>
        <p:txBody>
          <a:bodyPr wrap="square" rtlCol="0" anchor="ctr">
            <a:spAutoFit/>
          </a:bodyPr>
          <a:lstStyle/>
          <a:p>
            <a:pPr algn="r"/>
            <a:r>
              <a:rPr lang="en-US" sz="2200" b="1" dirty="0">
                <a:solidFill>
                  <a:srgbClr val="EC008C"/>
                </a:solidFill>
              </a:rPr>
              <a:t>20</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20</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5858055"/>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45</a:t>
            </a:r>
          </a:p>
        </p:txBody>
      </p:sp>
      <p:sp>
        <p:nvSpPr>
          <p:cNvPr id="80" name="TextBox 79"/>
          <p:cNvSpPr txBox="1">
            <a:spLocks noChangeArrowheads="1"/>
          </p:cNvSpPr>
          <p:nvPr/>
        </p:nvSpPr>
        <p:spPr bwMode="auto">
          <a:xfrm>
            <a:off x="7567399" y="5858055"/>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25</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935628" y="6212044"/>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84" name="TextBox 83"/>
          <p:cNvSpPr txBox="1">
            <a:spLocks noChangeArrowheads="1"/>
          </p:cNvSpPr>
          <p:nvPr/>
        </p:nvSpPr>
        <p:spPr bwMode="auto">
          <a:xfrm>
            <a:off x="7578168" y="6212044"/>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20</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43633" y="3727278"/>
            <a:ext cx="1574038" cy="11536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$25</a:t>
            </a:r>
          </a:p>
          <a:p>
            <a:r>
              <a:rPr lang="en-US" sz="2200" b="1" dirty="0"/>
              <a:t>Step 2: DTL end bal: $20</a:t>
            </a:r>
          </a:p>
          <a:p>
            <a:r>
              <a:rPr lang="en-US" sz="2200" b="1" dirty="0">
                <a:solidFill>
                  <a:srgbClr val="FF3399"/>
                </a:solidFill>
              </a:rPr>
              <a:t>Step 3: DTL change: $20</a:t>
            </a:r>
          </a:p>
          <a:p>
            <a:r>
              <a:rPr lang="en-US" sz="2200" b="1" dirty="0">
                <a:solidFill>
                  <a:srgbClr val="0070C0"/>
                </a:solidFill>
              </a:rPr>
              <a:t>Step 4: Tax exp plug: $45</a:t>
            </a:r>
          </a:p>
        </p:txBody>
      </p:sp>
      <p:sp>
        <p:nvSpPr>
          <p:cNvPr id="62" name="Rounded Rectangle 9">
            <a:extLst>
              <a:ext uri="{FF2B5EF4-FFF2-40B4-BE49-F238E27FC236}">
                <a16:creationId xmlns:a16="http://schemas.microsoft.com/office/drawing/2014/main" id="{2EBEAF2E-F6BB-4EC3-AB3F-F05C317DB461}"/>
              </a:ext>
            </a:extLst>
          </p:cNvPr>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BF29ED9C-BC8B-4298-AEB2-0ACB368CFAAB}"/>
              </a:ext>
            </a:extLst>
          </p:cNvPr>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Taxable Amounts</a:t>
            </a:r>
            <a:endParaRPr lang="en-US" sz="2200" dirty="0"/>
          </a:p>
        </p:txBody>
      </p:sp>
      <p:sp>
        <p:nvSpPr>
          <p:cNvPr id="64" name="TextBox 63">
            <a:extLst>
              <a:ext uri="{FF2B5EF4-FFF2-40B4-BE49-F238E27FC236}">
                <a16:creationId xmlns:a16="http://schemas.microsoft.com/office/drawing/2014/main" id="{E8DD8711-1A93-4564-A4A1-EA569AC44149}"/>
              </a:ext>
            </a:extLst>
          </p:cNvPr>
          <p:cNvSpPr txBox="1"/>
          <p:nvPr/>
        </p:nvSpPr>
        <p:spPr>
          <a:xfrm>
            <a:off x="5287749"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65" name="TextBox 64">
            <a:extLst>
              <a:ext uri="{FF2B5EF4-FFF2-40B4-BE49-F238E27FC236}">
                <a16:creationId xmlns:a16="http://schemas.microsoft.com/office/drawing/2014/main" id="{32468524-616B-4B41-8041-7D23DC321DCD}"/>
              </a:ext>
            </a:extLst>
          </p:cNvPr>
          <p:cNvSpPr txBox="1"/>
          <p:nvPr/>
        </p:nvSpPr>
        <p:spPr>
          <a:xfrm>
            <a:off x="6523215" y="1211561"/>
            <a:ext cx="949652" cy="430887"/>
          </a:xfrm>
          <a:prstGeom prst="rect">
            <a:avLst/>
          </a:prstGeom>
          <a:noFill/>
        </p:spPr>
        <p:txBody>
          <a:bodyPr wrap="square" rtlCol="0">
            <a:spAutoFit/>
          </a:bodyPr>
          <a:lstStyle/>
          <a:p>
            <a:pPr algn="ctr"/>
            <a:r>
              <a:rPr lang="en-US" sz="2200" b="1" dirty="0"/>
              <a:t>2023</a:t>
            </a:r>
            <a:endParaRPr lang="en-US" sz="2200" dirty="0"/>
          </a:p>
        </p:txBody>
      </p:sp>
      <p:sp>
        <p:nvSpPr>
          <p:cNvPr id="66" name="TextBox 65">
            <a:extLst>
              <a:ext uri="{FF2B5EF4-FFF2-40B4-BE49-F238E27FC236}">
                <a16:creationId xmlns:a16="http://schemas.microsoft.com/office/drawing/2014/main" id="{9D783E5C-EF8D-4C9B-AC10-320F02170D89}"/>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8" name="Straight Connector 67">
            <a:extLst>
              <a:ext uri="{FF2B5EF4-FFF2-40B4-BE49-F238E27FC236}">
                <a16:creationId xmlns:a16="http://schemas.microsoft.com/office/drawing/2014/main" id="{8B3C89B4-6857-46EF-9564-E270946CBF07}"/>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DE9C7075-3309-47D2-B76E-106B224570A8}"/>
              </a:ext>
            </a:extLst>
          </p:cNvPr>
          <p:cNvSpPr/>
          <p:nvPr/>
        </p:nvSpPr>
        <p:spPr>
          <a:xfrm>
            <a:off x="6695984"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552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par>
                                <p:cTn id="59" presetID="10"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par>
                                <p:cTn id="92" presetID="10" presetClass="entr" presetSubtype="0" fill="hold"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500"/>
                                        <p:tgtEl>
                                          <p:spTgt spid="6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9">
                                            <p:txEl>
                                              <p:pRg st="0" end="0"/>
                                            </p:txEl>
                                          </p:spTgt>
                                        </p:tgtEl>
                                        <p:attrNameLst>
                                          <p:attrName>style.visibility</p:attrName>
                                        </p:attrNameLst>
                                      </p:cBhvr>
                                      <p:to>
                                        <p:strVal val="visible"/>
                                      </p:to>
                                    </p:set>
                                    <p:animEffect transition="in" filter="fade">
                                      <p:cBhvr>
                                        <p:cTn id="99" dur="500"/>
                                        <p:tgtEl>
                                          <p:spTgt spid="69">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par>
                                <p:cTn id="103" presetID="10" presetClass="entr" presetSubtype="0"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500"/>
                                        <p:tgtEl>
                                          <p:spTgt spid="7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fade">
                                      <p:cBhvr>
                                        <p:cTn id="108" dur="500"/>
                                        <p:tgtEl>
                                          <p:spTgt spid="8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fade">
                                      <p:cBhvr>
                                        <p:cTn id="111" dur="500"/>
                                        <p:tgtEl>
                                          <p:spTgt spid="8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fade">
                                      <p:cBhvr>
                                        <p:cTn id="120" dur="500"/>
                                        <p:tgtEl>
                                          <p:spTgt spid="7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9">
                                            <p:txEl>
                                              <p:pRg st="1" end="1"/>
                                            </p:txEl>
                                          </p:spTgt>
                                        </p:tgtEl>
                                        <p:attrNameLst>
                                          <p:attrName>style.visibility</p:attrName>
                                        </p:attrNameLst>
                                      </p:cBhvr>
                                      <p:to>
                                        <p:strVal val="visible"/>
                                      </p:to>
                                    </p:set>
                                    <p:animEffect transition="in" filter="fade">
                                      <p:cBhvr>
                                        <p:cTn id="125" dur="500"/>
                                        <p:tgtEl>
                                          <p:spTgt spid="69">
                                            <p:txEl>
                                              <p:pRg st="1" end="1"/>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fade">
                                      <p:cBhvr>
                                        <p:cTn id="134" dur="500"/>
                                        <p:tgtEl>
                                          <p:spTgt spid="55"/>
                                        </p:tgtEl>
                                      </p:cBhvr>
                                    </p:animEffect>
                                  </p:childTnLst>
                                </p:cTn>
                              </p:par>
                              <p:par>
                                <p:cTn id="135" presetID="10" presetClass="entr" presetSubtype="0" fill="hold" nodeType="with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fade">
                                      <p:cBhvr>
                                        <p:cTn id="137" dur="500"/>
                                        <p:tgtEl>
                                          <p:spTgt spid="7"/>
                                        </p:tgtEl>
                                      </p:cBhvr>
                                    </p:animEffect>
                                  </p:childTnLst>
                                </p:cTn>
                              </p:par>
                              <p:par>
                                <p:cTn id="138" presetID="10" presetClass="entr" presetSubtype="0" fill="hold" nodeType="with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fade">
                                      <p:cBhvr>
                                        <p:cTn id="140" dur="500"/>
                                        <p:tgtEl>
                                          <p:spTgt spid="1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500"/>
                                        <p:tgtEl>
                                          <p:spTgt spid="5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500"/>
                                        <p:tgtEl>
                                          <p:spTgt spid="5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par>
                                <p:cTn id="150" presetID="10" presetClass="entr" presetSubtype="0" fill="hold"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500"/>
                                        <p:tgtEl>
                                          <p:spTgt spid="61"/>
                                        </p:tgtEl>
                                      </p:cBhvr>
                                    </p:animEffect>
                                  </p:childTnLst>
                                </p:cTn>
                              </p:par>
                              <p:par>
                                <p:cTn id="156" presetID="10" presetClass="entr" presetSubtype="0"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500"/>
                                        <p:tgtEl>
                                          <p:spTgt spid="6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9">
                                            <p:txEl>
                                              <p:pRg st="2" end="2"/>
                                            </p:txEl>
                                          </p:spTgt>
                                        </p:tgtEl>
                                        <p:attrNameLst>
                                          <p:attrName>style.visibility</p:attrName>
                                        </p:attrNameLst>
                                      </p:cBhvr>
                                      <p:to>
                                        <p:strVal val="visible"/>
                                      </p:to>
                                    </p:set>
                                    <p:animEffect transition="in" filter="fade">
                                      <p:cBhvr>
                                        <p:cTn id="163" dur="500"/>
                                        <p:tgtEl>
                                          <p:spTgt spid="69">
                                            <p:txEl>
                                              <p:pRg st="2" end="2"/>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500"/>
                                        <p:tgtEl>
                                          <p:spTgt spid="7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fade">
                                      <p:cBhvr>
                                        <p:cTn id="169" dur="500"/>
                                        <p:tgtEl>
                                          <p:spTgt spid="5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3"/>
                                        </p:tgtEl>
                                        <p:attrNameLst>
                                          <p:attrName>style.visibility</p:attrName>
                                        </p:attrNameLst>
                                      </p:cBhvr>
                                      <p:to>
                                        <p:strVal val="visible"/>
                                      </p:to>
                                    </p:set>
                                    <p:animEffect transition="in" filter="fade">
                                      <p:cBhvr>
                                        <p:cTn id="172" dur="500"/>
                                        <p:tgtEl>
                                          <p:spTgt spid="8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Effect transition="in" filter="fade">
                                      <p:cBhvr>
                                        <p:cTn id="175" dur="500"/>
                                        <p:tgtEl>
                                          <p:spTgt spid="8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69">
                                            <p:txEl>
                                              <p:pRg st="3" end="3"/>
                                            </p:txEl>
                                          </p:spTgt>
                                        </p:tgtEl>
                                        <p:attrNameLst>
                                          <p:attrName>style.visibility</p:attrName>
                                        </p:attrNameLst>
                                      </p:cBhvr>
                                      <p:to>
                                        <p:strVal val="visible"/>
                                      </p:to>
                                    </p:set>
                                    <p:animEffect transition="in" filter="fade">
                                      <p:cBhvr>
                                        <p:cTn id="180" dur="500"/>
                                        <p:tgtEl>
                                          <p:spTgt spid="69">
                                            <p:txEl>
                                              <p:pRg st="3" end="3"/>
                                            </p:txEl>
                                          </p:spTgt>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fade">
                                      <p:cBhvr>
                                        <p:cTn id="183" dur="500"/>
                                        <p:tgtEl>
                                          <p:spTgt spid="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9"/>
                                        </p:tgtEl>
                                        <p:attrNameLst>
                                          <p:attrName>style.visibility</p:attrName>
                                        </p:attrNameLst>
                                      </p:cBhvr>
                                      <p:to>
                                        <p:strVal val="visible"/>
                                      </p:to>
                                    </p:set>
                                    <p:animEffect transition="in" filter="fade">
                                      <p:cBhvr>
                                        <p:cTn id="186" dur="500"/>
                                        <p:tgtEl>
                                          <p:spTgt spid="7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52" grpId="0"/>
      <p:bldP spid="55" grpId="0"/>
      <p:bldP spid="56" grpId="0"/>
      <p:bldP spid="57" grpId="0"/>
      <p:bldP spid="58" grpId="0"/>
      <p:bldP spid="59" grpId="0"/>
      <p:bldP spid="61" grpId="0"/>
      <p:bldP spid="74" grpId="0" animBg="1"/>
      <p:bldP spid="75" grpId="0"/>
      <p:bldP spid="77" grpId="0"/>
      <p:bldP spid="78" grpId="0"/>
      <p:bldP spid="79" grpId="0"/>
      <p:bldP spid="80" grpId="0"/>
      <p:bldP spid="81" grpId="0"/>
      <p:bldP spid="82" grpId="0"/>
      <p:bldP spid="83" grpId="0"/>
      <p:bldP spid="84" grpId="0"/>
      <p:bldP spid="85" grpId="0"/>
      <p:bldP spid="3" grpId="0" animBg="1"/>
      <p:bldP spid="62" grpId="0" animBg="1"/>
      <p:bldP spid="63" grpId="0"/>
      <p:bldP spid="64" grpId="0"/>
      <p:bldP spid="65" grpId="0"/>
      <p:bldP spid="66"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Taxes—2022</a:t>
            </a:r>
            <a:br>
              <a:rPr lang="en-IN" sz="2800" dirty="0"/>
            </a:br>
            <a:endParaRPr lang="en-IN" sz="2800" dirty="0"/>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Installment Income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20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$120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30</a:t>
            </a:r>
          </a:p>
        </p:txBody>
      </p:sp>
      <p:sp>
        <p:nvSpPr>
          <p:cNvPr id="44" name="TextBox 43"/>
          <p:cNvSpPr txBox="1"/>
          <p:nvPr/>
        </p:nvSpPr>
        <p:spPr>
          <a:xfrm>
            <a:off x="5304285" y="2304701"/>
            <a:ext cx="1352518" cy="430887"/>
          </a:xfrm>
          <a:prstGeom prst="rect">
            <a:avLst/>
          </a:prstGeom>
        </p:spPr>
        <p:txBody>
          <a:bodyPr wrap="square" rtlCol="0">
            <a:spAutoFit/>
          </a:bodyPr>
          <a:lstStyle/>
          <a:p>
            <a:pPr algn="r"/>
            <a:r>
              <a:rPr lang="en-US" sz="2200" b="1" dirty="0"/>
              <a:t>$60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$60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$15</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20</a:t>
            </a:r>
          </a:p>
        </p:txBody>
      </p:sp>
      <p:sp>
        <p:nvSpPr>
          <p:cNvPr id="59" name="TextBox 58"/>
          <p:cNvSpPr txBox="1"/>
          <p:nvPr/>
        </p:nvSpPr>
        <p:spPr>
          <a:xfrm>
            <a:off x="6074898" y="4334141"/>
            <a:ext cx="471015" cy="430887"/>
          </a:xfrm>
          <a:prstGeom prst="rect">
            <a:avLst/>
          </a:prstGeom>
        </p:spPr>
        <p:txBody>
          <a:bodyPr wrap="square" rtlCol="0" anchor="ctr">
            <a:spAutoFit/>
          </a:bodyPr>
          <a:lstStyle/>
          <a:p>
            <a:pPr algn="r"/>
            <a:r>
              <a:rPr lang="en-US" sz="2200" b="1" dirty="0">
                <a:solidFill>
                  <a:srgbClr val="EC008C"/>
                </a:solidFill>
              </a:rPr>
              <a:t>5</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15</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2022</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0" name="TextBox 79"/>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30</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465398" y="5830597"/>
            <a:ext cx="5414560" cy="404813"/>
          </a:xfrm>
          <a:prstGeom prst="rect">
            <a:avLst/>
          </a:prstGeom>
          <a:noFill/>
          <a:ln w="9525">
            <a:noFill/>
            <a:miter lim="800000"/>
            <a:headEnd/>
            <a:tailEnd/>
          </a:ln>
        </p:spPr>
        <p:txBody>
          <a:bodyPr/>
          <a:lstStyle/>
          <a:p>
            <a:pPr lvl="1"/>
            <a:r>
              <a:rPr lang="en-US" sz="2400" dirty="0"/>
              <a:t>Deferred tax liability (per above</a:t>
            </a:r>
            <a:r>
              <a:rPr lang="en-US" sz="2400" b="1" dirty="0"/>
              <a:t>)</a:t>
            </a:r>
            <a:endParaRPr lang="en-IN" sz="2400" b="1" dirty="0">
              <a:latin typeface="Calibri" pitchFamily="34" charset="0"/>
            </a:endParaRPr>
          </a:p>
        </p:txBody>
      </p:sp>
      <p:sp>
        <p:nvSpPr>
          <p:cNvPr id="84" name="TextBox 83"/>
          <p:cNvSpPr txBox="1">
            <a:spLocks noChangeArrowheads="1"/>
          </p:cNvSpPr>
          <p:nvPr/>
        </p:nvSpPr>
        <p:spPr bwMode="auto">
          <a:xfrm>
            <a:off x="62271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5</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25457" y="3772918"/>
            <a:ext cx="1592214" cy="1078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$30</a:t>
            </a:r>
          </a:p>
          <a:p>
            <a:r>
              <a:rPr lang="en-US" sz="2200" b="1" dirty="0"/>
              <a:t>Step 2: DTL end bal: $15</a:t>
            </a:r>
          </a:p>
          <a:p>
            <a:r>
              <a:rPr lang="en-US" sz="2200" b="1" dirty="0">
                <a:solidFill>
                  <a:srgbClr val="FF3399"/>
                </a:solidFill>
              </a:rPr>
              <a:t>Step 3: DTL change: $(5)</a:t>
            </a:r>
          </a:p>
          <a:p>
            <a:r>
              <a:rPr lang="en-US" sz="2200" b="1" dirty="0">
                <a:solidFill>
                  <a:srgbClr val="0070C0"/>
                </a:solidFill>
              </a:rPr>
              <a:t>Step 4: Tax exp plug: $25</a:t>
            </a:r>
          </a:p>
        </p:txBody>
      </p:sp>
      <p:sp>
        <p:nvSpPr>
          <p:cNvPr id="62" name="Rounded Rectangle 9">
            <a:extLst>
              <a:ext uri="{FF2B5EF4-FFF2-40B4-BE49-F238E27FC236}">
                <a16:creationId xmlns:a16="http://schemas.microsoft.com/office/drawing/2014/main" id="{20E0D19F-048C-406D-A580-E8A4873A64E6}"/>
              </a:ext>
            </a:extLst>
          </p:cNvPr>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B9515EF1-4F05-4D0D-AC6B-ABA5732D142B}"/>
              </a:ext>
            </a:extLst>
          </p:cNvPr>
          <p:cNvSpPr txBox="1"/>
          <p:nvPr/>
        </p:nvSpPr>
        <p:spPr>
          <a:xfrm>
            <a:off x="5789853" y="1201691"/>
            <a:ext cx="949652" cy="430887"/>
          </a:xfrm>
          <a:prstGeom prst="rect">
            <a:avLst/>
          </a:prstGeom>
          <a:noFill/>
        </p:spPr>
        <p:txBody>
          <a:bodyPr wrap="square" rtlCol="0">
            <a:spAutoFit/>
          </a:bodyPr>
          <a:lstStyle/>
          <a:p>
            <a:pPr algn="ctr"/>
            <a:r>
              <a:rPr lang="en-US" sz="2200" b="1" dirty="0"/>
              <a:t>2023</a:t>
            </a:r>
            <a:endParaRPr lang="en-US" sz="2200" dirty="0"/>
          </a:p>
        </p:txBody>
      </p:sp>
      <p:sp>
        <p:nvSpPr>
          <p:cNvPr id="64" name="Rounded Rectangle 9">
            <a:extLst>
              <a:ext uri="{FF2B5EF4-FFF2-40B4-BE49-F238E27FC236}">
                <a16:creationId xmlns:a16="http://schemas.microsoft.com/office/drawing/2014/main" id="{ED6AE6BF-117F-4AC0-91A3-C752C8A714D1}"/>
              </a:ext>
            </a:extLst>
          </p:cNvPr>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5" name="TextBox 64">
            <a:extLst>
              <a:ext uri="{FF2B5EF4-FFF2-40B4-BE49-F238E27FC236}">
                <a16:creationId xmlns:a16="http://schemas.microsoft.com/office/drawing/2014/main" id="{140BBB8C-F3D7-4A74-99AB-BDE211B46456}"/>
              </a:ext>
            </a:extLst>
          </p:cNvPr>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Taxable Amounts</a:t>
            </a:r>
            <a:endParaRPr lang="en-US" sz="2200" dirty="0"/>
          </a:p>
        </p:txBody>
      </p:sp>
      <p:sp>
        <p:nvSpPr>
          <p:cNvPr id="66" name="TextBox 65">
            <a:extLst>
              <a:ext uri="{FF2B5EF4-FFF2-40B4-BE49-F238E27FC236}">
                <a16:creationId xmlns:a16="http://schemas.microsoft.com/office/drawing/2014/main" id="{57919520-12F1-4564-9EF1-4782457C1616}"/>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8" name="Straight Connector 67">
            <a:extLst>
              <a:ext uri="{FF2B5EF4-FFF2-40B4-BE49-F238E27FC236}">
                <a16:creationId xmlns:a16="http://schemas.microsoft.com/office/drawing/2014/main" id="{BBC85B64-0613-4FB8-A20C-4348A7AAA136}"/>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CD396185-53DD-451B-8DF6-C6F66414F954}"/>
              </a:ext>
            </a:extLst>
          </p:cNvPr>
          <p:cNvSpPr/>
          <p:nvPr/>
        </p:nvSpPr>
        <p:spPr>
          <a:xfrm>
            <a:off x="6198274"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092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par>
                                <p:cTn id="62" presetID="10" presetClass="entr" presetSubtype="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par>
                                <p:cTn id="86" presetID="10" presetClass="entr" presetSubtype="0"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9">
                                            <p:txEl>
                                              <p:pRg st="0" end="0"/>
                                            </p:txEl>
                                          </p:spTgt>
                                        </p:tgtEl>
                                        <p:attrNameLst>
                                          <p:attrName>style.visibility</p:attrName>
                                        </p:attrNameLst>
                                      </p:cBhvr>
                                      <p:to>
                                        <p:strVal val="visible"/>
                                      </p:to>
                                    </p:set>
                                    <p:animEffect transition="in" filter="fade">
                                      <p:cBhvr>
                                        <p:cTn id="93" dur="500"/>
                                        <p:tgtEl>
                                          <p:spTgt spid="69">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500"/>
                                        <p:tgtEl>
                                          <p:spTgt spid="75"/>
                                        </p:tgtEl>
                                      </p:cBhvr>
                                    </p:animEffect>
                                  </p:childTnLst>
                                </p:cTn>
                              </p:par>
                              <p:par>
                                <p:cTn id="97" presetID="10" presetClass="entr" presetSubtype="0" fill="hold"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fade">
                                      <p:cBhvr>
                                        <p:cTn id="105" dur="500"/>
                                        <p:tgtEl>
                                          <p:spTgt spid="8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500"/>
                                        <p:tgtEl>
                                          <p:spTgt spid="7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9">
                                            <p:txEl>
                                              <p:pRg st="1" end="1"/>
                                            </p:txEl>
                                          </p:spTgt>
                                        </p:tgtEl>
                                        <p:attrNameLst>
                                          <p:attrName>style.visibility</p:attrName>
                                        </p:attrNameLst>
                                      </p:cBhvr>
                                      <p:to>
                                        <p:strVal val="visible"/>
                                      </p:to>
                                    </p:set>
                                    <p:animEffect transition="in" filter="fade">
                                      <p:cBhvr>
                                        <p:cTn id="119" dur="500"/>
                                        <p:tgtEl>
                                          <p:spTgt spid="69">
                                            <p:txEl>
                                              <p:pRg st="1" end="1"/>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500"/>
                                        <p:tgtEl>
                                          <p:spTgt spid="55"/>
                                        </p:tgtEl>
                                      </p:cBhvr>
                                    </p:animEffect>
                                  </p:childTnLst>
                                </p:cTn>
                              </p:par>
                              <p:par>
                                <p:cTn id="126" presetID="10" presetClass="entr" presetSubtype="0" fill="hold" nodeType="with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fade">
                                      <p:cBhvr>
                                        <p:cTn id="128" dur="500"/>
                                        <p:tgtEl>
                                          <p:spTgt spid="7"/>
                                        </p:tgtEl>
                                      </p:cBhvr>
                                    </p:animEffect>
                                  </p:childTnLst>
                                </p:cTn>
                              </p:par>
                              <p:par>
                                <p:cTn id="129" presetID="10" presetClass="entr" presetSubtype="0" fill="hold"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fade">
                                      <p:cBhvr>
                                        <p:cTn id="131" dur="500"/>
                                        <p:tgtEl>
                                          <p:spTgt spid="1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fade">
                                      <p:cBhvr>
                                        <p:cTn id="134" dur="500"/>
                                        <p:tgtEl>
                                          <p:spTgt spid="5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fade">
                                      <p:cBhvr>
                                        <p:cTn id="137" dur="500"/>
                                        <p:tgtEl>
                                          <p:spTgt spid="5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fade">
                                      <p:cBhvr>
                                        <p:cTn id="140" dur="500"/>
                                        <p:tgtEl>
                                          <p:spTgt spid="5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fade">
                                      <p:cBhvr>
                                        <p:cTn id="143" dur="500"/>
                                        <p:tgtEl>
                                          <p:spTgt spid="52"/>
                                        </p:tgtEl>
                                      </p:cBhvr>
                                    </p:animEffect>
                                  </p:childTnLst>
                                </p:cTn>
                              </p:par>
                              <p:par>
                                <p:cTn id="144" presetID="10" presetClass="entr" presetSubtype="0" fill="hold" nodeType="with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fade">
                                      <p:cBhvr>
                                        <p:cTn id="146" dur="500"/>
                                        <p:tgtEl>
                                          <p:spTgt spid="6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par>
                                <p:cTn id="150" presetID="10" presetClass="entr" presetSubtype="0" fill="hold" nodeType="with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fade">
                                      <p:cBhvr>
                                        <p:cTn id="152" dur="500"/>
                                        <p:tgtEl>
                                          <p:spTgt spid="6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69">
                                            <p:txEl>
                                              <p:pRg st="2" end="2"/>
                                            </p:txEl>
                                          </p:spTgt>
                                        </p:tgtEl>
                                        <p:attrNameLst>
                                          <p:attrName>style.visibility</p:attrName>
                                        </p:attrNameLst>
                                      </p:cBhvr>
                                      <p:to>
                                        <p:strVal val="visible"/>
                                      </p:to>
                                    </p:set>
                                    <p:animEffect transition="in" filter="fade">
                                      <p:cBhvr>
                                        <p:cTn id="157" dur="500"/>
                                        <p:tgtEl>
                                          <p:spTgt spid="69">
                                            <p:txEl>
                                              <p:pRg st="2" end="2"/>
                                            </p:txEl>
                                          </p:spTgt>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3"/>
                                        </p:tgtEl>
                                        <p:attrNameLst>
                                          <p:attrName>style.visibility</p:attrName>
                                        </p:attrNameLst>
                                      </p:cBhvr>
                                      <p:to>
                                        <p:strVal val="visible"/>
                                      </p:to>
                                    </p:set>
                                    <p:animEffect transition="in" filter="fade">
                                      <p:cBhvr>
                                        <p:cTn id="160" dur="500"/>
                                        <p:tgtEl>
                                          <p:spTgt spid="8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70"/>
                                        </p:tgtEl>
                                        <p:attrNameLst>
                                          <p:attrName>style.visibility</p:attrName>
                                        </p:attrNameLst>
                                      </p:cBhvr>
                                      <p:to>
                                        <p:strVal val="visible"/>
                                      </p:to>
                                    </p:set>
                                    <p:animEffect transition="in" filter="fade">
                                      <p:cBhvr>
                                        <p:cTn id="163" dur="500"/>
                                        <p:tgtEl>
                                          <p:spTgt spid="7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fade">
                                      <p:cBhvr>
                                        <p:cTn id="166" dur="500"/>
                                        <p:tgtEl>
                                          <p:spTgt spid="5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4"/>
                                        </p:tgtEl>
                                        <p:attrNameLst>
                                          <p:attrName>style.visibility</p:attrName>
                                        </p:attrNameLst>
                                      </p:cBhvr>
                                      <p:to>
                                        <p:strVal val="visible"/>
                                      </p:to>
                                    </p:set>
                                    <p:animEffect transition="in" filter="fade">
                                      <p:cBhvr>
                                        <p:cTn id="169" dur="500"/>
                                        <p:tgtEl>
                                          <p:spTgt spid="8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9">
                                            <p:txEl>
                                              <p:pRg st="3" end="3"/>
                                            </p:txEl>
                                          </p:spTgt>
                                        </p:tgtEl>
                                        <p:attrNameLst>
                                          <p:attrName>style.visibility</p:attrName>
                                        </p:attrNameLst>
                                      </p:cBhvr>
                                      <p:to>
                                        <p:strVal val="visible"/>
                                      </p:to>
                                    </p:set>
                                    <p:animEffect transition="in" filter="fade">
                                      <p:cBhvr>
                                        <p:cTn id="174" dur="500"/>
                                        <p:tgtEl>
                                          <p:spTgt spid="69">
                                            <p:txEl>
                                              <p:pRg st="3" end="3"/>
                                            </p:txEl>
                                          </p:spTgt>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9"/>
                                        </p:tgtEl>
                                        <p:attrNameLst>
                                          <p:attrName>style.visibility</p:attrName>
                                        </p:attrNameLst>
                                      </p:cBhvr>
                                      <p:to>
                                        <p:strVal val="visible"/>
                                      </p:to>
                                    </p:set>
                                    <p:animEffect transition="in" filter="fade">
                                      <p:cBhvr>
                                        <p:cTn id="177" dur="500"/>
                                        <p:tgtEl>
                                          <p:spTgt spid="79"/>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
                                        </p:tgtEl>
                                        <p:attrNameLst>
                                          <p:attrName>style.visibility</p:attrName>
                                        </p:attrNameLst>
                                      </p:cBhvr>
                                      <p:to>
                                        <p:strVal val="visible"/>
                                      </p:to>
                                    </p:set>
                                    <p:animEffect transition="in" filter="fade">
                                      <p:cBhvr>
                                        <p:cTn id="180" dur="500"/>
                                        <p:tgtEl>
                                          <p:spTgt spid="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4" grpId="0"/>
      <p:bldP spid="46" grpId="0"/>
      <p:bldP spid="47" grpId="0"/>
      <p:bldP spid="52" grpId="0"/>
      <p:bldP spid="55" grpId="0"/>
      <p:bldP spid="56" grpId="0"/>
      <p:bldP spid="57" grpId="0"/>
      <p:bldP spid="58" grpId="0"/>
      <p:bldP spid="59" grpId="0"/>
      <p:bldP spid="61" grpId="0"/>
      <p:bldP spid="74" grpId="0" animBg="1"/>
      <p:bldP spid="75" grpId="0"/>
      <p:bldP spid="77" grpId="0"/>
      <p:bldP spid="78" grpId="0"/>
      <p:bldP spid="79" grpId="0"/>
      <p:bldP spid="80" grpId="0"/>
      <p:bldP spid="81" grpId="0"/>
      <p:bldP spid="82" grpId="0"/>
      <p:bldP spid="83" grpId="0"/>
      <p:bldP spid="84" grpId="0"/>
      <p:bldP spid="85" grpId="0"/>
      <p:bldP spid="3" grpId="0" animBg="1"/>
      <p:bldP spid="63" grpId="0"/>
      <p:bldP spid="64" grpId="0" animBg="1"/>
      <p:bldP spid="65" grpId="0"/>
      <p:bldP spid="66" grpId="0"/>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Taxes—2023</a:t>
            </a:r>
            <a:br>
              <a:rPr lang="en-IN" sz="2800" dirty="0"/>
            </a:br>
            <a:endParaRPr lang="en-IN" sz="2800" dirty="0"/>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Installment Income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60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$160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40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15</a:t>
            </a:r>
          </a:p>
        </p:txBody>
      </p:sp>
      <p:sp>
        <p:nvSpPr>
          <p:cNvPr id="59" name="TextBox 58"/>
          <p:cNvSpPr txBox="1"/>
          <p:nvPr/>
        </p:nvSpPr>
        <p:spPr>
          <a:xfrm>
            <a:off x="6144356" y="4334141"/>
            <a:ext cx="471015" cy="430887"/>
          </a:xfrm>
          <a:prstGeom prst="rect">
            <a:avLst/>
          </a:prstGeom>
        </p:spPr>
        <p:txBody>
          <a:bodyPr wrap="square" rtlCol="0" anchor="ctr">
            <a:spAutoFit/>
          </a:bodyPr>
          <a:lstStyle/>
          <a:p>
            <a:pPr algn="r"/>
            <a:r>
              <a:rPr lang="en-US" sz="2200" b="1" dirty="0">
                <a:solidFill>
                  <a:srgbClr val="EC008C"/>
                </a:solidFill>
              </a:rPr>
              <a:t>15</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0</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2023</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10672" y="3754812"/>
            <a:ext cx="1606999" cy="1065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$40</a:t>
            </a:r>
          </a:p>
          <a:p>
            <a:r>
              <a:rPr lang="en-US" sz="2200" b="1" dirty="0"/>
              <a:t>Step 2: DTL end bal: $0</a:t>
            </a:r>
          </a:p>
          <a:p>
            <a:r>
              <a:rPr lang="en-US" sz="2200" b="1" dirty="0">
                <a:solidFill>
                  <a:srgbClr val="FF3399"/>
                </a:solidFill>
              </a:rPr>
              <a:t>Step 3: DTL change: $(15)</a:t>
            </a:r>
          </a:p>
          <a:p>
            <a:r>
              <a:rPr lang="en-US" sz="2200" b="1" dirty="0">
                <a:solidFill>
                  <a:srgbClr val="0070C0"/>
                </a:solidFill>
              </a:rPr>
              <a:t>Step 4: Tax exp plug: $25</a:t>
            </a:r>
          </a:p>
        </p:txBody>
      </p:sp>
      <p:sp>
        <p:nvSpPr>
          <p:cNvPr id="62" name="TextBox 61">
            <a:extLst>
              <a:ext uri="{FF2B5EF4-FFF2-40B4-BE49-F238E27FC236}">
                <a16:creationId xmlns:a16="http://schemas.microsoft.com/office/drawing/2014/main" id="{F9168A23-63B3-40A3-8C3E-68B7478C73AF}"/>
              </a:ext>
            </a:extLst>
          </p:cNvPr>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63" name="TextBox 62">
            <a:extLst>
              <a:ext uri="{FF2B5EF4-FFF2-40B4-BE49-F238E27FC236}">
                <a16:creationId xmlns:a16="http://schemas.microsoft.com/office/drawing/2014/main" id="{BA052344-393E-4A6B-8E18-FAE0779D625B}"/>
              </a:ext>
            </a:extLst>
          </p:cNvPr>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40</a:t>
            </a:r>
          </a:p>
        </p:txBody>
      </p:sp>
      <p:sp>
        <p:nvSpPr>
          <p:cNvPr id="64" name="TextBox 63">
            <a:extLst>
              <a:ext uri="{FF2B5EF4-FFF2-40B4-BE49-F238E27FC236}">
                <a16:creationId xmlns:a16="http://schemas.microsoft.com/office/drawing/2014/main" id="{9FAA79F5-557A-439C-95B1-2BD6A6BAFDB5}"/>
              </a:ext>
            </a:extLst>
          </p:cNvPr>
          <p:cNvSpPr txBox="1">
            <a:spLocks noChangeArrowheads="1"/>
          </p:cNvSpPr>
          <p:nvPr/>
        </p:nvSpPr>
        <p:spPr bwMode="auto">
          <a:xfrm>
            <a:off x="465398" y="5830597"/>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65" name="TextBox 64">
            <a:extLst>
              <a:ext uri="{FF2B5EF4-FFF2-40B4-BE49-F238E27FC236}">
                <a16:creationId xmlns:a16="http://schemas.microsoft.com/office/drawing/2014/main" id="{C3BD84BF-ABA5-409F-B044-67FE6A04D66A}"/>
              </a:ext>
            </a:extLst>
          </p:cNvPr>
          <p:cNvSpPr txBox="1">
            <a:spLocks noChangeArrowheads="1"/>
          </p:cNvSpPr>
          <p:nvPr/>
        </p:nvSpPr>
        <p:spPr bwMode="auto">
          <a:xfrm>
            <a:off x="62271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15</a:t>
            </a:r>
          </a:p>
        </p:txBody>
      </p:sp>
      <p:sp>
        <p:nvSpPr>
          <p:cNvPr id="53" name="TextBox 52">
            <a:extLst>
              <a:ext uri="{FF2B5EF4-FFF2-40B4-BE49-F238E27FC236}">
                <a16:creationId xmlns:a16="http://schemas.microsoft.com/office/drawing/2014/main" id="{E6932D1E-54B6-419F-B4D1-2E7BD14502AC}"/>
              </a:ext>
            </a:extLst>
          </p:cNvPr>
          <p:cNvSpPr txBox="1"/>
          <p:nvPr/>
        </p:nvSpPr>
        <p:spPr>
          <a:xfrm>
            <a:off x="6615371" y="452145"/>
            <a:ext cx="3720637" cy="1107996"/>
          </a:xfrm>
          <a:prstGeom prst="rect">
            <a:avLst/>
          </a:prstGeom>
          <a:noFill/>
        </p:spPr>
        <p:txBody>
          <a:bodyPr wrap="square" rtlCol="0">
            <a:spAutoFit/>
          </a:bodyPr>
          <a:lstStyle/>
          <a:p>
            <a:pPr algn="ctr"/>
            <a:r>
              <a:rPr lang="en-US" sz="2200" b="1" dirty="0"/>
              <a:t>Future</a:t>
            </a:r>
          </a:p>
          <a:p>
            <a:pPr algn="ctr"/>
            <a:r>
              <a:rPr lang="en-US" sz="2200" b="1" dirty="0"/>
              <a:t>Taxable</a:t>
            </a:r>
          </a:p>
          <a:p>
            <a:pPr algn="ctr"/>
            <a:r>
              <a:rPr lang="en-US" sz="2200" b="1" dirty="0"/>
              <a:t> Amounts</a:t>
            </a:r>
            <a:endParaRPr lang="en-US" sz="2200" dirty="0"/>
          </a:p>
        </p:txBody>
      </p:sp>
      <p:sp>
        <p:nvSpPr>
          <p:cNvPr id="54" name="Rectangle 53">
            <a:extLst>
              <a:ext uri="{FF2B5EF4-FFF2-40B4-BE49-F238E27FC236}">
                <a16:creationId xmlns:a16="http://schemas.microsoft.com/office/drawing/2014/main" id="{F80D9CC2-8E55-4E91-AC4B-E2FBEAB0379A}"/>
              </a:ext>
            </a:extLst>
          </p:cNvPr>
          <p:cNvSpPr/>
          <p:nvPr/>
        </p:nvSpPr>
        <p:spPr>
          <a:xfrm>
            <a:off x="6198272"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029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par>
                                <p:cTn id="53" presetID="10"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9">
                                            <p:txEl>
                                              <p:pRg st="0" end="0"/>
                                            </p:txEl>
                                          </p:spTgt>
                                        </p:tgtEl>
                                        <p:attrNameLst>
                                          <p:attrName>style.visibility</p:attrName>
                                        </p:attrNameLst>
                                      </p:cBhvr>
                                      <p:to>
                                        <p:strVal val="visible"/>
                                      </p:to>
                                    </p:set>
                                    <p:animEffect transition="in" filter="fade">
                                      <p:cBhvr>
                                        <p:cTn id="78" dur="500"/>
                                        <p:tgtEl>
                                          <p:spTgt spid="6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par>
                                <p:cTn id="82" presetID="10" presetClass="entr" presetSubtype="0" fill="hold"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fade">
                                      <p:cBhvr>
                                        <p:cTn id="90" dur="500"/>
                                        <p:tgtEl>
                                          <p:spTgt spid="8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9">
                                            <p:txEl>
                                              <p:pRg st="1" end="1"/>
                                            </p:txEl>
                                          </p:spTgt>
                                        </p:tgtEl>
                                        <p:attrNameLst>
                                          <p:attrName>style.visibility</p:attrName>
                                        </p:attrNameLst>
                                      </p:cBhvr>
                                      <p:to>
                                        <p:strVal val="visible"/>
                                      </p:to>
                                    </p:set>
                                    <p:animEffect transition="in" filter="fade">
                                      <p:cBhvr>
                                        <p:cTn id="104" dur="500"/>
                                        <p:tgtEl>
                                          <p:spTgt spid="69">
                                            <p:txEl>
                                              <p:pRg st="1" end="1"/>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childTnLst>
                                </p:cTn>
                              </p:par>
                              <p:par>
                                <p:cTn id="111" presetID="10" presetClass="entr" presetSubtype="0" fill="hold" nodeType="with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fade">
                                      <p:cBhvr>
                                        <p:cTn id="113" dur="500"/>
                                        <p:tgtEl>
                                          <p:spTgt spid="7"/>
                                        </p:tgtEl>
                                      </p:cBhvr>
                                    </p:animEffect>
                                  </p:childTnLst>
                                </p:cTn>
                              </p:par>
                              <p:par>
                                <p:cTn id="114" presetID="10" presetClass="entr" presetSubtype="0" fill="hold"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500"/>
                                        <p:tgtEl>
                                          <p:spTgt spid="5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500"/>
                                        <p:tgtEl>
                                          <p:spTgt spid="5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00"/>
                                        <p:tgtEl>
                                          <p:spTgt spid="5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500"/>
                                        <p:tgtEl>
                                          <p:spTgt spid="6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fade">
                                      <p:cBhvr>
                                        <p:cTn id="134" dur="500"/>
                                        <p:tgtEl>
                                          <p:spTgt spid="61"/>
                                        </p:tgtEl>
                                      </p:cBhvr>
                                    </p:animEffect>
                                  </p:childTnLst>
                                </p:cTn>
                              </p:par>
                              <p:par>
                                <p:cTn id="135" presetID="10" presetClass="entr" presetSubtype="0" fill="hold"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69">
                                            <p:txEl>
                                              <p:pRg st="2" end="2"/>
                                            </p:txEl>
                                          </p:spTgt>
                                        </p:tgtEl>
                                        <p:attrNameLst>
                                          <p:attrName>style.visibility</p:attrName>
                                        </p:attrNameLst>
                                      </p:cBhvr>
                                      <p:to>
                                        <p:strVal val="visible"/>
                                      </p:to>
                                    </p:set>
                                    <p:animEffect transition="in" filter="fade">
                                      <p:cBhvr>
                                        <p:cTn id="142" dur="500"/>
                                        <p:tgtEl>
                                          <p:spTgt spid="69">
                                            <p:txEl>
                                              <p:pRg st="2" end="2"/>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fade">
                                      <p:cBhvr>
                                        <p:cTn id="148" dur="500"/>
                                        <p:tgtEl>
                                          <p:spTgt spid="5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500"/>
                                        <p:tgtEl>
                                          <p:spTgt spid="6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fade">
                                      <p:cBhvr>
                                        <p:cTn id="154" dur="500"/>
                                        <p:tgtEl>
                                          <p:spTgt spid="6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69">
                                            <p:txEl>
                                              <p:pRg st="3" end="3"/>
                                            </p:txEl>
                                          </p:spTgt>
                                        </p:tgtEl>
                                        <p:attrNameLst>
                                          <p:attrName>style.visibility</p:attrName>
                                        </p:attrNameLst>
                                      </p:cBhvr>
                                      <p:to>
                                        <p:strVal val="visible"/>
                                      </p:to>
                                    </p:set>
                                    <p:animEffect transition="in" filter="fade">
                                      <p:cBhvr>
                                        <p:cTn id="159" dur="500"/>
                                        <p:tgtEl>
                                          <p:spTgt spid="69">
                                            <p:txEl>
                                              <p:pRg st="3" end="3"/>
                                            </p:txEl>
                                          </p:spTgt>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9"/>
                                        </p:tgtEl>
                                        <p:attrNameLst>
                                          <p:attrName>style.visibility</p:attrName>
                                        </p:attrNameLst>
                                      </p:cBhvr>
                                      <p:to>
                                        <p:strVal val="visible"/>
                                      </p:to>
                                    </p:set>
                                    <p:animEffect transition="in" filter="fade">
                                      <p:cBhvr>
                                        <p:cTn id="162" dur="500"/>
                                        <p:tgtEl>
                                          <p:spTgt spid="7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
                                        </p:tgtEl>
                                        <p:attrNameLst>
                                          <p:attrName>style.visibility</p:attrName>
                                        </p:attrNameLst>
                                      </p:cBhvr>
                                      <p:to>
                                        <p:strVal val="visible"/>
                                      </p:to>
                                    </p:set>
                                    <p:animEffect transition="in" filter="fade">
                                      <p:cBhvr>
                                        <p:cTn id="165" dur="500"/>
                                        <p:tgtEl>
                                          <p:spTgt spid="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6" grpId="0"/>
      <p:bldP spid="47" grpId="0"/>
      <p:bldP spid="52" grpId="0"/>
      <p:bldP spid="55" grpId="0"/>
      <p:bldP spid="56" grpId="0"/>
      <p:bldP spid="57" grpId="0"/>
      <p:bldP spid="58" grpId="0"/>
      <p:bldP spid="59" grpId="0"/>
      <p:bldP spid="61" grpId="0"/>
      <p:bldP spid="74" grpId="0" animBg="1"/>
      <p:bldP spid="75" grpId="0"/>
      <p:bldP spid="77" grpId="0"/>
      <p:bldP spid="79" grpId="0"/>
      <p:bldP spid="81" grpId="0"/>
      <p:bldP spid="82" grpId="0"/>
      <p:bldP spid="85" grpId="0"/>
      <p:bldP spid="3" grpId="0" animBg="1"/>
      <p:bldP spid="62" grpId="0"/>
      <p:bldP spid="63" grpId="0"/>
      <p:bldP spid="64" grpId="0"/>
      <p:bldP spid="65" grpId="0"/>
      <p:bldP spid="53" grpId="0"/>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Temporary Difference Originating in 2021 and Reversing in 2022 and 2023</a:t>
            </a:r>
            <a:r>
              <a:rPr lang="en-US" sz="1600" dirty="0">
                <a:cs typeface="Arial" charset="0"/>
              </a:rPr>
              <a:t> </a:t>
            </a:r>
            <a:endParaRPr lang="en-IN" sz="3200" dirty="0"/>
          </a:p>
        </p:txBody>
      </p:sp>
      <p:sp>
        <p:nvSpPr>
          <p:cNvPr id="15" name="Title 2"/>
          <p:cNvSpPr txBox="1">
            <a:spLocks/>
          </p:cNvSpPr>
          <p:nvPr/>
        </p:nvSpPr>
        <p:spPr bwMode="auto">
          <a:xfrm>
            <a:off x="8389940" y="5810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17" name="TextBox 16"/>
          <p:cNvSpPr txBox="1"/>
          <p:nvPr/>
        </p:nvSpPr>
        <p:spPr>
          <a:xfrm>
            <a:off x="3013544" y="2028260"/>
            <a:ext cx="3606306" cy="492443"/>
          </a:xfrm>
          <a:prstGeom prst="rect">
            <a:avLst/>
          </a:prstGeom>
          <a:noFill/>
        </p:spPr>
        <p:txBody>
          <a:bodyPr wrap="square" rtlCol="0">
            <a:spAutoFit/>
          </a:bodyPr>
          <a:lstStyle/>
          <a:p>
            <a:pPr algn="ctr"/>
            <a:r>
              <a:rPr lang="en-US" sz="2600" b="1" dirty="0"/>
              <a:t>Deferred Tax Liability</a:t>
            </a:r>
            <a:endParaRPr lang="en-US" sz="2600" dirty="0"/>
          </a:p>
        </p:txBody>
      </p:sp>
      <p:cxnSp>
        <p:nvCxnSpPr>
          <p:cNvPr id="18" name="Straight Connector 17"/>
          <p:cNvCxnSpPr/>
          <p:nvPr/>
        </p:nvCxnSpPr>
        <p:spPr>
          <a:xfrm>
            <a:off x="810256" y="2478411"/>
            <a:ext cx="8012883"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817990" y="2477780"/>
            <a:ext cx="0" cy="2330729"/>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601409" y="2852136"/>
            <a:ext cx="1073028" cy="492443"/>
          </a:xfrm>
          <a:prstGeom prst="rect">
            <a:avLst/>
          </a:prstGeom>
        </p:spPr>
        <p:txBody>
          <a:bodyPr wrap="square" rtlCol="0">
            <a:spAutoFit/>
          </a:bodyPr>
          <a:lstStyle/>
          <a:p>
            <a:r>
              <a:rPr lang="en-US" sz="2600" dirty="0"/>
              <a:t>2021</a:t>
            </a:r>
          </a:p>
        </p:txBody>
      </p:sp>
      <p:sp>
        <p:nvSpPr>
          <p:cNvPr id="22" name="TextBox 21"/>
          <p:cNvSpPr txBox="1"/>
          <p:nvPr/>
        </p:nvSpPr>
        <p:spPr>
          <a:xfrm>
            <a:off x="4827584" y="2836878"/>
            <a:ext cx="518117" cy="492443"/>
          </a:xfrm>
          <a:prstGeom prst="rect">
            <a:avLst/>
          </a:prstGeom>
        </p:spPr>
        <p:txBody>
          <a:bodyPr wrap="square" rtlCol="0" anchor="ctr">
            <a:spAutoFit/>
          </a:bodyPr>
          <a:lstStyle/>
          <a:p>
            <a:pPr algn="r"/>
            <a:r>
              <a:rPr lang="en-US" sz="2600" dirty="0">
                <a:solidFill>
                  <a:srgbClr val="FF3399"/>
                </a:solidFill>
              </a:rPr>
              <a:t>20</a:t>
            </a:r>
          </a:p>
        </p:txBody>
      </p:sp>
      <p:sp>
        <p:nvSpPr>
          <p:cNvPr id="25" name="TextBox 24"/>
          <p:cNvSpPr txBox="1">
            <a:spLocks noChangeArrowheads="1"/>
          </p:cNvSpPr>
          <p:nvPr/>
        </p:nvSpPr>
        <p:spPr bwMode="auto">
          <a:xfrm>
            <a:off x="810255" y="2492912"/>
            <a:ext cx="2224315" cy="404812"/>
          </a:xfrm>
          <a:prstGeom prst="rect">
            <a:avLst/>
          </a:prstGeom>
          <a:noFill/>
          <a:ln w="9525">
            <a:noFill/>
            <a:miter lim="800000"/>
            <a:headEnd/>
            <a:tailEnd/>
          </a:ln>
        </p:spPr>
        <p:txBody>
          <a:bodyPr/>
          <a:lstStyle/>
          <a:p>
            <a:pPr algn="ctr"/>
            <a:r>
              <a:rPr lang="en-IN" sz="2200" dirty="0">
                <a:latin typeface="Calibri" pitchFamily="34" charset="0"/>
              </a:rPr>
              <a:t>($ in millions)</a:t>
            </a:r>
          </a:p>
        </p:txBody>
      </p:sp>
      <p:sp>
        <p:nvSpPr>
          <p:cNvPr id="29" name="TextBox 28"/>
          <p:cNvSpPr txBox="1"/>
          <p:nvPr/>
        </p:nvSpPr>
        <p:spPr>
          <a:xfrm>
            <a:off x="4298254" y="3263810"/>
            <a:ext cx="518117" cy="492443"/>
          </a:xfrm>
          <a:prstGeom prst="rect">
            <a:avLst/>
          </a:prstGeom>
        </p:spPr>
        <p:txBody>
          <a:bodyPr wrap="square" rtlCol="0" anchor="ctr">
            <a:spAutoFit/>
          </a:bodyPr>
          <a:lstStyle/>
          <a:p>
            <a:pPr algn="r"/>
            <a:r>
              <a:rPr lang="en-US" sz="2600" dirty="0">
                <a:solidFill>
                  <a:srgbClr val="FF3399"/>
                </a:solidFill>
              </a:rPr>
              <a:t>5</a:t>
            </a:r>
          </a:p>
        </p:txBody>
      </p:sp>
      <p:sp>
        <p:nvSpPr>
          <p:cNvPr id="30" name="TextBox 29"/>
          <p:cNvSpPr txBox="1"/>
          <p:nvPr/>
        </p:nvSpPr>
        <p:spPr>
          <a:xfrm>
            <a:off x="4312780" y="3744137"/>
            <a:ext cx="518117" cy="492443"/>
          </a:xfrm>
          <a:prstGeom prst="rect">
            <a:avLst/>
          </a:prstGeom>
        </p:spPr>
        <p:txBody>
          <a:bodyPr wrap="square" rtlCol="0" anchor="ctr">
            <a:spAutoFit/>
          </a:bodyPr>
          <a:lstStyle/>
          <a:p>
            <a:pPr algn="r"/>
            <a:r>
              <a:rPr lang="en-US" sz="2600" dirty="0">
                <a:solidFill>
                  <a:srgbClr val="FF3399"/>
                </a:solidFill>
              </a:rPr>
              <a:t>15</a:t>
            </a:r>
          </a:p>
        </p:txBody>
      </p:sp>
      <p:sp>
        <p:nvSpPr>
          <p:cNvPr id="31" name="TextBox 30"/>
          <p:cNvSpPr txBox="1"/>
          <p:nvPr/>
        </p:nvSpPr>
        <p:spPr>
          <a:xfrm>
            <a:off x="7317559" y="2873908"/>
            <a:ext cx="1605104" cy="430887"/>
          </a:xfrm>
          <a:prstGeom prst="rect">
            <a:avLst/>
          </a:prstGeom>
        </p:spPr>
        <p:txBody>
          <a:bodyPr wrap="square" rtlCol="0">
            <a:spAutoFit/>
          </a:bodyPr>
          <a:lstStyle/>
          <a:p>
            <a:pPr algn="ctr"/>
            <a:r>
              <a:rPr lang="en-US" sz="2200" dirty="0"/>
              <a:t>($80 × 25%)</a:t>
            </a:r>
          </a:p>
        </p:txBody>
      </p:sp>
      <p:sp>
        <p:nvSpPr>
          <p:cNvPr id="32" name="TextBox 31"/>
          <p:cNvSpPr txBox="1"/>
          <p:nvPr/>
        </p:nvSpPr>
        <p:spPr>
          <a:xfrm>
            <a:off x="810256" y="3251694"/>
            <a:ext cx="1073028" cy="492443"/>
          </a:xfrm>
          <a:prstGeom prst="rect">
            <a:avLst/>
          </a:prstGeom>
        </p:spPr>
        <p:txBody>
          <a:bodyPr wrap="square" rtlCol="0">
            <a:spAutoFit/>
          </a:bodyPr>
          <a:lstStyle/>
          <a:p>
            <a:r>
              <a:rPr lang="en-US" sz="2600" dirty="0"/>
              <a:t>2022</a:t>
            </a:r>
          </a:p>
        </p:txBody>
      </p:sp>
      <p:sp>
        <p:nvSpPr>
          <p:cNvPr id="33" name="TextBox 32"/>
          <p:cNvSpPr txBox="1"/>
          <p:nvPr/>
        </p:nvSpPr>
        <p:spPr>
          <a:xfrm>
            <a:off x="1477912" y="3273466"/>
            <a:ext cx="1605104" cy="430887"/>
          </a:xfrm>
          <a:prstGeom prst="rect">
            <a:avLst/>
          </a:prstGeom>
        </p:spPr>
        <p:txBody>
          <a:bodyPr wrap="square" rtlCol="0">
            <a:spAutoFit/>
          </a:bodyPr>
          <a:lstStyle/>
          <a:p>
            <a:pPr algn="ctr"/>
            <a:r>
              <a:rPr lang="en-US" sz="2200" dirty="0"/>
              <a:t>($20 × 25%)</a:t>
            </a:r>
          </a:p>
        </p:txBody>
      </p:sp>
      <p:sp>
        <p:nvSpPr>
          <p:cNvPr id="34" name="TextBox 33"/>
          <p:cNvSpPr txBox="1"/>
          <p:nvPr/>
        </p:nvSpPr>
        <p:spPr>
          <a:xfrm>
            <a:off x="810256" y="3766952"/>
            <a:ext cx="1073028" cy="492443"/>
          </a:xfrm>
          <a:prstGeom prst="rect">
            <a:avLst/>
          </a:prstGeom>
        </p:spPr>
        <p:txBody>
          <a:bodyPr wrap="square" rtlCol="0">
            <a:spAutoFit/>
          </a:bodyPr>
          <a:lstStyle/>
          <a:p>
            <a:r>
              <a:rPr lang="en-US" sz="2600" dirty="0"/>
              <a:t>2023</a:t>
            </a:r>
          </a:p>
        </p:txBody>
      </p:sp>
      <p:sp>
        <p:nvSpPr>
          <p:cNvPr id="35" name="TextBox 34"/>
          <p:cNvSpPr txBox="1"/>
          <p:nvPr/>
        </p:nvSpPr>
        <p:spPr>
          <a:xfrm>
            <a:off x="1477912" y="3788724"/>
            <a:ext cx="1605104" cy="430887"/>
          </a:xfrm>
          <a:prstGeom prst="rect">
            <a:avLst/>
          </a:prstGeom>
        </p:spPr>
        <p:txBody>
          <a:bodyPr wrap="square" rtlCol="0">
            <a:spAutoFit/>
          </a:bodyPr>
          <a:lstStyle/>
          <a:p>
            <a:pPr algn="ctr"/>
            <a:r>
              <a:rPr lang="en-US" sz="2200" dirty="0"/>
              <a:t>($60 × 25%)</a:t>
            </a:r>
          </a:p>
        </p:txBody>
      </p:sp>
      <p:cxnSp>
        <p:nvCxnSpPr>
          <p:cNvPr id="36" name="Straight Connector 35"/>
          <p:cNvCxnSpPr/>
          <p:nvPr/>
        </p:nvCxnSpPr>
        <p:spPr>
          <a:xfrm>
            <a:off x="810256" y="4255349"/>
            <a:ext cx="8012883" cy="0"/>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5891501" y="4310078"/>
            <a:ext cx="3031162" cy="492443"/>
          </a:xfrm>
          <a:prstGeom prst="rect">
            <a:avLst/>
          </a:prstGeom>
        </p:spPr>
        <p:txBody>
          <a:bodyPr wrap="square" rtlCol="0">
            <a:spAutoFit/>
          </a:bodyPr>
          <a:lstStyle/>
          <a:p>
            <a:r>
              <a:rPr lang="en-US" sz="2600" dirty="0"/>
              <a:t>Balance after 3 years</a:t>
            </a:r>
          </a:p>
        </p:txBody>
      </p:sp>
      <p:sp>
        <p:nvSpPr>
          <p:cNvPr id="39" name="TextBox 38"/>
          <p:cNvSpPr txBox="1"/>
          <p:nvPr/>
        </p:nvSpPr>
        <p:spPr>
          <a:xfrm>
            <a:off x="4834842" y="4310078"/>
            <a:ext cx="518117" cy="492443"/>
          </a:xfrm>
          <a:prstGeom prst="rect">
            <a:avLst/>
          </a:prstGeom>
        </p:spPr>
        <p:txBody>
          <a:bodyPr wrap="square" rtlCol="0" anchor="ctr">
            <a:spAutoFit/>
          </a:bodyPr>
          <a:lstStyle/>
          <a:p>
            <a:pPr algn="r"/>
            <a:r>
              <a:rPr lang="en-US" sz="2600" dirty="0"/>
              <a:t>0</a:t>
            </a:r>
          </a:p>
        </p:txBody>
      </p:sp>
      <p:sp>
        <p:nvSpPr>
          <p:cNvPr id="5" name="Rectangle 4"/>
          <p:cNvSpPr/>
          <p:nvPr/>
        </p:nvSpPr>
        <p:spPr>
          <a:xfrm>
            <a:off x="723109" y="1937869"/>
            <a:ext cx="8187644" cy="297500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0F22418-2478-364F-AB06-529006C58F50}"/>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23</a:t>
            </a:fld>
            <a:endParaRPr lang="en-US" dirty="0"/>
          </a:p>
        </p:txBody>
      </p:sp>
    </p:spTree>
    <p:extLst>
      <p:ext uri="{BB962C8B-B14F-4D97-AF65-F5344CB8AC3E}">
        <p14:creationId xmlns:p14="http://schemas.microsoft.com/office/powerpoint/2010/main" val="35306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5" grpId="0"/>
      <p:bldP spid="29" grpId="0"/>
      <p:bldP spid="30" grpId="0"/>
      <p:bldP spid="31" grpId="0"/>
      <p:bldP spid="32" grpId="0"/>
      <p:bldP spid="33" grpId="0"/>
      <p:bldP spid="34" grpId="0"/>
      <p:bldP spid="35" grpId="0"/>
      <p:bldP spid="38" grpId="0"/>
      <p:bldP spid="39"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Installment Sale</a:t>
            </a:r>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spcAft>
                <a:spcPts val="1200"/>
              </a:spcAft>
              <a:buNone/>
            </a:pPr>
            <a:r>
              <a:rPr lang="en-US" sz="2000" dirty="0"/>
              <a:t>Shortly before the end of 2021, Colter Company makes an installment sale that generates $400 of before-tax income. Colter recognizes income for accounting purposes when the sale is made, but will recognize income for tax purposes when cash is subsequently collected in 2022. Colter has a tax rate of 25%. As a result of this transaction, Colter’s tax expense journal entry would include a:</a:t>
            </a:r>
          </a:p>
          <a:p>
            <a:pPr marL="457200" indent="-457200">
              <a:buFont typeface="+mj-lt"/>
              <a:buAutoNum type="alphaLcPeriod"/>
              <a:tabLst>
                <a:tab pos="342900" algn="l"/>
              </a:tabLst>
            </a:pPr>
            <a:r>
              <a:rPr lang="en-US" sz="2000" dirty="0"/>
              <a:t>Debit to deferred tax liability for $400</a:t>
            </a:r>
          </a:p>
          <a:p>
            <a:pPr marL="457200" indent="-457200">
              <a:buFont typeface="+mj-lt"/>
              <a:buAutoNum type="alphaLcPeriod"/>
              <a:tabLst>
                <a:tab pos="342900" algn="l"/>
              </a:tabLst>
            </a:pPr>
            <a:r>
              <a:rPr lang="en-US" sz="2000" dirty="0">
                <a:solidFill>
                  <a:prstClr val="black"/>
                </a:solidFill>
              </a:rPr>
              <a:t>Credit to deferred tax liability for $400</a:t>
            </a:r>
            <a:endParaRPr lang="en-US" sz="2000" dirty="0"/>
          </a:p>
          <a:p>
            <a:pPr marL="457200" lvl="0" indent="-457200">
              <a:buFont typeface="+mj-lt"/>
              <a:buAutoNum type="alphaLcPeriod"/>
              <a:tabLst>
                <a:tab pos="342900" algn="l"/>
              </a:tabLst>
            </a:pPr>
            <a:r>
              <a:rPr lang="en-US" sz="2000" dirty="0"/>
              <a:t>Debit to </a:t>
            </a:r>
            <a:r>
              <a:rPr lang="en-US" sz="2000" dirty="0">
                <a:solidFill>
                  <a:prstClr val="black"/>
                </a:solidFill>
              </a:rPr>
              <a:t>deferred tax liability for $100</a:t>
            </a:r>
          </a:p>
          <a:p>
            <a:pPr marL="457200" indent="-457200">
              <a:buFont typeface="+mj-lt"/>
              <a:buAutoNum type="alphaLcPeriod"/>
              <a:tabLst>
                <a:tab pos="342900" algn="l"/>
              </a:tabLst>
            </a:pPr>
            <a:r>
              <a:rPr lang="en-US" sz="2000" dirty="0"/>
              <a:t>Credit </a:t>
            </a:r>
            <a:r>
              <a:rPr lang="en-US" sz="2000" dirty="0">
                <a:solidFill>
                  <a:prstClr val="black"/>
                </a:solidFill>
              </a:rPr>
              <a:t>to deferred tax liability for $100</a:t>
            </a:r>
            <a:endParaRPr lang="en-US" sz="1600" dirty="0"/>
          </a:p>
          <a:p>
            <a:pPr marL="2286000" lvl="5" indent="0">
              <a:buNone/>
              <a:tabLst>
                <a:tab pos="7772400" algn="dec"/>
              </a:tabLst>
              <a:defRPr/>
            </a:pPr>
            <a:endParaRPr lang="en-US" sz="1600" dirty="0"/>
          </a:p>
        </p:txBody>
      </p:sp>
      <p:sp>
        <p:nvSpPr>
          <p:cNvPr id="2" name="Oval 1"/>
          <p:cNvSpPr/>
          <p:nvPr/>
        </p:nvSpPr>
        <p:spPr bwMode="auto">
          <a:xfrm>
            <a:off x="761993" y="4577188"/>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1039950" y="5166219"/>
            <a:ext cx="4690103" cy="1077218"/>
          </a:xfrm>
          <a:prstGeom prst="rect">
            <a:avLst/>
          </a:prstGeom>
          <a:solidFill>
            <a:srgbClr val="FDEADA"/>
          </a:solidFill>
          <a:ln w="6350">
            <a:solidFill>
              <a:schemeClr val="tx1"/>
            </a:solidFill>
          </a:ln>
        </p:spPr>
        <p:txBody>
          <a:bodyPr wrap="square" rtlCol="0">
            <a:spAutoFit/>
          </a:bodyPr>
          <a:lstStyle/>
          <a:p>
            <a:pPr fontAlgn="base">
              <a:spcBef>
                <a:spcPct val="0"/>
              </a:spcBef>
              <a:spcAft>
                <a:spcPts val="1200"/>
              </a:spcAft>
            </a:pPr>
            <a:r>
              <a:rPr lang="en-US" dirty="0">
                <a:solidFill>
                  <a:schemeClr val="tx2"/>
                </a:solidFill>
                <a:cs typeface="Arial" charset="0"/>
              </a:rPr>
              <a:t>The correct answer is </a:t>
            </a:r>
            <a:r>
              <a:rPr lang="en-US" i="1" dirty="0">
                <a:solidFill>
                  <a:schemeClr val="tx2"/>
                </a:solidFill>
                <a:cs typeface="Arial" charset="0"/>
              </a:rPr>
              <a:t>d</a:t>
            </a:r>
            <a:r>
              <a:rPr lang="en-US" dirty="0">
                <a:solidFill>
                  <a:schemeClr val="tx2"/>
                </a:solidFill>
                <a:cs typeface="Arial" charset="0"/>
              </a:rPr>
              <a:t>:</a:t>
            </a:r>
            <a:r>
              <a:rPr lang="en-US" b="1" dirty="0">
                <a:solidFill>
                  <a:srgbClr val="C00000"/>
                </a:solidFill>
                <a:cs typeface="Arial" charset="0"/>
              </a:rPr>
              <a:t> </a:t>
            </a:r>
          </a:p>
          <a:p>
            <a:pPr fontAlgn="base">
              <a:spcBef>
                <a:spcPct val="0"/>
              </a:spcBef>
              <a:spcAft>
                <a:spcPct val="0"/>
              </a:spcAft>
            </a:pPr>
            <a:r>
              <a:rPr lang="en-US" dirty="0">
                <a:cs typeface="Arial" charset="0"/>
              </a:rPr>
              <a:t>Tax expense (to balance)      </a:t>
            </a:r>
            <a:r>
              <a:rPr lang="en-US" dirty="0">
                <a:solidFill>
                  <a:srgbClr val="0070C0"/>
                </a:solidFill>
                <a:cs typeface="Arial" charset="0"/>
              </a:rPr>
              <a:t>100 </a:t>
            </a:r>
          </a:p>
          <a:p>
            <a:pPr fontAlgn="base">
              <a:spcBef>
                <a:spcPct val="0"/>
              </a:spcBef>
              <a:spcAft>
                <a:spcPct val="0"/>
              </a:spcAft>
            </a:pPr>
            <a:r>
              <a:rPr lang="en-US" dirty="0">
                <a:solidFill>
                  <a:prstClr val="black"/>
                </a:solidFill>
                <a:cs typeface="Arial" charset="0"/>
              </a:rPr>
              <a:t>	 </a:t>
            </a:r>
            <a:r>
              <a:rPr lang="en-US" dirty="0">
                <a:cs typeface="Arial" charset="0"/>
              </a:rPr>
              <a:t>Deferred tax liability</a:t>
            </a:r>
            <a:r>
              <a:rPr lang="en-US" b="1" dirty="0">
                <a:solidFill>
                  <a:srgbClr val="FF3399"/>
                </a:solidFill>
                <a:cs typeface="Arial" charset="0"/>
              </a:rPr>
              <a:t>	   </a:t>
            </a:r>
            <a:r>
              <a:rPr lang="en-US" dirty="0">
                <a:solidFill>
                  <a:srgbClr val="FF3399"/>
                </a:solidFill>
                <a:cs typeface="Arial" charset="0"/>
              </a:rPr>
              <a:t>100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587" y="3082845"/>
            <a:ext cx="2157413"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893588" y="3082845"/>
            <a:ext cx="2157412"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Deferred Tax Liability</a:t>
            </a:r>
          </a:p>
        </p:txBody>
      </p:sp>
      <p:sp>
        <p:nvSpPr>
          <p:cNvPr id="12" name="Rectangle 11"/>
          <p:cNvSpPr/>
          <p:nvPr/>
        </p:nvSpPr>
        <p:spPr>
          <a:xfrm>
            <a:off x="7356764" y="3459579"/>
            <a:ext cx="472786"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3" name="Rectangle 2"/>
          <p:cNvSpPr/>
          <p:nvPr/>
        </p:nvSpPr>
        <p:spPr>
          <a:xfrm>
            <a:off x="7180118" y="3926690"/>
            <a:ext cx="586325" cy="3421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3399"/>
                </a:solidFill>
              </a:rPr>
              <a:t>100</a:t>
            </a:r>
          </a:p>
        </p:txBody>
      </p:sp>
      <p:sp>
        <p:nvSpPr>
          <p:cNvPr id="10" name="Rectangle 9"/>
          <p:cNvSpPr/>
          <p:nvPr/>
        </p:nvSpPr>
        <p:spPr>
          <a:xfrm>
            <a:off x="6768912" y="4893425"/>
            <a:ext cx="1485905" cy="6040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rPr>
              <a:t>100 = </a:t>
            </a:r>
          </a:p>
          <a:p>
            <a:pPr algn="ctr"/>
            <a:r>
              <a:rPr lang="en-US" sz="2000" dirty="0">
                <a:solidFill>
                  <a:prstClr val="black"/>
                </a:solidFill>
              </a:rPr>
              <a:t>400 × .25</a:t>
            </a:r>
          </a:p>
        </p:txBody>
      </p:sp>
      <p:sp>
        <p:nvSpPr>
          <p:cNvPr id="11" name="Title 2"/>
          <p:cNvSpPr txBox="1">
            <a:spLocks/>
          </p:cNvSpPr>
          <p:nvPr/>
        </p:nvSpPr>
        <p:spPr bwMode="auto">
          <a:xfrm>
            <a:off x="8389940" y="47371"/>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13" name="Slide Number Placeholder 5">
            <a:extLst>
              <a:ext uri="{FF2B5EF4-FFF2-40B4-BE49-F238E27FC236}">
                <a16:creationId xmlns:a16="http://schemas.microsoft.com/office/drawing/2014/main" id="{0FC9C294-A7EA-1449-B2EB-26BBC1659D03}"/>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24</a:t>
            </a:fld>
            <a:endParaRPr lang="en-US" dirty="0"/>
          </a:p>
        </p:txBody>
      </p:sp>
    </p:spTree>
    <p:extLst>
      <p:ext uri="{BB962C8B-B14F-4D97-AF65-F5344CB8AC3E}">
        <p14:creationId xmlns:p14="http://schemas.microsoft.com/office/powerpoint/2010/main" val="16941423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3"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3" grpId="0" animBg="1"/>
          <p:bldP spid="1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595" y="-148342"/>
            <a:ext cx="5171720" cy="700240"/>
          </a:xfrm>
        </p:spPr>
        <p:txBody>
          <a:bodyPr>
            <a:normAutofit/>
          </a:bodyPr>
          <a:lstStyle/>
          <a:p>
            <a:r>
              <a:rPr lang="en-US" sz="2800" dirty="0"/>
              <a:t> </a:t>
            </a:r>
            <a:r>
              <a:rPr lang="en-IN" sz="2800" dirty="0"/>
              <a:t>Temporary Book-Tax Difference</a:t>
            </a:r>
          </a:p>
        </p:txBody>
      </p:sp>
      <p:sp>
        <p:nvSpPr>
          <p:cNvPr id="11"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7" name="TextBox 6"/>
          <p:cNvSpPr txBox="1"/>
          <p:nvPr/>
        </p:nvSpPr>
        <p:spPr>
          <a:xfrm>
            <a:off x="4465629" y="2277979"/>
            <a:ext cx="949652" cy="461665"/>
          </a:xfrm>
          <a:prstGeom prst="rect">
            <a:avLst/>
          </a:prstGeom>
          <a:noFill/>
        </p:spPr>
        <p:txBody>
          <a:bodyPr wrap="square" rtlCol="0">
            <a:spAutoFit/>
          </a:bodyPr>
          <a:lstStyle/>
          <a:p>
            <a:pPr algn="ctr"/>
            <a:r>
              <a:rPr lang="en-US" sz="2400" b="1" dirty="0"/>
              <a:t>2021</a:t>
            </a:r>
            <a:endParaRPr lang="en-US" sz="2400" dirty="0"/>
          </a:p>
        </p:txBody>
      </p:sp>
      <p:sp>
        <p:nvSpPr>
          <p:cNvPr id="8" name="TextBox 7"/>
          <p:cNvSpPr txBox="1"/>
          <p:nvPr/>
        </p:nvSpPr>
        <p:spPr>
          <a:xfrm>
            <a:off x="5953988" y="2289537"/>
            <a:ext cx="949652" cy="461665"/>
          </a:xfrm>
          <a:prstGeom prst="rect">
            <a:avLst/>
          </a:prstGeom>
          <a:noFill/>
        </p:spPr>
        <p:txBody>
          <a:bodyPr wrap="square" rtlCol="0">
            <a:spAutoFit/>
          </a:bodyPr>
          <a:lstStyle/>
          <a:p>
            <a:pPr algn="ctr"/>
            <a:r>
              <a:rPr lang="en-US" sz="2400" b="1" dirty="0"/>
              <a:t>2022</a:t>
            </a:r>
            <a:endParaRPr lang="en-US" sz="2400" dirty="0"/>
          </a:p>
        </p:txBody>
      </p:sp>
      <p:sp>
        <p:nvSpPr>
          <p:cNvPr id="12" name="TextBox 11"/>
          <p:cNvSpPr txBox="1"/>
          <p:nvPr/>
        </p:nvSpPr>
        <p:spPr>
          <a:xfrm>
            <a:off x="7673571" y="2300096"/>
            <a:ext cx="949652" cy="461665"/>
          </a:xfrm>
          <a:prstGeom prst="rect">
            <a:avLst/>
          </a:prstGeom>
          <a:noFill/>
        </p:spPr>
        <p:txBody>
          <a:bodyPr wrap="square" rtlCol="0">
            <a:spAutoFit/>
          </a:bodyPr>
          <a:lstStyle/>
          <a:p>
            <a:pPr algn="ctr"/>
            <a:r>
              <a:rPr lang="en-US" sz="2400" b="1" dirty="0"/>
              <a:t>2023</a:t>
            </a:r>
            <a:endParaRPr lang="en-US" sz="2400" dirty="0"/>
          </a:p>
        </p:txBody>
      </p:sp>
      <p:sp>
        <p:nvSpPr>
          <p:cNvPr id="13" name="TextBox 12"/>
          <p:cNvSpPr txBox="1"/>
          <p:nvPr/>
        </p:nvSpPr>
        <p:spPr>
          <a:xfrm>
            <a:off x="568041" y="3246978"/>
            <a:ext cx="3748925" cy="461665"/>
          </a:xfrm>
          <a:prstGeom prst="rect">
            <a:avLst/>
          </a:prstGeom>
          <a:noFill/>
        </p:spPr>
        <p:txBody>
          <a:bodyPr wrap="square" rtlCol="0">
            <a:spAutoFit/>
          </a:bodyPr>
          <a:lstStyle/>
          <a:p>
            <a:r>
              <a:rPr lang="en-US" sz="2400" dirty="0"/>
              <a:t>Installment receivable:</a:t>
            </a:r>
          </a:p>
        </p:txBody>
      </p:sp>
      <p:sp>
        <p:nvSpPr>
          <p:cNvPr id="15" name="TextBox 14"/>
          <p:cNvSpPr txBox="1"/>
          <p:nvPr/>
        </p:nvSpPr>
        <p:spPr>
          <a:xfrm>
            <a:off x="574082" y="3736209"/>
            <a:ext cx="3742885" cy="461665"/>
          </a:xfrm>
          <a:prstGeom prst="rect">
            <a:avLst/>
          </a:prstGeom>
          <a:noFill/>
        </p:spPr>
        <p:txBody>
          <a:bodyPr wrap="square" rtlCol="0">
            <a:spAutoFit/>
          </a:bodyPr>
          <a:lstStyle/>
          <a:p>
            <a:pPr lvl="1"/>
            <a:r>
              <a:rPr lang="en-US" sz="2400" b="1" dirty="0"/>
              <a:t>Accounting book value</a:t>
            </a:r>
            <a:endParaRPr lang="en-US" sz="2400" dirty="0"/>
          </a:p>
        </p:txBody>
      </p:sp>
      <p:sp>
        <p:nvSpPr>
          <p:cNvPr id="16" name="TextBox 15"/>
          <p:cNvSpPr txBox="1"/>
          <p:nvPr/>
        </p:nvSpPr>
        <p:spPr>
          <a:xfrm>
            <a:off x="574082" y="4157057"/>
            <a:ext cx="3742885" cy="461665"/>
          </a:xfrm>
          <a:prstGeom prst="rect">
            <a:avLst/>
          </a:prstGeom>
          <a:noFill/>
        </p:spPr>
        <p:txBody>
          <a:bodyPr wrap="square" rtlCol="0">
            <a:spAutoFit/>
          </a:bodyPr>
          <a:lstStyle/>
          <a:p>
            <a:pPr lvl="1"/>
            <a:r>
              <a:rPr lang="en-US" sz="2400" b="1" dirty="0"/>
              <a:t>Tax basis</a:t>
            </a:r>
            <a:endParaRPr lang="en-US" sz="2400" dirty="0"/>
          </a:p>
        </p:txBody>
      </p:sp>
      <p:sp>
        <p:nvSpPr>
          <p:cNvPr id="17" name="TextBox 16"/>
          <p:cNvSpPr txBox="1"/>
          <p:nvPr/>
        </p:nvSpPr>
        <p:spPr>
          <a:xfrm>
            <a:off x="574082" y="4577905"/>
            <a:ext cx="3742885" cy="461665"/>
          </a:xfrm>
          <a:prstGeom prst="rect">
            <a:avLst/>
          </a:prstGeom>
          <a:noFill/>
        </p:spPr>
        <p:txBody>
          <a:bodyPr wrap="square" rtlCol="0">
            <a:spAutoFit/>
          </a:bodyPr>
          <a:lstStyle/>
          <a:p>
            <a:r>
              <a:rPr lang="en-US" sz="2400" dirty="0"/>
              <a:t>Temporary difference</a:t>
            </a:r>
          </a:p>
        </p:txBody>
      </p:sp>
      <p:sp>
        <p:nvSpPr>
          <p:cNvPr id="18" name="TextBox 17"/>
          <p:cNvSpPr txBox="1"/>
          <p:nvPr/>
        </p:nvSpPr>
        <p:spPr>
          <a:xfrm>
            <a:off x="120483" y="5013293"/>
            <a:ext cx="3742885" cy="461665"/>
          </a:xfrm>
          <a:prstGeom prst="rect">
            <a:avLst/>
          </a:prstGeom>
          <a:noFill/>
        </p:spPr>
        <p:txBody>
          <a:bodyPr wrap="square" rtlCol="0">
            <a:spAutoFit/>
          </a:bodyPr>
          <a:lstStyle/>
          <a:p>
            <a:pPr lvl="1"/>
            <a:r>
              <a:rPr lang="en-US" sz="2400" dirty="0"/>
              <a:t>Tax rate</a:t>
            </a:r>
          </a:p>
        </p:txBody>
      </p:sp>
      <p:sp>
        <p:nvSpPr>
          <p:cNvPr id="19" name="TextBox 18"/>
          <p:cNvSpPr txBox="1"/>
          <p:nvPr/>
        </p:nvSpPr>
        <p:spPr>
          <a:xfrm>
            <a:off x="574082" y="5419603"/>
            <a:ext cx="3742885" cy="461665"/>
          </a:xfrm>
          <a:prstGeom prst="rect">
            <a:avLst/>
          </a:prstGeom>
          <a:noFill/>
        </p:spPr>
        <p:txBody>
          <a:bodyPr wrap="square" rtlCol="0">
            <a:spAutoFit/>
          </a:bodyPr>
          <a:lstStyle/>
          <a:p>
            <a:r>
              <a:rPr lang="en-US" sz="2400" dirty="0"/>
              <a:t>Deferred tax liability (DTL)</a:t>
            </a:r>
          </a:p>
        </p:txBody>
      </p:sp>
      <p:sp>
        <p:nvSpPr>
          <p:cNvPr id="3" name="TextBox 2"/>
          <p:cNvSpPr txBox="1"/>
          <p:nvPr/>
        </p:nvSpPr>
        <p:spPr>
          <a:xfrm>
            <a:off x="4113307" y="3736209"/>
            <a:ext cx="996696" cy="461665"/>
          </a:xfrm>
          <a:prstGeom prst="rect">
            <a:avLst/>
          </a:prstGeom>
          <a:noFill/>
        </p:spPr>
        <p:txBody>
          <a:bodyPr wrap="square" rtlCol="0">
            <a:spAutoFit/>
          </a:bodyPr>
          <a:lstStyle/>
          <a:p>
            <a:pPr algn="r"/>
            <a:r>
              <a:rPr lang="en-US" sz="2400" dirty="0"/>
              <a:t>$80</a:t>
            </a:r>
          </a:p>
        </p:txBody>
      </p:sp>
      <p:sp>
        <p:nvSpPr>
          <p:cNvPr id="20" name="TextBox 19"/>
          <p:cNvSpPr txBox="1"/>
          <p:nvPr/>
        </p:nvSpPr>
        <p:spPr>
          <a:xfrm>
            <a:off x="4113307" y="4157057"/>
            <a:ext cx="996696" cy="461665"/>
          </a:xfrm>
          <a:prstGeom prst="rect">
            <a:avLst/>
          </a:prstGeom>
          <a:noFill/>
        </p:spPr>
        <p:txBody>
          <a:bodyPr wrap="square" rtlCol="0">
            <a:spAutoFit/>
          </a:bodyPr>
          <a:lstStyle/>
          <a:p>
            <a:pPr algn="r"/>
            <a:r>
              <a:rPr lang="en-US" sz="2400" dirty="0"/>
              <a:t>0</a:t>
            </a:r>
          </a:p>
        </p:txBody>
      </p:sp>
      <p:sp>
        <p:nvSpPr>
          <p:cNvPr id="21" name="TextBox 20"/>
          <p:cNvSpPr txBox="1"/>
          <p:nvPr/>
        </p:nvSpPr>
        <p:spPr>
          <a:xfrm>
            <a:off x="4113307" y="4577905"/>
            <a:ext cx="996696" cy="461665"/>
          </a:xfrm>
          <a:prstGeom prst="rect">
            <a:avLst/>
          </a:prstGeom>
          <a:noFill/>
        </p:spPr>
        <p:txBody>
          <a:bodyPr wrap="square" rtlCol="0">
            <a:spAutoFit/>
          </a:bodyPr>
          <a:lstStyle/>
          <a:p>
            <a:pPr algn="r"/>
            <a:r>
              <a:rPr lang="en-US" sz="2400" dirty="0"/>
              <a:t>$80</a:t>
            </a:r>
          </a:p>
        </p:txBody>
      </p:sp>
      <p:sp>
        <p:nvSpPr>
          <p:cNvPr id="23" name="TextBox 22"/>
          <p:cNvSpPr txBox="1"/>
          <p:nvPr/>
        </p:nvSpPr>
        <p:spPr>
          <a:xfrm>
            <a:off x="4113307" y="5419603"/>
            <a:ext cx="996696" cy="461665"/>
          </a:xfrm>
          <a:prstGeom prst="rect">
            <a:avLst/>
          </a:prstGeom>
          <a:noFill/>
        </p:spPr>
        <p:txBody>
          <a:bodyPr wrap="square" rtlCol="0">
            <a:spAutoFit/>
          </a:bodyPr>
          <a:lstStyle/>
          <a:p>
            <a:pPr algn="r"/>
            <a:r>
              <a:rPr lang="en-US" sz="2400" dirty="0"/>
              <a:t>$20</a:t>
            </a:r>
          </a:p>
        </p:txBody>
      </p:sp>
      <p:sp>
        <p:nvSpPr>
          <p:cNvPr id="26" name="TextBox 25"/>
          <p:cNvSpPr txBox="1"/>
          <p:nvPr/>
        </p:nvSpPr>
        <p:spPr>
          <a:xfrm>
            <a:off x="4284370" y="4997721"/>
            <a:ext cx="996696" cy="461665"/>
          </a:xfrm>
          <a:prstGeom prst="rect">
            <a:avLst/>
          </a:prstGeom>
          <a:noFill/>
        </p:spPr>
        <p:txBody>
          <a:bodyPr wrap="square" rtlCol="0">
            <a:spAutoFit/>
          </a:bodyPr>
          <a:lstStyle/>
          <a:p>
            <a:pPr algn="r"/>
            <a:r>
              <a:rPr lang="en-US" sz="2400" dirty="0"/>
              <a:t>25%</a:t>
            </a:r>
          </a:p>
        </p:txBody>
      </p:sp>
      <p:sp>
        <p:nvSpPr>
          <p:cNvPr id="28" name="TextBox 27"/>
          <p:cNvSpPr txBox="1"/>
          <p:nvPr/>
        </p:nvSpPr>
        <p:spPr>
          <a:xfrm>
            <a:off x="6090895" y="3736209"/>
            <a:ext cx="996696" cy="461665"/>
          </a:xfrm>
          <a:prstGeom prst="rect">
            <a:avLst/>
          </a:prstGeom>
          <a:noFill/>
        </p:spPr>
        <p:txBody>
          <a:bodyPr wrap="square" rtlCol="0">
            <a:spAutoFit/>
          </a:bodyPr>
          <a:lstStyle/>
          <a:p>
            <a:pPr algn="r"/>
            <a:r>
              <a:rPr lang="en-US" sz="2400" dirty="0"/>
              <a:t>$60</a:t>
            </a:r>
          </a:p>
        </p:txBody>
      </p:sp>
      <p:sp>
        <p:nvSpPr>
          <p:cNvPr id="29" name="TextBox 28"/>
          <p:cNvSpPr txBox="1"/>
          <p:nvPr/>
        </p:nvSpPr>
        <p:spPr>
          <a:xfrm>
            <a:off x="6090895" y="4157057"/>
            <a:ext cx="996696" cy="461665"/>
          </a:xfrm>
          <a:prstGeom prst="rect">
            <a:avLst/>
          </a:prstGeom>
          <a:noFill/>
        </p:spPr>
        <p:txBody>
          <a:bodyPr wrap="square" rtlCol="0">
            <a:spAutoFit/>
          </a:bodyPr>
          <a:lstStyle/>
          <a:p>
            <a:pPr algn="r"/>
            <a:r>
              <a:rPr lang="en-US" sz="2400" dirty="0"/>
              <a:t>0</a:t>
            </a:r>
          </a:p>
        </p:txBody>
      </p:sp>
      <p:sp>
        <p:nvSpPr>
          <p:cNvPr id="30" name="TextBox 29"/>
          <p:cNvSpPr txBox="1"/>
          <p:nvPr/>
        </p:nvSpPr>
        <p:spPr>
          <a:xfrm>
            <a:off x="6090895" y="4577905"/>
            <a:ext cx="996696" cy="461665"/>
          </a:xfrm>
          <a:prstGeom prst="rect">
            <a:avLst/>
          </a:prstGeom>
          <a:noFill/>
        </p:spPr>
        <p:txBody>
          <a:bodyPr wrap="square" rtlCol="0">
            <a:spAutoFit/>
          </a:bodyPr>
          <a:lstStyle/>
          <a:p>
            <a:pPr algn="r"/>
            <a:r>
              <a:rPr lang="en-US" sz="2400" dirty="0"/>
              <a:t>$60</a:t>
            </a:r>
          </a:p>
        </p:txBody>
      </p:sp>
      <p:sp>
        <p:nvSpPr>
          <p:cNvPr id="31" name="TextBox 30"/>
          <p:cNvSpPr txBox="1"/>
          <p:nvPr/>
        </p:nvSpPr>
        <p:spPr>
          <a:xfrm>
            <a:off x="6090895" y="5419603"/>
            <a:ext cx="996696" cy="461665"/>
          </a:xfrm>
          <a:prstGeom prst="rect">
            <a:avLst/>
          </a:prstGeom>
          <a:noFill/>
        </p:spPr>
        <p:txBody>
          <a:bodyPr wrap="square" rtlCol="0">
            <a:spAutoFit/>
          </a:bodyPr>
          <a:lstStyle/>
          <a:p>
            <a:pPr algn="r"/>
            <a:r>
              <a:rPr lang="en-US" sz="2400" dirty="0"/>
              <a:t>$15</a:t>
            </a:r>
          </a:p>
        </p:txBody>
      </p:sp>
      <p:sp>
        <p:nvSpPr>
          <p:cNvPr id="32" name="TextBox 31"/>
          <p:cNvSpPr txBox="1"/>
          <p:nvPr/>
        </p:nvSpPr>
        <p:spPr>
          <a:xfrm>
            <a:off x="5380167" y="3736209"/>
            <a:ext cx="996696" cy="461665"/>
          </a:xfrm>
          <a:prstGeom prst="rect">
            <a:avLst/>
          </a:prstGeom>
          <a:noFill/>
        </p:spPr>
        <p:txBody>
          <a:bodyPr wrap="square" rtlCol="0">
            <a:spAutoFit/>
          </a:bodyPr>
          <a:lstStyle/>
          <a:p>
            <a:pPr algn="r"/>
            <a:r>
              <a:rPr lang="en-US" sz="2400" dirty="0"/>
              <a:t>$(20)</a:t>
            </a:r>
          </a:p>
        </p:txBody>
      </p:sp>
      <p:sp>
        <p:nvSpPr>
          <p:cNvPr id="34" name="TextBox 33"/>
          <p:cNvSpPr txBox="1"/>
          <p:nvPr/>
        </p:nvSpPr>
        <p:spPr>
          <a:xfrm>
            <a:off x="6308605" y="4998753"/>
            <a:ext cx="996696" cy="461665"/>
          </a:xfrm>
          <a:prstGeom prst="rect">
            <a:avLst/>
          </a:prstGeom>
          <a:noFill/>
        </p:spPr>
        <p:txBody>
          <a:bodyPr wrap="square" rtlCol="0">
            <a:spAutoFit/>
          </a:bodyPr>
          <a:lstStyle/>
          <a:p>
            <a:pPr algn="r"/>
            <a:r>
              <a:rPr lang="en-US" sz="2400" dirty="0"/>
              <a:t> 25%</a:t>
            </a:r>
          </a:p>
        </p:txBody>
      </p:sp>
      <p:sp>
        <p:nvSpPr>
          <p:cNvPr id="36" name="TextBox 35"/>
          <p:cNvSpPr txBox="1"/>
          <p:nvPr/>
        </p:nvSpPr>
        <p:spPr>
          <a:xfrm>
            <a:off x="7929594" y="3736209"/>
            <a:ext cx="996696" cy="461665"/>
          </a:xfrm>
          <a:prstGeom prst="rect">
            <a:avLst/>
          </a:prstGeom>
          <a:noFill/>
        </p:spPr>
        <p:txBody>
          <a:bodyPr wrap="square" rtlCol="0">
            <a:spAutoFit/>
          </a:bodyPr>
          <a:lstStyle/>
          <a:p>
            <a:pPr algn="r"/>
            <a:r>
              <a:rPr lang="en-US" sz="2400" dirty="0"/>
              <a:t>$  0</a:t>
            </a:r>
          </a:p>
        </p:txBody>
      </p:sp>
      <p:sp>
        <p:nvSpPr>
          <p:cNvPr id="37" name="TextBox 36"/>
          <p:cNvSpPr txBox="1"/>
          <p:nvPr/>
        </p:nvSpPr>
        <p:spPr>
          <a:xfrm>
            <a:off x="7929594" y="4157057"/>
            <a:ext cx="996696" cy="461665"/>
          </a:xfrm>
          <a:prstGeom prst="rect">
            <a:avLst/>
          </a:prstGeom>
          <a:noFill/>
        </p:spPr>
        <p:txBody>
          <a:bodyPr wrap="square" rtlCol="0">
            <a:spAutoFit/>
          </a:bodyPr>
          <a:lstStyle/>
          <a:p>
            <a:pPr algn="r"/>
            <a:r>
              <a:rPr lang="en-US" sz="2400" dirty="0"/>
              <a:t>0</a:t>
            </a:r>
          </a:p>
        </p:txBody>
      </p:sp>
      <p:sp>
        <p:nvSpPr>
          <p:cNvPr id="38" name="TextBox 37"/>
          <p:cNvSpPr txBox="1"/>
          <p:nvPr/>
        </p:nvSpPr>
        <p:spPr>
          <a:xfrm>
            <a:off x="7929594" y="4577905"/>
            <a:ext cx="996696" cy="461665"/>
          </a:xfrm>
          <a:prstGeom prst="rect">
            <a:avLst/>
          </a:prstGeom>
          <a:noFill/>
        </p:spPr>
        <p:txBody>
          <a:bodyPr wrap="square" rtlCol="0">
            <a:spAutoFit/>
          </a:bodyPr>
          <a:lstStyle/>
          <a:p>
            <a:pPr algn="r"/>
            <a:r>
              <a:rPr lang="en-US" sz="2400" dirty="0"/>
              <a:t>$  0</a:t>
            </a:r>
          </a:p>
        </p:txBody>
      </p:sp>
      <p:sp>
        <p:nvSpPr>
          <p:cNvPr id="39" name="TextBox 38"/>
          <p:cNvSpPr txBox="1"/>
          <p:nvPr/>
        </p:nvSpPr>
        <p:spPr>
          <a:xfrm>
            <a:off x="7929594" y="5419603"/>
            <a:ext cx="996696" cy="461665"/>
          </a:xfrm>
          <a:prstGeom prst="rect">
            <a:avLst/>
          </a:prstGeom>
          <a:noFill/>
        </p:spPr>
        <p:txBody>
          <a:bodyPr wrap="square" rtlCol="0">
            <a:spAutoFit/>
          </a:bodyPr>
          <a:lstStyle/>
          <a:p>
            <a:pPr algn="r"/>
            <a:r>
              <a:rPr lang="en-US" sz="2400" dirty="0"/>
              <a:t>$  0</a:t>
            </a:r>
          </a:p>
        </p:txBody>
      </p:sp>
      <p:sp>
        <p:nvSpPr>
          <p:cNvPr id="40" name="TextBox 39"/>
          <p:cNvSpPr txBox="1"/>
          <p:nvPr/>
        </p:nvSpPr>
        <p:spPr>
          <a:xfrm>
            <a:off x="7218865" y="3736209"/>
            <a:ext cx="996696" cy="461665"/>
          </a:xfrm>
          <a:prstGeom prst="rect">
            <a:avLst/>
          </a:prstGeom>
          <a:noFill/>
        </p:spPr>
        <p:txBody>
          <a:bodyPr wrap="square" rtlCol="0">
            <a:spAutoFit/>
          </a:bodyPr>
          <a:lstStyle/>
          <a:p>
            <a:pPr algn="r"/>
            <a:r>
              <a:rPr lang="en-US" sz="2400" dirty="0"/>
              <a:t>$(60)</a:t>
            </a:r>
          </a:p>
        </p:txBody>
      </p:sp>
      <p:sp>
        <p:nvSpPr>
          <p:cNvPr id="42" name="TextBox 41"/>
          <p:cNvSpPr txBox="1"/>
          <p:nvPr/>
        </p:nvSpPr>
        <p:spPr>
          <a:xfrm>
            <a:off x="8147304" y="4998753"/>
            <a:ext cx="996696" cy="461665"/>
          </a:xfrm>
          <a:prstGeom prst="rect">
            <a:avLst/>
          </a:prstGeom>
          <a:noFill/>
        </p:spPr>
        <p:txBody>
          <a:bodyPr wrap="square" rtlCol="0">
            <a:spAutoFit/>
          </a:bodyPr>
          <a:lstStyle/>
          <a:p>
            <a:pPr algn="r"/>
            <a:r>
              <a:rPr lang="en-US" sz="2400" dirty="0"/>
              <a:t>25%</a:t>
            </a:r>
          </a:p>
        </p:txBody>
      </p:sp>
      <p:cxnSp>
        <p:nvCxnSpPr>
          <p:cNvPr id="5" name="Straight Connector 4"/>
          <p:cNvCxnSpPr/>
          <p:nvPr/>
        </p:nvCxnSpPr>
        <p:spPr>
          <a:xfrm>
            <a:off x="4539085" y="465047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524876" y="465773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386294" y="4650477"/>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539085" y="545602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4539085" y="582613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539085" y="5891449"/>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524876" y="5448766"/>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524876" y="5818878"/>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24876" y="588419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86294" y="545602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86294" y="582613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86294" y="589145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cxnSpLocks/>
          </p:cNvCxnSpPr>
          <p:nvPr/>
        </p:nvCxnSpPr>
        <p:spPr>
          <a:xfrm flipV="1">
            <a:off x="4316966" y="2732379"/>
            <a:ext cx="1096331" cy="726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3353" y="2261874"/>
            <a:ext cx="2275439" cy="461665"/>
          </a:xfrm>
          <a:prstGeom prst="rect">
            <a:avLst/>
          </a:prstGeom>
          <a:noFill/>
        </p:spPr>
        <p:txBody>
          <a:bodyPr wrap="square" rtlCol="0">
            <a:spAutoFit/>
          </a:bodyPr>
          <a:lstStyle/>
          <a:p>
            <a:pPr algn="ctr"/>
            <a:r>
              <a:rPr lang="en-US" sz="2400" dirty="0"/>
              <a:t>($ in millions)</a:t>
            </a:r>
          </a:p>
        </p:txBody>
      </p:sp>
      <p:cxnSp>
        <p:nvCxnSpPr>
          <p:cNvPr id="4096" name="Straight Arrow Connector 4095"/>
          <p:cNvCxnSpPr>
            <a:cxnSpLocks/>
            <a:endCxn id="31" idx="1"/>
          </p:cNvCxnSpPr>
          <p:nvPr/>
        </p:nvCxnSpPr>
        <p:spPr>
          <a:xfrm>
            <a:off x="5486400" y="56504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4112" name="Rectangle 4111"/>
          <p:cNvSpPr/>
          <p:nvPr/>
        </p:nvSpPr>
        <p:spPr>
          <a:xfrm>
            <a:off x="622623" y="2289537"/>
            <a:ext cx="8485632" cy="4197073"/>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84781" y="371390"/>
            <a:ext cx="8550479" cy="1631216"/>
          </a:xfrm>
          <a:prstGeom prst="rect">
            <a:avLst/>
          </a:prstGeom>
          <a:noFill/>
        </p:spPr>
        <p:txBody>
          <a:bodyPr wrap="square" rtlCol="0">
            <a:spAutoFit/>
          </a:bodyPr>
          <a:lstStyle/>
          <a:p>
            <a:r>
              <a:rPr lang="en-US" sz="2000" dirty="0"/>
              <a:t>Kent Land Management reported pretax accounting income in 2021, 2022, and 2023 of $180 million, $100 million, and $100 million, respectively, which includes 2021 income of $80 million from installment sales of property. However, the installment sales are reported on the tax return when collected, in 2022 ($20 million) and 2023 ($60 million). The enacted tax rate is 25% each year.</a:t>
            </a:r>
          </a:p>
        </p:txBody>
      </p:sp>
      <p:sp>
        <p:nvSpPr>
          <p:cNvPr id="63" name="TextBox 62">
            <a:extLst>
              <a:ext uri="{FF2B5EF4-FFF2-40B4-BE49-F238E27FC236}">
                <a16:creationId xmlns:a16="http://schemas.microsoft.com/office/drawing/2014/main" id="{D264315B-AAB2-4641-AF55-17C633E9E0B0}"/>
              </a:ext>
            </a:extLst>
          </p:cNvPr>
          <p:cNvSpPr txBox="1"/>
          <p:nvPr/>
        </p:nvSpPr>
        <p:spPr>
          <a:xfrm>
            <a:off x="167841" y="5854991"/>
            <a:ext cx="3742885" cy="461665"/>
          </a:xfrm>
          <a:prstGeom prst="rect">
            <a:avLst/>
          </a:prstGeom>
          <a:noFill/>
        </p:spPr>
        <p:txBody>
          <a:bodyPr wrap="square" rtlCol="0">
            <a:spAutoFit/>
          </a:bodyPr>
          <a:lstStyle/>
          <a:p>
            <a:pPr lvl="1"/>
            <a:r>
              <a:rPr lang="en-US" sz="2400" b="1" dirty="0">
                <a:solidFill>
                  <a:srgbClr val="EC008C"/>
                </a:solidFill>
              </a:rPr>
              <a:t>DTL Change Needed</a:t>
            </a:r>
          </a:p>
        </p:txBody>
      </p:sp>
      <p:sp>
        <p:nvSpPr>
          <p:cNvPr id="67" name="TextBox 66">
            <a:extLst>
              <a:ext uri="{FF2B5EF4-FFF2-40B4-BE49-F238E27FC236}">
                <a16:creationId xmlns:a16="http://schemas.microsoft.com/office/drawing/2014/main" id="{23B58731-79ED-4A76-8878-2581F37ADD4B}"/>
              </a:ext>
            </a:extLst>
          </p:cNvPr>
          <p:cNvSpPr txBox="1"/>
          <p:nvPr/>
        </p:nvSpPr>
        <p:spPr>
          <a:xfrm>
            <a:off x="4099414" y="5844437"/>
            <a:ext cx="996696" cy="461665"/>
          </a:xfrm>
          <a:prstGeom prst="rect">
            <a:avLst/>
          </a:prstGeom>
          <a:noFill/>
        </p:spPr>
        <p:txBody>
          <a:bodyPr wrap="square" rtlCol="0">
            <a:spAutoFit/>
          </a:bodyPr>
          <a:lstStyle/>
          <a:p>
            <a:pPr algn="r"/>
            <a:r>
              <a:rPr lang="en-US" sz="2400" b="1" dirty="0">
                <a:solidFill>
                  <a:srgbClr val="EC008C"/>
                </a:solidFill>
              </a:rPr>
              <a:t>$20</a:t>
            </a:r>
          </a:p>
        </p:txBody>
      </p:sp>
      <p:sp>
        <p:nvSpPr>
          <p:cNvPr id="69" name="TextBox 68">
            <a:extLst>
              <a:ext uri="{FF2B5EF4-FFF2-40B4-BE49-F238E27FC236}">
                <a16:creationId xmlns:a16="http://schemas.microsoft.com/office/drawing/2014/main" id="{D4CA28BD-6A10-4388-85D2-E0BB7493BEE8}"/>
              </a:ext>
            </a:extLst>
          </p:cNvPr>
          <p:cNvSpPr txBox="1"/>
          <p:nvPr/>
        </p:nvSpPr>
        <p:spPr>
          <a:xfrm>
            <a:off x="6142055" y="5844436"/>
            <a:ext cx="996696" cy="461665"/>
          </a:xfrm>
          <a:prstGeom prst="rect">
            <a:avLst/>
          </a:prstGeom>
          <a:noFill/>
        </p:spPr>
        <p:txBody>
          <a:bodyPr wrap="square" rtlCol="0">
            <a:spAutoFit/>
          </a:bodyPr>
          <a:lstStyle/>
          <a:p>
            <a:pPr algn="r"/>
            <a:r>
              <a:rPr lang="en-US" sz="2400" b="1" dirty="0">
                <a:solidFill>
                  <a:srgbClr val="EC008C"/>
                </a:solidFill>
              </a:rPr>
              <a:t>$(5)</a:t>
            </a:r>
          </a:p>
        </p:txBody>
      </p:sp>
      <p:sp>
        <p:nvSpPr>
          <p:cNvPr id="72" name="TextBox 71">
            <a:extLst>
              <a:ext uri="{FF2B5EF4-FFF2-40B4-BE49-F238E27FC236}">
                <a16:creationId xmlns:a16="http://schemas.microsoft.com/office/drawing/2014/main" id="{5CDF6085-7C9D-4EB9-858E-C0695BF732DB}"/>
              </a:ext>
            </a:extLst>
          </p:cNvPr>
          <p:cNvSpPr txBox="1"/>
          <p:nvPr/>
        </p:nvSpPr>
        <p:spPr>
          <a:xfrm>
            <a:off x="4386532" y="2719750"/>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3" name="TextBox 72">
            <a:extLst>
              <a:ext uri="{FF2B5EF4-FFF2-40B4-BE49-F238E27FC236}">
                <a16:creationId xmlns:a16="http://schemas.microsoft.com/office/drawing/2014/main" id="{323F4135-B35A-40F3-BADD-F48213CD15D3}"/>
              </a:ext>
            </a:extLst>
          </p:cNvPr>
          <p:cNvSpPr txBox="1"/>
          <p:nvPr/>
        </p:nvSpPr>
        <p:spPr>
          <a:xfrm>
            <a:off x="6376863" y="2710304"/>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4" name="TextBox 73">
            <a:extLst>
              <a:ext uri="{FF2B5EF4-FFF2-40B4-BE49-F238E27FC236}">
                <a16:creationId xmlns:a16="http://schemas.microsoft.com/office/drawing/2014/main" id="{261A883C-C68E-4AEE-9812-4836E65439EA}"/>
              </a:ext>
            </a:extLst>
          </p:cNvPr>
          <p:cNvSpPr txBox="1"/>
          <p:nvPr/>
        </p:nvSpPr>
        <p:spPr>
          <a:xfrm>
            <a:off x="8152981" y="2732379"/>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5" name="TextBox 74">
            <a:extLst>
              <a:ext uri="{FF2B5EF4-FFF2-40B4-BE49-F238E27FC236}">
                <a16:creationId xmlns:a16="http://schemas.microsoft.com/office/drawing/2014/main" id="{6D2791CC-F5B4-4AA2-86D3-04192EA5871E}"/>
              </a:ext>
            </a:extLst>
          </p:cNvPr>
          <p:cNvSpPr txBox="1"/>
          <p:nvPr/>
        </p:nvSpPr>
        <p:spPr>
          <a:xfrm>
            <a:off x="5416727" y="2703409"/>
            <a:ext cx="1125974" cy="646331"/>
          </a:xfrm>
          <a:prstGeom prst="rect">
            <a:avLst/>
          </a:prstGeom>
          <a:noFill/>
        </p:spPr>
        <p:txBody>
          <a:bodyPr wrap="square" rtlCol="0">
            <a:spAutoFit/>
          </a:bodyPr>
          <a:lstStyle/>
          <a:p>
            <a:pPr algn="ctr"/>
            <a:r>
              <a:rPr lang="en-US" dirty="0"/>
              <a:t>Cash Received</a:t>
            </a:r>
          </a:p>
        </p:txBody>
      </p:sp>
      <p:cxnSp>
        <p:nvCxnSpPr>
          <p:cNvPr id="77" name="Straight Connector 76">
            <a:extLst>
              <a:ext uri="{FF2B5EF4-FFF2-40B4-BE49-F238E27FC236}">
                <a16:creationId xmlns:a16="http://schemas.microsoft.com/office/drawing/2014/main" id="{9DA26D13-11D9-4590-8B05-DC52AF173044}"/>
              </a:ext>
            </a:extLst>
          </p:cNvPr>
          <p:cNvCxnSpPr>
            <a:cxnSpLocks/>
          </p:cNvCxnSpPr>
          <p:nvPr/>
        </p:nvCxnSpPr>
        <p:spPr>
          <a:xfrm>
            <a:off x="5729505" y="2739644"/>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8EC1D3-65A0-4430-AB08-B3B7B478821A}"/>
              </a:ext>
            </a:extLst>
          </p:cNvPr>
          <p:cNvCxnSpPr>
            <a:cxnSpLocks/>
          </p:cNvCxnSpPr>
          <p:nvPr/>
        </p:nvCxnSpPr>
        <p:spPr>
          <a:xfrm>
            <a:off x="7450184" y="2741040"/>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7997C80-0D3F-41BC-BB88-B284C11841BE}"/>
              </a:ext>
            </a:extLst>
          </p:cNvPr>
          <p:cNvSpPr txBox="1"/>
          <p:nvPr/>
        </p:nvSpPr>
        <p:spPr>
          <a:xfrm>
            <a:off x="7929594" y="5834583"/>
            <a:ext cx="996696" cy="461665"/>
          </a:xfrm>
          <a:prstGeom prst="rect">
            <a:avLst/>
          </a:prstGeom>
          <a:noFill/>
        </p:spPr>
        <p:txBody>
          <a:bodyPr wrap="square" rtlCol="0">
            <a:spAutoFit/>
          </a:bodyPr>
          <a:lstStyle/>
          <a:p>
            <a:pPr algn="r"/>
            <a:r>
              <a:rPr lang="en-US" sz="2400" b="1" dirty="0">
                <a:solidFill>
                  <a:srgbClr val="EC008C"/>
                </a:solidFill>
              </a:rPr>
              <a:t>$(15)</a:t>
            </a:r>
          </a:p>
        </p:txBody>
      </p:sp>
      <p:cxnSp>
        <p:nvCxnSpPr>
          <p:cNvPr id="84" name="Straight Arrow Connector 83">
            <a:extLst>
              <a:ext uri="{FF2B5EF4-FFF2-40B4-BE49-F238E27FC236}">
                <a16:creationId xmlns:a16="http://schemas.microsoft.com/office/drawing/2014/main" id="{07919724-1E4A-485F-8A28-99B61AF8C1E3}"/>
              </a:ext>
            </a:extLst>
          </p:cNvPr>
          <p:cNvCxnSpPr>
            <a:cxnSpLocks/>
          </p:cNvCxnSpPr>
          <p:nvPr/>
        </p:nvCxnSpPr>
        <p:spPr>
          <a:xfrm>
            <a:off x="7325099" y="56504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599CDD-7D46-4EDC-8F2E-6A8859D6107D}"/>
              </a:ext>
            </a:extLst>
          </p:cNvPr>
          <p:cNvSpPr txBox="1"/>
          <p:nvPr/>
        </p:nvSpPr>
        <p:spPr>
          <a:xfrm>
            <a:off x="7218865" y="2728616"/>
            <a:ext cx="1125974" cy="646331"/>
          </a:xfrm>
          <a:prstGeom prst="rect">
            <a:avLst/>
          </a:prstGeom>
          <a:noFill/>
        </p:spPr>
        <p:txBody>
          <a:bodyPr wrap="square" rtlCol="0">
            <a:spAutoFit/>
          </a:bodyPr>
          <a:lstStyle/>
          <a:p>
            <a:pPr algn="ctr"/>
            <a:r>
              <a:rPr lang="en-US" dirty="0"/>
              <a:t>Cash Received</a:t>
            </a:r>
          </a:p>
        </p:txBody>
      </p:sp>
      <p:sp>
        <p:nvSpPr>
          <p:cNvPr id="61" name="Slide Number Placeholder 5">
            <a:extLst>
              <a:ext uri="{FF2B5EF4-FFF2-40B4-BE49-F238E27FC236}">
                <a16:creationId xmlns:a16="http://schemas.microsoft.com/office/drawing/2014/main" id="{EBD09F5C-4079-EF41-86C4-D5EA0683B133}"/>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25</a:t>
            </a:fld>
            <a:endParaRPr lang="en-US" dirty="0"/>
          </a:p>
        </p:txBody>
      </p:sp>
    </p:spTree>
    <p:extLst>
      <p:ext uri="{BB962C8B-B14F-4D97-AF65-F5344CB8AC3E}">
        <p14:creationId xmlns:p14="http://schemas.microsoft.com/office/powerpoint/2010/main" val="48178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500"/>
                                        <p:tgtEl>
                                          <p:spTgt spid="4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500"/>
                                        <p:tgtEl>
                                          <p:spTgt spid="7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par>
                                <p:cTn id="81" presetID="10"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500"/>
                                        <p:tgtEl>
                                          <p:spTgt spid="8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22" presetClass="entr" presetSubtype="4" fill="hold" nodeType="withEffect">
                                  <p:stCondLst>
                                    <p:cond delay="0"/>
                                  </p:stCondLst>
                                  <p:childTnLst>
                                    <p:set>
                                      <p:cBhvr>
                                        <p:cTn id="102" dur="1" fill="hold">
                                          <p:stCondLst>
                                            <p:cond delay="0"/>
                                          </p:stCondLst>
                                        </p:cTn>
                                        <p:tgtEl>
                                          <p:spTgt spid="4096"/>
                                        </p:tgtEl>
                                        <p:attrNameLst>
                                          <p:attrName>style.visibility</p:attrName>
                                        </p:attrNameLst>
                                      </p:cBhvr>
                                      <p:to>
                                        <p:strVal val="visible"/>
                                      </p:to>
                                    </p:set>
                                    <p:animEffect transition="in" filter="wipe(down)">
                                      <p:cBhvr>
                                        <p:cTn id="103" dur="1000"/>
                                        <p:tgtEl>
                                          <p:spTgt spid="409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par>
                                <p:cTn id="116" presetID="10" presetClass="entr" presetSubtype="0"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500"/>
                                        <p:tgtEl>
                                          <p:spTgt spid="5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par>
                                <p:cTn id="128" presetID="10" presetClass="entr" presetSubtype="0"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500"/>
                                        <p:tgtEl>
                                          <p:spTgt spid="44"/>
                                        </p:tgtEl>
                                      </p:cBhvr>
                                    </p:animEffect>
                                  </p:childTnLst>
                                </p:cTn>
                              </p:par>
                              <p:par>
                                <p:cTn id="131" presetID="10" presetClass="entr" presetSubtype="0" fill="hold" nodeType="with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500"/>
                                        <p:tgtEl>
                                          <p:spTgt spid="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fade">
                                      <p:cBhvr>
                                        <p:cTn id="144" dur="500"/>
                                        <p:tgtEl>
                                          <p:spTgt spid="3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par>
                                <p:cTn id="148" presetID="10" presetClass="entr" presetSubtype="0" fill="hold"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500"/>
                                        <p:tgtEl>
                                          <p:spTgt spid="4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par>
                                <p:cTn id="154" presetID="10" presetClass="entr" presetSubtype="0" fill="hold"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500"/>
                                        <p:tgtEl>
                                          <p:spTgt spid="52"/>
                                        </p:tgtEl>
                                      </p:cBhvr>
                                    </p:animEffect>
                                  </p:childTnLst>
                                </p:cTn>
                              </p:par>
                              <p:par>
                                <p:cTn id="157" presetID="10" presetClass="entr" presetSubtype="0" fill="hold" nodeType="with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500"/>
                                        <p:tgtEl>
                                          <p:spTgt spid="53"/>
                                        </p:tgtEl>
                                      </p:cBhvr>
                                    </p:animEffect>
                                  </p:childTnLst>
                                </p:cTn>
                              </p:par>
                              <p:par>
                                <p:cTn id="160" presetID="10" presetClass="entr" presetSubtype="0" fill="hold" nodeType="with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500"/>
                                        <p:tgtEl>
                                          <p:spTgt spid="5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500"/>
                                        <p:tgtEl>
                                          <p:spTgt spid="3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1"/>
                                        </p:tgtEl>
                                        <p:attrNameLst>
                                          <p:attrName>style.visibility</p:attrName>
                                        </p:attrNameLst>
                                      </p:cBhvr>
                                      <p:to>
                                        <p:strVal val="visible"/>
                                      </p:to>
                                    </p:set>
                                    <p:animEffect transition="in" filter="fade">
                                      <p:cBhvr>
                                        <p:cTn id="168" dur="500"/>
                                        <p:tgtEl>
                                          <p:spTgt spid="81"/>
                                        </p:tgtEl>
                                      </p:cBhvr>
                                    </p:animEffect>
                                  </p:childTnLst>
                                </p:cTn>
                              </p:par>
                              <p:par>
                                <p:cTn id="169" presetID="22" presetClass="entr" presetSubtype="4" fill="hold" nodeType="withEffect">
                                  <p:stCondLst>
                                    <p:cond delay="0"/>
                                  </p:stCondLst>
                                  <p:childTnLst>
                                    <p:set>
                                      <p:cBhvr>
                                        <p:cTn id="170" dur="1" fill="hold">
                                          <p:stCondLst>
                                            <p:cond delay="0"/>
                                          </p:stCondLst>
                                        </p:cTn>
                                        <p:tgtEl>
                                          <p:spTgt spid="84"/>
                                        </p:tgtEl>
                                        <p:attrNameLst>
                                          <p:attrName>style.visibility</p:attrName>
                                        </p:attrNameLst>
                                      </p:cBhvr>
                                      <p:to>
                                        <p:strVal val="visible"/>
                                      </p:to>
                                    </p:set>
                                    <p:animEffect transition="in" filter="wipe(down)">
                                      <p:cBhvr>
                                        <p:cTn id="171"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5" grpId="0"/>
      <p:bldP spid="16" grpId="0"/>
      <p:bldP spid="17" grpId="0"/>
      <p:bldP spid="18" grpId="0"/>
      <p:bldP spid="19" grpId="0"/>
      <p:bldP spid="3" grpId="0"/>
      <p:bldP spid="20" grpId="0"/>
      <p:bldP spid="21" grpId="0"/>
      <p:bldP spid="23" grpId="0"/>
      <p:bldP spid="26" grpId="0"/>
      <p:bldP spid="28" grpId="0"/>
      <p:bldP spid="29" grpId="0"/>
      <p:bldP spid="30" grpId="0"/>
      <p:bldP spid="31" grpId="0"/>
      <p:bldP spid="32" grpId="0"/>
      <p:bldP spid="34" grpId="0"/>
      <p:bldP spid="36" grpId="0"/>
      <p:bldP spid="37" grpId="0"/>
      <p:bldP spid="38" grpId="0"/>
      <p:bldP spid="39" grpId="0"/>
      <p:bldP spid="40" grpId="0"/>
      <p:bldP spid="42" grpId="0"/>
      <p:bldP spid="62" grpId="0"/>
      <p:bldP spid="4112" grpId="0" animBg="1"/>
      <p:bldP spid="63" grpId="0"/>
      <p:bldP spid="67" grpId="0"/>
      <p:bldP spid="69" grpId="0"/>
      <p:bldP spid="72" grpId="0"/>
      <p:bldP spid="73" grpId="0"/>
      <p:bldP spid="74" grpId="0"/>
      <p:bldP spid="75" grpId="0"/>
      <p:bldP spid="81"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IN" dirty="0"/>
              <a:t>Deferred Tax Assets</a:t>
            </a:r>
          </a:p>
        </p:txBody>
      </p:sp>
      <p:sp>
        <p:nvSpPr>
          <p:cNvPr id="3" name="Content Placeholder 2"/>
          <p:cNvSpPr>
            <a:spLocks noGrp="1"/>
          </p:cNvSpPr>
          <p:nvPr>
            <p:ph idx="1"/>
          </p:nvPr>
        </p:nvSpPr>
        <p:spPr>
          <a:xfrm>
            <a:off x="745433" y="1319937"/>
            <a:ext cx="8013600" cy="5057775"/>
          </a:xfrm>
        </p:spPr>
        <p:txBody>
          <a:bodyPr/>
          <a:lstStyle/>
          <a:p>
            <a:pPr>
              <a:buClr>
                <a:schemeClr val="tx1"/>
              </a:buClr>
            </a:pPr>
            <a:r>
              <a:rPr lang="en-IN" b="1" dirty="0">
                <a:solidFill>
                  <a:srgbClr val="C00000"/>
                </a:solidFill>
              </a:rPr>
              <a:t>Deferred tax assets </a:t>
            </a:r>
            <a:r>
              <a:rPr lang="en-IN" dirty="0"/>
              <a:t>are recognized for the future tax benefits of temporary differences that create </a:t>
            </a:r>
            <a:r>
              <a:rPr lang="en-IN" b="1" dirty="0">
                <a:solidFill>
                  <a:srgbClr val="C00000"/>
                </a:solidFill>
              </a:rPr>
              <a:t>future deductible amounts</a:t>
            </a:r>
          </a:p>
          <a:p>
            <a:r>
              <a:rPr lang="en-IN" dirty="0"/>
              <a:t>Future deductible amounts</a:t>
            </a:r>
          </a:p>
          <a:p>
            <a:pPr lvl="1"/>
            <a:r>
              <a:rPr lang="en-IN" sz="2600" dirty="0"/>
              <a:t>Situations where future tax consequence of a temporary difference will be to </a:t>
            </a:r>
            <a:r>
              <a:rPr lang="en-IN" sz="2600" b="1" dirty="0">
                <a:solidFill>
                  <a:srgbClr val="C00000"/>
                </a:solidFill>
              </a:rPr>
              <a:t>decrease</a:t>
            </a:r>
            <a:r>
              <a:rPr lang="en-IN" sz="2600" dirty="0"/>
              <a:t> taxable income relative to accounting income</a:t>
            </a:r>
          </a:p>
          <a:p>
            <a:pPr lvl="1"/>
            <a:r>
              <a:rPr lang="en-IN" sz="2600" dirty="0"/>
              <a:t>For example,</a:t>
            </a:r>
          </a:p>
          <a:p>
            <a:pPr lvl="2">
              <a:buFont typeface="Lucida Grande"/>
              <a:buChar char="–"/>
            </a:pPr>
            <a:r>
              <a:rPr lang="en-IN" sz="2400" dirty="0"/>
              <a:t>Recognizing more future expense for tax purposes</a:t>
            </a:r>
          </a:p>
          <a:p>
            <a:pPr lvl="2">
              <a:buFont typeface="Lucida Grande"/>
              <a:buChar char="–"/>
            </a:pPr>
            <a:r>
              <a:rPr lang="en-IN" sz="2400" dirty="0"/>
              <a:t>Recognizing less future revenue for tax purposes</a:t>
            </a: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6" name="Slide Number Placeholder 5">
            <a:extLst>
              <a:ext uri="{FF2B5EF4-FFF2-40B4-BE49-F238E27FC236}">
                <a16:creationId xmlns:a16="http://schemas.microsoft.com/office/drawing/2014/main" id="{58412CBF-1A94-1D49-9534-44CE28D08001}"/>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26</a:t>
            </a:fld>
            <a:endParaRPr lang="en-US" dirty="0"/>
          </a:p>
        </p:txBody>
      </p:sp>
    </p:spTree>
    <p:extLst>
      <p:ext uri="{BB962C8B-B14F-4D97-AF65-F5344CB8AC3E}">
        <p14:creationId xmlns:p14="http://schemas.microsoft.com/office/powerpoint/2010/main" val="36541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24" y="2"/>
            <a:ext cx="7939753" cy="945595"/>
          </a:xfrm>
        </p:spPr>
        <p:txBody>
          <a:bodyPr>
            <a:noAutofit/>
          </a:bodyPr>
          <a:lstStyle/>
          <a:p>
            <a:r>
              <a:rPr lang="en-US" sz="2600" dirty="0"/>
              <a:t> Expense-Related Deferred Tax Assets</a:t>
            </a:r>
            <a:endParaRPr lang="en-IN" sz="2600" dirty="0"/>
          </a:p>
        </p:txBody>
      </p:sp>
      <p:sp>
        <p:nvSpPr>
          <p:cNvPr id="9" name="Oval 8"/>
          <p:cNvSpPr/>
          <p:nvPr/>
        </p:nvSpPr>
        <p:spPr>
          <a:xfrm>
            <a:off x="8643145" y="1710887"/>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8780797" y="1656815"/>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3" name="TextBox 2"/>
          <p:cNvSpPr txBox="1"/>
          <p:nvPr/>
        </p:nvSpPr>
        <p:spPr>
          <a:xfrm>
            <a:off x="574524" y="860416"/>
            <a:ext cx="8412311" cy="2308324"/>
          </a:xfrm>
          <a:prstGeom prst="rect">
            <a:avLst/>
          </a:prstGeom>
          <a:noFill/>
        </p:spPr>
        <p:txBody>
          <a:bodyPr wrap="square" rtlCol="0">
            <a:spAutoFit/>
          </a:bodyPr>
          <a:lstStyle/>
          <a:p>
            <a:r>
              <a:rPr lang="en-US" sz="2400" dirty="0"/>
              <a:t>RDP Networking reported pretax accounting income in 2021, 2022, and 2023 of $120 million, $100 million, and $100 million, respectively. The 2021 income statement includes an $80 million warranty expense that is deducted for tax purposes when paid in 2022 ($36 million) and 2023 ($44 million). The income tax rate is 25% each year.</a:t>
            </a:r>
            <a:endParaRPr lang="en-US" sz="2200" dirty="0"/>
          </a:p>
        </p:txBody>
      </p:sp>
      <p:sp>
        <p:nvSpPr>
          <p:cNvPr id="20" name="TextBox 19"/>
          <p:cNvSpPr txBox="1"/>
          <p:nvPr/>
        </p:nvSpPr>
        <p:spPr>
          <a:xfrm>
            <a:off x="5202305" y="3513764"/>
            <a:ext cx="949652" cy="400110"/>
          </a:xfrm>
          <a:prstGeom prst="rect">
            <a:avLst/>
          </a:prstGeom>
          <a:noFill/>
        </p:spPr>
        <p:txBody>
          <a:bodyPr wrap="square" rtlCol="0">
            <a:spAutoFit/>
          </a:bodyPr>
          <a:lstStyle/>
          <a:p>
            <a:pPr algn="ctr"/>
            <a:r>
              <a:rPr lang="en-US" sz="2000" b="1" dirty="0"/>
              <a:t>2021</a:t>
            </a:r>
            <a:endParaRPr lang="en-US" sz="2000" dirty="0"/>
          </a:p>
        </p:txBody>
      </p:sp>
      <p:sp>
        <p:nvSpPr>
          <p:cNvPr id="21" name="TextBox 20"/>
          <p:cNvSpPr txBox="1"/>
          <p:nvPr/>
        </p:nvSpPr>
        <p:spPr>
          <a:xfrm>
            <a:off x="6202140" y="3513764"/>
            <a:ext cx="949652" cy="400110"/>
          </a:xfrm>
          <a:prstGeom prst="rect">
            <a:avLst/>
          </a:prstGeom>
          <a:noFill/>
        </p:spPr>
        <p:txBody>
          <a:bodyPr wrap="square" rtlCol="0">
            <a:spAutoFit/>
          </a:bodyPr>
          <a:lstStyle/>
          <a:p>
            <a:pPr algn="ctr"/>
            <a:r>
              <a:rPr lang="en-US" sz="2000" b="1" dirty="0"/>
              <a:t>2022</a:t>
            </a:r>
            <a:endParaRPr lang="en-US" sz="2000" dirty="0"/>
          </a:p>
        </p:txBody>
      </p:sp>
      <p:sp>
        <p:nvSpPr>
          <p:cNvPr id="22" name="TextBox 21"/>
          <p:cNvSpPr txBox="1"/>
          <p:nvPr/>
        </p:nvSpPr>
        <p:spPr>
          <a:xfrm>
            <a:off x="7173495" y="3513764"/>
            <a:ext cx="949652" cy="400110"/>
          </a:xfrm>
          <a:prstGeom prst="rect">
            <a:avLst/>
          </a:prstGeom>
          <a:noFill/>
        </p:spPr>
        <p:txBody>
          <a:bodyPr wrap="square" rtlCol="0">
            <a:spAutoFit/>
          </a:bodyPr>
          <a:lstStyle/>
          <a:p>
            <a:pPr algn="ctr"/>
            <a:r>
              <a:rPr lang="en-US" sz="2000" b="1" dirty="0"/>
              <a:t>2023</a:t>
            </a:r>
            <a:endParaRPr lang="en-US" sz="2000" dirty="0"/>
          </a:p>
        </p:txBody>
      </p:sp>
      <p:sp>
        <p:nvSpPr>
          <p:cNvPr id="23" name="TextBox 22"/>
          <p:cNvSpPr txBox="1"/>
          <p:nvPr/>
        </p:nvSpPr>
        <p:spPr>
          <a:xfrm>
            <a:off x="8106007" y="3513764"/>
            <a:ext cx="949652" cy="400110"/>
          </a:xfrm>
          <a:prstGeom prst="rect">
            <a:avLst/>
          </a:prstGeom>
          <a:noFill/>
        </p:spPr>
        <p:txBody>
          <a:bodyPr wrap="square" rtlCol="0">
            <a:spAutoFit/>
          </a:bodyPr>
          <a:lstStyle/>
          <a:p>
            <a:pPr algn="ctr"/>
            <a:r>
              <a:rPr lang="en-US" sz="2000" b="1" dirty="0"/>
              <a:t>Total</a:t>
            </a:r>
            <a:endParaRPr lang="en-US" sz="2000" dirty="0"/>
          </a:p>
        </p:txBody>
      </p:sp>
      <p:sp>
        <p:nvSpPr>
          <p:cNvPr id="24" name="TextBox 23"/>
          <p:cNvSpPr txBox="1"/>
          <p:nvPr/>
        </p:nvSpPr>
        <p:spPr>
          <a:xfrm>
            <a:off x="601327" y="3956204"/>
            <a:ext cx="4799994" cy="400110"/>
          </a:xfrm>
          <a:prstGeom prst="rect">
            <a:avLst/>
          </a:prstGeom>
          <a:noFill/>
        </p:spPr>
        <p:txBody>
          <a:bodyPr wrap="square" rtlCol="0">
            <a:spAutoFit/>
          </a:bodyPr>
          <a:lstStyle/>
          <a:p>
            <a:r>
              <a:rPr lang="en-US" sz="2000" b="1" dirty="0"/>
              <a:t>Pretax accounting income </a:t>
            </a:r>
            <a:endParaRPr lang="en-US" sz="2000" dirty="0"/>
          </a:p>
        </p:txBody>
      </p:sp>
      <p:sp>
        <p:nvSpPr>
          <p:cNvPr id="25" name="TextBox 24"/>
          <p:cNvSpPr txBox="1"/>
          <p:nvPr/>
        </p:nvSpPr>
        <p:spPr>
          <a:xfrm>
            <a:off x="382696" y="4372756"/>
            <a:ext cx="5118329" cy="400110"/>
          </a:xfrm>
          <a:prstGeom prst="rect">
            <a:avLst/>
          </a:prstGeom>
          <a:noFill/>
        </p:spPr>
        <p:txBody>
          <a:bodyPr wrap="square" rtlCol="0">
            <a:spAutoFit/>
          </a:bodyPr>
          <a:lstStyle/>
          <a:p>
            <a:pPr lvl="1"/>
            <a:r>
              <a:rPr lang="en-US" sz="2000" dirty="0"/>
              <a:t>Warranty expense in the income statement</a:t>
            </a:r>
          </a:p>
        </p:txBody>
      </p:sp>
      <p:sp>
        <p:nvSpPr>
          <p:cNvPr id="26" name="TextBox 25"/>
          <p:cNvSpPr txBox="1"/>
          <p:nvPr/>
        </p:nvSpPr>
        <p:spPr>
          <a:xfrm>
            <a:off x="377220" y="4962692"/>
            <a:ext cx="4799994" cy="400110"/>
          </a:xfrm>
          <a:prstGeom prst="rect">
            <a:avLst/>
          </a:prstGeom>
          <a:noFill/>
        </p:spPr>
        <p:txBody>
          <a:bodyPr wrap="square" rtlCol="0">
            <a:spAutoFit/>
          </a:bodyPr>
          <a:lstStyle/>
          <a:p>
            <a:pPr lvl="1"/>
            <a:r>
              <a:rPr lang="en-US" sz="2000" dirty="0"/>
              <a:t>Warranty expense on the tax return</a:t>
            </a:r>
          </a:p>
        </p:txBody>
      </p:sp>
      <p:sp>
        <p:nvSpPr>
          <p:cNvPr id="27" name="TextBox 26"/>
          <p:cNvSpPr txBox="1"/>
          <p:nvPr/>
        </p:nvSpPr>
        <p:spPr>
          <a:xfrm>
            <a:off x="601327" y="6124684"/>
            <a:ext cx="4799994" cy="400110"/>
          </a:xfrm>
          <a:prstGeom prst="rect">
            <a:avLst/>
          </a:prstGeom>
          <a:noFill/>
        </p:spPr>
        <p:txBody>
          <a:bodyPr wrap="square" rtlCol="0">
            <a:spAutoFit/>
          </a:bodyPr>
          <a:lstStyle/>
          <a:p>
            <a:r>
              <a:rPr lang="en-US" sz="2000" b="1" dirty="0"/>
              <a:t>Taxable income (tax return)</a:t>
            </a:r>
            <a:endParaRPr lang="en-US" sz="2000" dirty="0"/>
          </a:p>
        </p:txBody>
      </p:sp>
      <p:sp>
        <p:nvSpPr>
          <p:cNvPr id="28" name="TextBox 27"/>
          <p:cNvSpPr txBox="1"/>
          <p:nvPr/>
        </p:nvSpPr>
        <p:spPr>
          <a:xfrm>
            <a:off x="5202305" y="3956204"/>
            <a:ext cx="949652" cy="400110"/>
          </a:xfrm>
          <a:prstGeom prst="rect">
            <a:avLst/>
          </a:prstGeom>
        </p:spPr>
        <p:txBody>
          <a:bodyPr wrap="square" rtlCol="0">
            <a:spAutoFit/>
          </a:bodyPr>
          <a:lstStyle/>
          <a:p>
            <a:pPr algn="r"/>
            <a:r>
              <a:rPr lang="en-US" sz="2000" dirty="0"/>
              <a:t>$120</a:t>
            </a:r>
          </a:p>
        </p:txBody>
      </p:sp>
      <p:sp>
        <p:nvSpPr>
          <p:cNvPr id="29" name="TextBox 28"/>
          <p:cNvSpPr txBox="1"/>
          <p:nvPr/>
        </p:nvSpPr>
        <p:spPr>
          <a:xfrm>
            <a:off x="5202305" y="4421919"/>
            <a:ext cx="949652" cy="400110"/>
          </a:xfrm>
          <a:prstGeom prst="rect">
            <a:avLst/>
          </a:prstGeom>
        </p:spPr>
        <p:txBody>
          <a:bodyPr wrap="square" rtlCol="0">
            <a:spAutoFit/>
          </a:bodyPr>
          <a:lstStyle/>
          <a:p>
            <a:pPr algn="r"/>
            <a:r>
              <a:rPr lang="en-US" sz="2000" dirty="0"/>
              <a:t>80</a:t>
            </a:r>
          </a:p>
        </p:txBody>
      </p:sp>
      <p:sp>
        <p:nvSpPr>
          <p:cNvPr id="30" name="TextBox 29"/>
          <p:cNvSpPr txBox="1"/>
          <p:nvPr/>
        </p:nvSpPr>
        <p:spPr>
          <a:xfrm>
            <a:off x="5202305" y="4972357"/>
            <a:ext cx="949652" cy="400110"/>
          </a:xfrm>
          <a:prstGeom prst="rect">
            <a:avLst/>
          </a:prstGeom>
        </p:spPr>
        <p:txBody>
          <a:bodyPr wrap="square" rtlCol="0">
            <a:spAutoFit/>
          </a:bodyPr>
          <a:lstStyle/>
          <a:p>
            <a:pPr algn="r"/>
            <a:r>
              <a:rPr lang="en-US" sz="2000" dirty="0"/>
              <a:t>0</a:t>
            </a:r>
          </a:p>
        </p:txBody>
      </p:sp>
      <p:sp>
        <p:nvSpPr>
          <p:cNvPr id="31" name="TextBox 30"/>
          <p:cNvSpPr txBox="1"/>
          <p:nvPr/>
        </p:nvSpPr>
        <p:spPr>
          <a:xfrm>
            <a:off x="5202305" y="6124684"/>
            <a:ext cx="949652" cy="400110"/>
          </a:xfrm>
          <a:prstGeom prst="rect">
            <a:avLst/>
          </a:prstGeom>
        </p:spPr>
        <p:txBody>
          <a:bodyPr wrap="square" rtlCol="0">
            <a:spAutoFit/>
          </a:bodyPr>
          <a:lstStyle/>
          <a:p>
            <a:pPr algn="r"/>
            <a:r>
              <a:rPr lang="en-US" sz="2000" dirty="0"/>
              <a:t>$200</a:t>
            </a:r>
          </a:p>
        </p:txBody>
      </p:sp>
      <p:sp>
        <p:nvSpPr>
          <p:cNvPr id="32" name="TextBox 31"/>
          <p:cNvSpPr txBox="1"/>
          <p:nvPr/>
        </p:nvSpPr>
        <p:spPr>
          <a:xfrm>
            <a:off x="6202140" y="3956204"/>
            <a:ext cx="949652" cy="400110"/>
          </a:xfrm>
          <a:prstGeom prst="rect">
            <a:avLst/>
          </a:prstGeom>
        </p:spPr>
        <p:txBody>
          <a:bodyPr wrap="square" rtlCol="0">
            <a:spAutoFit/>
          </a:bodyPr>
          <a:lstStyle/>
          <a:p>
            <a:pPr algn="r"/>
            <a:r>
              <a:rPr lang="en-US" sz="2000" dirty="0"/>
              <a:t>$100</a:t>
            </a:r>
          </a:p>
        </p:txBody>
      </p:sp>
      <p:sp>
        <p:nvSpPr>
          <p:cNvPr id="33" name="TextBox 32"/>
          <p:cNvSpPr txBox="1"/>
          <p:nvPr/>
        </p:nvSpPr>
        <p:spPr>
          <a:xfrm>
            <a:off x="6202140" y="4421919"/>
            <a:ext cx="949652" cy="400110"/>
          </a:xfrm>
          <a:prstGeom prst="rect">
            <a:avLst/>
          </a:prstGeom>
        </p:spPr>
        <p:txBody>
          <a:bodyPr wrap="square" rtlCol="0">
            <a:spAutoFit/>
          </a:bodyPr>
          <a:lstStyle/>
          <a:p>
            <a:pPr algn="r"/>
            <a:r>
              <a:rPr lang="en-US" sz="2000" dirty="0"/>
              <a:t>0</a:t>
            </a:r>
          </a:p>
        </p:txBody>
      </p:sp>
      <p:sp>
        <p:nvSpPr>
          <p:cNvPr id="34" name="TextBox 33"/>
          <p:cNvSpPr txBox="1"/>
          <p:nvPr/>
        </p:nvSpPr>
        <p:spPr>
          <a:xfrm>
            <a:off x="6202140" y="4972357"/>
            <a:ext cx="949652" cy="400110"/>
          </a:xfrm>
          <a:prstGeom prst="rect">
            <a:avLst/>
          </a:prstGeom>
        </p:spPr>
        <p:txBody>
          <a:bodyPr wrap="square" rtlCol="0">
            <a:spAutoFit/>
          </a:bodyPr>
          <a:lstStyle/>
          <a:p>
            <a:pPr algn="r"/>
            <a:r>
              <a:rPr lang="en-US" sz="2000" dirty="0"/>
              <a:t>(36)</a:t>
            </a:r>
          </a:p>
        </p:txBody>
      </p:sp>
      <p:sp>
        <p:nvSpPr>
          <p:cNvPr id="35" name="TextBox 34"/>
          <p:cNvSpPr txBox="1"/>
          <p:nvPr/>
        </p:nvSpPr>
        <p:spPr>
          <a:xfrm>
            <a:off x="6202140" y="6124684"/>
            <a:ext cx="949652" cy="400110"/>
          </a:xfrm>
          <a:prstGeom prst="rect">
            <a:avLst/>
          </a:prstGeom>
        </p:spPr>
        <p:txBody>
          <a:bodyPr wrap="square" rtlCol="0">
            <a:spAutoFit/>
          </a:bodyPr>
          <a:lstStyle/>
          <a:p>
            <a:pPr algn="r"/>
            <a:r>
              <a:rPr lang="en-US" sz="2000" dirty="0"/>
              <a:t>$64</a:t>
            </a:r>
          </a:p>
        </p:txBody>
      </p:sp>
      <p:sp>
        <p:nvSpPr>
          <p:cNvPr id="36" name="TextBox 35"/>
          <p:cNvSpPr txBox="1"/>
          <p:nvPr/>
        </p:nvSpPr>
        <p:spPr>
          <a:xfrm>
            <a:off x="7173495" y="3956204"/>
            <a:ext cx="949652" cy="400110"/>
          </a:xfrm>
          <a:prstGeom prst="rect">
            <a:avLst/>
          </a:prstGeom>
        </p:spPr>
        <p:txBody>
          <a:bodyPr wrap="square" rtlCol="0">
            <a:spAutoFit/>
          </a:bodyPr>
          <a:lstStyle/>
          <a:p>
            <a:pPr algn="r"/>
            <a:r>
              <a:rPr lang="en-US" sz="2000" dirty="0"/>
              <a:t>$100</a:t>
            </a:r>
          </a:p>
        </p:txBody>
      </p:sp>
      <p:sp>
        <p:nvSpPr>
          <p:cNvPr id="37" name="TextBox 36"/>
          <p:cNvSpPr txBox="1"/>
          <p:nvPr/>
        </p:nvSpPr>
        <p:spPr>
          <a:xfrm>
            <a:off x="7173495" y="4421919"/>
            <a:ext cx="949652" cy="400110"/>
          </a:xfrm>
          <a:prstGeom prst="rect">
            <a:avLst/>
          </a:prstGeom>
        </p:spPr>
        <p:txBody>
          <a:bodyPr wrap="square" rtlCol="0">
            <a:spAutoFit/>
          </a:bodyPr>
          <a:lstStyle/>
          <a:p>
            <a:pPr algn="r"/>
            <a:r>
              <a:rPr lang="en-US" sz="2000" dirty="0"/>
              <a:t>0</a:t>
            </a:r>
          </a:p>
        </p:txBody>
      </p:sp>
      <p:sp>
        <p:nvSpPr>
          <p:cNvPr id="38" name="TextBox 37"/>
          <p:cNvSpPr txBox="1"/>
          <p:nvPr/>
        </p:nvSpPr>
        <p:spPr>
          <a:xfrm>
            <a:off x="7173495" y="4972357"/>
            <a:ext cx="949652" cy="400110"/>
          </a:xfrm>
          <a:prstGeom prst="rect">
            <a:avLst/>
          </a:prstGeom>
        </p:spPr>
        <p:txBody>
          <a:bodyPr wrap="square" rtlCol="0">
            <a:spAutoFit/>
          </a:bodyPr>
          <a:lstStyle/>
          <a:p>
            <a:pPr algn="r"/>
            <a:r>
              <a:rPr lang="en-US" sz="2000" dirty="0"/>
              <a:t>(44)</a:t>
            </a:r>
          </a:p>
        </p:txBody>
      </p:sp>
      <p:sp>
        <p:nvSpPr>
          <p:cNvPr id="39" name="TextBox 38"/>
          <p:cNvSpPr txBox="1"/>
          <p:nvPr/>
        </p:nvSpPr>
        <p:spPr>
          <a:xfrm>
            <a:off x="7173495" y="6124684"/>
            <a:ext cx="949652" cy="400110"/>
          </a:xfrm>
          <a:prstGeom prst="rect">
            <a:avLst/>
          </a:prstGeom>
        </p:spPr>
        <p:txBody>
          <a:bodyPr wrap="square" rtlCol="0">
            <a:spAutoFit/>
          </a:bodyPr>
          <a:lstStyle/>
          <a:p>
            <a:pPr algn="r"/>
            <a:r>
              <a:rPr lang="en-US" sz="2000" dirty="0"/>
              <a:t>$56</a:t>
            </a:r>
          </a:p>
        </p:txBody>
      </p:sp>
      <p:sp>
        <p:nvSpPr>
          <p:cNvPr id="40" name="TextBox 39"/>
          <p:cNvSpPr txBox="1"/>
          <p:nvPr/>
        </p:nvSpPr>
        <p:spPr>
          <a:xfrm>
            <a:off x="8106007" y="3956204"/>
            <a:ext cx="949652" cy="400110"/>
          </a:xfrm>
          <a:prstGeom prst="rect">
            <a:avLst/>
          </a:prstGeom>
        </p:spPr>
        <p:txBody>
          <a:bodyPr wrap="square" rtlCol="0">
            <a:spAutoFit/>
          </a:bodyPr>
          <a:lstStyle/>
          <a:p>
            <a:pPr algn="r"/>
            <a:r>
              <a:rPr lang="en-US" sz="2000" dirty="0"/>
              <a:t>$320</a:t>
            </a:r>
          </a:p>
        </p:txBody>
      </p:sp>
      <p:sp>
        <p:nvSpPr>
          <p:cNvPr id="41" name="TextBox 40"/>
          <p:cNvSpPr txBox="1"/>
          <p:nvPr/>
        </p:nvSpPr>
        <p:spPr>
          <a:xfrm>
            <a:off x="8106007" y="4421919"/>
            <a:ext cx="949652" cy="400110"/>
          </a:xfrm>
          <a:prstGeom prst="rect">
            <a:avLst/>
          </a:prstGeom>
        </p:spPr>
        <p:txBody>
          <a:bodyPr wrap="square" rtlCol="0">
            <a:spAutoFit/>
          </a:bodyPr>
          <a:lstStyle/>
          <a:p>
            <a:pPr algn="r"/>
            <a:r>
              <a:rPr lang="en-US" sz="2000" dirty="0"/>
              <a:t>(80)</a:t>
            </a:r>
          </a:p>
        </p:txBody>
      </p:sp>
      <p:sp>
        <p:nvSpPr>
          <p:cNvPr id="42" name="TextBox 41"/>
          <p:cNvSpPr txBox="1"/>
          <p:nvPr/>
        </p:nvSpPr>
        <p:spPr>
          <a:xfrm>
            <a:off x="8106007" y="4972357"/>
            <a:ext cx="949652" cy="400110"/>
          </a:xfrm>
          <a:prstGeom prst="rect">
            <a:avLst/>
          </a:prstGeom>
        </p:spPr>
        <p:txBody>
          <a:bodyPr wrap="square" rtlCol="0">
            <a:spAutoFit/>
          </a:bodyPr>
          <a:lstStyle/>
          <a:p>
            <a:pPr algn="r"/>
            <a:r>
              <a:rPr lang="en-US" sz="2000" dirty="0"/>
              <a:t>80</a:t>
            </a:r>
          </a:p>
        </p:txBody>
      </p:sp>
      <p:sp>
        <p:nvSpPr>
          <p:cNvPr id="43" name="TextBox 42"/>
          <p:cNvSpPr txBox="1"/>
          <p:nvPr/>
        </p:nvSpPr>
        <p:spPr>
          <a:xfrm>
            <a:off x="8106007" y="6124684"/>
            <a:ext cx="949652" cy="400110"/>
          </a:xfrm>
          <a:prstGeom prst="rect">
            <a:avLst/>
          </a:prstGeom>
        </p:spPr>
        <p:txBody>
          <a:bodyPr wrap="square" rtlCol="0">
            <a:spAutoFit/>
          </a:bodyPr>
          <a:lstStyle/>
          <a:p>
            <a:pPr algn="r"/>
            <a:r>
              <a:rPr lang="en-US" sz="2000" dirty="0"/>
              <a:t>$320</a:t>
            </a:r>
          </a:p>
        </p:txBody>
      </p:sp>
      <p:cxnSp>
        <p:nvCxnSpPr>
          <p:cNvPr id="13" name="Straight Connector 12"/>
          <p:cNvCxnSpPr/>
          <p:nvPr/>
        </p:nvCxnSpPr>
        <p:spPr>
          <a:xfrm>
            <a:off x="5453995" y="542962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453995" y="65371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453995" y="658631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6427847" y="542819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6427847" y="65357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6427847" y="658489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7415997" y="5428349"/>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415997" y="6535883"/>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7415997" y="658504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37939" y="542804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37939" y="6535581"/>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37939" y="6584745"/>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669868" y="394169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01327" y="3597807"/>
            <a:ext cx="2035666" cy="400110"/>
          </a:xfrm>
          <a:prstGeom prst="rect">
            <a:avLst/>
          </a:prstGeom>
        </p:spPr>
        <p:txBody>
          <a:bodyPr wrap="square" rtlCol="0">
            <a:spAutoFit/>
          </a:bodyPr>
          <a:lstStyle/>
          <a:p>
            <a:pPr algn="ctr"/>
            <a:r>
              <a:rPr lang="en-US" sz="2000" dirty="0"/>
              <a:t>($ in millions)</a:t>
            </a:r>
          </a:p>
        </p:txBody>
      </p:sp>
      <p:sp>
        <p:nvSpPr>
          <p:cNvPr id="58" name="TextBox 57">
            <a:extLst>
              <a:ext uri="{FF2B5EF4-FFF2-40B4-BE49-F238E27FC236}">
                <a16:creationId xmlns:a16="http://schemas.microsoft.com/office/drawing/2014/main" id="{A7A18A27-E530-4A7F-B074-35D96A278A06}"/>
              </a:ext>
            </a:extLst>
          </p:cNvPr>
          <p:cNvSpPr txBox="1"/>
          <p:nvPr/>
        </p:nvSpPr>
        <p:spPr>
          <a:xfrm>
            <a:off x="603252" y="5666122"/>
            <a:ext cx="4799994" cy="400110"/>
          </a:xfrm>
          <a:prstGeom prst="rect">
            <a:avLst/>
          </a:prstGeom>
          <a:noFill/>
        </p:spPr>
        <p:txBody>
          <a:bodyPr wrap="square" rtlCol="0">
            <a:spAutoFit/>
          </a:bodyPr>
          <a:lstStyle/>
          <a:p>
            <a:pPr lvl="1"/>
            <a:r>
              <a:rPr lang="en-US" sz="2000" dirty="0"/>
              <a:t>	Temporary difference</a:t>
            </a:r>
          </a:p>
        </p:txBody>
      </p:sp>
      <p:sp>
        <p:nvSpPr>
          <p:cNvPr id="66" name="TextBox 65">
            <a:extLst>
              <a:ext uri="{FF2B5EF4-FFF2-40B4-BE49-F238E27FC236}">
                <a16:creationId xmlns:a16="http://schemas.microsoft.com/office/drawing/2014/main" id="{C75B691F-8C30-4A12-8588-11C78399617E}"/>
              </a:ext>
            </a:extLst>
          </p:cNvPr>
          <p:cNvSpPr txBox="1"/>
          <p:nvPr/>
        </p:nvSpPr>
        <p:spPr>
          <a:xfrm>
            <a:off x="5204230" y="5653491"/>
            <a:ext cx="949652" cy="400110"/>
          </a:xfrm>
          <a:prstGeom prst="rect">
            <a:avLst/>
          </a:prstGeom>
        </p:spPr>
        <p:txBody>
          <a:bodyPr wrap="square" rtlCol="0">
            <a:spAutoFit/>
          </a:bodyPr>
          <a:lstStyle/>
          <a:p>
            <a:pPr algn="r"/>
            <a:r>
              <a:rPr lang="en-US" sz="2000" dirty="0"/>
              <a:t>80</a:t>
            </a:r>
          </a:p>
        </p:txBody>
      </p:sp>
      <p:sp>
        <p:nvSpPr>
          <p:cNvPr id="67" name="TextBox 66">
            <a:extLst>
              <a:ext uri="{FF2B5EF4-FFF2-40B4-BE49-F238E27FC236}">
                <a16:creationId xmlns:a16="http://schemas.microsoft.com/office/drawing/2014/main" id="{B9226B4F-9ACE-4231-B6D8-0F8BD4ED8616}"/>
              </a:ext>
            </a:extLst>
          </p:cNvPr>
          <p:cNvSpPr txBox="1"/>
          <p:nvPr/>
        </p:nvSpPr>
        <p:spPr>
          <a:xfrm>
            <a:off x="6204065" y="5653491"/>
            <a:ext cx="949652" cy="400110"/>
          </a:xfrm>
          <a:prstGeom prst="rect">
            <a:avLst/>
          </a:prstGeom>
        </p:spPr>
        <p:txBody>
          <a:bodyPr wrap="square" rtlCol="0">
            <a:spAutoFit/>
          </a:bodyPr>
          <a:lstStyle/>
          <a:p>
            <a:pPr algn="r"/>
            <a:r>
              <a:rPr lang="en-US" sz="2000" dirty="0"/>
              <a:t>(36)</a:t>
            </a:r>
          </a:p>
        </p:txBody>
      </p:sp>
      <p:sp>
        <p:nvSpPr>
          <p:cNvPr id="68" name="TextBox 67">
            <a:extLst>
              <a:ext uri="{FF2B5EF4-FFF2-40B4-BE49-F238E27FC236}">
                <a16:creationId xmlns:a16="http://schemas.microsoft.com/office/drawing/2014/main" id="{49F30EBD-BAD9-42A3-A030-54FFC09E989E}"/>
              </a:ext>
            </a:extLst>
          </p:cNvPr>
          <p:cNvSpPr txBox="1"/>
          <p:nvPr/>
        </p:nvSpPr>
        <p:spPr>
          <a:xfrm>
            <a:off x="7175420" y="5653491"/>
            <a:ext cx="949652" cy="400110"/>
          </a:xfrm>
          <a:prstGeom prst="rect">
            <a:avLst/>
          </a:prstGeom>
        </p:spPr>
        <p:txBody>
          <a:bodyPr wrap="square" rtlCol="0">
            <a:spAutoFit/>
          </a:bodyPr>
          <a:lstStyle/>
          <a:p>
            <a:pPr algn="r"/>
            <a:r>
              <a:rPr lang="en-US" sz="2000" dirty="0"/>
              <a:t>(44)</a:t>
            </a:r>
          </a:p>
        </p:txBody>
      </p:sp>
      <p:sp>
        <p:nvSpPr>
          <p:cNvPr id="69" name="TextBox 68">
            <a:extLst>
              <a:ext uri="{FF2B5EF4-FFF2-40B4-BE49-F238E27FC236}">
                <a16:creationId xmlns:a16="http://schemas.microsoft.com/office/drawing/2014/main" id="{707DA79B-1274-45EF-8292-D6906AED6BE4}"/>
              </a:ext>
            </a:extLst>
          </p:cNvPr>
          <p:cNvSpPr txBox="1"/>
          <p:nvPr/>
        </p:nvSpPr>
        <p:spPr>
          <a:xfrm>
            <a:off x="8107932" y="5653491"/>
            <a:ext cx="949652" cy="400110"/>
          </a:xfrm>
          <a:prstGeom prst="rect">
            <a:avLst/>
          </a:prstGeom>
        </p:spPr>
        <p:txBody>
          <a:bodyPr wrap="square" rtlCol="0">
            <a:spAutoFit/>
          </a:bodyPr>
          <a:lstStyle/>
          <a:p>
            <a:pPr algn="r"/>
            <a:r>
              <a:rPr lang="en-US" sz="2000" dirty="0"/>
              <a:t>0</a:t>
            </a:r>
          </a:p>
        </p:txBody>
      </p:sp>
      <p:cxnSp>
        <p:nvCxnSpPr>
          <p:cNvPr id="70" name="Straight Connector 69">
            <a:extLst>
              <a:ext uri="{FF2B5EF4-FFF2-40B4-BE49-F238E27FC236}">
                <a16:creationId xmlns:a16="http://schemas.microsoft.com/office/drawing/2014/main" id="{5A2C71DA-266E-4B7C-94A8-D577A1ABB053}"/>
              </a:ext>
            </a:extLst>
          </p:cNvPr>
          <p:cNvCxnSpPr/>
          <p:nvPr/>
        </p:nvCxnSpPr>
        <p:spPr>
          <a:xfrm>
            <a:off x="5455920" y="61107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C06EA47-ED18-4F16-BF18-86F42C0A5B68}"/>
              </a:ext>
            </a:extLst>
          </p:cNvPr>
          <p:cNvCxnSpPr/>
          <p:nvPr/>
        </p:nvCxnSpPr>
        <p:spPr>
          <a:xfrm>
            <a:off x="6429772" y="61093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7E4F334D-F36A-4DC4-A83F-A433BBA7E07D}"/>
              </a:ext>
            </a:extLst>
          </p:cNvPr>
          <p:cNvCxnSpPr/>
          <p:nvPr/>
        </p:nvCxnSpPr>
        <p:spPr>
          <a:xfrm>
            <a:off x="7417922" y="6109483"/>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BE60B02-4663-45E6-80C9-79456F12D09F}"/>
              </a:ext>
            </a:extLst>
          </p:cNvPr>
          <p:cNvCxnSpPr/>
          <p:nvPr/>
        </p:nvCxnSpPr>
        <p:spPr>
          <a:xfrm>
            <a:off x="8339864" y="6109181"/>
            <a:ext cx="6191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7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500"/>
                                        <p:tgtEl>
                                          <p:spTgt spid="13"/>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500"/>
                                        <p:tgtEl>
                                          <p:spTgt spid="3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par>
                                <p:cTn id="120" presetID="10" presetClass="entr" presetSubtype="0" fill="hold"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500"/>
                                        <p:tgtEl>
                                          <p:spTgt spid="44"/>
                                        </p:tgtEl>
                                      </p:cBhvr>
                                    </p:animEffect>
                                  </p:childTnLst>
                                </p:cTn>
                              </p:par>
                              <p:par>
                                <p:cTn id="123" presetID="10" presetClass="entr" presetSubtype="0" fill="hold"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500"/>
                                        <p:tgtEl>
                                          <p:spTgt spid="45"/>
                                        </p:tgtEl>
                                      </p:cBhvr>
                                    </p:animEffect>
                                  </p:childTnLst>
                                </p:cTn>
                              </p:par>
                              <p:par>
                                <p:cTn id="126" presetID="10" presetClass="entr" presetSubtype="0" fill="hold"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500"/>
                                        <p:tgtEl>
                                          <p:spTgt spid="47"/>
                                        </p:tgtEl>
                                      </p:cBhvr>
                                    </p:animEffect>
                                  </p:childTnLst>
                                </p:cTn>
                              </p:par>
                              <p:par>
                                <p:cTn id="129" presetID="10" presetClass="entr" presetSubtype="0"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
                                        <p:tgtEl>
                                          <p:spTgt spid="48"/>
                                        </p:tgtEl>
                                      </p:cBhvr>
                                    </p:animEffect>
                                  </p:childTnLst>
                                </p:cTn>
                              </p:par>
                              <p:par>
                                <p:cTn id="132" presetID="10" presetClass="entr" presetSubtype="0" fill="hold"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500"/>
                                        <p:tgtEl>
                                          <p:spTgt spid="50"/>
                                        </p:tgtEl>
                                      </p:cBhvr>
                                    </p:animEffect>
                                  </p:childTnLst>
                                </p:cTn>
                              </p:par>
                              <p:par>
                                <p:cTn id="135" presetID="10" presetClass="entr" presetSubtype="0" fill="hold" nodeType="with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500"/>
                                        <p:tgtEl>
                                          <p:spTgt spid="51"/>
                                        </p:tgtEl>
                                      </p:cBhvr>
                                    </p:animEffect>
                                  </p:childTnLst>
                                </p:cTn>
                              </p:par>
                              <p:par>
                                <p:cTn id="138" presetID="10" presetClass="entr" presetSubtype="0" fill="hold"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childTnLst>
                                </p:cTn>
                              </p:par>
                              <p:par>
                                <p:cTn id="141" presetID="10" presetClass="entr" presetSubtype="0" fill="hold" nodeType="with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500"/>
                                        <p:tgtEl>
                                          <p:spTgt spid="54"/>
                                        </p:tgtEl>
                                      </p:cBhvr>
                                    </p:animEffect>
                                  </p:childTnLst>
                                </p:cTn>
                              </p:par>
                              <p:par>
                                <p:cTn id="144" presetID="10" presetClass="entr" presetSubtype="0" fill="hold" nodeType="withEffect">
                                  <p:stCondLst>
                                    <p:cond delay="0"/>
                                  </p:stCondLst>
                                  <p:childTnLst>
                                    <p:set>
                                      <p:cBhvr>
                                        <p:cTn id="145" dur="1" fill="hold">
                                          <p:stCondLst>
                                            <p:cond delay="0"/>
                                          </p:stCondLst>
                                        </p:cTn>
                                        <p:tgtEl>
                                          <p:spTgt spid="70"/>
                                        </p:tgtEl>
                                        <p:attrNameLst>
                                          <p:attrName>style.visibility</p:attrName>
                                        </p:attrNameLst>
                                      </p:cBhvr>
                                      <p:to>
                                        <p:strVal val="visible"/>
                                      </p:to>
                                    </p:set>
                                    <p:animEffect transition="in" filter="fade">
                                      <p:cBhvr>
                                        <p:cTn id="146" dur="500"/>
                                        <p:tgtEl>
                                          <p:spTgt spid="70"/>
                                        </p:tgtEl>
                                      </p:cBhvr>
                                    </p:animEffect>
                                  </p:childTnLst>
                                </p:cTn>
                              </p:par>
                              <p:par>
                                <p:cTn id="147" presetID="10"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Effect transition="in" filter="fade">
                                      <p:cBhvr>
                                        <p:cTn id="149" dur="500"/>
                                        <p:tgtEl>
                                          <p:spTgt spid="71"/>
                                        </p:tgtEl>
                                      </p:cBhvr>
                                    </p:animEffect>
                                  </p:childTnLst>
                                </p:cTn>
                              </p:par>
                              <p:par>
                                <p:cTn id="150" presetID="10" presetClass="entr" presetSubtype="0" fill="hold" nodeType="with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fade">
                                      <p:cBhvr>
                                        <p:cTn id="152" dur="500"/>
                                        <p:tgtEl>
                                          <p:spTgt spid="72"/>
                                        </p:tgtEl>
                                      </p:cBhvr>
                                    </p:animEffect>
                                  </p:childTnLst>
                                </p:cTn>
                              </p:par>
                              <p:par>
                                <p:cTn id="153" presetID="10" presetClass="entr" presetSubtype="0" fill="hold" nodeType="with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62" grpId="0"/>
      <p:bldP spid="58" grpId="0"/>
      <p:bldP spid="66" grpId="0"/>
      <p:bldP spid="67" grpId="0"/>
      <p:bldP spid="68"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11522" y="3723776"/>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Taxes—2021</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6" name="TextBox 25"/>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Deductible Amounts</a:t>
            </a:r>
            <a:endParaRPr lang="en-US" sz="2200" dirty="0"/>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2021</a:t>
            </a:r>
            <a:endParaRPr lang="en-US" sz="2200" dirty="0"/>
          </a:p>
        </p:txBody>
      </p:sp>
      <p:sp>
        <p:nvSpPr>
          <p:cNvPr id="28" name="TextBox 27"/>
          <p:cNvSpPr txBox="1"/>
          <p:nvPr/>
        </p:nvSpPr>
        <p:spPr>
          <a:xfrm>
            <a:off x="5287749"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29" name="TextBox 28"/>
          <p:cNvSpPr txBox="1"/>
          <p:nvPr/>
        </p:nvSpPr>
        <p:spPr>
          <a:xfrm>
            <a:off x="6523215" y="1211561"/>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Warranty expense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$120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$200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50</a:t>
            </a:r>
          </a:p>
        </p:txBody>
      </p:sp>
      <p:sp>
        <p:nvSpPr>
          <p:cNvPr id="44" name="TextBox 43"/>
          <p:cNvSpPr txBox="1"/>
          <p:nvPr/>
        </p:nvSpPr>
        <p:spPr>
          <a:xfrm>
            <a:off x="5304285" y="2304700"/>
            <a:ext cx="949652" cy="430887"/>
          </a:xfrm>
          <a:prstGeom prst="rect">
            <a:avLst/>
          </a:prstGeom>
        </p:spPr>
        <p:txBody>
          <a:bodyPr wrap="square" rtlCol="0">
            <a:spAutoFit/>
          </a:bodyPr>
          <a:lstStyle/>
          <a:p>
            <a:pPr algn="r"/>
            <a:r>
              <a:rPr lang="en-US" sz="2200" b="1" dirty="0"/>
              <a:t>$(36)</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$(44)</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$(80)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$(20)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834976" y="4087056"/>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51549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51549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204878" y="4037479"/>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263397" y="4308894"/>
            <a:ext cx="471015" cy="430887"/>
          </a:xfrm>
          <a:prstGeom prst="rect">
            <a:avLst/>
          </a:prstGeom>
        </p:spPr>
        <p:txBody>
          <a:bodyPr wrap="square" rtlCol="0" anchor="ctr">
            <a:spAutoFit/>
          </a:bodyPr>
          <a:lstStyle/>
          <a:p>
            <a:pPr algn="r"/>
            <a:r>
              <a:rPr lang="en-US" sz="2200" b="1" dirty="0">
                <a:solidFill>
                  <a:srgbClr val="EC008C"/>
                </a:solidFill>
              </a:rPr>
              <a:t>20</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237401" y="4616659"/>
            <a:ext cx="471015" cy="430887"/>
          </a:xfrm>
          <a:prstGeom prst="rect">
            <a:avLst/>
          </a:prstGeom>
        </p:spPr>
        <p:txBody>
          <a:bodyPr wrap="square" rtlCol="0" anchor="ctr">
            <a:spAutoFit/>
          </a:bodyPr>
          <a:lstStyle/>
          <a:p>
            <a:pPr algn="r"/>
            <a:r>
              <a:rPr lang="en-US" sz="2200" b="1" dirty="0"/>
              <a:t>20</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6618467" y="3758540"/>
            <a:ext cx="1775205" cy="10770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$50</a:t>
            </a:r>
          </a:p>
          <a:p>
            <a:r>
              <a:rPr lang="en-US" sz="2200" b="1" dirty="0"/>
              <a:t>Step 2: DTA end bal: $20</a:t>
            </a:r>
          </a:p>
          <a:p>
            <a:r>
              <a:rPr lang="en-US" sz="2200" b="1" dirty="0">
                <a:solidFill>
                  <a:srgbClr val="FF3399"/>
                </a:solidFill>
              </a:rPr>
              <a:t>Step 3: DTA change: $20</a:t>
            </a:r>
          </a:p>
          <a:p>
            <a:r>
              <a:rPr lang="en-US" sz="2200" b="1" dirty="0">
                <a:solidFill>
                  <a:srgbClr val="0070C0"/>
                </a:solidFill>
              </a:rPr>
              <a:t>Step 4: Tax exp plug: $30</a:t>
            </a:r>
          </a:p>
        </p:txBody>
      </p:sp>
      <p:sp>
        <p:nvSpPr>
          <p:cNvPr id="62" name="TextBox 61">
            <a:extLst>
              <a:ext uri="{FF2B5EF4-FFF2-40B4-BE49-F238E27FC236}">
                <a16:creationId xmlns:a16="http://schemas.microsoft.com/office/drawing/2014/main" id="{3261FB06-9422-4F5E-8761-AE488908DABE}"/>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3" name="Straight Connector 62">
            <a:extLst>
              <a:ext uri="{FF2B5EF4-FFF2-40B4-BE49-F238E27FC236}">
                <a16:creationId xmlns:a16="http://schemas.microsoft.com/office/drawing/2014/main" id="{EBF4FBB5-E5E7-4A94-9CA5-31F0693F145F}"/>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8B0D3D3-C5EF-4BF3-920E-0D66BDE19EDE}"/>
              </a:ext>
            </a:extLst>
          </p:cNvPr>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65" name="TextBox 64">
            <a:extLst>
              <a:ext uri="{FF2B5EF4-FFF2-40B4-BE49-F238E27FC236}">
                <a16:creationId xmlns:a16="http://schemas.microsoft.com/office/drawing/2014/main" id="{C0576FF2-37CB-4FD3-BFE1-00786C081F84}"/>
              </a:ext>
            </a:extLst>
          </p:cNvPr>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66" name="Straight Connector 65">
            <a:extLst>
              <a:ext uri="{FF2B5EF4-FFF2-40B4-BE49-F238E27FC236}">
                <a16:creationId xmlns:a16="http://schemas.microsoft.com/office/drawing/2014/main" id="{5D7BE037-2ED2-45EA-9F8A-23588A166532}"/>
              </a:ext>
            </a:extLst>
          </p:cNvPr>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5446038-1AD7-495F-BDFC-ABCF6850C3E9}"/>
              </a:ext>
            </a:extLst>
          </p:cNvPr>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0" name="TextBox 69">
            <a:extLst>
              <a:ext uri="{FF2B5EF4-FFF2-40B4-BE49-F238E27FC236}">
                <a16:creationId xmlns:a16="http://schemas.microsoft.com/office/drawing/2014/main" id="{4EE7E7A8-400D-4A6F-AF05-DCCAFACEAC23}"/>
              </a:ext>
            </a:extLst>
          </p:cNvPr>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1" name="TextBox 70">
            <a:extLst>
              <a:ext uri="{FF2B5EF4-FFF2-40B4-BE49-F238E27FC236}">
                <a16:creationId xmlns:a16="http://schemas.microsoft.com/office/drawing/2014/main" id="{8B7E3B26-C6E2-4A31-9EF6-DD5D83841222}"/>
              </a:ext>
            </a:extLst>
          </p:cNvPr>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30</a:t>
            </a:r>
          </a:p>
        </p:txBody>
      </p:sp>
      <p:sp>
        <p:nvSpPr>
          <p:cNvPr id="72" name="TextBox 71">
            <a:extLst>
              <a:ext uri="{FF2B5EF4-FFF2-40B4-BE49-F238E27FC236}">
                <a16:creationId xmlns:a16="http://schemas.microsoft.com/office/drawing/2014/main" id="{1530B445-E5B2-4F3D-81A0-1D11B1D2A08F}"/>
              </a:ext>
            </a:extLst>
          </p:cNvPr>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50</a:t>
            </a:r>
          </a:p>
        </p:txBody>
      </p:sp>
      <p:sp>
        <p:nvSpPr>
          <p:cNvPr id="73" name="TextBox 72">
            <a:extLst>
              <a:ext uri="{FF2B5EF4-FFF2-40B4-BE49-F238E27FC236}">
                <a16:creationId xmlns:a16="http://schemas.microsoft.com/office/drawing/2014/main" id="{00C9AABD-75AE-41D6-AECB-316D7AE68DC5}"/>
              </a:ext>
            </a:extLst>
          </p:cNvPr>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0" name="TextBox 89">
            <a:extLst>
              <a:ext uri="{FF2B5EF4-FFF2-40B4-BE49-F238E27FC236}">
                <a16:creationId xmlns:a16="http://schemas.microsoft.com/office/drawing/2014/main" id="{2351B5A9-6EDB-4892-95E2-4D282E46C55A}"/>
              </a:ext>
            </a:extLst>
          </p:cNvPr>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91" name="TextBox 90">
            <a:extLst>
              <a:ext uri="{FF2B5EF4-FFF2-40B4-BE49-F238E27FC236}">
                <a16:creationId xmlns:a16="http://schemas.microsoft.com/office/drawing/2014/main" id="{55DC5128-2D9F-4839-BEF5-89B30A08C97E}"/>
              </a:ext>
            </a:extLst>
          </p:cNvPr>
          <p:cNvSpPr txBox="1">
            <a:spLocks noChangeArrowheads="1"/>
          </p:cNvSpPr>
          <p:nvPr/>
        </p:nvSpPr>
        <p:spPr bwMode="auto">
          <a:xfrm>
            <a:off x="465398" y="5830597"/>
            <a:ext cx="5414560"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92" name="TextBox 91">
            <a:extLst>
              <a:ext uri="{FF2B5EF4-FFF2-40B4-BE49-F238E27FC236}">
                <a16:creationId xmlns:a16="http://schemas.microsoft.com/office/drawing/2014/main" id="{EF3612BA-3444-422B-B6A9-084A079CDE71}"/>
              </a:ext>
            </a:extLst>
          </p:cNvPr>
          <p:cNvSpPr txBox="1">
            <a:spLocks noChangeArrowheads="1"/>
          </p:cNvSpPr>
          <p:nvPr/>
        </p:nvSpPr>
        <p:spPr bwMode="auto">
          <a:xfrm>
            <a:off x="62271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20</a:t>
            </a:r>
          </a:p>
        </p:txBody>
      </p:sp>
      <p:sp>
        <p:nvSpPr>
          <p:cNvPr id="93" name="Rectangle 92">
            <a:extLst>
              <a:ext uri="{FF2B5EF4-FFF2-40B4-BE49-F238E27FC236}">
                <a16:creationId xmlns:a16="http://schemas.microsoft.com/office/drawing/2014/main" id="{9C9DD423-3721-4BCC-ACE8-6FA5908AE5E1}"/>
              </a:ext>
            </a:extLst>
          </p:cNvPr>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761C4FD-8970-4C94-8256-152D8AB4F9E4}"/>
              </a:ext>
            </a:extLst>
          </p:cNvPr>
          <p:cNvSpPr/>
          <p:nvPr/>
        </p:nvSpPr>
        <p:spPr>
          <a:xfrm>
            <a:off x="6314016" y="43952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79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nodeType="with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500"/>
                                        <p:tgtEl>
                                          <p:spTgt spid="88"/>
                                        </p:tgtEl>
                                      </p:cBhvr>
                                    </p:animEffect>
                                  </p:childTnLst>
                                </p:cTn>
                              </p:par>
                              <p:par>
                                <p:cTn id="77" presetID="10"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par>
                                <p:cTn id="92" presetID="10" presetClass="entr" presetSubtype="0"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9">
                                            <p:txEl>
                                              <p:pRg st="0" end="0"/>
                                            </p:txEl>
                                          </p:spTgt>
                                        </p:tgtEl>
                                        <p:attrNameLst>
                                          <p:attrName>style.visibility</p:attrName>
                                        </p:attrNameLst>
                                      </p:cBhvr>
                                      <p:to>
                                        <p:strVal val="visible"/>
                                      </p:to>
                                    </p:set>
                                    <p:animEffect transition="in" filter="fade">
                                      <p:cBhvr>
                                        <p:cTn id="99" dur="500"/>
                                        <p:tgtEl>
                                          <p:spTgt spid="69">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par>
                                <p:cTn id="103" presetID="10" presetClass="entr" presetSubtype="0" fill="hold"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fade">
                                      <p:cBhvr>
                                        <p:cTn id="108" dur="500"/>
                                        <p:tgtEl>
                                          <p:spTgt spid="7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500"/>
                                        <p:tgtEl>
                                          <p:spTgt spid="9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500"/>
                                        <p:tgtEl>
                                          <p:spTgt spid="7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animEffect transition="in" filter="fade">
                                      <p:cBhvr>
                                        <p:cTn id="117" dur="500"/>
                                        <p:tgtEl>
                                          <p:spTgt spid="7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9">
                                            <p:txEl>
                                              <p:pRg st="1" end="1"/>
                                            </p:txEl>
                                          </p:spTgt>
                                        </p:tgtEl>
                                        <p:attrNameLst>
                                          <p:attrName>style.visibility</p:attrName>
                                        </p:attrNameLst>
                                      </p:cBhvr>
                                      <p:to>
                                        <p:strVal val="visible"/>
                                      </p:to>
                                    </p:set>
                                    <p:animEffect transition="in" filter="fade">
                                      <p:cBhvr>
                                        <p:cTn id="125" dur="500"/>
                                        <p:tgtEl>
                                          <p:spTgt spid="69">
                                            <p:txEl>
                                              <p:pRg st="1" end="1"/>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500"/>
                                        <p:tgtEl>
                                          <p:spTgt spid="55"/>
                                        </p:tgtEl>
                                      </p:cBhvr>
                                    </p:animEffect>
                                  </p:childTnLst>
                                </p:cTn>
                              </p:par>
                              <p:par>
                                <p:cTn id="132" presetID="10" presetClass="entr" presetSubtype="0" fill="hold" nodeType="with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10" presetClass="entr" presetSubtype="0" fill="hold" nodeType="with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fade">
                                      <p:cBhvr>
                                        <p:cTn id="143" dur="500"/>
                                        <p:tgtEl>
                                          <p:spTgt spid="5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500"/>
                                        <p:tgtEl>
                                          <p:spTgt spid="5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par>
                                <p:cTn id="150" presetID="10" presetClass="entr" presetSubtype="0" fill="hold"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500"/>
                                        <p:tgtEl>
                                          <p:spTgt spid="61"/>
                                        </p:tgtEl>
                                      </p:cBhvr>
                                    </p:animEffect>
                                  </p:childTnLst>
                                </p:cTn>
                              </p:par>
                              <p:par>
                                <p:cTn id="156" presetID="10" presetClass="entr" presetSubtype="0"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500"/>
                                        <p:tgtEl>
                                          <p:spTgt spid="6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9">
                                            <p:txEl>
                                              <p:pRg st="2" end="2"/>
                                            </p:txEl>
                                          </p:spTgt>
                                        </p:tgtEl>
                                        <p:attrNameLst>
                                          <p:attrName>style.visibility</p:attrName>
                                        </p:attrNameLst>
                                      </p:cBhvr>
                                      <p:to>
                                        <p:strVal val="visible"/>
                                      </p:to>
                                    </p:set>
                                    <p:animEffect transition="in" filter="fade">
                                      <p:cBhvr>
                                        <p:cTn id="163" dur="500"/>
                                        <p:tgtEl>
                                          <p:spTgt spid="69">
                                            <p:txEl>
                                              <p:pRg st="2" end="2"/>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fade">
                                      <p:cBhvr>
                                        <p:cTn id="166" dur="500"/>
                                        <p:tgtEl>
                                          <p:spTgt spid="7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fade">
                                      <p:cBhvr>
                                        <p:cTn id="169" dur="500"/>
                                        <p:tgtEl>
                                          <p:spTgt spid="5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91"/>
                                        </p:tgtEl>
                                        <p:attrNameLst>
                                          <p:attrName>style.visibility</p:attrName>
                                        </p:attrNameLst>
                                      </p:cBhvr>
                                      <p:to>
                                        <p:strVal val="visible"/>
                                      </p:to>
                                    </p:set>
                                    <p:animEffect transition="in" filter="fade">
                                      <p:cBhvr>
                                        <p:cTn id="172" dur="500"/>
                                        <p:tgtEl>
                                          <p:spTgt spid="9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500"/>
                                        <p:tgtEl>
                                          <p:spTgt spid="92"/>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69">
                                            <p:txEl>
                                              <p:pRg st="3" end="3"/>
                                            </p:txEl>
                                          </p:spTgt>
                                        </p:tgtEl>
                                        <p:attrNameLst>
                                          <p:attrName>style.visibility</p:attrName>
                                        </p:attrNameLst>
                                      </p:cBhvr>
                                      <p:to>
                                        <p:strVal val="visible"/>
                                      </p:to>
                                    </p:set>
                                    <p:animEffect transition="in" filter="fade">
                                      <p:cBhvr>
                                        <p:cTn id="180" dur="500"/>
                                        <p:tgtEl>
                                          <p:spTgt spid="69">
                                            <p:txEl>
                                              <p:pRg st="3" end="3"/>
                                            </p:txEl>
                                          </p:spTgt>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fade">
                                      <p:cBhvr>
                                        <p:cTn id="183" dur="500"/>
                                        <p:tgtEl>
                                          <p:spTgt spid="7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3"/>
                                        </p:tgtEl>
                                        <p:attrNameLst>
                                          <p:attrName>style.visibility</p:attrName>
                                        </p:attrNameLst>
                                      </p:cBhvr>
                                      <p:to>
                                        <p:strVal val="visible"/>
                                      </p:to>
                                    </p:set>
                                    <p:animEffect transition="in" filter="fade">
                                      <p:cBhvr>
                                        <p:cTn id="186" dur="500"/>
                                        <p:tgtEl>
                                          <p:spTgt spid="9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25" grpId="0"/>
      <p:bldP spid="26" grpId="0"/>
      <p:bldP spid="27" grpId="0"/>
      <p:bldP spid="28" grpId="0"/>
      <p:bldP spid="29" grpId="0"/>
      <p:bldP spid="30"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52" grpId="0"/>
      <p:bldP spid="55" grpId="0"/>
      <p:bldP spid="56" grpId="0"/>
      <p:bldP spid="57" grpId="0"/>
      <p:bldP spid="58" grpId="0"/>
      <p:bldP spid="59" grpId="0"/>
      <p:bldP spid="61" grpId="0"/>
      <p:bldP spid="85" grpId="0"/>
      <p:bldP spid="62" grpId="0"/>
      <p:bldP spid="64" grpId="0" animBg="1"/>
      <p:bldP spid="65" grpId="0"/>
      <p:bldP spid="68" grpId="0"/>
      <p:bldP spid="70" grpId="0"/>
      <p:bldP spid="71" grpId="0"/>
      <p:bldP spid="72" grpId="0"/>
      <p:bldP spid="73" grpId="0"/>
      <p:bldP spid="90" grpId="0"/>
      <p:bldP spid="91" grpId="0"/>
      <p:bldP spid="92" grpId="0"/>
      <p:bldP spid="93" grpId="0" animBg="1"/>
      <p:bldP spid="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Taxes—2022</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29" name="TextBox 28"/>
          <p:cNvSpPr txBox="1"/>
          <p:nvPr/>
        </p:nvSpPr>
        <p:spPr>
          <a:xfrm>
            <a:off x="5789853" y="1201691"/>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Warranty expense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(36)</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$64</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16</a:t>
            </a:r>
          </a:p>
        </p:txBody>
      </p:sp>
      <p:sp>
        <p:nvSpPr>
          <p:cNvPr id="44" name="TextBox 43"/>
          <p:cNvSpPr txBox="1"/>
          <p:nvPr/>
        </p:nvSpPr>
        <p:spPr>
          <a:xfrm>
            <a:off x="5304285" y="2304701"/>
            <a:ext cx="1352518" cy="430887"/>
          </a:xfrm>
          <a:prstGeom prst="rect">
            <a:avLst/>
          </a:prstGeom>
        </p:spPr>
        <p:txBody>
          <a:bodyPr wrap="square" rtlCol="0">
            <a:spAutoFit/>
          </a:bodyPr>
          <a:lstStyle/>
          <a:p>
            <a:pPr algn="r"/>
            <a:r>
              <a:rPr lang="en-US" sz="2200" b="1" dirty="0"/>
              <a:t>$(44)</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$(44)</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$(11)</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2022</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0" name="TextBox 79"/>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16</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922598" y="5830597"/>
            <a:ext cx="5414560"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84" name="TextBox 83"/>
          <p:cNvSpPr txBox="1">
            <a:spLocks noChangeArrowheads="1"/>
          </p:cNvSpPr>
          <p:nvPr/>
        </p:nvSpPr>
        <p:spPr bwMode="auto">
          <a:xfrm>
            <a:off x="75479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9</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$16</a:t>
            </a:r>
          </a:p>
          <a:p>
            <a:r>
              <a:rPr lang="en-US" sz="2200" b="1" dirty="0"/>
              <a:t>Step 2: DTA end bal: $11</a:t>
            </a:r>
          </a:p>
          <a:p>
            <a:r>
              <a:rPr lang="en-US" sz="2200" b="1" dirty="0">
                <a:solidFill>
                  <a:srgbClr val="FF3399"/>
                </a:solidFill>
              </a:rPr>
              <a:t>Step 3: DTA change: $(9)</a:t>
            </a:r>
          </a:p>
          <a:p>
            <a:r>
              <a:rPr lang="en-US" sz="2200" b="1" dirty="0">
                <a:solidFill>
                  <a:srgbClr val="0070C0"/>
                </a:solidFill>
              </a:rPr>
              <a:t>Step 4: Tax exp plug: $25</a:t>
            </a:r>
          </a:p>
        </p:txBody>
      </p:sp>
      <p:sp>
        <p:nvSpPr>
          <p:cNvPr id="62" name="Rounded Rectangle 9">
            <a:extLst>
              <a:ext uri="{FF2B5EF4-FFF2-40B4-BE49-F238E27FC236}">
                <a16:creationId xmlns:a16="http://schemas.microsoft.com/office/drawing/2014/main" id="{1D6B57C8-158F-4140-B30A-AD98E6BDCBC9}"/>
              </a:ext>
            </a:extLst>
          </p:cNvPr>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80CFE983-9944-4030-853C-0258DDCEBCC0}"/>
              </a:ext>
            </a:extLst>
          </p:cNvPr>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Deductible Amounts</a:t>
            </a:r>
            <a:endParaRPr lang="en-US" sz="2200" dirty="0"/>
          </a:p>
        </p:txBody>
      </p:sp>
      <p:sp>
        <p:nvSpPr>
          <p:cNvPr id="64" name="TextBox 63">
            <a:extLst>
              <a:ext uri="{FF2B5EF4-FFF2-40B4-BE49-F238E27FC236}">
                <a16:creationId xmlns:a16="http://schemas.microsoft.com/office/drawing/2014/main" id="{2FE23CCC-7AE8-491B-8992-D0EB22234BA4}"/>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5" name="Straight Connector 64">
            <a:extLst>
              <a:ext uri="{FF2B5EF4-FFF2-40B4-BE49-F238E27FC236}">
                <a16:creationId xmlns:a16="http://schemas.microsoft.com/office/drawing/2014/main" id="{A8D5DD98-7887-4369-A313-6D930D2EA99A}"/>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6F43FF1-808A-4503-A08D-617BCB1DC309}"/>
              </a:ext>
            </a:extLst>
          </p:cNvPr>
          <p:cNvSpPr txBox="1"/>
          <p:nvPr/>
        </p:nvSpPr>
        <p:spPr>
          <a:xfrm>
            <a:off x="5211522" y="3723776"/>
            <a:ext cx="3286742" cy="1259351"/>
          </a:xfrm>
          <a:prstGeom prst="rect">
            <a:avLst/>
          </a:prstGeom>
          <a:solidFill>
            <a:srgbClr val="A4D7EF"/>
          </a:solidFill>
        </p:spPr>
        <p:txBody>
          <a:bodyPr wrap="square" rtlCol="0">
            <a:spAutoFit/>
          </a:bodyPr>
          <a:lstStyle/>
          <a:p>
            <a:endParaRPr lang="en-US" dirty="0"/>
          </a:p>
        </p:txBody>
      </p:sp>
      <p:sp>
        <p:nvSpPr>
          <p:cNvPr id="68" name="TextBox 67">
            <a:extLst>
              <a:ext uri="{FF2B5EF4-FFF2-40B4-BE49-F238E27FC236}">
                <a16:creationId xmlns:a16="http://schemas.microsoft.com/office/drawing/2014/main" id="{3FF0C46D-9950-42B9-A2D8-BE77EF678C48}"/>
              </a:ext>
            </a:extLst>
          </p:cNvPr>
          <p:cNvSpPr txBox="1"/>
          <p:nvPr/>
        </p:nvSpPr>
        <p:spPr>
          <a:xfrm>
            <a:off x="5317364" y="37394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70" name="Straight Connector 69">
            <a:extLst>
              <a:ext uri="{FF2B5EF4-FFF2-40B4-BE49-F238E27FC236}">
                <a16:creationId xmlns:a16="http://schemas.microsoft.com/office/drawing/2014/main" id="{CE4DA7AD-E3F0-43BA-8D45-609ECBE9AB9E}"/>
              </a:ext>
            </a:extLst>
          </p:cNvPr>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34EF34A-13E9-4701-9F34-741A1DB41800}"/>
              </a:ext>
            </a:extLst>
          </p:cNvPr>
          <p:cNvCxnSpPr/>
          <p:nvPr/>
        </p:nvCxnSpPr>
        <p:spPr>
          <a:xfrm flipH="1">
            <a:off x="6834976" y="40870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D21D32D7-727B-438B-AF59-7F9CC31ECFE9}"/>
              </a:ext>
            </a:extLst>
          </p:cNvPr>
          <p:cNvSpPr txBox="1"/>
          <p:nvPr/>
        </p:nvSpPr>
        <p:spPr>
          <a:xfrm>
            <a:off x="5154925" y="4063308"/>
            <a:ext cx="1160570" cy="430887"/>
          </a:xfrm>
          <a:prstGeom prst="rect">
            <a:avLst/>
          </a:prstGeom>
        </p:spPr>
        <p:txBody>
          <a:bodyPr wrap="square" rtlCol="0">
            <a:spAutoFit/>
          </a:bodyPr>
          <a:lstStyle/>
          <a:p>
            <a:pPr algn="r"/>
            <a:r>
              <a:rPr lang="en-US" sz="2200" dirty="0"/>
              <a:t>beg. bal.</a:t>
            </a:r>
          </a:p>
        </p:txBody>
      </p:sp>
      <p:sp>
        <p:nvSpPr>
          <p:cNvPr id="73" name="TextBox 72">
            <a:extLst>
              <a:ext uri="{FF2B5EF4-FFF2-40B4-BE49-F238E27FC236}">
                <a16:creationId xmlns:a16="http://schemas.microsoft.com/office/drawing/2014/main" id="{07D80B5F-CD71-49A3-8C7C-97F7279C8CBA}"/>
              </a:ext>
            </a:extLst>
          </p:cNvPr>
          <p:cNvSpPr txBox="1"/>
          <p:nvPr/>
        </p:nvSpPr>
        <p:spPr>
          <a:xfrm>
            <a:off x="5154925" y="4619488"/>
            <a:ext cx="1195737" cy="430887"/>
          </a:xfrm>
          <a:prstGeom prst="rect">
            <a:avLst/>
          </a:prstGeom>
        </p:spPr>
        <p:txBody>
          <a:bodyPr wrap="square" rtlCol="0">
            <a:spAutoFit/>
          </a:bodyPr>
          <a:lstStyle/>
          <a:p>
            <a:pPr algn="r"/>
            <a:r>
              <a:rPr lang="en-US" sz="2200" dirty="0"/>
              <a:t>end. bal.</a:t>
            </a:r>
          </a:p>
        </p:txBody>
      </p:sp>
      <p:sp>
        <p:nvSpPr>
          <p:cNvPr id="90" name="TextBox 89">
            <a:extLst>
              <a:ext uri="{FF2B5EF4-FFF2-40B4-BE49-F238E27FC236}">
                <a16:creationId xmlns:a16="http://schemas.microsoft.com/office/drawing/2014/main" id="{906F5899-DF85-49B4-9C88-A28830C2A711}"/>
              </a:ext>
            </a:extLst>
          </p:cNvPr>
          <p:cNvSpPr txBox="1"/>
          <p:nvPr/>
        </p:nvSpPr>
        <p:spPr>
          <a:xfrm>
            <a:off x="6204878" y="4037479"/>
            <a:ext cx="471015" cy="430887"/>
          </a:xfrm>
          <a:prstGeom prst="rect">
            <a:avLst/>
          </a:prstGeom>
        </p:spPr>
        <p:txBody>
          <a:bodyPr wrap="square" rtlCol="0" anchor="ctr">
            <a:spAutoFit/>
          </a:bodyPr>
          <a:lstStyle/>
          <a:p>
            <a:pPr algn="r"/>
            <a:r>
              <a:rPr lang="en-US" sz="2200" dirty="0"/>
              <a:t>20</a:t>
            </a:r>
          </a:p>
        </p:txBody>
      </p:sp>
      <p:sp>
        <p:nvSpPr>
          <p:cNvPr id="91" name="TextBox 90">
            <a:extLst>
              <a:ext uri="{FF2B5EF4-FFF2-40B4-BE49-F238E27FC236}">
                <a16:creationId xmlns:a16="http://schemas.microsoft.com/office/drawing/2014/main" id="{16123356-A9F0-4FDC-AE72-92A2889F16B3}"/>
              </a:ext>
            </a:extLst>
          </p:cNvPr>
          <p:cNvSpPr txBox="1"/>
          <p:nvPr/>
        </p:nvSpPr>
        <p:spPr>
          <a:xfrm>
            <a:off x="6656803" y="4265867"/>
            <a:ext cx="501614" cy="430887"/>
          </a:xfrm>
          <a:prstGeom prst="rect">
            <a:avLst/>
          </a:prstGeom>
        </p:spPr>
        <p:txBody>
          <a:bodyPr wrap="square" rtlCol="0" anchor="ctr">
            <a:spAutoFit/>
          </a:bodyPr>
          <a:lstStyle/>
          <a:p>
            <a:pPr algn="r"/>
            <a:r>
              <a:rPr lang="en-US" sz="2200" b="1" dirty="0">
                <a:solidFill>
                  <a:srgbClr val="EC008C"/>
                </a:solidFill>
              </a:rPr>
              <a:t>9</a:t>
            </a:r>
          </a:p>
        </p:txBody>
      </p:sp>
      <p:cxnSp>
        <p:nvCxnSpPr>
          <p:cNvPr id="92" name="Straight Connector 91">
            <a:extLst>
              <a:ext uri="{FF2B5EF4-FFF2-40B4-BE49-F238E27FC236}">
                <a16:creationId xmlns:a16="http://schemas.microsoft.com/office/drawing/2014/main" id="{8BAD7A7B-82D1-406C-AC54-586CCF2FC71F}"/>
              </a:ext>
            </a:extLst>
          </p:cNvPr>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D43C8E74-077B-4862-8D13-4F74EBF5294C}"/>
              </a:ext>
            </a:extLst>
          </p:cNvPr>
          <p:cNvSpPr txBox="1"/>
          <p:nvPr/>
        </p:nvSpPr>
        <p:spPr>
          <a:xfrm>
            <a:off x="6237401" y="4616659"/>
            <a:ext cx="471015" cy="430887"/>
          </a:xfrm>
          <a:prstGeom prst="rect">
            <a:avLst/>
          </a:prstGeom>
        </p:spPr>
        <p:txBody>
          <a:bodyPr wrap="square" rtlCol="0" anchor="ctr">
            <a:spAutoFit/>
          </a:bodyPr>
          <a:lstStyle/>
          <a:p>
            <a:pPr algn="r"/>
            <a:r>
              <a:rPr lang="en-US" sz="2200" b="1" dirty="0"/>
              <a:t>11</a:t>
            </a:r>
          </a:p>
        </p:txBody>
      </p:sp>
      <p:cxnSp>
        <p:nvCxnSpPr>
          <p:cNvPr id="94" name="Straight Arrow Connector 93">
            <a:extLst>
              <a:ext uri="{FF2B5EF4-FFF2-40B4-BE49-F238E27FC236}">
                <a16:creationId xmlns:a16="http://schemas.microsoft.com/office/drawing/2014/main" id="{F456CB33-CAAC-48D7-A226-6EE315C02EDB}"/>
              </a:ext>
            </a:extLst>
          </p:cNvPr>
          <p:cNvCxnSpPr>
            <a:cxnSpLocks/>
          </p:cNvCxnSpPr>
          <p:nvPr/>
        </p:nvCxnSpPr>
        <p:spPr>
          <a:xfrm flipH="1">
            <a:off x="6624377" y="3773857"/>
            <a:ext cx="1873887" cy="10752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44A369A-840B-48D7-B079-716108CFE6C2}"/>
              </a:ext>
            </a:extLst>
          </p:cNvPr>
          <p:cNvSpPr/>
          <p:nvPr/>
        </p:nvSpPr>
        <p:spPr>
          <a:xfrm>
            <a:off x="6823306" y="437210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72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500"/>
                                        <p:tgtEl>
                                          <p:spTgt spid="8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9">
                                            <p:txEl>
                                              <p:pRg st="0" end="0"/>
                                            </p:txEl>
                                          </p:spTgt>
                                        </p:tgtEl>
                                        <p:attrNameLst>
                                          <p:attrName>style.visibility</p:attrName>
                                        </p:attrNameLst>
                                      </p:cBhvr>
                                      <p:to>
                                        <p:strVal val="visible"/>
                                      </p:to>
                                    </p:set>
                                    <p:animEffect transition="in" filter="fade">
                                      <p:cBhvr>
                                        <p:cTn id="96" dur="500"/>
                                        <p:tgtEl>
                                          <p:spTgt spid="6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10" presetClass="entr" presetSubtype="0" fill="hold"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500"/>
                                        <p:tgtEl>
                                          <p:spTgt spid="8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9">
                                            <p:txEl>
                                              <p:pRg st="1" end="1"/>
                                            </p:txEl>
                                          </p:spTgt>
                                        </p:tgtEl>
                                        <p:attrNameLst>
                                          <p:attrName>style.visibility</p:attrName>
                                        </p:attrNameLst>
                                      </p:cBhvr>
                                      <p:to>
                                        <p:strVal val="visible"/>
                                      </p:to>
                                    </p:set>
                                    <p:animEffect transition="in" filter="fade">
                                      <p:cBhvr>
                                        <p:cTn id="122" dur="500"/>
                                        <p:tgtEl>
                                          <p:spTgt spid="69">
                                            <p:txEl>
                                              <p:pRg st="1" end="1"/>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fade">
                                      <p:cBhvr>
                                        <p:cTn id="131" dur="500"/>
                                        <p:tgtEl>
                                          <p:spTgt spid="68"/>
                                        </p:tgtEl>
                                      </p:cBhvr>
                                    </p:animEffect>
                                  </p:childTnLst>
                                </p:cTn>
                              </p:par>
                              <p:par>
                                <p:cTn id="132" presetID="10" presetClass="entr" presetSubtype="0" fill="hold" nodeType="with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fade">
                                      <p:cBhvr>
                                        <p:cTn id="134" dur="500"/>
                                        <p:tgtEl>
                                          <p:spTgt spid="70"/>
                                        </p:tgtEl>
                                      </p:cBhvr>
                                    </p:animEffect>
                                  </p:childTnLst>
                                </p:cTn>
                              </p:par>
                              <p:par>
                                <p:cTn id="135" presetID="10" presetClass="entr" presetSubtype="0" fill="hold" nodeType="with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500"/>
                                        <p:tgtEl>
                                          <p:spTgt spid="7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500"/>
                                        <p:tgtEl>
                                          <p:spTgt spid="7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500"/>
                                        <p:tgtEl>
                                          <p:spTgt spid="7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fade">
                                      <p:cBhvr>
                                        <p:cTn id="146" dur="500"/>
                                        <p:tgtEl>
                                          <p:spTgt spid="90"/>
                                        </p:tgtEl>
                                      </p:cBhvr>
                                    </p:animEffect>
                                  </p:childTnLst>
                                </p:cTn>
                              </p:par>
                              <p:par>
                                <p:cTn id="147" presetID="10" presetClass="entr" presetSubtype="0" fill="hold" nodeType="with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fade">
                                      <p:cBhvr>
                                        <p:cTn id="149" dur="500"/>
                                        <p:tgtEl>
                                          <p:spTgt spid="9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childTnLst>
                                </p:cTn>
                              </p:par>
                              <p:par>
                                <p:cTn id="153" presetID="10" presetClass="entr" presetSubtype="0" fill="hold"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9">
                                            <p:txEl>
                                              <p:pRg st="2" end="2"/>
                                            </p:txEl>
                                          </p:spTgt>
                                        </p:tgtEl>
                                        <p:attrNameLst>
                                          <p:attrName>style.visibility</p:attrName>
                                        </p:attrNameLst>
                                      </p:cBhvr>
                                      <p:to>
                                        <p:strVal val="visible"/>
                                      </p:to>
                                    </p:set>
                                    <p:animEffect transition="in" filter="fade">
                                      <p:cBhvr>
                                        <p:cTn id="160" dur="500"/>
                                        <p:tgtEl>
                                          <p:spTgt spid="69">
                                            <p:txEl>
                                              <p:pRg st="2" end="2"/>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1"/>
                                        </p:tgtEl>
                                        <p:attrNameLst>
                                          <p:attrName>style.visibility</p:attrName>
                                        </p:attrNameLst>
                                      </p:cBhvr>
                                      <p:to>
                                        <p:strVal val="visible"/>
                                      </p:to>
                                    </p:set>
                                    <p:animEffect transition="in" filter="fade">
                                      <p:cBhvr>
                                        <p:cTn id="163" dur="500"/>
                                        <p:tgtEl>
                                          <p:spTgt spid="9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4"/>
                                        </p:tgtEl>
                                        <p:attrNameLst>
                                          <p:attrName>style.visibility</p:attrName>
                                        </p:attrNameLst>
                                      </p:cBhvr>
                                      <p:to>
                                        <p:strVal val="visible"/>
                                      </p:to>
                                    </p:set>
                                    <p:animEffect transition="in" filter="fade">
                                      <p:cBhvr>
                                        <p:cTn id="166" dur="500"/>
                                        <p:tgtEl>
                                          <p:spTgt spid="8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fade">
                                      <p:cBhvr>
                                        <p:cTn id="169" dur="500"/>
                                        <p:tgtEl>
                                          <p:spTgt spid="8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fade">
                                      <p:cBhvr>
                                        <p:cTn id="172" dur="500"/>
                                        <p:tgtEl>
                                          <p:spTgt spid="5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69">
                                            <p:txEl>
                                              <p:pRg st="3" end="3"/>
                                            </p:txEl>
                                          </p:spTgt>
                                        </p:tgtEl>
                                        <p:attrNameLst>
                                          <p:attrName>style.visibility</p:attrName>
                                        </p:attrNameLst>
                                      </p:cBhvr>
                                      <p:to>
                                        <p:strVal val="visible"/>
                                      </p:to>
                                    </p:set>
                                    <p:animEffect transition="in" filter="fade">
                                      <p:cBhvr>
                                        <p:cTn id="177" dur="500"/>
                                        <p:tgtEl>
                                          <p:spTgt spid="69">
                                            <p:txEl>
                                              <p:pRg st="3" end="3"/>
                                            </p:txEl>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fade">
                                      <p:cBhvr>
                                        <p:cTn id="180" dur="500"/>
                                        <p:tgtEl>
                                          <p:spTgt spid="7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fade">
                                      <p:cBhvr>
                                        <p:cTn id="183" dur="500"/>
                                        <p:tgtEl>
                                          <p:spTgt spid="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27" grpId="0"/>
      <p:bldP spid="29" grpId="0"/>
      <p:bldP spid="30" grpId="0"/>
      <p:bldP spid="33" grpId="0"/>
      <p:bldP spid="34" grpId="0"/>
      <p:bldP spid="35" grpId="0"/>
      <p:bldP spid="36" grpId="0"/>
      <p:bldP spid="37" grpId="0"/>
      <p:bldP spid="39" grpId="0"/>
      <p:bldP spid="40" grpId="0"/>
      <p:bldP spid="41" grpId="0"/>
      <p:bldP spid="42" grpId="0"/>
      <p:bldP spid="43" grpId="0"/>
      <p:bldP spid="44" grpId="0"/>
      <p:bldP spid="46" grpId="0"/>
      <p:bldP spid="47" grpId="0"/>
      <p:bldP spid="52" grpId="0"/>
      <p:bldP spid="74" grpId="0" animBg="1"/>
      <p:bldP spid="75" grpId="0"/>
      <p:bldP spid="77" grpId="0"/>
      <p:bldP spid="78" grpId="0"/>
      <p:bldP spid="79" grpId="0"/>
      <p:bldP spid="80" grpId="0"/>
      <p:bldP spid="81" grpId="0"/>
      <p:bldP spid="82" grpId="0"/>
      <p:bldP spid="83" grpId="0"/>
      <p:bldP spid="84" grpId="0"/>
      <p:bldP spid="85" grpId="0"/>
      <p:bldP spid="3" grpId="0" animBg="1"/>
      <p:bldP spid="62" grpId="0" animBg="1"/>
      <p:bldP spid="63" grpId="0"/>
      <p:bldP spid="64" grpId="0"/>
      <p:bldP spid="66" grpId="0" animBg="1"/>
      <p:bldP spid="68" grpId="0"/>
      <p:bldP spid="72" grpId="0"/>
      <p:bldP spid="73" grpId="0"/>
      <p:bldP spid="90" grpId="0"/>
      <p:bldP spid="91" grpId="0"/>
      <p:bldP spid="93" grpId="0"/>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4" y="3"/>
            <a:ext cx="8530935" cy="713676"/>
          </a:xfrm>
        </p:spPr>
        <p:txBody>
          <a:bodyPr>
            <a:normAutofit/>
          </a:bodyPr>
          <a:lstStyle/>
          <a:p>
            <a:pPr algn="ctr"/>
            <a:r>
              <a:rPr lang="en-US" sz="3200" dirty="0"/>
              <a:t>Conceptual Underpinning </a:t>
            </a:r>
            <a:r>
              <a:rPr lang="en-US" sz="2400" dirty="0"/>
              <a:t>(continued)</a:t>
            </a:r>
            <a:endParaRPr lang="en-IN" sz="2400" dirty="0"/>
          </a:p>
        </p:txBody>
      </p:sp>
      <p:sp>
        <p:nvSpPr>
          <p:cNvPr id="3" name="Content Placeholder 2"/>
          <p:cNvSpPr>
            <a:spLocks noGrp="1"/>
          </p:cNvSpPr>
          <p:nvPr>
            <p:ph idx="1"/>
          </p:nvPr>
        </p:nvSpPr>
        <p:spPr>
          <a:xfrm>
            <a:off x="628186" y="691372"/>
            <a:ext cx="8382001" cy="6485991"/>
          </a:xfrm>
        </p:spPr>
        <p:txBody>
          <a:bodyPr>
            <a:normAutofit/>
          </a:bodyPr>
          <a:lstStyle/>
          <a:p>
            <a:pPr marL="0" indent="0">
              <a:lnSpc>
                <a:spcPct val="110000"/>
              </a:lnSpc>
              <a:buNone/>
            </a:pPr>
            <a:r>
              <a:rPr lang="en-IN" b="1" dirty="0">
                <a:solidFill>
                  <a:srgbClr val="C00000"/>
                </a:solidFill>
              </a:rPr>
              <a:t>Temporary differences</a:t>
            </a:r>
          </a:p>
          <a:p>
            <a:pPr>
              <a:lnSpc>
                <a:spcPct val="110000"/>
              </a:lnSpc>
            </a:pPr>
            <a:r>
              <a:rPr lang="en-IN" dirty="0"/>
              <a:t>Arise when tax rules and accounting rules recognize income in different periods.</a:t>
            </a:r>
          </a:p>
          <a:p>
            <a:pPr>
              <a:lnSpc>
                <a:spcPct val="110000"/>
              </a:lnSpc>
            </a:pPr>
            <a:r>
              <a:rPr lang="en-US" dirty="0"/>
              <a:t>The issue is not </a:t>
            </a:r>
            <a:r>
              <a:rPr lang="en-US" b="1" i="1" dirty="0">
                <a:solidFill>
                  <a:srgbClr val="C00000"/>
                </a:solidFill>
              </a:rPr>
              <a:t>whether</a:t>
            </a:r>
            <a:r>
              <a:rPr lang="en-US" dirty="0"/>
              <a:t> an amount is taxable or deductible, but </a:t>
            </a:r>
            <a:r>
              <a:rPr lang="en-US" b="1" i="1" dirty="0">
                <a:solidFill>
                  <a:srgbClr val="C00000"/>
                </a:solidFill>
              </a:rPr>
              <a:t>when</a:t>
            </a:r>
            <a:r>
              <a:rPr lang="en-US" dirty="0"/>
              <a:t>. </a:t>
            </a:r>
            <a:endParaRPr lang="en-IN" dirty="0"/>
          </a:p>
          <a:p>
            <a:pPr>
              <a:lnSpc>
                <a:spcPct val="110000"/>
              </a:lnSpc>
              <a:buClr>
                <a:schemeClr val="tx1"/>
              </a:buClr>
            </a:pPr>
            <a:r>
              <a:rPr lang="en-IN" b="1" i="1" dirty="0">
                <a:solidFill>
                  <a:srgbClr val="C00000"/>
                </a:solidFill>
              </a:rPr>
              <a:t>Originate</a:t>
            </a:r>
            <a:r>
              <a:rPr lang="en-IN" i="1" dirty="0"/>
              <a:t> </a:t>
            </a:r>
            <a:r>
              <a:rPr lang="en-IN" dirty="0"/>
              <a:t>in one period and </a:t>
            </a:r>
            <a:r>
              <a:rPr lang="en-IN" b="1" i="1" dirty="0">
                <a:solidFill>
                  <a:srgbClr val="C00000"/>
                </a:solidFill>
              </a:rPr>
              <a:t>reverse</a:t>
            </a:r>
            <a:r>
              <a:rPr lang="en-IN" i="1" dirty="0"/>
              <a:t>, </a:t>
            </a:r>
            <a:r>
              <a:rPr lang="en-IN" dirty="0"/>
              <a:t>or turn around, in one or more subsequent periods</a:t>
            </a:r>
          </a:p>
          <a:p>
            <a:pPr marL="0" indent="0">
              <a:buNone/>
            </a:pPr>
            <a:endParaRPr lang="en-US" dirty="0"/>
          </a:p>
          <a:p>
            <a:pPr marL="0" indent="0">
              <a:buNone/>
            </a:pPr>
            <a:endParaRPr lang="en-IN"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sp>
        <p:nvSpPr>
          <p:cNvPr id="5" name="Slide Number Placeholder 5">
            <a:extLst>
              <a:ext uri="{FF2B5EF4-FFF2-40B4-BE49-F238E27FC236}">
                <a16:creationId xmlns:a16="http://schemas.microsoft.com/office/drawing/2014/main" id="{6683DF16-021E-5A45-8A60-B287A8C3F54E}"/>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16-0</a:t>
            </a:r>
            <a:fld id="{2607F632-3F85-4F98-B182-BC32E868C800}" type="slidenum">
              <a:rPr lang="en-US" smtClean="0"/>
              <a:pPr/>
              <a:t>3</a:t>
            </a:fld>
            <a:endParaRPr lang="en-US" dirty="0"/>
          </a:p>
        </p:txBody>
      </p:sp>
    </p:spTree>
    <p:extLst>
      <p:ext uri="{BB962C8B-B14F-4D97-AF65-F5344CB8AC3E}">
        <p14:creationId xmlns:p14="http://schemas.microsoft.com/office/powerpoint/2010/main" val="10865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Taxes—2023</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Warranty expense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(44)</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$56</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14</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$0</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$14</a:t>
            </a:r>
          </a:p>
          <a:p>
            <a:r>
              <a:rPr lang="en-US" sz="2200" b="1" dirty="0"/>
              <a:t>Step 2: DTA end bal: $0</a:t>
            </a:r>
          </a:p>
          <a:p>
            <a:r>
              <a:rPr lang="en-US" sz="2200" b="1" dirty="0">
                <a:solidFill>
                  <a:srgbClr val="FF3399"/>
                </a:solidFill>
              </a:rPr>
              <a:t>Step 3: DTA change: $(11)</a:t>
            </a:r>
          </a:p>
          <a:p>
            <a:r>
              <a:rPr lang="en-US" sz="2200" b="1" dirty="0">
                <a:solidFill>
                  <a:srgbClr val="0070C0"/>
                </a:solidFill>
              </a:rPr>
              <a:t>Step 4: Tax exp plug: $25</a:t>
            </a:r>
          </a:p>
        </p:txBody>
      </p:sp>
      <p:sp>
        <p:nvSpPr>
          <p:cNvPr id="53" name="TextBox 52">
            <a:extLst>
              <a:ext uri="{FF2B5EF4-FFF2-40B4-BE49-F238E27FC236}">
                <a16:creationId xmlns:a16="http://schemas.microsoft.com/office/drawing/2014/main" id="{CAE5B4A7-CD6B-4F93-86C8-36BBCEDC751E}"/>
              </a:ext>
            </a:extLst>
          </p:cNvPr>
          <p:cNvSpPr txBox="1"/>
          <p:nvPr/>
        </p:nvSpPr>
        <p:spPr>
          <a:xfrm>
            <a:off x="6576635" y="441079"/>
            <a:ext cx="3720637" cy="1107996"/>
          </a:xfrm>
          <a:prstGeom prst="rect">
            <a:avLst/>
          </a:prstGeom>
          <a:noFill/>
        </p:spPr>
        <p:txBody>
          <a:bodyPr wrap="square" rtlCol="0">
            <a:spAutoFit/>
          </a:bodyPr>
          <a:lstStyle/>
          <a:p>
            <a:pPr algn="ctr"/>
            <a:r>
              <a:rPr lang="en-US" sz="2200" b="1" dirty="0"/>
              <a:t>Future</a:t>
            </a:r>
          </a:p>
          <a:p>
            <a:pPr algn="ctr"/>
            <a:r>
              <a:rPr lang="en-US" sz="2200" b="1" dirty="0"/>
              <a:t>Deductible</a:t>
            </a:r>
          </a:p>
          <a:p>
            <a:pPr algn="ctr"/>
            <a:r>
              <a:rPr lang="en-US" sz="2200" b="1" dirty="0"/>
              <a:t> Amounts</a:t>
            </a:r>
            <a:endParaRPr lang="en-US" sz="2200" dirty="0"/>
          </a:p>
        </p:txBody>
      </p:sp>
      <p:sp>
        <p:nvSpPr>
          <p:cNvPr id="54" name="TextBox 53">
            <a:extLst>
              <a:ext uri="{FF2B5EF4-FFF2-40B4-BE49-F238E27FC236}">
                <a16:creationId xmlns:a16="http://schemas.microsoft.com/office/drawing/2014/main" id="{1458640F-D383-462E-B2F5-9AF3FDFD0119}"/>
              </a:ext>
            </a:extLst>
          </p:cNvPr>
          <p:cNvSpPr txBox="1"/>
          <p:nvPr/>
        </p:nvSpPr>
        <p:spPr>
          <a:xfrm>
            <a:off x="5211522" y="3723776"/>
            <a:ext cx="3286742" cy="1259351"/>
          </a:xfrm>
          <a:prstGeom prst="rect">
            <a:avLst/>
          </a:prstGeom>
          <a:solidFill>
            <a:srgbClr val="A4D7EF"/>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id="{2A880487-9CA7-44ED-AE08-72D244B33ADB}"/>
              </a:ext>
            </a:extLst>
          </p:cNvPr>
          <p:cNvSpPr txBox="1"/>
          <p:nvPr/>
        </p:nvSpPr>
        <p:spPr>
          <a:xfrm>
            <a:off x="5317364" y="37394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68" name="Straight Connector 67">
            <a:extLst>
              <a:ext uri="{FF2B5EF4-FFF2-40B4-BE49-F238E27FC236}">
                <a16:creationId xmlns:a16="http://schemas.microsoft.com/office/drawing/2014/main" id="{68CF6C67-4069-4F33-B6F3-463F330C57FA}"/>
              </a:ext>
            </a:extLst>
          </p:cNvPr>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2C7A833-5C60-46E7-8590-B8A28CE7717C}"/>
              </a:ext>
            </a:extLst>
          </p:cNvPr>
          <p:cNvCxnSpPr/>
          <p:nvPr/>
        </p:nvCxnSpPr>
        <p:spPr>
          <a:xfrm flipH="1">
            <a:off x="6834976" y="40870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9E98688B-3191-402A-BB42-2E5492E186D7}"/>
              </a:ext>
            </a:extLst>
          </p:cNvPr>
          <p:cNvSpPr txBox="1"/>
          <p:nvPr/>
        </p:nvSpPr>
        <p:spPr>
          <a:xfrm>
            <a:off x="5154925" y="4063308"/>
            <a:ext cx="1160570" cy="430887"/>
          </a:xfrm>
          <a:prstGeom prst="rect">
            <a:avLst/>
          </a:prstGeom>
        </p:spPr>
        <p:txBody>
          <a:bodyPr wrap="square" rtlCol="0">
            <a:spAutoFit/>
          </a:bodyPr>
          <a:lstStyle/>
          <a:p>
            <a:pPr algn="r"/>
            <a:r>
              <a:rPr lang="en-US" sz="2200" dirty="0"/>
              <a:t>beg. bal.</a:t>
            </a:r>
          </a:p>
        </p:txBody>
      </p:sp>
      <p:sp>
        <p:nvSpPr>
          <p:cNvPr id="72" name="TextBox 71">
            <a:extLst>
              <a:ext uri="{FF2B5EF4-FFF2-40B4-BE49-F238E27FC236}">
                <a16:creationId xmlns:a16="http://schemas.microsoft.com/office/drawing/2014/main" id="{00032FDD-0E94-4E5F-AF0E-B1FF388C48FA}"/>
              </a:ext>
            </a:extLst>
          </p:cNvPr>
          <p:cNvSpPr txBox="1"/>
          <p:nvPr/>
        </p:nvSpPr>
        <p:spPr>
          <a:xfrm>
            <a:off x="5154925" y="4619488"/>
            <a:ext cx="1195737" cy="430887"/>
          </a:xfrm>
          <a:prstGeom prst="rect">
            <a:avLst/>
          </a:prstGeom>
        </p:spPr>
        <p:txBody>
          <a:bodyPr wrap="square" rtlCol="0">
            <a:spAutoFit/>
          </a:bodyPr>
          <a:lstStyle/>
          <a:p>
            <a:pPr algn="r"/>
            <a:r>
              <a:rPr lang="en-US" sz="2200" dirty="0"/>
              <a:t>end. bal.</a:t>
            </a:r>
          </a:p>
        </p:txBody>
      </p:sp>
      <p:sp>
        <p:nvSpPr>
          <p:cNvPr id="73" name="TextBox 72">
            <a:extLst>
              <a:ext uri="{FF2B5EF4-FFF2-40B4-BE49-F238E27FC236}">
                <a16:creationId xmlns:a16="http://schemas.microsoft.com/office/drawing/2014/main" id="{9D01F719-28F4-41FB-83CB-F2C8A9C00BB1}"/>
              </a:ext>
            </a:extLst>
          </p:cNvPr>
          <p:cNvSpPr txBox="1"/>
          <p:nvPr/>
        </p:nvSpPr>
        <p:spPr>
          <a:xfrm>
            <a:off x="6204878" y="4037479"/>
            <a:ext cx="471015" cy="430887"/>
          </a:xfrm>
          <a:prstGeom prst="rect">
            <a:avLst/>
          </a:prstGeom>
        </p:spPr>
        <p:txBody>
          <a:bodyPr wrap="square" rtlCol="0" anchor="ctr">
            <a:spAutoFit/>
          </a:bodyPr>
          <a:lstStyle/>
          <a:p>
            <a:pPr algn="r"/>
            <a:r>
              <a:rPr lang="en-US" sz="2200" dirty="0"/>
              <a:t>11</a:t>
            </a:r>
          </a:p>
        </p:txBody>
      </p:sp>
      <p:cxnSp>
        <p:nvCxnSpPr>
          <p:cNvPr id="80" name="Straight Connector 79">
            <a:extLst>
              <a:ext uri="{FF2B5EF4-FFF2-40B4-BE49-F238E27FC236}">
                <a16:creationId xmlns:a16="http://schemas.microsoft.com/office/drawing/2014/main" id="{804488A9-124E-489E-9ED9-C625F035B4D4}"/>
              </a:ext>
            </a:extLst>
          </p:cNvPr>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3FC6BA36-3813-410E-A7F6-3F85B607541C}"/>
              </a:ext>
            </a:extLst>
          </p:cNvPr>
          <p:cNvSpPr txBox="1"/>
          <p:nvPr/>
        </p:nvSpPr>
        <p:spPr>
          <a:xfrm>
            <a:off x="6237401" y="4616659"/>
            <a:ext cx="471015" cy="430887"/>
          </a:xfrm>
          <a:prstGeom prst="rect">
            <a:avLst/>
          </a:prstGeom>
        </p:spPr>
        <p:txBody>
          <a:bodyPr wrap="square" rtlCol="0" anchor="ctr">
            <a:spAutoFit/>
          </a:bodyPr>
          <a:lstStyle/>
          <a:p>
            <a:pPr algn="r"/>
            <a:r>
              <a:rPr lang="en-US" sz="2200" b="1" dirty="0"/>
              <a:t>0</a:t>
            </a:r>
          </a:p>
        </p:txBody>
      </p:sp>
      <p:cxnSp>
        <p:nvCxnSpPr>
          <p:cNvPr id="84" name="Straight Arrow Connector 83">
            <a:extLst>
              <a:ext uri="{FF2B5EF4-FFF2-40B4-BE49-F238E27FC236}">
                <a16:creationId xmlns:a16="http://schemas.microsoft.com/office/drawing/2014/main" id="{8E675A74-AF3B-418D-A15F-66D035AAC870}"/>
              </a:ext>
            </a:extLst>
          </p:cNvPr>
          <p:cNvCxnSpPr>
            <a:cxnSpLocks/>
          </p:cNvCxnSpPr>
          <p:nvPr/>
        </p:nvCxnSpPr>
        <p:spPr>
          <a:xfrm flipH="1">
            <a:off x="6656099" y="3764971"/>
            <a:ext cx="2013887" cy="10678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F6105A-92BD-4EA6-B05F-AD939AE592CA}"/>
              </a:ext>
            </a:extLst>
          </p:cNvPr>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91" name="TextBox 90">
            <a:extLst>
              <a:ext uri="{FF2B5EF4-FFF2-40B4-BE49-F238E27FC236}">
                <a16:creationId xmlns:a16="http://schemas.microsoft.com/office/drawing/2014/main" id="{18816ADE-9639-4B68-B810-D6A30BFCE0E0}"/>
              </a:ext>
            </a:extLst>
          </p:cNvPr>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2023</a:t>
            </a:r>
            <a:endParaRPr lang="en-IN" sz="2400" b="1" baseline="30000" dirty="0">
              <a:latin typeface="Calibri" pitchFamily="34" charset="0"/>
            </a:endParaRPr>
          </a:p>
        </p:txBody>
      </p:sp>
      <p:cxnSp>
        <p:nvCxnSpPr>
          <p:cNvPr id="92" name="Straight Connector 91">
            <a:extLst>
              <a:ext uri="{FF2B5EF4-FFF2-40B4-BE49-F238E27FC236}">
                <a16:creationId xmlns:a16="http://schemas.microsoft.com/office/drawing/2014/main" id="{39D94CA5-2D4E-46BA-BA17-E4F1277FAB21}"/>
              </a:ext>
            </a:extLst>
          </p:cNvPr>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9A87311-B50E-47F3-8537-83E7D4566E7E}"/>
              </a:ext>
            </a:extLst>
          </p:cNvPr>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94" name="TextBox 93">
            <a:extLst>
              <a:ext uri="{FF2B5EF4-FFF2-40B4-BE49-F238E27FC236}">
                <a16:creationId xmlns:a16="http://schemas.microsoft.com/office/drawing/2014/main" id="{6841094A-DD95-4D22-B8B6-A3FF14F0202C}"/>
              </a:ext>
            </a:extLst>
          </p:cNvPr>
          <p:cNvSpPr txBox="1">
            <a:spLocks noChangeArrowheads="1"/>
          </p:cNvSpPr>
          <p:nvPr/>
        </p:nvSpPr>
        <p:spPr bwMode="auto">
          <a:xfrm>
            <a:off x="935628" y="6220908"/>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95" name="TextBox 94">
            <a:extLst>
              <a:ext uri="{FF2B5EF4-FFF2-40B4-BE49-F238E27FC236}">
                <a16:creationId xmlns:a16="http://schemas.microsoft.com/office/drawing/2014/main" id="{179B270C-DA31-4B0B-85F7-FB4BA3384551}"/>
              </a:ext>
            </a:extLst>
          </p:cNvPr>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96" name="TextBox 95">
            <a:extLst>
              <a:ext uri="{FF2B5EF4-FFF2-40B4-BE49-F238E27FC236}">
                <a16:creationId xmlns:a16="http://schemas.microsoft.com/office/drawing/2014/main" id="{7BE1C424-3D7B-448A-9A07-E654B27B47A3}"/>
              </a:ext>
            </a:extLst>
          </p:cNvPr>
          <p:cNvSpPr txBox="1">
            <a:spLocks noChangeArrowheads="1"/>
          </p:cNvSpPr>
          <p:nvPr/>
        </p:nvSpPr>
        <p:spPr bwMode="auto">
          <a:xfrm>
            <a:off x="7567399" y="6220908"/>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14</a:t>
            </a:r>
          </a:p>
        </p:txBody>
      </p:sp>
      <p:sp>
        <p:nvSpPr>
          <p:cNvPr id="97" name="TextBox 96">
            <a:extLst>
              <a:ext uri="{FF2B5EF4-FFF2-40B4-BE49-F238E27FC236}">
                <a16:creationId xmlns:a16="http://schemas.microsoft.com/office/drawing/2014/main" id="{F60FB55E-D805-40A7-A09A-C91FE973502E}"/>
              </a:ext>
            </a:extLst>
          </p:cNvPr>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8" name="TextBox 97">
            <a:extLst>
              <a:ext uri="{FF2B5EF4-FFF2-40B4-BE49-F238E27FC236}">
                <a16:creationId xmlns:a16="http://schemas.microsoft.com/office/drawing/2014/main" id="{10CBFEE4-6FEC-4B22-BA99-0DFCC58130EF}"/>
              </a:ext>
            </a:extLst>
          </p:cNvPr>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99" name="TextBox 98">
            <a:extLst>
              <a:ext uri="{FF2B5EF4-FFF2-40B4-BE49-F238E27FC236}">
                <a16:creationId xmlns:a16="http://schemas.microsoft.com/office/drawing/2014/main" id="{C0CC5CCB-5365-4E83-B20F-337E1FB5FE14}"/>
              </a:ext>
            </a:extLst>
          </p:cNvPr>
          <p:cNvSpPr txBox="1">
            <a:spLocks noChangeArrowheads="1"/>
          </p:cNvSpPr>
          <p:nvPr/>
        </p:nvSpPr>
        <p:spPr bwMode="auto">
          <a:xfrm>
            <a:off x="935628" y="5857898"/>
            <a:ext cx="5414560"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100" name="TextBox 99">
            <a:extLst>
              <a:ext uri="{FF2B5EF4-FFF2-40B4-BE49-F238E27FC236}">
                <a16:creationId xmlns:a16="http://schemas.microsoft.com/office/drawing/2014/main" id="{ACB3DC5D-271B-4F49-9A5D-8B52B55F653B}"/>
              </a:ext>
            </a:extLst>
          </p:cNvPr>
          <p:cNvSpPr txBox="1">
            <a:spLocks noChangeArrowheads="1"/>
          </p:cNvSpPr>
          <p:nvPr/>
        </p:nvSpPr>
        <p:spPr bwMode="auto">
          <a:xfrm>
            <a:off x="7578168" y="5857898"/>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11</a:t>
            </a:r>
          </a:p>
        </p:txBody>
      </p:sp>
      <p:sp>
        <p:nvSpPr>
          <p:cNvPr id="101" name="Rectangle 100">
            <a:extLst>
              <a:ext uri="{FF2B5EF4-FFF2-40B4-BE49-F238E27FC236}">
                <a16:creationId xmlns:a16="http://schemas.microsoft.com/office/drawing/2014/main" id="{8FC5D9F5-34A1-4B32-8D31-739BFC90002F}"/>
              </a:ext>
            </a:extLst>
          </p:cNvPr>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62E1E20-CB4A-41B0-9E41-6FE25545C1E7}"/>
              </a:ext>
            </a:extLst>
          </p:cNvPr>
          <p:cNvSpPr/>
          <p:nvPr/>
        </p:nvSpPr>
        <p:spPr>
          <a:xfrm>
            <a:off x="6869606" y="43952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50A017C0-C7E5-4C7F-9DF6-205E41A6B9BA}"/>
              </a:ext>
            </a:extLst>
          </p:cNvPr>
          <p:cNvSpPr txBox="1"/>
          <p:nvPr/>
        </p:nvSpPr>
        <p:spPr>
          <a:xfrm>
            <a:off x="6823630" y="4295444"/>
            <a:ext cx="471015" cy="430887"/>
          </a:xfrm>
          <a:prstGeom prst="rect">
            <a:avLst/>
          </a:prstGeom>
        </p:spPr>
        <p:txBody>
          <a:bodyPr wrap="square" rtlCol="0" anchor="ctr">
            <a:spAutoFit/>
          </a:bodyPr>
          <a:lstStyle/>
          <a:p>
            <a:pPr algn="r"/>
            <a:r>
              <a:rPr lang="en-US" sz="2200" b="1" dirty="0">
                <a:solidFill>
                  <a:srgbClr val="EC008C"/>
                </a:solidFill>
              </a:rPr>
              <a:t>11</a:t>
            </a:r>
          </a:p>
        </p:txBody>
      </p:sp>
    </p:spTree>
    <p:extLst>
      <p:ext uri="{BB962C8B-B14F-4D97-AF65-F5344CB8AC3E}">
        <p14:creationId xmlns:p14="http://schemas.microsoft.com/office/powerpoint/2010/main" val="388560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par>
                                <p:cTn id="62" presetID="10" presetClass="entr" presetSubtype="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9">
                                            <p:txEl>
                                              <p:pRg st="0" end="0"/>
                                            </p:txEl>
                                          </p:spTgt>
                                        </p:tgtEl>
                                        <p:attrNameLst>
                                          <p:attrName>style.visibility</p:attrName>
                                        </p:attrNameLst>
                                      </p:cBhvr>
                                      <p:to>
                                        <p:strVal val="visible"/>
                                      </p:to>
                                    </p:set>
                                    <p:animEffect transition="in" filter="fade">
                                      <p:cBhvr>
                                        <p:cTn id="81" dur="500"/>
                                        <p:tgtEl>
                                          <p:spTgt spid="69">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par>
                                <p:cTn id="85" presetID="10"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500"/>
                                        <p:tgtEl>
                                          <p:spTgt spid="9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fade">
                                      <p:cBhvr>
                                        <p:cTn id="93" dur="500"/>
                                        <p:tgtEl>
                                          <p:spTgt spid="9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500"/>
                                        <p:tgtEl>
                                          <p:spTgt spid="9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9">
                                            <p:txEl>
                                              <p:pRg st="1" end="1"/>
                                            </p:txEl>
                                          </p:spTgt>
                                        </p:tgtEl>
                                        <p:attrNameLst>
                                          <p:attrName>style.visibility</p:attrName>
                                        </p:attrNameLst>
                                      </p:cBhvr>
                                      <p:to>
                                        <p:strVal val="visible"/>
                                      </p:to>
                                    </p:set>
                                    <p:animEffect transition="in" filter="fade">
                                      <p:cBhvr>
                                        <p:cTn id="107" dur="500"/>
                                        <p:tgtEl>
                                          <p:spTgt spid="69">
                                            <p:txEl>
                                              <p:pRg st="1" end="1"/>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par>
                                <p:cTn id="114" presetID="10" presetClass="entr" presetSubtype="0" fill="hold"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par>
                                <p:cTn id="120" presetID="10" presetClass="entr" presetSubtype="0" fill="hold" nodeType="with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fade">
                                      <p:cBhvr>
                                        <p:cTn id="122" dur="500"/>
                                        <p:tgtEl>
                                          <p:spTgt spid="7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1"/>
                                        </p:tgtEl>
                                        <p:attrNameLst>
                                          <p:attrName>style.visibility</p:attrName>
                                        </p:attrNameLst>
                                      </p:cBhvr>
                                      <p:to>
                                        <p:strVal val="visible"/>
                                      </p:to>
                                    </p:set>
                                    <p:animEffect transition="in" filter="fade">
                                      <p:cBhvr>
                                        <p:cTn id="125" dur="500"/>
                                        <p:tgtEl>
                                          <p:spTgt spid="7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2"/>
                                        </p:tgtEl>
                                        <p:attrNameLst>
                                          <p:attrName>style.visibility</p:attrName>
                                        </p:attrNameLst>
                                      </p:cBhvr>
                                      <p:to>
                                        <p:strVal val="visible"/>
                                      </p:to>
                                    </p:set>
                                    <p:animEffect transition="in" filter="fade">
                                      <p:cBhvr>
                                        <p:cTn id="128" dur="500"/>
                                        <p:tgtEl>
                                          <p:spTgt spid="7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3"/>
                                        </p:tgtEl>
                                        <p:attrNameLst>
                                          <p:attrName>style.visibility</p:attrName>
                                        </p:attrNameLst>
                                      </p:cBhvr>
                                      <p:to>
                                        <p:strVal val="visible"/>
                                      </p:to>
                                    </p:set>
                                    <p:animEffect transition="in" filter="fade">
                                      <p:cBhvr>
                                        <p:cTn id="131" dur="500"/>
                                        <p:tgtEl>
                                          <p:spTgt spid="73"/>
                                        </p:tgtEl>
                                      </p:cBhvr>
                                    </p:animEffect>
                                  </p:childTnLst>
                                </p:cTn>
                              </p:par>
                              <p:par>
                                <p:cTn id="132" presetID="10" presetClass="entr" presetSubtype="0" fill="hold" nodeType="with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fade">
                                      <p:cBhvr>
                                        <p:cTn id="134" dur="500"/>
                                        <p:tgtEl>
                                          <p:spTgt spid="8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fade">
                                      <p:cBhvr>
                                        <p:cTn id="140" dur="500"/>
                                        <p:tgtEl>
                                          <p:spTgt spid="8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9">
                                            <p:txEl>
                                              <p:pRg st="2" end="2"/>
                                            </p:txEl>
                                          </p:spTgt>
                                        </p:tgtEl>
                                        <p:attrNameLst>
                                          <p:attrName>style.visibility</p:attrName>
                                        </p:attrNameLst>
                                      </p:cBhvr>
                                      <p:to>
                                        <p:strVal val="visible"/>
                                      </p:to>
                                    </p:set>
                                    <p:animEffect transition="in" filter="fade">
                                      <p:cBhvr>
                                        <p:cTn id="145" dur="500"/>
                                        <p:tgtEl>
                                          <p:spTgt spid="69">
                                            <p:txEl>
                                              <p:pRg st="2" end="2"/>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fade">
                                      <p:cBhvr>
                                        <p:cTn id="148" dur="500"/>
                                        <p:tgtEl>
                                          <p:spTgt spid="7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00"/>
                                        </p:tgtEl>
                                        <p:attrNameLst>
                                          <p:attrName>style.visibility</p:attrName>
                                        </p:attrNameLst>
                                      </p:cBhvr>
                                      <p:to>
                                        <p:strVal val="visible"/>
                                      </p:to>
                                    </p:set>
                                    <p:animEffect transition="in" filter="fade">
                                      <p:cBhvr>
                                        <p:cTn id="151" dur="500"/>
                                        <p:tgtEl>
                                          <p:spTgt spid="10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fade">
                                      <p:cBhvr>
                                        <p:cTn id="154" dur="500"/>
                                        <p:tgtEl>
                                          <p:spTgt spid="9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69">
                                            <p:txEl>
                                              <p:pRg st="3" end="3"/>
                                            </p:txEl>
                                          </p:spTgt>
                                        </p:tgtEl>
                                        <p:attrNameLst>
                                          <p:attrName>style.visibility</p:attrName>
                                        </p:attrNameLst>
                                      </p:cBhvr>
                                      <p:to>
                                        <p:strVal val="visible"/>
                                      </p:to>
                                    </p:set>
                                    <p:animEffect transition="in" filter="fade">
                                      <p:cBhvr>
                                        <p:cTn id="162" dur="500"/>
                                        <p:tgtEl>
                                          <p:spTgt spid="69">
                                            <p:txEl>
                                              <p:pRg st="3" end="3"/>
                                            </p:txEl>
                                          </p:spTgt>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5"/>
                                        </p:tgtEl>
                                        <p:attrNameLst>
                                          <p:attrName>style.visibility</p:attrName>
                                        </p:attrNameLst>
                                      </p:cBhvr>
                                      <p:to>
                                        <p:strVal val="visible"/>
                                      </p:to>
                                    </p:set>
                                    <p:animEffect transition="in" filter="fade">
                                      <p:cBhvr>
                                        <p:cTn id="165" dur="500"/>
                                        <p:tgtEl>
                                          <p:spTgt spid="9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01"/>
                                        </p:tgtEl>
                                        <p:attrNameLst>
                                          <p:attrName>style.visibility</p:attrName>
                                        </p:attrNameLst>
                                      </p:cBhvr>
                                      <p:to>
                                        <p:strVal val="visible"/>
                                      </p:to>
                                    </p:set>
                                    <p:animEffect transition="in" filter="fade">
                                      <p:cBhvr>
                                        <p:cTn id="168" dur="500"/>
                                        <p:tgtEl>
                                          <p:spTgt spid="101"/>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93"/>
                                        </p:tgtEl>
                                        <p:attrNameLst>
                                          <p:attrName>style.visibility</p:attrName>
                                        </p:attrNameLst>
                                      </p:cBhvr>
                                      <p:to>
                                        <p:strVal val="visible"/>
                                      </p:to>
                                    </p:set>
                                    <p:animEffect transition="in" filter="fade">
                                      <p:cBhvr>
                                        <p:cTn id="17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6" grpId="0"/>
      <p:bldP spid="47" grpId="0"/>
      <p:bldP spid="52" grpId="0"/>
      <p:bldP spid="85" grpId="0"/>
      <p:bldP spid="53" grpId="0"/>
      <p:bldP spid="54" grpId="0" animBg="1"/>
      <p:bldP spid="66" grpId="0"/>
      <p:bldP spid="71" grpId="0"/>
      <p:bldP spid="72" grpId="0"/>
      <p:bldP spid="73" grpId="0"/>
      <p:bldP spid="83" grpId="0"/>
      <p:bldP spid="90" grpId="0" animBg="1"/>
      <p:bldP spid="91" grpId="0"/>
      <p:bldP spid="93" grpId="0"/>
      <p:bldP spid="94" grpId="0"/>
      <p:bldP spid="95" grpId="0"/>
      <p:bldP spid="96" grpId="0"/>
      <p:bldP spid="97" grpId="0"/>
      <p:bldP spid="98" grpId="0"/>
      <p:bldP spid="99" grpId="0"/>
      <p:bldP spid="100" grpId="0"/>
      <p:bldP spid="101" grpId="0" animBg="1"/>
      <p:bldP spid="55" grpId="0" animBg="1"/>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 Temporary Difference Originating in 2021 and Reversing in 2022 and 2023</a:t>
            </a:r>
            <a:r>
              <a:rPr lang="en-US" sz="1600" dirty="0">
                <a:cs typeface="Arial" charset="0"/>
              </a:rPr>
              <a:t> </a:t>
            </a:r>
            <a:endParaRPr lang="en-IN" sz="3200" dirty="0"/>
          </a:p>
        </p:txBody>
      </p:sp>
      <p:sp>
        <p:nvSpPr>
          <p:cNvPr id="15" name="Title 2"/>
          <p:cNvSpPr txBox="1">
            <a:spLocks/>
          </p:cNvSpPr>
          <p:nvPr/>
        </p:nvSpPr>
        <p:spPr bwMode="auto">
          <a:xfrm>
            <a:off x="8389940" y="2762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17" name="TextBox 16"/>
          <p:cNvSpPr txBox="1"/>
          <p:nvPr/>
        </p:nvSpPr>
        <p:spPr>
          <a:xfrm>
            <a:off x="3013544" y="2028260"/>
            <a:ext cx="3606306" cy="492443"/>
          </a:xfrm>
          <a:prstGeom prst="rect">
            <a:avLst/>
          </a:prstGeom>
          <a:noFill/>
        </p:spPr>
        <p:txBody>
          <a:bodyPr wrap="square" rtlCol="0">
            <a:spAutoFit/>
          </a:bodyPr>
          <a:lstStyle/>
          <a:p>
            <a:pPr algn="ctr"/>
            <a:r>
              <a:rPr lang="en-US" sz="2600" b="1" dirty="0"/>
              <a:t>Deferred Tax Asset</a:t>
            </a:r>
            <a:endParaRPr lang="en-US" sz="2600" dirty="0"/>
          </a:p>
        </p:txBody>
      </p:sp>
      <p:cxnSp>
        <p:nvCxnSpPr>
          <p:cNvPr id="18" name="Straight Connector 17"/>
          <p:cNvCxnSpPr/>
          <p:nvPr/>
        </p:nvCxnSpPr>
        <p:spPr>
          <a:xfrm>
            <a:off x="810256" y="2478411"/>
            <a:ext cx="8012883"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817990" y="2477780"/>
            <a:ext cx="0" cy="2330729"/>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10256" y="2844507"/>
            <a:ext cx="1073028" cy="492443"/>
          </a:xfrm>
          <a:prstGeom prst="rect">
            <a:avLst/>
          </a:prstGeom>
        </p:spPr>
        <p:txBody>
          <a:bodyPr wrap="square" rtlCol="0">
            <a:spAutoFit/>
          </a:bodyPr>
          <a:lstStyle/>
          <a:p>
            <a:r>
              <a:rPr lang="en-US" sz="2600" dirty="0"/>
              <a:t>2021</a:t>
            </a:r>
          </a:p>
        </p:txBody>
      </p:sp>
      <p:sp>
        <p:nvSpPr>
          <p:cNvPr id="29" name="TextBox 28"/>
          <p:cNvSpPr txBox="1"/>
          <p:nvPr/>
        </p:nvSpPr>
        <p:spPr>
          <a:xfrm>
            <a:off x="4835281" y="3257752"/>
            <a:ext cx="518117" cy="492443"/>
          </a:xfrm>
          <a:prstGeom prst="rect">
            <a:avLst/>
          </a:prstGeom>
        </p:spPr>
        <p:txBody>
          <a:bodyPr wrap="square" rtlCol="0" anchor="ctr">
            <a:spAutoFit/>
          </a:bodyPr>
          <a:lstStyle/>
          <a:p>
            <a:pPr algn="r"/>
            <a:r>
              <a:rPr lang="en-US" sz="2600" dirty="0">
                <a:solidFill>
                  <a:srgbClr val="FF3399"/>
                </a:solidFill>
              </a:rPr>
              <a:t>9</a:t>
            </a:r>
          </a:p>
        </p:txBody>
      </p:sp>
      <p:sp>
        <p:nvSpPr>
          <p:cNvPr id="30" name="TextBox 29"/>
          <p:cNvSpPr txBox="1"/>
          <p:nvPr/>
        </p:nvSpPr>
        <p:spPr>
          <a:xfrm>
            <a:off x="4826503" y="3755545"/>
            <a:ext cx="518117" cy="492443"/>
          </a:xfrm>
          <a:prstGeom prst="rect">
            <a:avLst/>
          </a:prstGeom>
        </p:spPr>
        <p:txBody>
          <a:bodyPr wrap="square" rtlCol="0" anchor="ctr">
            <a:spAutoFit/>
          </a:bodyPr>
          <a:lstStyle/>
          <a:p>
            <a:pPr algn="r"/>
            <a:r>
              <a:rPr lang="en-US" sz="2600" dirty="0">
                <a:solidFill>
                  <a:srgbClr val="FF3399"/>
                </a:solidFill>
              </a:rPr>
              <a:t>11</a:t>
            </a:r>
          </a:p>
        </p:txBody>
      </p:sp>
      <p:sp>
        <p:nvSpPr>
          <p:cNvPr id="31" name="TextBox 30"/>
          <p:cNvSpPr txBox="1"/>
          <p:nvPr/>
        </p:nvSpPr>
        <p:spPr>
          <a:xfrm>
            <a:off x="1477910" y="2875285"/>
            <a:ext cx="1605104" cy="430887"/>
          </a:xfrm>
          <a:prstGeom prst="rect">
            <a:avLst/>
          </a:prstGeom>
        </p:spPr>
        <p:txBody>
          <a:bodyPr wrap="square" rtlCol="0">
            <a:spAutoFit/>
          </a:bodyPr>
          <a:lstStyle/>
          <a:p>
            <a:pPr algn="ctr"/>
            <a:r>
              <a:rPr lang="en-US" sz="2200" dirty="0"/>
              <a:t>($80 × 25%)</a:t>
            </a:r>
          </a:p>
        </p:txBody>
      </p:sp>
      <p:sp>
        <p:nvSpPr>
          <p:cNvPr id="32" name="TextBox 31"/>
          <p:cNvSpPr txBox="1"/>
          <p:nvPr/>
        </p:nvSpPr>
        <p:spPr>
          <a:xfrm>
            <a:off x="6530912" y="3257752"/>
            <a:ext cx="1073028" cy="492443"/>
          </a:xfrm>
          <a:prstGeom prst="rect">
            <a:avLst/>
          </a:prstGeom>
        </p:spPr>
        <p:txBody>
          <a:bodyPr wrap="square" rtlCol="0">
            <a:spAutoFit/>
          </a:bodyPr>
          <a:lstStyle/>
          <a:p>
            <a:r>
              <a:rPr lang="en-US" sz="2600" dirty="0"/>
              <a:t>2022</a:t>
            </a:r>
          </a:p>
        </p:txBody>
      </p:sp>
      <p:sp>
        <p:nvSpPr>
          <p:cNvPr id="33" name="TextBox 32"/>
          <p:cNvSpPr txBox="1"/>
          <p:nvPr/>
        </p:nvSpPr>
        <p:spPr>
          <a:xfrm>
            <a:off x="7218035" y="3288530"/>
            <a:ext cx="1605104" cy="430887"/>
          </a:xfrm>
          <a:prstGeom prst="rect">
            <a:avLst/>
          </a:prstGeom>
        </p:spPr>
        <p:txBody>
          <a:bodyPr wrap="square" rtlCol="0">
            <a:spAutoFit/>
          </a:bodyPr>
          <a:lstStyle/>
          <a:p>
            <a:pPr algn="ctr"/>
            <a:r>
              <a:rPr lang="en-US" sz="2200" dirty="0"/>
              <a:t>($36 × 25%)</a:t>
            </a:r>
          </a:p>
        </p:txBody>
      </p:sp>
      <p:sp>
        <p:nvSpPr>
          <p:cNvPr id="34" name="TextBox 33"/>
          <p:cNvSpPr txBox="1"/>
          <p:nvPr/>
        </p:nvSpPr>
        <p:spPr>
          <a:xfrm>
            <a:off x="6530912" y="3755545"/>
            <a:ext cx="1073028" cy="492443"/>
          </a:xfrm>
          <a:prstGeom prst="rect">
            <a:avLst/>
          </a:prstGeom>
        </p:spPr>
        <p:txBody>
          <a:bodyPr wrap="square" rtlCol="0">
            <a:spAutoFit/>
          </a:bodyPr>
          <a:lstStyle/>
          <a:p>
            <a:r>
              <a:rPr lang="en-US" sz="2600" dirty="0"/>
              <a:t>2023</a:t>
            </a:r>
          </a:p>
        </p:txBody>
      </p:sp>
      <p:sp>
        <p:nvSpPr>
          <p:cNvPr id="35" name="TextBox 34"/>
          <p:cNvSpPr txBox="1"/>
          <p:nvPr/>
        </p:nvSpPr>
        <p:spPr>
          <a:xfrm>
            <a:off x="7218035" y="3786323"/>
            <a:ext cx="1605104" cy="430887"/>
          </a:xfrm>
          <a:prstGeom prst="rect">
            <a:avLst/>
          </a:prstGeom>
        </p:spPr>
        <p:txBody>
          <a:bodyPr wrap="square" rtlCol="0">
            <a:spAutoFit/>
          </a:bodyPr>
          <a:lstStyle/>
          <a:p>
            <a:pPr algn="ctr"/>
            <a:r>
              <a:rPr lang="en-US" sz="2200" dirty="0"/>
              <a:t>($44 × 25%)</a:t>
            </a:r>
          </a:p>
        </p:txBody>
      </p:sp>
      <p:cxnSp>
        <p:nvCxnSpPr>
          <p:cNvPr id="36" name="Straight Connector 35"/>
          <p:cNvCxnSpPr/>
          <p:nvPr/>
        </p:nvCxnSpPr>
        <p:spPr>
          <a:xfrm>
            <a:off x="810256" y="4255349"/>
            <a:ext cx="8012883" cy="0"/>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810256" y="4310078"/>
            <a:ext cx="3031162" cy="492443"/>
          </a:xfrm>
          <a:prstGeom prst="rect">
            <a:avLst/>
          </a:prstGeom>
        </p:spPr>
        <p:txBody>
          <a:bodyPr wrap="square" rtlCol="0">
            <a:spAutoFit/>
          </a:bodyPr>
          <a:lstStyle/>
          <a:p>
            <a:r>
              <a:rPr lang="en-US" sz="2600" dirty="0"/>
              <a:t>Balance after 3 years</a:t>
            </a:r>
          </a:p>
        </p:txBody>
      </p:sp>
      <p:sp>
        <p:nvSpPr>
          <p:cNvPr id="39" name="TextBox 38"/>
          <p:cNvSpPr txBox="1"/>
          <p:nvPr/>
        </p:nvSpPr>
        <p:spPr>
          <a:xfrm>
            <a:off x="4283300" y="4310078"/>
            <a:ext cx="518117" cy="492443"/>
          </a:xfrm>
          <a:prstGeom prst="rect">
            <a:avLst/>
          </a:prstGeom>
        </p:spPr>
        <p:txBody>
          <a:bodyPr wrap="square" rtlCol="0" anchor="ctr">
            <a:spAutoFit/>
          </a:bodyPr>
          <a:lstStyle/>
          <a:p>
            <a:pPr algn="r"/>
            <a:r>
              <a:rPr lang="en-US" sz="2600" dirty="0"/>
              <a:t>0</a:t>
            </a:r>
          </a:p>
        </p:txBody>
      </p:sp>
      <p:sp>
        <p:nvSpPr>
          <p:cNvPr id="5" name="Rectangle 4"/>
          <p:cNvSpPr/>
          <p:nvPr/>
        </p:nvSpPr>
        <p:spPr>
          <a:xfrm>
            <a:off x="723109" y="1937869"/>
            <a:ext cx="8187644" cy="297500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64881" y="2477779"/>
            <a:ext cx="3031162" cy="492443"/>
          </a:xfrm>
          <a:prstGeom prst="rect">
            <a:avLst/>
          </a:prstGeom>
        </p:spPr>
        <p:txBody>
          <a:bodyPr wrap="square" rtlCol="0">
            <a:spAutoFit/>
          </a:bodyPr>
          <a:lstStyle/>
          <a:p>
            <a:r>
              <a:rPr lang="en-US" sz="2600" dirty="0"/>
              <a:t> ($ in millions)</a:t>
            </a:r>
          </a:p>
        </p:txBody>
      </p:sp>
      <p:sp>
        <p:nvSpPr>
          <p:cNvPr id="24" name="TextBox 23">
            <a:extLst>
              <a:ext uri="{FF2B5EF4-FFF2-40B4-BE49-F238E27FC236}">
                <a16:creationId xmlns:a16="http://schemas.microsoft.com/office/drawing/2014/main" id="{8827C217-C2B7-4A92-90FA-1111F8EFFC21}"/>
              </a:ext>
            </a:extLst>
          </p:cNvPr>
          <p:cNvSpPr txBox="1"/>
          <p:nvPr/>
        </p:nvSpPr>
        <p:spPr>
          <a:xfrm>
            <a:off x="3883190" y="2825952"/>
            <a:ext cx="886009" cy="492443"/>
          </a:xfrm>
          <a:prstGeom prst="rect">
            <a:avLst/>
          </a:prstGeom>
        </p:spPr>
        <p:txBody>
          <a:bodyPr wrap="square" rtlCol="0" anchor="ctr">
            <a:spAutoFit/>
          </a:bodyPr>
          <a:lstStyle/>
          <a:p>
            <a:pPr algn="r"/>
            <a:r>
              <a:rPr lang="en-US" sz="2600" dirty="0">
                <a:solidFill>
                  <a:srgbClr val="FF3399"/>
                </a:solidFill>
              </a:rPr>
              <a:t>20</a:t>
            </a:r>
          </a:p>
        </p:txBody>
      </p:sp>
      <p:sp>
        <p:nvSpPr>
          <p:cNvPr id="21" name="Slide Number Placeholder 5">
            <a:extLst>
              <a:ext uri="{FF2B5EF4-FFF2-40B4-BE49-F238E27FC236}">
                <a16:creationId xmlns:a16="http://schemas.microsoft.com/office/drawing/2014/main" id="{6B768F79-B7F0-DC41-AB84-58B5A0A2DE07}"/>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31</a:t>
            </a:fld>
            <a:endParaRPr lang="en-US" dirty="0"/>
          </a:p>
        </p:txBody>
      </p:sp>
    </p:spTree>
    <p:extLst>
      <p:ext uri="{BB962C8B-B14F-4D97-AF65-F5344CB8AC3E}">
        <p14:creationId xmlns:p14="http://schemas.microsoft.com/office/powerpoint/2010/main" val="32473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9" grpId="0"/>
      <p:bldP spid="30" grpId="0"/>
      <p:bldP spid="31" grpId="0"/>
      <p:bldP spid="32" grpId="0"/>
      <p:bldP spid="33" grpId="0"/>
      <p:bldP spid="34" grpId="0"/>
      <p:bldP spid="35" grpId="0"/>
      <p:bldP spid="38" grpId="0"/>
      <p:bldP spid="39" grpId="0"/>
      <p:bldP spid="5" grpId="0" animBg="1"/>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595" y="-148342"/>
            <a:ext cx="5171720" cy="700240"/>
          </a:xfrm>
        </p:spPr>
        <p:txBody>
          <a:bodyPr>
            <a:normAutofit/>
          </a:bodyPr>
          <a:lstStyle/>
          <a:p>
            <a:r>
              <a:rPr lang="en-US" sz="2800" dirty="0"/>
              <a:t> </a:t>
            </a:r>
            <a:r>
              <a:rPr lang="en-IN" sz="2800" dirty="0"/>
              <a:t>Temporary Book-Tax Difference</a:t>
            </a:r>
          </a:p>
        </p:txBody>
      </p:sp>
      <p:sp>
        <p:nvSpPr>
          <p:cNvPr id="11"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7" name="TextBox 6"/>
          <p:cNvSpPr txBox="1"/>
          <p:nvPr/>
        </p:nvSpPr>
        <p:spPr>
          <a:xfrm>
            <a:off x="4465629" y="2277979"/>
            <a:ext cx="949652" cy="461665"/>
          </a:xfrm>
          <a:prstGeom prst="rect">
            <a:avLst/>
          </a:prstGeom>
          <a:noFill/>
        </p:spPr>
        <p:txBody>
          <a:bodyPr wrap="square" rtlCol="0">
            <a:spAutoFit/>
          </a:bodyPr>
          <a:lstStyle/>
          <a:p>
            <a:pPr algn="ctr"/>
            <a:r>
              <a:rPr lang="en-US" sz="2400" b="1" dirty="0"/>
              <a:t>2021</a:t>
            </a:r>
            <a:endParaRPr lang="en-US" sz="2400" dirty="0"/>
          </a:p>
        </p:txBody>
      </p:sp>
      <p:sp>
        <p:nvSpPr>
          <p:cNvPr id="8" name="TextBox 7"/>
          <p:cNvSpPr txBox="1"/>
          <p:nvPr/>
        </p:nvSpPr>
        <p:spPr>
          <a:xfrm>
            <a:off x="5953988" y="2289537"/>
            <a:ext cx="949652" cy="461665"/>
          </a:xfrm>
          <a:prstGeom prst="rect">
            <a:avLst/>
          </a:prstGeom>
          <a:noFill/>
        </p:spPr>
        <p:txBody>
          <a:bodyPr wrap="square" rtlCol="0">
            <a:spAutoFit/>
          </a:bodyPr>
          <a:lstStyle/>
          <a:p>
            <a:pPr algn="ctr"/>
            <a:r>
              <a:rPr lang="en-US" sz="2400" b="1" dirty="0"/>
              <a:t>2022</a:t>
            </a:r>
            <a:endParaRPr lang="en-US" sz="2400" dirty="0"/>
          </a:p>
        </p:txBody>
      </p:sp>
      <p:sp>
        <p:nvSpPr>
          <p:cNvPr id="12" name="TextBox 11"/>
          <p:cNvSpPr txBox="1"/>
          <p:nvPr/>
        </p:nvSpPr>
        <p:spPr>
          <a:xfrm>
            <a:off x="7673571" y="2300096"/>
            <a:ext cx="949652" cy="461665"/>
          </a:xfrm>
          <a:prstGeom prst="rect">
            <a:avLst/>
          </a:prstGeom>
          <a:noFill/>
        </p:spPr>
        <p:txBody>
          <a:bodyPr wrap="square" rtlCol="0">
            <a:spAutoFit/>
          </a:bodyPr>
          <a:lstStyle/>
          <a:p>
            <a:pPr algn="ctr"/>
            <a:r>
              <a:rPr lang="en-US" sz="2400" b="1" dirty="0"/>
              <a:t>2023</a:t>
            </a:r>
            <a:endParaRPr lang="en-US" sz="2400" dirty="0"/>
          </a:p>
        </p:txBody>
      </p:sp>
      <p:sp>
        <p:nvSpPr>
          <p:cNvPr id="13" name="TextBox 12"/>
          <p:cNvSpPr txBox="1"/>
          <p:nvPr/>
        </p:nvSpPr>
        <p:spPr>
          <a:xfrm>
            <a:off x="568041" y="3246978"/>
            <a:ext cx="3748925" cy="461665"/>
          </a:xfrm>
          <a:prstGeom prst="rect">
            <a:avLst/>
          </a:prstGeom>
          <a:noFill/>
        </p:spPr>
        <p:txBody>
          <a:bodyPr wrap="square" rtlCol="0">
            <a:spAutoFit/>
          </a:bodyPr>
          <a:lstStyle/>
          <a:p>
            <a:r>
              <a:rPr lang="en-US" sz="2400" dirty="0"/>
              <a:t>Warranty liability:</a:t>
            </a:r>
          </a:p>
        </p:txBody>
      </p:sp>
      <p:sp>
        <p:nvSpPr>
          <p:cNvPr id="15" name="TextBox 14"/>
          <p:cNvSpPr txBox="1"/>
          <p:nvPr/>
        </p:nvSpPr>
        <p:spPr>
          <a:xfrm>
            <a:off x="574082" y="3736209"/>
            <a:ext cx="3742885" cy="461665"/>
          </a:xfrm>
          <a:prstGeom prst="rect">
            <a:avLst/>
          </a:prstGeom>
          <a:noFill/>
        </p:spPr>
        <p:txBody>
          <a:bodyPr wrap="square" rtlCol="0">
            <a:spAutoFit/>
          </a:bodyPr>
          <a:lstStyle/>
          <a:p>
            <a:pPr lvl="1"/>
            <a:r>
              <a:rPr lang="en-US" sz="2400" b="1" dirty="0"/>
              <a:t>Accounting book value</a:t>
            </a:r>
            <a:endParaRPr lang="en-US" sz="2400" dirty="0"/>
          </a:p>
        </p:txBody>
      </p:sp>
      <p:sp>
        <p:nvSpPr>
          <p:cNvPr id="16" name="TextBox 15"/>
          <p:cNvSpPr txBox="1"/>
          <p:nvPr/>
        </p:nvSpPr>
        <p:spPr>
          <a:xfrm>
            <a:off x="574082" y="4157057"/>
            <a:ext cx="3742885" cy="461665"/>
          </a:xfrm>
          <a:prstGeom prst="rect">
            <a:avLst/>
          </a:prstGeom>
          <a:noFill/>
        </p:spPr>
        <p:txBody>
          <a:bodyPr wrap="square" rtlCol="0">
            <a:spAutoFit/>
          </a:bodyPr>
          <a:lstStyle/>
          <a:p>
            <a:pPr lvl="1"/>
            <a:r>
              <a:rPr lang="en-US" sz="2400" b="1" dirty="0"/>
              <a:t>Tax basis</a:t>
            </a:r>
            <a:endParaRPr lang="en-US" sz="2400" dirty="0"/>
          </a:p>
        </p:txBody>
      </p:sp>
      <p:sp>
        <p:nvSpPr>
          <p:cNvPr id="17" name="TextBox 16"/>
          <p:cNvSpPr txBox="1"/>
          <p:nvPr/>
        </p:nvSpPr>
        <p:spPr>
          <a:xfrm>
            <a:off x="574082" y="4577905"/>
            <a:ext cx="3742885" cy="461665"/>
          </a:xfrm>
          <a:prstGeom prst="rect">
            <a:avLst/>
          </a:prstGeom>
          <a:noFill/>
        </p:spPr>
        <p:txBody>
          <a:bodyPr wrap="square" rtlCol="0">
            <a:spAutoFit/>
          </a:bodyPr>
          <a:lstStyle/>
          <a:p>
            <a:r>
              <a:rPr lang="en-US" sz="2400" dirty="0"/>
              <a:t>Temporary difference</a:t>
            </a:r>
          </a:p>
        </p:txBody>
      </p:sp>
      <p:sp>
        <p:nvSpPr>
          <p:cNvPr id="18" name="TextBox 17"/>
          <p:cNvSpPr txBox="1"/>
          <p:nvPr/>
        </p:nvSpPr>
        <p:spPr>
          <a:xfrm>
            <a:off x="120483" y="5013293"/>
            <a:ext cx="3742885" cy="461665"/>
          </a:xfrm>
          <a:prstGeom prst="rect">
            <a:avLst/>
          </a:prstGeom>
          <a:noFill/>
        </p:spPr>
        <p:txBody>
          <a:bodyPr wrap="square" rtlCol="0">
            <a:spAutoFit/>
          </a:bodyPr>
          <a:lstStyle/>
          <a:p>
            <a:pPr lvl="1"/>
            <a:r>
              <a:rPr lang="en-US" sz="2400" dirty="0"/>
              <a:t>Tax rate</a:t>
            </a:r>
          </a:p>
        </p:txBody>
      </p:sp>
      <p:sp>
        <p:nvSpPr>
          <p:cNvPr id="19" name="TextBox 18"/>
          <p:cNvSpPr txBox="1"/>
          <p:nvPr/>
        </p:nvSpPr>
        <p:spPr>
          <a:xfrm>
            <a:off x="574082" y="5419603"/>
            <a:ext cx="3742885" cy="461665"/>
          </a:xfrm>
          <a:prstGeom prst="rect">
            <a:avLst/>
          </a:prstGeom>
          <a:noFill/>
        </p:spPr>
        <p:txBody>
          <a:bodyPr wrap="square" rtlCol="0">
            <a:spAutoFit/>
          </a:bodyPr>
          <a:lstStyle/>
          <a:p>
            <a:r>
              <a:rPr lang="en-US" sz="2400" dirty="0"/>
              <a:t>Deferred tax asset (DTA)</a:t>
            </a:r>
          </a:p>
        </p:txBody>
      </p:sp>
      <p:sp>
        <p:nvSpPr>
          <p:cNvPr id="3" name="TextBox 2"/>
          <p:cNvSpPr txBox="1"/>
          <p:nvPr/>
        </p:nvSpPr>
        <p:spPr>
          <a:xfrm>
            <a:off x="4113307" y="3736209"/>
            <a:ext cx="996696" cy="461665"/>
          </a:xfrm>
          <a:prstGeom prst="rect">
            <a:avLst/>
          </a:prstGeom>
          <a:noFill/>
        </p:spPr>
        <p:txBody>
          <a:bodyPr wrap="square" rtlCol="0">
            <a:spAutoFit/>
          </a:bodyPr>
          <a:lstStyle/>
          <a:p>
            <a:pPr algn="r"/>
            <a:r>
              <a:rPr lang="en-US" sz="2400" dirty="0"/>
              <a:t>$80</a:t>
            </a:r>
          </a:p>
        </p:txBody>
      </p:sp>
      <p:sp>
        <p:nvSpPr>
          <p:cNvPr id="20" name="TextBox 19"/>
          <p:cNvSpPr txBox="1"/>
          <p:nvPr/>
        </p:nvSpPr>
        <p:spPr>
          <a:xfrm>
            <a:off x="4113307" y="4157057"/>
            <a:ext cx="996696" cy="461665"/>
          </a:xfrm>
          <a:prstGeom prst="rect">
            <a:avLst/>
          </a:prstGeom>
          <a:noFill/>
        </p:spPr>
        <p:txBody>
          <a:bodyPr wrap="square" rtlCol="0">
            <a:spAutoFit/>
          </a:bodyPr>
          <a:lstStyle/>
          <a:p>
            <a:pPr algn="r"/>
            <a:r>
              <a:rPr lang="en-US" sz="2400" dirty="0"/>
              <a:t>0</a:t>
            </a:r>
          </a:p>
        </p:txBody>
      </p:sp>
      <p:sp>
        <p:nvSpPr>
          <p:cNvPr id="21" name="TextBox 20"/>
          <p:cNvSpPr txBox="1"/>
          <p:nvPr/>
        </p:nvSpPr>
        <p:spPr>
          <a:xfrm>
            <a:off x="4113307" y="4577905"/>
            <a:ext cx="996696" cy="461665"/>
          </a:xfrm>
          <a:prstGeom prst="rect">
            <a:avLst/>
          </a:prstGeom>
          <a:noFill/>
        </p:spPr>
        <p:txBody>
          <a:bodyPr wrap="square" rtlCol="0">
            <a:spAutoFit/>
          </a:bodyPr>
          <a:lstStyle/>
          <a:p>
            <a:pPr algn="r"/>
            <a:r>
              <a:rPr lang="en-US" sz="2400" dirty="0"/>
              <a:t>$80</a:t>
            </a:r>
          </a:p>
        </p:txBody>
      </p:sp>
      <p:sp>
        <p:nvSpPr>
          <p:cNvPr id="23" name="TextBox 22"/>
          <p:cNvSpPr txBox="1"/>
          <p:nvPr/>
        </p:nvSpPr>
        <p:spPr>
          <a:xfrm>
            <a:off x="4113307" y="5419603"/>
            <a:ext cx="996696" cy="461665"/>
          </a:xfrm>
          <a:prstGeom prst="rect">
            <a:avLst/>
          </a:prstGeom>
          <a:noFill/>
        </p:spPr>
        <p:txBody>
          <a:bodyPr wrap="square" rtlCol="0">
            <a:spAutoFit/>
          </a:bodyPr>
          <a:lstStyle/>
          <a:p>
            <a:pPr algn="r"/>
            <a:r>
              <a:rPr lang="en-US" sz="2400" dirty="0"/>
              <a:t>$20</a:t>
            </a:r>
          </a:p>
        </p:txBody>
      </p:sp>
      <p:sp>
        <p:nvSpPr>
          <p:cNvPr id="26" name="TextBox 25"/>
          <p:cNvSpPr txBox="1"/>
          <p:nvPr/>
        </p:nvSpPr>
        <p:spPr>
          <a:xfrm>
            <a:off x="4284370" y="4997721"/>
            <a:ext cx="996696" cy="461665"/>
          </a:xfrm>
          <a:prstGeom prst="rect">
            <a:avLst/>
          </a:prstGeom>
          <a:noFill/>
        </p:spPr>
        <p:txBody>
          <a:bodyPr wrap="square" rtlCol="0">
            <a:spAutoFit/>
          </a:bodyPr>
          <a:lstStyle/>
          <a:p>
            <a:pPr algn="r"/>
            <a:r>
              <a:rPr lang="en-US" sz="2400" dirty="0"/>
              <a:t>25%</a:t>
            </a:r>
          </a:p>
        </p:txBody>
      </p:sp>
      <p:sp>
        <p:nvSpPr>
          <p:cNvPr id="28" name="TextBox 27"/>
          <p:cNvSpPr txBox="1"/>
          <p:nvPr/>
        </p:nvSpPr>
        <p:spPr>
          <a:xfrm>
            <a:off x="6090895" y="3736209"/>
            <a:ext cx="996696" cy="461665"/>
          </a:xfrm>
          <a:prstGeom prst="rect">
            <a:avLst/>
          </a:prstGeom>
          <a:noFill/>
        </p:spPr>
        <p:txBody>
          <a:bodyPr wrap="square" rtlCol="0">
            <a:spAutoFit/>
          </a:bodyPr>
          <a:lstStyle/>
          <a:p>
            <a:pPr algn="r"/>
            <a:r>
              <a:rPr lang="en-US" sz="2400" dirty="0"/>
              <a:t>$44</a:t>
            </a:r>
          </a:p>
        </p:txBody>
      </p:sp>
      <p:sp>
        <p:nvSpPr>
          <p:cNvPr id="29" name="TextBox 28"/>
          <p:cNvSpPr txBox="1"/>
          <p:nvPr/>
        </p:nvSpPr>
        <p:spPr>
          <a:xfrm>
            <a:off x="6090895" y="4157057"/>
            <a:ext cx="996696" cy="461665"/>
          </a:xfrm>
          <a:prstGeom prst="rect">
            <a:avLst/>
          </a:prstGeom>
          <a:noFill/>
        </p:spPr>
        <p:txBody>
          <a:bodyPr wrap="square" rtlCol="0">
            <a:spAutoFit/>
          </a:bodyPr>
          <a:lstStyle/>
          <a:p>
            <a:pPr algn="r"/>
            <a:r>
              <a:rPr lang="en-US" sz="2400" dirty="0"/>
              <a:t>0</a:t>
            </a:r>
          </a:p>
        </p:txBody>
      </p:sp>
      <p:sp>
        <p:nvSpPr>
          <p:cNvPr id="30" name="TextBox 29"/>
          <p:cNvSpPr txBox="1"/>
          <p:nvPr/>
        </p:nvSpPr>
        <p:spPr>
          <a:xfrm>
            <a:off x="6090895" y="4577905"/>
            <a:ext cx="996696" cy="461665"/>
          </a:xfrm>
          <a:prstGeom prst="rect">
            <a:avLst/>
          </a:prstGeom>
          <a:noFill/>
        </p:spPr>
        <p:txBody>
          <a:bodyPr wrap="square" rtlCol="0">
            <a:spAutoFit/>
          </a:bodyPr>
          <a:lstStyle/>
          <a:p>
            <a:pPr algn="r"/>
            <a:r>
              <a:rPr lang="en-US" sz="2400" dirty="0"/>
              <a:t>$44</a:t>
            </a:r>
          </a:p>
        </p:txBody>
      </p:sp>
      <p:sp>
        <p:nvSpPr>
          <p:cNvPr id="31" name="TextBox 30"/>
          <p:cNvSpPr txBox="1"/>
          <p:nvPr/>
        </p:nvSpPr>
        <p:spPr>
          <a:xfrm>
            <a:off x="6090895" y="5419603"/>
            <a:ext cx="996696" cy="461665"/>
          </a:xfrm>
          <a:prstGeom prst="rect">
            <a:avLst/>
          </a:prstGeom>
          <a:noFill/>
        </p:spPr>
        <p:txBody>
          <a:bodyPr wrap="square" rtlCol="0">
            <a:spAutoFit/>
          </a:bodyPr>
          <a:lstStyle/>
          <a:p>
            <a:pPr algn="r"/>
            <a:r>
              <a:rPr lang="en-US" sz="2400" dirty="0"/>
              <a:t>$11</a:t>
            </a:r>
          </a:p>
        </p:txBody>
      </p:sp>
      <p:sp>
        <p:nvSpPr>
          <p:cNvPr id="32" name="TextBox 31"/>
          <p:cNvSpPr txBox="1"/>
          <p:nvPr/>
        </p:nvSpPr>
        <p:spPr>
          <a:xfrm>
            <a:off x="5380167" y="3736209"/>
            <a:ext cx="996696" cy="461665"/>
          </a:xfrm>
          <a:prstGeom prst="rect">
            <a:avLst/>
          </a:prstGeom>
          <a:noFill/>
        </p:spPr>
        <p:txBody>
          <a:bodyPr wrap="square" rtlCol="0">
            <a:spAutoFit/>
          </a:bodyPr>
          <a:lstStyle/>
          <a:p>
            <a:pPr algn="r"/>
            <a:r>
              <a:rPr lang="en-US" sz="2400" dirty="0"/>
              <a:t>$(36)</a:t>
            </a:r>
          </a:p>
        </p:txBody>
      </p:sp>
      <p:sp>
        <p:nvSpPr>
          <p:cNvPr id="34" name="TextBox 33"/>
          <p:cNvSpPr txBox="1"/>
          <p:nvPr/>
        </p:nvSpPr>
        <p:spPr>
          <a:xfrm>
            <a:off x="6308605" y="4998753"/>
            <a:ext cx="996696" cy="461665"/>
          </a:xfrm>
          <a:prstGeom prst="rect">
            <a:avLst/>
          </a:prstGeom>
          <a:noFill/>
        </p:spPr>
        <p:txBody>
          <a:bodyPr wrap="square" rtlCol="0">
            <a:spAutoFit/>
          </a:bodyPr>
          <a:lstStyle/>
          <a:p>
            <a:pPr algn="r"/>
            <a:r>
              <a:rPr lang="en-US" sz="2400" dirty="0"/>
              <a:t> 25%</a:t>
            </a:r>
          </a:p>
        </p:txBody>
      </p:sp>
      <p:sp>
        <p:nvSpPr>
          <p:cNvPr id="36" name="TextBox 35"/>
          <p:cNvSpPr txBox="1"/>
          <p:nvPr/>
        </p:nvSpPr>
        <p:spPr>
          <a:xfrm>
            <a:off x="7929594" y="3736209"/>
            <a:ext cx="996696" cy="461665"/>
          </a:xfrm>
          <a:prstGeom prst="rect">
            <a:avLst/>
          </a:prstGeom>
          <a:noFill/>
        </p:spPr>
        <p:txBody>
          <a:bodyPr wrap="square" rtlCol="0">
            <a:spAutoFit/>
          </a:bodyPr>
          <a:lstStyle/>
          <a:p>
            <a:pPr algn="r"/>
            <a:r>
              <a:rPr lang="en-US" sz="2400" dirty="0"/>
              <a:t>$  0</a:t>
            </a:r>
          </a:p>
        </p:txBody>
      </p:sp>
      <p:sp>
        <p:nvSpPr>
          <p:cNvPr id="37" name="TextBox 36"/>
          <p:cNvSpPr txBox="1"/>
          <p:nvPr/>
        </p:nvSpPr>
        <p:spPr>
          <a:xfrm>
            <a:off x="7929594" y="4157057"/>
            <a:ext cx="996696" cy="461665"/>
          </a:xfrm>
          <a:prstGeom prst="rect">
            <a:avLst/>
          </a:prstGeom>
          <a:noFill/>
        </p:spPr>
        <p:txBody>
          <a:bodyPr wrap="square" rtlCol="0">
            <a:spAutoFit/>
          </a:bodyPr>
          <a:lstStyle/>
          <a:p>
            <a:pPr algn="r"/>
            <a:r>
              <a:rPr lang="en-US" sz="2400" dirty="0"/>
              <a:t>0</a:t>
            </a:r>
          </a:p>
        </p:txBody>
      </p:sp>
      <p:sp>
        <p:nvSpPr>
          <p:cNvPr id="38" name="TextBox 37"/>
          <p:cNvSpPr txBox="1"/>
          <p:nvPr/>
        </p:nvSpPr>
        <p:spPr>
          <a:xfrm>
            <a:off x="7929594" y="4577905"/>
            <a:ext cx="996696" cy="461665"/>
          </a:xfrm>
          <a:prstGeom prst="rect">
            <a:avLst/>
          </a:prstGeom>
          <a:noFill/>
        </p:spPr>
        <p:txBody>
          <a:bodyPr wrap="square" rtlCol="0">
            <a:spAutoFit/>
          </a:bodyPr>
          <a:lstStyle/>
          <a:p>
            <a:pPr algn="r"/>
            <a:r>
              <a:rPr lang="en-US" sz="2400" dirty="0"/>
              <a:t>$  0</a:t>
            </a:r>
          </a:p>
        </p:txBody>
      </p:sp>
      <p:sp>
        <p:nvSpPr>
          <p:cNvPr id="39" name="TextBox 38"/>
          <p:cNvSpPr txBox="1"/>
          <p:nvPr/>
        </p:nvSpPr>
        <p:spPr>
          <a:xfrm>
            <a:off x="7929594" y="5419603"/>
            <a:ext cx="996696" cy="461665"/>
          </a:xfrm>
          <a:prstGeom prst="rect">
            <a:avLst/>
          </a:prstGeom>
          <a:noFill/>
        </p:spPr>
        <p:txBody>
          <a:bodyPr wrap="square" rtlCol="0">
            <a:spAutoFit/>
          </a:bodyPr>
          <a:lstStyle/>
          <a:p>
            <a:pPr algn="r"/>
            <a:r>
              <a:rPr lang="en-US" sz="2400" dirty="0"/>
              <a:t>$  0</a:t>
            </a:r>
          </a:p>
        </p:txBody>
      </p:sp>
      <p:sp>
        <p:nvSpPr>
          <p:cNvPr id="40" name="TextBox 39"/>
          <p:cNvSpPr txBox="1"/>
          <p:nvPr/>
        </p:nvSpPr>
        <p:spPr>
          <a:xfrm>
            <a:off x="7218865" y="3736209"/>
            <a:ext cx="996696" cy="461665"/>
          </a:xfrm>
          <a:prstGeom prst="rect">
            <a:avLst/>
          </a:prstGeom>
          <a:noFill/>
        </p:spPr>
        <p:txBody>
          <a:bodyPr wrap="square" rtlCol="0">
            <a:spAutoFit/>
          </a:bodyPr>
          <a:lstStyle/>
          <a:p>
            <a:pPr algn="r"/>
            <a:r>
              <a:rPr lang="en-US" sz="2400" dirty="0"/>
              <a:t>$(44)</a:t>
            </a:r>
          </a:p>
        </p:txBody>
      </p:sp>
      <p:sp>
        <p:nvSpPr>
          <p:cNvPr id="42" name="TextBox 41"/>
          <p:cNvSpPr txBox="1"/>
          <p:nvPr/>
        </p:nvSpPr>
        <p:spPr>
          <a:xfrm>
            <a:off x="8147304" y="4998753"/>
            <a:ext cx="996696" cy="461665"/>
          </a:xfrm>
          <a:prstGeom prst="rect">
            <a:avLst/>
          </a:prstGeom>
          <a:noFill/>
        </p:spPr>
        <p:txBody>
          <a:bodyPr wrap="square" rtlCol="0">
            <a:spAutoFit/>
          </a:bodyPr>
          <a:lstStyle/>
          <a:p>
            <a:pPr algn="r"/>
            <a:r>
              <a:rPr lang="en-US" sz="2400" dirty="0"/>
              <a:t>25%</a:t>
            </a:r>
          </a:p>
        </p:txBody>
      </p:sp>
      <p:cxnSp>
        <p:nvCxnSpPr>
          <p:cNvPr id="5" name="Straight Connector 4"/>
          <p:cNvCxnSpPr/>
          <p:nvPr/>
        </p:nvCxnSpPr>
        <p:spPr>
          <a:xfrm>
            <a:off x="4539085" y="465047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524876" y="465773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386294" y="4650477"/>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539085" y="545602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4539085" y="582613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539085" y="5891449"/>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524876" y="5448766"/>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524876" y="5818878"/>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24876" y="588419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86294" y="545602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86294" y="582613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86294" y="589145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cxnSpLocks/>
          </p:cNvCxnSpPr>
          <p:nvPr/>
        </p:nvCxnSpPr>
        <p:spPr>
          <a:xfrm flipV="1">
            <a:off x="4316966" y="2732379"/>
            <a:ext cx="1096331" cy="726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3353" y="2261874"/>
            <a:ext cx="2275439" cy="461665"/>
          </a:xfrm>
          <a:prstGeom prst="rect">
            <a:avLst/>
          </a:prstGeom>
          <a:noFill/>
        </p:spPr>
        <p:txBody>
          <a:bodyPr wrap="square" rtlCol="0">
            <a:spAutoFit/>
          </a:bodyPr>
          <a:lstStyle/>
          <a:p>
            <a:pPr algn="ctr"/>
            <a:r>
              <a:rPr lang="en-US" sz="2400" dirty="0"/>
              <a:t>($ in millions)</a:t>
            </a:r>
          </a:p>
        </p:txBody>
      </p:sp>
      <p:cxnSp>
        <p:nvCxnSpPr>
          <p:cNvPr id="4096" name="Straight Arrow Connector 4095"/>
          <p:cNvCxnSpPr>
            <a:cxnSpLocks/>
            <a:endCxn id="31" idx="1"/>
          </p:cNvCxnSpPr>
          <p:nvPr/>
        </p:nvCxnSpPr>
        <p:spPr>
          <a:xfrm>
            <a:off x="5486400" y="56504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4112" name="Rectangle 4111"/>
          <p:cNvSpPr/>
          <p:nvPr/>
        </p:nvSpPr>
        <p:spPr>
          <a:xfrm>
            <a:off x="622623" y="2289537"/>
            <a:ext cx="8485632" cy="4197073"/>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84781" y="371390"/>
            <a:ext cx="8550479" cy="1631216"/>
          </a:xfrm>
          <a:prstGeom prst="rect">
            <a:avLst/>
          </a:prstGeom>
          <a:noFill/>
        </p:spPr>
        <p:txBody>
          <a:bodyPr wrap="square" rtlCol="0">
            <a:spAutoFit/>
          </a:bodyPr>
          <a:lstStyle/>
          <a:p>
            <a:r>
              <a:rPr lang="en-US" sz="2000" dirty="0"/>
              <a:t>RDP Networking reported pretax accounting income in 2021, 2022, and 2023 of $120 million, $100 million, and $100 million, respectively. The 2021 income statement includes an $80 million warranty expense that is deducted for tax purposes when paid in 2022 ($36 million) and 2023 ($44 million). The income tax rate is 25% each year.</a:t>
            </a:r>
          </a:p>
        </p:txBody>
      </p:sp>
      <p:sp>
        <p:nvSpPr>
          <p:cNvPr id="63" name="TextBox 62">
            <a:extLst>
              <a:ext uri="{FF2B5EF4-FFF2-40B4-BE49-F238E27FC236}">
                <a16:creationId xmlns:a16="http://schemas.microsoft.com/office/drawing/2014/main" id="{D264315B-AAB2-4641-AF55-17C633E9E0B0}"/>
              </a:ext>
            </a:extLst>
          </p:cNvPr>
          <p:cNvSpPr txBox="1"/>
          <p:nvPr/>
        </p:nvSpPr>
        <p:spPr>
          <a:xfrm>
            <a:off x="167841" y="5854991"/>
            <a:ext cx="3742885" cy="461665"/>
          </a:xfrm>
          <a:prstGeom prst="rect">
            <a:avLst/>
          </a:prstGeom>
          <a:noFill/>
        </p:spPr>
        <p:txBody>
          <a:bodyPr wrap="square" rtlCol="0">
            <a:spAutoFit/>
          </a:bodyPr>
          <a:lstStyle/>
          <a:p>
            <a:pPr lvl="1"/>
            <a:r>
              <a:rPr lang="en-US" sz="2400" b="1" dirty="0">
                <a:solidFill>
                  <a:srgbClr val="EC008C"/>
                </a:solidFill>
              </a:rPr>
              <a:t>DTA Change Needed</a:t>
            </a:r>
          </a:p>
        </p:txBody>
      </p:sp>
      <p:sp>
        <p:nvSpPr>
          <p:cNvPr id="67" name="TextBox 66">
            <a:extLst>
              <a:ext uri="{FF2B5EF4-FFF2-40B4-BE49-F238E27FC236}">
                <a16:creationId xmlns:a16="http://schemas.microsoft.com/office/drawing/2014/main" id="{23B58731-79ED-4A76-8878-2581F37ADD4B}"/>
              </a:ext>
            </a:extLst>
          </p:cNvPr>
          <p:cNvSpPr txBox="1"/>
          <p:nvPr/>
        </p:nvSpPr>
        <p:spPr>
          <a:xfrm>
            <a:off x="4099414" y="5844437"/>
            <a:ext cx="996696" cy="461665"/>
          </a:xfrm>
          <a:prstGeom prst="rect">
            <a:avLst/>
          </a:prstGeom>
          <a:noFill/>
        </p:spPr>
        <p:txBody>
          <a:bodyPr wrap="square" rtlCol="0">
            <a:spAutoFit/>
          </a:bodyPr>
          <a:lstStyle/>
          <a:p>
            <a:pPr algn="r"/>
            <a:r>
              <a:rPr lang="en-US" sz="2400" b="1" dirty="0">
                <a:solidFill>
                  <a:srgbClr val="EC008C"/>
                </a:solidFill>
              </a:rPr>
              <a:t>$20</a:t>
            </a:r>
          </a:p>
        </p:txBody>
      </p:sp>
      <p:sp>
        <p:nvSpPr>
          <p:cNvPr id="69" name="TextBox 68">
            <a:extLst>
              <a:ext uri="{FF2B5EF4-FFF2-40B4-BE49-F238E27FC236}">
                <a16:creationId xmlns:a16="http://schemas.microsoft.com/office/drawing/2014/main" id="{D4CA28BD-6A10-4388-85D2-E0BB7493BEE8}"/>
              </a:ext>
            </a:extLst>
          </p:cNvPr>
          <p:cNvSpPr txBox="1"/>
          <p:nvPr/>
        </p:nvSpPr>
        <p:spPr>
          <a:xfrm>
            <a:off x="6142055" y="5844436"/>
            <a:ext cx="996696" cy="461665"/>
          </a:xfrm>
          <a:prstGeom prst="rect">
            <a:avLst/>
          </a:prstGeom>
          <a:noFill/>
        </p:spPr>
        <p:txBody>
          <a:bodyPr wrap="square" rtlCol="0">
            <a:spAutoFit/>
          </a:bodyPr>
          <a:lstStyle/>
          <a:p>
            <a:pPr algn="r"/>
            <a:r>
              <a:rPr lang="en-US" sz="2400" b="1" dirty="0">
                <a:solidFill>
                  <a:srgbClr val="EC008C"/>
                </a:solidFill>
              </a:rPr>
              <a:t>$(9)</a:t>
            </a:r>
          </a:p>
        </p:txBody>
      </p:sp>
      <p:sp>
        <p:nvSpPr>
          <p:cNvPr id="72" name="TextBox 71">
            <a:extLst>
              <a:ext uri="{FF2B5EF4-FFF2-40B4-BE49-F238E27FC236}">
                <a16:creationId xmlns:a16="http://schemas.microsoft.com/office/drawing/2014/main" id="{5CDF6085-7C9D-4EB9-858E-C0695BF732DB}"/>
              </a:ext>
            </a:extLst>
          </p:cNvPr>
          <p:cNvSpPr txBox="1"/>
          <p:nvPr/>
        </p:nvSpPr>
        <p:spPr>
          <a:xfrm>
            <a:off x="4386532" y="2719750"/>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3" name="TextBox 72">
            <a:extLst>
              <a:ext uri="{FF2B5EF4-FFF2-40B4-BE49-F238E27FC236}">
                <a16:creationId xmlns:a16="http://schemas.microsoft.com/office/drawing/2014/main" id="{323F4135-B35A-40F3-BADD-F48213CD15D3}"/>
              </a:ext>
            </a:extLst>
          </p:cNvPr>
          <p:cNvSpPr txBox="1"/>
          <p:nvPr/>
        </p:nvSpPr>
        <p:spPr>
          <a:xfrm>
            <a:off x="6376863" y="2710304"/>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4" name="TextBox 73">
            <a:extLst>
              <a:ext uri="{FF2B5EF4-FFF2-40B4-BE49-F238E27FC236}">
                <a16:creationId xmlns:a16="http://schemas.microsoft.com/office/drawing/2014/main" id="{261A883C-C68E-4AEE-9812-4836E65439EA}"/>
              </a:ext>
            </a:extLst>
          </p:cNvPr>
          <p:cNvSpPr txBox="1"/>
          <p:nvPr/>
        </p:nvSpPr>
        <p:spPr>
          <a:xfrm>
            <a:off x="8152981" y="2732379"/>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5" name="TextBox 74">
            <a:extLst>
              <a:ext uri="{FF2B5EF4-FFF2-40B4-BE49-F238E27FC236}">
                <a16:creationId xmlns:a16="http://schemas.microsoft.com/office/drawing/2014/main" id="{6D2791CC-F5B4-4AA2-86D3-04192EA5871E}"/>
              </a:ext>
            </a:extLst>
          </p:cNvPr>
          <p:cNvSpPr txBox="1"/>
          <p:nvPr/>
        </p:nvSpPr>
        <p:spPr>
          <a:xfrm>
            <a:off x="5403292" y="2703409"/>
            <a:ext cx="1105359" cy="646331"/>
          </a:xfrm>
          <a:prstGeom prst="rect">
            <a:avLst/>
          </a:prstGeom>
          <a:noFill/>
        </p:spPr>
        <p:txBody>
          <a:bodyPr wrap="square" rtlCol="0">
            <a:spAutoFit/>
          </a:bodyPr>
          <a:lstStyle/>
          <a:p>
            <a:pPr algn="ctr"/>
            <a:r>
              <a:rPr lang="en-US" dirty="0"/>
              <a:t>Warranty</a:t>
            </a:r>
          </a:p>
          <a:p>
            <a:pPr algn="ctr"/>
            <a:r>
              <a:rPr lang="en-US" dirty="0"/>
              <a:t>work</a:t>
            </a:r>
          </a:p>
        </p:txBody>
      </p:sp>
      <p:cxnSp>
        <p:nvCxnSpPr>
          <p:cNvPr id="77" name="Straight Connector 76">
            <a:extLst>
              <a:ext uri="{FF2B5EF4-FFF2-40B4-BE49-F238E27FC236}">
                <a16:creationId xmlns:a16="http://schemas.microsoft.com/office/drawing/2014/main" id="{9DA26D13-11D9-4590-8B05-DC52AF173044}"/>
              </a:ext>
            </a:extLst>
          </p:cNvPr>
          <p:cNvCxnSpPr>
            <a:cxnSpLocks/>
          </p:cNvCxnSpPr>
          <p:nvPr/>
        </p:nvCxnSpPr>
        <p:spPr>
          <a:xfrm>
            <a:off x="5729505" y="2739644"/>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8EC1D3-65A0-4430-AB08-B3B7B478821A}"/>
              </a:ext>
            </a:extLst>
          </p:cNvPr>
          <p:cNvCxnSpPr>
            <a:cxnSpLocks/>
          </p:cNvCxnSpPr>
          <p:nvPr/>
        </p:nvCxnSpPr>
        <p:spPr>
          <a:xfrm>
            <a:off x="7450184" y="2741040"/>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7997C80-0D3F-41BC-BB88-B284C11841BE}"/>
              </a:ext>
            </a:extLst>
          </p:cNvPr>
          <p:cNvSpPr txBox="1"/>
          <p:nvPr/>
        </p:nvSpPr>
        <p:spPr>
          <a:xfrm>
            <a:off x="7929594" y="5834583"/>
            <a:ext cx="996696" cy="461665"/>
          </a:xfrm>
          <a:prstGeom prst="rect">
            <a:avLst/>
          </a:prstGeom>
          <a:noFill/>
        </p:spPr>
        <p:txBody>
          <a:bodyPr wrap="square" rtlCol="0">
            <a:spAutoFit/>
          </a:bodyPr>
          <a:lstStyle/>
          <a:p>
            <a:pPr algn="r"/>
            <a:r>
              <a:rPr lang="en-US" sz="2400" b="1" dirty="0">
                <a:solidFill>
                  <a:srgbClr val="EC008C"/>
                </a:solidFill>
              </a:rPr>
              <a:t>$(11)</a:t>
            </a:r>
          </a:p>
        </p:txBody>
      </p:sp>
      <p:cxnSp>
        <p:nvCxnSpPr>
          <p:cNvPr id="84" name="Straight Arrow Connector 83">
            <a:extLst>
              <a:ext uri="{FF2B5EF4-FFF2-40B4-BE49-F238E27FC236}">
                <a16:creationId xmlns:a16="http://schemas.microsoft.com/office/drawing/2014/main" id="{07919724-1E4A-485F-8A28-99B61AF8C1E3}"/>
              </a:ext>
            </a:extLst>
          </p:cNvPr>
          <p:cNvCxnSpPr>
            <a:cxnSpLocks/>
          </p:cNvCxnSpPr>
          <p:nvPr/>
        </p:nvCxnSpPr>
        <p:spPr>
          <a:xfrm>
            <a:off x="7325099" y="56504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ACC3AA9-857B-40C0-B7DE-72815FEF8DC3}"/>
              </a:ext>
            </a:extLst>
          </p:cNvPr>
          <p:cNvSpPr txBox="1"/>
          <p:nvPr/>
        </p:nvSpPr>
        <p:spPr>
          <a:xfrm>
            <a:off x="7228617" y="2669028"/>
            <a:ext cx="1105359" cy="646331"/>
          </a:xfrm>
          <a:prstGeom prst="rect">
            <a:avLst/>
          </a:prstGeom>
          <a:noFill/>
        </p:spPr>
        <p:txBody>
          <a:bodyPr wrap="square" rtlCol="0">
            <a:spAutoFit/>
          </a:bodyPr>
          <a:lstStyle/>
          <a:p>
            <a:pPr algn="ctr"/>
            <a:r>
              <a:rPr lang="en-US" dirty="0"/>
              <a:t>Warranty</a:t>
            </a:r>
          </a:p>
          <a:p>
            <a:pPr algn="ctr"/>
            <a:r>
              <a:rPr lang="en-US" dirty="0"/>
              <a:t>work</a:t>
            </a:r>
          </a:p>
        </p:txBody>
      </p:sp>
      <p:sp>
        <p:nvSpPr>
          <p:cNvPr id="61" name="Slide Number Placeholder 5">
            <a:extLst>
              <a:ext uri="{FF2B5EF4-FFF2-40B4-BE49-F238E27FC236}">
                <a16:creationId xmlns:a16="http://schemas.microsoft.com/office/drawing/2014/main" id="{E59FC201-EB48-0243-B9BC-FF36B1FFB274}"/>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32</a:t>
            </a:fld>
            <a:endParaRPr lang="en-US" dirty="0"/>
          </a:p>
        </p:txBody>
      </p:sp>
    </p:spTree>
    <p:extLst>
      <p:ext uri="{BB962C8B-B14F-4D97-AF65-F5344CB8AC3E}">
        <p14:creationId xmlns:p14="http://schemas.microsoft.com/office/powerpoint/2010/main" val="42158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500"/>
                                        <p:tgtEl>
                                          <p:spTgt spid="4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childTnLst>
                                </p:cTn>
                              </p:par>
                              <p:par>
                                <p:cTn id="77" presetID="10"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22" presetClass="entr" presetSubtype="4" fill="hold" nodeType="withEffect">
                                  <p:stCondLst>
                                    <p:cond delay="0"/>
                                  </p:stCondLst>
                                  <p:childTnLst>
                                    <p:set>
                                      <p:cBhvr>
                                        <p:cTn id="104" dur="1" fill="hold">
                                          <p:stCondLst>
                                            <p:cond delay="0"/>
                                          </p:stCondLst>
                                        </p:cTn>
                                        <p:tgtEl>
                                          <p:spTgt spid="4096"/>
                                        </p:tgtEl>
                                        <p:attrNameLst>
                                          <p:attrName>style.visibility</p:attrName>
                                        </p:attrNameLst>
                                      </p:cBhvr>
                                      <p:to>
                                        <p:strVal val="visible"/>
                                      </p:to>
                                    </p:set>
                                    <p:animEffect transition="in" filter="wipe(down)">
                                      <p:cBhvr>
                                        <p:cTn id="105" dur="1000"/>
                                        <p:tgtEl>
                                          <p:spTgt spid="40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par>
                                <p:cTn id="115" presetID="10" presetClass="entr" presetSubtype="0" fill="hold"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500"/>
                                        <p:tgtEl>
                                          <p:spTgt spid="5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500"/>
                                        <p:tgtEl>
                                          <p:spTgt spid="6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500"/>
                                        <p:tgtEl>
                                          <p:spTgt spid="34"/>
                                        </p:tgtEl>
                                      </p:cBhvr>
                                    </p:animEffect>
                                  </p:childTnLst>
                                </p:cTn>
                              </p:par>
                              <p:par>
                                <p:cTn id="124" presetID="10" presetClass="entr" presetSubtype="0" fill="hold"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par>
                                <p:cTn id="127" presetID="10"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500"/>
                                        <p:tgtEl>
                                          <p:spTgt spid="4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500"/>
                                        <p:tgtEl>
                                          <p:spTgt spid="3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par>
                                <p:cTn id="144" presetID="10" presetClass="entr" presetSubtype="0" fill="hold"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childTnLst>
                                </p:cTn>
                              </p:par>
                              <p:par>
                                <p:cTn id="147" presetID="10" presetClass="entr" presetSubtype="0" fill="hold"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fade">
                                      <p:cBhvr>
                                        <p:cTn id="149" dur="500"/>
                                        <p:tgtEl>
                                          <p:spTgt spid="4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500"/>
                                        <p:tgtEl>
                                          <p:spTgt spid="42"/>
                                        </p:tgtEl>
                                      </p:cBhvr>
                                    </p:animEffect>
                                  </p:childTnLst>
                                </p:cTn>
                              </p:par>
                              <p:par>
                                <p:cTn id="153" presetID="10" presetClass="entr" presetSubtype="0"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childTnLst>
                                </p:cTn>
                              </p:par>
                              <p:par>
                                <p:cTn id="156" presetID="10" presetClass="entr" presetSubtype="0" fill="hold"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childTnLst>
                                </p:cTn>
                              </p:par>
                              <p:par>
                                <p:cTn id="159" presetID="10" presetClass="entr" presetSubtype="0" fill="hold" nodeType="withEffect">
                                  <p:stCondLst>
                                    <p:cond delay="0"/>
                                  </p:stCondLst>
                                  <p:childTnLst>
                                    <p:set>
                                      <p:cBhvr>
                                        <p:cTn id="160" dur="1" fill="hold">
                                          <p:stCondLst>
                                            <p:cond delay="0"/>
                                          </p:stCondLst>
                                        </p:cTn>
                                        <p:tgtEl>
                                          <p:spTgt spid="54"/>
                                        </p:tgtEl>
                                        <p:attrNameLst>
                                          <p:attrName>style.visibility</p:attrName>
                                        </p:attrNameLst>
                                      </p:cBhvr>
                                      <p:to>
                                        <p:strVal val="visible"/>
                                      </p:to>
                                    </p:set>
                                    <p:animEffect transition="in" filter="fade">
                                      <p:cBhvr>
                                        <p:cTn id="161" dur="500"/>
                                        <p:tgtEl>
                                          <p:spTgt spid="5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1"/>
                                        </p:tgtEl>
                                        <p:attrNameLst>
                                          <p:attrName>style.visibility</p:attrName>
                                        </p:attrNameLst>
                                      </p:cBhvr>
                                      <p:to>
                                        <p:strVal val="visible"/>
                                      </p:to>
                                    </p:set>
                                    <p:animEffect transition="in" filter="fade">
                                      <p:cBhvr>
                                        <p:cTn id="167" dur="500"/>
                                        <p:tgtEl>
                                          <p:spTgt spid="81"/>
                                        </p:tgtEl>
                                      </p:cBhvr>
                                    </p:animEffect>
                                  </p:childTnLst>
                                </p:cTn>
                              </p:par>
                              <p:par>
                                <p:cTn id="168" presetID="22" presetClass="entr" presetSubtype="4" fill="hold"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wipe(down)">
                                      <p:cBhvr>
                                        <p:cTn id="170"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5" grpId="0"/>
      <p:bldP spid="16" grpId="0"/>
      <p:bldP spid="17" grpId="0"/>
      <p:bldP spid="18" grpId="0"/>
      <p:bldP spid="19" grpId="0"/>
      <p:bldP spid="3" grpId="0"/>
      <p:bldP spid="20" grpId="0"/>
      <p:bldP spid="21" grpId="0"/>
      <p:bldP spid="23" grpId="0"/>
      <p:bldP spid="26" grpId="0"/>
      <p:bldP spid="28" grpId="0"/>
      <p:bldP spid="29" grpId="0"/>
      <p:bldP spid="30" grpId="0"/>
      <p:bldP spid="31" grpId="0"/>
      <p:bldP spid="32" grpId="0"/>
      <p:bldP spid="34" grpId="0"/>
      <p:bldP spid="36" grpId="0"/>
      <p:bldP spid="37" grpId="0"/>
      <p:bldP spid="38" grpId="0"/>
      <p:bldP spid="39" grpId="0"/>
      <p:bldP spid="40" grpId="0"/>
      <p:bldP spid="42" grpId="0"/>
      <p:bldP spid="62" grpId="0"/>
      <p:bldP spid="4112" grpId="0" animBg="1"/>
      <p:bldP spid="63" grpId="0"/>
      <p:bldP spid="67" grpId="0"/>
      <p:bldP spid="69" grpId="0"/>
      <p:bldP spid="72" grpId="0"/>
      <p:bldP spid="73" grpId="0"/>
      <p:bldP spid="74" grpId="0"/>
      <p:bldP spid="75" grpId="0"/>
      <p:bldP spid="81" grpId="0"/>
      <p:bldP spid="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Deferred Tax Asset</a:t>
            </a:r>
          </a:p>
        </p:txBody>
      </p:sp>
      <p:sp>
        <p:nvSpPr>
          <p:cNvPr id="414723" name="Rectangle 3"/>
          <p:cNvSpPr>
            <a:spLocks noGrp="1" noChangeArrowheads="1"/>
          </p:cNvSpPr>
          <p:nvPr>
            <p:ph idx="1"/>
          </p:nvPr>
        </p:nvSpPr>
        <p:spPr>
          <a:xfrm>
            <a:off x="761999" y="1444626"/>
            <a:ext cx="8101446" cy="5057775"/>
          </a:xfrm>
          <a:solidFill>
            <a:schemeClr val="bg1">
              <a:lumMod val="95000"/>
            </a:schemeClr>
          </a:solidFill>
        </p:spPr>
        <p:txBody>
          <a:bodyPr>
            <a:normAutofit/>
          </a:bodyPr>
          <a:lstStyle/>
          <a:p>
            <a:pPr marL="0" indent="0">
              <a:spcAft>
                <a:spcPts val="1200"/>
              </a:spcAft>
              <a:buNone/>
            </a:pPr>
            <a:r>
              <a:rPr lang="en-US" sz="2000" dirty="0"/>
              <a:t>Duchess Company started the period with a deferred tax asset of $400. As of the end of the period, Duchess identifies future deductible amounts of $1,120. Duchess has a tax rate of 25%, and calculates that taxes payable will be $200. Duchess’s tax expense journal entry would include a:</a:t>
            </a:r>
          </a:p>
          <a:p>
            <a:pPr marL="457200" indent="-457200">
              <a:buFont typeface="+mj-lt"/>
              <a:buAutoNum type="alphaLcPeriod"/>
              <a:tabLst>
                <a:tab pos="342900" algn="l"/>
              </a:tabLst>
            </a:pPr>
            <a:r>
              <a:rPr lang="en-US" sz="2000" dirty="0"/>
              <a:t>Debit to tax expense of $280</a:t>
            </a:r>
          </a:p>
          <a:p>
            <a:pPr marL="457200" indent="-457200">
              <a:buFont typeface="+mj-lt"/>
              <a:buAutoNum type="alphaLcPeriod"/>
              <a:tabLst>
                <a:tab pos="342900" algn="l"/>
              </a:tabLst>
            </a:pPr>
            <a:r>
              <a:rPr lang="en-US" sz="2000" dirty="0">
                <a:solidFill>
                  <a:prstClr val="black"/>
                </a:solidFill>
              </a:rPr>
              <a:t>Credit to tax expense of $120</a:t>
            </a:r>
            <a:endParaRPr lang="en-US" sz="2000" dirty="0"/>
          </a:p>
          <a:p>
            <a:pPr marL="457200" lvl="0" indent="-457200">
              <a:buFont typeface="+mj-lt"/>
              <a:buAutoNum type="alphaLcPeriod"/>
              <a:tabLst>
                <a:tab pos="342900" algn="l"/>
              </a:tabLst>
            </a:pPr>
            <a:r>
              <a:rPr lang="en-US" sz="2000" dirty="0"/>
              <a:t>Debit to </a:t>
            </a:r>
            <a:r>
              <a:rPr lang="en-US" sz="2000" dirty="0">
                <a:solidFill>
                  <a:prstClr val="black"/>
                </a:solidFill>
              </a:rPr>
              <a:t>tax expense of $320</a:t>
            </a:r>
          </a:p>
          <a:p>
            <a:pPr marL="457200" indent="-457200">
              <a:buFont typeface="+mj-lt"/>
              <a:buAutoNum type="alphaLcPeriod"/>
              <a:tabLst>
                <a:tab pos="342900" algn="l"/>
              </a:tabLst>
            </a:pPr>
            <a:r>
              <a:rPr lang="en-US" sz="2000" dirty="0"/>
              <a:t>Credit </a:t>
            </a:r>
            <a:r>
              <a:rPr lang="en-US" sz="2000" dirty="0">
                <a:solidFill>
                  <a:prstClr val="black"/>
                </a:solidFill>
              </a:rPr>
              <a:t>to tax expense of $320</a:t>
            </a:r>
            <a:endParaRPr lang="en-US" sz="1600" dirty="0"/>
          </a:p>
          <a:p>
            <a:pPr marL="2286000" lvl="5" indent="0">
              <a:buNone/>
              <a:tabLst>
                <a:tab pos="7772400" algn="dec"/>
              </a:tabLst>
              <a:defRPr/>
            </a:pPr>
            <a:endParaRPr lang="en-US" sz="1600" dirty="0"/>
          </a:p>
        </p:txBody>
      </p:sp>
      <p:sp>
        <p:nvSpPr>
          <p:cNvPr id="2" name="Oval 1"/>
          <p:cNvSpPr/>
          <p:nvPr/>
        </p:nvSpPr>
        <p:spPr bwMode="auto">
          <a:xfrm>
            <a:off x="750235" y="3632562"/>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832" y="3091927"/>
            <a:ext cx="2157413" cy="2414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284532" y="3082844"/>
            <a:ext cx="2157412"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Deferred Tax Asset</a:t>
            </a:r>
          </a:p>
        </p:txBody>
      </p:sp>
      <p:sp>
        <p:nvSpPr>
          <p:cNvPr id="12" name="Rectangle 11"/>
          <p:cNvSpPr/>
          <p:nvPr/>
        </p:nvSpPr>
        <p:spPr>
          <a:xfrm>
            <a:off x="6312948" y="3497020"/>
            <a:ext cx="1064590"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400</a:t>
            </a:r>
          </a:p>
        </p:txBody>
      </p:sp>
      <p:sp>
        <p:nvSpPr>
          <p:cNvPr id="3" name="Rectangle 2"/>
          <p:cNvSpPr/>
          <p:nvPr/>
        </p:nvSpPr>
        <p:spPr>
          <a:xfrm>
            <a:off x="7469108" y="4299221"/>
            <a:ext cx="590327" cy="3421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120</a:t>
            </a:r>
          </a:p>
        </p:txBody>
      </p:sp>
      <p:sp>
        <p:nvSpPr>
          <p:cNvPr id="10" name="Rectangle 9"/>
          <p:cNvSpPr/>
          <p:nvPr/>
        </p:nvSpPr>
        <p:spPr>
          <a:xfrm>
            <a:off x="6124069" y="4775711"/>
            <a:ext cx="1345039" cy="6040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280 = </a:t>
            </a:r>
          </a:p>
          <a:p>
            <a:pPr algn="ctr"/>
            <a:r>
              <a:rPr lang="en-US" sz="1600" dirty="0">
                <a:solidFill>
                  <a:prstClr val="black"/>
                </a:solidFill>
              </a:rPr>
              <a:t>1,120 × 25%</a:t>
            </a:r>
          </a:p>
        </p:txBody>
      </p:sp>
      <p:sp>
        <p:nvSpPr>
          <p:cNvPr id="11" name="TextBox 10"/>
          <p:cNvSpPr txBox="1"/>
          <p:nvPr/>
        </p:nvSpPr>
        <p:spPr>
          <a:xfrm>
            <a:off x="1133469" y="4616554"/>
            <a:ext cx="4690103" cy="1354217"/>
          </a:xfrm>
          <a:prstGeom prst="rect">
            <a:avLst/>
          </a:prstGeom>
          <a:solidFill>
            <a:srgbClr val="FDEADA"/>
          </a:solidFill>
          <a:ln w="6350">
            <a:solidFill>
              <a:schemeClr val="tx1"/>
            </a:solidFill>
          </a:ln>
        </p:spPr>
        <p:txBody>
          <a:bodyPr wrap="square" rtlCol="0">
            <a:spAutoFit/>
          </a:bodyPr>
          <a:lstStyle/>
          <a:p>
            <a:pPr fontAlgn="base">
              <a:spcBef>
                <a:spcPct val="0"/>
              </a:spcBef>
              <a:spcAft>
                <a:spcPts val="1200"/>
              </a:spcAft>
            </a:pPr>
            <a:r>
              <a:rPr lang="en-US" dirty="0">
                <a:cs typeface="Arial" charset="0"/>
              </a:rPr>
              <a:t>The correct answer is </a:t>
            </a:r>
            <a:r>
              <a:rPr lang="en-US" i="1" dirty="0">
                <a:cs typeface="Arial" charset="0"/>
              </a:rPr>
              <a:t>c</a:t>
            </a:r>
            <a:r>
              <a:rPr lang="en-US" dirty="0">
                <a:cs typeface="Arial" charset="0"/>
              </a:rPr>
              <a:t>:</a:t>
            </a:r>
            <a:r>
              <a:rPr lang="en-US" b="1" dirty="0">
                <a:solidFill>
                  <a:srgbClr val="C00000"/>
                </a:solidFill>
                <a:cs typeface="Arial" charset="0"/>
              </a:rPr>
              <a:t> </a:t>
            </a:r>
          </a:p>
          <a:p>
            <a:pPr fontAlgn="base">
              <a:spcBef>
                <a:spcPct val="0"/>
              </a:spcBef>
              <a:spcAft>
                <a:spcPct val="0"/>
              </a:spcAft>
            </a:pPr>
            <a:r>
              <a:rPr lang="en-US" dirty="0">
                <a:cs typeface="Arial" charset="0"/>
              </a:rPr>
              <a:t>Tax expense (to balance)   </a:t>
            </a:r>
            <a:r>
              <a:rPr lang="en-US" b="1" dirty="0">
                <a:solidFill>
                  <a:srgbClr val="0070C0"/>
                </a:solidFill>
                <a:cs typeface="Arial" charset="0"/>
              </a:rPr>
              <a:t>320 </a:t>
            </a:r>
          </a:p>
          <a:p>
            <a:pPr fontAlgn="base">
              <a:spcBef>
                <a:spcPct val="0"/>
              </a:spcBef>
              <a:spcAft>
                <a:spcPct val="0"/>
              </a:spcAft>
            </a:pPr>
            <a:r>
              <a:rPr lang="en-US" dirty="0">
                <a:solidFill>
                  <a:prstClr val="black"/>
                </a:solidFill>
                <a:cs typeface="Arial" charset="0"/>
              </a:rPr>
              <a:t>	</a:t>
            </a:r>
            <a:r>
              <a:rPr lang="en-US" dirty="0">
                <a:cs typeface="Arial" charset="0"/>
              </a:rPr>
              <a:t>Taxes payable</a:t>
            </a:r>
            <a:r>
              <a:rPr lang="en-US" dirty="0">
                <a:solidFill>
                  <a:srgbClr val="92D050"/>
                </a:solidFill>
                <a:cs typeface="Arial" charset="0"/>
              </a:rPr>
              <a:t>		200</a:t>
            </a:r>
            <a:r>
              <a:rPr lang="en-US" dirty="0">
                <a:solidFill>
                  <a:prstClr val="black"/>
                </a:solidFill>
                <a:cs typeface="Arial" charset="0"/>
              </a:rPr>
              <a:t>	 </a:t>
            </a:r>
            <a:r>
              <a:rPr lang="en-US" dirty="0">
                <a:cs typeface="Arial" charset="0"/>
              </a:rPr>
              <a:t>Deferred tax asset</a:t>
            </a:r>
            <a:r>
              <a:rPr lang="en-US" dirty="0">
                <a:solidFill>
                  <a:srgbClr val="FF3399"/>
                </a:solidFill>
                <a:cs typeface="Arial" charset="0"/>
              </a:rPr>
              <a:t>	 	120</a:t>
            </a:r>
          </a:p>
        </p:txBody>
      </p:sp>
      <p:sp>
        <p:nvSpPr>
          <p:cNvPr id="13" name="Title 2"/>
          <p:cNvSpPr txBox="1">
            <a:spLocks/>
          </p:cNvSpPr>
          <p:nvPr/>
        </p:nvSpPr>
        <p:spPr bwMode="auto">
          <a:xfrm>
            <a:off x="8389940" y="6785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14" name="Slide Number Placeholder 5">
            <a:extLst>
              <a:ext uri="{FF2B5EF4-FFF2-40B4-BE49-F238E27FC236}">
                <a16:creationId xmlns:a16="http://schemas.microsoft.com/office/drawing/2014/main" id="{EDB2D8AC-07A2-734C-B50F-A570B8FCB461}"/>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33</a:t>
            </a:fld>
            <a:endParaRPr lang="en-US" dirty="0"/>
          </a:p>
        </p:txBody>
      </p:sp>
    </p:spTree>
    <p:extLst>
      <p:ext uri="{BB962C8B-B14F-4D97-AF65-F5344CB8AC3E}">
        <p14:creationId xmlns:p14="http://schemas.microsoft.com/office/powerpoint/2010/main" val="31936608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14:presetBounceEnd="2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20000">
                                          <p:cBhvr additive="base">
                                            <p:cTn id="11"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fade">
                                          <p:cBhvr>
                                            <p:cTn id="3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fade">
                                          <p:cBhvr>
                                            <p:cTn id="3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0" grpId="0"/>
          <p:bldP spid="11"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71" y="0"/>
            <a:ext cx="6080276" cy="945595"/>
          </a:xfrm>
        </p:spPr>
        <p:txBody>
          <a:bodyPr>
            <a:noAutofit/>
          </a:bodyPr>
          <a:lstStyle/>
          <a:p>
            <a:r>
              <a:rPr lang="en-US" sz="2800" dirty="0"/>
              <a:t>Revenue-Related Deferred Tax Assets</a:t>
            </a:r>
            <a:endParaRPr lang="en-IN" sz="2600" dirty="0"/>
          </a:p>
        </p:txBody>
      </p:sp>
      <p:sp>
        <p:nvSpPr>
          <p:cNvPr id="9" name="Oval 8"/>
          <p:cNvSpPr/>
          <p:nvPr/>
        </p:nvSpPr>
        <p:spPr>
          <a:xfrm>
            <a:off x="8643145" y="1710887"/>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8780797" y="1656815"/>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3" name="TextBox 2"/>
          <p:cNvSpPr txBox="1"/>
          <p:nvPr/>
        </p:nvSpPr>
        <p:spPr>
          <a:xfrm>
            <a:off x="601328" y="790365"/>
            <a:ext cx="8480852" cy="2569934"/>
          </a:xfrm>
          <a:prstGeom prst="rect">
            <a:avLst/>
          </a:prstGeom>
          <a:noFill/>
        </p:spPr>
        <p:txBody>
          <a:bodyPr wrap="square" rtlCol="0">
            <a:spAutoFit/>
          </a:bodyPr>
          <a:lstStyle/>
          <a:p>
            <a:r>
              <a:rPr lang="en-US" sz="2300" dirty="0"/>
              <a:t>Tomorrow Publications reported pretax accounting income of $100 thousand in 2021, 2022 and 2023. The 2021 income statement does not include $80 thousand of magazine subscriptions received that year for one- and two-year subscriptions. Instead, that revenue will be recognized for financial reporting purposes in 2022 ($60 thousand) and 2023 ($20 thousand).  The entire $80 thousand is included in taxable income in 2021.  The income tax rate is 25% each year.</a:t>
            </a:r>
          </a:p>
        </p:txBody>
      </p:sp>
      <p:sp>
        <p:nvSpPr>
          <p:cNvPr id="20" name="TextBox 19"/>
          <p:cNvSpPr txBox="1"/>
          <p:nvPr/>
        </p:nvSpPr>
        <p:spPr>
          <a:xfrm>
            <a:off x="5202305" y="3564564"/>
            <a:ext cx="949652" cy="400110"/>
          </a:xfrm>
          <a:prstGeom prst="rect">
            <a:avLst/>
          </a:prstGeom>
          <a:noFill/>
        </p:spPr>
        <p:txBody>
          <a:bodyPr wrap="square" rtlCol="0">
            <a:spAutoFit/>
          </a:bodyPr>
          <a:lstStyle/>
          <a:p>
            <a:pPr algn="ctr"/>
            <a:r>
              <a:rPr lang="en-US" sz="2000" b="1" dirty="0"/>
              <a:t>2021</a:t>
            </a:r>
            <a:endParaRPr lang="en-US" sz="2000" dirty="0"/>
          </a:p>
        </p:txBody>
      </p:sp>
      <p:sp>
        <p:nvSpPr>
          <p:cNvPr id="21" name="TextBox 20"/>
          <p:cNvSpPr txBox="1"/>
          <p:nvPr/>
        </p:nvSpPr>
        <p:spPr>
          <a:xfrm>
            <a:off x="6202140" y="3564564"/>
            <a:ext cx="949652" cy="400110"/>
          </a:xfrm>
          <a:prstGeom prst="rect">
            <a:avLst/>
          </a:prstGeom>
          <a:noFill/>
        </p:spPr>
        <p:txBody>
          <a:bodyPr wrap="square" rtlCol="0">
            <a:spAutoFit/>
          </a:bodyPr>
          <a:lstStyle/>
          <a:p>
            <a:pPr algn="ctr"/>
            <a:r>
              <a:rPr lang="en-US" sz="2000" b="1" dirty="0"/>
              <a:t>2022</a:t>
            </a:r>
            <a:endParaRPr lang="en-US" sz="2000" dirty="0"/>
          </a:p>
        </p:txBody>
      </p:sp>
      <p:sp>
        <p:nvSpPr>
          <p:cNvPr id="22" name="TextBox 21"/>
          <p:cNvSpPr txBox="1"/>
          <p:nvPr/>
        </p:nvSpPr>
        <p:spPr>
          <a:xfrm>
            <a:off x="7173495" y="3564564"/>
            <a:ext cx="949652" cy="400110"/>
          </a:xfrm>
          <a:prstGeom prst="rect">
            <a:avLst/>
          </a:prstGeom>
          <a:noFill/>
        </p:spPr>
        <p:txBody>
          <a:bodyPr wrap="square" rtlCol="0">
            <a:spAutoFit/>
          </a:bodyPr>
          <a:lstStyle/>
          <a:p>
            <a:pPr algn="ctr"/>
            <a:r>
              <a:rPr lang="en-US" sz="2000" b="1" dirty="0"/>
              <a:t>2023</a:t>
            </a:r>
            <a:endParaRPr lang="en-US" sz="2000" dirty="0"/>
          </a:p>
        </p:txBody>
      </p:sp>
      <p:sp>
        <p:nvSpPr>
          <p:cNvPr id="23" name="TextBox 22"/>
          <p:cNvSpPr txBox="1"/>
          <p:nvPr/>
        </p:nvSpPr>
        <p:spPr>
          <a:xfrm>
            <a:off x="8106007" y="3564564"/>
            <a:ext cx="949652" cy="400110"/>
          </a:xfrm>
          <a:prstGeom prst="rect">
            <a:avLst/>
          </a:prstGeom>
          <a:noFill/>
        </p:spPr>
        <p:txBody>
          <a:bodyPr wrap="square" rtlCol="0">
            <a:spAutoFit/>
          </a:bodyPr>
          <a:lstStyle/>
          <a:p>
            <a:pPr algn="ctr"/>
            <a:r>
              <a:rPr lang="en-US" sz="2000" b="1" dirty="0"/>
              <a:t>Total</a:t>
            </a:r>
            <a:endParaRPr lang="en-US" sz="2000" dirty="0"/>
          </a:p>
        </p:txBody>
      </p:sp>
      <p:sp>
        <p:nvSpPr>
          <p:cNvPr id="24" name="TextBox 23"/>
          <p:cNvSpPr txBox="1"/>
          <p:nvPr/>
        </p:nvSpPr>
        <p:spPr>
          <a:xfrm>
            <a:off x="601327" y="4007004"/>
            <a:ext cx="4799994" cy="400110"/>
          </a:xfrm>
          <a:prstGeom prst="rect">
            <a:avLst/>
          </a:prstGeom>
          <a:noFill/>
        </p:spPr>
        <p:txBody>
          <a:bodyPr wrap="square" rtlCol="0">
            <a:spAutoFit/>
          </a:bodyPr>
          <a:lstStyle/>
          <a:p>
            <a:r>
              <a:rPr lang="en-US" sz="2000" b="1" dirty="0"/>
              <a:t>Pretax accounting income </a:t>
            </a:r>
            <a:endParaRPr lang="en-US" sz="2000" dirty="0"/>
          </a:p>
        </p:txBody>
      </p:sp>
      <p:sp>
        <p:nvSpPr>
          <p:cNvPr id="25" name="TextBox 24"/>
          <p:cNvSpPr txBox="1"/>
          <p:nvPr/>
        </p:nvSpPr>
        <p:spPr>
          <a:xfrm>
            <a:off x="538299" y="4383681"/>
            <a:ext cx="4799994" cy="707886"/>
          </a:xfrm>
          <a:prstGeom prst="rect">
            <a:avLst/>
          </a:prstGeom>
          <a:noFill/>
        </p:spPr>
        <p:txBody>
          <a:bodyPr wrap="square" rtlCol="0">
            <a:spAutoFit/>
          </a:bodyPr>
          <a:lstStyle/>
          <a:p>
            <a:pPr lvl="1"/>
            <a:r>
              <a:rPr lang="en-US" sz="2000" dirty="0"/>
              <a:t>Subscription revenue in the income statement</a:t>
            </a:r>
          </a:p>
        </p:txBody>
      </p:sp>
      <p:sp>
        <p:nvSpPr>
          <p:cNvPr id="26" name="TextBox 25"/>
          <p:cNvSpPr txBox="1"/>
          <p:nvPr/>
        </p:nvSpPr>
        <p:spPr>
          <a:xfrm>
            <a:off x="538299" y="5166484"/>
            <a:ext cx="4799994" cy="400110"/>
          </a:xfrm>
          <a:prstGeom prst="rect">
            <a:avLst/>
          </a:prstGeom>
          <a:noFill/>
        </p:spPr>
        <p:txBody>
          <a:bodyPr wrap="square" rtlCol="0">
            <a:spAutoFit/>
          </a:bodyPr>
          <a:lstStyle/>
          <a:p>
            <a:pPr lvl="1"/>
            <a:r>
              <a:rPr lang="en-US" sz="2000" dirty="0"/>
              <a:t>Subscription revenue on the tax return</a:t>
            </a:r>
          </a:p>
        </p:txBody>
      </p:sp>
      <p:sp>
        <p:nvSpPr>
          <p:cNvPr id="27" name="TextBox 26"/>
          <p:cNvSpPr txBox="1"/>
          <p:nvPr/>
        </p:nvSpPr>
        <p:spPr>
          <a:xfrm>
            <a:off x="601327" y="6175484"/>
            <a:ext cx="4799994" cy="400110"/>
          </a:xfrm>
          <a:prstGeom prst="rect">
            <a:avLst/>
          </a:prstGeom>
          <a:noFill/>
        </p:spPr>
        <p:txBody>
          <a:bodyPr wrap="square" rtlCol="0">
            <a:spAutoFit/>
          </a:bodyPr>
          <a:lstStyle/>
          <a:p>
            <a:r>
              <a:rPr lang="en-US" sz="2000" b="1" dirty="0"/>
              <a:t>Taxable income (tax return)</a:t>
            </a:r>
            <a:endParaRPr lang="en-US" sz="2000" dirty="0"/>
          </a:p>
        </p:txBody>
      </p:sp>
      <p:sp>
        <p:nvSpPr>
          <p:cNvPr id="28" name="TextBox 27"/>
          <p:cNvSpPr txBox="1"/>
          <p:nvPr/>
        </p:nvSpPr>
        <p:spPr>
          <a:xfrm>
            <a:off x="5202305" y="4007004"/>
            <a:ext cx="949652" cy="400110"/>
          </a:xfrm>
          <a:prstGeom prst="rect">
            <a:avLst/>
          </a:prstGeom>
        </p:spPr>
        <p:txBody>
          <a:bodyPr wrap="square" rtlCol="0">
            <a:spAutoFit/>
          </a:bodyPr>
          <a:lstStyle/>
          <a:p>
            <a:pPr algn="r"/>
            <a:r>
              <a:rPr lang="en-US" sz="2000" dirty="0"/>
              <a:t>$100</a:t>
            </a:r>
          </a:p>
        </p:txBody>
      </p:sp>
      <p:sp>
        <p:nvSpPr>
          <p:cNvPr id="29" name="TextBox 28"/>
          <p:cNvSpPr txBox="1"/>
          <p:nvPr/>
        </p:nvSpPr>
        <p:spPr>
          <a:xfrm>
            <a:off x="5202305" y="4472719"/>
            <a:ext cx="949652" cy="400110"/>
          </a:xfrm>
          <a:prstGeom prst="rect">
            <a:avLst/>
          </a:prstGeom>
        </p:spPr>
        <p:txBody>
          <a:bodyPr wrap="square" rtlCol="0">
            <a:spAutoFit/>
          </a:bodyPr>
          <a:lstStyle/>
          <a:p>
            <a:pPr algn="r"/>
            <a:r>
              <a:rPr lang="en-US" sz="2000" dirty="0"/>
              <a:t>0</a:t>
            </a:r>
          </a:p>
        </p:txBody>
      </p:sp>
      <p:sp>
        <p:nvSpPr>
          <p:cNvPr id="30" name="TextBox 29"/>
          <p:cNvSpPr txBox="1"/>
          <p:nvPr/>
        </p:nvSpPr>
        <p:spPr>
          <a:xfrm>
            <a:off x="5202305" y="5150157"/>
            <a:ext cx="949652" cy="400110"/>
          </a:xfrm>
          <a:prstGeom prst="rect">
            <a:avLst/>
          </a:prstGeom>
        </p:spPr>
        <p:txBody>
          <a:bodyPr wrap="square" rtlCol="0">
            <a:spAutoFit/>
          </a:bodyPr>
          <a:lstStyle/>
          <a:p>
            <a:pPr algn="r"/>
            <a:r>
              <a:rPr lang="en-US" sz="2000" dirty="0"/>
              <a:t>80</a:t>
            </a:r>
          </a:p>
        </p:txBody>
      </p:sp>
      <p:sp>
        <p:nvSpPr>
          <p:cNvPr id="31" name="TextBox 30"/>
          <p:cNvSpPr txBox="1"/>
          <p:nvPr/>
        </p:nvSpPr>
        <p:spPr>
          <a:xfrm>
            <a:off x="5202305" y="6175484"/>
            <a:ext cx="949652" cy="400110"/>
          </a:xfrm>
          <a:prstGeom prst="rect">
            <a:avLst/>
          </a:prstGeom>
        </p:spPr>
        <p:txBody>
          <a:bodyPr wrap="square" rtlCol="0">
            <a:spAutoFit/>
          </a:bodyPr>
          <a:lstStyle/>
          <a:p>
            <a:pPr algn="r"/>
            <a:r>
              <a:rPr lang="en-US" sz="2000" dirty="0"/>
              <a:t>$180</a:t>
            </a:r>
          </a:p>
        </p:txBody>
      </p:sp>
      <p:sp>
        <p:nvSpPr>
          <p:cNvPr id="32" name="TextBox 31"/>
          <p:cNvSpPr txBox="1"/>
          <p:nvPr/>
        </p:nvSpPr>
        <p:spPr>
          <a:xfrm>
            <a:off x="6202140" y="4007004"/>
            <a:ext cx="949652" cy="400110"/>
          </a:xfrm>
          <a:prstGeom prst="rect">
            <a:avLst/>
          </a:prstGeom>
        </p:spPr>
        <p:txBody>
          <a:bodyPr wrap="square" rtlCol="0">
            <a:spAutoFit/>
          </a:bodyPr>
          <a:lstStyle/>
          <a:p>
            <a:pPr algn="r"/>
            <a:r>
              <a:rPr lang="en-US" sz="2000" dirty="0"/>
              <a:t>$100</a:t>
            </a:r>
          </a:p>
        </p:txBody>
      </p:sp>
      <p:sp>
        <p:nvSpPr>
          <p:cNvPr id="33" name="TextBox 32"/>
          <p:cNvSpPr txBox="1"/>
          <p:nvPr/>
        </p:nvSpPr>
        <p:spPr>
          <a:xfrm>
            <a:off x="6202140" y="4472719"/>
            <a:ext cx="949652" cy="400110"/>
          </a:xfrm>
          <a:prstGeom prst="rect">
            <a:avLst/>
          </a:prstGeom>
        </p:spPr>
        <p:txBody>
          <a:bodyPr wrap="square" rtlCol="0">
            <a:spAutoFit/>
          </a:bodyPr>
          <a:lstStyle/>
          <a:p>
            <a:pPr algn="r"/>
            <a:r>
              <a:rPr lang="en-US" sz="2000" dirty="0"/>
              <a:t>$(60)</a:t>
            </a:r>
          </a:p>
        </p:txBody>
      </p:sp>
      <p:sp>
        <p:nvSpPr>
          <p:cNvPr id="34" name="TextBox 33"/>
          <p:cNvSpPr txBox="1"/>
          <p:nvPr/>
        </p:nvSpPr>
        <p:spPr>
          <a:xfrm>
            <a:off x="6202140" y="5150157"/>
            <a:ext cx="949652" cy="400110"/>
          </a:xfrm>
          <a:prstGeom prst="rect">
            <a:avLst/>
          </a:prstGeom>
        </p:spPr>
        <p:txBody>
          <a:bodyPr wrap="square" rtlCol="0">
            <a:spAutoFit/>
          </a:bodyPr>
          <a:lstStyle/>
          <a:p>
            <a:pPr algn="r"/>
            <a:r>
              <a:rPr lang="en-US" sz="2000" dirty="0"/>
              <a:t>0</a:t>
            </a:r>
          </a:p>
        </p:txBody>
      </p:sp>
      <p:sp>
        <p:nvSpPr>
          <p:cNvPr id="35" name="TextBox 34"/>
          <p:cNvSpPr txBox="1"/>
          <p:nvPr/>
        </p:nvSpPr>
        <p:spPr>
          <a:xfrm>
            <a:off x="6202140" y="6175484"/>
            <a:ext cx="949652" cy="400110"/>
          </a:xfrm>
          <a:prstGeom prst="rect">
            <a:avLst/>
          </a:prstGeom>
        </p:spPr>
        <p:txBody>
          <a:bodyPr wrap="square" rtlCol="0">
            <a:spAutoFit/>
          </a:bodyPr>
          <a:lstStyle/>
          <a:p>
            <a:pPr algn="r"/>
            <a:r>
              <a:rPr lang="en-US" sz="2000" dirty="0"/>
              <a:t>$40</a:t>
            </a:r>
          </a:p>
        </p:txBody>
      </p:sp>
      <p:sp>
        <p:nvSpPr>
          <p:cNvPr id="36" name="TextBox 35"/>
          <p:cNvSpPr txBox="1"/>
          <p:nvPr/>
        </p:nvSpPr>
        <p:spPr>
          <a:xfrm>
            <a:off x="7173495" y="4007004"/>
            <a:ext cx="949652" cy="400110"/>
          </a:xfrm>
          <a:prstGeom prst="rect">
            <a:avLst/>
          </a:prstGeom>
        </p:spPr>
        <p:txBody>
          <a:bodyPr wrap="square" rtlCol="0">
            <a:spAutoFit/>
          </a:bodyPr>
          <a:lstStyle/>
          <a:p>
            <a:pPr algn="r"/>
            <a:r>
              <a:rPr lang="en-US" sz="2000" dirty="0"/>
              <a:t>$100</a:t>
            </a:r>
          </a:p>
        </p:txBody>
      </p:sp>
      <p:sp>
        <p:nvSpPr>
          <p:cNvPr id="37" name="TextBox 36"/>
          <p:cNvSpPr txBox="1"/>
          <p:nvPr/>
        </p:nvSpPr>
        <p:spPr>
          <a:xfrm>
            <a:off x="7173495" y="4472719"/>
            <a:ext cx="949652" cy="400110"/>
          </a:xfrm>
          <a:prstGeom prst="rect">
            <a:avLst/>
          </a:prstGeom>
        </p:spPr>
        <p:txBody>
          <a:bodyPr wrap="square" rtlCol="0">
            <a:spAutoFit/>
          </a:bodyPr>
          <a:lstStyle/>
          <a:p>
            <a:pPr algn="r"/>
            <a:r>
              <a:rPr lang="en-US" sz="2000" dirty="0"/>
              <a:t>$(20)</a:t>
            </a:r>
          </a:p>
        </p:txBody>
      </p:sp>
      <p:sp>
        <p:nvSpPr>
          <p:cNvPr id="38" name="TextBox 37"/>
          <p:cNvSpPr txBox="1"/>
          <p:nvPr/>
        </p:nvSpPr>
        <p:spPr>
          <a:xfrm>
            <a:off x="7173495" y="5150157"/>
            <a:ext cx="949652" cy="400110"/>
          </a:xfrm>
          <a:prstGeom prst="rect">
            <a:avLst/>
          </a:prstGeom>
        </p:spPr>
        <p:txBody>
          <a:bodyPr wrap="square" rtlCol="0">
            <a:spAutoFit/>
          </a:bodyPr>
          <a:lstStyle/>
          <a:p>
            <a:pPr algn="r"/>
            <a:r>
              <a:rPr lang="en-US" sz="2000" dirty="0"/>
              <a:t>0</a:t>
            </a:r>
          </a:p>
        </p:txBody>
      </p:sp>
      <p:sp>
        <p:nvSpPr>
          <p:cNvPr id="39" name="TextBox 38"/>
          <p:cNvSpPr txBox="1"/>
          <p:nvPr/>
        </p:nvSpPr>
        <p:spPr>
          <a:xfrm>
            <a:off x="7173495" y="6175484"/>
            <a:ext cx="949652" cy="400110"/>
          </a:xfrm>
          <a:prstGeom prst="rect">
            <a:avLst/>
          </a:prstGeom>
        </p:spPr>
        <p:txBody>
          <a:bodyPr wrap="square" rtlCol="0">
            <a:spAutoFit/>
          </a:bodyPr>
          <a:lstStyle/>
          <a:p>
            <a:pPr algn="r"/>
            <a:r>
              <a:rPr lang="en-US" sz="2000" dirty="0"/>
              <a:t>$80</a:t>
            </a:r>
          </a:p>
        </p:txBody>
      </p:sp>
      <p:sp>
        <p:nvSpPr>
          <p:cNvPr id="40" name="TextBox 39"/>
          <p:cNvSpPr txBox="1"/>
          <p:nvPr/>
        </p:nvSpPr>
        <p:spPr>
          <a:xfrm>
            <a:off x="8106007" y="4007004"/>
            <a:ext cx="949652" cy="400110"/>
          </a:xfrm>
          <a:prstGeom prst="rect">
            <a:avLst/>
          </a:prstGeom>
        </p:spPr>
        <p:txBody>
          <a:bodyPr wrap="square" rtlCol="0">
            <a:spAutoFit/>
          </a:bodyPr>
          <a:lstStyle/>
          <a:p>
            <a:pPr algn="r"/>
            <a:r>
              <a:rPr lang="en-US" sz="2000" dirty="0"/>
              <a:t>$300</a:t>
            </a:r>
          </a:p>
        </p:txBody>
      </p:sp>
      <p:sp>
        <p:nvSpPr>
          <p:cNvPr id="41" name="TextBox 40"/>
          <p:cNvSpPr txBox="1"/>
          <p:nvPr/>
        </p:nvSpPr>
        <p:spPr>
          <a:xfrm>
            <a:off x="8106007" y="4472719"/>
            <a:ext cx="949652" cy="400110"/>
          </a:xfrm>
          <a:prstGeom prst="rect">
            <a:avLst/>
          </a:prstGeom>
        </p:spPr>
        <p:txBody>
          <a:bodyPr wrap="square" rtlCol="0">
            <a:spAutoFit/>
          </a:bodyPr>
          <a:lstStyle/>
          <a:p>
            <a:pPr algn="r"/>
            <a:r>
              <a:rPr lang="en-US" sz="2000" dirty="0"/>
              <a:t>$(80)</a:t>
            </a:r>
          </a:p>
        </p:txBody>
      </p:sp>
      <p:sp>
        <p:nvSpPr>
          <p:cNvPr id="42" name="TextBox 41"/>
          <p:cNvSpPr txBox="1"/>
          <p:nvPr/>
        </p:nvSpPr>
        <p:spPr>
          <a:xfrm>
            <a:off x="8106007" y="5150157"/>
            <a:ext cx="949652" cy="400110"/>
          </a:xfrm>
          <a:prstGeom prst="rect">
            <a:avLst/>
          </a:prstGeom>
        </p:spPr>
        <p:txBody>
          <a:bodyPr wrap="square" rtlCol="0">
            <a:spAutoFit/>
          </a:bodyPr>
          <a:lstStyle/>
          <a:p>
            <a:pPr algn="r"/>
            <a:r>
              <a:rPr lang="en-US" sz="2000" dirty="0"/>
              <a:t>80</a:t>
            </a:r>
          </a:p>
        </p:txBody>
      </p:sp>
      <p:sp>
        <p:nvSpPr>
          <p:cNvPr id="43" name="TextBox 42"/>
          <p:cNvSpPr txBox="1"/>
          <p:nvPr/>
        </p:nvSpPr>
        <p:spPr>
          <a:xfrm>
            <a:off x="8106007" y="6175484"/>
            <a:ext cx="949652" cy="400110"/>
          </a:xfrm>
          <a:prstGeom prst="rect">
            <a:avLst/>
          </a:prstGeom>
        </p:spPr>
        <p:txBody>
          <a:bodyPr wrap="square" rtlCol="0">
            <a:spAutoFit/>
          </a:bodyPr>
          <a:lstStyle/>
          <a:p>
            <a:pPr algn="r"/>
            <a:r>
              <a:rPr lang="en-US" sz="2000" dirty="0"/>
              <a:t>$300</a:t>
            </a:r>
          </a:p>
        </p:txBody>
      </p:sp>
      <p:cxnSp>
        <p:nvCxnSpPr>
          <p:cNvPr id="13" name="Straight Connector 12"/>
          <p:cNvCxnSpPr/>
          <p:nvPr/>
        </p:nvCxnSpPr>
        <p:spPr>
          <a:xfrm>
            <a:off x="5453995" y="560742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453995" y="65879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453995" y="663711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6427847" y="560599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6427847" y="65865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6427847" y="663569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7415997" y="5606149"/>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415997" y="6586683"/>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7415997" y="663584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37939" y="560584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37939" y="6586381"/>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37939" y="6635545"/>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669868" y="399249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01327" y="3648607"/>
            <a:ext cx="2035666" cy="400110"/>
          </a:xfrm>
          <a:prstGeom prst="rect">
            <a:avLst/>
          </a:prstGeom>
        </p:spPr>
        <p:txBody>
          <a:bodyPr wrap="square" rtlCol="0">
            <a:spAutoFit/>
          </a:bodyPr>
          <a:lstStyle/>
          <a:p>
            <a:pPr algn="ctr"/>
            <a:r>
              <a:rPr lang="en-US" sz="2000" dirty="0"/>
              <a:t>($ in thousands)</a:t>
            </a:r>
          </a:p>
        </p:txBody>
      </p:sp>
      <p:sp>
        <p:nvSpPr>
          <p:cNvPr id="58" name="TextBox 57">
            <a:extLst>
              <a:ext uri="{FF2B5EF4-FFF2-40B4-BE49-F238E27FC236}">
                <a16:creationId xmlns:a16="http://schemas.microsoft.com/office/drawing/2014/main" id="{A7A18A27-E530-4A7F-B074-35D96A278A06}"/>
              </a:ext>
            </a:extLst>
          </p:cNvPr>
          <p:cNvSpPr txBox="1"/>
          <p:nvPr/>
        </p:nvSpPr>
        <p:spPr>
          <a:xfrm>
            <a:off x="603252" y="5716922"/>
            <a:ext cx="4799994" cy="400110"/>
          </a:xfrm>
          <a:prstGeom prst="rect">
            <a:avLst/>
          </a:prstGeom>
          <a:noFill/>
        </p:spPr>
        <p:txBody>
          <a:bodyPr wrap="square" rtlCol="0">
            <a:spAutoFit/>
          </a:bodyPr>
          <a:lstStyle/>
          <a:p>
            <a:pPr lvl="1"/>
            <a:r>
              <a:rPr lang="en-US" sz="2000" dirty="0"/>
              <a:t>	Temporary difference</a:t>
            </a:r>
          </a:p>
        </p:txBody>
      </p:sp>
      <p:sp>
        <p:nvSpPr>
          <p:cNvPr id="66" name="TextBox 65">
            <a:extLst>
              <a:ext uri="{FF2B5EF4-FFF2-40B4-BE49-F238E27FC236}">
                <a16:creationId xmlns:a16="http://schemas.microsoft.com/office/drawing/2014/main" id="{C75B691F-8C30-4A12-8588-11C78399617E}"/>
              </a:ext>
            </a:extLst>
          </p:cNvPr>
          <p:cNvSpPr txBox="1"/>
          <p:nvPr/>
        </p:nvSpPr>
        <p:spPr>
          <a:xfrm>
            <a:off x="5204230" y="5704291"/>
            <a:ext cx="949652" cy="400110"/>
          </a:xfrm>
          <a:prstGeom prst="rect">
            <a:avLst/>
          </a:prstGeom>
        </p:spPr>
        <p:txBody>
          <a:bodyPr wrap="square" rtlCol="0">
            <a:spAutoFit/>
          </a:bodyPr>
          <a:lstStyle/>
          <a:p>
            <a:pPr algn="r"/>
            <a:r>
              <a:rPr lang="en-US" sz="2000" dirty="0"/>
              <a:t>80</a:t>
            </a:r>
          </a:p>
        </p:txBody>
      </p:sp>
      <p:sp>
        <p:nvSpPr>
          <p:cNvPr id="67" name="TextBox 66">
            <a:extLst>
              <a:ext uri="{FF2B5EF4-FFF2-40B4-BE49-F238E27FC236}">
                <a16:creationId xmlns:a16="http://schemas.microsoft.com/office/drawing/2014/main" id="{B9226B4F-9ACE-4231-B6D8-0F8BD4ED8616}"/>
              </a:ext>
            </a:extLst>
          </p:cNvPr>
          <p:cNvSpPr txBox="1"/>
          <p:nvPr/>
        </p:nvSpPr>
        <p:spPr>
          <a:xfrm>
            <a:off x="6204065" y="5704291"/>
            <a:ext cx="949652" cy="400110"/>
          </a:xfrm>
          <a:prstGeom prst="rect">
            <a:avLst/>
          </a:prstGeom>
        </p:spPr>
        <p:txBody>
          <a:bodyPr wrap="square" rtlCol="0">
            <a:spAutoFit/>
          </a:bodyPr>
          <a:lstStyle/>
          <a:p>
            <a:pPr algn="r"/>
            <a:r>
              <a:rPr lang="en-US" sz="2000" dirty="0"/>
              <a:t>(60)</a:t>
            </a:r>
          </a:p>
        </p:txBody>
      </p:sp>
      <p:sp>
        <p:nvSpPr>
          <p:cNvPr id="68" name="TextBox 67">
            <a:extLst>
              <a:ext uri="{FF2B5EF4-FFF2-40B4-BE49-F238E27FC236}">
                <a16:creationId xmlns:a16="http://schemas.microsoft.com/office/drawing/2014/main" id="{49F30EBD-BAD9-42A3-A030-54FFC09E989E}"/>
              </a:ext>
            </a:extLst>
          </p:cNvPr>
          <p:cNvSpPr txBox="1"/>
          <p:nvPr/>
        </p:nvSpPr>
        <p:spPr>
          <a:xfrm>
            <a:off x="7175420" y="5704291"/>
            <a:ext cx="949652" cy="400110"/>
          </a:xfrm>
          <a:prstGeom prst="rect">
            <a:avLst/>
          </a:prstGeom>
        </p:spPr>
        <p:txBody>
          <a:bodyPr wrap="square" rtlCol="0">
            <a:spAutoFit/>
          </a:bodyPr>
          <a:lstStyle/>
          <a:p>
            <a:pPr algn="r"/>
            <a:r>
              <a:rPr lang="en-US" sz="2000" dirty="0"/>
              <a:t>(20)</a:t>
            </a:r>
          </a:p>
        </p:txBody>
      </p:sp>
      <p:sp>
        <p:nvSpPr>
          <p:cNvPr id="69" name="TextBox 68">
            <a:extLst>
              <a:ext uri="{FF2B5EF4-FFF2-40B4-BE49-F238E27FC236}">
                <a16:creationId xmlns:a16="http://schemas.microsoft.com/office/drawing/2014/main" id="{707DA79B-1274-45EF-8292-D6906AED6BE4}"/>
              </a:ext>
            </a:extLst>
          </p:cNvPr>
          <p:cNvSpPr txBox="1"/>
          <p:nvPr/>
        </p:nvSpPr>
        <p:spPr>
          <a:xfrm>
            <a:off x="8107932" y="5704291"/>
            <a:ext cx="949652" cy="400110"/>
          </a:xfrm>
          <a:prstGeom prst="rect">
            <a:avLst/>
          </a:prstGeom>
        </p:spPr>
        <p:txBody>
          <a:bodyPr wrap="square" rtlCol="0">
            <a:spAutoFit/>
          </a:bodyPr>
          <a:lstStyle/>
          <a:p>
            <a:pPr algn="r"/>
            <a:r>
              <a:rPr lang="en-US" sz="2000" dirty="0"/>
              <a:t>0</a:t>
            </a:r>
          </a:p>
        </p:txBody>
      </p:sp>
      <p:cxnSp>
        <p:nvCxnSpPr>
          <p:cNvPr id="70" name="Straight Connector 69">
            <a:extLst>
              <a:ext uri="{FF2B5EF4-FFF2-40B4-BE49-F238E27FC236}">
                <a16:creationId xmlns:a16="http://schemas.microsoft.com/office/drawing/2014/main" id="{5A2C71DA-266E-4B7C-94A8-D577A1ABB053}"/>
              </a:ext>
            </a:extLst>
          </p:cNvPr>
          <p:cNvCxnSpPr/>
          <p:nvPr/>
        </p:nvCxnSpPr>
        <p:spPr>
          <a:xfrm>
            <a:off x="5455920" y="61615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C06EA47-ED18-4F16-BF18-86F42C0A5B68}"/>
              </a:ext>
            </a:extLst>
          </p:cNvPr>
          <p:cNvCxnSpPr/>
          <p:nvPr/>
        </p:nvCxnSpPr>
        <p:spPr>
          <a:xfrm>
            <a:off x="6429772" y="61601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7E4F334D-F36A-4DC4-A83F-A433BBA7E07D}"/>
              </a:ext>
            </a:extLst>
          </p:cNvPr>
          <p:cNvCxnSpPr/>
          <p:nvPr/>
        </p:nvCxnSpPr>
        <p:spPr>
          <a:xfrm>
            <a:off x="7417922" y="6160283"/>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BE60B02-4663-45E6-80C9-79456F12D09F}"/>
              </a:ext>
            </a:extLst>
          </p:cNvPr>
          <p:cNvCxnSpPr/>
          <p:nvPr/>
        </p:nvCxnSpPr>
        <p:spPr>
          <a:xfrm>
            <a:off x="8339864" y="6159981"/>
            <a:ext cx="6191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17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par>
                                <p:cTn id="85" presetID="10"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par>
                                <p:cTn id="114" presetID="10" presetClass="entr" presetSubtype="0" fill="hold"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par>
                                <p:cTn id="117" presetID="10"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par>
                                <p:cTn id="120" presetID="10" presetClass="entr" presetSubtype="0" fill="hold"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par>
                                <p:cTn id="123" presetID="10" presetClass="entr" presetSubtype="0"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par>
                                <p:cTn id="126" presetID="10" presetClass="entr" presetSubtype="0" fill="hold" nodeType="with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childTnLst>
                                </p:cTn>
                              </p:par>
                              <p:par>
                                <p:cTn id="129" presetID="10" presetClass="entr" presetSubtype="0" fill="hold"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0"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par>
                                <p:cTn id="138" presetID="10" presetClass="entr" presetSubtype="0" fill="hold" nodeType="with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500"/>
                                        <p:tgtEl>
                                          <p:spTgt spid="4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par>
                                <p:cTn id="144" presetID="10" presetClass="entr" presetSubtype="0" fill="hold" nodeType="with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fade">
                                      <p:cBhvr>
                                        <p:cTn id="146" dur="500"/>
                                        <p:tgtEl>
                                          <p:spTgt spid="71"/>
                                        </p:tgtEl>
                                      </p:cBhvr>
                                    </p:animEffect>
                                  </p:childTnLst>
                                </p:cTn>
                              </p:par>
                              <p:par>
                                <p:cTn id="147" presetID="10" presetClass="entr" presetSubtype="0" fill="hold" nodeType="with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fade">
                                      <p:cBhvr>
                                        <p:cTn id="149" dur="500"/>
                                        <p:tgtEl>
                                          <p:spTgt spid="72"/>
                                        </p:tgtEl>
                                      </p:cBhvr>
                                    </p:animEffect>
                                  </p:childTnLst>
                                </p:cTn>
                              </p:par>
                              <p:par>
                                <p:cTn id="150" presetID="10" presetClass="entr" presetSubtype="0" fill="hold" nodeType="with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fade">
                                      <p:cBhvr>
                                        <p:cTn id="152" dur="500"/>
                                        <p:tgtEl>
                                          <p:spTgt spid="7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62" grpId="0"/>
      <p:bldP spid="58" grpId="0"/>
      <p:bldP spid="66" grpId="0"/>
      <p:bldP spid="67" grpId="0"/>
      <p:bldP spid="68" grpId="0"/>
      <p:bldP spid="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11522" y="3723776"/>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Taxes—2021</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6" name="TextBox 25"/>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Deductible Amounts</a:t>
            </a:r>
            <a:endParaRPr lang="en-US" sz="2200" dirty="0"/>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2021</a:t>
            </a:r>
            <a:endParaRPr lang="en-US" sz="2200" dirty="0"/>
          </a:p>
        </p:txBody>
      </p:sp>
      <p:sp>
        <p:nvSpPr>
          <p:cNvPr id="28" name="TextBox 27"/>
          <p:cNvSpPr txBox="1"/>
          <p:nvPr/>
        </p:nvSpPr>
        <p:spPr>
          <a:xfrm>
            <a:off x="5287749"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29" name="TextBox 28"/>
          <p:cNvSpPr txBox="1"/>
          <p:nvPr/>
        </p:nvSpPr>
        <p:spPr>
          <a:xfrm>
            <a:off x="6523215" y="1211561"/>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Deferred revenue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$180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45</a:t>
            </a:r>
          </a:p>
        </p:txBody>
      </p:sp>
      <p:sp>
        <p:nvSpPr>
          <p:cNvPr id="44" name="TextBox 43"/>
          <p:cNvSpPr txBox="1"/>
          <p:nvPr/>
        </p:nvSpPr>
        <p:spPr>
          <a:xfrm>
            <a:off x="5304285" y="2304700"/>
            <a:ext cx="949652" cy="430887"/>
          </a:xfrm>
          <a:prstGeom prst="rect">
            <a:avLst/>
          </a:prstGeom>
        </p:spPr>
        <p:txBody>
          <a:bodyPr wrap="square" rtlCol="0">
            <a:spAutoFit/>
          </a:bodyPr>
          <a:lstStyle/>
          <a:p>
            <a:pPr algn="r"/>
            <a:r>
              <a:rPr lang="en-US" sz="2200" b="1" dirty="0"/>
              <a:t>$(60)</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$(20)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$(80)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$(20)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834976" y="4087056"/>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51549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51549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204878" y="4037479"/>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263397" y="4308894"/>
            <a:ext cx="471015" cy="430887"/>
          </a:xfrm>
          <a:prstGeom prst="rect">
            <a:avLst/>
          </a:prstGeom>
        </p:spPr>
        <p:txBody>
          <a:bodyPr wrap="square" rtlCol="0" anchor="ctr">
            <a:spAutoFit/>
          </a:bodyPr>
          <a:lstStyle/>
          <a:p>
            <a:pPr algn="r"/>
            <a:r>
              <a:rPr lang="en-US" sz="2200" b="1" dirty="0">
                <a:solidFill>
                  <a:srgbClr val="EC008C"/>
                </a:solidFill>
              </a:rPr>
              <a:t>20</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237401" y="4616659"/>
            <a:ext cx="471015" cy="430887"/>
          </a:xfrm>
          <a:prstGeom prst="rect">
            <a:avLst/>
          </a:prstGeom>
        </p:spPr>
        <p:txBody>
          <a:bodyPr wrap="square" rtlCol="0" anchor="ctr">
            <a:spAutoFit/>
          </a:bodyPr>
          <a:lstStyle/>
          <a:p>
            <a:pPr algn="r"/>
            <a:r>
              <a:rPr lang="en-US" sz="2200" b="1" dirty="0"/>
              <a:t>20</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thousands)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a:stCxn id="52" idx="2"/>
          </p:cNvCxnSpPr>
          <p:nvPr/>
        </p:nvCxnSpPr>
        <p:spPr>
          <a:xfrm flipH="1">
            <a:off x="6619285" y="3814602"/>
            <a:ext cx="1881796" cy="10483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$45</a:t>
            </a:r>
          </a:p>
          <a:p>
            <a:r>
              <a:rPr lang="en-US" sz="2200" b="1" dirty="0"/>
              <a:t>Step 2: DTA end bal: $20</a:t>
            </a:r>
          </a:p>
          <a:p>
            <a:r>
              <a:rPr lang="en-US" sz="2200" b="1" dirty="0">
                <a:solidFill>
                  <a:srgbClr val="FF3399"/>
                </a:solidFill>
              </a:rPr>
              <a:t>Step 3: DTA change: $20</a:t>
            </a:r>
          </a:p>
          <a:p>
            <a:r>
              <a:rPr lang="en-US" sz="2200" b="1" dirty="0">
                <a:solidFill>
                  <a:srgbClr val="0070C0"/>
                </a:solidFill>
              </a:rPr>
              <a:t>Step 4: Tax exp plug: $25</a:t>
            </a:r>
          </a:p>
        </p:txBody>
      </p:sp>
      <p:sp>
        <p:nvSpPr>
          <p:cNvPr id="62" name="TextBox 61">
            <a:extLst>
              <a:ext uri="{FF2B5EF4-FFF2-40B4-BE49-F238E27FC236}">
                <a16:creationId xmlns:a16="http://schemas.microsoft.com/office/drawing/2014/main" id="{3261FB06-9422-4F5E-8761-AE488908DABE}"/>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3" name="Straight Connector 62">
            <a:extLst>
              <a:ext uri="{FF2B5EF4-FFF2-40B4-BE49-F238E27FC236}">
                <a16:creationId xmlns:a16="http://schemas.microsoft.com/office/drawing/2014/main" id="{EBF4FBB5-E5E7-4A94-9CA5-31F0693F145F}"/>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8B0D3D3-C5EF-4BF3-920E-0D66BDE19EDE}"/>
              </a:ext>
            </a:extLst>
          </p:cNvPr>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65" name="TextBox 64">
            <a:extLst>
              <a:ext uri="{FF2B5EF4-FFF2-40B4-BE49-F238E27FC236}">
                <a16:creationId xmlns:a16="http://schemas.microsoft.com/office/drawing/2014/main" id="{C0576FF2-37CB-4FD3-BFE1-00786C081F84}"/>
              </a:ext>
            </a:extLst>
          </p:cNvPr>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66" name="Straight Connector 65">
            <a:extLst>
              <a:ext uri="{FF2B5EF4-FFF2-40B4-BE49-F238E27FC236}">
                <a16:creationId xmlns:a16="http://schemas.microsoft.com/office/drawing/2014/main" id="{5D7BE037-2ED2-45EA-9F8A-23588A166532}"/>
              </a:ext>
            </a:extLst>
          </p:cNvPr>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5446038-1AD7-495F-BDFC-ABCF6850C3E9}"/>
              </a:ext>
            </a:extLst>
          </p:cNvPr>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0" name="TextBox 69">
            <a:extLst>
              <a:ext uri="{FF2B5EF4-FFF2-40B4-BE49-F238E27FC236}">
                <a16:creationId xmlns:a16="http://schemas.microsoft.com/office/drawing/2014/main" id="{4EE7E7A8-400D-4A6F-AF05-DCCAFACEAC23}"/>
              </a:ext>
            </a:extLst>
          </p:cNvPr>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1" name="TextBox 70">
            <a:extLst>
              <a:ext uri="{FF2B5EF4-FFF2-40B4-BE49-F238E27FC236}">
                <a16:creationId xmlns:a16="http://schemas.microsoft.com/office/drawing/2014/main" id="{8B7E3B26-C6E2-4A31-9EF6-DD5D83841222}"/>
              </a:ext>
            </a:extLst>
          </p:cNvPr>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72" name="TextBox 71">
            <a:extLst>
              <a:ext uri="{FF2B5EF4-FFF2-40B4-BE49-F238E27FC236}">
                <a16:creationId xmlns:a16="http://schemas.microsoft.com/office/drawing/2014/main" id="{1530B445-E5B2-4F3D-81A0-1D11B1D2A08F}"/>
              </a:ext>
            </a:extLst>
          </p:cNvPr>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45</a:t>
            </a:r>
          </a:p>
        </p:txBody>
      </p:sp>
      <p:sp>
        <p:nvSpPr>
          <p:cNvPr id="73" name="TextBox 72">
            <a:extLst>
              <a:ext uri="{FF2B5EF4-FFF2-40B4-BE49-F238E27FC236}">
                <a16:creationId xmlns:a16="http://schemas.microsoft.com/office/drawing/2014/main" id="{00C9AABD-75AE-41D6-AECB-316D7AE68DC5}"/>
              </a:ext>
            </a:extLst>
          </p:cNvPr>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0" name="TextBox 89">
            <a:extLst>
              <a:ext uri="{FF2B5EF4-FFF2-40B4-BE49-F238E27FC236}">
                <a16:creationId xmlns:a16="http://schemas.microsoft.com/office/drawing/2014/main" id="{2351B5A9-6EDB-4892-95E2-4D282E46C55A}"/>
              </a:ext>
            </a:extLst>
          </p:cNvPr>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91" name="TextBox 90">
            <a:extLst>
              <a:ext uri="{FF2B5EF4-FFF2-40B4-BE49-F238E27FC236}">
                <a16:creationId xmlns:a16="http://schemas.microsoft.com/office/drawing/2014/main" id="{55DC5128-2D9F-4839-BEF5-89B30A08C97E}"/>
              </a:ext>
            </a:extLst>
          </p:cNvPr>
          <p:cNvSpPr txBox="1">
            <a:spLocks noChangeArrowheads="1"/>
          </p:cNvSpPr>
          <p:nvPr/>
        </p:nvSpPr>
        <p:spPr bwMode="auto">
          <a:xfrm>
            <a:off x="465398" y="5830597"/>
            <a:ext cx="5414560"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92" name="TextBox 91">
            <a:extLst>
              <a:ext uri="{FF2B5EF4-FFF2-40B4-BE49-F238E27FC236}">
                <a16:creationId xmlns:a16="http://schemas.microsoft.com/office/drawing/2014/main" id="{EF3612BA-3444-422B-B6A9-084A079CDE71}"/>
              </a:ext>
            </a:extLst>
          </p:cNvPr>
          <p:cNvSpPr txBox="1">
            <a:spLocks noChangeArrowheads="1"/>
          </p:cNvSpPr>
          <p:nvPr/>
        </p:nvSpPr>
        <p:spPr bwMode="auto">
          <a:xfrm>
            <a:off x="62271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20</a:t>
            </a:r>
          </a:p>
        </p:txBody>
      </p:sp>
      <p:sp>
        <p:nvSpPr>
          <p:cNvPr id="93" name="Rectangle 92">
            <a:extLst>
              <a:ext uri="{FF2B5EF4-FFF2-40B4-BE49-F238E27FC236}">
                <a16:creationId xmlns:a16="http://schemas.microsoft.com/office/drawing/2014/main" id="{9C9DD423-3721-4BCC-ACE8-6FA5908AE5E1}"/>
              </a:ext>
            </a:extLst>
          </p:cNvPr>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F138DDE-4E7C-4F74-B8E0-602D9D82DFA8}"/>
              </a:ext>
            </a:extLst>
          </p:cNvPr>
          <p:cNvSpPr/>
          <p:nvPr/>
        </p:nvSpPr>
        <p:spPr>
          <a:xfrm>
            <a:off x="6325595" y="4406831"/>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8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par>
                                <p:cTn id="74" presetID="10" presetClass="entr" presetSubtype="0" fill="hold" nodeType="with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500"/>
                                        <p:tgtEl>
                                          <p:spTgt spid="88"/>
                                        </p:tgtEl>
                                      </p:cBhvr>
                                    </p:animEffect>
                                  </p:childTnLst>
                                </p:cTn>
                              </p:par>
                              <p:par>
                                <p:cTn id="77" presetID="10"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500"/>
                                        <p:tgtEl>
                                          <p:spTgt spid="8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9">
                                            <p:txEl>
                                              <p:pRg st="0" end="0"/>
                                            </p:txEl>
                                          </p:spTgt>
                                        </p:tgtEl>
                                        <p:attrNameLst>
                                          <p:attrName>style.visibility</p:attrName>
                                        </p:attrNameLst>
                                      </p:cBhvr>
                                      <p:to>
                                        <p:strVal val="visible"/>
                                      </p:to>
                                    </p:set>
                                    <p:animEffect transition="in" filter="fade">
                                      <p:cBhvr>
                                        <p:cTn id="99" dur="500"/>
                                        <p:tgtEl>
                                          <p:spTgt spid="69">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par>
                                <p:cTn id="103" presetID="10" presetClass="entr" presetSubtype="0" fill="hold"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fade">
                                      <p:cBhvr>
                                        <p:cTn id="108" dur="500"/>
                                        <p:tgtEl>
                                          <p:spTgt spid="7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500"/>
                                        <p:tgtEl>
                                          <p:spTgt spid="9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500"/>
                                        <p:tgtEl>
                                          <p:spTgt spid="7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animEffect transition="in" filter="fade">
                                      <p:cBhvr>
                                        <p:cTn id="117" dur="500"/>
                                        <p:tgtEl>
                                          <p:spTgt spid="7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9">
                                            <p:txEl>
                                              <p:pRg st="1" end="1"/>
                                            </p:txEl>
                                          </p:spTgt>
                                        </p:tgtEl>
                                        <p:attrNameLst>
                                          <p:attrName>style.visibility</p:attrName>
                                        </p:attrNameLst>
                                      </p:cBhvr>
                                      <p:to>
                                        <p:strVal val="visible"/>
                                      </p:to>
                                    </p:set>
                                    <p:animEffect transition="in" filter="fade">
                                      <p:cBhvr>
                                        <p:cTn id="125" dur="500"/>
                                        <p:tgtEl>
                                          <p:spTgt spid="69">
                                            <p:txEl>
                                              <p:pRg st="1" end="1"/>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500"/>
                                        <p:tgtEl>
                                          <p:spTgt spid="55"/>
                                        </p:tgtEl>
                                      </p:cBhvr>
                                    </p:animEffect>
                                  </p:childTnLst>
                                </p:cTn>
                              </p:par>
                              <p:par>
                                <p:cTn id="132" presetID="10" presetClass="entr" presetSubtype="0" fill="hold" nodeType="with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fade">
                                      <p:cBhvr>
                                        <p:cTn id="137" dur="500"/>
                                        <p:tgtEl>
                                          <p:spTgt spid="52"/>
                                        </p:tgtEl>
                                      </p:cBhvr>
                                    </p:animEffect>
                                  </p:childTnLst>
                                </p:cTn>
                              </p:par>
                              <p:par>
                                <p:cTn id="138" presetID="10" presetClass="entr" presetSubtype="0" fill="hold" nodeType="with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fade">
                                      <p:cBhvr>
                                        <p:cTn id="140" dur="500"/>
                                        <p:tgtEl>
                                          <p:spTgt spid="1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500"/>
                                        <p:tgtEl>
                                          <p:spTgt spid="5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500"/>
                                        <p:tgtEl>
                                          <p:spTgt spid="5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childTnLst>
                                </p:cTn>
                              </p:par>
                              <p:par>
                                <p:cTn id="153" presetID="10" presetClass="entr" presetSubtype="0" fill="hold" nodeType="with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fade">
                                      <p:cBhvr>
                                        <p:cTn id="155" dur="500"/>
                                        <p:tgtEl>
                                          <p:spTgt spid="60"/>
                                        </p:tgtEl>
                                      </p:cBhvr>
                                    </p:animEffect>
                                  </p:childTnLst>
                                </p:cTn>
                              </p:par>
                              <p:par>
                                <p:cTn id="156" presetID="10" presetClass="entr" presetSubtype="0"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500"/>
                                        <p:tgtEl>
                                          <p:spTgt spid="6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9">
                                            <p:txEl>
                                              <p:pRg st="2" end="2"/>
                                            </p:txEl>
                                          </p:spTgt>
                                        </p:tgtEl>
                                        <p:attrNameLst>
                                          <p:attrName>style.visibility</p:attrName>
                                        </p:attrNameLst>
                                      </p:cBhvr>
                                      <p:to>
                                        <p:strVal val="visible"/>
                                      </p:to>
                                    </p:set>
                                    <p:animEffect transition="in" filter="fade">
                                      <p:cBhvr>
                                        <p:cTn id="163" dur="500"/>
                                        <p:tgtEl>
                                          <p:spTgt spid="69">
                                            <p:txEl>
                                              <p:pRg st="2" end="2"/>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fade">
                                      <p:cBhvr>
                                        <p:cTn id="166" dur="500"/>
                                        <p:tgtEl>
                                          <p:spTgt spid="5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92"/>
                                        </p:tgtEl>
                                        <p:attrNameLst>
                                          <p:attrName>style.visibility</p:attrName>
                                        </p:attrNameLst>
                                      </p:cBhvr>
                                      <p:to>
                                        <p:strVal val="visible"/>
                                      </p:to>
                                    </p:set>
                                    <p:animEffect transition="in" filter="fade">
                                      <p:cBhvr>
                                        <p:cTn id="169" dur="500"/>
                                        <p:tgtEl>
                                          <p:spTgt spid="9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91"/>
                                        </p:tgtEl>
                                        <p:attrNameLst>
                                          <p:attrName>style.visibility</p:attrName>
                                        </p:attrNameLst>
                                      </p:cBhvr>
                                      <p:to>
                                        <p:strVal val="visible"/>
                                      </p:to>
                                    </p:set>
                                    <p:animEffect transition="in" filter="fade">
                                      <p:cBhvr>
                                        <p:cTn id="172" dur="500"/>
                                        <p:tgtEl>
                                          <p:spTgt spid="9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4"/>
                                        </p:tgtEl>
                                        <p:attrNameLst>
                                          <p:attrName>style.visibility</p:attrName>
                                        </p:attrNameLst>
                                      </p:cBhvr>
                                      <p:to>
                                        <p:strVal val="visible"/>
                                      </p:to>
                                    </p:set>
                                    <p:animEffect transition="in" filter="fade">
                                      <p:cBhvr>
                                        <p:cTn id="175" dur="500"/>
                                        <p:tgtEl>
                                          <p:spTgt spid="7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69">
                                            <p:txEl>
                                              <p:pRg st="3" end="3"/>
                                            </p:txEl>
                                          </p:spTgt>
                                        </p:tgtEl>
                                        <p:attrNameLst>
                                          <p:attrName>style.visibility</p:attrName>
                                        </p:attrNameLst>
                                      </p:cBhvr>
                                      <p:to>
                                        <p:strVal val="visible"/>
                                      </p:to>
                                    </p:set>
                                    <p:animEffect transition="in" filter="fade">
                                      <p:cBhvr>
                                        <p:cTn id="180" dur="500"/>
                                        <p:tgtEl>
                                          <p:spTgt spid="69">
                                            <p:txEl>
                                              <p:pRg st="3" end="3"/>
                                            </p:txEl>
                                          </p:spTgt>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fade">
                                      <p:cBhvr>
                                        <p:cTn id="183" dur="500"/>
                                        <p:tgtEl>
                                          <p:spTgt spid="7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3"/>
                                        </p:tgtEl>
                                        <p:attrNameLst>
                                          <p:attrName>style.visibility</p:attrName>
                                        </p:attrNameLst>
                                      </p:cBhvr>
                                      <p:to>
                                        <p:strVal val="visible"/>
                                      </p:to>
                                    </p:set>
                                    <p:animEffect transition="in" filter="fade">
                                      <p:cBhvr>
                                        <p:cTn id="186" dur="500"/>
                                        <p:tgtEl>
                                          <p:spTgt spid="9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25" grpId="0"/>
      <p:bldP spid="26" grpId="0"/>
      <p:bldP spid="27" grpId="0"/>
      <p:bldP spid="28" grpId="0"/>
      <p:bldP spid="29" grpId="0"/>
      <p:bldP spid="30"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52" grpId="0"/>
      <p:bldP spid="55" grpId="0"/>
      <p:bldP spid="56" grpId="0"/>
      <p:bldP spid="57" grpId="0"/>
      <p:bldP spid="58" grpId="0"/>
      <p:bldP spid="59" grpId="0"/>
      <p:bldP spid="61" grpId="0"/>
      <p:bldP spid="85" grpId="0"/>
      <p:bldP spid="62" grpId="0"/>
      <p:bldP spid="64" grpId="0" animBg="1"/>
      <p:bldP spid="65" grpId="0"/>
      <p:bldP spid="68" grpId="0"/>
      <p:bldP spid="70" grpId="0"/>
      <p:bldP spid="71" grpId="0"/>
      <p:bldP spid="72" grpId="0"/>
      <p:bldP spid="73" grpId="0"/>
      <p:bldP spid="90" grpId="0"/>
      <p:bldP spid="91" grpId="0"/>
      <p:bldP spid="92" grpId="0"/>
      <p:bldP spid="93" grpId="0" animBg="1"/>
      <p:bldP spid="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Taxes—2022</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2022</a:t>
            </a:r>
            <a:endParaRPr lang="en-US" sz="2200" dirty="0"/>
          </a:p>
        </p:txBody>
      </p:sp>
      <p:sp>
        <p:nvSpPr>
          <p:cNvPr id="29" name="TextBox 28"/>
          <p:cNvSpPr txBox="1"/>
          <p:nvPr/>
        </p:nvSpPr>
        <p:spPr>
          <a:xfrm>
            <a:off x="5789853" y="1201691"/>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Deferred revenue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(60)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$40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10</a:t>
            </a:r>
          </a:p>
        </p:txBody>
      </p:sp>
      <p:sp>
        <p:nvSpPr>
          <p:cNvPr id="44" name="TextBox 43"/>
          <p:cNvSpPr txBox="1"/>
          <p:nvPr/>
        </p:nvSpPr>
        <p:spPr>
          <a:xfrm>
            <a:off x="5304285" y="2304701"/>
            <a:ext cx="1352518" cy="430887"/>
          </a:xfrm>
          <a:prstGeom prst="rect">
            <a:avLst/>
          </a:prstGeom>
        </p:spPr>
        <p:txBody>
          <a:bodyPr wrap="square" rtlCol="0">
            <a:spAutoFit/>
          </a:bodyPr>
          <a:lstStyle/>
          <a:p>
            <a:pPr algn="r"/>
            <a:r>
              <a:rPr lang="en-US" sz="2200" b="1" dirty="0"/>
              <a:t>$(20)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$(20)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$(5)</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2022</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6147417"/>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80" name="TextBox 79"/>
          <p:cNvSpPr txBox="1">
            <a:spLocks noChangeArrowheads="1"/>
          </p:cNvSpPr>
          <p:nvPr/>
        </p:nvSpPr>
        <p:spPr bwMode="auto">
          <a:xfrm>
            <a:off x="7567399" y="6147417"/>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10</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922598" y="5830597"/>
            <a:ext cx="5414560"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84" name="TextBox 83"/>
          <p:cNvSpPr txBox="1">
            <a:spLocks noChangeArrowheads="1"/>
          </p:cNvSpPr>
          <p:nvPr/>
        </p:nvSpPr>
        <p:spPr bwMode="auto">
          <a:xfrm>
            <a:off x="7547905" y="5875263"/>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15</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thousands)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84177" y="3779533"/>
            <a:ext cx="3966937" cy="1446550"/>
          </a:xfrm>
          <a:prstGeom prst="rect">
            <a:avLst/>
          </a:prstGeom>
          <a:noFill/>
        </p:spPr>
        <p:txBody>
          <a:bodyPr wrap="square" rtlCol="0">
            <a:spAutoFit/>
          </a:bodyPr>
          <a:lstStyle/>
          <a:p>
            <a:r>
              <a:rPr lang="en-US" sz="2200" b="1" dirty="0">
                <a:solidFill>
                  <a:srgbClr val="92D050"/>
                </a:solidFill>
              </a:rPr>
              <a:t>Step 1: Tax Payable: $10</a:t>
            </a:r>
          </a:p>
          <a:p>
            <a:r>
              <a:rPr lang="en-US" sz="2200" b="1" dirty="0"/>
              <a:t>Step 2: DTA end bal: $5</a:t>
            </a:r>
          </a:p>
          <a:p>
            <a:r>
              <a:rPr lang="en-US" sz="2200" b="1" dirty="0">
                <a:solidFill>
                  <a:srgbClr val="FF3399"/>
                </a:solidFill>
              </a:rPr>
              <a:t>Step 3: DTA change: $(15)</a:t>
            </a:r>
          </a:p>
          <a:p>
            <a:r>
              <a:rPr lang="en-US" sz="2200" b="1" dirty="0">
                <a:solidFill>
                  <a:srgbClr val="0070C0"/>
                </a:solidFill>
              </a:rPr>
              <a:t>Step 4: Tax exp plug: $25</a:t>
            </a:r>
          </a:p>
        </p:txBody>
      </p:sp>
      <p:sp>
        <p:nvSpPr>
          <p:cNvPr id="62" name="Rounded Rectangle 9">
            <a:extLst>
              <a:ext uri="{FF2B5EF4-FFF2-40B4-BE49-F238E27FC236}">
                <a16:creationId xmlns:a16="http://schemas.microsoft.com/office/drawing/2014/main" id="{1D6B57C8-158F-4140-B30A-AD98E6BDCBC9}"/>
              </a:ext>
            </a:extLst>
          </p:cNvPr>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80CFE983-9944-4030-853C-0258DDCEBCC0}"/>
              </a:ext>
            </a:extLst>
          </p:cNvPr>
          <p:cNvSpPr txBox="1"/>
          <p:nvPr/>
        </p:nvSpPr>
        <p:spPr>
          <a:xfrm>
            <a:off x="5218112" y="542428"/>
            <a:ext cx="3720637" cy="769441"/>
          </a:xfrm>
          <a:prstGeom prst="rect">
            <a:avLst/>
          </a:prstGeom>
          <a:noFill/>
        </p:spPr>
        <p:txBody>
          <a:bodyPr wrap="square" rtlCol="0">
            <a:spAutoFit/>
          </a:bodyPr>
          <a:lstStyle/>
          <a:p>
            <a:pPr algn="ctr"/>
            <a:r>
              <a:rPr lang="en-US" sz="2200" b="1" dirty="0"/>
              <a:t>Future</a:t>
            </a:r>
          </a:p>
          <a:p>
            <a:pPr algn="ctr"/>
            <a:r>
              <a:rPr lang="en-US" sz="2200" b="1" dirty="0"/>
              <a:t>Deductible Amounts</a:t>
            </a:r>
            <a:endParaRPr lang="en-US" sz="2200" dirty="0"/>
          </a:p>
        </p:txBody>
      </p:sp>
      <p:sp>
        <p:nvSpPr>
          <p:cNvPr id="64" name="TextBox 63">
            <a:extLst>
              <a:ext uri="{FF2B5EF4-FFF2-40B4-BE49-F238E27FC236}">
                <a16:creationId xmlns:a16="http://schemas.microsoft.com/office/drawing/2014/main" id="{2FE23CCC-7AE8-491B-8992-D0EB22234BA4}"/>
              </a:ext>
            </a:extLst>
          </p:cNvPr>
          <p:cNvSpPr txBox="1"/>
          <p:nvPr/>
        </p:nvSpPr>
        <p:spPr>
          <a:xfrm>
            <a:off x="8212315" y="12115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5" name="Straight Connector 64">
            <a:extLst>
              <a:ext uri="{FF2B5EF4-FFF2-40B4-BE49-F238E27FC236}">
                <a16:creationId xmlns:a16="http://schemas.microsoft.com/office/drawing/2014/main" id="{A8D5DD98-7887-4369-A313-6D930D2EA99A}"/>
              </a:ext>
            </a:extLst>
          </p:cNvPr>
          <p:cNvCxnSpPr>
            <a:cxnSpLocks/>
          </p:cNvCxnSpPr>
          <p:nvPr/>
        </p:nvCxnSpPr>
        <p:spPr>
          <a:xfrm>
            <a:off x="5287749" y="12666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6F43FF1-808A-4503-A08D-617BCB1DC309}"/>
              </a:ext>
            </a:extLst>
          </p:cNvPr>
          <p:cNvSpPr txBox="1"/>
          <p:nvPr/>
        </p:nvSpPr>
        <p:spPr>
          <a:xfrm>
            <a:off x="5211522" y="3723776"/>
            <a:ext cx="3286742" cy="1259351"/>
          </a:xfrm>
          <a:prstGeom prst="rect">
            <a:avLst/>
          </a:prstGeom>
          <a:solidFill>
            <a:srgbClr val="A4D7EF"/>
          </a:solidFill>
        </p:spPr>
        <p:txBody>
          <a:bodyPr wrap="square" rtlCol="0">
            <a:spAutoFit/>
          </a:bodyPr>
          <a:lstStyle/>
          <a:p>
            <a:endParaRPr lang="en-US" dirty="0"/>
          </a:p>
        </p:txBody>
      </p:sp>
      <p:sp>
        <p:nvSpPr>
          <p:cNvPr id="68" name="TextBox 67">
            <a:extLst>
              <a:ext uri="{FF2B5EF4-FFF2-40B4-BE49-F238E27FC236}">
                <a16:creationId xmlns:a16="http://schemas.microsoft.com/office/drawing/2014/main" id="{3FF0C46D-9950-42B9-A2D8-BE77EF678C48}"/>
              </a:ext>
            </a:extLst>
          </p:cNvPr>
          <p:cNvSpPr txBox="1"/>
          <p:nvPr/>
        </p:nvSpPr>
        <p:spPr>
          <a:xfrm>
            <a:off x="5317364" y="37394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70" name="Straight Connector 69">
            <a:extLst>
              <a:ext uri="{FF2B5EF4-FFF2-40B4-BE49-F238E27FC236}">
                <a16:creationId xmlns:a16="http://schemas.microsoft.com/office/drawing/2014/main" id="{CE4DA7AD-E3F0-43BA-8D45-609ECBE9AB9E}"/>
              </a:ext>
            </a:extLst>
          </p:cNvPr>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34EF34A-13E9-4701-9F34-741A1DB41800}"/>
              </a:ext>
            </a:extLst>
          </p:cNvPr>
          <p:cNvCxnSpPr/>
          <p:nvPr/>
        </p:nvCxnSpPr>
        <p:spPr>
          <a:xfrm flipH="1">
            <a:off x="6834976" y="40870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D21D32D7-727B-438B-AF59-7F9CC31ECFE9}"/>
              </a:ext>
            </a:extLst>
          </p:cNvPr>
          <p:cNvSpPr txBox="1"/>
          <p:nvPr/>
        </p:nvSpPr>
        <p:spPr>
          <a:xfrm>
            <a:off x="5154925" y="4063308"/>
            <a:ext cx="1160570" cy="430887"/>
          </a:xfrm>
          <a:prstGeom prst="rect">
            <a:avLst/>
          </a:prstGeom>
        </p:spPr>
        <p:txBody>
          <a:bodyPr wrap="square" rtlCol="0">
            <a:spAutoFit/>
          </a:bodyPr>
          <a:lstStyle/>
          <a:p>
            <a:pPr algn="r"/>
            <a:r>
              <a:rPr lang="en-US" sz="2200" dirty="0"/>
              <a:t>beg. bal.</a:t>
            </a:r>
          </a:p>
        </p:txBody>
      </p:sp>
      <p:sp>
        <p:nvSpPr>
          <p:cNvPr id="73" name="TextBox 72">
            <a:extLst>
              <a:ext uri="{FF2B5EF4-FFF2-40B4-BE49-F238E27FC236}">
                <a16:creationId xmlns:a16="http://schemas.microsoft.com/office/drawing/2014/main" id="{07D80B5F-CD71-49A3-8C7C-97F7279C8CBA}"/>
              </a:ext>
            </a:extLst>
          </p:cNvPr>
          <p:cNvSpPr txBox="1"/>
          <p:nvPr/>
        </p:nvSpPr>
        <p:spPr>
          <a:xfrm>
            <a:off x="5208715" y="4619488"/>
            <a:ext cx="1195737" cy="430887"/>
          </a:xfrm>
          <a:prstGeom prst="rect">
            <a:avLst/>
          </a:prstGeom>
        </p:spPr>
        <p:txBody>
          <a:bodyPr wrap="square" rtlCol="0">
            <a:spAutoFit/>
          </a:bodyPr>
          <a:lstStyle/>
          <a:p>
            <a:pPr algn="r"/>
            <a:r>
              <a:rPr lang="en-US" sz="2200" dirty="0"/>
              <a:t>end. bal.</a:t>
            </a:r>
          </a:p>
        </p:txBody>
      </p:sp>
      <p:sp>
        <p:nvSpPr>
          <p:cNvPr id="90" name="TextBox 89">
            <a:extLst>
              <a:ext uri="{FF2B5EF4-FFF2-40B4-BE49-F238E27FC236}">
                <a16:creationId xmlns:a16="http://schemas.microsoft.com/office/drawing/2014/main" id="{906F5899-DF85-49B4-9C88-A28830C2A711}"/>
              </a:ext>
            </a:extLst>
          </p:cNvPr>
          <p:cNvSpPr txBox="1"/>
          <p:nvPr/>
        </p:nvSpPr>
        <p:spPr>
          <a:xfrm>
            <a:off x="6311208" y="4037479"/>
            <a:ext cx="471015" cy="430887"/>
          </a:xfrm>
          <a:prstGeom prst="rect">
            <a:avLst/>
          </a:prstGeom>
        </p:spPr>
        <p:txBody>
          <a:bodyPr wrap="square" rtlCol="0" anchor="ctr">
            <a:spAutoFit/>
          </a:bodyPr>
          <a:lstStyle/>
          <a:p>
            <a:pPr algn="r"/>
            <a:r>
              <a:rPr lang="en-US" sz="2200" dirty="0"/>
              <a:t>20</a:t>
            </a:r>
          </a:p>
        </p:txBody>
      </p:sp>
      <p:cxnSp>
        <p:nvCxnSpPr>
          <p:cNvPr id="92" name="Straight Connector 91">
            <a:extLst>
              <a:ext uri="{FF2B5EF4-FFF2-40B4-BE49-F238E27FC236}">
                <a16:creationId xmlns:a16="http://schemas.microsoft.com/office/drawing/2014/main" id="{8BAD7A7B-82D1-406C-AC54-586CCF2FC71F}"/>
              </a:ext>
            </a:extLst>
          </p:cNvPr>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D43C8E74-077B-4862-8D13-4F74EBF5294C}"/>
              </a:ext>
            </a:extLst>
          </p:cNvPr>
          <p:cNvSpPr txBox="1"/>
          <p:nvPr/>
        </p:nvSpPr>
        <p:spPr>
          <a:xfrm>
            <a:off x="6343731" y="4616659"/>
            <a:ext cx="471015" cy="430887"/>
          </a:xfrm>
          <a:prstGeom prst="rect">
            <a:avLst/>
          </a:prstGeom>
        </p:spPr>
        <p:txBody>
          <a:bodyPr wrap="square" rtlCol="0" anchor="ctr">
            <a:spAutoFit/>
          </a:bodyPr>
          <a:lstStyle/>
          <a:p>
            <a:pPr algn="r"/>
            <a:r>
              <a:rPr lang="en-US" sz="2200" b="1" dirty="0"/>
              <a:t>5</a:t>
            </a:r>
          </a:p>
        </p:txBody>
      </p:sp>
      <p:cxnSp>
        <p:nvCxnSpPr>
          <p:cNvPr id="94" name="Straight Arrow Connector 93">
            <a:extLst>
              <a:ext uri="{FF2B5EF4-FFF2-40B4-BE49-F238E27FC236}">
                <a16:creationId xmlns:a16="http://schemas.microsoft.com/office/drawing/2014/main" id="{F456CB33-CAAC-48D7-A226-6EE315C02EDB}"/>
              </a:ext>
            </a:extLst>
          </p:cNvPr>
          <p:cNvCxnSpPr>
            <a:cxnSpLocks/>
          </p:cNvCxnSpPr>
          <p:nvPr/>
        </p:nvCxnSpPr>
        <p:spPr>
          <a:xfrm flipH="1">
            <a:off x="6717062" y="3775143"/>
            <a:ext cx="1904313" cy="10448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3A779E0-8691-4747-B8D2-14C541802B9F}"/>
              </a:ext>
            </a:extLst>
          </p:cNvPr>
          <p:cNvSpPr/>
          <p:nvPr/>
        </p:nvSpPr>
        <p:spPr>
          <a:xfrm>
            <a:off x="6869606" y="4406831"/>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16123356-A9F0-4FDC-AE72-92A2889F16B3}"/>
              </a:ext>
            </a:extLst>
          </p:cNvPr>
          <p:cNvSpPr txBox="1"/>
          <p:nvPr/>
        </p:nvSpPr>
        <p:spPr>
          <a:xfrm>
            <a:off x="6782944" y="4301411"/>
            <a:ext cx="501614" cy="430887"/>
          </a:xfrm>
          <a:prstGeom prst="rect">
            <a:avLst/>
          </a:prstGeom>
        </p:spPr>
        <p:txBody>
          <a:bodyPr wrap="square" rtlCol="0" anchor="ctr">
            <a:spAutoFit/>
          </a:bodyPr>
          <a:lstStyle/>
          <a:p>
            <a:pPr algn="r"/>
            <a:r>
              <a:rPr lang="en-US" sz="2200" b="1" dirty="0">
                <a:solidFill>
                  <a:srgbClr val="EC008C"/>
                </a:solidFill>
              </a:rPr>
              <a:t>15</a:t>
            </a:r>
          </a:p>
        </p:txBody>
      </p:sp>
    </p:spTree>
    <p:extLst>
      <p:ext uri="{BB962C8B-B14F-4D97-AF65-F5344CB8AC3E}">
        <p14:creationId xmlns:p14="http://schemas.microsoft.com/office/powerpoint/2010/main" val="392833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500"/>
                                        <p:tgtEl>
                                          <p:spTgt spid="8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9">
                                            <p:txEl>
                                              <p:pRg st="0" end="0"/>
                                            </p:txEl>
                                          </p:spTgt>
                                        </p:tgtEl>
                                        <p:attrNameLst>
                                          <p:attrName>style.visibility</p:attrName>
                                        </p:attrNameLst>
                                      </p:cBhvr>
                                      <p:to>
                                        <p:strVal val="visible"/>
                                      </p:to>
                                    </p:set>
                                    <p:animEffect transition="in" filter="fade">
                                      <p:cBhvr>
                                        <p:cTn id="96" dur="500"/>
                                        <p:tgtEl>
                                          <p:spTgt spid="6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10" presetClass="entr" presetSubtype="0" fill="hold"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0"/>
                                        </p:tgtEl>
                                        <p:attrNameLst>
                                          <p:attrName>style.visibility</p:attrName>
                                        </p:attrNameLst>
                                      </p:cBhvr>
                                      <p:to>
                                        <p:strVal val="visible"/>
                                      </p:to>
                                    </p:set>
                                    <p:animEffect transition="in" filter="fade">
                                      <p:cBhvr>
                                        <p:cTn id="114" dur="500"/>
                                        <p:tgtEl>
                                          <p:spTgt spid="8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9">
                                            <p:txEl>
                                              <p:pRg st="1" end="1"/>
                                            </p:txEl>
                                          </p:spTgt>
                                        </p:tgtEl>
                                        <p:attrNameLst>
                                          <p:attrName>style.visibility</p:attrName>
                                        </p:attrNameLst>
                                      </p:cBhvr>
                                      <p:to>
                                        <p:strVal val="visible"/>
                                      </p:to>
                                    </p:set>
                                    <p:animEffect transition="in" filter="fade">
                                      <p:cBhvr>
                                        <p:cTn id="122" dur="500"/>
                                        <p:tgtEl>
                                          <p:spTgt spid="69">
                                            <p:txEl>
                                              <p:pRg st="1" end="1"/>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500"/>
                                        <p:tgtEl>
                                          <p:spTgt spid="6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par>
                                <p:cTn id="132" presetID="10" presetClass="entr" presetSubtype="0" fill="hold" nodeType="with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fade">
                                      <p:cBhvr>
                                        <p:cTn id="134" dur="500"/>
                                        <p:tgtEl>
                                          <p:spTgt spid="70"/>
                                        </p:tgtEl>
                                      </p:cBhvr>
                                    </p:animEffect>
                                  </p:childTnLst>
                                </p:cTn>
                              </p:par>
                              <p:par>
                                <p:cTn id="135" presetID="10" presetClass="entr" presetSubtype="0" fill="hold" nodeType="with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500"/>
                                        <p:tgtEl>
                                          <p:spTgt spid="7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500"/>
                                        <p:tgtEl>
                                          <p:spTgt spid="7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500"/>
                                        <p:tgtEl>
                                          <p:spTgt spid="7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fade">
                                      <p:cBhvr>
                                        <p:cTn id="146" dur="500"/>
                                        <p:tgtEl>
                                          <p:spTgt spid="90"/>
                                        </p:tgtEl>
                                      </p:cBhvr>
                                    </p:animEffect>
                                  </p:childTnLst>
                                </p:cTn>
                              </p:par>
                              <p:par>
                                <p:cTn id="147" presetID="10" presetClass="entr" presetSubtype="0" fill="hold" nodeType="with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fade">
                                      <p:cBhvr>
                                        <p:cTn id="149" dur="500"/>
                                        <p:tgtEl>
                                          <p:spTgt spid="9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childTnLst>
                                </p:cTn>
                              </p:par>
                              <p:par>
                                <p:cTn id="153" presetID="10" presetClass="entr" presetSubtype="0" fill="hold"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9">
                                            <p:txEl>
                                              <p:pRg st="2" end="2"/>
                                            </p:txEl>
                                          </p:spTgt>
                                        </p:tgtEl>
                                        <p:attrNameLst>
                                          <p:attrName>style.visibility</p:attrName>
                                        </p:attrNameLst>
                                      </p:cBhvr>
                                      <p:to>
                                        <p:strVal val="visible"/>
                                      </p:to>
                                    </p:set>
                                    <p:animEffect transition="in" filter="fade">
                                      <p:cBhvr>
                                        <p:cTn id="160" dur="500"/>
                                        <p:tgtEl>
                                          <p:spTgt spid="69">
                                            <p:txEl>
                                              <p:pRg st="2" end="2"/>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1"/>
                                        </p:tgtEl>
                                        <p:attrNameLst>
                                          <p:attrName>style.visibility</p:attrName>
                                        </p:attrNameLst>
                                      </p:cBhvr>
                                      <p:to>
                                        <p:strVal val="visible"/>
                                      </p:to>
                                    </p:set>
                                    <p:animEffect transition="in" filter="fade">
                                      <p:cBhvr>
                                        <p:cTn id="163" dur="500"/>
                                        <p:tgtEl>
                                          <p:spTgt spid="9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fade">
                                      <p:cBhvr>
                                        <p:cTn id="166" dur="500"/>
                                        <p:tgtEl>
                                          <p:spTgt spid="5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4"/>
                                        </p:tgtEl>
                                        <p:attrNameLst>
                                          <p:attrName>style.visibility</p:attrName>
                                        </p:attrNameLst>
                                      </p:cBhvr>
                                      <p:to>
                                        <p:strVal val="visible"/>
                                      </p:to>
                                    </p:set>
                                    <p:animEffect transition="in" filter="fade">
                                      <p:cBhvr>
                                        <p:cTn id="169" dur="500"/>
                                        <p:tgtEl>
                                          <p:spTgt spid="8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3"/>
                                        </p:tgtEl>
                                        <p:attrNameLst>
                                          <p:attrName>style.visibility</p:attrName>
                                        </p:attrNameLst>
                                      </p:cBhvr>
                                      <p:to>
                                        <p:strVal val="visible"/>
                                      </p:to>
                                    </p:set>
                                    <p:animEffect transition="in" filter="fade">
                                      <p:cBhvr>
                                        <p:cTn id="172" dur="500"/>
                                        <p:tgtEl>
                                          <p:spTgt spid="8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69">
                                            <p:txEl>
                                              <p:pRg st="3" end="3"/>
                                            </p:txEl>
                                          </p:spTgt>
                                        </p:tgtEl>
                                        <p:attrNameLst>
                                          <p:attrName>style.visibility</p:attrName>
                                        </p:attrNameLst>
                                      </p:cBhvr>
                                      <p:to>
                                        <p:strVal val="visible"/>
                                      </p:to>
                                    </p:set>
                                    <p:animEffect transition="in" filter="fade">
                                      <p:cBhvr>
                                        <p:cTn id="177" dur="500"/>
                                        <p:tgtEl>
                                          <p:spTgt spid="69">
                                            <p:txEl>
                                              <p:pRg st="3" end="3"/>
                                            </p:txEl>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fade">
                                      <p:cBhvr>
                                        <p:cTn id="180" dur="500"/>
                                        <p:tgtEl>
                                          <p:spTgt spid="7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fade">
                                      <p:cBhvr>
                                        <p:cTn id="183" dur="500"/>
                                        <p:tgtEl>
                                          <p:spTgt spid="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27" grpId="0"/>
      <p:bldP spid="29" grpId="0"/>
      <p:bldP spid="30" grpId="0"/>
      <p:bldP spid="33" grpId="0"/>
      <p:bldP spid="34" grpId="0"/>
      <p:bldP spid="35" grpId="0"/>
      <p:bldP spid="36" grpId="0"/>
      <p:bldP spid="37" grpId="0"/>
      <p:bldP spid="39" grpId="0"/>
      <p:bldP spid="40" grpId="0"/>
      <p:bldP spid="41" grpId="0"/>
      <p:bldP spid="42" grpId="0"/>
      <p:bldP spid="43" grpId="0"/>
      <p:bldP spid="44" grpId="0"/>
      <p:bldP spid="46" grpId="0"/>
      <p:bldP spid="47" grpId="0"/>
      <p:bldP spid="52" grpId="0"/>
      <p:bldP spid="74" grpId="0" animBg="1"/>
      <p:bldP spid="75" grpId="0"/>
      <p:bldP spid="77" grpId="0"/>
      <p:bldP spid="78" grpId="0"/>
      <p:bldP spid="79" grpId="0"/>
      <p:bldP spid="80" grpId="0"/>
      <p:bldP spid="81" grpId="0"/>
      <p:bldP spid="82" grpId="0"/>
      <p:bldP spid="83" grpId="0"/>
      <p:bldP spid="84" grpId="0"/>
      <p:bldP spid="85" grpId="0"/>
      <p:bldP spid="3" grpId="0" animBg="1"/>
      <p:bldP spid="62" grpId="0" animBg="1"/>
      <p:bldP spid="63" grpId="0"/>
      <p:bldP spid="64" grpId="0"/>
      <p:bldP spid="66" grpId="0" animBg="1"/>
      <p:bldP spid="68" grpId="0"/>
      <p:bldP spid="72" grpId="0"/>
      <p:bldP spid="73" grpId="0"/>
      <p:bldP spid="90" grpId="0"/>
      <p:bldP spid="93" grpId="0"/>
      <p:bldP spid="58" grpId="0" animBg="1"/>
      <p:bldP spid="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906"/>
            <a:ext cx="7793912" cy="785201"/>
          </a:xfrm>
        </p:spPr>
        <p:txBody>
          <a:bodyPr>
            <a:noAutofit/>
          </a:bodyPr>
          <a:lstStyle/>
          <a:p>
            <a:r>
              <a:rPr lang="en-IN" sz="2800" dirty="0"/>
              <a:t>Determining and Recording Income Taxes—2023</a:t>
            </a:r>
            <a:br>
              <a:rPr lang="en-IN" sz="2800" dirty="0"/>
            </a:br>
            <a:endParaRPr lang="en-IN" sz="2800" dirty="0"/>
          </a:p>
        </p:txBody>
      </p:sp>
      <p:sp>
        <p:nvSpPr>
          <p:cNvPr id="10" name="Rounded Rectangle 9"/>
          <p:cNvSpPr/>
          <p:nvPr/>
        </p:nvSpPr>
        <p:spPr>
          <a:xfrm>
            <a:off x="8358998" y="1159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25" name="TextBox 24"/>
          <p:cNvSpPr txBox="1"/>
          <p:nvPr/>
        </p:nvSpPr>
        <p:spPr>
          <a:xfrm>
            <a:off x="4105034" y="568742"/>
            <a:ext cx="1246236" cy="763343"/>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224913"/>
            <a:ext cx="949652" cy="430887"/>
          </a:xfrm>
          <a:prstGeom prst="rect">
            <a:avLst/>
          </a:prstGeom>
          <a:noFill/>
        </p:spPr>
        <p:txBody>
          <a:bodyPr wrap="square" rtlCol="0">
            <a:spAutoFit/>
          </a:bodyPr>
          <a:lstStyle/>
          <a:p>
            <a:pPr algn="ctr"/>
            <a:r>
              <a:rPr lang="en-US" sz="2200" b="1" dirty="0"/>
              <a:t>2023</a:t>
            </a:r>
            <a:endParaRPr lang="en-US" sz="2200" dirty="0"/>
          </a:p>
        </p:txBody>
      </p:sp>
      <p:sp>
        <p:nvSpPr>
          <p:cNvPr id="30" name="TextBox 29"/>
          <p:cNvSpPr txBox="1"/>
          <p:nvPr/>
        </p:nvSpPr>
        <p:spPr>
          <a:xfrm>
            <a:off x="590549" y="16383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623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19715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Deferred Revenue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6383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(20)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$80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20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$0</a:t>
            </a:r>
          </a:p>
        </p:txBody>
      </p:sp>
      <p:sp>
        <p:nvSpPr>
          <p:cNvPr id="85" name="TextBox 84"/>
          <p:cNvSpPr txBox="1"/>
          <p:nvPr/>
        </p:nvSpPr>
        <p:spPr>
          <a:xfrm>
            <a:off x="526329" y="1129254"/>
            <a:ext cx="2143589" cy="430887"/>
          </a:xfrm>
          <a:prstGeom prst="rect">
            <a:avLst/>
          </a:prstGeom>
        </p:spPr>
        <p:txBody>
          <a:bodyPr wrap="square" rtlCol="0">
            <a:spAutoFit/>
          </a:bodyPr>
          <a:lstStyle/>
          <a:p>
            <a:pPr algn="ctr"/>
            <a:r>
              <a:rPr lang="en-US" sz="2200" dirty="0"/>
              <a:t>($ in thousands)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$20</a:t>
            </a:r>
          </a:p>
          <a:p>
            <a:r>
              <a:rPr lang="en-US" sz="2200" b="1" dirty="0"/>
              <a:t>Step 2: DTA end bal: $0</a:t>
            </a:r>
          </a:p>
          <a:p>
            <a:r>
              <a:rPr lang="en-US" sz="2200" b="1" dirty="0">
                <a:solidFill>
                  <a:srgbClr val="FF3399"/>
                </a:solidFill>
              </a:rPr>
              <a:t>Step 3: DTA change: $(5)</a:t>
            </a:r>
          </a:p>
          <a:p>
            <a:r>
              <a:rPr lang="en-US" sz="2200" b="1" dirty="0">
                <a:solidFill>
                  <a:srgbClr val="0070C0"/>
                </a:solidFill>
              </a:rPr>
              <a:t>Step 4: Tax exp plug: $25</a:t>
            </a:r>
          </a:p>
        </p:txBody>
      </p:sp>
      <p:sp>
        <p:nvSpPr>
          <p:cNvPr id="53" name="TextBox 52">
            <a:extLst>
              <a:ext uri="{FF2B5EF4-FFF2-40B4-BE49-F238E27FC236}">
                <a16:creationId xmlns:a16="http://schemas.microsoft.com/office/drawing/2014/main" id="{CAE5B4A7-CD6B-4F93-86C8-36BBCEDC751E}"/>
              </a:ext>
            </a:extLst>
          </p:cNvPr>
          <p:cNvSpPr txBox="1"/>
          <p:nvPr/>
        </p:nvSpPr>
        <p:spPr>
          <a:xfrm>
            <a:off x="6576635" y="441079"/>
            <a:ext cx="3720637" cy="1107996"/>
          </a:xfrm>
          <a:prstGeom prst="rect">
            <a:avLst/>
          </a:prstGeom>
          <a:noFill/>
        </p:spPr>
        <p:txBody>
          <a:bodyPr wrap="square" rtlCol="0">
            <a:spAutoFit/>
          </a:bodyPr>
          <a:lstStyle/>
          <a:p>
            <a:pPr algn="ctr"/>
            <a:r>
              <a:rPr lang="en-US" sz="2200" b="1" dirty="0"/>
              <a:t>Future</a:t>
            </a:r>
          </a:p>
          <a:p>
            <a:pPr algn="ctr"/>
            <a:r>
              <a:rPr lang="en-US" sz="2200" b="1" dirty="0"/>
              <a:t>Deductible</a:t>
            </a:r>
          </a:p>
          <a:p>
            <a:pPr algn="ctr"/>
            <a:r>
              <a:rPr lang="en-US" sz="2200" b="1" dirty="0"/>
              <a:t> Amounts</a:t>
            </a:r>
            <a:endParaRPr lang="en-US" sz="2200" dirty="0"/>
          </a:p>
        </p:txBody>
      </p:sp>
      <p:sp>
        <p:nvSpPr>
          <p:cNvPr id="54" name="TextBox 53">
            <a:extLst>
              <a:ext uri="{FF2B5EF4-FFF2-40B4-BE49-F238E27FC236}">
                <a16:creationId xmlns:a16="http://schemas.microsoft.com/office/drawing/2014/main" id="{1458640F-D383-462E-B2F5-9AF3FDFD0119}"/>
              </a:ext>
            </a:extLst>
          </p:cNvPr>
          <p:cNvSpPr txBox="1"/>
          <p:nvPr/>
        </p:nvSpPr>
        <p:spPr>
          <a:xfrm>
            <a:off x="5211522" y="3723776"/>
            <a:ext cx="3286742" cy="1259351"/>
          </a:xfrm>
          <a:prstGeom prst="rect">
            <a:avLst/>
          </a:prstGeom>
          <a:solidFill>
            <a:srgbClr val="A4D7EF"/>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id="{2A880487-9CA7-44ED-AE08-72D244B33ADB}"/>
              </a:ext>
            </a:extLst>
          </p:cNvPr>
          <p:cNvSpPr txBox="1"/>
          <p:nvPr/>
        </p:nvSpPr>
        <p:spPr>
          <a:xfrm>
            <a:off x="5317364" y="37394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68" name="Straight Connector 67">
            <a:extLst>
              <a:ext uri="{FF2B5EF4-FFF2-40B4-BE49-F238E27FC236}">
                <a16:creationId xmlns:a16="http://schemas.microsoft.com/office/drawing/2014/main" id="{68CF6C67-4069-4F33-B6F3-463F330C57FA}"/>
              </a:ext>
            </a:extLst>
          </p:cNvPr>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2C7A833-5C60-46E7-8590-B8A28CE7717C}"/>
              </a:ext>
            </a:extLst>
          </p:cNvPr>
          <p:cNvCxnSpPr/>
          <p:nvPr/>
        </p:nvCxnSpPr>
        <p:spPr>
          <a:xfrm flipH="1">
            <a:off x="6834976" y="40870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9E98688B-3191-402A-BB42-2E5492E186D7}"/>
              </a:ext>
            </a:extLst>
          </p:cNvPr>
          <p:cNvSpPr txBox="1"/>
          <p:nvPr/>
        </p:nvSpPr>
        <p:spPr>
          <a:xfrm>
            <a:off x="5154925" y="4063308"/>
            <a:ext cx="1160570" cy="430887"/>
          </a:xfrm>
          <a:prstGeom prst="rect">
            <a:avLst/>
          </a:prstGeom>
        </p:spPr>
        <p:txBody>
          <a:bodyPr wrap="square" rtlCol="0">
            <a:spAutoFit/>
          </a:bodyPr>
          <a:lstStyle/>
          <a:p>
            <a:pPr algn="r"/>
            <a:r>
              <a:rPr lang="en-US" sz="2200" dirty="0"/>
              <a:t>beg. bal.</a:t>
            </a:r>
          </a:p>
        </p:txBody>
      </p:sp>
      <p:sp>
        <p:nvSpPr>
          <p:cNvPr id="72" name="TextBox 71">
            <a:extLst>
              <a:ext uri="{FF2B5EF4-FFF2-40B4-BE49-F238E27FC236}">
                <a16:creationId xmlns:a16="http://schemas.microsoft.com/office/drawing/2014/main" id="{00032FDD-0E94-4E5F-AF0E-B1FF388C48FA}"/>
              </a:ext>
            </a:extLst>
          </p:cNvPr>
          <p:cNvSpPr txBox="1"/>
          <p:nvPr/>
        </p:nvSpPr>
        <p:spPr>
          <a:xfrm>
            <a:off x="5154925" y="4619488"/>
            <a:ext cx="1195737" cy="430887"/>
          </a:xfrm>
          <a:prstGeom prst="rect">
            <a:avLst/>
          </a:prstGeom>
        </p:spPr>
        <p:txBody>
          <a:bodyPr wrap="square" rtlCol="0">
            <a:spAutoFit/>
          </a:bodyPr>
          <a:lstStyle/>
          <a:p>
            <a:pPr algn="r"/>
            <a:r>
              <a:rPr lang="en-US" sz="2200" dirty="0"/>
              <a:t>end. bal.</a:t>
            </a:r>
          </a:p>
        </p:txBody>
      </p:sp>
      <p:sp>
        <p:nvSpPr>
          <p:cNvPr id="73" name="TextBox 72">
            <a:extLst>
              <a:ext uri="{FF2B5EF4-FFF2-40B4-BE49-F238E27FC236}">
                <a16:creationId xmlns:a16="http://schemas.microsoft.com/office/drawing/2014/main" id="{9D01F719-28F4-41FB-83CB-F2C8A9C00BB1}"/>
              </a:ext>
            </a:extLst>
          </p:cNvPr>
          <p:cNvSpPr txBox="1"/>
          <p:nvPr/>
        </p:nvSpPr>
        <p:spPr>
          <a:xfrm>
            <a:off x="6204878" y="4037479"/>
            <a:ext cx="471015" cy="430887"/>
          </a:xfrm>
          <a:prstGeom prst="rect">
            <a:avLst/>
          </a:prstGeom>
        </p:spPr>
        <p:txBody>
          <a:bodyPr wrap="square" rtlCol="0" anchor="ctr">
            <a:spAutoFit/>
          </a:bodyPr>
          <a:lstStyle/>
          <a:p>
            <a:pPr algn="r"/>
            <a:r>
              <a:rPr lang="en-US" sz="2200" dirty="0"/>
              <a:t>5</a:t>
            </a:r>
          </a:p>
        </p:txBody>
      </p:sp>
      <p:sp>
        <p:nvSpPr>
          <p:cNvPr id="78" name="TextBox 77">
            <a:extLst>
              <a:ext uri="{FF2B5EF4-FFF2-40B4-BE49-F238E27FC236}">
                <a16:creationId xmlns:a16="http://schemas.microsoft.com/office/drawing/2014/main" id="{50A017C0-C7E5-4C7F-9DF6-205E41A6B9BA}"/>
              </a:ext>
            </a:extLst>
          </p:cNvPr>
          <p:cNvSpPr txBox="1"/>
          <p:nvPr/>
        </p:nvSpPr>
        <p:spPr>
          <a:xfrm>
            <a:off x="6738566" y="4284811"/>
            <a:ext cx="471015" cy="430887"/>
          </a:xfrm>
          <a:prstGeom prst="rect">
            <a:avLst/>
          </a:prstGeom>
        </p:spPr>
        <p:txBody>
          <a:bodyPr wrap="square" rtlCol="0" anchor="ctr">
            <a:spAutoFit/>
          </a:bodyPr>
          <a:lstStyle/>
          <a:p>
            <a:pPr algn="r"/>
            <a:r>
              <a:rPr lang="en-US" sz="2200" b="1" dirty="0">
                <a:solidFill>
                  <a:srgbClr val="EC008C"/>
                </a:solidFill>
              </a:rPr>
              <a:t>5</a:t>
            </a:r>
          </a:p>
        </p:txBody>
      </p:sp>
      <p:cxnSp>
        <p:nvCxnSpPr>
          <p:cNvPr id="80" name="Straight Connector 79">
            <a:extLst>
              <a:ext uri="{FF2B5EF4-FFF2-40B4-BE49-F238E27FC236}">
                <a16:creationId xmlns:a16="http://schemas.microsoft.com/office/drawing/2014/main" id="{804488A9-124E-489E-9ED9-C625F035B4D4}"/>
              </a:ext>
            </a:extLst>
          </p:cNvPr>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3FC6BA36-3813-410E-A7F6-3F85B607541C}"/>
              </a:ext>
            </a:extLst>
          </p:cNvPr>
          <p:cNvSpPr txBox="1"/>
          <p:nvPr/>
        </p:nvSpPr>
        <p:spPr>
          <a:xfrm>
            <a:off x="6237401" y="4616659"/>
            <a:ext cx="471015" cy="430887"/>
          </a:xfrm>
          <a:prstGeom prst="rect">
            <a:avLst/>
          </a:prstGeom>
        </p:spPr>
        <p:txBody>
          <a:bodyPr wrap="square" rtlCol="0" anchor="ctr">
            <a:spAutoFit/>
          </a:bodyPr>
          <a:lstStyle/>
          <a:p>
            <a:pPr algn="r"/>
            <a:r>
              <a:rPr lang="en-US" sz="2200" b="1" dirty="0"/>
              <a:t>0</a:t>
            </a:r>
          </a:p>
        </p:txBody>
      </p:sp>
      <p:cxnSp>
        <p:nvCxnSpPr>
          <p:cNvPr id="84" name="Straight Arrow Connector 83">
            <a:extLst>
              <a:ext uri="{FF2B5EF4-FFF2-40B4-BE49-F238E27FC236}">
                <a16:creationId xmlns:a16="http://schemas.microsoft.com/office/drawing/2014/main" id="{8E675A74-AF3B-418D-A15F-66D035AAC870}"/>
              </a:ext>
            </a:extLst>
          </p:cNvPr>
          <p:cNvCxnSpPr>
            <a:cxnSpLocks/>
            <a:stCxn id="52" idx="2"/>
            <a:endCxn id="83" idx="3"/>
          </p:cNvCxnSpPr>
          <p:nvPr/>
        </p:nvCxnSpPr>
        <p:spPr>
          <a:xfrm flipH="1">
            <a:off x="6708416" y="3814602"/>
            <a:ext cx="1792665" cy="10175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F6105A-92BD-4EA6-B05F-AD939AE592CA}"/>
              </a:ext>
            </a:extLst>
          </p:cNvPr>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91" name="TextBox 90">
            <a:extLst>
              <a:ext uri="{FF2B5EF4-FFF2-40B4-BE49-F238E27FC236}">
                <a16:creationId xmlns:a16="http://schemas.microsoft.com/office/drawing/2014/main" id="{18816ADE-9639-4B68-B810-D6A30BFCE0E0}"/>
              </a:ext>
            </a:extLst>
          </p:cNvPr>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2023</a:t>
            </a:r>
            <a:endParaRPr lang="en-IN" sz="2400" b="1" baseline="30000" dirty="0">
              <a:latin typeface="Calibri" pitchFamily="34" charset="0"/>
            </a:endParaRPr>
          </a:p>
        </p:txBody>
      </p:sp>
      <p:cxnSp>
        <p:nvCxnSpPr>
          <p:cNvPr id="92" name="Straight Connector 91">
            <a:extLst>
              <a:ext uri="{FF2B5EF4-FFF2-40B4-BE49-F238E27FC236}">
                <a16:creationId xmlns:a16="http://schemas.microsoft.com/office/drawing/2014/main" id="{39D94CA5-2D4E-46BA-BA17-E4F1277FAB21}"/>
              </a:ext>
            </a:extLst>
          </p:cNvPr>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9A87311-B50E-47F3-8537-83E7D4566E7E}"/>
              </a:ext>
            </a:extLst>
          </p:cNvPr>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94" name="TextBox 93">
            <a:extLst>
              <a:ext uri="{FF2B5EF4-FFF2-40B4-BE49-F238E27FC236}">
                <a16:creationId xmlns:a16="http://schemas.microsoft.com/office/drawing/2014/main" id="{6841094A-DD95-4D22-B8B6-A3FF14F0202C}"/>
              </a:ext>
            </a:extLst>
          </p:cNvPr>
          <p:cNvSpPr txBox="1">
            <a:spLocks noChangeArrowheads="1"/>
          </p:cNvSpPr>
          <p:nvPr/>
        </p:nvSpPr>
        <p:spPr bwMode="auto">
          <a:xfrm>
            <a:off x="935628" y="6188255"/>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95" name="TextBox 94">
            <a:extLst>
              <a:ext uri="{FF2B5EF4-FFF2-40B4-BE49-F238E27FC236}">
                <a16:creationId xmlns:a16="http://schemas.microsoft.com/office/drawing/2014/main" id="{179B270C-DA31-4B0B-85F7-FB4BA3384551}"/>
              </a:ext>
            </a:extLst>
          </p:cNvPr>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sp>
        <p:nvSpPr>
          <p:cNvPr id="96" name="TextBox 95">
            <a:extLst>
              <a:ext uri="{FF2B5EF4-FFF2-40B4-BE49-F238E27FC236}">
                <a16:creationId xmlns:a16="http://schemas.microsoft.com/office/drawing/2014/main" id="{7BE1C424-3D7B-448A-9A07-E654B27B47A3}"/>
              </a:ext>
            </a:extLst>
          </p:cNvPr>
          <p:cNvSpPr txBox="1">
            <a:spLocks noChangeArrowheads="1"/>
          </p:cNvSpPr>
          <p:nvPr/>
        </p:nvSpPr>
        <p:spPr bwMode="auto">
          <a:xfrm>
            <a:off x="7567399" y="6188255"/>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20</a:t>
            </a:r>
          </a:p>
        </p:txBody>
      </p:sp>
      <p:sp>
        <p:nvSpPr>
          <p:cNvPr id="97" name="TextBox 96">
            <a:extLst>
              <a:ext uri="{FF2B5EF4-FFF2-40B4-BE49-F238E27FC236}">
                <a16:creationId xmlns:a16="http://schemas.microsoft.com/office/drawing/2014/main" id="{F60FB55E-D805-40A7-A09A-C91FE973502E}"/>
              </a:ext>
            </a:extLst>
          </p:cNvPr>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8" name="TextBox 97">
            <a:extLst>
              <a:ext uri="{FF2B5EF4-FFF2-40B4-BE49-F238E27FC236}">
                <a16:creationId xmlns:a16="http://schemas.microsoft.com/office/drawing/2014/main" id="{10CBFEE4-6FEC-4B22-BA99-0DFCC58130EF}"/>
              </a:ext>
            </a:extLst>
          </p:cNvPr>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99" name="TextBox 98">
            <a:extLst>
              <a:ext uri="{FF2B5EF4-FFF2-40B4-BE49-F238E27FC236}">
                <a16:creationId xmlns:a16="http://schemas.microsoft.com/office/drawing/2014/main" id="{C0CC5CCB-5365-4E83-B20F-337E1FB5FE14}"/>
              </a:ext>
            </a:extLst>
          </p:cNvPr>
          <p:cNvSpPr txBox="1">
            <a:spLocks noChangeArrowheads="1"/>
          </p:cNvSpPr>
          <p:nvPr/>
        </p:nvSpPr>
        <p:spPr bwMode="auto">
          <a:xfrm>
            <a:off x="922928" y="5843744"/>
            <a:ext cx="5414560"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100" name="TextBox 99">
            <a:extLst>
              <a:ext uri="{FF2B5EF4-FFF2-40B4-BE49-F238E27FC236}">
                <a16:creationId xmlns:a16="http://schemas.microsoft.com/office/drawing/2014/main" id="{ACB3DC5D-271B-4F49-9A5D-8B52B55F653B}"/>
              </a:ext>
            </a:extLst>
          </p:cNvPr>
          <p:cNvSpPr txBox="1">
            <a:spLocks noChangeArrowheads="1"/>
          </p:cNvSpPr>
          <p:nvPr/>
        </p:nvSpPr>
        <p:spPr bwMode="auto">
          <a:xfrm>
            <a:off x="7565468" y="5843744"/>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5</a:t>
            </a:r>
          </a:p>
        </p:txBody>
      </p:sp>
      <p:sp>
        <p:nvSpPr>
          <p:cNvPr id="101" name="Rectangle 100">
            <a:extLst>
              <a:ext uri="{FF2B5EF4-FFF2-40B4-BE49-F238E27FC236}">
                <a16:creationId xmlns:a16="http://schemas.microsoft.com/office/drawing/2014/main" id="{8FC5D9F5-34A1-4B32-8D31-739BFC90002F}"/>
              </a:ext>
            </a:extLst>
          </p:cNvPr>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B3862F-9600-42E6-B2A8-F4FBF2C69D20}"/>
              </a:ext>
            </a:extLst>
          </p:cNvPr>
          <p:cNvSpPr/>
          <p:nvPr/>
        </p:nvSpPr>
        <p:spPr>
          <a:xfrm>
            <a:off x="6842413" y="4373048"/>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7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par>
                                <p:cTn id="62" presetID="10" presetClass="entr" presetSubtype="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9">
                                            <p:txEl>
                                              <p:pRg st="0" end="0"/>
                                            </p:txEl>
                                          </p:spTgt>
                                        </p:tgtEl>
                                        <p:attrNameLst>
                                          <p:attrName>style.visibility</p:attrName>
                                        </p:attrNameLst>
                                      </p:cBhvr>
                                      <p:to>
                                        <p:strVal val="visible"/>
                                      </p:to>
                                    </p:set>
                                    <p:animEffect transition="in" filter="fade">
                                      <p:cBhvr>
                                        <p:cTn id="81" dur="500"/>
                                        <p:tgtEl>
                                          <p:spTgt spid="69">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par>
                                <p:cTn id="85" presetID="10"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500"/>
                                        <p:tgtEl>
                                          <p:spTgt spid="9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fade">
                                      <p:cBhvr>
                                        <p:cTn id="93" dur="500"/>
                                        <p:tgtEl>
                                          <p:spTgt spid="9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500"/>
                                        <p:tgtEl>
                                          <p:spTgt spid="9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9">
                                            <p:txEl>
                                              <p:pRg st="1" end="1"/>
                                            </p:txEl>
                                          </p:spTgt>
                                        </p:tgtEl>
                                        <p:attrNameLst>
                                          <p:attrName>style.visibility</p:attrName>
                                        </p:attrNameLst>
                                      </p:cBhvr>
                                      <p:to>
                                        <p:strVal val="visible"/>
                                      </p:to>
                                    </p:set>
                                    <p:animEffect transition="in" filter="fade">
                                      <p:cBhvr>
                                        <p:cTn id="107" dur="500"/>
                                        <p:tgtEl>
                                          <p:spTgt spid="69">
                                            <p:txEl>
                                              <p:pRg st="1" end="1"/>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par>
                                <p:cTn id="114" presetID="10" presetClass="entr" presetSubtype="0" fill="hold"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par>
                                <p:cTn id="117" presetID="10" presetClass="entr" presetSubtype="0" fill="hold" nodeType="with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500"/>
                                        <p:tgtEl>
                                          <p:spTgt spid="7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50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1"/>
                                        </p:tgtEl>
                                        <p:attrNameLst>
                                          <p:attrName>style.visibility</p:attrName>
                                        </p:attrNameLst>
                                      </p:cBhvr>
                                      <p:to>
                                        <p:strVal val="visible"/>
                                      </p:to>
                                    </p:set>
                                    <p:animEffect transition="in" filter="fade">
                                      <p:cBhvr>
                                        <p:cTn id="125" dur="500"/>
                                        <p:tgtEl>
                                          <p:spTgt spid="7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2"/>
                                        </p:tgtEl>
                                        <p:attrNameLst>
                                          <p:attrName>style.visibility</p:attrName>
                                        </p:attrNameLst>
                                      </p:cBhvr>
                                      <p:to>
                                        <p:strVal val="visible"/>
                                      </p:to>
                                    </p:set>
                                    <p:animEffect transition="in" filter="fade">
                                      <p:cBhvr>
                                        <p:cTn id="128" dur="500"/>
                                        <p:tgtEl>
                                          <p:spTgt spid="7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3"/>
                                        </p:tgtEl>
                                        <p:attrNameLst>
                                          <p:attrName>style.visibility</p:attrName>
                                        </p:attrNameLst>
                                      </p:cBhvr>
                                      <p:to>
                                        <p:strVal val="visible"/>
                                      </p:to>
                                    </p:set>
                                    <p:animEffect transition="in" filter="fade">
                                      <p:cBhvr>
                                        <p:cTn id="131" dur="500"/>
                                        <p:tgtEl>
                                          <p:spTgt spid="73"/>
                                        </p:tgtEl>
                                      </p:cBhvr>
                                    </p:animEffect>
                                  </p:childTnLst>
                                </p:cTn>
                              </p:par>
                              <p:par>
                                <p:cTn id="132" presetID="10" presetClass="entr" presetSubtype="0" fill="hold" nodeType="with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fade">
                                      <p:cBhvr>
                                        <p:cTn id="134" dur="500"/>
                                        <p:tgtEl>
                                          <p:spTgt spid="8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fade">
                                      <p:cBhvr>
                                        <p:cTn id="140" dur="500"/>
                                        <p:tgtEl>
                                          <p:spTgt spid="8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9">
                                            <p:txEl>
                                              <p:pRg st="2" end="2"/>
                                            </p:txEl>
                                          </p:spTgt>
                                        </p:tgtEl>
                                        <p:attrNameLst>
                                          <p:attrName>style.visibility</p:attrName>
                                        </p:attrNameLst>
                                      </p:cBhvr>
                                      <p:to>
                                        <p:strVal val="visible"/>
                                      </p:to>
                                    </p:set>
                                    <p:animEffect transition="in" filter="fade">
                                      <p:cBhvr>
                                        <p:cTn id="145" dur="500"/>
                                        <p:tgtEl>
                                          <p:spTgt spid="69">
                                            <p:txEl>
                                              <p:pRg st="2" end="2"/>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fade">
                                      <p:cBhvr>
                                        <p:cTn id="148" dur="500"/>
                                        <p:tgtEl>
                                          <p:spTgt spid="7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fade">
                                      <p:cBhvr>
                                        <p:cTn id="151" dur="500"/>
                                        <p:tgtEl>
                                          <p:spTgt spid="5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fade">
                                      <p:cBhvr>
                                        <p:cTn id="154" dur="500"/>
                                        <p:tgtEl>
                                          <p:spTgt spid="9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fade">
                                      <p:cBhvr>
                                        <p:cTn id="157" dur="500"/>
                                        <p:tgtEl>
                                          <p:spTgt spid="10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69">
                                            <p:txEl>
                                              <p:pRg st="3" end="3"/>
                                            </p:txEl>
                                          </p:spTgt>
                                        </p:tgtEl>
                                        <p:attrNameLst>
                                          <p:attrName>style.visibility</p:attrName>
                                        </p:attrNameLst>
                                      </p:cBhvr>
                                      <p:to>
                                        <p:strVal val="visible"/>
                                      </p:to>
                                    </p:set>
                                    <p:animEffect transition="in" filter="fade">
                                      <p:cBhvr>
                                        <p:cTn id="162" dur="500"/>
                                        <p:tgtEl>
                                          <p:spTgt spid="69">
                                            <p:txEl>
                                              <p:pRg st="3" end="3"/>
                                            </p:txEl>
                                          </p:spTgt>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5"/>
                                        </p:tgtEl>
                                        <p:attrNameLst>
                                          <p:attrName>style.visibility</p:attrName>
                                        </p:attrNameLst>
                                      </p:cBhvr>
                                      <p:to>
                                        <p:strVal val="visible"/>
                                      </p:to>
                                    </p:set>
                                    <p:animEffect transition="in" filter="fade">
                                      <p:cBhvr>
                                        <p:cTn id="165" dur="500"/>
                                        <p:tgtEl>
                                          <p:spTgt spid="9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01"/>
                                        </p:tgtEl>
                                        <p:attrNameLst>
                                          <p:attrName>style.visibility</p:attrName>
                                        </p:attrNameLst>
                                      </p:cBhvr>
                                      <p:to>
                                        <p:strVal val="visible"/>
                                      </p:to>
                                    </p:set>
                                    <p:animEffect transition="in" filter="fade">
                                      <p:cBhvr>
                                        <p:cTn id="168" dur="500"/>
                                        <p:tgtEl>
                                          <p:spTgt spid="101"/>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93"/>
                                        </p:tgtEl>
                                        <p:attrNameLst>
                                          <p:attrName>style.visibility</p:attrName>
                                        </p:attrNameLst>
                                      </p:cBhvr>
                                      <p:to>
                                        <p:strVal val="visible"/>
                                      </p:to>
                                    </p:set>
                                    <p:animEffect transition="in" filter="fade">
                                      <p:cBhvr>
                                        <p:cTn id="17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6" grpId="0"/>
      <p:bldP spid="47" grpId="0"/>
      <p:bldP spid="52" grpId="0"/>
      <p:bldP spid="85" grpId="0"/>
      <p:bldP spid="53" grpId="0"/>
      <p:bldP spid="54" grpId="0" animBg="1"/>
      <p:bldP spid="66" grpId="0"/>
      <p:bldP spid="71" grpId="0"/>
      <p:bldP spid="72" grpId="0"/>
      <p:bldP spid="73" grpId="0"/>
      <p:bldP spid="78" grpId="0"/>
      <p:bldP spid="83" grpId="0"/>
      <p:bldP spid="90" grpId="0" animBg="1"/>
      <p:bldP spid="91" grpId="0"/>
      <p:bldP spid="93" grpId="0"/>
      <p:bldP spid="94" grpId="0"/>
      <p:bldP spid="95" grpId="0"/>
      <p:bldP spid="96" grpId="0"/>
      <p:bldP spid="97" grpId="0"/>
      <p:bldP spid="98" grpId="0"/>
      <p:bldP spid="99" grpId="0"/>
      <p:bldP spid="100" grpId="0"/>
      <p:bldP spid="101" grpId="0" animBg="1"/>
      <p:bldP spid="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 Temporary Difference Originating in 2021 and Reversing in 2022 and 2023</a:t>
            </a:r>
            <a:r>
              <a:rPr lang="en-US" sz="1600" dirty="0">
                <a:cs typeface="Arial" charset="0"/>
              </a:rPr>
              <a:t> </a:t>
            </a:r>
            <a:endParaRPr lang="en-IN" sz="3200" dirty="0"/>
          </a:p>
        </p:txBody>
      </p:sp>
      <p:sp>
        <p:nvSpPr>
          <p:cNvPr id="15" name="Title 2"/>
          <p:cNvSpPr txBox="1">
            <a:spLocks/>
          </p:cNvSpPr>
          <p:nvPr/>
        </p:nvSpPr>
        <p:spPr bwMode="auto">
          <a:xfrm>
            <a:off x="8389940" y="2762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17" name="TextBox 16"/>
          <p:cNvSpPr txBox="1"/>
          <p:nvPr/>
        </p:nvSpPr>
        <p:spPr>
          <a:xfrm>
            <a:off x="3013544" y="2028260"/>
            <a:ext cx="3606306" cy="492443"/>
          </a:xfrm>
          <a:prstGeom prst="rect">
            <a:avLst/>
          </a:prstGeom>
          <a:noFill/>
        </p:spPr>
        <p:txBody>
          <a:bodyPr wrap="square" rtlCol="0">
            <a:spAutoFit/>
          </a:bodyPr>
          <a:lstStyle/>
          <a:p>
            <a:pPr algn="ctr"/>
            <a:r>
              <a:rPr lang="en-US" sz="2600" b="1" dirty="0"/>
              <a:t>Deferred Tax Asset</a:t>
            </a:r>
            <a:endParaRPr lang="en-US" sz="2600" dirty="0"/>
          </a:p>
        </p:txBody>
      </p:sp>
      <p:cxnSp>
        <p:nvCxnSpPr>
          <p:cNvPr id="18" name="Straight Connector 17"/>
          <p:cNvCxnSpPr/>
          <p:nvPr/>
        </p:nvCxnSpPr>
        <p:spPr>
          <a:xfrm>
            <a:off x="810256" y="2478411"/>
            <a:ext cx="8012883"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817990" y="2477780"/>
            <a:ext cx="0" cy="2330729"/>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10256" y="2844507"/>
            <a:ext cx="1073028" cy="492443"/>
          </a:xfrm>
          <a:prstGeom prst="rect">
            <a:avLst/>
          </a:prstGeom>
        </p:spPr>
        <p:txBody>
          <a:bodyPr wrap="square" rtlCol="0">
            <a:spAutoFit/>
          </a:bodyPr>
          <a:lstStyle/>
          <a:p>
            <a:r>
              <a:rPr lang="en-US" sz="2600" dirty="0"/>
              <a:t>2021</a:t>
            </a:r>
          </a:p>
        </p:txBody>
      </p:sp>
      <p:sp>
        <p:nvSpPr>
          <p:cNvPr id="29" name="TextBox 28"/>
          <p:cNvSpPr txBox="1"/>
          <p:nvPr/>
        </p:nvSpPr>
        <p:spPr>
          <a:xfrm>
            <a:off x="4835281" y="3257753"/>
            <a:ext cx="518117" cy="492443"/>
          </a:xfrm>
          <a:prstGeom prst="rect">
            <a:avLst/>
          </a:prstGeom>
        </p:spPr>
        <p:txBody>
          <a:bodyPr wrap="square" rtlCol="0" anchor="ctr">
            <a:spAutoFit/>
          </a:bodyPr>
          <a:lstStyle/>
          <a:p>
            <a:pPr algn="r"/>
            <a:r>
              <a:rPr lang="en-US" sz="2600" dirty="0">
                <a:solidFill>
                  <a:srgbClr val="FF3399"/>
                </a:solidFill>
              </a:rPr>
              <a:t>15</a:t>
            </a:r>
          </a:p>
        </p:txBody>
      </p:sp>
      <p:sp>
        <p:nvSpPr>
          <p:cNvPr id="30" name="TextBox 29"/>
          <p:cNvSpPr txBox="1"/>
          <p:nvPr/>
        </p:nvSpPr>
        <p:spPr>
          <a:xfrm>
            <a:off x="4826503" y="3755546"/>
            <a:ext cx="518117" cy="492443"/>
          </a:xfrm>
          <a:prstGeom prst="rect">
            <a:avLst/>
          </a:prstGeom>
        </p:spPr>
        <p:txBody>
          <a:bodyPr wrap="square" rtlCol="0" anchor="ctr">
            <a:spAutoFit/>
          </a:bodyPr>
          <a:lstStyle/>
          <a:p>
            <a:pPr algn="r"/>
            <a:r>
              <a:rPr lang="en-US" sz="2600" dirty="0">
                <a:solidFill>
                  <a:srgbClr val="FF3399"/>
                </a:solidFill>
              </a:rPr>
              <a:t>5</a:t>
            </a:r>
          </a:p>
        </p:txBody>
      </p:sp>
      <p:sp>
        <p:nvSpPr>
          <p:cNvPr id="31" name="TextBox 30"/>
          <p:cNvSpPr txBox="1"/>
          <p:nvPr/>
        </p:nvSpPr>
        <p:spPr>
          <a:xfrm>
            <a:off x="1477910" y="2875285"/>
            <a:ext cx="1605104" cy="430887"/>
          </a:xfrm>
          <a:prstGeom prst="rect">
            <a:avLst/>
          </a:prstGeom>
        </p:spPr>
        <p:txBody>
          <a:bodyPr wrap="square" rtlCol="0">
            <a:spAutoFit/>
          </a:bodyPr>
          <a:lstStyle/>
          <a:p>
            <a:pPr algn="ctr"/>
            <a:r>
              <a:rPr lang="en-US" sz="2200" dirty="0"/>
              <a:t>($80 × 25%)</a:t>
            </a:r>
          </a:p>
        </p:txBody>
      </p:sp>
      <p:sp>
        <p:nvSpPr>
          <p:cNvPr id="32" name="TextBox 31"/>
          <p:cNvSpPr txBox="1"/>
          <p:nvPr/>
        </p:nvSpPr>
        <p:spPr>
          <a:xfrm>
            <a:off x="6530912" y="3257752"/>
            <a:ext cx="1073028" cy="492443"/>
          </a:xfrm>
          <a:prstGeom prst="rect">
            <a:avLst/>
          </a:prstGeom>
        </p:spPr>
        <p:txBody>
          <a:bodyPr wrap="square" rtlCol="0">
            <a:spAutoFit/>
          </a:bodyPr>
          <a:lstStyle/>
          <a:p>
            <a:r>
              <a:rPr lang="en-US" sz="2600" dirty="0"/>
              <a:t>2022</a:t>
            </a:r>
          </a:p>
        </p:txBody>
      </p:sp>
      <p:sp>
        <p:nvSpPr>
          <p:cNvPr id="33" name="TextBox 32"/>
          <p:cNvSpPr txBox="1"/>
          <p:nvPr/>
        </p:nvSpPr>
        <p:spPr>
          <a:xfrm>
            <a:off x="7218035" y="3288530"/>
            <a:ext cx="1605104" cy="430887"/>
          </a:xfrm>
          <a:prstGeom prst="rect">
            <a:avLst/>
          </a:prstGeom>
        </p:spPr>
        <p:txBody>
          <a:bodyPr wrap="square" rtlCol="0">
            <a:spAutoFit/>
          </a:bodyPr>
          <a:lstStyle/>
          <a:p>
            <a:pPr algn="ctr"/>
            <a:r>
              <a:rPr lang="en-US" sz="2200" dirty="0"/>
              <a:t>($60 × 25%)</a:t>
            </a:r>
          </a:p>
        </p:txBody>
      </p:sp>
      <p:sp>
        <p:nvSpPr>
          <p:cNvPr id="34" name="TextBox 33"/>
          <p:cNvSpPr txBox="1"/>
          <p:nvPr/>
        </p:nvSpPr>
        <p:spPr>
          <a:xfrm>
            <a:off x="6530912" y="3755545"/>
            <a:ext cx="1073028" cy="492443"/>
          </a:xfrm>
          <a:prstGeom prst="rect">
            <a:avLst/>
          </a:prstGeom>
        </p:spPr>
        <p:txBody>
          <a:bodyPr wrap="square" rtlCol="0">
            <a:spAutoFit/>
          </a:bodyPr>
          <a:lstStyle/>
          <a:p>
            <a:r>
              <a:rPr lang="en-US" sz="2600" dirty="0"/>
              <a:t>2023</a:t>
            </a:r>
          </a:p>
        </p:txBody>
      </p:sp>
      <p:sp>
        <p:nvSpPr>
          <p:cNvPr id="35" name="TextBox 34"/>
          <p:cNvSpPr txBox="1"/>
          <p:nvPr/>
        </p:nvSpPr>
        <p:spPr>
          <a:xfrm>
            <a:off x="7218035" y="3786323"/>
            <a:ext cx="1605104" cy="430887"/>
          </a:xfrm>
          <a:prstGeom prst="rect">
            <a:avLst/>
          </a:prstGeom>
        </p:spPr>
        <p:txBody>
          <a:bodyPr wrap="square" rtlCol="0">
            <a:spAutoFit/>
          </a:bodyPr>
          <a:lstStyle/>
          <a:p>
            <a:pPr algn="ctr"/>
            <a:r>
              <a:rPr lang="en-US" sz="2200" dirty="0"/>
              <a:t>($20 × 25%)</a:t>
            </a:r>
          </a:p>
        </p:txBody>
      </p:sp>
      <p:cxnSp>
        <p:nvCxnSpPr>
          <p:cNvPr id="36" name="Straight Connector 35"/>
          <p:cNvCxnSpPr/>
          <p:nvPr/>
        </p:nvCxnSpPr>
        <p:spPr>
          <a:xfrm>
            <a:off x="810256" y="4255349"/>
            <a:ext cx="8012883" cy="0"/>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810256" y="4310078"/>
            <a:ext cx="3031162" cy="492443"/>
          </a:xfrm>
          <a:prstGeom prst="rect">
            <a:avLst/>
          </a:prstGeom>
        </p:spPr>
        <p:txBody>
          <a:bodyPr wrap="square" rtlCol="0">
            <a:spAutoFit/>
          </a:bodyPr>
          <a:lstStyle/>
          <a:p>
            <a:r>
              <a:rPr lang="en-US" sz="2600" dirty="0"/>
              <a:t>Balance after 3 years</a:t>
            </a:r>
          </a:p>
        </p:txBody>
      </p:sp>
      <p:sp>
        <p:nvSpPr>
          <p:cNvPr id="39" name="TextBox 38"/>
          <p:cNvSpPr txBox="1"/>
          <p:nvPr/>
        </p:nvSpPr>
        <p:spPr>
          <a:xfrm>
            <a:off x="4283300" y="4310078"/>
            <a:ext cx="518117" cy="492443"/>
          </a:xfrm>
          <a:prstGeom prst="rect">
            <a:avLst/>
          </a:prstGeom>
        </p:spPr>
        <p:txBody>
          <a:bodyPr wrap="square" rtlCol="0" anchor="ctr">
            <a:spAutoFit/>
          </a:bodyPr>
          <a:lstStyle/>
          <a:p>
            <a:pPr algn="r"/>
            <a:r>
              <a:rPr lang="en-US" sz="2600" dirty="0"/>
              <a:t>0</a:t>
            </a:r>
          </a:p>
        </p:txBody>
      </p:sp>
      <p:sp>
        <p:nvSpPr>
          <p:cNvPr id="5" name="Rectangle 4"/>
          <p:cNvSpPr/>
          <p:nvPr/>
        </p:nvSpPr>
        <p:spPr>
          <a:xfrm>
            <a:off x="723109" y="1937869"/>
            <a:ext cx="8187644" cy="297500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64881" y="2477779"/>
            <a:ext cx="3031162" cy="492443"/>
          </a:xfrm>
          <a:prstGeom prst="rect">
            <a:avLst/>
          </a:prstGeom>
        </p:spPr>
        <p:txBody>
          <a:bodyPr wrap="square" rtlCol="0">
            <a:spAutoFit/>
          </a:bodyPr>
          <a:lstStyle/>
          <a:p>
            <a:r>
              <a:rPr lang="en-US" sz="2600" dirty="0"/>
              <a:t> ($ in thousands)</a:t>
            </a:r>
          </a:p>
        </p:txBody>
      </p:sp>
      <p:sp>
        <p:nvSpPr>
          <p:cNvPr id="24" name="TextBox 23">
            <a:extLst>
              <a:ext uri="{FF2B5EF4-FFF2-40B4-BE49-F238E27FC236}">
                <a16:creationId xmlns:a16="http://schemas.microsoft.com/office/drawing/2014/main" id="{8827C217-C2B7-4A92-90FA-1111F8EFFC21}"/>
              </a:ext>
            </a:extLst>
          </p:cNvPr>
          <p:cNvSpPr txBox="1"/>
          <p:nvPr/>
        </p:nvSpPr>
        <p:spPr>
          <a:xfrm>
            <a:off x="3883190" y="2825952"/>
            <a:ext cx="886009" cy="492443"/>
          </a:xfrm>
          <a:prstGeom prst="rect">
            <a:avLst/>
          </a:prstGeom>
        </p:spPr>
        <p:txBody>
          <a:bodyPr wrap="square" rtlCol="0" anchor="ctr">
            <a:spAutoFit/>
          </a:bodyPr>
          <a:lstStyle/>
          <a:p>
            <a:pPr algn="r"/>
            <a:r>
              <a:rPr lang="en-US" sz="2600" dirty="0">
                <a:solidFill>
                  <a:srgbClr val="FF3399"/>
                </a:solidFill>
              </a:rPr>
              <a:t>20</a:t>
            </a:r>
          </a:p>
        </p:txBody>
      </p:sp>
      <p:sp>
        <p:nvSpPr>
          <p:cNvPr id="21" name="Slide Number Placeholder 5">
            <a:extLst>
              <a:ext uri="{FF2B5EF4-FFF2-40B4-BE49-F238E27FC236}">
                <a16:creationId xmlns:a16="http://schemas.microsoft.com/office/drawing/2014/main" id="{064E427E-4188-3940-AB6C-48540243AF9D}"/>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38</a:t>
            </a:fld>
            <a:endParaRPr lang="en-US" dirty="0"/>
          </a:p>
        </p:txBody>
      </p:sp>
    </p:spTree>
    <p:extLst>
      <p:ext uri="{BB962C8B-B14F-4D97-AF65-F5344CB8AC3E}">
        <p14:creationId xmlns:p14="http://schemas.microsoft.com/office/powerpoint/2010/main" val="25724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9" grpId="0"/>
      <p:bldP spid="30" grpId="0"/>
      <p:bldP spid="31" grpId="0"/>
      <p:bldP spid="32" grpId="0"/>
      <p:bldP spid="33" grpId="0"/>
      <p:bldP spid="34" grpId="0"/>
      <p:bldP spid="35" grpId="0"/>
      <p:bldP spid="38" grpId="0"/>
      <p:bldP spid="39" grpId="0"/>
      <p:bldP spid="5" grpId="0" animBg="1"/>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595" y="-148342"/>
            <a:ext cx="5171720" cy="700240"/>
          </a:xfrm>
        </p:spPr>
        <p:txBody>
          <a:bodyPr>
            <a:normAutofit/>
          </a:bodyPr>
          <a:lstStyle/>
          <a:p>
            <a:r>
              <a:rPr lang="en-US" sz="2800" dirty="0"/>
              <a:t> </a:t>
            </a:r>
            <a:r>
              <a:rPr lang="en-IN" sz="2800" dirty="0"/>
              <a:t>Temporary Book-Tax Difference</a:t>
            </a:r>
          </a:p>
        </p:txBody>
      </p:sp>
      <p:sp>
        <p:nvSpPr>
          <p:cNvPr id="11"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7" name="TextBox 6"/>
          <p:cNvSpPr txBox="1"/>
          <p:nvPr/>
        </p:nvSpPr>
        <p:spPr>
          <a:xfrm>
            <a:off x="4465629" y="2557379"/>
            <a:ext cx="949652" cy="461665"/>
          </a:xfrm>
          <a:prstGeom prst="rect">
            <a:avLst/>
          </a:prstGeom>
          <a:noFill/>
        </p:spPr>
        <p:txBody>
          <a:bodyPr wrap="square" rtlCol="0">
            <a:spAutoFit/>
          </a:bodyPr>
          <a:lstStyle/>
          <a:p>
            <a:pPr algn="ctr"/>
            <a:r>
              <a:rPr lang="en-US" sz="2400" b="1" dirty="0"/>
              <a:t>2021</a:t>
            </a:r>
            <a:endParaRPr lang="en-US" sz="2400" dirty="0"/>
          </a:p>
        </p:txBody>
      </p:sp>
      <p:sp>
        <p:nvSpPr>
          <p:cNvPr id="8" name="TextBox 7"/>
          <p:cNvSpPr txBox="1"/>
          <p:nvPr/>
        </p:nvSpPr>
        <p:spPr>
          <a:xfrm>
            <a:off x="5953988" y="2568937"/>
            <a:ext cx="949652" cy="461665"/>
          </a:xfrm>
          <a:prstGeom prst="rect">
            <a:avLst/>
          </a:prstGeom>
          <a:noFill/>
        </p:spPr>
        <p:txBody>
          <a:bodyPr wrap="square" rtlCol="0">
            <a:spAutoFit/>
          </a:bodyPr>
          <a:lstStyle/>
          <a:p>
            <a:pPr algn="ctr"/>
            <a:r>
              <a:rPr lang="en-US" sz="2400" b="1" dirty="0"/>
              <a:t>2022</a:t>
            </a:r>
            <a:endParaRPr lang="en-US" sz="2400" dirty="0"/>
          </a:p>
        </p:txBody>
      </p:sp>
      <p:sp>
        <p:nvSpPr>
          <p:cNvPr id="12" name="TextBox 11"/>
          <p:cNvSpPr txBox="1"/>
          <p:nvPr/>
        </p:nvSpPr>
        <p:spPr>
          <a:xfrm>
            <a:off x="7673571" y="2579496"/>
            <a:ext cx="949652" cy="461665"/>
          </a:xfrm>
          <a:prstGeom prst="rect">
            <a:avLst/>
          </a:prstGeom>
          <a:noFill/>
        </p:spPr>
        <p:txBody>
          <a:bodyPr wrap="square" rtlCol="0">
            <a:spAutoFit/>
          </a:bodyPr>
          <a:lstStyle/>
          <a:p>
            <a:pPr algn="ctr"/>
            <a:r>
              <a:rPr lang="en-US" sz="2400" b="1" dirty="0"/>
              <a:t>2023</a:t>
            </a:r>
            <a:endParaRPr lang="en-US" sz="2400" dirty="0"/>
          </a:p>
        </p:txBody>
      </p:sp>
      <p:sp>
        <p:nvSpPr>
          <p:cNvPr id="13" name="TextBox 12"/>
          <p:cNvSpPr txBox="1"/>
          <p:nvPr/>
        </p:nvSpPr>
        <p:spPr>
          <a:xfrm>
            <a:off x="568041" y="3526378"/>
            <a:ext cx="3748925" cy="461665"/>
          </a:xfrm>
          <a:prstGeom prst="rect">
            <a:avLst/>
          </a:prstGeom>
          <a:noFill/>
        </p:spPr>
        <p:txBody>
          <a:bodyPr wrap="square" rtlCol="0">
            <a:spAutoFit/>
          </a:bodyPr>
          <a:lstStyle/>
          <a:p>
            <a:r>
              <a:rPr lang="en-US" sz="2400" dirty="0"/>
              <a:t>Deferred revenue:</a:t>
            </a:r>
          </a:p>
        </p:txBody>
      </p:sp>
      <p:sp>
        <p:nvSpPr>
          <p:cNvPr id="15" name="TextBox 14"/>
          <p:cNvSpPr txBox="1"/>
          <p:nvPr/>
        </p:nvSpPr>
        <p:spPr>
          <a:xfrm>
            <a:off x="574082" y="4015609"/>
            <a:ext cx="3742885" cy="461665"/>
          </a:xfrm>
          <a:prstGeom prst="rect">
            <a:avLst/>
          </a:prstGeom>
          <a:noFill/>
        </p:spPr>
        <p:txBody>
          <a:bodyPr wrap="square" rtlCol="0">
            <a:spAutoFit/>
          </a:bodyPr>
          <a:lstStyle/>
          <a:p>
            <a:pPr lvl="1"/>
            <a:r>
              <a:rPr lang="en-US" sz="2400" b="1" dirty="0"/>
              <a:t>Accounting book value</a:t>
            </a:r>
            <a:endParaRPr lang="en-US" sz="2400" dirty="0"/>
          </a:p>
        </p:txBody>
      </p:sp>
      <p:sp>
        <p:nvSpPr>
          <p:cNvPr id="16" name="TextBox 15"/>
          <p:cNvSpPr txBox="1"/>
          <p:nvPr/>
        </p:nvSpPr>
        <p:spPr>
          <a:xfrm>
            <a:off x="574082" y="4436457"/>
            <a:ext cx="3742885" cy="461665"/>
          </a:xfrm>
          <a:prstGeom prst="rect">
            <a:avLst/>
          </a:prstGeom>
          <a:noFill/>
        </p:spPr>
        <p:txBody>
          <a:bodyPr wrap="square" rtlCol="0">
            <a:spAutoFit/>
          </a:bodyPr>
          <a:lstStyle/>
          <a:p>
            <a:pPr lvl="1"/>
            <a:r>
              <a:rPr lang="en-US" sz="2400" b="1" dirty="0"/>
              <a:t>Tax basis</a:t>
            </a:r>
            <a:endParaRPr lang="en-US" sz="2400" dirty="0"/>
          </a:p>
        </p:txBody>
      </p:sp>
      <p:sp>
        <p:nvSpPr>
          <p:cNvPr id="17" name="TextBox 16"/>
          <p:cNvSpPr txBox="1"/>
          <p:nvPr/>
        </p:nvSpPr>
        <p:spPr>
          <a:xfrm>
            <a:off x="574082" y="4857305"/>
            <a:ext cx="3742885" cy="461665"/>
          </a:xfrm>
          <a:prstGeom prst="rect">
            <a:avLst/>
          </a:prstGeom>
          <a:noFill/>
        </p:spPr>
        <p:txBody>
          <a:bodyPr wrap="square" rtlCol="0">
            <a:spAutoFit/>
          </a:bodyPr>
          <a:lstStyle/>
          <a:p>
            <a:r>
              <a:rPr lang="en-US" sz="2400" dirty="0"/>
              <a:t>Temporary difference</a:t>
            </a:r>
          </a:p>
        </p:txBody>
      </p:sp>
      <p:sp>
        <p:nvSpPr>
          <p:cNvPr id="18" name="TextBox 17"/>
          <p:cNvSpPr txBox="1"/>
          <p:nvPr/>
        </p:nvSpPr>
        <p:spPr>
          <a:xfrm>
            <a:off x="120483" y="5292693"/>
            <a:ext cx="3742885" cy="461665"/>
          </a:xfrm>
          <a:prstGeom prst="rect">
            <a:avLst/>
          </a:prstGeom>
          <a:noFill/>
        </p:spPr>
        <p:txBody>
          <a:bodyPr wrap="square" rtlCol="0">
            <a:spAutoFit/>
          </a:bodyPr>
          <a:lstStyle/>
          <a:p>
            <a:pPr lvl="1"/>
            <a:r>
              <a:rPr lang="en-US" sz="2400" dirty="0"/>
              <a:t>Tax rate</a:t>
            </a:r>
          </a:p>
        </p:txBody>
      </p:sp>
      <p:sp>
        <p:nvSpPr>
          <p:cNvPr id="19" name="TextBox 18"/>
          <p:cNvSpPr txBox="1"/>
          <p:nvPr/>
        </p:nvSpPr>
        <p:spPr>
          <a:xfrm>
            <a:off x="574082" y="5699003"/>
            <a:ext cx="3742885" cy="461665"/>
          </a:xfrm>
          <a:prstGeom prst="rect">
            <a:avLst/>
          </a:prstGeom>
          <a:noFill/>
        </p:spPr>
        <p:txBody>
          <a:bodyPr wrap="square" rtlCol="0">
            <a:spAutoFit/>
          </a:bodyPr>
          <a:lstStyle/>
          <a:p>
            <a:r>
              <a:rPr lang="en-US" sz="2400" dirty="0"/>
              <a:t>Deferred tax asset (DTA)</a:t>
            </a:r>
          </a:p>
        </p:txBody>
      </p:sp>
      <p:sp>
        <p:nvSpPr>
          <p:cNvPr id="3" name="TextBox 2"/>
          <p:cNvSpPr txBox="1"/>
          <p:nvPr/>
        </p:nvSpPr>
        <p:spPr>
          <a:xfrm>
            <a:off x="4113307" y="4015609"/>
            <a:ext cx="996696" cy="461665"/>
          </a:xfrm>
          <a:prstGeom prst="rect">
            <a:avLst/>
          </a:prstGeom>
          <a:noFill/>
        </p:spPr>
        <p:txBody>
          <a:bodyPr wrap="square" rtlCol="0">
            <a:spAutoFit/>
          </a:bodyPr>
          <a:lstStyle/>
          <a:p>
            <a:pPr algn="r"/>
            <a:r>
              <a:rPr lang="en-US" sz="2400" dirty="0"/>
              <a:t>$80</a:t>
            </a:r>
          </a:p>
        </p:txBody>
      </p:sp>
      <p:sp>
        <p:nvSpPr>
          <p:cNvPr id="20" name="TextBox 19"/>
          <p:cNvSpPr txBox="1"/>
          <p:nvPr/>
        </p:nvSpPr>
        <p:spPr>
          <a:xfrm>
            <a:off x="4113307" y="4436457"/>
            <a:ext cx="996696" cy="461665"/>
          </a:xfrm>
          <a:prstGeom prst="rect">
            <a:avLst/>
          </a:prstGeom>
          <a:noFill/>
        </p:spPr>
        <p:txBody>
          <a:bodyPr wrap="square" rtlCol="0">
            <a:spAutoFit/>
          </a:bodyPr>
          <a:lstStyle/>
          <a:p>
            <a:pPr algn="r"/>
            <a:r>
              <a:rPr lang="en-US" sz="2400" dirty="0"/>
              <a:t>0</a:t>
            </a:r>
          </a:p>
        </p:txBody>
      </p:sp>
      <p:sp>
        <p:nvSpPr>
          <p:cNvPr id="21" name="TextBox 20"/>
          <p:cNvSpPr txBox="1"/>
          <p:nvPr/>
        </p:nvSpPr>
        <p:spPr>
          <a:xfrm>
            <a:off x="4113307" y="4857305"/>
            <a:ext cx="996696" cy="461665"/>
          </a:xfrm>
          <a:prstGeom prst="rect">
            <a:avLst/>
          </a:prstGeom>
          <a:noFill/>
        </p:spPr>
        <p:txBody>
          <a:bodyPr wrap="square" rtlCol="0">
            <a:spAutoFit/>
          </a:bodyPr>
          <a:lstStyle/>
          <a:p>
            <a:pPr algn="r"/>
            <a:r>
              <a:rPr lang="en-US" sz="2400" dirty="0"/>
              <a:t>$80</a:t>
            </a:r>
          </a:p>
        </p:txBody>
      </p:sp>
      <p:sp>
        <p:nvSpPr>
          <p:cNvPr id="23" name="TextBox 22"/>
          <p:cNvSpPr txBox="1"/>
          <p:nvPr/>
        </p:nvSpPr>
        <p:spPr>
          <a:xfrm>
            <a:off x="4113307" y="5699003"/>
            <a:ext cx="996696" cy="461665"/>
          </a:xfrm>
          <a:prstGeom prst="rect">
            <a:avLst/>
          </a:prstGeom>
          <a:noFill/>
        </p:spPr>
        <p:txBody>
          <a:bodyPr wrap="square" rtlCol="0">
            <a:spAutoFit/>
          </a:bodyPr>
          <a:lstStyle/>
          <a:p>
            <a:pPr algn="r"/>
            <a:r>
              <a:rPr lang="en-US" sz="2400" dirty="0"/>
              <a:t>$20</a:t>
            </a:r>
          </a:p>
        </p:txBody>
      </p:sp>
      <p:sp>
        <p:nvSpPr>
          <p:cNvPr id="26" name="TextBox 25"/>
          <p:cNvSpPr txBox="1"/>
          <p:nvPr/>
        </p:nvSpPr>
        <p:spPr>
          <a:xfrm>
            <a:off x="4284370" y="5277121"/>
            <a:ext cx="996696" cy="461665"/>
          </a:xfrm>
          <a:prstGeom prst="rect">
            <a:avLst/>
          </a:prstGeom>
          <a:noFill/>
        </p:spPr>
        <p:txBody>
          <a:bodyPr wrap="square" rtlCol="0">
            <a:spAutoFit/>
          </a:bodyPr>
          <a:lstStyle/>
          <a:p>
            <a:pPr algn="r"/>
            <a:r>
              <a:rPr lang="en-US" sz="2400" dirty="0"/>
              <a:t>25%</a:t>
            </a:r>
          </a:p>
        </p:txBody>
      </p:sp>
      <p:sp>
        <p:nvSpPr>
          <p:cNvPr id="28" name="TextBox 27"/>
          <p:cNvSpPr txBox="1"/>
          <p:nvPr/>
        </p:nvSpPr>
        <p:spPr>
          <a:xfrm>
            <a:off x="6090895" y="4015609"/>
            <a:ext cx="996696" cy="461665"/>
          </a:xfrm>
          <a:prstGeom prst="rect">
            <a:avLst/>
          </a:prstGeom>
          <a:noFill/>
        </p:spPr>
        <p:txBody>
          <a:bodyPr wrap="square" rtlCol="0">
            <a:spAutoFit/>
          </a:bodyPr>
          <a:lstStyle/>
          <a:p>
            <a:pPr algn="r"/>
            <a:r>
              <a:rPr lang="en-US" sz="2400" dirty="0"/>
              <a:t>$20</a:t>
            </a:r>
          </a:p>
        </p:txBody>
      </p:sp>
      <p:sp>
        <p:nvSpPr>
          <p:cNvPr id="29" name="TextBox 28"/>
          <p:cNvSpPr txBox="1"/>
          <p:nvPr/>
        </p:nvSpPr>
        <p:spPr>
          <a:xfrm>
            <a:off x="6090895" y="4436457"/>
            <a:ext cx="996696" cy="461665"/>
          </a:xfrm>
          <a:prstGeom prst="rect">
            <a:avLst/>
          </a:prstGeom>
          <a:noFill/>
        </p:spPr>
        <p:txBody>
          <a:bodyPr wrap="square" rtlCol="0">
            <a:spAutoFit/>
          </a:bodyPr>
          <a:lstStyle/>
          <a:p>
            <a:pPr algn="r"/>
            <a:r>
              <a:rPr lang="en-US" sz="2400" dirty="0"/>
              <a:t>0</a:t>
            </a:r>
          </a:p>
        </p:txBody>
      </p:sp>
      <p:sp>
        <p:nvSpPr>
          <p:cNvPr id="30" name="TextBox 29"/>
          <p:cNvSpPr txBox="1"/>
          <p:nvPr/>
        </p:nvSpPr>
        <p:spPr>
          <a:xfrm>
            <a:off x="6090895" y="4857305"/>
            <a:ext cx="996696" cy="461665"/>
          </a:xfrm>
          <a:prstGeom prst="rect">
            <a:avLst/>
          </a:prstGeom>
          <a:noFill/>
        </p:spPr>
        <p:txBody>
          <a:bodyPr wrap="square" rtlCol="0">
            <a:spAutoFit/>
          </a:bodyPr>
          <a:lstStyle/>
          <a:p>
            <a:pPr algn="r"/>
            <a:r>
              <a:rPr lang="en-US" sz="2400" dirty="0"/>
              <a:t>$20</a:t>
            </a:r>
          </a:p>
        </p:txBody>
      </p:sp>
      <p:sp>
        <p:nvSpPr>
          <p:cNvPr id="31" name="TextBox 30"/>
          <p:cNvSpPr txBox="1"/>
          <p:nvPr/>
        </p:nvSpPr>
        <p:spPr>
          <a:xfrm>
            <a:off x="6090895" y="5699003"/>
            <a:ext cx="996696" cy="461665"/>
          </a:xfrm>
          <a:prstGeom prst="rect">
            <a:avLst/>
          </a:prstGeom>
          <a:noFill/>
        </p:spPr>
        <p:txBody>
          <a:bodyPr wrap="square" rtlCol="0">
            <a:spAutoFit/>
          </a:bodyPr>
          <a:lstStyle/>
          <a:p>
            <a:pPr algn="r"/>
            <a:r>
              <a:rPr lang="en-US" sz="2400" dirty="0"/>
              <a:t>$ 5</a:t>
            </a:r>
          </a:p>
        </p:txBody>
      </p:sp>
      <p:sp>
        <p:nvSpPr>
          <p:cNvPr id="32" name="TextBox 31"/>
          <p:cNvSpPr txBox="1"/>
          <p:nvPr/>
        </p:nvSpPr>
        <p:spPr>
          <a:xfrm>
            <a:off x="5380167" y="4015609"/>
            <a:ext cx="996696" cy="461665"/>
          </a:xfrm>
          <a:prstGeom prst="rect">
            <a:avLst/>
          </a:prstGeom>
          <a:noFill/>
        </p:spPr>
        <p:txBody>
          <a:bodyPr wrap="square" rtlCol="0">
            <a:spAutoFit/>
          </a:bodyPr>
          <a:lstStyle/>
          <a:p>
            <a:pPr algn="r"/>
            <a:r>
              <a:rPr lang="en-US" sz="2400" dirty="0"/>
              <a:t>$(60)</a:t>
            </a:r>
          </a:p>
        </p:txBody>
      </p:sp>
      <p:sp>
        <p:nvSpPr>
          <p:cNvPr id="34" name="TextBox 33"/>
          <p:cNvSpPr txBox="1"/>
          <p:nvPr/>
        </p:nvSpPr>
        <p:spPr>
          <a:xfrm>
            <a:off x="6308605" y="5278153"/>
            <a:ext cx="996696" cy="461665"/>
          </a:xfrm>
          <a:prstGeom prst="rect">
            <a:avLst/>
          </a:prstGeom>
          <a:noFill/>
        </p:spPr>
        <p:txBody>
          <a:bodyPr wrap="square" rtlCol="0">
            <a:spAutoFit/>
          </a:bodyPr>
          <a:lstStyle/>
          <a:p>
            <a:pPr algn="r"/>
            <a:r>
              <a:rPr lang="en-US" sz="2400" dirty="0"/>
              <a:t> 25%</a:t>
            </a:r>
          </a:p>
        </p:txBody>
      </p:sp>
      <p:sp>
        <p:nvSpPr>
          <p:cNvPr id="36" name="TextBox 35"/>
          <p:cNvSpPr txBox="1"/>
          <p:nvPr/>
        </p:nvSpPr>
        <p:spPr>
          <a:xfrm>
            <a:off x="7929594" y="4015609"/>
            <a:ext cx="996696" cy="461665"/>
          </a:xfrm>
          <a:prstGeom prst="rect">
            <a:avLst/>
          </a:prstGeom>
          <a:noFill/>
        </p:spPr>
        <p:txBody>
          <a:bodyPr wrap="square" rtlCol="0">
            <a:spAutoFit/>
          </a:bodyPr>
          <a:lstStyle/>
          <a:p>
            <a:pPr algn="r"/>
            <a:r>
              <a:rPr lang="en-US" sz="2400" dirty="0"/>
              <a:t>$  0</a:t>
            </a:r>
          </a:p>
        </p:txBody>
      </p:sp>
      <p:sp>
        <p:nvSpPr>
          <p:cNvPr id="37" name="TextBox 36"/>
          <p:cNvSpPr txBox="1"/>
          <p:nvPr/>
        </p:nvSpPr>
        <p:spPr>
          <a:xfrm>
            <a:off x="7929594" y="4436457"/>
            <a:ext cx="996696" cy="461665"/>
          </a:xfrm>
          <a:prstGeom prst="rect">
            <a:avLst/>
          </a:prstGeom>
          <a:noFill/>
        </p:spPr>
        <p:txBody>
          <a:bodyPr wrap="square" rtlCol="0">
            <a:spAutoFit/>
          </a:bodyPr>
          <a:lstStyle/>
          <a:p>
            <a:pPr algn="r"/>
            <a:r>
              <a:rPr lang="en-US" sz="2400" dirty="0"/>
              <a:t>0</a:t>
            </a:r>
          </a:p>
        </p:txBody>
      </p:sp>
      <p:sp>
        <p:nvSpPr>
          <p:cNvPr id="38" name="TextBox 37"/>
          <p:cNvSpPr txBox="1"/>
          <p:nvPr/>
        </p:nvSpPr>
        <p:spPr>
          <a:xfrm>
            <a:off x="7929594" y="4857305"/>
            <a:ext cx="996696" cy="461665"/>
          </a:xfrm>
          <a:prstGeom prst="rect">
            <a:avLst/>
          </a:prstGeom>
          <a:noFill/>
        </p:spPr>
        <p:txBody>
          <a:bodyPr wrap="square" rtlCol="0">
            <a:spAutoFit/>
          </a:bodyPr>
          <a:lstStyle/>
          <a:p>
            <a:pPr algn="r"/>
            <a:r>
              <a:rPr lang="en-US" sz="2400" dirty="0"/>
              <a:t>$  0</a:t>
            </a:r>
          </a:p>
        </p:txBody>
      </p:sp>
      <p:sp>
        <p:nvSpPr>
          <p:cNvPr id="39" name="TextBox 38"/>
          <p:cNvSpPr txBox="1"/>
          <p:nvPr/>
        </p:nvSpPr>
        <p:spPr>
          <a:xfrm>
            <a:off x="7929594" y="5699003"/>
            <a:ext cx="996696" cy="461665"/>
          </a:xfrm>
          <a:prstGeom prst="rect">
            <a:avLst/>
          </a:prstGeom>
          <a:noFill/>
        </p:spPr>
        <p:txBody>
          <a:bodyPr wrap="square" rtlCol="0">
            <a:spAutoFit/>
          </a:bodyPr>
          <a:lstStyle/>
          <a:p>
            <a:pPr algn="r"/>
            <a:r>
              <a:rPr lang="en-US" sz="2400" dirty="0"/>
              <a:t>$  0</a:t>
            </a:r>
          </a:p>
        </p:txBody>
      </p:sp>
      <p:sp>
        <p:nvSpPr>
          <p:cNvPr id="40" name="TextBox 39"/>
          <p:cNvSpPr txBox="1"/>
          <p:nvPr/>
        </p:nvSpPr>
        <p:spPr>
          <a:xfrm>
            <a:off x="7218865" y="4015609"/>
            <a:ext cx="996696" cy="461665"/>
          </a:xfrm>
          <a:prstGeom prst="rect">
            <a:avLst/>
          </a:prstGeom>
          <a:noFill/>
        </p:spPr>
        <p:txBody>
          <a:bodyPr wrap="square" rtlCol="0">
            <a:spAutoFit/>
          </a:bodyPr>
          <a:lstStyle/>
          <a:p>
            <a:pPr algn="r"/>
            <a:r>
              <a:rPr lang="en-US" sz="2400" dirty="0"/>
              <a:t>$(20)</a:t>
            </a:r>
          </a:p>
        </p:txBody>
      </p:sp>
      <p:sp>
        <p:nvSpPr>
          <p:cNvPr id="42" name="TextBox 41"/>
          <p:cNvSpPr txBox="1"/>
          <p:nvPr/>
        </p:nvSpPr>
        <p:spPr>
          <a:xfrm>
            <a:off x="8147304" y="5278153"/>
            <a:ext cx="996696" cy="461665"/>
          </a:xfrm>
          <a:prstGeom prst="rect">
            <a:avLst/>
          </a:prstGeom>
          <a:noFill/>
        </p:spPr>
        <p:txBody>
          <a:bodyPr wrap="square" rtlCol="0">
            <a:spAutoFit/>
          </a:bodyPr>
          <a:lstStyle/>
          <a:p>
            <a:pPr algn="r"/>
            <a:r>
              <a:rPr lang="en-US" sz="2400" dirty="0"/>
              <a:t>25%</a:t>
            </a:r>
          </a:p>
        </p:txBody>
      </p:sp>
      <p:cxnSp>
        <p:nvCxnSpPr>
          <p:cNvPr id="5" name="Straight Connector 4"/>
          <p:cNvCxnSpPr/>
          <p:nvPr/>
        </p:nvCxnSpPr>
        <p:spPr>
          <a:xfrm>
            <a:off x="4539085" y="492987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524876" y="493713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386294" y="4929877"/>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539085" y="573542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4539085" y="610553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539085" y="6170849"/>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524876" y="5728166"/>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524876" y="6098278"/>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24876" y="6163594"/>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86294" y="5735423"/>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86294" y="6105535"/>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86294" y="6170851"/>
            <a:ext cx="498348"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cxnSpLocks/>
          </p:cNvCxnSpPr>
          <p:nvPr/>
        </p:nvCxnSpPr>
        <p:spPr>
          <a:xfrm flipV="1">
            <a:off x="4316966" y="3011779"/>
            <a:ext cx="1096331" cy="726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3353" y="2541274"/>
            <a:ext cx="2275439" cy="461665"/>
          </a:xfrm>
          <a:prstGeom prst="rect">
            <a:avLst/>
          </a:prstGeom>
          <a:noFill/>
        </p:spPr>
        <p:txBody>
          <a:bodyPr wrap="square" rtlCol="0">
            <a:spAutoFit/>
          </a:bodyPr>
          <a:lstStyle/>
          <a:p>
            <a:pPr algn="ctr"/>
            <a:r>
              <a:rPr lang="en-US" sz="2400" dirty="0"/>
              <a:t>($ in thousands)</a:t>
            </a:r>
          </a:p>
        </p:txBody>
      </p:sp>
      <p:cxnSp>
        <p:nvCxnSpPr>
          <p:cNvPr id="4096" name="Straight Arrow Connector 4095"/>
          <p:cNvCxnSpPr>
            <a:cxnSpLocks/>
            <a:endCxn id="31" idx="1"/>
          </p:cNvCxnSpPr>
          <p:nvPr/>
        </p:nvCxnSpPr>
        <p:spPr>
          <a:xfrm>
            <a:off x="5486400" y="59298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4112" name="Rectangle 4111"/>
          <p:cNvSpPr/>
          <p:nvPr/>
        </p:nvSpPr>
        <p:spPr>
          <a:xfrm>
            <a:off x="622623" y="2568937"/>
            <a:ext cx="8485632" cy="4006711"/>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584781" y="371390"/>
            <a:ext cx="8550479" cy="2246769"/>
          </a:xfrm>
          <a:prstGeom prst="rect">
            <a:avLst/>
          </a:prstGeom>
          <a:noFill/>
        </p:spPr>
        <p:txBody>
          <a:bodyPr wrap="square" rtlCol="0">
            <a:spAutoFit/>
          </a:bodyPr>
          <a:lstStyle/>
          <a:p>
            <a:r>
              <a:rPr lang="en-US" sz="2000" dirty="0"/>
              <a:t>Tomorrow Publications reported pretax accounting income of $140 thousand in 2021 and $100 thousand in 2022 and 2023. The 2021 income statement does not include $80 thousand of magazine subscriptions received that year for one- and two-year subscriptions. Instead, that revenue will be recognized for financial reporting purposes in 2022 ($60 thousand) and 2023 ($20 thousand).  The entire $80 thousand is included in taxable income in 2021.  The income tax rate is 25% each year.</a:t>
            </a:r>
          </a:p>
        </p:txBody>
      </p:sp>
      <p:sp>
        <p:nvSpPr>
          <p:cNvPr id="63" name="TextBox 62">
            <a:extLst>
              <a:ext uri="{FF2B5EF4-FFF2-40B4-BE49-F238E27FC236}">
                <a16:creationId xmlns:a16="http://schemas.microsoft.com/office/drawing/2014/main" id="{D264315B-AAB2-4641-AF55-17C633E9E0B0}"/>
              </a:ext>
            </a:extLst>
          </p:cNvPr>
          <p:cNvSpPr txBox="1"/>
          <p:nvPr/>
        </p:nvSpPr>
        <p:spPr>
          <a:xfrm>
            <a:off x="167841" y="6134391"/>
            <a:ext cx="3742885" cy="461665"/>
          </a:xfrm>
          <a:prstGeom prst="rect">
            <a:avLst/>
          </a:prstGeom>
          <a:noFill/>
        </p:spPr>
        <p:txBody>
          <a:bodyPr wrap="square" rtlCol="0">
            <a:spAutoFit/>
          </a:bodyPr>
          <a:lstStyle/>
          <a:p>
            <a:pPr lvl="1"/>
            <a:r>
              <a:rPr lang="en-US" sz="2400" b="1" dirty="0">
                <a:solidFill>
                  <a:srgbClr val="EC008C"/>
                </a:solidFill>
              </a:rPr>
              <a:t>DTA Change Needed</a:t>
            </a:r>
          </a:p>
        </p:txBody>
      </p:sp>
      <p:sp>
        <p:nvSpPr>
          <p:cNvPr id="67" name="TextBox 66">
            <a:extLst>
              <a:ext uri="{FF2B5EF4-FFF2-40B4-BE49-F238E27FC236}">
                <a16:creationId xmlns:a16="http://schemas.microsoft.com/office/drawing/2014/main" id="{23B58731-79ED-4A76-8878-2581F37ADD4B}"/>
              </a:ext>
            </a:extLst>
          </p:cNvPr>
          <p:cNvSpPr txBox="1"/>
          <p:nvPr/>
        </p:nvSpPr>
        <p:spPr>
          <a:xfrm>
            <a:off x="4099414" y="6123837"/>
            <a:ext cx="996696" cy="461665"/>
          </a:xfrm>
          <a:prstGeom prst="rect">
            <a:avLst/>
          </a:prstGeom>
          <a:noFill/>
        </p:spPr>
        <p:txBody>
          <a:bodyPr wrap="square" rtlCol="0">
            <a:spAutoFit/>
          </a:bodyPr>
          <a:lstStyle/>
          <a:p>
            <a:pPr algn="r"/>
            <a:r>
              <a:rPr lang="en-US" sz="2400" b="1" dirty="0">
                <a:solidFill>
                  <a:srgbClr val="EC008C"/>
                </a:solidFill>
              </a:rPr>
              <a:t>$20</a:t>
            </a:r>
          </a:p>
        </p:txBody>
      </p:sp>
      <p:sp>
        <p:nvSpPr>
          <p:cNvPr id="69" name="TextBox 68">
            <a:extLst>
              <a:ext uri="{FF2B5EF4-FFF2-40B4-BE49-F238E27FC236}">
                <a16:creationId xmlns:a16="http://schemas.microsoft.com/office/drawing/2014/main" id="{D4CA28BD-6A10-4388-85D2-E0BB7493BEE8}"/>
              </a:ext>
            </a:extLst>
          </p:cNvPr>
          <p:cNvSpPr txBox="1"/>
          <p:nvPr/>
        </p:nvSpPr>
        <p:spPr>
          <a:xfrm>
            <a:off x="6142055" y="6123836"/>
            <a:ext cx="996696" cy="461665"/>
          </a:xfrm>
          <a:prstGeom prst="rect">
            <a:avLst/>
          </a:prstGeom>
          <a:noFill/>
        </p:spPr>
        <p:txBody>
          <a:bodyPr wrap="square" rtlCol="0">
            <a:spAutoFit/>
          </a:bodyPr>
          <a:lstStyle/>
          <a:p>
            <a:pPr algn="r"/>
            <a:r>
              <a:rPr lang="en-US" sz="2400" b="1" dirty="0">
                <a:solidFill>
                  <a:srgbClr val="EC008C"/>
                </a:solidFill>
              </a:rPr>
              <a:t>$(15)</a:t>
            </a:r>
          </a:p>
        </p:txBody>
      </p:sp>
      <p:sp>
        <p:nvSpPr>
          <p:cNvPr id="72" name="TextBox 71">
            <a:extLst>
              <a:ext uri="{FF2B5EF4-FFF2-40B4-BE49-F238E27FC236}">
                <a16:creationId xmlns:a16="http://schemas.microsoft.com/office/drawing/2014/main" id="{5CDF6085-7C9D-4EB9-858E-C0695BF732DB}"/>
              </a:ext>
            </a:extLst>
          </p:cNvPr>
          <p:cNvSpPr txBox="1"/>
          <p:nvPr/>
        </p:nvSpPr>
        <p:spPr>
          <a:xfrm>
            <a:off x="4386532" y="2999150"/>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3" name="TextBox 72">
            <a:extLst>
              <a:ext uri="{FF2B5EF4-FFF2-40B4-BE49-F238E27FC236}">
                <a16:creationId xmlns:a16="http://schemas.microsoft.com/office/drawing/2014/main" id="{323F4135-B35A-40F3-BADD-F48213CD15D3}"/>
              </a:ext>
            </a:extLst>
          </p:cNvPr>
          <p:cNvSpPr txBox="1"/>
          <p:nvPr/>
        </p:nvSpPr>
        <p:spPr>
          <a:xfrm>
            <a:off x="6376863" y="2989704"/>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4" name="TextBox 73">
            <a:extLst>
              <a:ext uri="{FF2B5EF4-FFF2-40B4-BE49-F238E27FC236}">
                <a16:creationId xmlns:a16="http://schemas.microsoft.com/office/drawing/2014/main" id="{261A883C-C68E-4AEE-9812-4836E65439EA}"/>
              </a:ext>
            </a:extLst>
          </p:cNvPr>
          <p:cNvSpPr txBox="1"/>
          <p:nvPr/>
        </p:nvSpPr>
        <p:spPr>
          <a:xfrm>
            <a:off x="8161900" y="2962175"/>
            <a:ext cx="949652" cy="646331"/>
          </a:xfrm>
          <a:prstGeom prst="rect">
            <a:avLst/>
          </a:prstGeom>
          <a:noFill/>
        </p:spPr>
        <p:txBody>
          <a:bodyPr wrap="square" rtlCol="0">
            <a:spAutoFit/>
          </a:bodyPr>
          <a:lstStyle/>
          <a:p>
            <a:pPr algn="ctr"/>
            <a:r>
              <a:rPr lang="en-US" dirty="0"/>
              <a:t>12/31</a:t>
            </a:r>
          </a:p>
          <a:p>
            <a:pPr algn="ctr"/>
            <a:r>
              <a:rPr lang="en-US" dirty="0"/>
              <a:t>Balance</a:t>
            </a:r>
          </a:p>
        </p:txBody>
      </p:sp>
      <p:sp>
        <p:nvSpPr>
          <p:cNvPr id="75" name="TextBox 74">
            <a:extLst>
              <a:ext uri="{FF2B5EF4-FFF2-40B4-BE49-F238E27FC236}">
                <a16:creationId xmlns:a16="http://schemas.microsoft.com/office/drawing/2014/main" id="{6D2791CC-F5B4-4AA2-86D3-04192EA5871E}"/>
              </a:ext>
            </a:extLst>
          </p:cNvPr>
          <p:cNvSpPr txBox="1"/>
          <p:nvPr/>
        </p:nvSpPr>
        <p:spPr>
          <a:xfrm>
            <a:off x="5403292" y="2982809"/>
            <a:ext cx="1105359" cy="646331"/>
          </a:xfrm>
          <a:prstGeom prst="rect">
            <a:avLst/>
          </a:prstGeom>
          <a:noFill/>
        </p:spPr>
        <p:txBody>
          <a:bodyPr wrap="square" rtlCol="0">
            <a:spAutoFit/>
          </a:bodyPr>
          <a:lstStyle/>
          <a:p>
            <a:pPr algn="ctr"/>
            <a:r>
              <a:rPr lang="en-US" dirty="0"/>
              <a:t>Goods</a:t>
            </a:r>
          </a:p>
          <a:p>
            <a:pPr algn="ctr"/>
            <a:r>
              <a:rPr lang="en-US" dirty="0"/>
              <a:t>provided</a:t>
            </a:r>
          </a:p>
        </p:txBody>
      </p:sp>
      <p:cxnSp>
        <p:nvCxnSpPr>
          <p:cNvPr id="77" name="Straight Connector 76">
            <a:extLst>
              <a:ext uri="{FF2B5EF4-FFF2-40B4-BE49-F238E27FC236}">
                <a16:creationId xmlns:a16="http://schemas.microsoft.com/office/drawing/2014/main" id="{9DA26D13-11D9-4590-8B05-DC52AF173044}"/>
              </a:ext>
            </a:extLst>
          </p:cNvPr>
          <p:cNvCxnSpPr>
            <a:cxnSpLocks/>
          </p:cNvCxnSpPr>
          <p:nvPr/>
        </p:nvCxnSpPr>
        <p:spPr>
          <a:xfrm>
            <a:off x="5729505" y="3019044"/>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8EC1D3-65A0-4430-AB08-B3B7B478821A}"/>
              </a:ext>
            </a:extLst>
          </p:cNvPr>
          <p:cNvCxnSpPr>
            <a:cxnSpLocks/>
          </p:cNvCxnSpPr>
          <p:nvPr/>
        </p:nvCxnSpPr>
        <p:spPr>
          <a:xfrm>
            <a:off x="7450184" y="3020440"/>
            <a:ext cx="1534402" cy="482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7997C80-0D3F-41BC-BB88-B284C11841BE}"/>
              </a:ext>
            </a:extLst>
          </p:cNvPr>
          <p:cNvSpPr txBox="1"/>
          <p:nvPr/>
        </p:nvSpPr>
        <p:spPr>
          <a:xfrm>
            <a:off x="7929594" y="6113983"/>
            <a:ext cx="996696" cy="461665"/>
          </a:xfrm>
          <a:prstGeom prst="rect">
            <a:avLst/>
          </a:prstGeom>
          <a:noFill/>
        </p:spPr>
        <p:txBody>
          <a:bodyPr wrap="square" rtlCol="0">
            <a:spAutoFit/>
          </a:bodyPr>
          <a:lstStyle/>
          <a:p>
            <a:pPr algn="r"/>
            <a:r>
              <a:rPr lang="en-US" sz="2400" b="1" dirty="0">
                <a:solidFill>
                  <a:srgbClr val="EC008C"/>
                </a:solidFill>
              </a:rPr>
              <a:t>$(5)</a:t>
            </a:r>
          </a:p>
        </p:txBody>
      </p:sp>
      <p:cxnSp>
        <p:nvCxnSpPr>
          <p:cNvPr id="84" name="Straight Arrow Connector 83">
            <a:extLst>
              <a:ext uri="{FF2B5EF4-FFF2-40B4-BE49-F238E27FC236}">
                <a16:creationId xmlns:a16="http://schemas.microsoft.com/office/drawing/2014/main" id="{07919724-1E4A-485F-8A28-99B61AF8C1E3}"/>
              </a:ext>
            </a:extLst>
          </p:cNvPr>
          <p:cNvCxnSpPr>
            <a:cxnSpLocks/>
          </p:cNvCxnSpPr>
          <p:nvPr/>
        </p:nvCxnSpPr>
        <p:spPr>
          <a:xfrm>
            <a:off x="7325099" y="5929836"/>
            <a:ext cx="604495" cy="0"/>
          </a:xfrm>
          <a:prstGeom prst="straightConnector1">
            <a:avLst/>
          </a:prstGeom>
          <a:ln w="25400">
            <a:solidFill>
              <a:srgbClr val="EC008C"/>
            </a:solidFill>
            <a:tailEnd type="stealt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ACC3AA9-857B-40C0-B7DE-72815FEF8DC3}"/>
              </a:ext>
            </a:extLst>
          </p:cNvPr>
          <p:cNvSpPr txBox="1"/>
          <p:nvPr/>
        </p:nvSpPr>
        <p:spPr>
          <a:xfrm>
            <a:off x="7228617" y="2948428"/>
            <a:ext cx="1105359" cy="646331"/>
          </a:xfrm>
          <a:prstGeom prst="rect">
            <a:avLst/>
          </a:prstGeom>
          <a:noFill/>
        </p:spPr>
        <p:txBody>
          <a:bodyPr wrap="square" rtlCol="0">
            <a:spAutoFit/>
          </a:bodyPr>
          <a:lstStyle/>
          <a:p>
            <a:pPr algn="ctr"/>
            <a:r>
              <a:rPr lang="en-US" dirty="0"/>
              <a:t>Goods</a:t>
            </a:r>
          </a:p>
          <a:p>
            <a:pPr algn="ctr"/>
            <a:r>
              <a:rPr lang="en-US" dirty="0"/>
              <a:t>provided</a:t>
            </a:r>
          </a:p>
        </p:txBody>
      </p:sp>
    </p:spTree>
    <p:extLst>
      <p:ext uri="{BB962C8B-B14F-4D97-AF65-F5344CB8AC3E}">
        <p14:creationId xmlns:p14="http://schemas.microsoft.com/office/powerpoint/2010/main" val="39027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500"/>
                                        <p:tgtEl>
                                          <p:spTgt spid="4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10" presetClass="entr" presetSubtype="0"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fade">
                                      <p:cBhvr>
                                        <p:cTn id="88" dur="500"/>
                                        <p:tgtEl>
                                          <p:spTgt spid="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fade">
                                      <p:cBhvr>
                                        <p:cTn id="94" dur="500"/>
                                        <p:tgtEl>
                                          <p:spTgt spid="7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22" presetClass="entr" presetSubtype="4" fill="hold" nodeType="withEffect">
                                  <p:stCondLst>
                                    <p:cond delay="0"/>
                                  </p:stCondLst>
                                  <p:childTnLst>
                                    <p:set>
                                      <p:cBhvr>
                                        <p:cTn id="104" dur="1" fill="hold">
                                          <p:stCondLst>
                                            <p:cond delay="0"/>
                                          </p:stCondLst>
                                        </p:cTn>
                                        <p:tgtEl>
                                          <p:spTgt spid="4096"/>
                                        </p:tgtEl>
                                        <p:attrNameLst>
                                          <p:attrName>style.visibility</p:attrName>
                                        </p:attrNameLst>
                                      </p:cBhvr>
                                      <p:to>
                                        <p:strVal val="visible"/>
                                      </p:to>
                                    </p:set>
                                    <p:animEffect transition="in" filter="wipe(down)">
                                      <p:cBhvr>
                                        <p:cTn id="105" dur="1000"/>
                                        <p:tgtEl>
                                          <p:spTgt spid="40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500"/>
                                        <p:tgtEl>
                                          <p:spTgt spid="4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500"/>
                                        <p:tgtEl>
                                          <p:spTgt spid="3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par>
                                <p:cTn id="144" presetID="10" presetClass="entr" presetSubtype="0" fill="hold"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childTnLst>
                                </p:cTn>
                              </p:par>
                              <p:par>
                                <p:cTn id="147" presetID="10" presetClass="entr" presetSubtype="0" fill="hold"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fade">
                                      <p:cBhvr>
                                        <p:cTn id="149" dur="500"/>
                                        <p:tgtEl>
                                          <p:spTgt spid="4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500"/>
                                        <p:tgtEl>
                                          <p:spTgt spid="42"/>
                                        </p:tgtEl>
                                      </p:cBhvr>
                                    </p:animEffect>
                                  </p:childTnLst>
                                </p:cTn>
                              </p:par>
                              <p:par>
                                <p:cTn id="153" presetID="10" presetClass="entr" presetSubtype="0"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childTnLst>
                                </p:cTn>
                              </p:par>
                              <p:par>
                                <p:cTn id="156" presetID="10" presetClass="entr" presetSubtype="0" fill="hold"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childTnLst>
                                </p:cTn>
                              </p:par>
                              <p:par>
                                <p:cTn id="159" presetID="10" presetClass="entr" presetSubtype="0" fill="hold" nodeType="withEffect">
                                  <p:stCondLst>
                                    <p:cond delay="0"/>
                                  </p:stCondLst>
                                  <p:childTnLst>
                                    <p:set>
                                      <p:cBhvr>
                                        <p:cTn id="160" dur="1" fill="hold">
                                          <p:stCondLst>
                                            <p:cond delay="0"/>
                                          </p:stCondLst>
                                        </p:cTn>
                                        <p:tgtEl>
                                          <p:spTgt spid="54"/>
                                        </p:tgtEl>
                                        <p:attrNameLst>
                                          <p:attrName>style.visibility</p:attrName>
                                        </p:attrNameLst>
                                      </p:cBhvr>
                                      <p:to>
                                        <p:strVal val="visible"/>
                                      </p:to>
                                    </p:set>
                                    <p:animEffect transition="in" filter="fade">
                                      <p:cBhvr>
                                        <p:cTn id="161" dur="500"/>
                                        <p:tgtEl>
                                          <p:spTgt spid="5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1"/>
                                        </p:tgtEl>
                                        <p:attrNameLst>
                                          <p:attrName>style.visibility</p:attrName>
                                        </p:attrNameLst>
                                      </p:cBhvr>
                                      <p:to>
                                        <p:strVal val="visible"/>
                                      </p:to>
                                    </p:set>
                                    <p:animEffect transition="in" filter="fade">
                                      <p:cBhvr>
                                        <p:cTn id="167" dur="500"/>
                                        <p:tgtEl>
                                          <p:spTgt spid="81"/>
                                        </p:tgtEl>
                                      </p:cBhvr>
                                    </p:animEffect>
                                  </p:childTnLst>
                                </p:cTn>
                              </p:par>
                              <p:par>
                                <p:cTn id="168" presetID="22" presetClass="entr" presetSubtype="4" fill="hold"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wipe(down)">
                                      <p:cBhvr>
                                        <p:cTn id="170"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5" grpId="0"/>
      <p:bldP spid="16" grpId="0"/>
      <p:bldP spid="17" grpId="0"/>
      <p:bldP spid="18" grpId="0"/>
      <p:bldP spid="19" grpId="0"/>
      <p:bldP spid="3" grpId="0"/>
      <p:bldP spid="20" grpId="0"/>
      <p:bldP spid="21" grpId="0"/>
      <p:bldP spid="23" grpId="0"/>
      <p:bldP spid="26" grpId="0"/>
      <p:bldP spid="28" grpId="0"/>
      <p:bldP spid="29" grpId="0"/>
      <p:bldP spid="30" grpId="0"/>
      <p:bldP spid="31" grpId="0"/>
      <p:bldP spid="32" grpId="0"/>
      <p:bldP spid="34" grpId="0"/>
      <p:bldP spid="36" grpId="0"/>
      <p:bldP spid="37" grpId="0"/>
      <p:bldP spid="38" grpId="0"/>
      <p:bldP spid="39" grpId="0"/>
      <p:bldP spid="40" grpId="0"/>
      <p:bldP spid="42" grpId="0"/>
      <p:bldP spid="62" grpId="0"/>
      <p:bldP spid="4112" grpId="0" animBg="1"/>
      <p:bldP spid="63" grpId="0"/>
      <p:bldP spid="67" grpId="0"/>
      <p:bldP spid="69" grpId="0"/>
      <p:bldP spid="72" grpId="0"/>
      <p:bldP spid="73" grpId="0"/>
      <p:bldP spid="74" grpId="0"/>
      <p:bldP spid="75" grpId="0"/>
      <p:bldP spid="81"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4" y="3"/>
            <a:ext cx="8530935" cy="713676"/>
          </a:xfrm>
        </p:spPr>
        <p:txBody>
          <a:bodyPr>
            <a:normAutofit/>
          </a:bodyPr>
          <a:lstStyle/>
          <a:p>
            <a:pPr algn="ctr"/>
            <a:r>
              <a:rPr lang="en-US" sz="3200" dirty="0"/>
              <a:t>Conceptual Underpinning - Example</a:t>
            </a:r>
            <a:endParaRPr lang="en-IN" sz="2400" dirty="0"/>
          </a:p>
        </p:txBody>
      </p:sp>
      <p:sp>
        <p:nvSpPr>
          <p:cNvPr id="3" name="Content Placeholder 2"/>
          <p:cNvSpPr>
            <a:spLocks noGrp="1"/>
          </p:cNvSpPr>
          <p:nvPr>
            <p:ph idx="1"/>
          </p:nvPr>
        </p:nvSpPr>
        <p:spPr>
          <a:xfrm>
            <a:off x="612431" y="713679"/>
            <a:ext cx="8382001" cy="2098969"/>
          </a:xfrm>
        </p:spPr>
        <p:txBody>
          <a:bodyPr>
            <a:normAutofit fontScale="92500"/>
          </a:bodyPr>
          <a:lstStyle/>
          <a:p>
            <a:pPr marL="0" lvl="1" indent="0">
              <a:lnSpc>
                <a:spcPct val="110000"/>
              </a:lnSpc>
              <a:spcBef>
                <a:spcPts val="1200"/>
              </a:spcBef>
              <a:buNone/>
            </a:pPr>
            <a:r>
              <a:rPr lang="en-US" sz="2200" dirty="0"/>
              <a:t>Watson Associates purchases $60 thousand of computer equipment in January of 2021.  Watson estimates that the computer equipment will have an estimated useful life of three years. For financial reporting purposes, Watson records straight-line depreciation each year of $20 thousand.  For tax purposes, Watson can deduct the entire $60 thousand cost of the equipment in 2021.</a:t>
            </a:r>
            <a:endParaRPr lang="en-IN" sz="2200" dirty="0"/>
          </a:p>
          <a:p>
            <a:pPr marL="0" indent="0">
              <a:buNone/>
            </a:pPr>
            <a:endParaRPr lang="en-US" dirty="0"/>
          </a:p>
          <a:p>
            <a:pPr marL="0" indent="0">
              <a:buNone/>
            </a:pPr>
            <a:endParaRPr lang="en-IN"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graphicFrame>
        <p:nvGraphicFramePr>
          <p:cNvPr id="5" name="Table 4">
            <a:extLst>
              <a:ext uri="{FF2B5EF4-FFF2-40B4-BE49-F238E27FC236}">
                <a16:creationId xmlns:a16="http://schemas.microsoft.com/office/drawing/2014/main" id="{E8B67298-C3EB-442D-9B69-325BEFB00130}"/>
              </a:ext>
            </a:extLst>
          </p:cNvPr>
          <p:cNvGraphicFramePr>
            <a:graphicFrameLocks noGrp="1"/>
          </p:cNvGraphicFramePr>
          <p:nvPr>
            <p:extLst>
              <p:ext uri="{D42A27DB-BD31-4B8C-83A1-F6EECF244321}">
                <p14:modId xmlns:p14="http://schemas.microsoft.com/office/powerpoint/2010/main" val="2027292380"/>
              </p:ext>
            </p:extLst>
          </p:nvPr>
        </p:nvGraphicFramePr>
        <p:xfrm>
          <a:off x="694480" y="4537275"/>
          <a:ext cx="7825515" cy="2081349"/>
        </p:xfrm>
        <a:graphic>
          <a:graphicData uri="http://schemas.openxmlformats.org/drawingml/2006/table">
            <a:tbl>
              <a:tblPr/>
              <a:tblGrid>
                <a:gridCol w="3646026">
                  <a:extLst>
                    <a:ext uri="{9D8B030D-6E8A-4147-A177-3AD203B41FA5}">
                      <a16:colId xmlns:a16="http://schemas.microsoft.com/office/drawing/2014/main" val="3182138844"/>
                    </a:ext>
                  </a:extLst>
                </a:gridCol>
                <a:gridCol w="1145894">
                  <a:extLst>
                    <a:ext uri="{9D8B030D-6E8A-4147-A177-3AD203B41FA5}">
                      <a16:colId xmlns:a16="http://schemas.microsoft.com/office/drawing/2014/main" val="2713489740"/>
                    </a:ext>
                  </a:extLst>
                </a:gridCol>
                <a:gridCol w="972273">
                  <a:extLst>
                    <a:ext uri="{9D8B030D-6E8A-4147-A177-3AD203B41FA5}">
                      <a16:colId xmlns:a16="http://schemas.microsoft.com/office/drawing/2014/main" val="1350099756"/>
                    </a:ext>
                  </a:extLst>
                </a:gridCol>
                <a:gridCol w="972274">
                  <a:extLst>
                    <a:ext uri="{9D8B030D-6E8A-4147-A177-3AD203B41FA5}">
                      <a16:colId xmlns:a16="http://schemas.microsoft.com/office/drawing/2014/main" val="46013620"/>
                    </a:ext>
                  </a:extLst>
                </a:gridCol>
                <a:gridCol w="1089048">
                  <a:extLst>
                    <a:ext uri="{9D8B030D-6E8A-4147-A177-3AD203B41FA5}">
                      <a16:colId xmlns:a16="http://schemas.microsoft.com/office/drawing/2014/main" val="2811545180"/>
                    </a:ext>
                  </a:extLst>
                </a:gridCol>
              </a:tblGrid>
              <a:tr h="258314">
                <a:tc>
                  <a:txBody>
                    <a:bodyPr/>
                    <a:lstStyle/>
                    <a:p>
                      <a:endParaRPr lang="en-US"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2021</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2022</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2023</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Total</a:t>
                      </a:r>
                      <a:endParaRPr lang="en-US" sz="1600" dirty="0"/>
                    </a:p>
                  </a:txBody>
                  <a:tcPr marL="80580" marR="80580" marT="40290" marB="40290">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899933"/>
                  </a:ext>
                </a:extLst>
              </a:tr>
              <a:tr h="339581">
                <a:tc>
                  <a:txBody>
                    <a:bodyPr/>
                    <a:lstStyle/>
                    <a:p>
                      <a:pPr algn="l"/>
                      <a:r>
                        <a:rPr lang="en-US" sz="1600" b="1" dirty="0"/>
                        <a:t>Income before tax and depreciation</a:t>
                      </a:r>
                      <a:endParaRPr lang="en-US" sz="1600" dirty="0"/>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$360 </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80616152"/>
                  </a:ext>
                </a:extLst>
              </a:tr>
              <a:tr h="266218">
                <a:tc>
                  <a:txBody>
                    <a:bodyPr/>
                    <a:lstStyle/>
                    <a:p>
                      <a:pPr algn="l"/>
                      <a:r>
                        <a:rPr lang="en-US" sz="1600" dirty="0"/>
                        <a:t>      Depreciation on the </a:t>
                      </a:r>
                      <a:r>
                        <a:rPr lang="en-US" sz="1600" b="1" dirty="0"/>
                        <a:t>tax return</a:t>
                      </a:r>
                    </a:p>
                  </a:txBody>
                  <a:tcPr marL="80580" marR="80580" marT="40290" marB="40290">
                    <a:lnL>
                      <a:noFill/>
                    </a:lnL>
                    <a:lnR>
                      <a:noFill/>
                    </a:lnR>
                    <a:lnT>
                      <a:noFill/>
                    </a:lnT>
                    <a:lnB>
                      <a:noFill/>
                    </a:lnB>
                  </a:tcPr>
                </a:tc>
                <a:tc>
                  <a:txBody>
                    <a:bodyPr/>
                    <a:lstStyle/>
                    <a:p>
                      <a:pPr algn="r"/>
                      <a:r>
                        <a:rPr lang="en-US" sz="1600" u="sng" dirty="0"/>
                        <a:t>(60)</a:t>
                      </a:r>
                    </a:p>
                  </a:txBody>
                  <a:tcPr marL="80580" marR="80580" marT="40290" marB="40290">
                    <a:lnL>
                      <a:noFill/>
                    </a:lnL>
                    <a:lnR>
                      <a:noFill/>
                    </a:lnR>
                    <a:lnT>
                      <a:noFill/>
                    </a:lnT>
                    <a:lnB>
                      <a:noFill/>
                    </a:lnB>
                  </a:tcPr>
                </a:tc>
                <a:tc>
                  <a:txBody>
                    <a:bodyPr/>
                    <a:lstStyle/>
                    <a:p>
                      <a:pPr algn="r"/>
                      <a:r>
                        <a:rPr lang="en-US" sz="1600" u="sng" dirty="0"/>
                        <a:t>(0)</a:t>
                      </a:r>
                    </a:p>
                  </a:txBody>
                  <a:tcPr marL="80580" marR="80580" marT="40290" marB="40290">
                    <a:lnL>
                      <a:noFill/>
                    </a:lnL>
                    <a:lnR>
                      <a:noFill/>
                    </a:lnR>
                    <a:lnT>
                      <a:noFill/>
                    </a:lnT>
                    <a:lnB>
                      <a:noFill/>
                    </a:lnB>
                  </a:tcPr>
                </a:tc>
                <a:tc>
                  <a:txBody>
                    <a:bodyPr/>
                    <a:lstStyle/>
                    <a:p>
                      <a:pPr algn="r"/>
                      <a:r>
                        <a:rPr lang="en-US" sz="1600" u="sng" dirty="0"/>
                        <a:t>(0)</a:t>
                      </a:r>
                    </a:p>
                  </a:txBody>
                  <a:tcPr marL="80580" marR="80580" marT="40290" marB="40290">
                    <a:lnL>
                      <a:noFill/>
                    </a:lnL>
                    <a:lnR>
                      <a:noFill/>
                    </a:lnR>
                    <a:lnT>
                      <a:noFill/>
                    </a:lnT>
                    <a:lnB>
                      <a:noFill/>
                    </a:lnB>
                  </a:tcPr>
                </a:tc>
                <a:tc>
                  <a:txBody>
                    <a:bodyPr/>
                    <a:lstStyle/>
                    <a:p>
                      <a:pPr algn="r"/>
                      <a:r>
                        <a:rPr lang="en-US" sz="1600" u="sng" dirty="0"/>
                        <a:t>(60)</a:t>
                      </a:r>
                    </a:p>
                  </a:txBody>
                  <a:tcPr marL="80580" marR="80580" marT="40290" marB="40290">
                    <a:lnL>
                      <a:noFill/>
                    </a:lnL>
                    <a:lnR>
                      <a:noFill/>
                    </a:lnR>
                    <a:lnT>
                      <a:noFill/>
                    </a:lnT>
                    <a:lnB>
                      <a:noFill/>
                    </a:lnB>
                  </a:tcPr>
                </a:tc>
                <a:extLst>
                  <a:ext uri="{0D108BD9-81ED-4DB2-BD59-A6C34878D82A}">
                    <a16:rowId xmlns:a16="http://schemas.microsoft.com/office/drawing/2014/main" val="1657199522"/>
                  </a:ext>
                </a:extLst>
              </a:tr>
              <a:tr h="0">
                <a:tc>
                  <a:txBody>
                    <a:bodyPr/>
                    <a:lstStyle/>
                    <a:p>
                      <a:pPr algn="l"/>
                      <a:r>
                        <a:rPr lang="en-US" sz="1600" b="1" dirty="0"/>
                        <a:t>Taxable income (tax return)</a:t>
                      </a:r>
                      <a:endParaRPr lang="en-US" sz="1600" dirty="0"/>
                    </a:p>
                  </a:txBody>
                  <a:tcPr marL="80580" marR="80580" marT="40290" marB="40290">
                    <a:lnL>
                      <a:noFill/>
                    </a:lnL>
                    <a:lnR>
                      <a:noFill/>
                    </a:lnR>
                    <a:lnT>
                      <a:noFill/>
                    </a:lnT>
                    <a:lnB>
                      <a:noFill/>
                    </a:lnB>
                  </a:tcPr>
                </a:tc>
                <a:tc>
                  <a:txBody>
                    <a:bodyPr/>
                    <a:lstStyle/>
                    <a:p>
                      <a:pPr algn="r"/>
                      <a:r>
                        <a:rPr lang="en-US" sz="1600" dirty="0"/>
                        <a:t>$60</a:t>
                      </a:r>
                    </a:p>
                  </a:txBody>
                  <a:tcPr marL="80580" marR="80580" marT="40290" marB="40290">
                    <a:lnL>
                      <a:noFill/>
                    </a:lnL>
                    <a:lnR>
                      <a:noFill/>
                    </a:lnR>
                    <a:lnT>
                      <a:noFill/>
                    </a:lnT>
                    <a:lnB>
                      <a:noFill/>
                    </a:lnB>
                  </a:tcPr>
                </a:tc>
                <a:tc>
                  <a:txBody>
                    <a:bodyPr/>
                    <a:lstStyle/>
                    <a:p>
                      <a:pPr algn="r"/>
                      <a:r>
                        <a:rPr lang="en-US" sz="1600" dirty="0"/>
                        <a:t>$120</a:t>
                      </a:r>
                    </a:p>
                  </a:txBody>
                  <a:tcPr marL="80580" marR="80580" marT="40290" marB="40290">
                    <a:lnL>
                      <a:noFill/>
                    </a:lnL>
                    <a:lnR>
                      <a:noFill/>
                    </a:lnR>
                    <a:lnT>
                      <a:noFill/>
                    </a:lnT>
                    <a:lnB>
                      <a:noFill/>
                    </a:lnB>
                  </a:tcPr>
                </a:tc>
                <a:tc>
                  <a:txBody>
                    <a:bodyPr/>
                    <a:lstStyle/>
                    <a:p>
                      <a:pPr algn="r"/>
                      <a:r>
                        <a:rPr lang="en-US" sz="1600" dirty="0"/>
                        <a:t>$120</a:t>
                      </a:r>
                    </a:p>
                  </a:txBody>
                  <a:tcPr marL="80580" marR="80580" marT="40290" marB="40290">
                    <a:lnL>
                      <a:noFill/>
                    </a:lnL>
                    <a:lnR>
                      <a:noFill/>
                    </a:lnR>
                    <a:lnT>
                      <a:noFill/>
                    </a:lnT>
                    <a:lnB>
                      <a:noFill/>
                    </a:lnB>
                  </a:tcPr>
                </a:tc>
                <a:tc>
                  <a:txBody>
                    <a:bodyPr/>
                    <a:lstStyle/>
                    <a:p>
                      <a:pPr algn="r"/>
                      <a:r>
                        <a:rPr lang="en-US" sz="1600" b="1" u="dbl" baseline="0" dirty="0"/>
                        <a:t>$300</a:t>
                      </a:r>
                      <a:endParaRPr lang="en-US" sz="1600" u="dbl" baseline="0" dirty="0"/>
                    </a:p>
                  </a:txBody>
                  <a:tcPr marL="80580" marR="80580" marT="40290" marB="40290">
                    <a:lnL>
                      <a:noFill/>
                    </a:lnL>
                    <a:lnR>
                      <a:noFill/>
                    </a:lnR>
                    <a:lnT>
                      <a:noFill/>
                    </a:lnT>
                    <a:lnB>
                      <a:noFill/>
                    </a:lnB>
                  </a:tcPr>
                </a:tc>
                <a:extLst>
                  <a:ext uri="{0D108BD9-81ED-4DB2-BD59-A6C34878D82A}">
                    <a16:rowId xmlns:a16="http://schemas.microsoft.com/office/drawing/2014/main" val="728605520"/>
                  </a:ext>
                </a:extLst>
              </a:tr>
              <a:tr h="137910">
                <a:tc>
                  <a:txBody>
                    <a:bodyPr/>
                    <a:lstStyle/>
                    <a:p>
                      <a:pPr algn="l"/>
                      <a:r>
                        <a:rPr lang="en-US" sz="1600" dirty="0"/>
                        <a:t>     Tax rate</a:t>
                      </a:r>
                    </a:p>
                  </a:txBody>
                  <a:tcPr marL="80580" marR="80580" marT="40290" marB="40290">
                    <a:lnL>
                      <a:noFill/>
                    </a:lnL>
                    <a:lnR>
                      <a:noFill/>
                    </a:lnR>
                    <a:lnT>
                      <a:noFill/>
                    </a:lnT>
                    <a:lnB>
                      <a:noFill/>
                    </a:lnB>
                  </a:tcPr>
                </a:tc>
                <a:tc>
                  <a:txBody>
                    <a:bodyPr/>
                    <a:lstStyle/>
                    <a:p>
                      <a:pPr algn="r"/>
                      <a:r>
                        <a:rPr lang="en-US" sz="1600" u="sng" dirty="0"/>
                        <a:t>x 25%</a:t>
                      </a:r>
                    </a:p>
                  </a:txBody>
                  <a:tcPr marL="80580" marR="80580" marT="40290" marB="40290">
                    <a:lnL>
                      <a:noFill/>
                    </a:lnL>
                    <a:lnR>
                      <a:noFill/>
                    </a:lnR>
                    <a:lnT>
                      <a:noFill/>
                    </a:lnT>
                    <a:lnB>
                      <a:noFill/>
                    </a:lnB>
                  </a:tcPr>
                </a:tc>
                <a:tc>
                  <a:txBody>
                    <a:bodyPr/>
                    <a:lstStyle/>
                    <a:p>
                      <a:pPr algn="r"/>
                      <a:r>
                        <a:rPr lang="en-US" sz="1600" u="sng" dirty="0"/>
                        <a:t>x 25%</a:t>
                      </a:r>
                    </a:p>
                  </a:txBody>
                  <a:tcPr marL="80580" marR="80580" marT="40290" marB="40290">
                    <a:lnL>
                      <a:noFill/>
                    </a:lnL>
                    <a:lnR>
                      <a:noFill/>
                    </a:lnR>
                    <a:lnT>
                      <a:noFill/>
                    </a:lnT>
                    <a:lnB>
                      <a:noFill/>
                    </a:lnB>
                  </a:tcPr>
                </a:tc>
                <a:tc>
                  <a:txBody>
                    <a:bodyPr/>
                    <a:lstStyle/>
                    <a:p>
                      <a:pPr algn="r"/>
                      <a:r>
                        <a:rPr lang="en-US" sz="1600" u="sng" dirty="0"/>
                        <a:t>x 25%</a:t>
                      </a:r>
                    </a:p>
                  </a:txBody>
                  <a:tcPr marL="80580" marR="80580" marT="40290" marB="40290">
                    <a:lnL>
                      <a:noFill/>
                    </a:lnL>
                    <a:lnR>
                      <a:noFill/>
                    </a:lnR>
                    <a:lnT>
                      <a:noFill/>
                    </a:lnT>
                    <a:lnB>
                      <a:noFill/>
                    </a:lnB>
                  </a:tcPr>
                </a:tc>
                <a:tc>
                  <a:txBody>
                    <a:bodyPr/>
                    <a:lstStyle/>
                    <a:p>
                      <a:pPr algn="r"/>
                      <a:endParaRPr lang="en-US" sz="1600" dirty="0"/>
                    </a:p>
                  </a:txBody>
                  <a:tcPr marL="80580" marR="80580" marT="40290" marB="40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69668096"/>
                  </a:ext>
                </a:extLst>
              </a:tr>
              <a:tr h="413608">
                <a:tc>
                  <a:txBody>
                    <a:bodyPr/>
                    <a:lstStyle/>
                    <a:p>
                      <a:pPr algn="l"/>
                      <a:r>
                        <a:rPr lang="en-US" sz="1600" b="1" dirty="0"/>
                        <a:t>Tax payable</a:t>
                      </a:r>
                      <a:endParaRPr lang="en-US" sz="1600" dirty="0"/>
                    </a:p>
                  </a:txBody>
                  <a:tcPr marL="80580" marR="80580" marT="40290" marB="40290">
                    <a:lnL>
                      <a:noFill/>
                    </a:lnL>
                    <a:lnR>
                      <a:noFill/>
                    </a:lnR>
                    <a:lnT>
                      <a:noFill/>
                    </a:lnT>
                    <a:lnB>
                      <a:noFill/>
                    </a:lnB>
                  </a:tcPr>
                </a:tc>
                <a:tc>
                  <a:txBody>
                    <a:bodyPr/>
                    <a:lstStyle/>
                    <a:p>
                      <a:pPr algn="r"/>
                      <a:r>
                        <a:rPr lang="en-US" sz="1600" u="dbl" baseline="0" dirty="0"/>
                        <a:t>$15</a:t>
                      </a:r>
                    </a:p>
                  </a:txBody>
                  <a:tcPr marL="80580" marR="80580" marT="40290" marB="40290">
                    <a:lnL>
                      <a:noFill/>
                    </a:lnL>
                    <a:lnR>
                      <a:noFill/>
                    </a:lnR>
                    <a:lnT>
                      <a:noFill/>
                    </a:lnT>
                    <a:lnB>
                      <a:noFill/>
                    </a:lnB>
                  </a:tcPr>
                </a:tc>
                <a:tc>
                  <a:txBody>
                    <a:bodyPr/>
                    <a:lstStyle/>
                    <a:p>
                      <a:pPr algn="r"/>
                      <a:r>
                        <a:rPr lang="en-US" sz="1600" u="dbl" baseline="0" dirty="0"/>
                        <a:t>$30</a:t>
                      </a:r>
                    </a:p>
                  </a:txBody>
                  <a:tcPr marL="80580" marR="80580" marT="40290" marB="40290">
                    <a:lnL>
                      <a:noFill/>
                    </a:lnL>
                    <a:lnR>
                      <a:noFill/>
                    </a:lnR>
                    <a:lnT>
                      <a:noFill/>
                    </a:lnT>
                    <a:lnB>
                      <a:noFill/>
                    </a:lnB>
                  </a:tcPr>
                </a:tc>
                <a:tc>
                  <a:txBody>
                    <a:bodyPr/>
                    <a:lstStyle/>
                    <a:p>
                      <a:pPr algn="r"/>
                      <a:r>
                        <a:rPr lang="en-US" sz="1600" u="dbl" baseline="0" dirty="0"/>
                        <a:t>$30</a:t>
                      </a:r>
                    </a:p>
                  </a:txBody>
                  <a:tcPr marL="80580" marR="80580" marT="40290" marB="40290">
                    <a:lnL>
                      <a:noFill/>
                    </a:lnL>
                    <a:lnR>
                      <a:noFill/>
                    </a:lnR>
                    <a:lnT>
                      <a:noFill/>
                    </a:lnT>
                    <a:lnB>
                      <a:noFill/>
                    </a:lnB>
                  </a:tcPr>
                </a:tc>
                <a:tc>
                  <a:txBody>
                    <a:bodyPr/>
                    <a:lstStyle/>
                    <a:p>
                      <a:endParaRPr lang="en-US" sz="1600" dirty="0"/>
                    </a:p>
                  </a:txBody>
                  <a:tcPr marL="80580" marR="80580" marT="40290" marB="40290">
                    <a:lnL>
                      <a:noFill/>
                    </a:lnL>
                    <a:lnR w="12700" cmpd="sng">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77256"/>
                  </a:ext>
                </a:extLst>
              </a:tr>
            </a:tbl>
          </a:graphicData>
        </a:graphic>
      </p:graphicFrame>
      <p:graphicFrame>
        <p:nvGraphicFramePr>
          <p:cNvPr id="7" name="Table 6">
            <a:extLst>
              <a:ext uri="{FF2B5EF4-FFF2-40B4-BE49-F238E27FC236}">
                <a16:creationId xmlns:a16="http://schemas.microsoft.com/office/drawing/2014/main" id="{82869CAB-D281-4D0F-AFD5-9C6B672AD9CA}"/>
              </a:ext>
            </a:extLst>
          </p:cNvPr>
          <p:cNvGraphicFramePr>
            <a:graphicFrameLocks noGrp="1"/>
          </p:cNvGraphicFramePr>
          <p:nvPr>
            <p:extLst>
              <p:ext uri="{D42A27DB-BD31-4B8C-83A1-F6EECF244321}">
                <p14:modId xmlns:p14="http://schemas.microsoft.com/office/powerpoint/2010/main" val="3058172389"/>
              </p:ext>
            </p:extLst>
          </p:nvPr>
        </p:nvGraphicFramePr>
        <p:xfrm>
          <a:off x="694480" y="2864401"/>
          <a:ext cx="7825515" cy="1343321"/>
        </p:xfrm>
        <a:graphic>
          <a:graphicData uri="http://schemas.openxmlformats.org/drawingml/2006/table">
            <a:tbl>
              <a:tblPr/>
              <a:tblGrid>
                <a:gridCol w="3646026">
                  <a:extLst>
                    <a:ext uri="{9D8B030D-6E8A-4147-A177-3AD203B41FA5}">
                      <a16:colId xmlns:a16="http://schemas.microsoft.com/office/drawing/2014/main" val="3182138844"/>
                    </a:ext>
                  </a:extLst>
                </a:gridCol>
                <a:gridCol w="1145894">
                  <a:extLst>
                    <a:ext uri="{9D8B030D-6E8A-4147-A177-3AD203B41FA5}">
                      <a16:colId xmlns:a16="http://schemas.microsoft.com/office/drawing/2014/main" val="2713489740"/>
                    </a:ext>
                  </a:extLst>
                </a:gridCol>
                <a:gridCol w="972273">
                  <a:extLst>
                    <a:ext uri="{9D8B030D-6E8A-4147-A177-3AD203B41FA5}">
                      <a16:colId xmlns:a16="http://schemas.microsoft.com/office/drawing/2014/main" val="1350099756"/>
                    </a:ext>
                  </a:extLst>
                </a:gridCol>
                <a:gridCol w="972274">
                  <a:extLst>
                    <a:ext uri="{9D8B030D-6E8A-4147-A177-3AD203B41FA5}">
                      <a16:colId xmlns:a16="http://schemas.microsoft.com/office/drawing/2014/main" val="46013620"/>
                    </a:ext>
                  </a:extLst>
                </a:gridCol>
                <a:gridCol w="1089048">
                  <a:extLst>
                    <a:ext uri="{9D8B030D-6E8A-4147-A177-3AD203B41FA5}">
                      <a16:colId xmlns:a16="http://schemas.microsoft.com/office/drawing/2014/main" val="2811545180"/>
                    </a:ext>
                  </a:extLst>
                </a:gridCol>
              </a:tblGrid>
              <a:tr h="258314">
                <a:tc>
                  <a:txBody>
                    <a:bodyPr/>
                    <a:lstStyle/>
                    <a:p>
                      <a:endParaRPr lang="en-US"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2021</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2022</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2023</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Total</a:t>
                      </a:r>
                      <a:endParaRPr lang="en-US" sz="1600" dirty="0"/>
                    </a:p>
                  </a:txBody>
                  <a:tcPr marL="80580" marR="80580" marT="40290" marB="40290">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899933"/>
                  </a:ext>
                </a:extLst>
              </a:tr>
              <a:tr h="339581">
                <a:tc>
                  <a:txBody>
                    <a:bodyPr/>
                    <a:lstStyle/>
                    <a:p>
                      <a:pPr algn="l"/>
                      <a:r>
                        <a:rPr lang="en-US" sz="1600" b="1" dirty="0"/>
                        <a:t>Income before tax and depreciation</a:t>
                      </a:r>
                      <a:endParaRPr lang="en-US" sz="1600" dirty="0"/>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$360 </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80616152"/>
                  </a:ext>
                </a:extLst>
              </a:tr>
              <a:tr h="266218">
                <a:tc>
                  <a:txBody>
                    <a:bodyPr/>
                    <a:lstStyle/>
                    <a:p>
                      <a:pPr algn="l"/>
                      <a:r>
                        <a:rPr lang="en-US" sz="1600" dirty="0"/>
                        <a:t>      Depreciation in the </a:t>
                      </a:r>
                      <a:r>
                        <a:rPr lang="en-US" sz="1600" b="1" dirty="0"/>
                        <a:t>income statement</a:t>
                      </a:r>
                      <a:endParaRPr lang="en-US" sz="1600" dirty="0"/>
                    </a:p>
                  </a:txBody>
                  <a:tcPr marL="80580" marR="80580" marT="40290" marB="40290">
                    <a:lnL>
                      <a:noFill/>
                    </a:lnL>
                    <a:lnR>
                      <a:noFill/>
                    </a:lnR>
                    <a:lnT>
                      <a:noFill/>
                    </a:lnT>
                    <a:lnB>
                      <a:noFill/>
                    </a:lnB>
                  </a:tcPr>
                </a:tc>
                <a:tc>
                  <a:txBody>
                    <a:bodyPr/>
                    <a:lstStyle/>
                    <a:p>
                      <a:pPr algn="r"/>
                      <a:r>
                        <a:rPr lang="en-US" sz="1600" u="sng" dirty="0"/>
                        <a:t>(20)</a:t>
                      </a:r>
                    </a:p>
                  </a:txBody>
                  <a:tcPr marL="80580" marR="80580" marT="40290" marB="40290">
                    <a:lnL>
                      <a:noFill/>
                    </a:lnL>
                    <a:lnR>
                      <a:noFill/>
                    </a:lnR>
                    <a:lnT>
                      <a:noFill/>
                    </a:lnT>
                    <a:lnB>
                      <a:noFill/>
                    </a:lnB>
                  </a:tcPr>
                </a:tc>
                <a:tc>
                  <a:txBody>
                    <a:bodyPr/>
                    <a:lstStyle/>
                    <a:p>
                      <a:pPr algn="r"/>
                      <a:r>
                        <a:rPr lang="en-US" sz="1600" u="sng" dirty="0"/>
                        <a:t>(20)</a:t>
                      </a:r>
                    </a:p>
                  </a:txBody>
                  <a:tcPr marL="80580" marR="80580" marT="40290" marB="40290">
                    <a:lnL>
                      <a:noFill/>
                    </a:lnL>
                    <a:lnR>
                      <a:noFill/>
                    </a:lnR>
                    <a:lnT>
                      <a:noFill/>
                    </a:lnT>
                    <a:lnB>
                      <a:noFill/>
                    </a:lnB>
                  </a:tcPr>
                </a:tc>
                <a:tc>
                  <a:txBody>
                    <a:bodyPr/>
                    <a:lstStyle/>
                    <a:p>
                      <a:pPr algn="r"/>
                      <a:r>
                        <a:rPr lang="en-US" sz="1600" u="sng" dirty="0"/>
                        <a:t>(20)</a:t>
                      </a:r>
                    </a:p>
                  </a:txBody>
                  <a:tcPr marL="80580" marR="80580" marT="40290" marB="40290">
                    <a:lnL>
                      <a:noFill/>
                    </a:lnL>
                    <a:lnR>
                      <a:noFill/>
                    </a:lnR>
                    <a:lnT>
                      <a:noFill/>
                    </a:lnT>
                    <a:lnB>
                      <a:noFill/>
                    </a:lnB>
                  </a:tcPr>
                </a:tc>
                <a:tc>
                  <a:txBody>
                    <a:bodyPr/>
                    <a:lstStyle/>
                    <a:p>
                      <a:pPr algn="r"/>
                      <a:r>
                        <a:rPr lang="en-US" sz="1600" u="sng" dirty="0"/>
                        <a:t>(60)</a:t>
                      </a:r>
                    </a:p>
                  </a:txBody>
                  <a:tcPr marL="80580" marR="80580" marT="40290" marB="40290">
                    <a:lnL>
                      <a:noFill/>
                    </a:lnL>
                    <a:lnR>
                      <a:noFill/>
                    </a:lnR>
                    <a:lnT>
                      <a:noFill/>
                    </a:lnT>
                    <a:lnB>
                      <a:noFill/>
                    </a:lnB>
                  </a:tcPr>
                </a:tc>
                <a:extLst>
                  <a:ext uri="{0D108BD9-81ED-4DB2-BD59-A6C34878D82A}">
                    <a16:rowId xmlns:a16="http://schemas.microsoft.com/office/drawing/2014/main" val="1657199522"/>
                  </a:ext>
                </a:extLst>
              </a:tr>
              <a:tr h="0">
                <a:tc>
                  <a:txBody>
                    <a:bodyPr/>
                    <a:lstStyle/>
                    <a:p>
                      <a:pPr algn="l"/>
                      <a:r>
                        <a:rPr lang="en-US" sz="1600" b="1" dirty="0"/>
                        <a:t>Pretax accounting income</a:t>
                      </a:r>
                      <a:endParaRPr lang="en-US" sz="1600" dirty="0"/>
                    </a:p>
                  </a:txBody>
                  <a:tcPr marL="80580" marR="80580" marT="40290" marB="40290">
                    <a:lnL>
                      <a:noFill/>
                    </a:lnL>
                    <a:lnR>
                      <a:noFill/>
                    </a:lnR>
                    <a:lnT>
                      <a:noFill/>
                    </a:lnT>
                    <a:lnB>
                      <a:noFill/>
                    </a:lnB>
                  </a:tcPr>
                </a:tc>
                <a:tc>
                  <a:txBody>
                    <a:bodyPr/>
                    <a:lstStyle/>
                    <a:p>
                      <a:pPr marL="0" algn="r" defTabSz="914400" rtl="0" eaLnBrk="1" latinLnBrk="0" hangingPunct="1"/>
                      <a:r>
                        <a:rPr lang="en-US" sz="1600" u="dbl" kern="1200" baseline="0" dirty="0">
                          <a:solidFill>
                            <a:schemeClr val="tx1"/>
                          </a:solidFill>
                          <a:latin typeface="+mn-lt"/>
                          <a:ea typeface="+mn-ea"/>
                          <a:cs typeface="+mn-cs"/>
                        </a:rPr>
                        <a:t>$100</a:t>
                      </a:r>
                    </a:p>
                  </a:txBody>
                  <a:tcPr marL="80580" marR="80580" marT="40290" marB="40290">
                    <a:lnL>
                      <a:noFill/>
                    </a:lnL>
                    <a:lnR>
                      <a:noFill/>
                    </a:lnR>
                    <a:lnT>
                      <a:noFill/>
                    </a:lnT>
                    <a:lnB>
                      <a:noFill/>
                    </a:lnB>
                  </a:tcPr>
                </a:tc>
                <a:tc>
                  <a:txBody>
                    <a:bodyPr/>
                    <a:lstStyle/>
                    <a:p>
                      <a:pPr marL="0" algn="r" defTabSz="914400" rtl="0" eaLnBrk="1" latinLnBrk="0" hangingPunct="1"/>
                      <a:r>
                        <a:rPr lang="en-US" sz="1600" u="dbl" kern="1200" baseline="0" dirty="0">
                          <a:solidFill>
                            <a:schemeClr val="tx1"/>
                          </a:solidFill>
                          <a:latin typeface="+mn-lt"/>
                          <a:ea typeface="+mn-ea"/>
                          <a:cs typeface="+mn-cs"/>
                        </a:rPr>
                        <a:t>$100</a:t>
                      </a:r>
                    </a:p>
                  </a:txBody>
                  <a:tcPr marL="80580" marR="80580" marT="40290" marB="40290">
                    <a:lnL>
                      <a:noFill/>
                    </a:lnL>
                    <a:lnR>
                      <a:noFill/>
                    </a:lnR>
                    <a:lnT>
                      <a:noFill/>
                    </a:lnT>
                    <a:lnB>
                      <a:noFill/>
                    </a:lnB>
                  </a:tcPr>
                </a:tc>
                <a:tc>
                  <a:txBody>
                    <a:bodyPr/>
                    <a:lstStyle/>
                    <a:p>
                      <a:pPr marL="0" algn="r" defTabSz="914400" rtl="0" eaLnBrk="1" latinLnBrk="0" hangingPunct="1"/>
                      <a:r>
                        <a:rPr lang="en-US" sz="1600" u="dbl" kern="1200" baseline="0" dirty="0">
                          <a:solidFill>
                            <a:schemeClr val="tx1"/>
                          </a:solidFill>
                          <a:latin typeface="+mn-lt"/>
                          <a:ea typeface="+mn-ea"/>
                          <a:cs typeface="+mn-cs"/>
                        </a:rPr>
                        <a:t>$100</a:t>
                      </a:r>
                    </a:p>
                  </a:txBody>
                  <a:tcPr marL="80580" marR="80580" marT="40290" marB="40290">
                    <a:lnL>
                      <a:noFill/>
                    </a:lnL>
                    <a:lnR>
                      <a:noFill/>
                    </a:lnR>
                    <a:lnT>
                      <a:noFill/>
                    </a:lnT>
                    <a:lnB>
                      <a:noFill/>
                    </a:lnB>
                  </a:tcPr>
                </a:tc>
                <a:tc>
                  <a:txBody>
                    <a:bodyPr/>
                    <a:lstStyle/>
                    <a:p>
                      <a:pPr algn="r"/>
                      <a:r>
                        <a:rPr lang="en-US" sz="1600" b="1" u="dbl" baseline="0" dirty="0"/>
                        <a:t>$300</a:t>
                      </a:r>
                      <a:endParaRPr lang="en-US" sz="1600" u="dbl" baseline="0" dirty="0"/>
                    </a:p>
                  </a:txBody>
                  <a:tcPr marL="80580" marR="80580" marT="40290" marB="40290">
                    <a:lnL>
                      <a:noFill/>
                    </a:lnL>
                    <a:lnR>
                      <a:noFill/>
                    </a:lnR>
                    <a:lnT>
                      <a:noFill/>
                    </a:lnT>
                    <a:lnB>
                      <a:noFill/>
                    </a:lnB>
                  </a:tcPr>
                </a:tc>
                <a:extLst>
                  <a:ext uri="{0D108BD9-81ED-4DB2-BD59-A6C34878D82A}">
                    <a16:rowId xmlns:a16="http://schemas.microsoft.com/office/drawing/2014/main" val="728605520"/>
                  </a:ext>
                </a:extLst>
              </a:tr>
            </a:tbl>
          </a:graphicData>
        </a:graphic>
      </p:graphicFrame>
      <p:sp>
        <p:nvSpPr>
          <p:cNvPr id="8" name="Rectangle 7">
            <a:extLst>
              <a:ext uri="{FF2B5EF4-FFF2-40B4-BE49-F238E27FC236}">
                <a16:creationId xmlns:a16="http://schemas.microsoft.com/office/drawing/2014/main" id="{D8C864DB-0D35-4D9F-9B63-341518D3115C}"/>
              </a:ext>
            </a:extLst>
          </p:cNvPr>
          <p:cNvSpPr/>
          <p:nvPr/>
        </p:nvSpPr>
        <p:spPr>
          <a:xfrm>
            <a:off x="624005" y="2621530"/>
            <a:ext cx="2021515" cy="381771"/>
          </a:xfrm>
          <a:prstGeom prst="rect">
            <a:avLst/>
          </a:prstGeom>
        </p:spPr>
        <p:txBody>
          <a:bodyPr wrap="none">
            <a:spAutoFit/>
          </a:bodyPr>
          <a:lstStyle/>
          <a:p>
            <a:pPr>
              <a:lnSpc>
                <a:spcPct val="110000"/>
              </a:lnSpc>
            </a:pPr>
            <a:r>
              <a:rPr lang="en-IN" b="1" dirty="0">
                <a:solidFill>
                  <a:srgbClr val="C00000"/>
                </a:solidFill>
              </a:rPr>
              <a:t>Financial Reporting</a:t>
            </a:r>
          </a:p>
        </p:txBody>
      </p:sp>
      <p:sp>
        <p:nvSpPr>
          <p:cNvPr id="9" name="Rectangle 8">
            <a:extLst>
              <a:ext uri="{FF2B5EF4-FFF2-40B4-BE49-F238E27FC236}">
                <a16:creationId xmlns:a16="http://schemas.microsoft.com/office/drawing/2014/main" id="{44692BD0-BE8E-4EDF-B797-A731B7CED61A}"/>
              </a:ext>
            </a:extLst>
          </p:cNvPr>
          <p:cNvSpPr/>
          <p:nvPr/>
        </p:nvSpPr>
        <p:spPr>
          <a:xfrm>
            <a:off x="625930" y="4324934"/>
            <a:ext cx="1200457" cy="381771"/>
          </a:xfrm>
          <a:prstGeom prst="rect">
            <a:avLst/>
          </a:prstGeom>
        </p:spPr>
        <p:txBody>
          <a:bodyPr wrap="none">
            <a:spAutoFit/>
          </a:bodyPr>
          <a:lstStyle/>
          <a:p>
            <a:pPr>
              <a:lnSpc>
                <a:spcPct val="110000"/>
              </a:lnSpc>
            </a:pPr>
            <a:r>
              <a:rPr lang="en-IN" b="1" dirty="0">
                <a:solidFill>
                  <a:srgbClr val="C00000"/>
                </a:solidFill>
              </a:rPr>
              <a:t>Tax Return</a:t>
            </a:r>
          </a:p>
        </p:txBody>
      </p:sp>
      <p:sp>
        <p:nvSpPr>
          <p:cNvPr id="10" name="Slide Number Placeholder 5">
            <a:extLst>
              <a:ext uri="{FF2B5EF4-FFF2-40B4-BE49-F238E27FC236}">
                <a16:creationId xmlns:a16="http://schemas.microsoft.com/office/drawing/2014/main" id="{08D91166-0589-EB42-9F16-24FF5A77F30B}"/>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16-0</a:t>
            </a:r>
            <a:fld id="{2607F632-3F85-4F98-B182-BC32E868C800}" type="slidenum">
              <a:rPr lang="en-US" smtClean="0"/>
              <a:pPr/>
              <a:t>4</a:t>
            </a:fld>
            <a:endParaRPr lang="en-US" dirty="0"/>
          </a:p>
        </p:txBody>
      </p:sp>
    </p:spTree>
    <p:extLst>
      <p:ext uri="{BB962C8B-B14F-4D97-AF65-F5344CB8AC3E}">
        <p14:creationId xmlns:p14="http://schemas.microsoft.com/office/powerpoint/2010/main" val="9453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Deferred Revenue</a:t>
            </a:r>
          </a:p>
        </p:txBody>
      </p:sp>
      <p:sp>
        <p:nvSpPr>
          <p:cNvPr id="414723" name="Rectangle 3"/>
          <p:cNvSpPr>
            <a:spLocks noGrp="1" noChangeArrowheads="1"/>
          </p:cNvSpPr>
          <p:nvPr>
            <p:ph idx="1"/>
          </p:nvPr>
        </p:nvSpPr>
        <p:spPr>
          <a:xfrm>
            <a:off x="761999" y="1444626"/>
            <a:ext cx="8186348" cy="5057775"/>
          </a:xfrm>
          <a:solidFill>
            <a:schemeClr val="bg1">
              <a:lumMod val="95000"/>
            </a:schemeClr>
          </a:solidFill>
        </p:spPr>
        <p:txBody>
          <a:bodyPr>
            <a:normAutofit/>
          </a:bodyPr>
          <a:lstStyle/>
          <a:p>
            <a:pPr marL="0" indent="0">
              <a:buNone/>
            </a:pPr>
            <a:r>
              <a:rPr lang="en-US" sz="2000" dirty="0"/>
              <a:t>NewsMonth has $10 million of deferred revenue—subscriptions. NewsMonth recognizes income for tax purposes when cash is collected, and pays tax at a rate of 25%. NewsMonth’s balance sheet should include a:  </a:t>
            </a:r>
          </a:p>
          <a:p>
            <a:pPr marL="457200" indent="-457200">
              <a:buFont typeface="+mj-lt"/>
              <a:buAutoNum type="alphaLcPeriod"/>
              <a:tabLst>
                <a:tab pos="342900" algn="l"/>
              </a:tabLst>
            </a:pPr>
            <a:r>
              <a:rPr lang="en-US" sz="2000" dirty="0"/>
              <a:t>Deferred tax asset of $2,500,000</a:t>
            </a:r>
          </a:p>
          <a:p>
            <a:pPr marL="457200" indent="-457200">
              <a:buFont typeface="+mj-lt"/>
              <a:buAutoNum type="alphaLcPeriod"/>
              <a:tabLst>
                <a:tab pos="342900" algn="l"/>
              </a:tabLst>
            </a:pPr>
            <a:r>
              <a:rPr lang="en-US" sz="2000" dirty="0"/>
              <a:t>Deferred tax asset of $7,500,000</a:t>
            </a:r>
          </a:p>
          <a:p>
            <a:pPr marL="457200" indent="-457200">
              <a:buFont typeface="+mj-lt"/>
              <a:buAutoNum type="alphaLcPeriod"/>
              <a:tabLst>
                <a:tab pos="342900" algn="l"/>
              </a:tabLst>
            </a:pPr>
            <a:r>
              <a:rPr lang="en-US" sz="2000" dirty="0"/>
              <a:t>Deferred tax liability of $2,500,000</a:t>
            </a:r>
          </a:p>
          <a:p>
            <a:pPr marL="457200" indent="-457200">
              <a:buFont typeface="+mj-lt"/>
              <a:buAutoNum type="alphaLcPeriod"/>
              <a:tabLst>
                <a:tab pos="342900" algn="l"/>
              </a:tabLst>
            </a:pPr>
            <a:r>
              <a:rPr lang="en-US" sz="2000" dirty="0"/>
              <a:t>Deferred tax liability of $7,500,000</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48913" y="2429995"/>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1262156" y="4172603"/>
            <a:ext cx="6926500" cy="2031325"/>
          </a:xfrm>
          <a:prstGeom prst="rect">
            <a:avLst/>
          </a:prstGeom>
          <a:solidFill>
            <a:srgbClr val="FDEADA"/>
          </a:solidFill>
          <a:ln w="6350">
            <a:solidFill>
              <a:schemeClr val="tx1"/>
            </a:solidFill>
          </a:ln>
        </p:spPr>
        <p:txBody>
          <a:bodyPr wrap="square" rtlCol="0">
            <a:spAutoFit/>
          </a:bodyPr>
          <a:lstStyle/>
          <a:p>
            <a:pPr fontAlgn="base">
              <a:spcBef>
                <a:spcPct val="0"/>
              </a:spcBef>
              <a:spcAft>
                <a:spcPct val="0"/>
              </a:spcAft>
            </a:pPr>
            <a:r>
              <a:rPr lang="en-US" dirty="0">
                <a:solidFill>
                  <a:prstClr val="black"/>
                </a:solidFill>
                <a:cs typeface="Arial" charset="0"/>
              </a:rPr>
              <a:t>The correct answer is </a:t>
            </a:r>
            <a:r>
              <a:rPr lang="en-US" i="1" dirty="0">
                <a:solidFill>
                  <a:prstClr val="black"/>
                </a:solidFill>
                <a:cs typeface="Arial" charset="0"/>
              </a:rPr>
              <a:t>a</a:t>
            </a:r>
            <a:r>
              <a:rPr lang="en-US" dirty="0">
                <a:solidFill>
                  <a:prstClr val="black"/>
                </a:solidFill>
                <a:cs typeface="Arial" charset="0"/>
              </a:rPr>
              <a:t>. In the future, NewsMonth will recognize accounting income for the $10,000,000 of deferred revenue, but it already has recognized taxable income for that amount. Therefore, future taxable income will be lower than future accounting income, and we treat this as a future deductible amount of $10,000,000. </a:t>
            </a:r>
          </a:p>
          <a:p>
            <a:pPr fontAlgn="base">
              <a:spcBef>
                <a:spcPct val="0"/>
              </a:spcBef>
              <a:spcAft>
                <a:spcPct val="0"/>
              </a:spcAft>
            </a:pPr>
            <a:endParaRPr lang="en-US" dirty="0">
              <a:solidFill>
                <a:prstClr val="black"/>
              </a:solidFill>
              <a:cs typeface="Arial" charset="0"/>
            </a:endParaRPr>
          </a:p>
          <a:p>
            <a:pPr fontAlgn="base">
              <a:spcBef>
                <a:spcPct val="0"/>
              </a:spcBef>
              <a:spcAft>
                <a:spcPct val="0"/>
              </a:spcAft>
            </a:pPr>
            <a:r>
              <a:rPr lang="en-US" dirty="0">
                <a:solidFill>
                  <a:prstClr val="black"/>
                </a:solidFill>
                <a:cs typeface="Arial" charset="0"/>
              </a:rPr>
              <a:t>$10,000,000 × 25% = </a:t>
            </a:r>
            <a:r>
              <a:rPr lang="en-US" b="1" dirty="0">
                <a:solidFill>
                  <a:srgbClr val="C00000"/>
                </a:solidFill>
                <a:cs typeface="Arial" charset="0"/>
              </a:rPr>
              <a:t>$2,500,000</a:t>
            </a:r>
            <a:endParaRPr lang="en-US" dirty="0">
              <a:solidFill>
                <a:prstClr val="black"/>
              </a:solidFill>
              <a:cs typeface="Arial" charset="0"/>
            </a:endParaRP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LO16-3</a:t>
            </a:r>
          </a:p>
        </p:txBody>
      </p:sp>
      <p:sp>
        <p:nvSpPr>
          <p:cNvPr id="7" name="Slide Number Placeholder 5">
            <a:extLst>
              <a:ext uri="{FF2B5EF4-FFF2-40B4-BE49-F238E27FC236}">
                <a16:creationId xmlns:a16="http://schemas.microsoft.com/office/drawing/2014/main" id="{A1C86FF8-092B-A842-8A26-D93ADF24530D}"/>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40</a:t>
            </a:fld>
            <a:endParaRPr lang="en-US" dirty="0"/>
          </a:p>
        </p:txBody>
      </p:sp>
    </p:spTree>
    <p:extLst>
      <p:ext uri="{BB962C8B-B14F-4D97-AF65-F5344CB8AC3E}">
        <p14:creationId xmlns:p14="http://schemas.microsoft.com/office/powerpoint/2010/main" val="1553576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50" y="3"/>
            <a:ext cx="8610349" cy="693172"/>
          </a:xfrm>
        </p:spPr>
        <p:txBody>
          <a:bodyPr>
            <a:normAutofit/>
          </a:bodyPr>
          <a:lstStyle/>
          <a:p>
            <a:r>
              <a:rPr lang="en-IN" sz="3600" dirty="0">
                <a:latin typeface="+mj-lt"/>
              </a:rPr>
              <a:t> Valuation Allowance</a:t>
            </a:r>
            <a:r>
              <a:rPr lang="en-IN" sz="2700" dirty="0">
                <a:latin typeface="+mj-lt"/>
              </a:rPr>
              <a:t> </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sp>
        <p:nvSpPr>
          <p:cNvPr id="11" name="TextBox 10"/>
          <p:cNvSpPr txBox="1"/>
          <p:nvPr/>
        </p:nvSpPr>
        <p:spPr>
          <a:xfrm>
            <a:off x="615496" y="737288"/>
            <a:ext cx="8619630" cy="2800767"/>
          </a:xfrm>
          <a:prstGeom prst="rect">
            <a:avLst/>
          </a:prstGeom>
          <a:noFill/>
        </p:spPr>
        <p:txBody>
          <a:bodyPr wrap="square" rtlCol="0">
            <a:spAutoFit/>
          </a:bodyPr>
          <a:lstStyle/>
          <a:p>
            <a:r>
              <a:rPr lang="en-US" sz="2200" dirty="0"/>
              <a:t>A valuation allowance is </a:t>
            </a:r>
            <a:r>
              <a:rPr lang="en-IN" sz="2200" dirty="0"/>
              <a:t>needed if it is </a:t>
            </a:r>
            <a:r>
              <a:rPr lang="en-IN" sz="2200" b="1" dirty="0">
                <a:solidFill>
                  <a:srgbClr val="C00000"/>
                </a:solidFill>
              </a:rPr>
              <a:t>more </a:t>
            </a:r>
            <a:r>
              <a:rPr lang="en-US" sz="2200" b="1" dirty="0">
                <a:solidFill>
                  <a:srgbClr val="C00000"/>
                </a:solidFill>
              </a:rPr>
              <a:t>likely than not </a:t>
            </a:r>
            <a:r>
              <a:rPr lang="en-US" sz="2200" dirty="0"/>
              <a:t>that </a:t>
            </a:r>
            <a:r>
              <a:rPr lang="en-IN" sz="2200" dirty="0"/>
              <a:t>some portion or all of a </a:t>
            </a:r>
            <a:r>
              <a:rPr lang="en-US" sz="2200" dirty="0"/>
              <a:t>deferred tax asset </a:t>
            </a:r>
            <a:r>
              <a:rPr lang="en-US" sz="2200" b="1" dirty="0">
                <a:solidFill>
                  <a:srgbClr val="C00000"/>
                </a:solidFill>
              </a:rPr>
              <a:t>will not be realized</a:t>
            </a:r>
          </a:p>
          <a:p>
            <a:endParaRPr lang="en-IN" sz="2200" b="1" dirty="0">
              <a:solidFill>
                <a:srgbClr val="C00000"/>
              </a:solidFill>
            </a:endParaRPr>
          </a:p>
          <a:p>
            <a:r>
              <a:rPr lang="en-IN" sz="2200" b="1" dirty="0">
                <a:solidFill>
                  <a:srgbClr val="C00000"/>
                </a:solidFill>
              </a:rPr>
              <a:t>Example:  </a:t>
            </a:r>
            <a:r>
              <a:rPr lang="en-US" sz="2200" dirty="0"/>
              <a:t>Management previously recorded a DTA of $8 million. However, due to declining income in some tax districts, management determines in 2021 that it’s more likely than not that </a:t>
            </a:r>
            <a:r>
              <a:rPr lang="en-US" sz="2200" b="1" dirty="0"/>
              <a:t>$3 </a:t>
            </a:r>
            <a:r>
              <a:rPr lang="en-US" sz="2200" dirty="0"/>
              <a:t>million of the DTA ultimately will not be realized in future years. The net DTA would be reduced by the creation of a valuation allowance as follows:</a:t>
            </a:r>
            <a:endParaRPr lang="en-IN" sz="2200" b="1" dirty="0">
              <a:solidFill>
                <a:srgbClr val="C00000"/>
              </a:solidFill>
            </a:endParaRPr>
          </a:p>
        </p:txBody>
      </p:sp>
      <p:sp>
        <p:nvSpPr>
          <p:cNvPr id="12" name="TextBox 11"/>
          <p:cNvSpPr txBox="1">
            <a:spLocks noChangeArrowheads="1"/>
          </p:cNvSpPr>
          <p:nvPr/>
        </p:nvSpPr>
        <p:spPr bwMode="auto">
          <a:xfrm>
            <a:off x="615598" y="4959605"/>
            <a:ext cx="8359477" cy="404813"/>
          </a:xfrm>
          <a:prstGeom prst="rect">
            <a:avLst/>
          </a:prstGeom>
          <a:noFill/>
          <a:ln w="9525">
            <a:noFill/>
            <a:miter lim="800000"/>
            <a:headEnd/>
            <a:tailEnd/>
          </a:ln>
        </p:spPr>
        <p:txBody>
          <a:bodyPr/>
          <a:lstStyle/>
          <a:p>
            <a:r>
              <a:rPr lang="en-US" sz="2200" b="1" dirty="0"/>
              <a:t>Reporting of deferred tax asset in the 2021 balance sheet</a:t>
            </a:r>
            <a:endParaRPr lang="en-IN" sz="2200" b="1" dirty="0">
              <a:latin typeface="Calibri" pitchFamily="34" charset="0"/>
            </a:endParaRPr>
          </a:p>
        </p:txBody>
      </p:sp>
      <p:sp>
        <p:nvSpPr>
          <p:cNvPr id="13" name="TextBox 12"/>
          <p:cNvSpPr txBox="1">
            <a:spLocks noChangeArrowheads="1"/>
          </p:cNvSpPr>
          <p:nvPr/>
        </p:nvSpPr>
        <p:spPr bwMode="auto">
          <a:xfrm>
            <a:off x="615598" y="5364418"/>
            <a:ext cx="5931642" cy="404812"/>
          </a:xfrm>
          <a:prstGeom prst="rect">
            <a:avLst/>
          </a:prstGeom>
          <a:noFill/>
          <a:ln w="9525">
            <a:noFill/>
            <a:miter lim="800000"/>
            <a:headEnd/>
            <a:tailEnd/>
          </a:ln>
        </p:spPr>
        <p:txBody>
          <a:bodyPr/>
          <a:lstStyle/>
          <a:p>
            <a:r>
              <a:rPr lang="en-US" sz="2200" dirty="0"/>
              <a:t>Deferred tax asset</a:t>
            </a:r>
            <a:endParaRPr lang="en-IN" sz="2200" dirty="0">
              <a:latin typeface="Calibri" pitchFamily="34" charset="0"/>
            </a:endParaRPr>
          </a:p>
        </p:txBody>
      </p:sp>
      <p:sp>
        <p:nvSpPr>
          <p:cNvPr id="14" name="TextBox 13"/>
          <p:cNvSpPr txBox="1">
            <a:spLocks noChangeArrowheads="1"/>
          </p:cNvSpPr>
          <p:nvPr/>
        </p:nvSpPr>
        <p:spPr bwMode="auto">
          <a:xfrm>
            <a:off x="615598" y="5816805"/>
            <a:ext cx="5931642" cy="404812"/>
          </a:xfrm>
          <a:prstGeom prst="rect">
            <a:avLst/>
          </a:prstGeom>
          <a:noFill/>
          <a:ln w="9525">
            <a:noFill/>
            <a:miter lim="800000"/>
            <a:headEnd/>
            <a:tailEnd/>
          </a:ln>
        </p:spPr>
        <p:txBody>
          <a:bodyPr/>
          <a:lstStyle/>
          <a:p>
            <a:r>
              <a:rPr lang="en-IN" sz="2200" dirty="0"/>
              <a:t>Less: Valuation allowance—deferred tax asset</a:t>
            </a:r>
            <a:endParaRPr lang="en-IN" sz="2200" dirty="0">
              <a:latin typeface="Calibri" pitchFamily="34" charset="0"/>
            </a:endParaRPr>
          </a:p>
        </p:txBody>
      </p:sp>
      <p:sp>
        <p:nvSpPr>
          <p:cNvPr id="15" name="TextBox 14"/>
          <p:cNvSpPr txBox="1">
            <a:spLocks noChangeArrowheads="1"/>
          </p:cNvSpPr>
          <p:nvPr/>
        </p:nvSpPr>
        <p:spPr bwMode="auto">
          <a:xfrm>
            <a:off x="7071944" y="5777374"/>
            <a:ext cx="696983" cy="404812"/>
          </a:xfrm>
          <a:prstGeom prst="rect">
            <a:avLst/>
          </a:prstGeom>
          <a:noFill/>
          <a:ln w="9525">
            <a:noFill/>
            <a:miter lim="800000"/>
            <a:headEnd/>
            <a:tailEnd/>
          </a:ln>
        </p:spPr>
        <p:txBody>
          <a:bodyPr/>
          <a:lstStyle/>
          <a:p>
            <a:pPr algn="r"/>
            <a:r>
              <a:rPr lang="en-IN" sz="2200" b="1" dirty="0">
                <a:solidFill>
                  <a:srgbClr val="EC008C"/>
                </a:solidFill>
                <a:latin typeface="Calibri" pitchFamily="34" charset="0"/>
              </a:rPr>
              <a:t>(3)</a:t>
            </a:r>
          </a:p>
        </p:txBody>
      </p:sp>
      <p:sp>
        <p:nvSpPr>
          <p:cNvPr id="16" name="TextBox 15"/>
          <p:cNvSpPr txBox="1">
            <a:spLocks noChangeArrowheads="1"/>
          </p:cNvSpPr>
          <p:nvPr/>
        </p:nvSpPr>
        <p:spPr bwMode="auto">
          <a:xfrm>
            <a:off x="6983456" y="5401961"/>
            <a:ext cx="696983" cy="404812"/>
          </a:xfrm>
          <a:prstGeom prst="rect">
            <a:avLst/>
          </a:prstGeom>
          <a:noFill/>
          <a:ln w="9525">
            <a:noFill/>
            <a:miter lim="800000"/>
            <a:headEnd/>
            <a:tailEnd/>
          </a:ln>
        </p:spPr>
        <p:txBody>
          <a:bodyPr/>
          <a:lstStyle/>
          <a:p>
            <a:pPr algn="r"/>
            <a:r>
              <a:rPr lang="en-IN" sz="2200" dirty="0">
                <a:latin typeface="Calibri" pitchFamily="34" charset="0"/>
              </a:rPr>
              <a:t>$8</a:t>
            </a:r>
          </a:p>
        </p:txBody>
      </p:sp>
      <p:sp>
        <p:nvSpPr>
          <p:cNvPr id="18" name="TextBox 17"/>
          <p:cNvSpPr txBox="1">
            <a:spLocks noChangeArrowheads="1"/>
          </p:cNvSpPr>
          <p:nvPr/>
        </p:nvSpPr>
        <p:spPr bwMode="auto">
          <a:xfrm>
            <a:off x="6983456" y="6158140"/>
            <a:ext cx="696983" cy="404812"/>
          </a:xfrm>
          <a:prstGeom prst="rect">
            <a:avLst/>
          </a:prstGeom>
          <a:noFill/>
          <a:ln w="9525">
            <a:noFill/>
            <a:miter lim="800000"/>
            <a:headEnd/>
            <a:tailEnd/>
          </a:ln>
        </p:spPr>
        <p:txBody>
          <a:bodyPr/>
          <a:lstStyle/>
          <a:p>
            <a:pPr algn="r"/>
            <a:r>
              <a:rPr lang="en-IN" sz="2200" dirty="0">
                <a:latin typeface="Calibri" pitchFamily="34" charset="0"/>
              </a:rPr>
              <a:t>$5</a:t>
            </a:r>
          </a:p>
        </p:txBody>
      </p:sp>
      <p:sp>
        <p:nvSpPr>
          <p:cNvPr id="19" name="TextBox 18"/>
          <p:cNvSpPr txBox="1">
            <a:spLocks noChangeArrowheads="1"/>
          </p:cNvSpPr>
          <p:nvPr/>
        </p:nvSpPr>
        <p:spPr bwMode="auto">
          <a:xfrm>
            <a:off x="615598" y="6224850"/>
            <a:ext cx="5931642" cy="404812"/>
          </a:xfrm>
          <a:prstGeom prst="rect">
            <a:avLst/>
          </a:prstGeom>
          <a:noFill/>
          <a:ln w="9525">
            <a:noFill/>
            <a:miter lim="800000"/>
            <a:headEnd/>
            <a:tailEnd/>
          </a:ln>
        </p:spPr>
        <p:txBody>
          <a:bodyPr/>
          <a:lstStyle/>
          <a:p>
            <a:r>
              <a:rPr lang="en-US" sz="2200" dirty="0"/>
              <a:t>Estimated net realizable value</a:t>
            </a:r>
            <a:endParaRPr lang="en-IN" sz="2200" dirty="0">
              <a:latin typeface="Calibri" pitchFamily="34" charset="0"/>
            </a:endParaRPr>
          </a:p>
        </p:txBody>
      </p:sp>
      <p:cxnSp>
        <p:nvCxnSpPr>
          <p:cNvPr id="20" name="Straight Connector 19"/>
          <p:cNvCxnSpPr/>
          <p:nvPr/>
        </p:nvCxnSpPr>
        <p:spPr>
          <a:xfrm>
            <a:off x="7218229" y="6206869"/>
            <a:ext cx="48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6E3661C-30E3-40A1-B9E3-8244CA7C3029}"/>
              </a:ext>
            </a:extLst>
          </p:cNvPr>
          <p:cNvSpPr/>
          <p:nvPr/>
        </p:nvSpPr>
        <p:spPr>
          <a:xfrm>
            <a:off x="616950" y="3596169"/>
            <a:ext cx="7967363" cy="1387483"/>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200" dirty="0"/>
          </a:p>
        </p:txBody>
      </p:sp>
      <p:sp>
        <p:nvSpPr>
          <p:cNvPr id="21" name="TextBox 20">
            <a:extLst>
              <a:ext uri="{FF2B5EF4-FFF2-40B4-BE49-F238E27FC236}">
                <a16:creationId xmlns:a16="http://schemas.microsoft.com/office/drawing/2014/main" id="{BB140134-D9E9-4A18-A402-B1CE9E54673D}"/>
              </a:ext>
            </a:extLst>
          </p:cNvPr>
          <p:cNvSpPr txBox="1">
            <a:spLocks noChangeArrowheads="1"/>
          </p:cNvSpPr>
          <p:nvPr/>
        </p:nvSpPr>
        <p:spPr bwMode="auto">
          <a:xfrm>
            <a:off x="787298" y="3681761"/>
            <a:ext cx="4686300" cy="430887"/>
          </a:xfrm>
          <a:prstGeom prst="rect">
            <a:avLst/>
          </a:prstGeom>
          <a:noFill/>
          <a:ln w="9525">
            <a:noFill/>
            <a:miter lim="800000"/>
            <a:headEnd/>
            <a:tailEnd/>
          </a:ln>
        </p:spPr>
        <p:txBody>
          <a:bodyPr>
            <a:spAutoFit/>
          </a:bodyPr>
          <a:lstStyle/>
          <a:p>
            <a:pPr algn="ctr"/>
            <a:r>
              <a:rPr lang="en-US" sz="2200" b="1" dirty="0">
                <a:latin typeface="Calibri" pitchFamily="34" charset="0"/>
              </a:rPr>
              <a:t>Journal Entry – 2021</a:t>
            </a:r>
            <a:endParaRPr lang="en-IN" sz="2200" b="1" baseline="30000" dirty="0">
              <a:latin typeface="Calibri" pitchFamily="34" charset="0"/>
            </a:endParaRPr>
          </a:p>
        </p:txBody>
      </p:sp>
      <p:sp>
        <p:nvSpPr>
          <p:cNvPr id="22" name="TextBox 21">
            <a:extLst>
              <a:ext uri="{FF2B5EF4-FFF2-40B4-BE49-F238E27FC236}">
                <a16:creationId xmlns:a16="http://schemas.microsoft.com/office/drawing/2014/main" id="{5F421A03-3233-4EB4-A7F5-F3DBD440304E}"/>
              </a:ext>
            </a:extLst>
          </p:cNvPr>
          <p:cNvSpPr txBox="1">
            <a:spLocks noChangeArrowheads="1"/>
          </p:cNvSpPr>
          <p:nvPr/>
        </p:nvSpPr>
        <p:spPr bwMode="auto">
          <a:xfrm>
            <a:off x="615598" y="4202384"/>
            <a:ext cx="5724144" cy="404812"/>
          </a:xfrm>
          <a:prstGeom prst="rect">
            <a:avLst/>
          </a:prstGeom>
          <a:noFill/>
          <a:ln w="9525">
            <a:noFill/>
            <a:miter lim="800000"/>
            <a:headEnd/>
            <a:tailEnd/>
          </a:ln>
        </p:spPr>
        <p:txBody>
          <a:bodyPr/>
          <a:lstStyle/>
          <a:p>
            <a:r>
              <a:rPr lang="en-US" sz="2200" dirty="0"/>
              <a:t>Income tax expense</a:t>
            </a:r>
            <a:endParaRPr lang="en-IN" sz="2200" dirty="0">
              <a:latin typeface="Calibri" pitchFamily="34" charset="0"/>
            </a:endParaRPr>
          </a:p>
        </p:txBody>
      </p:sp>
      <p:sp>
        <p:nvSpPr>
          <p:cNvPr id="23" name="TextBox 22">
            <a:extLst>
              <a:ext uri="{FF2B5EF4-FFF2-40B4-BE49-F238E27FC236}">
                <a16:creationId xmlns:a16="http://schemas.microsoft.com/office/drawing/2014/main" id="{093767FD-2A70-400D-B7E1-3939BF82DBAD}"/>
              </a:ext>
            </a:extLst>
          </p:cNvPr>
          <p:cNvSpPr txBox="1">
            <a:spLocks noChangeArrowheads="1"/>
          </p:cNvSpPr>
          <p:nvPr/>
        </p:nvSpPr>
        <p:spPr bwMode="auto">
          <a:xfrm>
            <a:off x="6109842" y="4202384"/>
            <a:ext cx="1174822" cy="404812"/>
          </a:xfrm>
          <a:prstGeom prst="rect">
            <a:avLst/>
          </a:prstGeom>
          <a:noFill/>
          <a:ln w="9525">
            <a:noFill/>
            <a:miter lim="800000"/>
            <a:headEnd/>
            <a:tailEnd/>
          </a:ln>
        </p:spPr>
        <p:txBody>
          <a:bodyPr/>
          <a:lstStyle/>
          <a:p>
            <a:pPr algn="r"/>
            <a:r>
              <a:rPr lang="en-IN" sz="2200" b="1" dirty="0">
                <a:solidFill>
                  <a:srgbClr val="0070C0"/>
                </a:solidFill>
                <a:latin typeface="Calibri" pitchFamily="34" charset="0"/>
              </a:rPr>
              <a:t>3</a:t>
            </a:r>
          </a:p>
        </p:txBody>
      </p:sp>
      <p:sp>
        <p:nvSpPr>
          <p:cNvPr id="24" name="TextBox 23">
            <a:extLst>
              <a:ext uri="{FF2B5EF4-FFF2-40B4-BE49-F238E27FC236}">
                <a16:creationId xmlns:a16="http://schemas.microsoft.com/office/drawing/2014/main" id="{213948E1-8D23-4447-AE4F-1D914CB14C42}"/>
              </a:ext>
            </a:extLst>
          </p:cNvPr>
          <p:cNvSpPr txBox="1">
            <a:spLocks noChangeArrowheads="1"/>
          </p:cNvSpPr>
          <p:nvPr/>
        </p:nvSpPr>
        <p:spPr bwMode="auto">
          <a:xfrm>
            <a:off x="7509031" y="3867133"/>
            <a:ext cx="1065331" cy="430887"/>
          </a:xfrm>
          <a:prstGeom prst="rect">
            <a:avLst/>
          </a:prstGeom>
          <a:noFill/>
          <a:ln w="9525">
            <a:noFill/>
            <a:miter lim="800000"/>
            <a:headEnd/>
            <a:tailEnd/>
          </a:ln>
        </p:spPr>
        <p:txBody>
          <a:bodyPr>
            <a:spAutoFit/>
          </a:bodyPr>
          <a:lstStyle/>
          <a:p>
            <a:pPr algn="ctr"/>
            <a:r>
              <a:rPr lang="en-US" sz="2200" b="1" dirty="0">
                <a:latin typeface="Calibri" pitchFamily="34" charset="0"/>
              </a:rPr>
              <a:t>Credit</a:t>
            </a:r>
            <a:endParaRPr lang="en-IN" sz="2200" b="1" baseline="30000" dirty="0">
              <a:latin typeface="Calibri" pitchFamily="34" charset="0"/>
            </a:endParaRPr>
          </a:p>
        </p:txBody>
      </p:sp>
      <p:sp>
        <p:nvSpPr>
          <p:cNvPr id="25" name="TextBox 24">
            <a:extLst>
              <a:ext uri="{FF2B5EF4-FFF2-40B4-BE49-F238E27FC236}">
                <a16:creationId xmlns:a16="http://schemas.microsoft.com/office/drawing/2014/main" id="{3A1E035C-94A7-431E-83A4-D8B7287504A8}"/>
              </a:ext>
            </a:extLst>
          </p:cNvPr>
          <p:cNvSpPr txBox="1">
            <a:spLocks noChangeArrowheads="1"/>
          </p:cNvSpPr>
          <p:nvPr/>
        </p:nvSpPr>
        <p:spPr bwMode="auto">
          <a:xfrm>
            <a:off x="6187338" y="3867133"/>
            <a:ext cx="1289050" cy="430887"/>
          </a:xfrm>
          <a:prstGeom prst="rect">
            <a:avLst/>
          </a:prstGeom>
          <a:noFill/>
          <a:ln w="9525">
            <a:noFill/>
            <a:miter lim="800000"/>
            <a:headEnd/>
            <a:tailEnd/>
          </a:ln>
        </p:spPr>
        <p:txBody>
          <a:bodyPr>
            <a:spAutoFit/>
          </a:bodyPr>
          <a:lstStyle/>
          <a:p>
            <a:pPr algn="ctr"/>
            <a:r>
              <a:rPr lang="en-US" sz="2200" b="1" dirty="0">
                <a:latin typeface="Calibri" pitchFamily="34" charset="0"/>
              </a:rPr>
              <a:t>Debit</a:t>
            </a:r>
            <a:endParaRPr lang="en-IN" sz="2200" b="1" baseline="30000" dirty="0">
              <a:latin typeface="Calibri" pitchFamily="34" charset="0"/>
            </a:endParaRPr>
          </a:p>
        </p:txBody>
      </p:sp>
      <p:sp>
        <p:nvSpPr>
          <p:cNvPr id="26" name="TextBox 25">
            <a:extLst>
              <a:ext uri="{FF2B5EF4-FFF2-40B4-BE49-F238E27FC236}">
                <a16:creationId xmlns:a16="http://schemas.microsoft.com/office/drawing/2014/main" id="{A88AD386-6DAE-4374-9099-A92DE56AC795}"/>
              </a:ext>
            </a:extLst>
          </p:cNvPr>
          <p:cNvSpPr txBox="1">
            <a:spLocks noChangeArrowheads="1"/>
          </p:cNvSpPr>
          <p:nvPr/>
        </p:nvSpPr>
        <p:spPr bwMode="auto">
          <a:xfrm>
            <a:off x="615598" y="4585900"/>
            <a:ext cx="5721540" cy="404813"/>
          </a:xfrm>
          <a:prstGeom prst="rect">
            <a:avLst/>
          </a:prstGeom>
          <a:noFill/>
          <a:ln w="9525">
            <a:noFill/>
            <a:miter lim="800000"/>
            <a:headEnd/>
            <a:tailEnd/>
          </a:ln>
        </p:spPr>
        <p:txBody>
          <a:bodyPr/>
          <a:lstStyle/>
          <a:p>
            <a:pPr lvl="1"/>
            <a:r>
              <a:rPr lang="en-US" sz="2200" dirty="0"/>
              <a:t>Valuation allowance—deferred tax asset</a:t>
            </a:r>
            <a:endParaRPr lang="en-IN" sz="2200" dirty="0">
              <a:latin typeface="Calibri" pitchFamily="34" charset="0"/>
            </a:endParaRPr>
          </a:p>
        </p:txBody>
      </p:sp>
      <p:sp>
        <p:nvSpPr>
          <p:cNvPr id="27" name="TextBox 26">
            <a:extLst>
              <a:ext uri="{FF2B5EF4-FFF2-40B4-BE49-F238E27FC236}">
                <a16:creationId xmlns:a16="http://schemas.microsoft.com/office/drawing/2014/main" id="{E3B638D3-162D-4C0E-8C2E-FC500AF89B05}"/>
              </a:ext>
            </a:extLst>
          </p:cNvPr>
          <p:cNvSpPr txBox="1">
            <a:spLocks noChangeArrowheads="1"/>
          </p:cNvSpPr>
          <p:nvPr/>
        </p:nvSpPr>
        <p:spPr bwMode="auto">
          <a:xfrm>
            <a:off x="7282694" y="4585900"/>
            <a:ext cx="1176057" cy="404813"/>
          </a:xfrm>
          <a:prstGeom prst="rect">
            <a:avLst/>
          </a:prstGeom>
          <a:noFill/>
          <a:ln w="9525">
            <a:noFill/>
            <a:miter lim="800000"/>
            <a:headEnd/>
            <a:tailEnd/>
          </a:ln>
        </p:spPr>
        <p:txBody>
          <a:bodyPr/>
          <a:lstStyle/>
          <a:p>
            <a:pPr algn="r"/>
            <a:r>
              <a:rPr lang="en-IN" sz="2200" b="1" dirty="0">
                <a:solidFill>
                  <a:srgbClr val="EC008C"/>
                </a:solidFill>
                <a:latin typeface="Calibri" pitchFamily="34" charset="0"/>
              </a:rPr>
              <a:t>3</a:t>
            </a:r>
          </a:p>
        </p:txBody>
      </p:sp>
      <p:cxnSp>
        <p:nvCxnSpPr>
          <p:cNvPr id="28" name="Straight Connector 27">
            <a:extLst>
              <a:ext uri="{FF2B5EF4-FFF2-40B4-BE49-F238E27FC236}">
                <a16:creationId xmlns:a16="http://schemas.microsoft.com/office/drawing/2014/main" id="{D39D6A04-21CB-4046-BE33-4A58B18AF288}"/>
              </a:ext>
            </a:extLst>
          </p:cNvPr>
          <p:cNvCxnSpPr/>
          <p:nvPr/>
        </p:nvCxnSpPr>
        <p:spPr>
          <a:xfrm>
            <a:off x="637925" y="4246497"/>
            <a:ext cx="7954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2DC6962-7E36-4604-8A83-3117F6CE71B5}"/>
              </a:ext>
            </a:extLst>
          </p:cNvPr>
          <p:cNvSpPr txBox="1">
            <a:spLocks noChangeArrowheads="1"/>
          </p:cNvSpPr>
          <p:nvPr/>
        </p:nvSpPr>
        <p:spPr bwMode="auto">
          <a:xfrm>
            <a:off x="6320967" y="3561275"/>
            <a:ext cx="2207239" cy="404812"/>
          </a:xfrm>
          <a:prstGeom prst="rect">
            <a:avLst/>
          </a:prstGeom>
          <a:noFill/>
          <a:ln w="9525">
            <a:noFill/>
            <a:miter lim="800000"/>
            <a:headEnd/>
            <a:tailEnd/>
          </a:ln>
        </p:spPr>
        <p:txBody>
          <a:bodyPr/>
          <a:lstStyle/>
          <a:p>
            <a:pPr algn="ctr"/>
            <a:r>
              <a:rPr lang="en-US" sz="2200" dirty="0"/>
              <a:t>($ in millions)</a:t>
            </a:r>
            <a:endParaRPr lang="en-IN" sz="2200" dirty="0">
              <a:latin typeface="Calibri" pitchFamily="34" charset="0"/>
            </a:endParaRPr>
          </a:p>
        </p:txBody>
      </p:sp>
      <p:sp>
        <p:nvSpPr>
          <p:cNvPr id="30" name="Rectangle 29">
            <a:extLst>
              <a:ext uri="{FF2B5EF4-FFF2-40B4-BE49-F238E27FC236}">
                <a16:creationId xmlns:a16="http://schemas.microsoft.com/office/drawing/2014/main" id="{6F987A60-7989-48BE-B667-66D6A951DB72}"/>
              </a:ext>
            </a:extLst>
          </p:cNvPr>
          <p:cNvSpPr/>
          <p:nvPr/>
        </p:nvSpPr>
        <p:spPr>
          <a:xfrm>
            <a:off x="6958294" y="4258784"/>
            <a:ext cx="356277" cy="367184"/>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
        <p:nvSpPr>
          <p:cNvPr id="31" name="Slide Number Placeholder 5">
            <a:extLst>
              <a:ext uri="{FF2B5EF4-FFF2-40B4-BE49-F238E27FC236}">
                <a16:creationId xmlns:a16="http://schemas.microsoft.com/office/drawing/2014/main" id="{FBF70A60-7E6E-0F46-8CA3-A1397CA45207}"/>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41</a:t>
            </a:fld>
            <a:endParaRPr lang="en-US" dirty="0"/>
          </a:p>
        </p:txBody>
      </p:sp>
    </p:spTree>
    <p:extLst>
      <p:ext uri="{BB962C8B-B14F-4D97-AF65-F5344CB8AC3E}">
        <p14:creationId xmlns:p14="http://schemas.microsoft.com/office/powerpoint/2010/main" val="1566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17" grpId="0" animBg="1"/>
      <p:bldP spid="21" grpId="0"/>
      <p:bldP spid="22" grpId="0"/>
      <p:bldP spid="23" grpId="0"/>
      <p:bldP spid="24" grpId="0"/>
      <p:bldP spid="25" grpId="0"/>
      <p:bldP spid="26" grpId="0"/>
      <p:bldP spid="27" grpId="0"/>
      <p:bldP spid="29" grpId="0"/>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
            <a:ext cx="8382000" cy="858349"/>
          </a:xfrm>
        </p:spPr>
        <p:txBody>
          <a:bodyPr>
            <a:normAutofit/>
          </a:bodyPr>
          <a:lstStyle/>
          <a:p>
            <a:r>
              <a:rPr lang="en-IN" sz="3600" dirty="0">
                <a:latin typeface="+mj-lt"/>
              </a:rPr>
              <a:t>Valuation Allowance (cont.)</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sp>
        <p:nvSpPr>
          <p:cNvPr id="11" name="TextBox 10"/>
          <p:cNvSpPr txBox="1"/>
          <p:nvPr/>
        </p:nvSpPr>
        <p:spPr>
          <a:xfrm>
            <a:off x="615598" y="1906140"/>
            <a:ext cx="8449789" cy="1569660"/>
          </a:xfrm>
          <a:prstGeom prst="rect">
            <a:avLst/>
          </a:prstGeom>
          <a:noFill/>
        </p:spPr>
        <p:txBody>
          <a:bodyPr wrap="square" rtlCol="0">
            <a:spAutoFit/>
          </a:bodyPr>
          <a:lstStyle/>
          <a:p>
            <a:r>
              <a:rPr lang="en-IN" sz="2400" b="1" dirty="0">
                <a:solidFill>
                  <a:srgbClr val="C00000"/>
                </a:solidFill>
              </a:rPr>
              <a:t>Example:</a:t>
            </a:r>
          </a:p>
          <a:p>
            <a:r>
              <a:rPr lang="en-IN" sz="2400" dirty="0"/>
              <a:t>A company has accounts receivable of $8 million but it expects that </a:t>
            </a:r>
            <a:r>
              <a:rPr lang="en-IN" sz="2400" b="1" dirty="0">
                <a:solidFill>
                  <a:srgbClr val="EC008C"/>
                </a:solidFill>
              </a:rPr>
              <a:t>$3</a:t>
            </a:r>
            <a:r>
              <a:rPr lang="en-IN" sz="2400" dirty="0"/>
              <a:t> million of that amount will not ultimately be collected from their customers.</a:t>
            </a:r>
            <a:endParaRPr lang="en-IN" sz="2400" b="1" dirty="0">
              <a:solidFill>
                <a:srgbClr val="7E0000"/>
              </a:solidFill>
            </a:endParaRPr>
          </a:p>
        </p:txBody>
      </p:sp>
      <p:sp>
        <p:nvSpPr>
          <p:cNvPr id="13" name="TextBox 12"/>
          <p:cNvSpPr txBox="1">
            <a:spLocks noChangeArrowheads="1"/>
          </p:cNvSpPr>
          <p:nvPr/>
        </p:nvSpPr>
        <p:spPr bwMode="auto">
          <a:xfrm>
            <a:off x="615598" y="3587405"/>
            <a:ext cx="5931642" cy="404812"/>
          </a:xfrm>
          <a:prstGeom prst="rect">
            <a:avLst/>
          </a:prstGeom>
          <a:noFill/>
          <a:ln w="9525">
            <a:noFill/>
            <a:miter lim="800000"/>
            <a:headEnd/>
            <a:tailEnd/>
          </a:ln>
        </p:spPr>
        <p:txBody>
          <a:bodyPr/>
          <a:lstStyle/>
          <a:p>
            <a:r>
              <a:rPr lang="en-US" sz="2400" dirty="0"/>
              <a:t>Accounts receivable</a:t>
            </a:r>
            <a:endParaRPr lang="en-IN" sz="2400" dirty="0">
              <a:latin typeface="Calibri" pitchFamily="34" charset="0"/>
            </a:endParaRPr>
          </a:p>
        </p:txBody>
      </p:sp>
      <p:sp>
        <p:nvSpPr>
          <p:cNvPr id="14" name="TextBox 13"/>
          <p:cNvSpPr txBox="1">
            <a:spLocks noChangeArrowheads="1"/>
          </p:cNvSpPr>
          <p:nvPr/>
        </p:nvSpPr>
        <p:spPr bwMode="auto">
          <a:xfrm>
            <a:off x="615598" y="4039792"/>
            <a:ext cx="5931642" cy="404812"/>
          </a:xfrm>
          <a:prstGeom prst="rect">
            <a:avLst/>
          </a:prstGeom>
          <a:noFill/>
          <a:ln w="9525">
            <a:noFill/>
            <a:miter lim="800000"/>
            <a:headEnd/>
            <a:tailEnd/>
          </a:ln>
        </p:spPr>
        <p:txBody>
          <a:bodyPr/>
          <a:lstStyle/>
          <a:p>
            <a:r>
              <a:rPr lang="en-IN" sz="2400" dirty="0"/>
              <a:t>Less: Allowance for uncollectible accounts</a:t>
            </a:r>
            <a:endParaRPr lang="en-IN" sz="2400" dirty="0">
              <a:latin typeface="Calibri" pitchFamily="34" charset="0"/>
            </a:endParaRPr>
          </a:p>
        </p:txBody>
      </p:sp>
      <p:sp>
        <p:nvSpPr>
          <p:cNvPr id="15" name="TextBox 14"/>
          <p:cNvSpPr txBox="1">
            <a:spLocks noChangeArrowheads="1"/>
          </p:cNvSpPr>
          <p:nvPr/>
        </p:nvSpPr>
        <p:spPr bwMode="auto">
          <a:xfrm>
            <a:off x="7071944" y="4000361"/>
            <a:ext cx="696983" cy="404812"/>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(3)</a:t>
            </a:r>
          </a:p>
        </p:txBody>
      </p:sp>
      <p:sp>
        <p:nvSpPr>
          <p:cNvPr id="16" name="TextBox 15"/>
          <p:cNvSpPr txBox="1">
            <a:spLocks noChangeArrowheads="1"/>
          </p:cNvSpPr>
          <p:nvPr/>
        </p:nvSpPr>
        <p:spPr bwMode="auto">
          <a:xfrm>
            <a:off x="6983456" y="3624948"/>
            <a:ext cx="696983" cy="404812"/>
          </a:xfrm>
          <a:prstGeom prst="rect">
            <a:avLst/>
          </a:prstGeom>
          <a:noFill/>
          <a:ln w="9525">
            <a:noFill/>
            <a:miter lim="800000"/>
            <a:headEnd/>
            <a:tailEnd/>
          </a:ln>
        </p:spPr>
        <p:txBody>
          <a:bodyPr/>
          <a:lstStyle/>
          <a:p>
            <a:pPr algn="r"/>
            <a:r>
              <a:rPr lang="en-IN" sz="2400" dirty="0">
                <a:latin typeface="Calibri" pitchFamily="34" charset="0"/>
              </a:rPr>
              <a:t>$8</a:t>
            </a:r>
          </a:p>
        </p:txBody>
      </p:sp>
      <p:sp>
        <p:nvSpPr>
          <p:cNvPr id="18" name="TextBox 17"/>
          <p:cNvSpPr txBox="1">
            <a:spLocks noChangeArrowheads="1"/>
          </p:cNvSpPr>
          <p:nvPr/>
        </p:nvSpPr>
        <p:spPr bwMode="auto">
          <a:xfrm>
            <a:off x="6983456" y="4381127"/>
            <a:ext cx="696983" cy="404812"/>
          </a:xfrm>
          <a:prstGeom prst="rect">
            <a:avLst/>
          </a:prstGeom>
          <a:noFill/>
          <a:ln w="9525">
            <a:noFill/>
            <a:miter lim="800000"/>
            <a:headEnd/>
            <a:tailEnd/>
          </a:ln>
        </p:spPr>
        <p:txBody>
          <a:bodyPr/>
          <a:lstStyle/>
          <a:p>
            <a:pPr algn="r"/>
            <a:r>
              <a:rPr lang="en-IN" sz="2400" dirty="0">
                <a:latin typeface="Calibri" pitchFamily="34" charset="0"/>
              </a:rPr>
              <a:t>$5</a:t>
            </a:r>
          </a:p>
        </p:txBody>
      </p:sp>
      <p:cxnSp>
        <p:nvCxnSpPr>
          <p:cNvPr id="20" name="Straight Connector 19"/>
          <p:cNvCxnSpPr/>
          <p:nvPr/>
        </p:nvCxnSpPr>
        <p:spPr>
          <a:xfrm>
            <a:off x="7218229" y="4429856"/>
            <a:ext cx="485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60753" y="1068527"/>
            <a:ext cx="8359477" cy="582473"/>
          </a:xfrm>
          <a:prstGeom prst="rect">
            <a:avLst/>
          </a:prstGeom>
          <a:noFill/>
          <a:ln w="9525">
            <a:noFill/>
            <a:miter lim="800000"/>
            <a:headEnd/>
            <a:tailEnd/>
          </a:ln>
        </p:spPr>
        <p:txBody>
          <a:bodyPr/>
          <a:lstStyle/>
          <a:p>
            <a:r>
              <a:rPr lang="en-IN" sz="2400" b="1" dirty="0"/>
              <a:t>Reducing accounts receivable using a valuation allowance</a:t>
            </a:r>
            <a:endParaRPr lang="en-IN" sz="2400" b="1" dirty="0">
              <a:latin typeface="Calibri" pitchFamily="34" charset="0"/>
            </a:endParaRPr>
          </a:p>
        </p:txBody>
      </p:sp>
      <p:sp>
        <p:nvSpPr>
          <p:cNvPr id="12" name="Slide Number Placeholder 5">
            <a:extLst>
              <a:ext uri="{FF2B5EF4-FFF2-40B4-BE49-F238E27FC236}">
                <a16:creationId xmlns:a16="http://schemas.microsoft.com/office/drawing/2014/main" id="{1CEA3B6C-7506-5842-BF61-8704BA5C1A4F}"/>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42</a:t>
            </a:fld>
            <a:endParaRPr lang="en-US" dirty="0"/>
          </a:p>
        </p:txBody>
      </p:sp>
    </p:spTree>
    <p:extLst>
      <p:ext uri="{BB962C8B-B14F-4D97-AF65-F5344CB8AC3E}">
        <p14:creationId xmlns:p14="http://schemas.microsoft.com/office/powerpoint/2010/main" val="19932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sp>
        <p:nvSpPr>
          <p:cNvPr id="19" name="Title 1"/>
          <p:cNvSpPr>
            <a:spLocks noGrp="1"/>
          </p:cNvSpPr>
          <p:nvPr>
            <p:ph type="title"/>
          </p:nvPr>
        </p:nvSpPr>
        <p:spPr>
          <a:xfrm>
            <a:off x="761999" y="3"/>
            <a:ext cx="8382000" cy="693172"/>
          </a:xfrm>
        </p:spPr>
        <p:txBody>
          <a:bodyPr>
            <a:normAutofit/>
          </a:bodyPr>
          <a:lstStyle/>
          <a:p>
            <a:r>
              <a:rPr lang="en-IN" sz="3600" dirty="0">
                <a:latin typeface="+mj-lt"/>
              </a:rPr>
              <a:t>Valuation Allowance </a:t>
            </a:r>
            <a:r>
              <a:rPr lang="en-IN" sz="2700" dirty="0">
                <a:latin typeface="+mj-lt"/>
              </a:rPr>
              <a:t>(concluded)</a:t>
            </a:r>
            <a:r>
              <a:rPr lang="en-US" sz="2700" dirty="0">
                <a:cs typeface="Arial" charset="0"/>
              </a:rPr>
              <a:t> </a:t>
            </a:r>
            <a:endParaRPr lang="en-IN" sz="2700" dirty="0">
              <a:latin typeface="+mj-lt"/>
            </a:endParaRPr>
          </a:p>
        </p:txBody>
      </p:sp>
      <p:sp>
        <p:nvSpPr>
          <p:cNvPr id="20" name="TextBox 19"/>
          <p:cNvSpPr txBox="1"/>
          <p:nvPr/>
        </p:nvSpPr>
        <p:spPr>
          <a:xfrm>
            <a:off x="533650" y="541886"/>
            <a:ext cx="8619630" cy="1938992"/>
          </a:xfrm>
          <a:prstGeom prst="rect">
            <a:avLst/>
          </a:prstGeom>
          <a:noFill/>
        </p:spPr>
        <p:txBody>
          <a:bodyPr wrap="square" rtlCol="0">
            <a:spAutoFit/>
          </a:bodyPr>
          <a:lstStyle/>
          <a:p>
            <a:r>
              <a:rPr lang="en-IN" sz="2400" b="1" dirty="0">
                <a:solidFill>
                  <a:srgbClr val="C00000"/>
                </a:solidFill>
              </a:rPr>
              <a:t>Example:</a:t>
            </a:r>
          </a:p>
          <a:p>
            <a:r>
              <a:rPr lang="en-US" sz="2400" dirty="0"/>
              <a:t>At the end of the following year, 2022, available evidence now indicates that only </a:t>
            </a:r>
            <a:r>
              <a:rPr lang="en-US" sz="2400" b="1" dirty="0"/>
              <a:t>$500,000</a:t>
            </a:r>
            <a:r>
              <a:rPr lang="en-US" sz="2400" dirty="0"/>
              <a:t> of the deferred tax asset ultimately will not be realized. We would adjust the valuation allowance to reflect the indicated amount:</a:t>
            </a:r>
          </a:p>
        </p:txBody>
      </p:sp>
      <p:sp>
        <p:nvSpPr>
          <p:cNvPr id="21" name="Rectangle 20"/>
          <p:cNvSpPr/>
          <p:nvPr/>
        </p:nvSpPr>
        <p:spPr>
          <a:xfrm>
            <a:off x="720700" y="2837226"/>
            <a:ext cx="7967363" cy="1387483"/>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22" name="TextBox 21"/>
          <p:cNvSpPr txBox="1">
            <a:spLocks noChangeArrowheads="1"/>
          </p:cNvSpPr>
          <p:nvPr/>
        </p:nvSpPr>
        <p:spPr bwMode="auto">
          <a:xfrm>
            <a:off x="891048" y="2922818"/>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 2022</a:t>
            </a:r>
            <a:endParaRPr lang="en-IN" sz="2400" b="1" baseline="30000" dirty="0">
              <a:latin typeface="Calibri" pitchFamily="34" charset="0"/>
            </a:endParaRPr>
          </a:p>
        </p:txBody>
      </p:sp>
      <p:sp>
        <p:nvSpPr>
          <p:cNvPr id="23" name="TextBox 22"/>
          <p:cNvSpPr txBox="1">
            <a:spLocks noChangeArrowheads="1"/>
          </p:cNvSpPr>
          <p:nvPr/>
        </p:nvSpPr>
        <p:spPr bwMode="auto">
          <a:xfrm>
            <a:off x="743564" y="3443441"/>
            <a:ext cx="5203767" cy="404812"/>
          </a:xfrm>
          <a:prstGeom prst="rect">
            <a:avLst/>
          </a:prstGeom>
          <a:noFill/>
          <a:ln w="9525">
            <a:noFill/>
            <a:miter lim="800000"/>
            <a:headEnd/>
            <a:tailEnd/>
          </a:ln>
        </p:spPr>
        <p:txBody>
          <a:bodyPr/>
          <a:lstStyle/>
          <a:p>
            <a:r>
              <a:rPr lang="en-US" sz="2400" dirty="0"/>
              <a:t>Valuation allowance—deferred tax asset</a:t>
            </a:r>
            <a:endParaRPr lang="en-IN" sz="2400" dirty="0">
              <a:latin typeface="Calibri" pitchFamily="34" charset="0"/>
            </a:endParaRPr>
          </a:p>
        </p:txBody>
      </p:sp>
      <p:sp>
        <p:nvSpPr>
          <p:cNvPr id="24" name="TextBox 23"/>
          <p:cNvSpPr txBox="1">
            <a:spLocks noChangeArrowheads="1"/>
          </p:cNvSpPr>
          <p:nvPr/>
        </p:nvSpPr>
        <p:spPr bwMode="auto">
          <a:xfrm>
            <a:off x="6213592" y="3443441"/>
            <a:ext cx="1174822" cy="404812"/>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2.5</a:t>
            </a:r>
          </a:p>
        </p:txBody>
      </p:sp>
      <p:sp>
        <p:nvSpPr>
          <p:cNvPr id="25" name="TextBox 24"/>
          <p:cNvSpPr txBox="1">
            <a:spLocks noChangeArrowheads="1"/>
          </p:cNvSpPr>
          <p:nvPr/>
        </p:nvSpPr>
        <p:spPr bwMode="auto">
          <a:xfrm>
            <a:off x="7612781" y="3108190"/>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26" name="TextBox 25"/>
          <p:cNvSpPr txBox="1">
            <a:spLocks noChangeArrowheads="1"/>
          </p:cNvSpPr>
          <p:nvPr/>
        </p:nvSpPr>
        <p:spPr bwMode="auto">
          <a:xfrm>
            <a:off x="6291088" y="3108190"/>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27" name="TextBox 26"/>
          <p:cNvSpPr txBox="1">
            <a:spLocks noChangeArrowheads="1"/>
          </p:cNvSpPr>
          <p:nvPr/>
        </p:nvSpPr>
        <p:spPr bwMode="auto">
          <a:xfrm>
            <a:off x="743445" y="3826957"/>
            <a:ext cx="5201400" cy="404813"/>
          </a:xfrm>
          <a:prstGeom prst="rect">
            <a:avLst/>
          </a:prstGeom>
          <a:noFill/>
          <a:ln w="9525">
            <a:noFill/>
            <a:miter lim="800000"/>
            <a:headEnd/>
            <a:tailEnd/>
          </a:ln>
        </p:spPr>
        <p:txBody>
          <a:bodyPr/>
          <a:lstStyle/>
          <a:p>
            <a:pPr lvl="1"/>
            <a:r>
              <a:rPr lang="en-US" sz="2400" dirty="0"/>
              <a:t>Income tax expense</a:t>
            </a:r>
            <a:endParaRPr lang="en-IN" sz="2400" dirty="0">
              <a:latin typeface="Calibri" pitchFamily="34" charset="0"/>
            </a:endParaRPr>
          </a:p>
        </p:txBody>
      </p:sp>
      <p:sp>
        <p:nvSpPr>
          <p:cNvPr id="28" name="TextBox 27"/>
          <p:cNvSpPr txBox="1">
            <a:spLocks noChangeArrowheads="1"/>
          </p:cNvSpPr>
          <p:nvPr/>
        </p:nvSpPr>
        <p:spPr bwMode="auto">
          <a:xfrm>
            <a:off x="7386444" y="3826957"/>
            <a:ext cx="1176057" cy="404813"/>
          </a:xfrm>
          <a:prstGeom prst="rect">
            <a:avLst/>
          </a:prstGeom>
          <a:noFill/>
          <a:ln w="9525">
            <a:noFill/>
            <a:miter lim="800000"/>
            <a:headEnd/>
            <a:tailEnd/>
          </a:ln>
        </p:spPr>
        <p:txBody>
          <a:bodyPr/>
          <a:lstStyle/>
          <a:p>
            <a:pPr algn="r"/>
            <a:r>
              <a:rPr lang="en-IN" sz="2400" dirty="0">
                <a:solidFill>
                  <a:srgbClr val="0070C0"/>
                </a:solidFill>
                <a:latin typeface="Calibri" pitchFamily="34" charset="0"/>
              </a:rPr>
              <a:t>2.5</a:t>
            </a:r>
          </a:p>
        </p:txBody>
      </p:sp>
      <p:cxnSp>
        <p:nvCxnSpPr>
          <p:cNvPr id="29" name="Straight Connector 28"/>
          <p:cNvCxnSpPr/>
          <p:nvPr/>
        </p:nvCxnSpPr>
        <p:spPr>
          <a:xfrm>
            <a:off x="741675" y="3487554"/>
            <a:ext cx="7954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424717" y="2802332"/>
            <a:ext cx="2207239" cy="404812"/>
          </a:xfrm>
          <a:prstGeom prst="rect">
            <a:avLst/>
          </a:prstGeom>
          <a:noFill/>
          <a:ln w="9525">
            <a:noFill/>
            <a:miter lim="800000"/>
            <a:headEnd/>
            <a:tailEnd/>
          </a:ln>
        </p:spPr>
        <p:txBody>
          <a:bodyPr/>
          <a:lstStyle/>
          <a:p>
            <a:pPr algn="ctr"/>
            <a:r>
              <a:rPr lang="en-US" sz="2400" dirty="0"/>
              <a:t>($ in millions)</a:t>
            </a:r>
            <a:endParaRPr lang="en-IN" sz="2400" dirty="0">
              <a:latin typeface="Calibri" pitchFamily="34" charset="0"/>
            </a:endParaRPr>
          </a:p>
        </p:txBody>
      </p:sp>
      <p:sp>
        <p:nvSpPr>
          <p:cNvPr id="31" name="TextBox 30"/>
          <p:cNvSpPr txBox="1"/>
          <p:nvPr/>
        </p:nvSpPr>
        <p:spPr>
          <a:xfrm>
            <a:off x="1912701" y="4493695"/>
            <a:ext cx="5807992" cy="461665"/>
          </a:xfrm>
          <a:prstGeom prst="rect">
            <a:avLst/>
          </a:prstGeom>
          <a:noFill/>
        </p:spPr>
        <p:txBody>
          <a:bodyPr wrap="square" rtlCol="0">
            <a:spAutoFit/>
          </a:bodyPr>
          <a:lstStyle/>
          <a:p>
            <a:pPr algn="ctr"/>
            <a:r>
              <a:rPr lang="en-US" sz="2400" b="1" dirty="0"/>
              <a:t>Valuation Allowance—Deferred Tax Asset</a:t>
            </a:r>
            <a:endParaRPr lang="en-US" sz="2400" dirty="0"/>
          </a:p>
        </p:txBody>
      </p:sp>
      <p:cxnSp>
        <p:nvCxnSpPr>
          <p:cNvPr id="32" name="Straight Connector 31"/>
          <p:cNvCxnSpPr/>
          <p:nvPr/>
        </p:nvCxnSpPr>
        <p:spPr>
          <a:xfrm>
            <a:off x="2080244" y="4943846"/>
            <a:ext cx="547290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17990" y="4943215"/>
            <a:ext cx="0" cy="1386754"/>
          </a:xfrm>
          <a:prstGeom prst="line">
            <a:avLst/>
          </a:prstGeom>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220128" y="4955984"/>
            <a:ext cx="1901952" cy="492443"/>
          </a:xfrm>
          <a:prstGeom prst="rect">
            <a:avLst/>
          </a:prstGeom>
        </p:spPr>
        <p:txBody>
          <a:bodyPr wrap="square" rtlCol="0">
            <a:spAutoFit/>
          </a:bodyPr>
          <a:lstStyle/>
          <a:p>
            <a:r>
              <a:rPr lang="en-US" sz="2600" dirty="0"/>
              <a:t>1/1/2022</a:t>
            </a:r>
          </a:p>
        </p:txBody>
      </p:sp>
      <p:sp>
        <p:nvSpPr>
          <p:cNvPr id="35" name="TextBox 34"/>
          <p:cNvSpPr txBox="1"/>
          <p:nvPr/>
        </p:nvSpPr>
        <p:spPr>
          <a:xfrm>
            <a:off x="3139369" y="5309943"/>
            <a:ext cx="1679228" cy="492443"/>
          </a:xfrm>
          <a:prstGeom prst="rect">
            <a:avLst/>
          </a:prstGeom>
        </p:spPr>
        <p:txBody>
          <a:bodyPr wrap="square" rtlCol="0" anchor="ctr">
            <a:spAutoFit/>
          </a:bodyPr>
          <a:lstStyle/>
          <a:p>
            <a:pPr algn="r"/>
            <a:r>
              <a:rPr lang="en-US" sz="2600" b="1" dirty="0">
                <a:solidFill>
                  <a:srgbClr val="EC008C"/>
                </a:solidFill>
              </a:rPr>
              <a:t>2,500,000</a:t>
            </a:r>
          </a:p>
        </p:txBody>
      </p:sp>
      <p:sp>
        <p:nvSpPr>
          <p:cNvPr id="37" name="TextBox 36"/>
          <p:cNvSpPr txBox="1"/>
          <p:nvPr/>
        </p:nvSpPr>
        <p:spPr>
          <a:xfrm>
            <a:off x="4835280" y="4956273"/>
            <a:ext cx="1589436" cy="492443"/>
          </a:xfrm>
          <a:prstGeom prst="rect">
            <a:avLst/>
          </a:prstGeom>
        </p:spPr>
        <p:txBody>
          <a:bodyPr wrap="square" rtlCol="0" anchor="ctr">
            <a:spAutoFit/>
          </a:bodyPr>
          <a:lstStyle/>
          <a:p>
            <a:pPr algn="r"/>
            <a:r>
              <a:rPr lang="en-US" sz="2600" dirty="0"/>
              <a:t>3,000,000</a:t>
            </a:r>
          </a:p>
        </p:txBody>
      </p:sp>
      <p:sp>
        <p:nvSpPr>
          <p:cNvPr id="38" name="TextBox 37"/>
          <p:cNvSpPr txBox="1"/>
          <p:nvPr/>
        </p:nvSpPr>
        <p:spPr>
          <a:xfrm>
            <a:off x="4826501" y="5837527"/>
            <a:ext cx="1387083" cy="492443"/>
          </a:xfrm>
          <a:prstGeom prst="rect">
            <a:avLst/>
          </a:prstGeom>
        </p:spPr>
        <p:txBody>
          <a:bodyPr wrap="square" rtlCol="0" anchor="ctr">
            <a:spAutoFit/>
          </a:bodyPr>
          <a:lstStyle/>
          <a:p>
            <a:pPr algn="r"/>
            <a:r>
              <a:rPr lang="en-US" sz="2600" dirty="0"/>
              <a:t>500,000</a:t>
            </a:r>
          </a:p>
        </p:txBody>
      </p:sp>
      <p:cxnSp>
        <p:nvCxnSpPr>
          <p:cNvPr id="44" name="Straight Connector 43"/>
          <p:cNvCxnSpPr/>
          <p:nvPr/>
        </p:nvCxnSpPr>
        <p:spPr>
          <a:xfrm>
            <a:off x="2080244" y="5821136"/>
            <a:ext cx="5472906" cy="0"/>
          </a:xfrm>
          <a:prstGeom prst="line">
            <a:avLst/>
          </a:prstGeom>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1221146" y="5821760"/>
            <a:ext cx="1900934" cy="492443"/>
          </a:xfrm>
          <a:prstGeom prst="rect">
            <a:avLst/>
          </a:prstGeom>
        </p:spPr>
        <p:txBody>
          <a:bodyPr wrap="square" rtlCol="0">
            <a:spAutoFit/>
          </a:bodyPr>
          <a:lstStyle/>
          <a:p>
            <a:r>
              <a:rPr lang="en-US" sz="2600" dirty="0"/>
              <a:t>12/31/2022</a:t>
            </a:r>
          </a:p>
        </p:txBody>
      </p:sp>
      <p:sp>
        <p:nvSpPr>
          <p:cNvPr id="36" name="Rectangle 35"/>
          <p:cNvSpPr/>
          <p:nvPr/>
        </p:nvSpPr>
        <p:spPr>
          <a:xfrm>
            <a:off x="8004319" y="3879147"/>
            <a:ext cx="558182" cy="338089"/>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
        <p:nvSpPr>
          <p:cNvPr id="39" name="Rectangle 38">
            <a:extLst>
              <a:ext uri="{FF2B5EF4-FFF2-40B4-BE49-F238E27FC236}">
                <a16:creationId xmlns:a16="http://schemas.microsoft.com/office/drawing/2014/main" id="{F0EBB8E4-4ADA-49D0-9B4A-7A2A8CE3E7D0}"/>
              </a:ext>
            </a:extLst>
          </p:cNvPr>
          <p:cNvSpPr/>
          <p:nvPr/>
        </p:nvSpPr>
        <p:spPr>
          <a:xfrm>
            <a:off x="3275292" y="5356708"/>
            <a:ext cx="1525389" cy="4456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lide Number Placeholder 5">
            <a:extLst>
              <a:ext uri="{FF2B5EF4-FFF2-40B4-BE49-F238E27FC236}">
                <a16:creationId xmlns:a16="http://schemas.microsoft.com/office/drawing/2014/main" id="{5238F9CE-908C-7F48-88D3-1A07E8C64DEF}"/>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43</a:t>
            </a:fld>
            <a:endParaRPr lang="en-US" dirty="0"/>
          </a:p>
        </p:txBody>
      </p:sp>
    </p:spTree>
    <p:extLst>
      <p:ext uri="{BB962C8B-B14F-4D97-AF65-F5344CB8AC3E}">
        <p14:creationId xmlns:p14="http://schemas.microsoft.com/office/powerpoint/2010/main" val="31250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24" grpId="0"/>
      <p:bldP spid="25" grpId="0"/>
      <p:bldP spid="26" grpId="0"/>
      <p:bldP spid="27" grpId="0"/>
      <p:bldP spid="28" grpId="0"/>
      <p:bldP spid="30" grpId="0"/>
      <p:bldP spid="31" grpId="0"/>
      <p:bldP spid="34" grpId="0"/>
      <p:bldP spid="35" grpId="0"/>
      <p:bldP spid="37" grpId="0"/>
      <p:bldP spid="38" grpId="0"/>
      <p:bldP spid="48" grpId="0"/>
      <p:bldP spid="36" grpId="0" animBg="1"/>
      <p:bldP spid="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Valuation Allowance</a:t>
            </a:r>
          </a:p>
        </p:txBody>
      </p:sp>
      <p:sp>
        <p:nvSpPr>
          <p:cNvPr id="414723" name="Rectangle 3"/>
          <p:cNvSpPr>
            <a:spLocks noGrp="1" noChangeArrowheads="1"/>
          </p:cNvSpPr>
          <p:nvPr>
            <p:ph idx="1"/>
          </p:nvPr>
        </p:nvSpPr>
        <p:spPr>
          <a:xfrm>
            <a:off x="761999" y="1214652"/>
            <a:ext cx="8101446" cy="5287750"/>
          </a:xfrm>
          <a:solidFill>
            <a:schemeClr val="bg1">
              <a:lumMod val="95000"/>
            </a:schemeClr>
          </a:solidFill>
        </p:spPr>
        <p:txBody>
          <a:bodyPr>
            <a:normAutofit/>
          </a:bodyPr>
          <a:lstStyle/>
          <a:p>
            <a:pPr marL="0" indent="0">
              <a:buNone/>
            </a:pPr>
            <a:r>
              <a:rPr lang="en-US" sz="2000" dirty="0"/>
              <a:t>As of the end of </a:t>
            </a:r>
            <a:r>
              <a:rPr lang="en-US" sz="2000" b="1" dirty="0"/>
              <a:t>2021</a:t>
            </a:r>
            <a:r>
              <a:rPr lang="en-US" sz="2000" dirty="0"/>
              <a:t>, Elliott had a deferred tax asset of $100,000 and believed it </a:t>
            </a:r>
            <a:r>
              <a:rPr lang="en-US" sz="2000" b="1" i="1" dirty="0"/>
              <a:t>was not </a:t>
            </a:r>
            <a:r>
              <a:rPr lang="en-US" sz="2000" dirty="0"/>
              <a:t>more likely than not that it could realize </a:t>
            </a:r>
            <a:r>
              <a:rPr lang="en-US" sz="2000" b="1" i="1" dirty="0"/>
              <a:t>any</a:t>
            </a:r>
            <a:r>
              <a:rPr lang="en-US" sz="2000" dirty="0"/>
              <a:t> of the tax deductions associated with the deferred tax asset. </a:t>
            </a:r>
          </a:p>
          <a:p>
            <a:pPr marL="0" indent="0">
              <a:spcBef>
                <a:spcPts val="600"/>
              </a:spcBef>
              <a:buNone/>
            </a:pPr>
            <a:r>
              <a:rPr lang="en-US" sz="2000" dirty="0"/>
              <a:t>As of the end of </a:t>
            </a:r>
            <a:r>
              <a:rPr lang="en-US" sz="2000" b="1" dirty="0"/>
              <a:t>2022</a:t>
            </a:r>
            <a:r>
              <a:rPr lang="en-US" sz="2000" dirty="0"/>
              <a:t>, Elliott needed to show a deferred tax asset of $150,000, and believed it </a:t>
            </a:r>
            <a:r>
              <a:rPr lang="en-US" sz="2000" b="1" i="1" dirty="0"/>
              <a:t>was</a:t>
            </a:r>
            <a:r>
              <a:rPr lang="en-US" sz="2000" dirty="0"/>
              <a:t> more likely than not that it would realize $20,000 of that deferred tax asset. Assuming tax payable of $300,000 and no deferred tax liabilities, Elliott’s 2022 tax expense journal entry includes a:  </a:t>
            </a:r>
          </a:p>
          <a:p>
            <a:pPr marL="457200" indent="-457200">
              <a:buFont typeface="+mj-lt"/>
              <a:buAutoNum type="alphaLcPeriod"/>
              <a:tabLst>
                <a:tab pos="342900" algn="l"/>
              </a:tabLst>
            </a:pPr>
            <a:r>
              <a:rPr lang="en-US" sz="2000" dirty="0"/>
              <a:t>Debit to tax expense for $330,000</a:t>
            </a:r>
          </a:p>
          <a:p>
            <a:pPr marL="457200" indent="-457200">
              <a:buFont typeface="+mj-lt"/>
              <a:buAutoNum type="alphaLcPeriod"/>
              <a:tabLst>
                <a:tab pos="342900" algn="l"/>
              </a:tabLst>
            </a:pPr>
            <a:r>
              <a:rPr lang="en-US" sz="2000" dirty="0">
                <a:solidFill>
                  <a:prstClr val="black"/>
                </a:solidFill>
              </a:rPr>
              <a:t>Debit to tax expense for $280,000</a:t>
            </a:r>
            <a:endParaRPr lang="en-US" sz="2000" dirty="0"/>
          </a:p>
          <a:p>
            <a:pPr marL="457200" lvl="0" indent="-457200">
              <a:buFont typeface="+mj-lt"/>
              <a:buAutoNum type="alphaLcPeriod"/>
              <a:tabLst>
                <a:tab pos="342900" algn="l"/>
              </a:tabLst>
            </a:pPr>
            <a:r>
              <a:rPr lang="en-US" sz="2000" dirty="0"/>
              <a:t>Debit to tax expense</a:t>
            </a:r>
            <a:r>
              <a:rPr lang="en-US" sz="2000" dirty="0">
                <a:solidFill>
                  <a:prstClr val="black"/>
                </a:solidFill>
              </a:rPr>
              <a:t> for $250,000</a:t>
            </a:r>
          </a:p>
          <a:p>
            <a:pPr marL="457200" indent="-457200">
              <a:buFont typeface="+mj-lt"/>
              <a:buAutoNum type="alphaLcPeriod"/>
              <a:tabLst>
                <a:tab pos="342900" algn="l"/>
              </a:tabLst>
            </a:pPr>
            <a:r>
              <a:rPr lang="en-US" sz="2000" dirty="0"/>
              <a:t>Credit </a:t>
            </a:r>
            <a:r>
              <a:rPr lang="en-US" sz="2000" dirty="0">
                <a:solidFill>
                  <a:prstClr val="black"/>
                </a:solidFill>
              </a:rPr>
              <a:t>to tax expense for $230,000</a:t>
            </a:r>
            <a:endParaRPr lang="en-US" sz="1600" dirty="0"/>
          </a:p>
          <a:p>
            <a:pPr marL="2286000" lvl="5" indent="0">
              <a:buNone/>
              <a:tabLst>
                <a:tab pos="7772400" algn="dec"/>
              </a:tabLst>
              <a:defRPr/>
            </a:pPr>
            <a:endParaRPr lang="en-US" sz="1600" dirty="0"/>
          </a:p>
        </p:txBody>
      </p:sp>
      <p:sp>
        <p:nvSpPr>
          <p:cNvPr id="2" name="Oval 1"/>
          <p:cNvSpPr/>
          <p:nvPr/>
        </p:nvSpPr>
        <p:spPr bwMode="auto">
          <a:xfrm>
            <a:off x="763709" y="3721614"/>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11" name="TextBox 10"/>
          <p:cNvSpPr txBox="1"/>
          <p:nvPr/>
        </p:nvSpPr>
        <p:spPr>
          <a:xfrm>
            <a:off x="763711" y="4981079"/>
            <a:ext cx="4690103" cy="1477328"/>
          </a:xfrm>
          <a:prstGeom prst="rect">
            <a:avLst/>
          </a:prstGeom>
          <a:solidFill>
            <a:srgbClr val="FDEADA"/>
          </a:solidFill>
          <a:ln w="6350">
            <a:solidFill>
              <a:schemeClr val="tx1"/>
            </a:solidFill>
          </a:ln>
        </p:spPr>
        <p:txBody>
          <a:bodyPr wrap="square" rtlCol="0">
            <a:spAutoFit/>
          </a:bodyPr>
          <a:lstStyle/>
          <a:p>
            <a:pPr fontAlgn="base">
              <a:spcBef>
                <a:spcPct val="0"/>
              </a:spcBef>
              <a:spcAft>
                <a:spcPct val="0"/>
              </a:spcAft>
            </a:pPr>
            <a:r>
              <a:rPr lang="en-US" b="1" dirty="0">
                <a:solidFill>
                  <a:srgbClr val="C00000"/>
                </a:solidFill>
                <a:cs typeface="Arial" charset="0"/>
              </a:rPr>
              <a:t> </a:t>
            </a:r>
            <a:r>
              <a:rPr lang="en-US" dirty="0">
                <a:cs typeface="Arial" charset="0"/>
              </a:rPr>
              <a:t>The correct answer is </a:t>
            </a:r>
            <a:r>
              <a:rPr lang="en-US" i="1" dirty="0">
                <a:cs typeface="Arial" charset="0"/>
              </a:rPr>
              <a:t>b</a:t>
            </a:r>
            <a:r>
              <a:rPr lang="en-US" dirty="0">
                <a:cs typeface="Arial" charset="0"/>
              </a:rPr>
              <a:t>:</a:t>
            </a:r>
            <a:r>
              <a:rPr lang="en-US" b="1" dirty="0">
                <a:solidFill>
                  <a:srgbClr val="C00000"/>
                </a:solidFill>
                <a:cs typeface="Arial" charset="0"/>
              </a:rPr>
              <a:t> </a:t>
            </a:r>
          </a:p>
          <a:p>
            <a:pPr fontAlgn="base">
              <a:spcBef>
                <a:spcPct val="0"/>
              </a:spcBef>
              <a:spcAft>
                <a:spcPct val="0"/>
              </a:spcAft>
            </a:pPr>
            <a:r>
              <a:rPr lang="en-US" dirty="0">
                <a:solidFill>
                  <a:srgbClr val="C00000"/>
                </a:solidFill>
                <a:cs typeface="Arial" charset="0"/>
              </a:rPr>
              <a:t>   </a:t>
            </a:r>
            <a:r>
              <a:rPr lang="en-US" dirty="0">
                <a:cs typeface="Arial" charset="0"/>
              </a:rPr>
              <a:t>Tax expense (to balance)     </a:t>
            </a:r>
            <a:r>
              <a:rPr lang="en-US" dirty="0">
                <a:solidFill>
                  <a:srgbClr val="0070C0"/>
                </a:solidFill>
                <a:cs typeface="Arial" charset="0"/>
              </a:rPr>
              <a:t>280,000</a:t>
            </a:r>
          </a:p>
          <a:p>
            <a:pPr fontAlgn="base">
              <a:spcBef>
                <a:spcPct val="0"/>
              </a:spcBef>
              <a:spcAft>
                <a:spcPct val="0"/>
              </a:spcAft>
            </a:pPr>
            <a:r>
              <a:rPr lang="en-US" dirty="0">
                <a:solidFill>
                  <a:srgbClr val="FF3399"/>
                </a:solidFill>
                <a:cs typeface="Arial" charset="0"/>
              </a:rPr>
              <a:t>   </a:t>
            </a:r>
            <a:r>
              <a:rPr lang="en-US" dirty="0">
                <a:cs typeface="Arial" charset="0"/>
              </a:rPr>
              <a:t>Deferred tax asset </a:t>
            </a:r>
            <a:r>
              <a:rPr lang="en-US" dirty="0">
                <a:solidFill>
                  <a:srgbClr val="FF3399"/>
                </a:solidFill>
                <a:cs typeface="Arial" charset="0"/>
              </a:rPr>
              <a:t>	       50,000</a:t>
            </a:r>
          </a:p>
          <a:p>
            <a:pPr fontAlgn="base">
              <a:spcBef>
                <a:spcPct val="0"/>
              </a:spcBef>
              <a:spcAft>
                <a:spcPct val="0"/>
              </a:spcAft>
            </a:pPr>
            <a:r>
              <a:rPr lang="en-US" dirty="0">
                <a:solidFill>
                  <a:prstClr val="black"/>
                </a:solidFill>
                <a:cs typeface="Arial" charset="0"/>
              </a:rPr>
              <a:t>	</a:t>
            </a:r>
            <a:r>
              <a:rPr lang="en-US" dirty="0">
                <a:cs typeface="Arial" charset="0"/>
              </a:rPr>
              <a:t>Taxes payable</a:t>
            </a:r>
            <a:r>
              <a:rPr lang="en-US" dirty="0">
                <a:solidFill>
                  <a:srgbClr val="92D050"/>
                </a:solidFill>
                <a:cs typeface="Arial" charset="0"/>
              </a:rPr>
              <a:t>		300,000</a:t>
            </a:r>
          </a:p>
          <a:p>
            <a:pPr fontAlgn="base">
              <a:spcBef>
                <a:spcPct val="0"/>
              </a:spcBef>
              <a:spcAft>
                <a:spcPct val="0"/>
              </a:spcAft>
            </a:pPr>
            <a:r>
              <a:rPr lang="en-US" dirty="0">
                <a:solidFill>
                  <a:prstClr val="black"/>
                </a:solidFill>
                <a:cs typeface="Arial" charset="0"/>
              </a:rPr>
              <a:t>	 Valuation allowance	  30,000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978" y="4820755"/>
            <a:ext cx="2365375"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979" y="3322560"/>
            <a:ext cx="2365375"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073960" y="3290950"/>
            <a:ext cx="2157412"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Deferred Tax Asset</a:t>
            </a:r>
          </a:p>
        </p:txBody>
      </p:sp>
      <p:sp>
        <p:nvSpPr>
          <p:cNvPr id="14" name="Rectangle 13"/>
          <p:cNvSpPr/>
          <p:nvPr/>
        </p:nvSpPr>
        <p:spPr>
          <a:xfrm>
            <a:off x="5969979" y="4797247"/>
            <a:ext cx="2325510"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Valuation Allowance</a:t>
            </a:r>
          </a:p>
        </p:txBody>
      </p:sp>
      <p:sp>
        <p:nvSpPr>
          <p:cNvPr id="15" name="Rectangle 14"/>
          <p:cNvSpPr/>
          <p:nvPr/>
        </p:nvSpPr>
        <p:spPr>
          <a:xfrm>
            <a:off x="5990538" y="3612977"/>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100,000</a:t>
            </a:r>
          </a:p>
        </p:txBody>
      </p:sp>
      <p:sp>
        <p:nvSpPr>
          <p:cNvPr id="10" name="Rectangle 9"/>
          <p:cNvSpPr/>
          <p:nvPr/>
        </p:nvSpPr>
        <p:spPr>
          <a:xfrm>
            <a:off x="7206394" y="5195343"/>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100,000</a:t>
            </a:r>
          </a:p>
        </p:txBody>
      </p:sp>
      <p:sp>
        <p:nvSpPr>
          <p:cNvPr id="16" name="Rectangle 15"/>
          <p:cNvSpPr/>
          <p:nvPr/>
        </p:nvSpPr>
        <p:spPr>
          <a:xfrm>
            <a:off x="5990538" y="4379456"/>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150,000</a:t>
            </a:r>
          </a:p>
        </p:txBody>
      </p:sp>
      <p:sp>
        <p:nvSpPr>
          <p:cNvPr id="17" name="Rectangle 16"/>
          <p:cNvSpPr/>
          <p:nvPr/>
        </p:nvSpPr>
        <p:spPr>
          <a:xfrm>
            <a:off x="7132734" y="5877651"/>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130,000</a:t>
            </a:r>
          </a:p>
        </p:txBody>
      </p:sp>
      <p:sp>
        <p:nvSpPr>
          <p:cNvPr id="18" name="TextBox 17"/>
          <p:cNvSpPr txBox="1"/>
          <p:nvPr/>
        </p:nvSpPr>
        <p:spPr>
          <a:xfrm>
            <a:off x="5512467" y="6300823"/>
            <a:ext cx="2279057" cy="338554"/>
          </a:xfrm>
          <a:prstGeom prst="rect">
            <a:avLst/>
          </a:prstGeom>
          <a:solidFill>
            <a:srgbClr val="4F81BD">
              <a:lumMod val="20000"/>
              <a:lumOff val="80000"/>
            </a:srgbClr>
          </a:solidFill>
          <a:ln>
            <a:solidFill>
              <a:srgbClr val="4F81BD">
                <a:lumMod val="50000"/>
              </a:srgbClr>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$150,000 − $20,000</a:t>
            </a:r>
          </a:p>
        </p:txBody>
      </p:sp>
      <p:cxnSp>
        <p:nvCxnSpPr>
          <p:cNvPr id="19" name="Straight Arrow Connector 18"/>
          <p:cNvCxnSpPr>
            <a:stCxn id="18" idx="0"/>
          </p:cNvCxnSpPr>
          <p:nvPr/>
        </p:nvCxnSpPr>
        <p:spPr>
          <a:xfrm flipV="1">
            <a:off x="6651996" y="6102534"/>
            <a:ext cx="662028" cy="198289"/>
          </a:xfrm>
          <a:prstGeom prst="straightConnector1">
            <a:avLst/>
          </a:prstGeom>
          <a:noFill/>
          <a:ln w="6350" cap="flat" cmpd="sng" algn="ctr">
            <a:solidFill>
              <a:srgbClr val="4F81BD">
                <a:lumMod val="50000"/>
              </a:srgbClr>
            </a:solidFill>
            <a:prstDash val="solid"/>
            <a:miter lim="800000"/>
            <a:tailEnd type="arrow"/>
          </a:ln>
          <a:effectLst/>
        </p:spPr>
      </p:cxnSp>
      <p:sp>
        <p:nvSpPr>
          <p:cNvPr id="3" name="Rectangle 2"/>
          <p:cNvSpPr/>
          <p:nvPr/>
        </p:nvSpPr>
        <p:spPr>
          <a:xfrm>
            <a:off x="6073959" y="3979434"/>
            <a:ext cx="931387" cy="24635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50,000</a:t>
            </a:r>
          </a:p>
        </p:txBody>
      </p:sp>
      <p:sp>
        <p:nvSpPr>
          <p:cNvPr id="20" name="Rectangle 19"/>
          <p:cNvSpPr/>
          <p:nvPr/>
        </p:nvSpPr>
        <p:spPr>
          <a:xfrm>
            <a:off x="7335982" y="5497347"/>
            <a:ext cx="853789" cy="2236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30,000</a:t>
            </a:r>
          </a:p>
        </p:txBody>
      </p:sp>
      <p:sp>
        <p:nvSpPr>
          <p:cNvPr id="21"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sp>
        <p:nvSpPr>
          <p:cNvPr id="22" name="Slide Number Placeholder 5">
            <a:extLst>
              <a:ext uri="{FF2B5EF4-FFF2-40B4-BE49-F238E27FC236}">
                <a16:creationId xmlns:a16="http://schemas.microsoft.com/office/drawing/2014/main" id="{E0D0624B-3713-664D-BF3F-EC82C74ECD0B}"/>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44</a:t>
            </a:fld>
            <a:endParaRPr lang="en-US" dirty="0"/>
          </a:p>
        </p:txBody>
      </p:sp>
    </p:spTree>
    <p:extLst>
      <p:ext uri="{BB962C8B-B14F-4D97-AF65-F5344CB8AC3E}">
        <p14:creationId xmlns:p14="http://schemas.microsoft.com/office/powerpoint/2010/main" val="42765600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14:presetBounceEnd="20000">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14:bounceEnd="20000">
                                          <p:cBhvr additive="base">
                                            <p:cTn id="13" dur="14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4" dur="14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fade">
                                          <p:cBhvr>
                                            <p:cTn id="53" dur="500"/>
                                            <p:tgtEl>
                                              <p:spTgt spid="11">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Effect transition="in" filter="fade">
                                          <p:cBhvr>
                                            <p:cTn id="5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p:bldP spid="10" grpId="0"/>
          <p:bldP spid="16" grpId="0"/>
          <p:bldP spid="17" grpId="0"/>
          <p:bldP spid="18" grpId="0" animBg="1"/>
          <p:bldP spid="3"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400" fill="hold"/>
                                            <p:tgtEl>
                                              <p:spTgt spid="2"/>
                                            </p:tgtEl>
                                            <p:attrNameLst>
                                              <p:attrName>ppt_x</p:attrName>
                                            </p:attrNameLst>
                                          </p:cBhvr>
                                          <p:tavLst>
                                            <p:tav tm="0">
                                              <p:val>
                                                <p:strVal val="1+#ppt_w/2"/>
                                              </p:val>
                                            </p:tav>
                                            <p:tav tm="100000">
                                              <p:val>
                                                <p:strVal val="#ppt_x"/>
                                              </p:val>
                                            </p:tav>
                                          </p:tavLst>
                                        </p:anim>
                                        <p:anim calcmode="lin" valueType="num">
                                          <p:cBhvr additive="base">
                                            <p:cTn id="14" dur="14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fade">
                                          <p:cBhvr>
                                            <p:cTn id="53" dur="500"/>
                                            <p:tgtEl>
                                              <p:spTgt spid="11">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Effect transition="in" filter="fade">
                                          <p:cBhvr>
                                            <p:cTn id="5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p:bldP spid="10" grpId="0"/>
          <p:bldP spid="16" grpId="0"/>
          <p:bldP spid="17" grpId="0"/>
          <p:bldP spid="18" grpId="0" animBg="1"/>
          <p:bldP spid="3" grpId="0" animBg="1"/>
          <p:bldP spid="20"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05824"/>
            <a:ext cx="8382000" cy="1444625"/>
          </a:xfrm>
        </p:spPr>
        <p:txBody>
          <a:bodyPr>
            <a:normAutofit/>
          </a:bodyPr>
          <a:lstStyle/>
          <a:p>
            <a:r>
              <a:rPr lang="en-US" dirty="0"/>
              <a:t> Explanation for Valuation Allowance—Sears Holding Corporation</a:t>
            </a:r>
            <a:endParaRPr lang="en-IN" dirty="0">
              <a:latin typeface="+mj-lt"/>
            </a:endParaRP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sp>
        <p:nvSpPr>
          <p:cNvPr id="3" name="Rectangle: Diagonal Corners Rounded 2">
            <a:extLst>
              <a:ext uri="{FF2B5EF4-FFF2-40B4-BE49-F238E27FC236}">
                <a16:creationId xmlns:a16="http://schemas.microsoft.com/office/drawing/2014/main" id="{6898A07C-99BF-490C-A330-B2948E3A6AD8}"/>
              </a:ext>
            </a:extLst>
          </p:cNvPr>
          <p:cNvSpPr/>
          <p:nvPr/>
        </p:nvSpPr>
        <p:spPr>
          <a:xfrm flipV="1">
            <a:off x="850899" y="1781175"/>
            <a:ext cx="7962901" cy="2752725"/>
          </a:xfrm>
          <a:prstGeom prst="round2DiagRect">
            <a:avLst/>
          </a:prstGeom>
          <a:solidFill>
            <a:schemeClr val="tx2">
              <a:lumMod val="20000"/>
              <a:lumOff val="80000"/>
            </a:schemeClr>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0BC548CA-7867-4422-AB9D-1E97890C5485}"/>
              </a:ext>
            </a:extLst>
          </p:cNvPr>
          <p:cNvGraphicFramePr>
            <a:graphicFrameLocks noGrp="1"/>
          </p:cNvGraphicFramePr>
          <p:nvPr>
            <p:extLst>
              <p:ext uri="{D42A27DB-BD31-4B8C-83A1-F6EECF244321}">
                <p14:modId xmlns:p14="http://schemas.microsoft.com/office/powerpoint/2010/main" val="335446563"/>
              </p:ext>
            </p:extLst>
          </p:nvPr>
        </p:nvGraphicFramePr>
        <p:xfrm>
          <a:off x="1009649" y="1943100"/>
          <a:ext cx="7524751" cy="2438400"/>
        </p:xfrm>
        <a:graphic>
          <a:graphicData uri="http://schemas.openxmlformats.org/drawingml/2006/table">
            <a:tbl>
              <a:tblPr/>
              <a:tblGrid>
                <a:gridCol w="7524751">
                  <a:extLst>
                    <a:ext uri="{9D8B030D-6E8A-4147-A177-3AD203B41FA5}">
                      <a16:colId xmlns:a16="http://schemas.microsoft.com/office/drawing/2014/main" val="1444258599"/>
                    </a:ext>
                  </a:extLst>
                </a:gridCol>
              </a:tblGrid>
              <a:tr h="424070">
                <a:tc>
                  <a:txBody>
                    <a:bodyPr/>
                    <a:lstStyle/>
                    <a:p>
                      <a:pPr algn="l"/>
                      <a:r>
                        <a:rPr lang="en-US" b="1" dirty="0"/>
                        <a:t>Note 10 - Income Taxes (in part)</a:t>
                      </a:r>
                      <a:endParaRPr lang="en-US" dirty="0"/>
                    </a:p>
                  </a:txBody>
                  <a:tcPr>
                    <a:lnL>
                      <a:noFill/>
                    </a:lnL>
                    <a:lnR>
                      <a:noFill/>
                    </a:lnR>
                    <a:lnT>
                      <a:noFill/>
                    </a:lnT>
                    <a:lnB>
                      <a:noFill/>
                    </a:lnB>
                  </a:tcPr>
                </a:tc>
                <a:extLst>
                  <a:ext uri="{0D108BD9-81ED-4DB2-BD59-A6C34878D82A}">
                    <a16:rowId xmlns:a16="http://schemas.microsoft.com/office/drawing/2014/main" val="2530488749"/>
                  </a:ext>
                </a:extLst>
              </a:tr>
              <a:tr h="2014330">
                <a:tc>
                  <a:txBody>
                    <a:bodyPr/>
                    <a:lstStyle/>
                    <a:p>
                      <a:pPr algn="l"/>
                      <a:r>
                        <a:rPr lang="en-US" dirty="0"/>
                        <a:t>Management assesses the available positive and negative evidence to estimate if sufficient future taxable income will be generated to use the existing deferred tax assets. A significant piece of objective negative evidence evaluated was the cumulative loss incurred over the three-year periods ended January 28, 2017, January 30, 2016, and January 31, 2015. Such objective evidence limits the ability to consider other subjective evidence such as our projections for future income.</a:t>
                      </a:r>
                    </a:p>
                  </a:txBody>
                  <a:tcPr>
                    <a:lnL>
                      <a:noFill/>
                    </a:lnL>
                    <a:lnR>
                      <a:noFill/>
                    </a:lnR>
                    <a:lnT>
                      <a:noFill/>
                    </a:lnT>
                    <a:lnB>
                      <a:noFill/>
                    </a:lnB>
                  </a:tcPr>
                </a:tc>
                <a:extLst>
                  <a:ext uri="{0D108BD9-81ED-4DB2-BD59-A6C34878D82A}">
                    <a16:rowId xmlns:a16="http://schemas.microsoft.com/office/drawing/2014/main" val="1248734162"/>
                  </a:ext>
                </a:extLst>
              </a:tr>
            </a:tbl>
          </a:graphicData>
        </a:graphic>
      </p:graphicFrame>
      <p:sp>
        <p:nvSpPr>
          <p:cNvPr id="7" name="Slide Number Placeholder 5">
            <a:extLst>
              <a:ext uri="{FF2B5EF4-FFF2-40B4-BE49-F238E27FC236}">
                <a16:creationId xmlns:a16="http://schemas.microsoft.com/office/drawing/2014/main" id="{E56E8288-6590-3544-947C-8159E8B2FE8D}"/>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45</a:t>
            </a:fld>
            <a:endParaRPr lang="en-US" dirty="0"/>
          </a:p>
        </p:txBody>
      </p:sp>
    </p:spTree>
    <p:extLst>
      <p:ext uri="{BB962C8B-B14F-4D97-AF65-F5344CB8AC3E}">
        <p14:creationId xmlns:p14="http://schemas.microsoft.com/office/powerpoint/2010/main" val="22586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Financial Reporting Standards: Valuation Allowance</a:t>
            </a:r>
          </a:p>
        </p:txBody>
      </p:sp>
      <p:sp>
        <p:nvSpPr>
          <p:cNvPr id="4" name="Rectangle: Diagonal Corners Rounded 3">
            <a:extLst>
              <a:ext uri="{FF2B5EF4-FFF2-40B4-BE49-F238E27FC236}">
                <a16:creationId xmlns:a16="http://schemas.microsoft.com/office/drawing/2014/main" id="{47BC5DEC-2447-4527-8705-E246163A22F7}"/>
              </a:ext>
            </a:extLst>
          </p:cNvPr>
          <p:cNvSpPr/>
          <p:nvPr/>
        </p:nvSpPr>
        <p:spPr>
          <a:xfrm flipV="1">
            <a:off x="850899" y="1781175"/>
            <a:ext cx="7962901" cy="2333625"/>
          </a:xfrm>
          <a:prstGeom prst="round2DiagRect">
            <a:avLst/>
          </a:prstGeom>
          <a:solidFill>
            <a:schemeClr val="accent3">
              <a:lumMod val="20000"/>
              <a:lumOff val="80000"/>
            </a:schemeClr>
          </a:solidFill>
          <a:ln w="38100">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E5C5923D-C40D-4386-98E7-BCE65EF4DC01}"/>
              </a:ext>
            </a:extLst>
          </p:cNvPr>
          <p:cNvGraphicFramePr>
            <a:graphicFrameLocks noGrp="1"/>
          </p:cNvGraphicFramePr>
          <p:nvPr>
            <p:extLst>
              <p:ext uri="{D42A27DB-BD31-4B8C-83A1-F6EECF244321}">
                <p14:modId xmlns:p14="http://schemas.microsoft.com/office/powerpoint/2010/main" val="3574072175"/>
              </p:ext>
            </p:extLst>
          </p:nvPr>
        </p:nvGraphicFramePr>
        <p:xfrm>
          <a:off x="1009649" y="1943100"/>
          <a:ext cx="7524751" cy="2014330"/>
        </p:xfrm>
        <a:graphic>
          <a:graphicData uri="http://schemas.openxmlformats.org/drawingml/2006/table">
            <a:tbl>
              <a:tblPr/>
              <a:tblGrid>
                <a:gridCol w="7524751">
                  <a:extLst>
                    <a:ext uri="{9D8B030D-6E8A-4147-A177-3AD203B41FA5}">
                      <a16:colId xmlns:a16="http://schemas.microsoft.com/office/drawing/2014/main" val="1444258599"/>
                    </a:ext>
                  </a:extLst>
                </a:gridCol>
              </a:tblGrid>
              <a:tr h="2014330">
                <a:tc>
                  <a:txBody>
                    <a:bodyPr/>
                    <a:lstStyle/>
                    <a:p>
                      <a:pPr algn="l"/>
                      <a:r>
                        <a:rPr lang="en-US" b="1" dirty="0"/>
                        <a:t>Valuation Allowances.</a:t>
                      </a:r>
                      <a:r>
                        <a:rPr lang="en-US" dirty="0"/>
                        <a:t> Under U.S. GAAP, companies recognize deferred tax assets and then reduce those assets with an offsetting valuation allowance if it is not “more likely than not” that the asset will be realized. In contrast, under IFRS, deferred tax assets only are recognized to begin with if it is probable (defined as “more likely than not") that they will be realized. That means that we could see more deferred tax assets and offsetting valuation allowances under U.S. GAAP than how the same company would appear under IFRS.</a:t>
                      </a:r>
                    </a:p>
                  </a:txBody>
                  <a:tcPr>
                    <a:lnL>
                      <a:noFill/>
                    </a:lnL>
                    <a:lnR>
                      <a:noFill/>
                    </a:lnR>
                    <a:lnT>
                      <a:noFill/>
                    </a:lnT>
                    <a:lnB>
                      <a:noFill/>
                    </a:lnB>
                  </a:tcPr>
                </a:tc>
                <a:extLst>
                  <a:ext uri="{0D108BD9-81ED-4DB2-BD59-A6C34878D82A}">
                    <a16:rowId xmlns:a16="http://schemas.microsoft.com/office/drawing/2014/main" val="1248734162"/>
                  </a:ext>
                </a:extLst>
              </a:tr>
            </a:tbl>
          </a:graphicData>
        </a:graphic>
      </p:graphicFrame>
      <p:sp>
        <p:nvSpPr>
          <p:cNvPr id="7" name="Title 2">
            <a:extLst>
              <a:ext uri="{FF2B5EF4-FFF2-40B4-BE49-F238E27FC236}">
                <a16:creationId xmlns:a16="http://schemas.microsoft.com/office/drawing/2014/main" id="{D1E5ABA4-4060-4C91-B40F-20BC5716574E}"/>
              </a:ext>
            </a:extLst>
          </p:cNvPr>
          <p:cNvSpPr txBox="1">
            <a:spLocks/>
          </p:cNvSpPr>
          <p:nvPr/>
        </p:nvSpPr>
        <p:spPr bwMode="auto">
          <a:xfrm>
            <a:off x="8377236" y="93665"/>
            <a:ext cx="87312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LO16-11</a:t>
            </a:r>
          </a:p>
        </p:txBody>
      </p:sp>
      <p:sp>
        <p:nvSpPr>
          <p:cNvPr id="8" name="Slide Number Placeholder 5">
            <a:extLst>
              <a:ext uri="{FF2B5EF4-FFF2-40B4-BE49-F238E27FC236}">
                <a16:creationId xmlns:a16="http://schemas.microsoft.com/office/drawing/2014/main" id="{DEB8A1FE-BA54-6942-9DB6-371259F1F5E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46</a:t>
            </a:fld>
            <a:endParaRPr lang="en-US" dirty="0"/>
          </a:p>
        </p:txBody>
      </p:sp>
    </p:spTree>
    <p:extLst>
      <p:ext uri="{BB962C8B-B14F-4D97-AF65-F5344CB8AC3E}">
        <p14:creationId xmlns:p14="http://schemas.microsoft.com/office/powerpoint/2010/main" val="27415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
            <a:ext cx="7689826" cy="565432"/>
          </a:xfrm>
        </p:spPr>
        <p:txBody>
          <a:bodyPr>
            <a:normAutofit/>
          </a:bodyPr>
          <a:lstStyle/>
          <a:p>
            <a:r>
              <a:rPr lang="en-US" sz="2800" dirty="0"/>
              <a:t> </a:t>
            </a:r>
            <a:r>
              <a:rPr lang="en-IN" sz="2800" dirty="0">
                <a:latin typeface="+mj-lt"/>
              </a:rPr>
              <a:t>Disclosure of Tax Expense—Shoe Carnival, Inc.</a:t>
            </a:r>
          </a:p>
        </p:txBody>
      </p:sp>
      <p:sp>
        <p:nvSpPr>
          <p:cNvPr id="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sp>
        <p:nvSpPr>
          <p:cNvPr id="13" name="Rectangle 12"/>
          <p:cNvSpPr/>
          <p:nvPr/>
        </p:nvSpPr>
        <p:spPr>
          <a:xfrm>
            <a:off x="1178794" y="5096829"/>
            <a:ext cx="6663217" cy="153482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1400" dirty="0"/>
          </a:p>
        </p:txBody>
      </p:sp>
      <p:sp>
        <p:nvSpPr>
          <p:cNvPr id="14" name="TextBox 13"/>
          <p:cNvSpPr txBox="1">
            <a:spLocks noChangeArrowheads="1"/>
          </p:cNvSpPr>
          <p:nvPr/>
        </p:nvSpPr>
        <p:spPr bwMode="auto">
          <a:xfrm>
            <a:off x="1220683" y="5118795"/>
            <a:ext cx="4686300" cy="307777"/>
          </a:xfrm>
          <a:prstGeom prst="rect">
            <a:avLst/>
          </a:prstGeom>
          <a:noFill/>
          <a:ln w="9525">
            <a:noFill/>
            <a:miter lim="800000"/>
            <a:headEnd/>
            <a:tailEnd/>
          </a:ln>
        </p:spPr>
        <p:txBody>
          <a:bodyPr>
            <a:spAutoFit/>
          </a:bodyPr>
          <a:lstStyle/>
          <a:p>
            <a:pPr algn="ctr"/>
            <a:r>
              <a:rPr lang="en-US" sz="1400" b="1" dirty="0">
                <a:latin typeface="Calibri" pitchFamily="34" charset="0"/>
              </a:rPr>
              <a:t>Journal Entry</a:t>
            </a:r>
            <a:endParaRPr lang="en-IN" sz="1400" b="1" baseline="30000" dirty="0">
              <a:latin typeface="Calibri" pitchFamily="34" charset="0"/>
            </a:endParaRPr>
          </a:p>
        </p:txBody>
      </p:sp>
      <p:sp>
        <p:nvSpPr>
          <p:cNvPr id="15" name="TextBox 14"/>
          <p:cNvSpPr txBox="1">
            <a:spLocks noChangeArrowheads="1"/>
          </p:cNvSpPr>
          <p:nvPr/>
        </p:nvSpPr>
        <p:spPr bwMode="auto">
          <a:xfrm>
            <a:off x="1220683" y="5438191"/>
            <a:ext cx="4731414" cy="404812"/>
          </a:xfrm>
          <a:prstGeom prst="rect">
            <a:avLst/>
          </a:prstGeom>
          <a:noFill/>
          <a:ln w="9525">
            <a:noFill/>
            <a:miter lim="800000"/>
            <a:headEnd/>
            <a:tailEnd/>
          </a:ln>
        </p:spPr>
        <p:txBody>
          <a:bodyPr/>
          <a:lstStyle/>
          <a:p>
            <a:r>
              <a:rPr lang="en-US" sz="1400" dirty="0"/>
              <a:t>Income tax expense</a:t>
            </a:r>
            <a:endParaRPr lang="en-IN" sz="1400" dirty="0">
              <a:latin typeface="Calibri" pitchFamily="34" charset="0"/>
            </a:endParaRPr>
          </a:p>
        </p:txBody>
      </p:sp>
      <p:sp>
        <p:nvSpPr>
          <p:cNvPr id="16" name="TextBox 15"/>
          <p:cNvSpPr txBox="1">
            <a:spLocks noChangeArrowheads="1"/>
          </p:cNvSpPr>
          <p:nvPr/>
        </p:nvSpPr>
        <p:spPr bwMode="auto">
          <a:xfrm>
            <a:off x="1222118" y="5699561"/>
            <a:ext cx="4728545" cy="404813"/>
          </a:xfrm>
          <a:prstGeom prst="rect">
            <a:avLst/>
          </a:prstGeom>
          <a:noFill/>
          <a:ln w="9525">
            <a:noFill/>
            <a:miter lim="800000"/>
            <a:headEnd/>
            <a:tailEnd/>
          </a:ln>
        </p:spPr>
        <p:txBody>
          <a:bodyPr/>
          <a:lstStyle/>
          <a:p>
            <a:r>
              <a:rPr lang="en-US" sz="1400" dirty="0"/>
              <a:t>Deferred tax assets and liabilities</a:t>
            </a:r>
          </a:p>
          <a:p>
            <a:endParaRPr lang="en-US" sz="1400" dirty="0">
              <a:latin typeface="Calibri" pitchFamily="34" charset="0"/>
            </a:endParaRPr>
          </a:p>
          <a:p>
            <a:endParaRPr lang="en-IN" sz="1400" dirty="0">
              <a:latin typeface="Calibri" pitchFamily="34" charset="0"/>
            </a:endParaRPr>
          </a:p>
        </p:txBody>
      </p:sp>
      <p:sp>
        <p:nvSpPr>
          <p:cNvPr id="17" name="TextBox 16"/>
          <p:cNvSpPr txBox="1">
            <a:spLocks noChangeArrowheads="1"/>
          </p:cNvSpPr>
          <p:nvPr/>
        </p:nvSpPr>
        <p:spPr bwMode="auto">
          <a:xfrm>
            <a:off x="5155372" y="5417336"/>
            <a:ext cx="1174822" cy="404812"/>
          </a:xfrm>
          <a:prstGeom prst="rect">
            <a:avLst/>
          </a:prstGeom>
          <a:noFill/>
          <a:ln w="9525">
            <a:noFill/>
            <a:miter lim="800000"/>
            <a:headEnd/>
            <a:tailEnd/>
          </a:ln>
        </p:spPr>
        <p:txBody>
          <a:bodyPr/>
          <a:lstStyle/>
          <a:p>
            <a:pPr algn="r"/>
            <a:r>
              <a:rPr lang="en-IN" sz="1400" b="1" dirty="0">
                <a:solidFill>
                  <a:srgbClr val="0070C0"/>
                </a:solidFill>
                <a:latin typeface="Calibri" pitchFamily="34" charset="0"/>
              </a:rPr>
              <a:t>14,232</a:t>
            </a:r>
          </a:p>
        </p:txBody>
      </p:sp>
      <p:sp>
        <p:nvSpPr>
          <p:cNvPr id="18" name="TextBox 17"/>
          <p:cNvSpPr txBox="1">
            <a:spLocks noChangeArrowheads="1"/>
          </p:cNvSpPr>
          <p:nvPr/>
        </p:nvSpPr>
        <p:spPr bwMode="auto">
          <a:xfrm>
            <a:off x="5098258" y="5695214"/>
            <a:ext cx="1176057" cy="404813"/>
          </a:xfrm>
          <a:prstGeom prst="rect">
            <a:avLst/>
          </a:prstGeom>
          <a:noFill/>
          <a:ln w="9525">
            <a:noFill/>
            <a:miter lim="800000"/>
            <a:headEnd/>
            <a:tailEnd/>
          </a:ln>
        </p:spPr>
        <p:txBody>
          <a:bodyPr/>
          <a:lstStyle/>
          <a:p>
            <a:pPr algn="r"/>
            <a:r>
              <a:rPr lang="en-IN" sz="1400" b="1" dirty="0">
                <a:solidFill>
                  <a:srgbClr val="FF3399"/>
                </a:solidFill>
                <a:latin typeface="Calibri" pitchFamily="34" charset="0"/>
              </a:rPr>
              <a:t>2,837</a:t>
            </a:r>
          </a:p>
        </p:txBody>
      </p:sp>
      <p:sp>
        <p:nvSpPr>
          <p:cNvPr id="19" name="TextBox 18"/>
          <p:cNvSpPr txBox="1">
            <a:spLocks noChangeArrowheads="1"/>
          </p:cNvSpPr>
          <p:nvPr/>
        </p:nvSpPr>
        <p:spPr bwMode="auto">
          <a:xfrm>
            <a:off x="6650788" y="5163858"/>
            <a:ext cx="1065331" cy="307777"/>
          </a:xfrm>
          <a:prstGeom prst="rect">
            <a:avLst/>
          </a:prstGeom>
          <a:noFill/>
          <a:ln w="9525">
            <a:noFill/>
            <a:miter lim="800000"/>
            <a:headEnd/>
            <a:tailEnd/>
          </a:ln>
        </p:spPr>
        <p:txBody>
          <a:bodyPr>
            <a:spAutoFit/>
          </a:bodyPr>
          <a:lstStyle/>
          <a:p>
            <a:pPr algn="ctr"/>
            <a:r>
              <a:rPr lang="en-US" sz="1400" b="1" dirty="0">
                <a:latin typeface="Calibri" pitchFamily="34" charset="0"/>
              </a:rPr>
              <a:t>Credit</a:t>
            </a:r>
            <a:endParaRPr lang="en-IN" sz="1400" b="1" baseline="30000" dirty="0">
              <a:latin typeface="Calibri" pitchFamily="34" charset="0"/>
            </a:endParaRPr>
          </a:p>
        </p:txBody>
      </p:sp>
      <p:sp>
        <p:nvSpPr>
          <p:cNvPr id="20" name="TextBox 19"/>
          <p:cNvSpPr txBox="1">
            <a:spLocks noChangeArrowheads="1"/>
          </p:cNvSpPr>
          <p:nvPr/>
        </p:nvSpPr>
        <p:spPr bwMode="auto">
          <a:xfrm>
            <a:off x="5314158" y="5158871"/>
            <a:ext cx="1289050" cy="307777"/>
          </a:xfrm>
          <a:prstGeom prst="rect">
            <a:avLst/>
          </a:prstGeom>
          <a:noFill/>
          <a:ln w="9525">
            <a:noFill/>
            <a:miter lim="800000"/>
            <a:headEnd/>
            <a:tailEnd/>
          </a:ln>
        </p:spPr>
        <p:txBody>
          <a:bodyPr>
            <a:spAutoFit/>
          </a:bodyPr>
          <a:lstStyle/>
          <a:p>
            <a:pPr algn="ctr"/>
            <a:r>
              <a:rPr lang="en-US" sz="1400" b="1" dirty="0">
                <a:latin typeface="Calibri" pitchFamily="34" charset="0"/>
              </a:rPr>
              <a:t>Debit</a:t>
            </a:r>
            <a:endParaRPr lang="en-IN" sz="1400" b="1" baseline="30000" dirty="0">
              <a:latin typeface="Calibri" pitchFamily="34" charset="0"/>
            </a:endParaRPr>
          </a:p>
        </p:txBody>
      </p:sp>
      <p:sp>
        <p:nvSpPr>
          <p:cNvPr id="21" name="TextBox 20"/>
          <p:cNvSpPr txBox="1">
            <a:spLocks noChangeArrowheads="1"/>
          </p:cNvSpPr>
          <p:nvPr/>
        </p:nvSpPr>
        <p:spPr bwMode="auto">
          <a:xfrm>
            <a:off x="1222118" y="6226840"/>
            <a:ext cx="4728545" cy="404813"/>
          </a:xfrm>
          <a:prstGeom prst="rect">
            <a:avLst/>
          </a:prstGeom>
          <a:noFill/>
          <a:ln w="9525">
            <a:noFill/>
            <a:miter lim="800000"/>
            <a:headEnd/>
            <a:tailEnd/>
          </a:ln>
        </p:spPr>
        <p:txBody>
          <a:bodyPr/>
          <a:lstStyle/>
          <a:p>
            <a:pPr lvl="1"/>
            <a:r>
              <a:rPr lang="en-US" sz="1400" dirty="0"/>
              <a:t>Income tax payable</a:t>
            </a:r>
            <a:endParaRPr lang="en-IN" sz="1400" dirty="0">
              <a:latin typeface="Calibri" pitchFamily="34" charset="0"/>
            </a:endParaRPr>
          </a:p>
        </p:txBody>
      </p:sp>
      <p:sp>
        <p:nvSpPr>
          <p:cNvPr id="22" name="TextBox 21"/>
          <p:cNvSpPr txBox="1">
            <a:spLocks noChangeArrowheads="1"/>
          </p:cNvSpPr>
          <p:nvPr/>
        </p:nvSpPr>
        <p:spPr bwMode="auto">
          <a:xfrm>
            <a:off x="6480358" y="6226840"/>
            <a:ext cx="1176057" cy="404813"/>
          </a:xfrm>
          <a:prstGeom prst="rect">
            <a:avLst/>
          </a:prstGeom>
          <a:noFill/>
          <a:ln w="9525">
            <a:noFill/>
            <a:miter lim="800000"/>
            <a:headEnd/>
            <a:tailEnd/>
          </a:ln>
        </p:spPr>
        <p:txBody>
          <a:bodyPr/>
          <a:lstStyle/>
          <a:p>
            <a:pPr algn="r"/>
            <a:r>
              <a:rPr lang="en-IN" sz="1400" b="1" dirty="0">
                <a:solidFill>
                  <a:srgbClr val="92D050"/>
                </a:solidFill>
                <a:latin typeface="Calibri" pitchFamily="34" charset="0"/>
              </a:rPr>
              <a:t>15,613</a:t>
            </a:r>
          </a:p>
        </p:txBody>
      </p:sp>
      <p:cxnSp>
        <p:nvCxnSpPr>
          <p:cNvPr id="23" name="Straight Connector 22"/>
          <p:cNvCxnSpPr>
            <a:cxnSpLocks/>
          </p:cNvCxnSpPr>
          <p:nvPr/>
        </p:nvCxnSpPr>
        <p:spPr>
          <a:xfrm>
            <a:off x="1220683" y="5438321"/>
            <a:ext cx="6621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1222118" y="5995298"/>
            <a:ext cx="4728545" cy="404813"/>
          </a:xfrm>
          <a:prstGeom prst="rect">
            <a:avLst/>
          </a:prstGeom>
          <a:noFill/>
          <a:ln w="9525">
            <a:noFill/>
            <a:miter lim="800000"/>
            <a:headEnd/>
            <a:tailEnd/>
          </a:ln>
        </p:spPr>
        <p:txBody>
          <a:bodyPr/>
          <a:lstStyle/>
          <a:p>
            <a:pPr lvl="1"/>
            <a:r>
              <a:rPr lang="en-US" sz="1400" dirty="0"/>
              <a:t>Valuation allowance</a:t>
            </a:r>
            <a:endParaRPr lang="en-IN" sz="1400" dirty="0">
              <a:latin typeface="Calibri" pitchFamily="34" charset="0"/>
            </a:endParaRPr>
          </a:p>
        </p:txBody>
      </p:sp>
      <p:sp>
        <p:nvSpPr>
          <p:cNvPr id="25" name="TextBox 24"/>
          <p:cNvSpPr txBox="1">
            <a:spLocks noChangeArrowheads="1"/>
          </p:cNvSpPr>
          <p:nvPr/>
        </p:nvSpPr>
        <p:spPr bwMode="auto">
          <a:xfrm>
            <a:off x="6472737" y="5901526"/>
            <a:ext cx="1176057" cy="404813"/>
          </a:xfrm>
          <a:prstGeom prst="rect">
            <a:avLst/>
          </a:prstGeom>
          <a:noFill/>
          <a:ln w="9525">
            <a:noFill/>
            <a:miter lim="800000"/>
            <a:headEnd/>
            <a:tailEnd/>
          </a:ln>
        </p:spPr>
        <p:txBody>
          <a:bodyPr/>
          <a:lstStyle/>
          <a:p>
            <a:pPr algn="r"/>
            <a:r>
              <a:rPr lang="en-IN" sz="1400" b="1" dirty="0">
                <a:solidFill>
                  <a:srgbClr val="FF3399"/>
                </a:solidFill>
                <a:latin typeface="Calibri" pitchFamily="34" charset="0"/>
              </a:rPr>
              <a:t>1,456</a:t>
            </a:r>
          </a:p>
        </p:txBody>
      </p:sp>
      <p:graphicFrame>
        <p:nvGraphicFramePr>
          <p:cNvPr id="4" name="Table 3">
            <a:extLst>
              <a:ext uri="{FF2B5EF4-FFF2-40B4-BE49-F238E27FC236}">
                <a16:creationId xmlns:a16="http://schemas.microsoft.com/office/drawing/2014/main" id="{BB106631-2407-489A-93E1-58AB2773F658}"/>
              </a:ext>
            </a:extLst>
          </p:cNvPr>
          <p:cNvGraphicFramePr>
            <a:graphicFrameLocks noGrp="1"/>
          </p:cNvGraphicFramePr>
          <p:nvPr>
            <p:extLst>
              <p:ext uri="{D42A27DB-BD31-4B8C-83A1-F6EECF244321}">
                <p14:modId xmlns:p14="http://schemas.microsoft.com/office/powerpoint/2010/main" val="3334346670"/>
              </p:ext>
            </p:extLst>
          </p:nvPr>
        </p:nvGraphicFramePr>
        <p:xfrm>
          <a:off x="1855897" y="574352"/>
          <a:ext cx="5957188" cy="4449780"/>
        </p:xfrm>
        <a:graphic>
          <a:graphicData uri="http://schemas.openxmlformats.org/drawingml/2006/table">
            <a:tbl>
              <a:tblPr/>
              <a:tblGrid>
                <a:gridCol w="1489297">
                  <a:extLst>
                    <a:ext uri="{9D8B030D-6E8A-4147-A177-3AD203B41FA5}">
                      <a16:colId xmlns:a16="http://schemas.microsoft.com/office/drawing/2014/main" val="116935309"/>
                    </a:ext>
                  </a:extLst>
                </a:gridCol>
                <a:gridCol w="1489297">
                  <a:extLst>
                    <a:ext uri="{9D8B030D-6E8A-4147-A177-3AD203B41FA5}">
                      <a16:colId xmlns:a16="http://schemas.microsoft.com/office/drawing/2014/main" val="707235645"/>
                    </a:ext>
                  </a:extLst>
                </a:gridCol>
                <a:gridCol w="1489297">
                  <a:extLst>
                    <a:ext uri="{9D8B030D-6E8A-4147-A177-3AD203B41FA5}">
                      <a16:colId xmlns:a16="http://schemas.microsoft.com/office/drawing/2014/main" val="1782601288"/>
                    </a:ext>
                  </a:extLst>
                </a:gridCol>
                <a:gridCol w="1489297">
                  <a:extLst>
                    <a:ext uri="{9D8B030D-6E8A-4147-A177-3AD203B41FA5}">
                      <a16:colId xmlns:a16="http://schemas.microsoft.com/office/drawing/2014/main" val="3008379409"/>
                    </a:ext>
                  </a:extLst>
                </a:gridCol>
              </a:tblGrid>
              <a:tr h="275632">
                <a:tc gridSpan="4">
                  <a:txBody>
                    <a:bodyPr/>
                    <a:lstStyle/>
                    <a:p>
                      <a:pPr algn="l"/>
                      <a:r>
                        <a:rPr lang="en-US" sz="1400" b="1" dirty="0"/>
                        <a:t>Note 7 – Income Taxes (in part)</a:t>
                      </a:r>
                      <a:endParaRPr lang="en-US" sz="1400" dirty="0"/>
                    </a:p>
                  </a:txBody>
                  <a:tcPr marL="69069" marR="69069" marT="34534" marB="34534">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02580"/>
                  </a:ext>
                </a:extLst>
              </a:tr>
              <a:tr h="275632">
                <a:tc gridSpan="4">
                  <a:txBody>
                    <a:bodyPr/>
                    <a:lstStyle/>
                    <a:p>
                      <a:pPr algn="l"/>
                      <a:r>
                        <a:rPr lang="en-US" sz="1400" dirty="0"/>
                        <a:t>The provision for income taxes consisted of:</a:t>
                      </a:r>
                    </a:p>
                  </a:txBody>
                  <a:tcPr marL="69069" marR="69069" marT="34534" marB="34534">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9139364"/>
                  </a:ext>
                </a:extLst>
              </a:tr>
              <a:tr h="275632">
                <a:tc>
                  <a:txBody>
                    <a:bodyPr/>
                    <a:lstStyle/>
                    <a:p>
                      <a:pPr algn="l"/>
                      <a:r>
                        <a:rPr lang="en-US" sz="1400" dirty="0"/>
                        <a:t>($ in thousands)</a:t>
                      </a:r>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2016</a:t>
                      </a:r>
                      <a:endParaRPr lang="en-US" sz="1400" dirty="0"/>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2015</a:t>
                      </a:r>
                      <a:endParaRPr lang="en-US" sz="1400" dirty="0"/>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2014</a:t>
                      </a:r>
                      <a:endParaRPr lang="en-US" sz="1400" dirty="0"/>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38060875"/>
                  </a:ext>
                </a:extLst>
              </a:tr>
              <a:tr h="275632">
                <a:tc>
                  <a:txBody>
                    <a:bodyPr/>
                    <a:lstStyle/>
                    <a:p>
                      <a:pPr algn="l"/>
                      <a:r>
                        <a:rPr lang="en-US" sz="1400" i="1" dirty="0"/>
                        <a:t>Current</a:t>
                      </a:r>
                      <a:r>
                        <a:rPr lang="en-US" sz="1400" dirty="0"/>
                        <a:t>:</a:t>
                      </a:r>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400" dirty="0"/>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400" dirty="0"/>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400" dirty="0"/>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2700616020"/>
                  </a:ext>
                </a:extLst>
              </a:tr>
              <a:tr h="275632">
                <a:tc>
                  <a:txBody>
                    <a:bodyPr/>
                    <a:lstStyle/>
                    <a:p>
                      <a:pPr algn="l"/>
                      <a:r>
                        <a:rPr lang="en-US" sz="1400" dirty="0"/>
                        <a:t>Federal</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$13,366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$ 18,366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$ 14,575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733007307"/>
                  </a:ext>
                </a:extLst>
              </a:tr>
              <a:tr h="275632">
                <a:tc>
                  <a:txBody>
                    <a:bodyPr/>
                    <a:lstStyle/>
                    <a:p>
                      <a:pPr algn="l"/>
                      <a:r>
                        <a:rPr lang="en-US" sz="1400" dirty="0"/>
                        <a:t>State</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1,997 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2,267 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1,800 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91757822"/>
                  </a:ext>
                </a:extLst>
              </a:tr>
              <a:tr h="275632">
                <a:tc>
                  <a:txBody>
                    <a:bodyPr/>
                    <a:lstStyle/>
                    <a:p>
                      <a:pPr algn="l"/>
                      <a:r>
                        <a:rPr lang="en-US" sz="1400" dirty="0"/>
                        <a:t>Puerto Rico</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250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249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350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371693923"/>
                  </a:ext>
                </a:extLst>
              </a:tr>
              <a:tr h="275632">
                <a:tc>
                  <a:txBody>
                    <a:bodyPr/>
                    <a:lstStyle/>
                    <a:p>
                      <a:pPr algn="l"/>
                      <a:r>
                        <a:rPr lang="en-US" sz="1400" dirty="0"/>
                        <a:t>Total current</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dirty="0"/>
                        <a:t> </a:t>
                      </a:r>
                      <a:r>
                        <a:rPr lang="en-US" sz="1400" b="0" dirty="0">
                          <a:solidFill>
                            <a:srgbClr val="92D050"/>
                          </a:solidFill>
                        </a:rPr>
                        <a:t> </a:t>
                      </a:r>
                      <a:r>
                        <a:rPr lang="en-US" sz="1400" b="1" dirty="0">
                          <a:solidFill>
                            <a:srgbClr val="92D050"/>
                          </a:solidFill>
                        </a:rPr>
                        <a:t>15,613</a:t>
                      </a:r>
                      <a:r>
                        <a:rPr lang="en-US" sz="1400" b="0" dirty="0">
                          <a:solidFill>
                            <a:srgbClr val="92D050"/>
                          </a:solidFill>
                        </a:rPr>
                        <a:t>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20,882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16,725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90825033"/>
                  </a:ext>
                </a:extLst>
              </a:tr>
              <a:tr h="275632">
                <a:tc>
                  <a:txBody>
                    <a:bodyPr/>
                    <a:lstStyle/>
                    <a:p>
                      <a:pPr algn="l"/>
                      <a:r>
                        <a:rPr lang="en-US" sz="1400" i="1" dirty="0"/>
                        <a:t>Deferred:</a:t>
                      </a:r>
                      <a:endParaRPr lang="en-US" sz="1400"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endParaRPr lang="en-US" sz="1400"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endParaRPr lang="en-US" sz="1400"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endParaRPr lang="en-US" sz="1400" dirty="0"/>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415876754"/>
                  </a:ext>
                </a:extLst>
              </a:tr>
              <a:tr h="275632">
                <a:tc>
                  <a:txBody>
                    <a:bodyPr/>
                    <a:lstStyle/>
                    <a:p>
                      <a:pPr algn="l"/>
                      <a:r>
                        <a:rPr lang="en-US" sz="1400" dirty="0"/>
                        <a:t>Federal</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(153)</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(3,000)</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(1,229)</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910968952"/>
                  </a:ext>
                </a:extLst>
              </a:tr>
              <a:tr h="275632">
                <a:tc>
                  <a:txBody>
                    <a:bodyPr/>
                    <a:lstStyle/>
                    <a:p>
                      <a:pPr algn="l"/>
                      <a:r>
                        <a:rPr lang="en-US" sz="1400" dirty="0"/>
                        <a:t>State</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(1,228)</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(145)</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(115)</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785281154"/>
                  </a:ext>
                </a:extLst>
              </a:tr>
              <a:tr h="275632">
                <a:tc>
                  <a:txBody>
                    <a:bodyPr/>
                    <a:lstStyle/>
                    <a:p>
                      <a:pPr algn="l"/>
                      <a:r>
                        <a:rPr lang="en-US" sz="1400" dirty="0"/>
                        <a:t>Puerto Rico</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(1,456)</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(318)</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(1,149)</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33956006"/>
                  </a:ext>
                </a:extLst>
              </a:tr>
              <a:tr h="275632">
                <a:tc>
                  <a:txBody>
                    <a:bodyPr/>
                    <a:lstStyle/>
                    <a:p>
                      <a:pPr algn="l"/>
                      <a:r>
                        <a:rPr lang="en-US" sz="1400" dirty="0"/>
                        <a:t>Total deferred</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u="sng" dirty="0">
                          <a:solidFill>
                            <a:srgbClr val="FF3399"/>
                          </a:solidFill>
                        </a:rPr>
                        <a:t>  (2,837)</a:t>
                      </a:r>
                      <a:endParaRPr lang="en-US" sz="1400" u="sng" dirty="0">
                        <a:solidFill>
                          <a:srgbClr val="FF3399"/>
                        </a:solidFill>
                      </a:endParaRP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_  (3,463)</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(2,493)</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337849705"/>
                  </a:ext>
                </a:extLst>
              </a:tr>
              <a:tr h="483858">
                <a:tc>
                  <a:txBody>
                    <a:bodyPr/>
                    <a:lstStyle/>
                    <a:p>
                      <a:pPr algn="l"/>
                      <a:r>
                        <a:rPr lang="en-US" sz="1400" dirty="0"/>
                        <a:t>Valuation allowance</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u="sng" dirty="0">
                          <a:solidFill>
                            <a:srgbClr val="FF3399"/>
                          </a:solidFill>
                        </a:rPr>
                        <a:t>    1,456</a:t>
                      </a:r>
                      <a:r>
                        <a:rPr lang="en-US" sz="1400" u="sng" dirty="0">
                          <a:solidFill>
                            <a:srgbClr val="FF3399"/>
                          </a:solidFill>
                        </a:rPr>
                        <a:t>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318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1,943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131050526"/>
                  </a:ext>
                </a:extLst>
              </a:tr>
              <a:tr h="275632">
                <a:tc>
                  <a:txBody>
                    <a:bodyPr/>
                    <a:lstStyle/>
                    <a:p>
                      <a:pPr algn="l"/>
                      <a:r>
                        <a:rPr lang="en-US" sz="1400" dirty="0"/>
                        <a:t>Total provision</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u="dbl" baseline="0" dirty="0">
                          <a:solidFill>
                            <a:srgbClr val="0070C0"/>
                          </a:solidFill>
                        </a:rPr>
                        <a:t>$ 14,232</a:t>
                      </a:r>
                      <a:r>
                        <a:rPr lang="en-US" sz="1400" u="dbl" baseline="0" dirty="0"/>
                        <a:t>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dbl" baseline="0" dirty="0"/>
                        <a:t>$17,737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dbl" baseline="0" dirty="0"/>
                        <a:t>$ 16,175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24069777"/>
                  </a:ext>
                </a:extLst>
              </a:tr>
            </a:tbl>
          </a:graphicData>
        </a:graphic>
      </p:graphicFrame>
      <p:sp>
        <p:nvSpPr>
          <p:cNvPr id="26" name="Rectangle 25">
            <a:extLst>
              <a:ext uri="{FF2B5EF4-FFF2-40B4-BE49-F238E27FC236}">
                <a16:creationId xmlns:a16="http://schemas.microsoft.com/office/drawing/2014/main" id="{B8494AE4-2049-4933-9F20-34E371A96EE3}"/>
              </a:ext>
            </a:extLst>
          </p:cNvPr>
          <p:cNvSpPr/>
          <p:nvPr/>
        </p:nvSpPr>
        <p:spPr>
          <a:xfrm>
            <a:off x="5665588" y="5466648"/>
            <a:ext cx="706495" cy="215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Brace 2">
            <a:extLst>
              <a:ext uri="{FF2B5EF4-FFF2-40B4-BE49-F238E27FC236}">
                <a16:creationId xmlns:a16="http://schemas.microsoft.com/office/drawing/2014/main" id="{DFA09EBC-7DEE-4B15-8620-9A8DD944B60D}"/>
              </a:ext>
            </a:extLst>
          </p:cNvPr>
          <p:cNvSpPr/>
          <p:nvPr/>
        </p:nvSpPr>
        <p:spPr>
          <a:xfrm>
            <a:off x="7842011" y="5764664"/>
            <a:ext cx="328857" cy="40480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ED8BFB2A-8B19-4B29-863E-FA393DAE1827}"/>
              </a:ext>
            </a:extLst>
          </p:cNvPr>
          <p:cNvSpPr txBox="1"/>
          <p:nvPr/>
        </p:nvSpPr>
        <p:spPr>
          <a:xfrm>
            <a:off x="8265109" y="5640597"/>
            <a:ext cx="738187" cy="738664"/>
          </a:xfrm>
          <a:prstGeom prst="rect">
            <a:avLst/>
          </a:prstGeom>
          <a:noFill/>
        </p:spPr>
        <p:txBody>
          <a:bodyPr wrap="square" rtlCol="0">
            <a:spAutoFit/>
          </a:bodyPr>
          <a:lstStyle/>
          <a:p>
            <a:r>
              <a:rPr lang="en-US" sz="1400" dirty="0"/>
              <a:t> </a:t>
            </a:r>
            <a:r>
              <a:rPr lang="en-US" sz="1400" dirty="0">
                <a:solidFill>
                  <a:srgbClr val="FF3399"/>
                </a:solidFill>
              </a:rPr>
              <a:t>2,837 </a:t>
            </a:r>
          </a:p>
          <a:p>
            <a:r>
              <a:rPr lang="en-US" sz="1400" u="sng" dirty="0">
                <a:solidFill>
                  <a:srgbClr val="FF3399"/>
                </a:solidFill>
              </a:rPr>
              <a:t>-1,456</a:t>
            </a:r>
          </a:p>
          <a:p>
            <a:r>
              <a:rPr lang="en-US" sz="1400" dirty="0">
                <a:solidFill>
                  <a:srgbClr val="FF3399"/>
                </a:solidFill>
              </a:rPr>
              <a:t>  </a:t>
            </a:r>
            <a:r>
              <a:rPr lang="en-US" sz="1400" b="1" dirty="0">
                <a:solidFill>
                  <a:srgbClr val="FF3399"/>
                </a:solidFill>
              </a:rPr>
              <a:t>1,381</a:t>
            </a:r>
          </a:p>
        </p:txBody>
      </p:sp>
    </p:spTree>
    <p:extLst>
      <p:ext uri="{BB962C8B-B14F-4D97-AF65-F5344CB8AC3E}">
        <p14:creationId xmlns:p14="http://schemas.microsoft.com/office/powerpoint/2010/main" val="16274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P spid="19" grpId="0"/>
      <p:bldP spid="20" grpId="0"/>
      <p:bldP spid="21" grpId="0"/>
      <p:bldP spid="22" grpId="0"/>
      <p:bldP spid="24" grpId="0"/>
      <p:bldP spid="25" grpId="0"/>
      <p:bldP spid="26" grpId="0" animBg="1"/>
      <p:bldP spid="3"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6" y="-63497"/>
            <a:ext cx="8382000" cy="1092198"/>
          </a:xfrm>
        </p:spPr>
        <p:txBody>
          <a:bodyPr>
            <a:normAutofit/>
          </a:bodyPr>
          <a:lstStyle/>
          <a:p>
            <a:r>
              <a:rPr lang="en-US" sz="2200" dirty="0"/>
              <a:t> </a:t>
            </a:r>
            <a:r>
              <a:rPr lang="en-IN" sz="2200" dirty="0"/>
              <a:t>Disclosure of Deferred Tax Assets and Liabilities—Shoe Carnival, Inc.</a:t>
            </a:r>
            <a:endParaRPr lang="en-US" sz="2200" dirty="0"/>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LO16-4</a:t>
            </a:r>
          </a:p>
        </p:txBody>
      </p:sp>
      <p:graphicFrame>
        <p:nvGraphicFramePr>
          <p:cNvPr id="6" name="Table 5">
            <a:extLst>
              <a:ext uri="{FF2B5EF4-FFF2-40B4-BE49-F238E27FC236}">
                <a16:creationId xmlns:a16="http://schemas.microsoft.com/office/drawing/2014/main" id="{B9548BF0-4205-4048-A21D-2FDA5DA8ECD9}"/>
              </a:ext>
            </a:extLst>
          </p:cNvPr>
          <p:cNvGraphicFramePr>
            <a:graphicFrameLocks noGrp="1"/>
          </p:cNvGraphicFramePr>
          <p:nvPr>
            <p:extLst>
              <p:ext uri="{D42A27DB-BD31-4B8C-83A1-F6EECF244321}">
                <p14:modId xmlns:p14="http://schemas.microsoft.com/office/powerpoint/2010/main" val="3171612769"/>
              </p:ext>
            </p:extLst>
          </p:nvPr>
        </p:nvGraphicFramePr>
        <p:xfrm>
          <a:off x="1062040" y="736602"/>
          <a:ext cx="7327900" cy="5791015"/>
        </p:xfrm>
        <a:graphic>
          <a:graphicData uri="http://schemas.openxmlformats.org/drawingml/2006/table">
            <a:tbl>
              <a:tblPr/>
              <a:tblGrid>
                <a:gridCol w="2501900">
                  <a:extLst>
                    <a:ext uri="{9D8B030D-6E8A-4147-A177-3AD203B41FA5}">
                      <a16:colId xmlns:a16="http://schemas.microsoft.com/office/drawing/2014/main" val="2913963244"/>
                    </a:ext>
                  </a:extLst>
                </a:gridCol>
                <a:gridCol w="1586782">
                  <a:extLst>
                    <a:ext uri="{9D8B030D-6E8A-4147-A177-3AD203B41FA5}">
                      <a16:colId xmlns:a16="http://schemas.microsoft.com/office/drawing/2014/main" val="1298714332"/>
                    </a:ext>
                  </a:extLst>
                </a:gridCol>
                <a:gridCol w="1605678">
                  <a:extLst>
                    <a:ext uri="{9D8B030D-6E8A-4147-A177-3AD203B41FA5}">
                      <a16:colId xmlns:a16="http://schemas.microsoft.com/office/drawing/2014/main" val="1025094593"/>
                    </a:ext>
                  </a:extLst>
                </a:gridCol>
                <a:gridCol w="1633540">
                  <a:extLst>
                    <a:ext uri="{9D8B030D-6E8A-4147-A177-3AD203B41FA5}">
                      <a16:colId xmlns:a16="http://schemas.microsoft.com/office/drawing/2014/main" val="3176047530"/>
                    </a:ext>
                  </a:extLst>
                </a:gridCol>
              </a:tblGrid>
              <a:tr h="163700">
                <a:tc gridSpan="4">
                  <a:txBody>
                    <a:bodyPr/>
                    <a:lstStyle/>
                    <a:p>
                      <a:pPr algn="l"/>
                      <a:r>
                        <a:rPr lang="en-US" sz="1200" b="1" dirty="0"/>
                        <a:t>Note 7 - Income Taxes (in part)</a:t>
                      </a:r>
                      <a:endParaRPr lang="en-US" sz="1200" dirty="0"/>
                    </a:p>
                  </a:txBody>
                  <a:tcPr marL="31995" marR="31995" marT="15998" marB="15998">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972503"/>
                  </a:ext>
                </a:extLst>
              </a:tr>
              <a:tr h="409247">
                <a:tc gridSpan="4">
                  <a:txBody>
                    <a:bodyPr/>
                    <a:lstStyle/>
                    <a:p>
                      <a:pPr algn="l"/>
                      <a:r>
                        <a:rPr lang="en-US" sz="1200" dirty="0"/>
                        <a:t>Deferred income taxes are the result of temporary differences in the recognition of revenue and expense for tax and financial reporting purposes. The sources of these differences and the tax effect of each are as follows:</a:t>
                      </a:r>
                    </a:p>
                  </a:txBody>
                  <a:tcPr marL="31995" marR="31995" marT="15998" marB="15998">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018553"/>
                  </a:ext>
                </a:extLst>
              </a:tr>
              <a:tr h="264499">
                <a:tc>
                  <a:txBody>
                    <a:bodyPr/>
                    <a:lstStyle/>
                    <a:p>
                      <a:pPr algn="l"/>
                      <a:r>
                        <a:rPr lang="en-US" sz="1200" dirty="0"/>
                        <a:t>($ in thousands)</a:t>
                      </a:r>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t>January 28, 2017</a:t>
                      </a:r>
                      <a:endParaRPr lang="en-US" sz="1200" dirty="0"/>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t>January 30, 2016</a:t>
                      </a:r>
                      <a:endParaRPr lang="en-US" sz="1200" dirty="0"/>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0364913"/>
                  </a:ext>
                </a:extLst>
              </a:tr>
              <a:tr h="286474">
                <a:tc>
                  <a:txBody>
                    <a:bodyPr/>
                    <a:lstStyle/>
                    <a:p>
                      <a:pPr algn="l"/>
                      <a:r>
                        <a:rPr lang="en-US" sz="1200" b="1" dirty="0"/>
                        <a:t>Deferred tax assets:</a:t>
                      </a: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722550740"/>
                  </a:ext>
                </a:extLst>
              </a:tr>
              <a:tr h="163700">
                <a:tc>
                  <a:txBody>
                    <a:bodyPr/>
                    <a:lstStyle/>
                    <a:p>
                      <a:pPr algn="l"/>
                      <a:r>
                        <a:rPr lang="en-US" sz="1200" dirty="0"/>
                        <a:t>Accrued rent</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4,333</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$ 4,321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054061212"/>
                  </a:ext>
                </a:extLst>
              </a:tr>
              <a:tr h="286474">
                <a:tc>
                  <a:txBody>
                    <a:bodyPr/>
                    <a:lstStyle/>
                    <a:p>
                      <a:pPr algn="l"/>
                      <a:r>
                        <a:rPr lang="en-US" sz="1200" dirty="0"/>
                        <a:t>Accrued compensation</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8,552</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6,911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36449015"/>
                  </a:ext>
                </a:extLst>
              </a:tr>
              <a:tr h="286474">
                <a:tc>
                  <a:txBody>
                    <a:bodyPr/>
                    <a:lstStyle/>
                    <a:p>
                      <a:pPr algn="l"/>
                      <a:r>
                        <a:rPr lang="en-US" sz="1200" dirty="0"/>
                        <a:t>Accrued employee benefits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555</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532</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99468784"/>
                  </a:ext>
                </a:extLst>
              </a:tr>
              <a:tr h="163700">
                <a:tc>
                  <a:txBody>
                    <a:bodyPr/>
                    <a:lstStyle/>
                    <a:p>
                      <a:pPr algn="l"/>
                      <a:r>
                        <a:rPr lang="en-US" sz="1200" dirty="0"/>
                        <a:t>Inventory</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1,125</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737</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478354657"/>
                  </a:ext>
                </a:extLst>
              </a:tr>
              <a:tr h="286474">
                <a:tc>
                  <a:txBody>
                    <a:bodyPr/>
                    <a:lstStyle/>
                    <a:p>
                      <a:pPr algn="l"/>
                      <a:r>
                        <a:rPr lang="en-US" sz="1200" dirty="0"/>
                        <a:t>Self-insurance reserves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758</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641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0980003"/>
                  </a:ext>
                </a:extLst>
              </a:tr>
              <a:tr h="163700">
                <a:tc>
                  <a:txBody>
                    <a:bodyPr/>
                    <a:lstStyle/>
                    <a:p>
                      <a:pPr algn="l"/>
                      <a:r>
                        <a:rPr lang="en-US" sz="1200" dirty="0"/>
                        <a:t>Lease incentives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11,996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12,522</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403120149"/>
                  </a:ext>
                </a:extLst>
              </a:tr>
              <a:tr h="286474">
                <a:tc>
                  <a:txBody>
                    <a:bodyPr/>
                    <a:lstStyle/>
                    <a:p>
                      <a:pPr algn="l"/>
                      <a:r>
                        <a:rPr lang="en-US" sz="1200" dirty="0"/>
                        <a:t>Net operating loss carry forward</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3,719</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2,261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34523762"/>
                  </a:ext>
                </a:extLst>
              </a:tr>
              <a:tr h="163700">
                <a:tc>
                  <a:txBody>
                    <a:bodyPr/>
                    <a:lstStyle/>
                    <a:p>
                      <a:pPr algn="l"/>
                      <a:r>
                        <a:rPr lang="en-US" sz="1200" dirty="0"/>
                        <a:t>Other</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638</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411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583257578"/>
                  </a:ext>
                </a:extLst>
              </a:tr>
              <a:tr h="286474">
                <a:tc>
                  <a:txBody>
                    <a:bodyPr/>
                    <a:lstStyle/>
                    <a:p>
                      <a:pPr algn="l"/>
                      <a:r>
                        <a:rPr lang="en-US" sz="1200" i="1" dirty="0"/>
                        <a:t>Total deferred tax assets</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31,676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28,336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745432905"/>
                  </a:ext>
                </a:extLst>
              </a:tr>
              <a:tr h="286474">
                <a:tc>
                  <a:txBody>
                    <a:bodyPr/>
                    <a:lstStyle/>
                    <a:p>
                      <a:pPr algn="l"/>
                      <a:r>
                        <a:rPr lang="en-US" sz="1200" dirty="0"/>
                        <a:t>Valuation allowance</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(3,717)</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(2,261)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44444976"/>
                  </a:ext>
                </a:extLst>
              </a:tr>
              <a:tr h="488354">
                <a:tc>
                  <a:txBody>
                    <a:bodyPr/>
                    <a:lstStyle/>
                    <a:p>
                      <a:pPr algn="l"/>
                      <a:r>
                        <a:rPr lang="en-US" sz="1200" i="1" dirty="0"/>
                        <a:t>Total deferred tax assets—net of valuation allowance</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dbl" baseline="0" dirty="0"/>
                        <a:t>  27,959</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dbl" baseline="0" dirty="0"/>
                        <a:t> 26,075</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br>
                        <a:rPr lang="en-US" sz="1200" dirty="0"/>
                      </a:b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77714958"/>
                  </a:ext>
                </a:extLst>
              </a:tr>
              <a:tr h="286474">
                <a:tc>
                  <a:txBody>
                    <a:bodyPr/>
                    <a:lstStyle/>
                    <a:p>
                      <a:pPr algn="l"/>
                      <a:r>
                        <a:rPr lang="en-US" sz="1200" b="1" dirty="0"/>
                        <a:t>Deferred tax liabilities:</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79292147"/>
                  </a:ext>
                </a:extLst>
              </a:tr>
              <a:tr h="163700">
                <a:tc>
                  <a:txBody>
                    <a:bodyPr/>
                    <a:lstStyle/>
                    <a:p>
                      <a:pPr algn="l"/>
                      <a:r>
                        <a:rPr lang="en-US" sz="1200" dirty="0"/>
                        <a:t>Depreciation</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17,256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16,671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312999086"/>
                  </a:ext>
                </a:extLst>
              </a:tr>
              <a:tr h="163700">
                <a:tc>
                  <a:txBody>
                    <a:bodyPr/>
                    <a:lstStyle/>
                    <a:p>
                      <a:pPr algn="l"/>
                      <a:r>
                        <a:rPr lang="en-US" sz="1200" dirty="0"/>
                        <a:t>Capitalized costs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1,103</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1,153</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083075539"/>
                  </a:ext>
                </a:extLst>
              </a:tr>
              <a:tr h="163700">
                <a:tc>
                  <a:txBody>
                    <a:bodyPr/>
                    <a:lstStyle/>
                    <a:p>
                      <a:pPr algn="l"/>
                      <a:r>
                        <a:rPr lang="en-US" sz="1200" dirty="0"/>
                        <a:t>Other</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0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32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149801238"/>
                  </a:ext>
                </a:extLst>
              </a:tr>
              <a:tr h="331641">
                <a:tc>
                  <a:txBody>
                    <a:bodyPr/>
                    <a:lstStyle/>
                    <a:p>
                      <a:pPr algn="l"/>
                      <a:r>
                        <a:rPr lang="en-US" sz="1200" i="1" dirty="0"/>
                        <a:t>Total deferred tax liabilities</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18,359</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17,856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168333741"/>
                  </a:ext>
                </a:extLst>
              </a:tr>
              <a:tr h="286474">
                <a:tc>
                  <a:txBody>
                    <a:bodyPr/>
                    <a:lstStyle/>
                    <a:p>
                      <a:pPr algn="l"/>
                      <a:r>
                        <a:rPr lang="en-US" sz="1200" b="1" dirty="0"/>
                        <a:t>Net deferred tax asset</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b="1" u="dbl" baseline="0" dirty="0"/>
                        <a:t>$    9,600</a:t>
                      </a:r>
                      <a:r>
                        <a:rPr lang="en-US" sz="1200" u="dbl" baseline="0" dirty="0"/>
                        <a:t>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dbl" baseline="0" dirty="0"/>
                        <a:t>    </a:t>
                      </a:r>
                      <a:r>
                        <a:rPr lang="en-US" sz="1200" b="1" u="dbl" baseline="0" dirty="0"/>
                        <a:t>$ 8,219</a:t>
                      </a:r>
                      <a:r>
                        <a:rPr lang="en-US" sz="1200" u="dbl" baseline="0" dirty="0"/>
                        <a:t>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b="1" dirty="0"/>
                        <a:t>=</a:t>
                      </a:r>
                      <a:r>
                        <a:rPr lang="en-US" sz="1200" b="1" dirty="0">
                          <a:solidFill>
                            <a:srgbClr val="FF3399"/>
                          </a:solidFill>
                        </a:rPr>
                        <a:t> $1,381</a:t>
                      </a:r>
                      <a:endParaRPr lang="en-US" sz="1200" dirty="0">
                        <a:solidFill>
                          <a:srgbClr val="FF3399"/>
                        </a:solidFill>
                      </a:endParaRPr>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127507965"/>
                  </a:ext>
                </a:extLst>
              </a:tr>
            </a:tbl>
          </a:graphicData>
        </a:graphic>
      </p:graphicFrame>
      <p:cxnSp>
        <p:nvCxnSpPr>
          <p:cNvPr id="7" name="Straight Connector 6">
            <a:extLst>
              <a:ext uri="{FF2B5EF4-FFF2-40B4-BE49-F238E27FC236}">
                <a16:creationId xmlns:a16="http://schemas.microsoft.com/office/drawing/2014/main" id="{A2936852-45DA-4A11-9035-A63CF99C07F0}"/>
              </a:ext>
            </a:extLst>
          </p:cNvPr>
          <p:cNvCxnSpPr/>
          <p:nvPr/>
        </p:nvCxnSpPr>
        <p:spPr>
          <a:xfrm>
            <a:off x="5092879" y="6353178"/>
            <a:ext cx="1095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1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latin typeface="+mj-lt"/>
              </a:rPr>
              <a:t>Permanent Differences</a:t>
            </a:r>
          </a:p>
        </p:txBody>
      </p:sp>
      <p:sp>
        <p:nvSpPr>
          <p:cNvPr id="3" name="Content Placeholder 2"/>
          <p:cNvSpPr>
            <a:spLocks noGrp="1"/>
          </p:cNvSpPr>
          <p:nvPr>
            <p:ph idx="1"/>
          </p:nvPr>
        </p:nvSpPr>
        <p:spPr>
          <a:xfrm>
            <a:off x="761999" y="1162243"/>
            <a:ext cx="8013600" cy="5563553"/>
          </a:xfrm>
        </p:spPr>
        <p:txBody>
          <a:bodyPr>
            <a:normAutofit/>
          </a:bodyPr>
          <a:lstStyle/>
          <a:p>
            <a:r>
              <a:rPr lang="en-IN" dirty="0"/>
              <a:t>Differences caused by transactions and events that under existing tax law will </a:t>
            </a:r>
            <a:r>
              <a:rPr lang="en-IN" b="1" i="1" dirty="0">
                <a:solidFill>
                  <a:srgbClr val="C00000"/>
                </a:solidFill>
              </a:rPr>
              <a:t>never</a:t>
            </a:r>
            <a:r>
              <a:rPr lang="en-IN" i="1" dirty="0"/>
              <a:t> </a:t>
            </a:r>
            <a:r>
              <a:rPr lang="en-IN" dirty="0"/>
              <a:t>affect taxable income or taxes payable</a:t>
            </a:r>
          </a:p>
          <a:p>
            <a:r>
              <a:rPr lang="en-IN" dirty="0"/>
              <a:t>The tax-free income will </a:t>
            </a:r>
            <a:r>
              <a:rPr lang="en-IN" b="1" i="1" dirty="0">
                <a:solidFill>
                  <a:srgbClr val="C00000"/>
                </a:solidFill>
              </a:rPr>
              <a:t>never</a:t>
            </a:r>
            <a:r>
              <a:rPr lang="en-IN" i="1" dirty="0"/>
              <a:t> </a:t>
            </a:r>
            <a:r>
              <a:rPr lang="en-IN" dirty="0"/>
              <a:t>be reported on the tax return</a:t>
            </a:r>
          </a:p>
          <a:p>
            <a:pPr>
              <a:buClr>
                <a:schemeClr val="tx1"/>
              </a:buClr>
            </a:pPr>
            <a:r>
              <a:rPr lang="en-IN" b="1" dirty="0">
                <a:solidFill>
                  <a:srgbClr val="C00000"/>
                </a:solidFill>
              </a:rPr>
              <a:t>Example: </a:t>
            </a:r>
            <a:r>
              <a:rPr lang="en-IN" dirty="0"/>
              <a:t>Interest received from investments in bonds issued by state and municipal governments is exempt from taxation</a:t>
            </a:r>
          </a:p>
          <a:p>
            <a:pPr lvl="1">
              <a:buFont typeface="Lucida Grande"/>
              <a:buChar char="–"/>
            </a:pPr>
            <a:r>
              <a:rPr lang="en-IN" dirty="0"/>
              <a:t>This interest revenue is reported as revenue on the recipient’s income statement but not on its tax return</a:t>
            </a:r>
          </a:p>
          <a:p>
            <a:pPr lvl="1">
              <a:buFont typeface="Lucida Grande"/>
              <a:buChar char="–"/>
            </a:pPr>
            <a:r>
              <a:rPr lang="en-IN" dirty="0"/>
              <a:t>There is a permanent difference between </a:t>
            </a:r>
            <a:r>
              <a:rPr lang="en-US" dirty="0"/>
              <a:t>pretax</a:t>
            </a:r>
            <a:r>
              <a:rPr lang="en-IN" dirty="0"/>
              <a:t> accounting income and taxable income</a:t>
            </a:r>
          </a:p>
          <a:p>
            <a:endParaRPr lang="en-IN"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5" name="Slide Number Placeholder 5">
            <a:extLst>
              <a:ext uri="{FF2B5EF4-FFF2-40B4-BE49-F238E27FC236}">
                <a16:creationId xmlns:a16="http://schemas.microsoft.com/office/drawing/2014/main" id="{40A0CF8F-ED37-164D-A0B0-CBAE2B195BC1}"/>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49</a:t>
            </a:fld>
            <a:endParaRPr lang="en-US" dirty="0"/>
          </a:p>
        </p:txBody>
      </p:sp>
    </p:spTree>
    <p:extLst>
      <p:ext uri="{BB962C8B-B14F-4D97-AF65-F5344CB8AC3E}">
        <p14:creationId xmlns:p14="http://schemas.microsoft.com/office/powerpoint/2010/main" val="230881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05" y="119065"/>
            <a:ext cx="8530935" cy="713676"/>
          </a:xfrm>
        </p:spPr>
        <p:txBody>
          <a:bodyPr>
            <a:normAutofit/>
          </a:bodyPr>
          <a:lstStyle/>
          <a:p>
            <a:pPr algn="ctr"/>
            <a:r>
              <a:rPr lang="en-US" sz="2600" dirty="0"/>
              <a:t>Conceptual Underpinning – Example (continued)</a:t>
            </a:r>
            <a:endParaRPr lang="en-IN" sz="2600" dirty="0"/>
          </a:p>
        </p:txBody>
      </p:sp>
      <p:sp>
        <p:nvSpPr>
          <p:cNvPr id="3" name="Content Placeholder 2"/>
          <p:cNvSpPr>
            <a:spLocks noGrp="1"/>
          </p:cNvSpPr>
          <p:nvPr>
            <p:ph idx="1"/>
          </p:nvPr>
        </p:nvSpPr>
        <p:spPr>
          <a:xfrm>
            <a:off x="702420" y="4523593"/>
            <a:ext cx="8530935" cy="2098969"/>
          </a:xfrm>
        </p:spPr>
        <p:txBody>
          <a:bodyPr>
            <a:noAutofit/>
          </a:bodyPr>
          <a:lstStyle/>
          <a:p>
            <a:r>
              <a:rPr lang="en-US" sz="1800" dirty="0"/>
              <a:t>Pretax accounting income and taxable income both are $300 thousand over the three-year depreciation period but, differ from each other in each of the three years</a:t>
            </a:r>
          </a:p>
          <a:p>
            <a:r>
              <a:rPr lang="en-US" sz="1800" dirty="0"/>
              <a:t>In 2021, tax depreciation ($60 thousand) is greater than accounting depreciation ($20 thousand), causing taxable income to be less than pretax accounting income by $40 thousand.</a:t>
            </a:r>
          </a:p>
          <a:p>
            <a:r>
              <a:rPr lang="en-US" sz="1800" dirty="0"/>
              <a:t>This difference is temporary and reverses in 2022 and 2023, when Watson recognizes depreciation expense in the income statement ($20 thousand in each 2022 and 2023)</a:t>
            </a:r>
            <a:endParaRPr lang="en-IN" sz="1800"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graphicFrame>
        <p:nvGraphicFramePr>
          <p:cNvPr id="5" name="Table 4">
            <a:extLst>
              <a:ext uri="{FF2B5EF4-FFF2-40B4-BE49-F238E27FC236}">
                <a16:creationId xmlns:a16="http://schemas.microsoft.com/office/drawing/2014/main" id="{E8B67298-C3EB-442D-9B69-325BEFB00130}"/>
              </a:ext>
            </a:extLst>
          </p:cNvPr>
          <p:cNvGraphicFramePr>
            <a:graphicFrameLocks noGrp="1"/>
          </p:cNvGraphicFramePr>
          <p:nvPr>
            <p:extLst>
              <p:ext uri="{D42A27DB-BD31-4B8C-83A1-F6EECF244321}">
                <p14:modId xmlns:p14="http://schemas.microsoft.com/office/powerpoint/2010/main" val="3513216218"/>
              </p:ext>
            </p:extLst>
          </p:nvPr>
        </p:nvGraphicFramePr>
        <p:xfrm>
          <a:off x="694480" y="2442244"/>
          <a:ext cx="7825515" cy="2081349"/>
        </p:xfrm>
        <a:graphic>
          <a:graphicData uri="http://schemas.openxmlformats.org/drawingml/2006/table">
            <a:tbl>
              <a:tblPr/>
              <a:tblGrid>
                <a:gridCol w="3646026">
                  <a:extLst>
                    <a:ext uri="{9D8B030D-6E8A-4147-A177-3AD203B41FA5}">
                      <a16:colId xmlns:a16="http://schemas.microsoft.com/office/drawing/2014/main" val="3182138844"/>
                    </a:ext>
                  </a:extLst>
                </a:gridCol>
                <a:gridCol w="1145894">
                  <a:extLst>
                    <a:ext uri="{9D8B030D-6E8A-4147-A177-3AD203B41FA5}">
                      <a16:colId xmlns:a16="http://schemas.microsoft.com/office/drawing/2014/main" val="2713489740"/>
                    </a:ext>
                  </a:extLst>
                </a:gridCol>
                <a:gridCol w="972273">
                  <a:extLst>
                    <a:ext uri="{9D8B030D-6E8A-4147-A177-3AD203B41FA5}">
                      <a16:colId xmlns:a16="http://schemas.microsoft.com/office/drawing/2014/main" val="1350099756"/>
                    </a:ext>
                  </a:extLst>
                </a:gridCol>
                <a:gridCol w="972274">
                  <a:extLst>
                    <a:ext uri="{9D8B030D-6E8A-4147-A177-3AD203B41FA5}">
                      <a16:colId xmlns:a16="http://schemas.microsoft.com/office/drawing/2014/main" val="46013620"/>
                    </a:ext>
                  </a:extLst>
                </a:gridCol>
                <a:gridCol w="1089048">
                  <a:extLst>
                    <a:ext uri="{9D8B030D-6E8A-4147-A177-3AD203B41FA5}">
                      <a16:colId xmlns:a16="http://schemas.microsoft.com/office/drawing/2014/main" val="2811545180"/>
                    </a:ext>
                  </a:extLst>
                </a:gridCol>
              </a:tblGrid>
              <a:tr h="258314">
                <a:tc>
                  <a:txBody>
                    <a:bodyPr/>
                    <a:lstStyle/>
                    <a:p>
                      <a:endParaRPr lang="en-US"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2021</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2022</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2023</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Total</a:t>
                      </a:r>
                      <a:endParaRPr lang="en-US" sz="1600" dirty="0"/>
                    </a:p>
                  </a:txBody>
                  <a:tcPr marL="80580" marR="80580" marT="40290" marB="40290">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899933"/>
                  </a:ext>
                </a:extLst>
              </a:tr>
              <a:tr h="339581">
                <a:tc>
                  <a:txBody>
                    <a:bodyPr/>
                    <a:lstStyle/>
                    <a:p>
                      <a:pPr algn="l"/>
                      <a:r>
                        <a:rPr lang="en-US" sz="1600" b="1" dirty="0"/>
                        <a:t>Income before tax and depreciation</a:t>
                      </a:r>
                      <a:endParaRPr lang="en-US" sz="1600" dirty="0"/>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$360 </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80616152"/>
                  </a:ext>
                </a:extLst>
              </a:tr>
              <a:tr h="266218">
                <a:tc>
                  <a:txBody>
                    <a:bodyPr/>
                    <a:lstStyle/>
                    <a:p>
                      <a:pPr algn="l"/>
                      <a:r>
                        <a:rPr lang="en-US" sz="1600" dirty="0"/>
                        <a:t>      Depreciation on the </a:t>
                      </a:r>
                      <a:r>
                        <a:rPr lang="en-US" sz="1600" b="1" dirty="0"/>
                        <a:t>tax return</a:t>
                      </a:r>
                    </a:p>
                  </a:txBody>
                  <a:tcPr marL="80580" marR="80580" marT="40290" marB="40290">
                    <a:lnL>
                      <a:noFill/>
                    </a:lnL>
                    <a:lnR>
                      <a:noFill/>
                    </a:lnR>
                    <a:lnT>
                      <a:noFill/>
                    </a:lnT>
                    <a:lnB>
                      <a:noFill/>
                    </a:lnB>
                  </a:tcPr>
                </a:tc>
                <a:tc>
                  <a:txBody>
                    <a:bodyPr/>
                    <a:lstStyle/>
                    <a:p>
                      <a:pPr algn="r"/>
                      <a:r>
                        <a:rPr lang="en-US" sz="1600" u="sng" dirty="0"/>
                        <a:t>(60)</a:t>
                      </a:r>
                    </a:p>
                  </a:txBody>
                  <a:tcPr marL="80580" marR="80580" marT="40290" marB="40290">
                    <a:lnL>
                      <a:noFill/>
                    </a:lnL>
                    <a:lnR>
                      <a:noFill/>
                    </a:lnR>
                    <a:lnT>
                      <a:noFill/>
                    </a:lnT>
                    <a:lnB>
                      <a:noFill/>
                    </a:lnB>
                  </a:tcPr>
                </a:tc>
                <a:tc>
                  <a:txBody>
                    <a:bodyPr/>
                    <a:lstStyle/>
                    <a:p>
                      <a:pPr algn="r"/>
                      <a:r>
                        <a:rPr lang="en-US" sz="1600" u="sng" dirty="0"/>
                        <a:t>(0)</a:t>
                      </a:r>
                    </a:p>
                  </a:txBody>
                  <a:tcPr marL="80580" marR="80580" marT="40290" marB="40290">
                    <a:lnL>
                      <a:noFill/>
                    </a:lnL>
                    <a:lnR>
                      <a:noFill/>
                    </a:lnR>
                    <a:lnT>
                      <a:noFill/>
                    </a:lnT>
                    <a:lnB>
                      <a:noFill/>
                    </a:lnB>
                  </a:tcPr>
                </a:tc>
                <a:tc>
                  <a:txBody>
                    <a:bodyPr/>
                    <a:lstStyle/>
                    <a:p>
                      <a:pPr algn="r"/>
                      <a:r>
                        <a:rPr lang="en-US" sz="1600" u="sng" dirty="0"/>
                        <a:t>(0)</a:t>
                      </a:r>
                    </a:p>
                  </a:txBody>
                  <a:tcPr marL="80580" marR="80580" marT="40290" marB="40290">
                    <a:lnL>
                      <a:noFill/>
                    </a:lnL>
                    <a:lnR>
                      <a:noFill/>
                    </a:lnR>
                    <a:lnT>
                      <a:noFill/>
                    </a:lnT>
                    <a:lnB>
                      <a:noFill/>
                    </a:lnB>
                  </a:tcPr>
                </a:tc>
                <a:tc>
                  <a:txBody>
                    <a:bodyPr/>
                    <a:lstStyle/>
                    <a:p>
                      <a:pPr algn="r"/>
                      <a:r>
                        <a:rPr lang="en-US" sz="1600" u="sng" dirty="0"/>
                        <a:t>(60)</a:t>
                      </a:r>
                    </a:p>
                  </a:txBody>
                  <a:tcPr marL="80580" marR="80580" marT="40290" marB="40290">
                    <a:lnL>
                      <a:noFill/>
                    </a:lnL>
                    <a:lnR>
                      <a:noFill/>
                    </a:lnR>
                    <a:lnT>
                      <a:noFill/>
                    </a:lnT>
                    <a:lnB>
                      <a:noFill/>
                    </a:lnB>
                  </a:tcPr>
                </a:tc>
                <a:extLst>
                  <a:ext uri="{0D108BD9-81ED-4DB2-BD59-A6C34878D82A}">
                    <a16:rowId xmlns:a16="http://schemas.microsoft.com/office/drawing/2014/main" val="1657199522"/>
                  </a:ext>
                </a:extLst>
              </a:tr>
              <a:tr h="0">
                <a:tc>
                  <a:txBody>
                    <a:bodyPr/>
                    <a:lstStyle/>
                    <a:p>
                      <a:pPr algn="l"/>
                      <a:r>
                        <a:rPr lang="en-US" sz="1600" b="1" dirty="0"/>
                        <a:t>Taxable income (tax return)</a:t>
                      </a:r>
                      <a:endParaRPr lang="en-US" sz="1600" dirty="0"/>
                    </a:p>
                  </a:txBody>
                  <a:tcPr marL="80580" marR="80580" marT="40290" marB="40290">
                    <a:lnL>
                      <a:noFill/>
                    </a:lnL>
                    <a:lnR>
                      <a:noFill/>
                    </a:lnR>
                    <a:lnT>
                      <a:noFill/>
                    </a:lnT>
                    <a:lnB>
                      <a:noFill/>
                    </a:lnB>
                  </a:tcPr>
                </a:tc>
                <a:tc>
                  <a:txBody>
                    <a:bodyPr/>
                    <a:lstStyle/>
                    <a:p>
                      <a:pPr algn="r"/>
                      <a:r>
                        <a:rPr lang="en-US" sz="1600" dirty="0"/>
                        <a:t>$60</a:t>
                      </a:r>
                    </a:p>
                  </a:txBody>
                  <a:tcPr marL="80580" marR="80580" marT="40290" marB="40290">
                    <a:lnL>
                      <a:noFill/>
                    </a:lnL>
                    <a:lnR>
                      <a:noFill/>
                    </a:lnR>
                    <a:lnT>
                      <a:noFill/>
                    </a:lnT>
                    <a:lnB>
                      <a:noFill/>
                    </a:lnB>
                  </a:tcPr>
                </a:tc>
                <a:tc>
                  <a:txBody>
                    <a:bodyPr/>
                    <a:lstStyle/>
                    <a:p>
                      <a:pPr algn="r"/>
                      <a:r>
                        <a:rPr lang="en-US" sz="1600" dirty="0"/>
                        <a:t>$120</a:t>
                      </a:r>
                    </a:p>
                  </a:txBody>
                  <a:tcPr marL="80580" marR="80580" marT="40290" marB="40290">
                    <a:lnL>
                      <a:noFill/>
                    </a:lnL>
                    <a:lnR>
                      <a:noFill/>
                    </a:lnR>
                    <a:lnT>
                      <a:noFill/>
                    </a:lnT>
                    <a:lnB>
                      <a:noFill/>
                    </a:lnB>
                  </a:tcPr>
                </a:tc>
                <a:tc>
                  <a:txBody>
                    <a:bodyPr/>
                    <a:lstStyle/>
                    <a:p>
                      <a:pPr algn="r"/>
                      <a:r>
                        <a:rPr lang="en-US" sz="1600" dirty="0"/>
                        <a:t>$120</a:t>
                      </a:r>
                    </a:p>
                  </a:txBody>
                  <a:tcPr marL="80580" marR="80580" marT="40290" marB="40290">
                    <a:lnL>
                      <a:noFill/>
                    </a:lnL>
                    <a:lnR>
                      <a:noFill/>
                    </a:lnR>
                    <a:lnT>
                      <a:noFill/>
                    </a:lnT>
                    <a:lnB>
                      <a:noFill/>
                    </a:lnB>
                  </a:tcPr>
                </a:tc>
                <a:tc>
                  <a:txBody>
                    <a:bodyPr/>
                    <a:lstStyle/>
                    <a:p>
                      <a:pPr algn="r"/>
                      <a:r>
                        <a:rPr lang="en-US" sz="1600" b="1" u="dbl" baseline="0" dirty="0"/>
                        <a:t>$300</a:t>
                      </a:r>
                      <a:endParaRPr lang="en-US" sz="1600" u="dbl" baseline="0" dirty="0"/>
                    </a:p>
                  </a:txBody>
                  <a:tcPr marL="80580" marR="80580" marT="40290" marB="40290">
                    <a:lnL>
                      <a:noFill/>
                    </a:lnL>
                    <a:lnR>
                      <a:noFill/>
                    </a:lnR>
                    <a:lnT>
                      <a:noFill/>
                    </a:lnT>
                    <a:lnB>
                      <a:noFill/>
                    </a:lnB>
                  </a:tcPr>
                </a:tc>
                <a:extLst>
                  <a:ext uri="{0D108BD9-81ED-4DB2-BD59-A6C34878D82A}">
                    <a16:rowId xmlns:a16="http://schemas.microsoft.com/office/drawing/2014/main" val="728605520"/>
                  </a:ext>
                </a:extLst>
              </a:tr>
              <a:tr h="137910">
                <a:tc>
                  <a:txBody>
                    <a:bodyPr/>
                    <a:lstStyle/>
                    <a:p>
                      <a:pPr algn="l"/>
                      <a:r>
                        <a:rPr lang="en-US" sz="1600" dirty="0"/>
                        <a:t>     Tax rate</a:t>
                      </a:r>
                    </a:p>
                  </a:txBody>
                  <a:tcPr marL="80580" marR="80580" marT="40290" marB="40290">
                    <a:lnL>
                      <a:noFill/>
                    </a:lnL>
                    <a:lnR>
                      <a:noFill/>
                    </a:lnR>
                    <a:lnT>
                      <a:noFill/>
                    </a:lnT>
                    <a:lnB>
                      <a:noFill/>
                    </a:lnB>
                  </a:tcPr>
                </a:tc>
                <a:tc>
                  <a:txBody>
                    <a:bodyPr/>
                    <a:lstStyle/>
                    <a:p>
                      <a:pPr algn="r"/>
                      <a:r>
                        <a:rPr lang="en-US" sz="1600" u="sng" dirty="0"/>
                        <a:t>x 25%</a:t>
                      </a:r>
                    </a:p>
                  </a:txBody>
                  <a:tcPr marL="80580" marR="80580" marT="40290" marB="40290">
                    <a:lnL>
                      <a:noFill/>
                    </a:lnL>
                    <a:lnR>
                      <a:noFill/>
                    </a:lnR>
                    <a:lnT>
                      <a:noFill/>
                    </a:lnT>
                    <a:lnB>
                      <a:noFill/>
                    </a:lnB>
                  </a:tcPr>
                </a:tc>
                <a:tc>
                  <a:txBody>
                    <a:bodyPr/>
                    <a:lstStyle/>
                    <a:p>
                      <a:pPr algn="r"/>
                      <a:r>
                        <a:rPr lang="en-US" sz="1600" u="sng" dirty="0"/>
                        <a:t>x 25%</a:t>
                      </a:r>
                    </a:p>
                  </a:txBody>
                  <a:tcPr marL="80580" marR="80580" marT="40290" marB="40290">
                    <a:lnL>
                      <a:noFill/>
                    </a:lnL>
                    <a:lnR>
                      <a:noFill/>
                    </a:lnR>
                    <a:lnT>
                      <a:noFill/>
                    </a:lnT>
                    <a:lnB>
                      <a:noFill/>
                    </a:lnB>
                  </a:tcPr>
                </a:tc>
                <a:tc>
                  <a:txBody>
                    <a:bodyPr/>
                    <a:lstStyle/>
                    <a:p>
                      <a:pPr algn="r"/>
                      <a:r>
                        <a:rPr lang="en-US" sz="1600" u="sng" dirty="0"/>
                        <a:t>x 25%</a:t>
                      </a:r>
                    </a:p>
                  </a:txBody>
                  <a:tcPr marL="80580" marR="80580" marT="40290" marB="40290">
                    <a:lnL>
                      <a:noFill/>
                    </a:lnL>
                    <a:lnR>
                      <a:noFill/>
                    </a:lnR>
                    <a:lnT>
                      <a:noFill/>
                    </a:lnT>
                    <a:lnB>
                      <a:noFill/>
                    </a:lnB>
                  </a:tcPr>
                </a:tc>
                <a:tc>
                  <a:txBody>
                    <a:bodyPr/>
                    <a:lstStyle/>
                    <a:p>
                      <a:pPr algn="r"/>
                      <a:endParaRPr lang="en-US" sz="1600" dirty="0"/>
                    </a:p>
                  </a:txBody>
                  <a:tcPr marL="80580" marR="80580" marT="40290" marB="40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69668096"/>
                  </a:ext>
                </a:extLst>
              </a:tr>
              <a:tr h="413608">
                <a:tc>
                  <a:txBody>
                    <a:bodyPr/>
                    <a:lstStyle/>
                    <a:p>
                      <a:pPr algn="l"/>
                      <a:r>
                        <a:rPr lang="en-US" sz="1600" b="1" dirty="0"/>
                        <a:t>Tax payable</a:t>
                      </a:r>
                      <a:endParaRPr lang="en-US" sz="1600" dirty="0"/>
                    </a:p>
                  </a:txBody>
                  <a:tcPr marL="80580" marR="80580" marT="40290" marB="40290">
                    <a:lnL>
                      <a:noFill/>
                    </a:lnL>
                    <a:lnR>
                      <a:noFill/>
                    </a:lnR>
                    <a:lnT>
                      <a:noFill/>
                    </a:lnT>
                    <a:lnB>
                      <a:noFill/>
                    </a:lnB>
                  </a:tcPr>
                </a:tc>
                <a:tc>
                  <a:txBody>
                    <a:bodyPr/>
                    <a:lstStyle/>
                    <a:p>
                      <a:pPr algn="r"/>
                      <a:r>
                        <a:rPr lang="en-US" sz="1600" u="dbl" baseline="0" dirty="0"/>
                        <a:t>$15</a:t>
                      </a:r>
                    </a:p>
                  </a:txBody>
                  <a:tcPr marL="80580" marR="80580" marT="40290" marB="40290">
                    <a:lnL>
                      <a:noFill/>
                    </a:lnL>
                    <a:lnR>
                      <a:noFill/>
                    </a:lnR>
                    <a:lnT>
                      <a:noFill/>
                    </a:lnT>
                    <a:lnB>
                      <a:noFill/>
                    </a:lnB>
                  </a:tcPr>
                </a:tc>
                <a:tc>
                  <a:txBody>
                    <a:bodyPr/>
                    <a:lstStyle/>
                    <a:p>
                      <a:pPr algn="r"/>
                      <a:r>
                        <a:rPr lang="en-US" sz="1600" u="dbl" baseline="0" dirty="0"/>
                        <a:t>$30</a:t>
                      </a:r>
                    </a:p>
                  </a:txBody>
                  <a:tcPr marL="80580" marR="80580" marT="40290" marB="40290">
                    <a:lnL>
                      <a:noFill/>
                    </a:lnL>
                    <a:lnR>
                      <a:noFill/>
                    </a:lnR>
                    <a:lnT>
                      <a:noFill/>
                    </a:lnT>
                    <a:lnB>
                      <a:noFill/>
                    </a:lnB>
                  </a:tcPr>
                </a:tc>
                <a:tc>
                  <a:txBody>
                    <a:bodyPr/>
                    <a:lstStyle/>
                    <a:p>
                      <a:pPr algn="r"/>
                      <a:r>
                        <a:rPr lang="en-US" sz="1600" u="dbl" baseline="0" dirty="0"/>
                        <a:t>$30</a:t>
                      </a:r>
                    </a:p>
                  </a:txBody>
                  <a:tcPr marL="80580" marR="80580" marT="40290" marB="40290">
                    <a:lnL>
                      <a:noFill/>
                    </a:lnL>
                    <a:lnR>
                      <a:noFill/>
                    </a:lnR>
                    <a:lnT>
                      <a:noFill/>
                    </a:lnT>
                    <a:lnB>
                      <a:noFill/>
                    </a:lnB>
                  </a:tcPr>
                </a:tc>
                <a:tc>
                  <a:txBody>
                    <a:bodyPr/>
                    <a:lstStyle/>
                    <a:p>
                      <a:endParaRPr lang="en-US" sz="1600" dirty="0"/>
                    </a:p>
                  </a:txBody>
                  <a:tcPr marL="80580" marR="80580" marT="40290" marB="40290">
                    <a:lnL>
                      <a:noFill/>
                    </a:lnL>
                    <a:lnR w="12700" cmpd="sng">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77256"/>
                  </a:ext>
                </a:extLst>
              </a:tr>
            </a:tbl>
          </a:graphicData>
        </a:graphic>
      </p:graphicFrame>
      <p:graphicFrame>
        <p:nvGraphicFramePr>
          <p:cNvPr id="7" name="Table 6">
            <a:extLst>
              <a:ext uri="{FF2B5EF4-FFF2-40B4-BE49-F238E27FC236}">
                <a16:creationId xmlns:a16="http://schemas.microsoft.com/office/drawing/2014/main" id="{82869CAB-D281-4D0F-AFD5-9C6B672AD9CA}"/>
              </a:ext>
            </a:extLst>
          </p:cNvPr>
          <p:cNvGraphicFramePr>
            <a:graphicFrameLocks noGrp="1"/>
          </p:cNvGraphicFramePr>
          <p:nvPr>
            <p:extLst>
              <p:ext uri="{D42A27DB-BD31-4B8C-83A1-F6EECF244321}">
                <p14:modId xmlns:p14="http://schemas.microsoft.com/office/powerpoint/2010/main" val="3313407343"/>
              </p:ext>
            </p:extLst>
          </p:nvPr>
        </p:nvGraphicFramePr>
        <p:xfrm>
          <a:off x="694480" y="769370"/>
          <a:ext cx="7825515" cy="1343321"/>
        </p:xfrm>
        <a:graphic>
          <a:graphicData uri="http://schemas.openxmlformats.org/drawingml/2006/table">
            <a:tbl>
              <a:tblPr/>
              <a:tblGrid>
                <a:gridCol w="3646026">
                  <a:extLst>
                    <a:ext uri="{9D8B030D-6E8A-4147-A177-3AD203B41FA5}">
                      <a16:colId xmlns:a16="http://schemas.microsoft.com/office/drawing/2014/main" val="3182138844"/>
                    </a:ext>
                  </a:extLst>
                </a:gridCol>
                <a:gridCol w="1145894">
                  <a:extLst>
                    <a:ext uri="{9D8B030D-6E8A-4147-A177-3AD203B41FA5}">
                      <a16:colId xmlns:a16="http://schemas.microsoft.com/office/drawing/2014/main" val="2713489740"/>
                    </a:ext>
                  </a:extLst>
                </a:gridCol>
                <a:gridCol w="972273">
                  <a:extLst>
                    <a:ext uri="{9D8B030D-6E8A-4147-A177-3AD203B41FA5}">
                      <a16:colId xmlns:a16="http://schemas.microsoft.com/office/drawing/2014/main" val="1350099756"/>
                    </a:ext>
                  </a:extLst>
                </a:gridCol>
                <a:gridCol w="972274">
                  <a:extLst>
                    <a:ext uri="{9D8B030D-6E8A-4147-A177-3AD203B41FA5}">
                      <a16:colId xmlns:a16="http://schemas.microsoft.com/office/drawing/2014/main" val="46013620"/>
                    </a:ext>
                  </a:extLst>
                </a:gridCol>
                <a:gridCol w="1089048">
                  <a:extLst>
                    <a:ext uri="{9D8B030D-6E8A-4147-A177-3AD203B41FA5}">
                      <a16:colId xmlns:a16="http://schemas.microsoft.com/office/drawing/2014/main" val="2811545180"/>
                    </a:ext>
                  </a:extLst>
                </a:gridCol>
              </a:tblGrid>
              <a:tr h="258314">
                <a:tc>
                  <a:txBody>
                    <a:bodyPr/>
                    <a:lstStyle/>
                    <a:p>
                      <a:endParaRPr lang="en-US"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2021</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2022</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2023</a:t>
                      </a:r>
                      <a:endParaRPr lang="en-US" sz="1600" dirty="0"/>
                    </a:p>
                  </a:txBody>
                  <a:tcPr marL="80580" marR="80580" marT="40290" marB="4029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600" b="1" dirty="0"/>
                        <a:t>Total</a:t>
                      </a:r>
                      <a:endParaRPr lang="en-US" sz="1600" dirty="0"/>
                    </a:p>
                  </a:txBody>
                  <a:tcPr marL="80580" marR="80580" marT="40290" marB="40290">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899933"/>
                  </a:ext>
                </a:extLst>
              </a:tr>
              <a:tr h="339581">
                <a:tc>
                  <a:txBody>
                    <a:bodyPr/>
                    <a:lstStyle/>
                    <a:p>
                      <a:pPr algn="l"/>
                      <a:r>
                        <a:rPr lang="en-US" sz="1600" b="1" dirty="0"/>
                        <a:t>Income before tax and depreciation</a:t>
                      </a:r>
                      <a:endParaRPr lang="en-US" sz="1600" dirty="0"/>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$120</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dirty="0"/>
                        <a:t>$360 </a:t>
                      </a:r>
                    </a:p>
                  </a:txBody>
                  <a:tcPr marL="80580" marR="80580" marT="40290" marB="4029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80616152"/>
                  </a:ext>
                </a:extLst>
              </a:tr>
              <a:tr h="266218">
                <a:tc>
                  <a:txBody>
                    <a:bodyPr/>
                    <a:lstStyle/>
                    <a:p>
                      <a:pPr algn="l"/>
                      <a:r>
                        <a:rPr lang="en-US" sz="1600" dirty="0"/>
                        <a:t>      Depreciation in the </a:t>
                      </a:r>
                      <a:r>
                        <a:rPr lang="en-US" sz="1600" b="1" dirty="0"/>
                        <a:t>income statement</a:t>
                      </a:r>
                      <a:endParaRPr lang="en-US" sz="1600" dirty="0"/>
                    </a:p>
                  </a:txBody>
                  <a:tcPr marL="80580" marR="80580" marT="40290" marB="40290">
                    <a:lnL>
                      <a:noFill/>
                    </a:lnL>
                    <a:lnR>
                      <a:noFill/>
                    </a:lnR>
                    <a:lnT>
                      <a:noFill/>
                    </a:lnT>
                    <a:lnB>
                      <a:noFill/>
                    </a:lnB>
                  </a:tcPr>
                </a:tc>
                <a:tc>
                  <a:txBody>
                    <a:bodyPr/>
                    <a:lstStyle/>
                    <a:p>
                      <a:pPr algn="r"/>
                      <a:r>
                        <a:rPr lang="en-US" sz="1600" u="sng" dirty="0"/>
                        <a:t>(20)</a:t>
                      </a:r>
                    </a:p>
                  </a:txBody>
                  <a:tcPr marL="80580" marR="80580" marT="40290" marB="40290">
                    <a:lnL>
                      <a:noFill/>
                    </a:lnL>
                    <a:lnR>
                      <a:noFill/>
                    </a:lnR>
                    <a:lnT>
                      <a:noFill/>
                    </a:lnT>
                    <a:lnB>
                      <a:noFill/>
                    </a:lnB>
                  </a:tcPr>
                </a:tc>
                <a:tc>
                  <a:txBody>
                    <a:bodyPr/>
                    <a:lstStyle/>
                    <a:p>
                      <a:pPr algn="r"/>
                      <a:r>
                        <a:rPr lang="en-US" sz="1600" u="sng" dirty="0"/>
                        <a:t>(20)</a:t>
                      </a:r>
                    </a:p>
                  </a:txBody>
                  <a:tcPr marL="80580" marR="80580" marT="40290" marB="40290">
                    <a:lnL>
                      <a:noFill/>
                    </a:lnL>
                    <a:lnR>
                      <a:noFill/>
                    </a:lnR>
                    <a:lnT>
                      <a:noFill/>
                    </a:lnT>
                    <a:lnB>
                      <a:noFill/>
                    </a:lnB>
                  </a:tcPr>
                </a:tc>
                <a:tc>
                  <a:txBody>
                    <a:bodyPr/>
                    <a:lstStyle/>
                    <a:p>
                      <a:pPr algn="r"/>
                      <a:r>
                        <a:rPr lang="en-US" sz="1600" u="sng" dirty="0"/>
                        <a:t>(20)</a:t>
                      </a:r>
                    </a:p>
                  </a:txBody>
                  <a:tcPr marL="80580" marR="80580" marT="40290" marB="40290">
                    <a:lnL>
                      <a:noFill/>
                    </a:lnL>
                    <a:lnR>
                      <a:noFill/>
                    </a:lnR>
                    <a:lnT>
                      <a:noFill/>
                    </a:lnT>
                    <a:lnB>
                      <a:noFill/>
                    </a:lnB>
                  </a:tcPr>
                </a:tc>
                <a:tc>
                  <a:txBody>
                    <a:bodyPr/>
                    <a:lstStyle/>
                    <a:p>
                      <a:pPr algn="r"/>
                      <a:r>
                        <a:rPr lang="en-US" sz="1600" u="sng" dirty="0"/>
                        <a:t>(60)</a:t>
                      </a:r>
                    </a:p>
                  </a:txBody>
                  <a:tcPr marL="80580" marR="80580" marT="40290" marB="40290">
                    <a:lnL>
                      <a:noFill/>
                    </a:lnL>
                    <a:lnR>
                      <a:noFill/>
                    </a:lnR>
                    <a:lnT>
                      <a:noFill/>
                    </a:lnT>
                    <a:lnB>
                      <a:noFill/>
                    </a:lnB>
                  </a:tcPr>
                </a:tc>
                <a:extLst>
                  <a:ext uri="{0D108BD9-81ED-4DB2-BD59-A6C34878D82A}">
                    <a16:rowId xmlns:a16="http://schemas.microsoft.com/office/drawing/2014/main" val="1657199522"/>
                  </a:ext>
                </a:extLst>
              </a:tr>
              <a:tr h="0">
                <a:tc>
                  <a:txBody>
                    <a:bodyPr/>
                    <a:lstStyle/>
                    <a:p>
                      <a:pPr algn="l"/>
                      <a:r>
                        <a:rPr lang="en-US" sz="1600" b="1" dirty="0"/>
                        <a:t>Pretax accounting income</a:t>
                      </a:r>
                      <a:endParaRPr lang="en-US" sz="1600" dirty="0"/>
                    </a:p>
                  </a:txBody>
                  <a:tcPr marL="80580" marR="80580" marT="40290" marB="40290">
                    <a:lnL>
                      <a:noFill/>
                    </a:lnL>
                    <a:lnR>
                      <a:noFill/>
                    </a:lnR>
                    <a:lnT>
                      <a:noFill/>
                    </a:lnT>
                    <a:lnB>
                      <a:noFill/>
                    </a:lnB>
                  </a:tcPr>
                </a:tc>
                <a:tc>
                  <a:txBody>
                    <a:bodyPr/>
                    <a:lstStyle/>
                    <a:p>
                      <a:pPr marL="0" algn="r" defTabSz="914400" rtl="0" eaLnBrk="1" latinLnBrk="0" hangingPunct="1"/>
                      <a:r>
                        <a:rPr lang="en-US" sz="1600" u="dbl" kern="1200" baseline="0" dirty="0">
                          <a:solidFill>
                            <a:schemeClr val="tx1"/>
                          </a:solidFill>
                          <a:latin typeface="+mn-lt"/>
                          <a:ea typeface="+mn-ea"/>
                          <a:cs typeface="+mn-cs"/>
                        </a:rPr>
                        <a:t>$100</a:t>
                      </a:r>
                    </a:p>
                  </a:txBody>
                  <a:tcPr marL="80580" marR="80580" marT="40290" marB="40290">
                    <a:lnL>
                      <a:noFill/>
                    </a:lnL>
                    <a:lnR>
                      <a:noFill/>
                    </a:lnR>
                    <a:lnT>
                      <a:noFill/>
                    </a:lnT>
                    <a:lnB>
                      <a:noFill/>
                    </a:lnB>
                  </a:tcPr>
                </a:tc>
                <a:tc>
                  <a:txBody>
                    <a:bodyPr/>
                    <a:lstStyle/>
                    <a:p>
                      <a:pPr marL="0" algn="r" defTabSz="914400" rtl="0" eaLnBrk="1" latinLnBrk="0" hangingPunct="1"/>
                      <a:r>
                        <a:rPr lang="en-US" sz="1600" u="dbl" kern="1200" baseline="0" dirty="0">
                          <a:solidFill>
                            <a:schemeClr val="tx1"/>
                          </a:solidFill>
                          <a:latin typeface="+mn-lt"/>
                          <a:ea typeface="+mn-ea"/>
                          <a:cs typeface="+mn-cs"/>
                        </a:rPr>
                        <a:t>$100</a:t>
                      </a:r>
                    </a:p>
                  </a:txBody>
                  <a:tcPr marL="80580" marR="80580" marT="40290" marB="40290">
                    <a:lnL>
                      <a:noFill/>
                    </a:lnL>
                    <a:lnR>
                      <a:noFill/>
                    </a:lnR>
                    <a:lnT>
                      <a:noFill/>
                    </a:lnT>
                    <a:lnB>
                      <a:noFill/>
                    </a:lnB>
                  </a:tcPr>
                </a:tc>
                <a:tc>
                  <a:txBody>
                    <a:bodyPr/>
                    <a:lstStyle/>
                    <a:p>
                      <a:pPr marL="0" algn="r" defTabSz="914400" rtl="0" eaLnBrk="1" latinLnBrk="0" hangingPunct="1"/>
                      <a:r>
                        <a:rPr lang="en-US" sz="1600" u="dbl" kern="1200" baseline="0" dirty="0">
                          <a:solidFill>
                            <a:schemeClr val="tx1"/>
                          </a:solidFill>
                          <a:latin typeface="+mn-lt"/>
                          <a:ea typeface="+mn-ea"/>
                          <a:cs typeface="+mn-cs"/>
                        </a:rPr>
                        <a:t>$100</a:t>
                      </a:r>
                    </a:p>
                  </a:txBody>
                  <a:tcPr marL="80580" marR="80580" marT="40290" marB="40290">
                    <a:lnL>
                      <a:noFill/>
                    </a:lnL>
                    <a:lnR>
                      <a:noFill/>
                    </a:lnR>
                    <a:lnT>
                      <a:noFill/>
                    </a:lnT>
                    <a:lnB>
                      <a:noFill/>
                    </a:lnB>
                  </a:tcPr>
                </a:tc>
                <a:tc>
                  <a:txBody>
                    <a:bodyPr/>
                    <a:lstStyle/>
                    <a:p>
                      <a:pPr algn="r"/>
                      <a:r>
                        <a:rPr lang="en-US" sz="1600" b="1" u="dbl" baseline="0" dirty="0"/>
                        <a:t>$300</a:t>
                      </a:r>
                      <a:endParaRPr lang="en-US" sz="1600" u="dbl" baseline="0" dirty="0"/>
                    </a:p>
                  </a:txBody>
                  <a:tcPr marL="80580" marR="80580" marT="40290" marB="40290">
                    <a:lnL>
                      <a:noFill/>
                    </a:lnL>
                    <a:lnR>
                      <a:noFill/>
                    </a:lnR>
                    <a:lnT>
                      <a:noFill/>
                    </a:lnT>
                    <a:lnB>
                      <a:noFill/>
                    </a:lnB>
                  </a:tcPr>
                </a:tc>
                <a:extLst>
                  <a:ext uri="{0D108BD9-81ED-4DB2-BD59-A6C34878D82A}">
                    <a16:rowId xmlns:a16="http://schemas.microsoft.com/office/drawing/2014/main" val="728605520"/>
                  </a:ext>
                </a:extLst>
              </a:tr>
            </a:tbl>
          </a:graphicData>
        </a:graphic>
      </p:graphicFrame>
      <p:sp>
        <p:nvSpPr>
          <p:cNvPr id="8" name="Rectangle 7">
            <a:extLst>
              <a:ext uri="{FF2B5EF4-FFF2-40B4-BE49-F238E27FC236}">
                <a16:creationId xmlns:a16="http://schemas.microsoft.com/office/drawing/2014/main" id="{D8C864DB-0D35-4D9F-9B63-341518D3115C}"/>
              </a:ext>
            </a:extLst>
          </p:cNvPr>
          <p:cNvSpPr/>
          <p:nvPr/>
        </p:nvSpPr>
        <p:spPr>
          <a:xfrm>
            <a:off x="624005" y="723243"/>
            <a:ext cx="2021515" cy="381771"/>
          </a:xfrm>
          <a:prstGeom prst="rect">
            <a:avLst/>
          </a:prstGeom>
        </p:spPr>
        <p:txBody>
          <a:bodyPr wrap="none">
            <a:spAutoFit/>
          </a:bodyPr>
          <a:lstStyle/>
          <a:p>
            <a:pPr>
              <a:lnSpc>
                <a:spcPct val="110000"/>
              </a:lnSpc>
            </a:pPr>
            <a:r>
              <a:rPr lang="en-IN" b="1" dirty="0">
                <a:solidFill>
                  <a:srgbClr val="C00000"/>
                </a:solidFill>
              </a:rPr>
              <a:t>Financial Reporting</a:t>
            </a:r>
          </a:p>
        </p:txBody>
      </p:sp>
      <p:sp>
        <p:nvSpPr>
          <p:cNvPr id="9" name="Rectangle 8">
            <a:extLst>
              <a:ext uri="{FF2B5EF4-FFF2-40B4-BE49-F238E27FC236}">
                <a16:creationId xmlns:a16="http://schemas.microsoft.com/office/drawing/2014/main" id="{44692BD0-BE8E-4EDF-B797-A731B7CED61A}"/>
              </a:ext>
            </a:extLst>
          </p:cNvPr>
          <p:cNvSpPr/>
          <p:nvPr/>
        </p:nvSpPr>
        <p:spPr>
          <a:xfrm>
            <a:off x="624005" y="2423513"/>
            <a:ext cx="1200457" cy="381771"/>
          </a:xfrm>
          <a:prstGeom prst="rect">
            <a:avLst/>
          </a:prstGeom>
        </p:spPr>
        <p:txBody>
          <a:bodyPr wrap="none">
            <a:spAutoFit/>
          </a:bodyPr>
          <a:lstStyle/>
          <a:p>
            <a:pPr>
              <a:lnSpc>
                <a:spcPct val="110000"/>
              </a:lnSpc>
            </a:pPr>
            <a:r>
              <a:rPr lang="en-IN" b="1" dirty="0">
                <a:solidFill>
                  <a:srgbClr val="C00000"/>
                </a:solidFill>
              </a:rPr>
              <a:t>Tax Return</a:t>
            </a:r>
          </a:p>
        </p:txBody>
      </p:sp>
    </p:spTree>
    <p:extLst>
      <p:ext uri="{BB962C8B-B14F-4D97-AF65-F5344CB8AC3E}">
        <p14:creationId xmlns:p14="http://schemas.microsoft.com/office/powerpoint/2010/main" val="9894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Differences without Deferred Tax Consequences</a:t>
            </a:r>
            <a:endParaRPr lang="en-IN" dirty="0">
              <a:latin typeface="+mj-lt"/>
            </a:endParaRPr>
          </a:p>
        </p:txBody>
      </p:sp>
      <p:sp>
        <p:nvSpPr>
          <p:cNvPr id="5" name="Title 2"/>
          <p:cNvSpPr txBox="1">
            <a:spLocks/>
          </p:cNvSpPr>
          <p:nvPr/>
        </p:nvSpPr>
        <p:spPr bwMode="auto">
          <a:xfrm>
            <a:off x="8389940" y="26851"/>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6" name="Rectangle: Diagonal Corners Rounded 5">
            <a:extLst>
              <a:ext uri="{FF2B5EF4-FFF2-40B4-BE49-F238E27FC236}">
                <a16:creationId xmlns:a16="http://schemas.microsoft.com/office/drawing/2014/main" id="{3A2FAF6E-26CA-4480-8343-BC4684971202}"/>
              </a:ext>
            </a:extLst>
          </p:cNvPr>
          <p:cNvSpPr/>
          <p:nvPr/>
        </p:nvSpPr>
        <p:spPr>
          <a:xfrm flipV="1">
            <a:off x="761999" y="1044576"/>
            <a:ext cx="7962901" cy="5505450"/>
          </a:xfrm>
          <a:prstGeom prst="round2DiagRect">
            <a:avLst/>
          </a:prstGeom>
          <a:solidFill>
            <a:schemeClr val="tx2">
              <a:lumMod val="20000"/>
              <a:lumOff val="80000"/>
            </a:schemeClr>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877A9761-6C6D-4246-89E1-9A60F948A3F5}"/>
              </a:ext>
            </a:extLst>
          </p:cNvPr>
          <p:cNvGraphicFramePr>
            <a:graphicFrameLocks noGrp="1"/>
          </p:cNvGraphicFramePr>
          <p:nvPr>
            <p:extLst>
              <p:ext uri="{D42A27DB-BD31-4B8C-83A1-F6EECF244321}">
                <p14:modId xmlns:p14="http://schemas.microsoft.com/office/powerpoint/2010/main" val="631311484"/>
              </p:ext>
            </p:extLst>
          </p:nvPr>
        </p:nvGraphicFramePr>
        <p:xfrm>
          <a:off x="865189" y="1220473"/>
          <a:ext cx="7524751" cy="5303520"/>
        </p:xfrm>
        <a:graphic>
          <a:graphicData uri="http://schemas.openxmlformats.org/drawingml/2006/table">
            <a:tbl>
              <a:tblPr/>
              <a:tblGrid>
                <a:gridCol w="7524751">
                  <a:extLst>
                    <a:ext uri="{9D8B030D-6E8A-4147-A177-3AD203B41FA5}">
                      <a16:colId xmlns:a16="http://schemas.microsoft.com/office/drawing/2014/main" val="1444258599"/>
                    </a:ext>
                  </a:extLst>
                </a:gridCol>
              </a:tblGrid>
              <a:tr h="4301434">
                <a:tc>
                  <a:txBody>
                    <a:bodyPr/>
                    <a:lstStyle/>
                    <a:p>
                      <a:pPr marL="285750" indent="-285750">
                        <a:buFont typeface="Arial" panose="020B0604020202020204" pitchFamily="34" charset="0"/>
                        <a:buChar char="•"/>
                      </a:pPr>
                      <a:r>
                        <a:rPr lang="en-US" dirty="0"/>
                        <a:t>Interest received from investments in bonds issued by state and municipal governments (generally not taxable).</a:t>
                      </a:r>
                    </a:p>
                    <a:p>
                      <a:pPr marL="285750" indent="-285750">
                        <a:buFont typeface="Arial" panose="020B0604020202020204" pitchFamily="34" charset="0"/>
                        <a:buChar char="•"/>
                      </a:pPr>
                      <a:r>
                        <a:rPr lang="en-US" dirty="0"/>
                        <a:t>Investment expenses incurred to obtain tax-exempt income (not tax deductible).</a:t>
                      </a:r>
                    </a:p>
                    <a:p>
                      <a:pPr marL="285750" indent="-285750">
                        <a:buFont typeface="Arial" panose="020B0604020202020204" pitchFamily="34" charset="0"/>
                        <a:buChar char="•"/>
                      </a:pPr>
                      <a:r>
                        <a:rPr lang="en-US" dirty="0"/>
                        <a:t>Life insurance proceeds on the death of an insured executive (not taxable).</a:t>
                      </a:r>
                    </a:p>
                    <a:p>
                      <a:pPr marL="285750" indent="-285750">
                        <a:buFont typeface="Arial" panose="020B0604020202020204" pitchFamily="34" charset="0"/>
                        <a:buChar char="•"/>
                      </a:pPr>
                      <a:r>
                        <a:rPr lang="en-US" dirty="0"/>
                        <a:t>Premiums paid for life insurance policies when the payer is the beneficiary (not tax deductible).</a:t>
                      </a:r>
                    </a:p>
                    <a:p>
                      <a:pPr marL="285750" indent="-285750">
                        <a:buFont typeface="Arial" panose="020B0604020202020204" pitchFamily="34" charset="0"/>
                        <a:buChar char="•"/>
                      </a:pPr>
                      <a:r>
                        <a:rPr lang="en-US" dirty="0"/>
                        <a:t>Compensation expense pertaining to some employee stock option plans (not tax deductible).</a:t>
                      </a:r>
                    </a:p>
                    <a:p>
                      <a:pPr marL="285750" indent="-285750">
                        <a:buFont typeface="Arial" panose="020B0604020202020204" pitchFamily="34" charset="0"/>
                        <a:buChar char="•"/>
                      </a:pPr>
                      <a:r>
                        <a:rPr lang="en-US" dirty="0"/>
                        <a:t>Fines and penalties due to violations of the law (generally not tax deductible).</a:t>
                      </a:r>
                    </a:p>
                    <a:p>
                      <a:pPr marL="285750" indent="-285750">
                        <a:buFont typeface="Arial" panose="020B0604020202020204" pitchFamily="34" charset="0"/>
                        <a:buChar char="•"/>
                      </a:pPr>
                      <a:r>
                        <a:rPr lang="en-US" dirty="0"/>
                        <a:t>Difference in tax paid on foreign income permanently reinvested in the foreign country and the amount that would have been paid if taxed at U.S. rates.</a:t>
                      </a:r>
                    </a:p>
                    <a:p>
                      <a:pPr marL="285750" indent="-285750">
                        <a:buFont typeface="Arial" panose="020B0604020202020204" pitchFamily="34" charset="0"/>
                        <a:buChar char="•"/>
                      </a:pPr>
                      <a:r>
                        <a:rPr lang="en-US" dirty="0"/>
                        <a:t>Portion of dividends received from U.S. corporations that is not taxable due to the dividends received deduction.</a:t>
                      </a:r>
                    </a:p>
                    <a:p>
                      <a:pPr marL="285750" indent="-285750">
                        <a:buFont typeface="Arial" panose="020B0604020202020204" pitchFamily="34" charset="0"/>
                        <a:buChar char="•"/>
                      </a:pPr>
                      <a:r>
                        <a:rPr lang="en-US" dirty="0"/>
                        <a:t>Tax deduction for depletion of natural resources (percentage depletion) that is allowed in excess of an already full-depleted asset’s cost.</a:t>
                      </a:r>
                    </a:p>
                    <a:p>
                      <a:pPr algn="l"/>
                      <a:endParaRPr lang="en-US" dirty="0"/>
                    </a:p>
                  </a:txBody>
                  <a:tcPr>
                    <a:lnL>
                      <a:noFill/>
                    </a:lnL>
                    <a:lnR>
                      <a:noFill/>
                    </a:lnR>
                    <a:lnT>
                      <a:noFill/>
                    </a:lnT>
                    <a:lnB>
                      <a:noFill/>
                    </a:lnB>
                  </a:tcPr>
                </a:tc>
                <a:extLst>
                  <a:ext uri="{0D108BD9-81ED-4DB2-BD59-A6C34878D82A}">
                    <a16:rowId xmlns:a16="http://schemas.microsoft.com/office/drawing/2014/main" val="1248734162"/>
                  </a:ext>
                </a:extLst>
              </a:tr>
            </a:tbl>
          </a:graphicData>
        </a:graphic>
      </p:graphicFrame>
      <p:sp>
        <p:nvSpPr>
          <p:cNvPr id="9" name="Slide Number Placeholder 5">
            <a:extLst>
              <a:ext uri="{FF2B5EF4-FFF2-40B4-BE49-F238E27FC236}">
                <a16:creationId xmlns:a16="http://schemas.microsoft.com/office/drawing/2014/main" id="{BFCF0081-48E8-E249-9229-9D9973060151}"/>
              </a:ext>
            </a:extLst>
          </p:cNvPr>
          <p:cNvSpPr txBox="1">
            <a:spLocks/>
          </p:cNvSpPr>
          <p:nvPr/>
        </p:nvSpPr>
        <p:spPr>
          <a:xfrm>
            <a:off x="6553200" y="623976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50</a:t>
            </a:fld>
            <a:endParaRPr lang="en-US" dirty="0"/>
          </a:p>
        </p:txBody>
      </p:sp>
    </p:spTree>
    <p:extLst>
      <p:ext uri="{BB962C8B-B14F-4D97-AF65-F5344CB8AC3E}">
        <p14:creationId xmlns:p14="http://schemas.microsoft.com/office/powerpoint/2010/main" val="39133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Permanent Differences </a:t>
            </a:r>
            <a:r>
              <a:rPr lang="en-IN" sz="2400" dirty="0">
                <a:latin typeface="+mj-lt"/>
              </a:rPr>
              <a:t>(continued)</a:t>
            </a:r>
            <a:endParaRPr lang="en-IN" sz="3600" dirty="0">
              <a:latin typeface="+mj-lt"/>
            </a:endParaRPr>
          </a:p>
        </p:txBody>
      </p:sp>
      <p:sp>
        <p:nvSpPr>
          <p:cNvPr id="3" name="Content Placeholder 2"/>
          <p:cNvSpPr>
            <a:spLocks noGrp="1"/>
          </p:cNvSpPr>
          <p:nvPr>
            <p:ph idx="1"/>
          </p:nvPr>
        </p:nvSpPr>
        <p:spPr>
          <a:xfrm>
            <a:off x="665297" y="1226419"/>
            <a:ext cx="8093736" cy="5057775"/>
          </a:xfrm>
        </p:spPr>
        <p:txBody>
          <a:bodyPr/>
          <a:lstStyle/>
          <a:p>
            <a:pPr>
              <a:buClr>
                <a:schemeClr val="tx1"/>
              </a:buClr>
            </a:pPr>
            <a:r>
              <a:rPr lang="en-IN" dirty="0"/>
              <a:t>It’s easy to account for permanent differences</a:t>
            </a:r>
          </a:p>
          <a:p>
            <a:r>
              <a:rPr lang="en-IN" dirty="0"/>
              <a:t>Taxes payable are calculated according to the tax law, and since permanent differences are never taxable, no deferred </a:t>
            </a:r>
            <a:r>
              <a:rPr lang="en-US" dirty="0"/>
              <a:t>tax asset or liability is created.  Plug tax expense, so tax expense = tax payable with respect to permanent differences.</a:t>
            </a:r>
          </a:p>
          <a:p>
            <a:r>
              <a:rPr lang="en-US" dirty="0"/>
              <a:t>Permanent differences affect the effective tax rate, because they affect the relationship between tax expense and pretax accounting income</a:t>
            </a:r>
          </a:p>
          <a:p>
            <a:endParaRPr lang="en-IN" dirty="0"/>
          </a:p>
          <a:p>
            <a:endParaRPr lang="en-US" dirty="0"/>
          </a:p>
        </p:txBody>
      </p:sp>
      <p:sp>
        <p:nvSpPr>
          <p:cNvPr id="11"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5" name="TextBox 4"/>
          <p:cNvSpPr txBox="1"/>
          <p:nvPr/>
        </p:nvSpPr>
        <p:spPr>
          <a:xfrm>
            <a:off x="642291" y="5164049"/>
            <a:ext cx="1607270" cy="954107"/>
          </a:xfrm>
          <a:prstGeom prst="rect">
            <a:avLst/>
          </a:prstGeom>
          <a:solidFill>
            <a:schemeClr val="accent4">
              <a:lumMod val="50000"/>
            </a:schemeClr>
          </a:solidFill>
        </p:spPr>
        <p:txBody>
          <a:bodyPr wrap="square" rtlCol="0" anchor="ctr">
            <a:spAutoFit/>
          </a:bodyPr>
          <a:lstStyle/>
          <a:p>
            <a:pPr algn="ctr"/>
            <a:r>
              <a:rPr lang="en-US" sz="2800" b="1" dirty="0">
                <a:solidFill>
                  <a:schemeClr val="bg1"/>
                </a:solidFill>
              </a:rPr>
              <a:t>Effective tax rate</a:t>
            </a:r>
            <a:endParaRPr lang="en-US" sz="2800" dirty="0">
              <a:solidFill>
                <a:schemeClr val="bg1"/>
              </a:solidFill>
            </a:endParaRPr>
          </a:p>
        </p:txBody>
      </p:sp>
      <p:sp>
        <p:nvSpPr>
          <p:cNvPr id="6" name="TextBox 5"/>
          <p:cNvSpPr txBox="1"/>
          <p:nvPr/>
        </p:nvSpPr>
        <p:spPr>
          <a:xfrm>
            <a:off x="3039580" y="5379492"/>
            <a:ext cx="2088351" cy="523220"/>
          </a:xfrm>
          <a:prstGeom prst="rect">
            <a:avLst/>
          </a:prstGeom>
          <a:solidFill>
            <a:schemeClr val="accent4">
              <a:lumMod val="40000"/>
              <a:lumOff val="60000"/>
            </a:schemeClr>
          </a:solidFill>
          <a:ln>
            <a:solidFill>
              <a:schemeClr val="accent4">
                <a:lumMod val="50000"/>
              </a:schemeClr>
            </a:solidFill>
          </a:ln>
        </p:spPr>
        <p:txBody>
          <a:bodyPr wrap="square" rtlCol="0" anchor="ctr">
            <a:spAutoFit/>
          </a:bodyPr>
          <a:lstStyle/>
          <a:p>
            <a:pPr algn="ctr"/>
            <a:r>
              <a:rPr lang="en-US" sz="2800" dirty="0"/>
              <a:t>Tax expense</a:t>
            </a:r>
          </a:p>
        </p:txBody>
      </p:sp>
      <p:sp>
        <p:nvSpPr>
          <p:cNvPr id="7" name="TextBox 6"/>
          <p:cNvSpPr txBox="1"/>
          <p:nvPr/>
        </p:nvSpPr>
        <p:spPr>
          <a:xfrm>
            <a:off x="5761689" y="5164049"/>
            <a:ext cx="3310893" cy="954107"/>
          </a:xfrm>
          <a:prstGeom prst="rect">
            <a:avLst/>
          </a:prstGeom>
          <a:solidFill>
            <a:schemeClr val="accent4">
              <a:lumMod val="40000"/>
              <a:lumOff val="60000"/>
            </a:schemeClr>
          </a:solidFill>
          <a:ln>
            <a:solidFill>
              <a:schemeClr val="accent4">
                <a:lumMod val="50000"/>
              </a:schemeClr>
            </a:solidFill>
          </a:ln>
        </p:spPr>
        <p:txBody>
          <a:bodyPr wrap="square" rtlCol="0" anchor="ctr">
            <a:spAutoFit/>
          </a:bodyPr>
          <a:lstStyle/>
          <a:p>
            <a:pPr algn="ctr"/>
            <a:r>
              <a:rPr lang="en-US" sz="2800" dirty="0"/>
              <a:t>Pretax accounting income</a:t>
            </a:r>
          </a:p>
        </p:txBody>
      </p:sp>
      <p:sp>
        <p:nvSpPr>
          <p:cNvPr id="8" name="Equal 7"/>
          <p:cNvSpPr/>
          <p:nvPr/>
        </p:nvSpPr>
        <p:spPr>
          <a:xfrm>
            <a:off x="2377148" y="5461511"/>
            <a:ext cx="532389" cy="424789"/>
          </a:xfrm>
          <a:prstGeom prst="mathEqual">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ivision 3"/>
          <p:cNvSpPr/>
          <p:nvPr/>
        </p:nvSpPr>
        <p:spPr>
          <a:xfrm>
            <a:off x="5228378" y="5379492"/>
            <a:ext cx="432865" cy="523220"/>
          </a:xfrm>
          <a:prstGeom prst="mathDivide">
            <a:avLst>
              <a:gd name="adj1" fmla="val 12245"/>
              <a:gd name="adj2" fmla="val 5880"/>
              <a:gd name="adj3" fmla="val 8941"/>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FCD6007D-AF7D-174C-B628-9B783A9E3562}"/>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51</a:t>
            </a:fld>
            <a:endParaRPr lang="en-US" dirty="0"/>
          </a:p>
        </p:txBody>
      </p:sp>
    </p:spTree>
    <p:extLst>
      <p:ext uri="{BB962C8B-B14F-4D97-AF65-F5344CB8AC3E}">
        <p14:creationId xmlns:p14="http://schemas.microsoft.com/office/powerpoint/2010/main" val="40499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hangingPunct="1"/>
            <a:r>
              <a:rPr lang="en-US" altLang="en-US" b="1" dirty="0"/>
              <a:t>Concept Check: Municipal Bond Interest</a:t>
            </a:r>
          </a:p>
        </p:txBody>
      </p:sp>
      <p:sp>
        <p:nvSpPr>
          <p:cNvPr id="414723" name="Rectangle 3"/>
          <p:cNvSpPr>
            <a:spLocks noGrp="1" noChangeArrowheads="1"/>
          </p:cNvSpPr>
          <p:nvPr>
            <p:ph idx="1"/>
          </p:nvPr>
        </p:nvSpPr>
        <p:spPr>
          <a:solidFill>
            <a:schemeClr val="bg1">
              <a:lumMod val="95000"/>
            </a:schemeClr>
          </a:solidFill>
        </p:spPr>
        <p:txBody>
          <a:bodyPr>
            <a:normAutofit/>
          </a:bodyPr>
          <a:lstStyle/>
          <a:p>
            <a:pPr marL="0" indent="0">
              <a:spcAft>
                <a:spcPts val="1200"/>
              </a:spcAft>
              <a:buNone/>
            </a:pPr>
            <a:r>
              <a:rPr lang="en-US" sz="2000" dirty="0"/>
              <a:t>Tanzier Trading earned municipal bond interest of $50,000 during 2021. That interest is not taxable. Tanzier pays tax at a rate of $25%. Which of the following is true?  </a:t>
            </a:r>
          </a:p>
          <a:p>
            <a:pPr marL="457200" indent="-457200">
              <a:buFont typeface="+mj-lt"/>
              <a:buAutoNum type="alphaLcPeriod"/>
              <a:tabLst>
                <a:tab pos="342900" algn="l"/>
              </a:tabLst>
            </a:pPr>
            <a:r>
              <a:rPr lang="en-US" sz="2000" dirty="0"/>
              <a:t>Tanzier’s tax expense will not be affected by the muni-bond interest</a:t>
            </a:r>
          </a:p>
          <a:p>
            <a:pPr marL="457200" indent="-457200">
              <a:buFont typeface="+mj-lt"/>
              <a:buAutoNum type="alphaLcPeriod"/>
              <a:tabLst>
                <a:tab pos="342900" algn="l"/>
              </a:tabLst>
            </a:pPr>
            <a:r>
              <a:rPr lang="en-US" sz="2000" dirty="0"/>
              <a:t>Tanzier will recognize a deferred tax asset of $12,500</a:t>
            </a:r>
          </a:p>
          <a:p>
            <a:pPr marL="457200" indent="-457200">
              <a:buFont typeface="+mj-lt"/>
              <a:buAutoNum type="alphaLcPeriod"/>
              <a:tabLst>
                <a:tab pos="342900" algn="l"/>
              </a:tabLst>
            </a:pPr>
            <a:r>
              <a:rPr lang="en-US" sz="2000" dirty="0"/>
              <a:t>Tanzier will recognize tax payable of $12,500</a:t>
            </a:r>
          </a:p>
          <a:p>
            <a:pPr marL="457200" indent="-457200">
              <a:buFont typeface="+mj-lt"/>
              <a:buAutoNum type="alphaLcPeriod"/>
              <a:tabLst>
                <a:tab pos="176213" algn="l"/>
              </a:tabLst>
            </a:pPr>
            <a:r>
              <a:rPr lang="en-US" sz="2000" dirty="0"/>
              <a:t>Tanzier’s taxable income will be $50,000 higher than its accounting income</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42444" y="2568914"/>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1211895" y="4778336"/>
            <a:ext cx="6816436" cy="1477328"/>
          </a:xfrm>
          <a:prstGeom prst="rect">
            <a:avLst/>
          </a:prstGeom>
          <a:solidFill>
            <a:srgbClr val="FDEADA"/>
          </a:solidFill>
          <a:ln w="6350">
            <a:solidFill>
              <a:schemeClr val="tx1"/>
            </a:solidFill>
          </a:ln>
        </p:spPr>
        <p:txBody>
          <a:bodyPr wrap="square" rtlCol="0">
            <a:spAutoFit/>
          </a:bodyPr>
          <a:lstStyle/>
          <a:p>
            <a:pPr fontAlgn="base">
              <a:spcBef>
                <a:spcPct val="0"/>
              </a:spcBef>
              <a:spcAft>
                <a:spcPts val="600"/>
              </a:spcAft>
            </a:pPr>
            <a:r>
              <a:rPr lang="en-US" dirty="0">
                <a:solidFill>
                  <a:prstClr val="black"/>
                </a:solidFill>
                <a:cs typeface="Arial" charset="0"/>
              </a:rPr>
              <a:t>The correct answer is </a:t>
            </a:r>
            <a:r>
              <a:rPr lang="en-US" i="1" dirty="0">
                <a:solidFill>
                  <a:prstClr val="black"/>
                </a:solidFill>
                <a:cs typeface="Arial" charset="0"/>
              </a:rPr>
              <a:t>a</a:t>
            </a:r>
            <a:r>
              <a:rPr lang="en-US" dirty="0">
                <a:solidFill>
                  <a:prstClr val="black"/>
                </a:solidFill>
                <a:cs typeface="Arial" charset="0"/>
              </a:rPr>
              <a:t>. The muni-bond interest </a:t>
            </a:r>
            <a:r>
              <a:rPr lang="en-US" b="1" dirty="0">
                <a:solidFill>
                  <a:srgbClr val="C00000"/>
                </a:solidFill>
                <a:cs typeface="Arial" charset="0"/>
              </a:rPr>
              <a:t>will not be included in taxable income</a:t>
            </a:r>
            <a:r>
              <a:rPr lang="en-US" dirty="0">
                <a:solidFill>
                  <a:prstClr val="black"/>
                </a:solidFill>
                <a:cs typeface="Arial" charset="0"/>
              </a:rPr>
              <a:t>, and therefore will not affect tax payable. This is a </a:t>
            </a:r>
            <a:r>
              <a:rPr lang="en-US" b="1" dirty="0">
                <a:solidFill>
                  <a:srgbClr val="C00000"/>
                </a:solidFill>
                <a:cs typeface="Arial" charset="0"/>
              </a:rPr>
              <a:t>permanent difference</a:t>
            </a:r>
            <a:r>
              <a:rPr lang="en-US" dirty="0">
                <a:solidFill>
                  <a:prstClr val="black"/>
                </a:solidFill>
                <a:cs typeface="Arial" charset="0"/>
              </a:rPr>
              <a:t>, rather than a temporary difference, so no deferred tax assets or liabilities are affected. Therefore, tax expense also will not be affected by the muni-bond interest.</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7" name="Slide Number Placeholder 5">
            <a:extLst>
              <a:ext uri="{FF2B5EF4-FFF2-40B4-BE49-F238E27FC236}">
                <a16:creationId xmlns:a16="http://schemas.microsoft.com/office/drawing/2014/main" id="{6E6D1B4D-7F0A-4345-8831-853153D597F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52</a:t>
            </a:fld>
            <a:endParaRPr lang="en-US" dirty="0"/>
          </a:p>
        </p:txBody>
      </p:sp>
    </p:spTree>
    <p:extLst>
      <p:ext uri="{BB962C8B-B14F-4D97-AF65-F5344CB8AC3E}">
        <p14:creationId xmlns:p14="http://schemas.microsoft.com/office/powerpoint/2010/main" val="21625308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558" y="12289"/>
            <a:ext cx="6156476" cy="945595"/>
          </a:xfrm>
        </p:spPr>
        <p:txBody>
          <a:bodyPr>
            <a:noAutofit/>
          </a:bodyPr>
          <a:lstStyle/>
          <a:p>
            <a:r>
              <a:rPr lang="en-US" sz="2800" dirty="0"/>
              <a:t>Temporary and Permanent Differences</a:t>
            </a:r>
            <a:endParaRPr lang="en-IN" sz="2600" dirty="0"/>
          </a:p>
        </p:txBody>
      </p:sp>
      <p:sp>
        <p:nvSpPr>
          <p:cNvPr id="9" name="Oval 8"/>
          <p:cNvSpPr/>
          <p:nvPr/>
        </p:nvSpPr>
        <p:spPr>
          <a:xfrm>
            <a:off x="8643145" y="1710887"/>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8780797" y="1656815"/>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3" name="TextBox 2"/>
          <p:cNvSpPr txBox="1"/>
          <p:nvPr/>
        </p:nvSpPr>
        <p:spPr>
          <a:xfrm>
            <a:off x="595556" y="1120676"/>
            <a:ext cx="8550479" cy="3416320"/>
          </a:xfrm>
          <a:prstGeom prst="rect">
            <a:avLst/>
          </a:prstGeom>
          <a:noFill/>
        </p:spPr>
        <p:txBody>
          <a:bodyPr wrap="square" rtlCol="0">
            <a:spAutoFit/>
          </a:bodyPr>
          <a:lstStyle/>
          <a:p>
            <a:r>
              <a:rPr lang="en-US" sz="2400" dirty="0"/>
              <a:t>Kent Land Management reported pretax accounting income in 2021 of $185 million, which included $80 million from installment sales of property and </a:t>
            </a:r>
            <a:r>
              <a:rPr lang="en-US" sz="2400" b="1" dirty="0">
                <a:solidFill>
                  <a:srgbClr val="C00000"/>
                </a:solidFill>
              </a:rPr>
              <a:t>$5 million interest from investments in municipal bonds in 2021</a:t>
            </a:r>
            <a:r>
              <a:rPr lang="en-US" sz="2400" dirty="0"/>
              <a:t>.  The installment sales income is reported for tax purposes in 2022 ($20 million) and 2023 ($60 million). The enacted tax rate is 25% each year.</a:t>
            </a:r>
          </a:p>
          <a:p>
            <a:endParaRPr lang="en-US" sz="2400" dirty="0"/>
          </a:p>
          <a:p>
            <a:r>
              <a:rPr lang="en-US" sz="2400" b="1" dirty="0"/>
              <a:t>The $5 million in municipal bond interest represents a $5 million permanent difference.</a:t>
            </a:r>
          </a:p>
        </p:txBody>
      </p:sp>
      <p:sp>
        <p:nvSpPr>
          <p:cNvPr id="7" name="Slide Number Placeholder 5">
            <a:extLst>
              <a:ext uri="{FF2B5EF4-FFF2-40B4-BE49-F238E27FC236}">
                <a16:creationId xmlns:a16="http://schemas.microsoft.com/office/drawing/2014/main" id="{86F64806-5532-2440-B616-0FD65AAE2522}"/>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53</a:t>
            </a:fld>
            <a:endParaRPr lang="en-US" dirty="0"/>
          </a:p>
        </p:txBody>
      </p:sp>
    </p:spTree>
    <p:extLst>
      <p:ext uri="{BB962C8B-B14F-4D97-AF65-F5344CB8AC3E}">
        <p14:creationId xmlns:p14="http://schemas.microsoft.com/office/powerpoint/2010/main" val="3829743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7"/>
            <a:ext cx="7793912" cy="471098"/>
          </a:xfrm>
        </p:spPr>
        <p:txBody>
          <a:bodyPr>
            <a:noAutofit/>
          </a:bodyPr>
          <a:lstStyle/>
          <a:p>
            <a:r>
              <a:rPr lang="en-US" sz="2800" dirty="0"/>
              <a:t>Temporary and Permanent Differences</a:t>
            </a:r>
            <a:r>
              <a:rPr lang="en-US" sz="1800" dirty="0">
                <a:cs typeface="Arial" charset="0"/>
              </a:rPr>
              <a:t> (continued)</a:t>
            </a:r>
            <a:endParaRPr lang="en-IN" sz="2800" dirty="0"/>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25" name="TextBox 24"/>
          <p:cNvSpPr txBox="1"/>
          <p:nvPr/>
        </p:nvSpPr>
        <p:spPr>
          <a:xfrm>
            <a:off x="3313341" y="390659"/>
            <a:ext cx="1941904" cy="430887"/>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805813"/>
            <a:ext cx="949652" cy="430887"/>
          </a:xfrm>
          <a:prstGeom prst="rect">
            <a:avLst/>
          </a:prstGeom>
          <a:noFill/>
        </p:spPr>
        <p:txBody>
          <a:bodyPr wrap="square" rtlCol="0">
            <a:spAutoFit/>
          </a:bodyPr>
          <a:lstStyle/>
          <a:p>
            <a:pPr algn="ctr"/>
            <a:r>
              <a:rPr lang="en-US" sz="2200" b="1" dirty="0"/>
              <a:t>2021</a:t>
            </a:r>
            <a:endParaRPr lang="en-US" sz="2200" dirty="0"/>
          </a:p>
        </p:txBody>
      </p:sp>
      <p:sp>
        <p:nvSpPr>
          <p:cNvPr id="30" name="TextBox 29"/>
          <p:cNvSpPr txBox="1"/>
          <p:nvPr/>
        </p:nvSpPr>
        <p:spPr>
          <a:xfrm>
            <a:off x="590549" y="11557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2047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20096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Installment Income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155726"/>
            <a:ext cx="949652" cy="430887"/>
          </a:xfrm>
          <a:prstGeom prst="rect">
            <a:avLst/>
          </a:prstGeom>
        </p:spPr>
        <p:txBody>
          <a:bodyPr wrap="square" rtlCol="0">
            <a:spAutoFit/>
          </a:bodyPr>
          <a:lstStyle/>
          <a:p>
            <a:pPr algn="r"/>
            <a:r>
              <a:rPr lang="en-US" sz="2200" dirty="0"/>
              <a:t>$185</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$100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25</a:t>
            </a:r>
          </a:p>
        </p:txBody>
      </p:sp>
      <p:sp>
        <p:nvSpPr>
          <p:cNvPr id="44" name="TextBox 43"/>
          <p:cNvSpPr txBox="1"/>
          <p:nvPr/>
        </p:nvSpPr>
        <p:spPr>
          <a:xfrm>
            <a:off x="5304285" y="2304700"/>
            <a:ext cx="949652" cy="430887"/>
          </a:xfrm>
          <a:prstGeom prst="rect">
            <a:avLst/>
          </a:prstGeom>
        </p:spPr>
        <p:txBody>
          <a:bodyPr wrap="square" rtlCol="0">
            <a:spAutoFit/>
          </a:bodyPr>
          <a:lstStyle/>
          <a:p>
            <a:pPr algn="r"/>
            <a:r>
              <a:rPr lang="en-US" sz="2200" b="1" dirty="0"/>
              <a:t>$20</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$60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$80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$20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630491" y="4334141"/>
            <a:ext cx="471015" cy="430887"/>
          </a:xfrm>
          <a:prstGeom prst="rect">
            <a:avLst/>
          </a:prstGeom>
        </p:spPr>
        <p:txBody>
          <a:bodyPr wrap="square" rtlCol="0" anchor="ctr">
            <a:spAutoFit/>
          </a:bodyPr>
          <a:lstStyle/>
          <a:p>
            <a:pPr algn="r"/>
            <a:r>
              <a:rPr lang="en-US" sz="2200" b="1" dirty="0">
                <a:solidFill>
                  <a:srgbClr val="EC008C"/>
                </a:solidFill>
              </a:rPr>
              <a:t>20</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20</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5858055"/>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45</a:t>
            </a:r>
          </a:p>
        </p:txBody>
      </p:sp>
      <p:sp>
        <p:nvSpPr>
          <p:cNvPr id="80" name="TextBox 79"/>
          <p:cNvSpPr txBox="1">
            <a:spLocks noChangeArrowheads="1"/>
          </p:cNvSpPr>
          <p:nvPr/>
        </p:nvSpPr>
        <p:spPr bwMode="auto">
          <a:xfrm>
            <a:off x="7567399" y="5858055"/>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25</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935628" y="6212044"/>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84" name="TextBox 83"/>
          <p:cNvSpPr txBox="1">
            <a:spLocks noChangeArrowheads="1"/>
          </p:cNvSpPr>
          <p:nvPr/>
        </p:nvSpPr>
        <p:spPr bwMode="auto">
          <a:xfrm>
            <a:off x="7578168" y="6212044"/>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20</a:t>
            </a:r>
          </a:p>
        </p:txBody>
      </p:sp>
      <p:sp>
        <p:nvSpPr>
          <p:cNvPr id="85" name="TextBox 84"/>
          <p:cNvSpPr txBox="1"/>
          <p:nvPr/>
        </p:nvSpPr>
        <p:spPr>
          <a:xfrm>
            <a:off x="526329" y="7101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32058" y="3735150"/>
            <a:ext cx="1585613" cy="11239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$25</a:t>
            </a:r>
          </a:p>
          <a:p>
            <a:r>
              <a:rPr lang="en-US" sz="2200" b="1" dirty="0"/>
              <a:t>Step 2: DTL end bal: $20</a:t>
            </a:r>
          </a:p>
          <a:p>
            <a:r>
              <a:rPr lang="en-US" sz="2200" b="1" dirty="0">
                <a:solidFill>
                  <a:srgbClr val="FF3399"/>
                </a:solidFill>
              </a:rPr>
              <a:t>Step 3: DTL change: $20</a:t>
            </a:r>
          </a:p>
          <a:p>
            <a:r>
              <a:rPr lang="en-US" sz="2200" b="1" dirty="0">
                <a:solidFill>
                  <a:srgbClr val="0070C0"/>
                </a:solidFill>
              </a:rPr>
              <a:t>Step 4: Tax exp plug: $45</a:t>
            </a:r>
          </a:p>
        </p:txBody>
      </p:sp>
      <p:sp>
        <p:nvSpPr>
          <p:cNvPr id="62" name="Rounded Rectangle 9">
            <a:extLst>
              <a:ext uri="{FF2B5EF4-FFF2-40B4-BE49-F238E27FC236}">
                <a16:creationId xmlns:a16="http://schemas.microsoft.com/office/drawing/2014/main" id="{2EBEAF2E-F6BB-4EC3-AB3F-F05C317DB461}"/>
              </a:ext>
            </a:extLst>
          </p:cNvPr>
          <p:cNvSpPr/>
          <p:nvPr/>
        </p:nvSpPr>
        <p:spPr>
          <a:xfrm>
            <a:off x="8358998" y="7402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BF29ED9C-BC8B-4298-AEB2-0ACB368CFAAB}"/>
              </a:ext>
            </a:extLst>
          </p:cNvPr>
          <p:cNvSpPr txBox="1"/>
          <p:nvPr/>
        </p:nvSpPr>
        <p:spPr>
          <a:xfrm>
            <a:off x="4989627" y="404145"/>
            <a:ext cx="4370680" cy="430887"/>
          </a:xfrm>
          <a:prstGeom prst="rect">
            <a:avLst/>
          </a:prstGeom>
          <a:noFill/>
        </p:spPr>
        <p:txBody>
          <a:bodyPr wrap="square" rtlCol="0">
            <a:spAutoFit/>
          </a:bodyPr>
          <a:lstStyle/>
          <a:p>
            <a:pPr algn="ctr"/>
            <a:r>
              <a:rPr lang="en-US" sz="2200" b="1" dirty="0"/>
              <a:t>Future Taxable Amounts</a:t>
            </a:r>
            <a:endParaRPr lang="en-US" sz="2200" dirty="0"/>
          </a:p>
        </p:txBody>
      </p:sp>
      <p:sp>
        <p:nvSpPr>
          <p:cNvPr id="64" name="TextBox 63">
            <a:extLst>
              <a:ext uri="{FF2B5EF4-FFF2-40B4-BE49-F238E27FC236}">
                <a16:creationId xmlns:a16="http://schemas.microsoft.com/office/drawing/2014/main" id="{E8DD8711-1A93-4564-A4A1-EA569AC44149}"/>
              </a:ext>
            </a:extLst>
          </p:cNvPr>
          <p:cNvSpPr txBox="1"/>
          <p:nvPr/>
        </p:nvSpPr>
        <p:spPr>
          <a:xfrm>
            <a:off x="5287749" y="805813"/>
            <a:ext cx="949652" cy="430887"/>
          </a:xfrm>
          <a:prstGeom prst="rect">
            <a:avLst/>
          </a:prstGeom>
          <a:noFill/>
        </p:spPr>
        <p:txBody>
          <a:bodyPr wrap="square" rtlCol="0">
            <a:spAutoFit/>
          </a:bodyPr>
          <a:lstStyle/>
          <a:p>
            <a:pPr algn="ctr"/>
            <a:r>
              <a:rPr lang="en-US" sz="2200" b="1" dirty="0"/>
              <a:t>2022</a:t>
            </a:r>
            <a:endParaRPr lang="en-US" sz="2200" dirty="0"/>
          </a:p>
        </p:txBody>
      </p:sp>
      <p:sp>
        <p:nvSpPr>
          <p:cNvPr id="65" name="TextBox 64">
            <a:extLst>
              <a:ext uri="{FF2B5EF4-FFF2-40B4-BE49-F238E27FC236}">
                <a16:creationId xmlns:a16="http://schemas.microsoft.com/office/drawing/2014/main" id="{32468524-616B-4B41-8041-7D23DC321DCD}"/>
              </a:ext>
            </a:extLst>
          </p:cNvPr>
          <p:cNvSpPr txBox="1"/>
          <p:nvPr/>
        </p:nvSpPr>
        <p:spPr>
          <a:xfrm>
            <a:off x="6523215" y="792461"/>
            <a:ext cx="949652" cy="430887"/>
          </a:xfrm>
          <a:prstGeom prst="rect">
            <a:avLst/>
          </a:prstGeom>
          <a:noFill/>
        </p:spPr>
        <p:txBody>
          <a:bodyPr wrap="square" rtlCol="0">
            <a:spAutoFit/>
          </a:bodyPr>
          <a:lstStyle/>
          <a:p>
            <a:pPr algn="ctr"/>
            <a:r>
              <a:rPr lang="en-US" sz="2200" b="1" dirty="0"/>
              <a:t>2023</a:t>
            </a:r>
            <a:endParaRPr lang="en-US" sz="2200" dirty="0"/>
          </a:p>
        </p:txBody>
      </p:sp>
      <p:sp>
        <p:nvSpPr>
          <p:cNvPr id="66" name="TextBox 65">
            <a:extLst>
              <a:ext uri="{FF2B5EF4-FFF2-40B4-BE49-F238E27FC236}">
                <a16:creationId xmlns:a16="http://schemas.microsoft.com/office/drawing/2014/main" id="{9D783E5C-EF8D-4C9B-AC10-320F02170D89}"/>
              </a:ext>
            </a:extLst>
          </p:cNvPr>
          <p:cNvSpPr txBox="1"/>
          <p:nvPr/>
        </p:nvSpPr>
        <p:spPr>
          <a:xfrm>
            <a:off x="8212315" y="7924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8" name="Straight Connector 67">
            <a:extLst>
              <a:ext uri="{FF2B5EF4-FFF2-40B4-BE49-F238E27FC236}">
                <a16:creationId xmlns:a16="http://schemas.microsoft.com/office/drawing/2014/main" id="{8B3C89B4-6857-46EF-9564-E270946CBF07}"/>
              </a:ext>
            </a:extLst>
          </p:cNvPr>
          <p:cNvCxnSpPr>
            <a:cxnSpLocks/>
          </p:cNvCxnSpPr>
          <p:nvPr/>
        </p:nvCxnSpPr>
        <p:spPr>
          <a:xfrm>
            <a:off x="5287749" y="8475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2660A29-C2CA-4FCE-8DF9-58F8C138ABBB}"/>
              </a:ext>
            </a:extLst>
          </p:cNvPr>
          <p:cNvSpPr txBox="1"/>
          <p:nvPr/>
        </p:nvSpPr>
        <p:spPr>
          <a:xfrm>
            <a:off x="590549" y="1425413"/>
            <a:ext cx="3966937" cy="430887"/>
          </a:xfrm>
          <a:prstGeom prst="rect">
            <a:avLst/>
          </a:prstGeom>
          <a:noFill/>
        </p:spPr>
        <p:txBody>
          <a:bodyPr wrap="square" rtlCol="0">
            <a:spAutoFit/>
          </a:bodyPr>
          <a:lstStyle/>
          <a:p>
            <a:r>
              <a:rPr lang="en-US" sz="2200" dirty="0"/>
              <a:t>Permanent difference:</a:t>
            </a:r>
          </a:p>
        </p:txBody>
      </p:sp>
      <p:sp>
        <p:nvSpPr>
          <p:cNvPr id="71" name="TextBox 70">
            <a:extLst>
              <a:ext uri="{FF2B5EF4-FFF2-40B4-BE49-F238E27FC236}">
                <a16:creationId xmlns:a16="http://schemas.microsoft.com/office/drawing/2014/main" id="{4FC5425B-532B-4065-90E2-D5D0F5ED2A44}"/>
              </a:ext>
            </a:extLst>
          </p:cNvPr>
          <p:cNvSpPr txBox="1"/>
          <p:nvPr/>
        </p:nvSpPr>
        <p:spPr>
          <a:xfrm>
            <a:off x="590549" y="1707800"/>
            <a:ext cx="3966937" cy="430887"/>
          </a:xfrm>
          <a:prstGeom prst="rect">
            <a:avLst/>
          </a:prstGeom>
          <a:noFill/>
        </p:spPr>
        <p:txBody>
          <a:bodyPr wrap="square" rtlCol="0">
            <a:spAutoFit/>
          </a:bodyPr>
          <a:lstStyle/>
          <a:p>
            <a:pPr lvl="1"/>
            <a:r>
              <a:rPr lang="en-US" sz="2200" b="1" dirty="0"/>
              <a:t>Municipal bond interest</a:t>
            </a:r>
          </a:p>
        </p:txBody>
      </p:sp>
      <p:sp>
        <p:nvSpPr>
          <p:cNvPr id="72" name="TextBox 71">
            <a:extLst>
              <a:ext uri="{FF2B5EF4-FFF2-40B4-BE49-F238E27FC236}">
                <a16:creationId xmlns:a16="http://schemas.microsoft.com/office/drawing/2014/main" id="{B1858569-AC6B-4D83-B388-06793887CB2C}"/>
              </a:ext>
            </a:extLst>
          </p:cNvPr>
          <p:cNvSpPr txBox="1"/>
          <p:nvPr/>
        </p:nvSpPr>
        <p:spPr>
          <a:xfrm>
            <a:off x="4329918" y="1758600"/>
            <a:ext cx="949652" cy="430887"/>
          </a:xfrm>
          <a:prstGeom prst="rect">
            <a:avLst/>
          </a:prstGeom>
        </p:spPr>
        <p:txBody>
          <a:bodyPr wrap="square" rtlCol="0">
            <a:spAutoFit/>
          </a:bodyPr>
          <a:lstStyle/>
          <a:p>
            <a:pPr algn="r"/>
            <a:r>
              <a:rPr lang="en-US" sz="2200" b="1" dirty="0"/>
              <a:t>(5)</a:t>
            </a:r>
          </a:p>
        </p:txBody>
      </p:sp>
      <p:sp>
        <p:nvSpPr>
          <p:cNvPr id="73" name="Rectangle 72">
            <a:extLst>
              <a:ext uri="{FF2B5EF4-FFF2-40B4-BE49-F238E27FC236}">
                <a16:creationId xmlns:a16="http://schemas.microsoft.com/office/drawing/2014/main" id="{8BF56BBC-4E73-4B18-AE90-25616CB8211B}"/>
              </a:ext>
            </a:extLst>
          </p:cNvPr>
          <p:cNvSpPr/>
          <p:nvPr/>
        </p:nvSpPr>
        <p:spPr>
          <a:xfrm>
            <a:off x="6684409" y="4429981"/>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67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par>
                                <p:cTn id="59" presetID="10"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500"/>
                                        <p:tgtEl>
                                          <p:spTgt spid="71"/>
                                        </p:tgtEl>
                                      </p:cBhvr>
                                    </p:animEffect>
                                  </p:childTnLst>
                                </p:cTn>
                              </p:par>
                              <p:par>
                                <p:cTn id="98" presetID="10" presetClass="entr" presetSubtype="0"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69">
                                            <p:txEl>
                                              <p:pRg st="0" end="0"/>
                                            </p:txEl>
                                          </p:spTgt>
                                        </p:tgtEl>
                                        <p:attrNameLst>
                                          <p:attrName>style.visibility</p:attrName>
                                        </p:attrNameLst>
                                      </p:cBhvr>
                                      <p:to>
                                        <p:strVal val="visible"/>
                                      </p:to>
                                    </p:set>
                                    <p:animEffect transition="in" filter="fade">
                                      <p:cBhvr>
                                        <p:cTn id="108" dur="500"/>
                                        <p:tgtEl>
                                          <p:spTgt spid="69">
                                            <p:txEl>
                                              <p:pRg st="0" end="0"/>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500"/>
                                        <p:tgtEl>
                                          <p:spTgt spid="8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500"/>
                                        <p:tgtEl>
                                          <p:spTgt spid="7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500"/>
                                        <p:tgtEl>
                                          <p:spTgt spid="8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69">
                                            <p:txEl>
                                              <p:pRg st="1" end="1"/>
                                            </p:txEl>
                                          </p:spTgt>
                                        </p:tgtEl>
                                        <p:attrNameLst>
                                          <p:attrName>style.visibility</p:attrName>
                                        </p:attrNameLst>
                                      </p:cBhvr>
                                      <p:to>
                                        <p:strVal val="visible"/>
                                      </p:to>
                                    </p:set>
                                    <p:animEffect transition="in" filter="fade">
                                      <p:cBhvr>
                                        <p:cTn id="134" dur="500"/>
                                        <p:tgtEl>
                                          <p:spTgt spid="69">
                                            <p:txEl>
                                              <p:pRg st="1" end="1"/>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fade">
                                      <p:cBhvr>
                                        <p:cTn id="137" dur="500"/>
                                        <p:tgtEl>
                                          <p:spTgt spid="1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500"/>
                                        <p:tgtEl>
                                          <p:spTgt spid="55"/>
                                        </p:tgtEl>
                                      </p:cBhvr>
                                    </p:animEffect>
                                  </p:childTnLst>
                                </p:cTn>
                              </p:par>
                              <p:par>
                                <p:cTn id="141" presetID="10" presetClass="entr" presetSubtype="0" fill="hold" nodeType="with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fade">
                                      <p:cBhvr>
                                        <p:cTn id="143" dur="500"/>
                                        <p:tgtEl>
                                          <p:spTgt spid="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500"/>
                                        <p:tgtEl>
                                          <p:spTgt spid="52"/>
                                        </p:tgtEl>
                                      </p:cBhvr>
                                    </p:animEffect>
                                  </p:childTnLst>
                                </p:cTn>
                              </p:par>
                              <p:par>
                                <p:cTn id="147" presetID="10" presetClass="entr" presetSubtype="0" fill="hold" nodeType="withEffect">
                                  <p:stCondLst>
                                    <p:cond delay="0"/>
                                  </p:stCondLst>
                                  <p:childTnLst>
                                    <p:set>
                                      <p:cBhvr>
                                        <p:cTn id="148" dur="1" fill="hold">
                                          <p:stCondLst>
                                            <p:cond delay="0"/>
                                          </p:stCondLst>
                                        </p:cTn>
                                        <p:tgtEl>
                                          <p:spTgt spid="12"/>
                                        </p:tgtEl>
                                        <p:attrNameLst>
                                          <p:attrName>style.visibility</p:attrName>
                                        </p:attrNameLst>
                                      </p:cBhvr>
                                      <p:to>
                                        <p:strVal val="visible"/>
                                      </p:to>
                                    </p:set>
                                    <p:animEffect transition="in" filter="fade">
                                      <p:cBhvr>
                                        <p:cTn id="149" dur="500"/>
                                        <p:tgtEl>
                                          <p:spTgt spid="1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fade">
                                      <p:cBhvr>
                                        <p:cTn id="155" dur="500"/>
                                        <p:tgtEl>
                                          <p:spTgt spid="57"/>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500"/>
                                        <p:tgtEl>
                                          <p:spTgt spid="58"/>
                                        </p:tgtEl>
                                      </p:cBhvr>
                                    </p:animEffect>
                                  </p:childTnLst>
                                </p:cTn>
                              </p:par>
                              <p:par>
                                <p:cTn id="159" presetID="10" presetClass="entr" presetSubtype="0" fill="hold" nodeType="with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fade">
                                      <p:cBhvr>
                                        <p:cTn id="161" dur="500"/>
                                        <p:tgtEl>
                                          <p:spTgt spid="6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500"/>
                                        <p:tgtEl>
                                          <p:spTgt spid="61"/>
                                        </p:tgtEl>
                                      </p:cBhvr>
                                    </p:animEffect>
                                  </p:childTnLst>
                                </p:cTn>
                              </p:par>
                              <p:par>
                                <p:cTn id="165" presetID="10" presetClass="entr" presetSubtype="0" fill="hold" nodeType="with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fade">
                                      <p:cBhvr>
                                        <p:cTn id="167" dur="500"/>
                                        <p:tgtEl>
                                          <p:spTgt spid="6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69">
                                            <p:txEl>
                                              <p:pRg st="2" end="2"/>
                                            </p:txEl>
                                          </p:spTgt>
                                        </p:tgtEl>
                                        <p:attrNameLst>
                                          <p:attrName>style.visibility</p:attrName>
                                        </p:attrNameLst>
                                      </p:cBhvr>
                                      <p:to>
                                        <p:strVal val="visible"/>
                                      </p:to>
                                    </p:set>
                                    <p:animEffect transition="in" filter="fade">
                                      <p:cBhvr>
                                        <p:cTn id="172" dur="500"/>
                                        <p:tgtEl>
                                          <p:spTgt spid="69">
                                            <p:txEl>
                                              <p:pRg st="2" end="2"/>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500"/>
                                        <p:tgtEl>
                                          <p:spTgt spid="5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3"/>
                                        </p:tgtEl>
                                        <p:attrNameLst>
                                          <p:attrName>style.visibility</p:attrName>
                                        </p:attrNameLst>
                                      </p:cBhvr>
                                      <p:to>
                                        <p:strVal val="visible"/>
                                      </p:to>
                                    </p:set>
                                    <p:animEffect transition="in" filter="fade">
                                      <p:cBhvr>
                                        <p:cTn id="178" dur="500"/>
                                        <p:tgtEl>
                                          <p:spTgt spid="8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84"/>
                                        </p:tgtEl>
                                        <p:attrNameLst>
                                          <p:attrName>style.visibility</p:attrName>
                                        </p:attrNameLst>
                                      </p:cBhvr>
                                      <p:to>
                                        <p:strVal val="visible"/>
                                      </p:to>
                                    </p:set>
                                    <p:animEffect transition="in" filter="fade">
                                      <p:cBhvr>
                                        <p:cTn id="181" dur="500"/>
                                        <p:tgtEl>
                                          <p:spTgt spid="8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3"/>
                                        </p:tgtEl>
                                        <p:attrNameLst>
                                          <p:attrName>style.visibility</p:attrName>
                                        </p:attrNameLst>
                                      </p:cBhvr>
                                      <p:to>
                                        <p:strVal val="visible"/>
                                      </p:to>
                                    </p:set>
                                    <p:animEffect transition="in" filter="fade">
                                      <p:cBhvr>
                                        <p:cTn id="184" dur="500"/>
                                        <p:tgtEl>
                                          <p:spTgt spid="73"/>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9">
                                            <p:txEl>
                                              <p:pRg st="3" end="3"/>
                                            </p:txEl>
                                          </p:spTgt>
                                        </p:tgtEl>
                                        <p:attrNameLst>
                                          <p:attrName>style.visibility</p:attrName>
                                        </p:attrNameLst>
                                      </p:cBhvr>
                                      <p:to>
                                        <p:strVal val="visible"/>
                                      </p:to>
                                    </p:set>
                                    <p:animEffect transition="in" filter="fade">
                                      <p:cBhvr>
                                        <p:cTn id="189" dur="500"/>
                                        <p:tgtEl>
                                          <p:spTgt spid="69">
                                            <p:txEl>
                                              <p:pRg st="3" end="3"/>
                                            </p:txEl>
                                          </p:spTgt>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77"/>
                                        </p:tgtEl>
                                        <p:attrNameLst>
                                          <p:attrName>style.visibility</p:attrName>
                                        </p:attrNameLst>
                                      </p:cBhvr>
                                      <p:to>
                                        <p:strVal val="visible"/>
                                      </p:to>
                                    </p:set>
                                    <p:animEffect transition="in" filter="fade">
                                      <p:cBhvr>
                                        <p:cTn id="192" dur="500"/>
                                        <p:tgtEl>
                                          <p:spTgt spid="7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79"/>
                                        </p:tgtEl>
                                        <p:attrNameLst>
                                          <p:attrName>style.visibility</p:attrName>
                                        </p:attrNameLst>
                                      </p:cBhvr>
                                      <p:to>
                                        <p:strVal val="visible"/>
                                      </p:to>
                                    </p:set>
                                    <p:animEffect transition="in" filter="fade">
                                      <p:cBhvr>
                                        <p:cTn id="195" dur="500"/>
                                        <p:tgtEl>
                                          <p:spTgt spid="7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3"/>
                                        </p:tgtEl>
                                        <p:attrNameLst>
                                          <p:attrName>style.visibility</p:attrName>
                                        </p:attrNameLst>
                                      </p:cBhvr>
                                      <p:to>
                                        <p:strVal val="visible"/>
                                      </p:to>
                                    </p:set>
                                    <p:animEffect transition="in" filter="fade">
                                      <p:cBhvr>
                                        <p:cTn id="19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52" grpId="0"/>
      <p:bldP spid="55" grpId="0"/>
      <p:bldP spid="56" grpId="0"/>
      <p:bldP spid="57" grpId="0"/>
      <p:bldP spid="58" grpId="0"/>
      <p:bldP spid="59" grpId="0"/>
      <p:bldP spid="61" grpId="0"/>
      <p:bldP spid="74" grpId="0" animBg="1"/>
      <p:bldP spid="75" grpId="0"/>
      <p:bldP spid="77" grpId="0"/>
      <p:bldP spid="78" grpId="0"/>
      <p:bldP spid="79" grpId="0"/>
      <p:bldP spid="80" grpId="0"/>
      <p:bldP spid="81" grpId="0"/>
      <p:bldP spid="82" grpId="0"/>
      <p:bldP spid="83" grpId="0"/>
      <p:bldP spid="84" grpId="0"/>
      <p:bldP spid="85" grpId="0"/>
      <p:bldP spid="3" grpId="0" animBg="1"/>
      <p:bldP spid="62" grpId="0" animBg="1"/>
      <p:bldP spid="63" grpId="0"/>
      <p:bldP spid="64" grpId="0"/>
      <p:bldP spid="65" grpId="0"/>
      <p:bldP spid="66" grpId="0"/>
      <p:bldP spid="70" grpId="0"/>
      <p:bldP spid="71" grpId="0"/>
      <p:bldP spid="72" grpId="0"/>
      <p:bldP spid="7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6"/>
            <a:ext cx="7793912" cy="785201"/>
          </a:xfrm>
        </p:spPr>
        <p:txBody>
          <a:bodyPr>
            <a:noAutofit/>
          </a:bodyPr>
          <a:lstStyle/>
          <a:p>
            <a:r>
              <a:rPr lang="en-US" sz="2800" dirty="0"/>
              <a:t>Temporary and Permanent Differences</a:t>
            </a:r>
            <a:r>
              <a:rPr lang="en-US" sz="1800" dirty="0">
                <a:cs typeface="Arial" charset="0"/>
              </a:rPr>
              <a:t> (concluded)</a:t>
            </a:r>
            <a:br>
              <a:rPr lang="en-IN" sz="2800" dirty="0"/>
            </a:br>
            <a:endParaRPr lang="en-IN" sz="2800" dirty="0"/>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sp>
        <p:nvSpPr>
          <p:cNvPr id="25" name="TextBox 24"/>
          <p:cNvSpPr txBox="1"/>
          <p:nvPr/>
        </p:nvSpPr>
        <p:spPr>
          <a:xfrm>
            <a:off x="3313341" y="390659"/>
            <a:ext cx="1941904" cy="430887"/>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805813"/>
            <a:ext cx="949652" cy="430887"/>
          </a:xfrm>
          <a:prstGeom prst="rect">
            <a:avLst/>
          </a:prstGeom>
          <a:noFill/>
        </p:spPr>
        <p:txBody>
          <a:bodyPr wrap="square" rtlCol="0">
            <a:spAutoFit/>
          </a:bodyPr>
          <a:lstStyle/>
          <a:p>
            <a:pPr algn="ctr"/>
            <a:r>
              <a:rPr lang="en-US" sz="2200" b="1" dirty="0"/>
              <a:t>2021</a:t>
            </a:r>
            <a:endParaRPr lang="en-US" sz="2200" dirty="0"/>
          </a:p>
        </p:txBody>
      </p:sp>
      <p:sp>
        <p:nvSpPr>
          <p:cNvPr id="30" name="TextBox 29"/>
          <p:cNvSpPr txBox="1"/>
          <p:nvPr/>
        </p:nvSpPr>
        <p:spPr>
          <a:xfrm>
            <a:off x="590549" y="11557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2047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20096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Installment Income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155726"/>
            <a:ext cx="949652" cy="430887"/>
          </a:xfrm>
          <a:prstGeom prst="rect">
            <a:avLst/>
          </a:prstGeom>
        </p:spPr>
        <p:txBody>
          <a:bodyPr wrap="square" rtlCol="0">
            <a:spAutoFit/>
          </a:bodyPr>
          <a:lstStyle/>
          <a:p>
            <a:pPr algn="r"/>
            <a:r>
              <a:rPr lang="en-US" sz="2200" dirty="0"/>
              <a:t>$185</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$100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25</a:t>
            </a:r>
          </a:p>
        </p:txBody>
      </p:sp>
      <p:sp>
        <p:nvSpPr>
          <p:cNvPr id="44" name="TextBox 43"/>
          <p:cNvSpPr txBox="1"/>
          <p:nvPr/>
        </p:nvSpPr>
        <p:spPr>
          <a:xfrm>
            <a:off x="5304285" y="2304700"/>
            <a:ext cx="949652" cy="430887"/>
          </a:xfrm>
          <a:prstGeom prst="rect">
            <a:avLst/>
          </a:prstGeom>
        </p:spPr>
        <p:txBody>
          <a:bodyPr wrap="square" rtlCol="0">
            <a:spAutoFit/>
          </a:bodyPr>
          <a:lstStyle/>
          <a:p>
            <a:pPr algn="r"/>
            <a:r>
              <a:rPr lang="en-US" sz="2200" b="1" dirty="0"/>
              <a:t>$20</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$60</a:t>
            </a:r>
          </a:p>
        </p:txBody>
      </p:sp>
      <p:sp>
        <p:nvSpPr>
          <p:cNvPr id="46" name="TextBox 45"/>
          <p:cNvSpPr txBox="1"/>
          <p:nvPr/>
        </p:nvSpPr>
        <p:spPr>
          <a:xfrm>
            <a:off x="7938619" y="2304700"/>
            <a:ext cx="949652" cy="430887"/>
          </a:xfrm>
          <a:prstGeom prst="rect">
            <a:avLst/>
          </a:prstGeom>
        </p:spPr>
        <p:txBody>
          <a:bodyPr wrap="square" rtlCol="0">
            <a:spAutoFit/>
          </a:bodyPr>
          <a:lstStyle/>
          <a:p>
            <a:pPr algn="r"/>
            <a:r>
              <a:rPr lang="en-US" sz="2200" b="1" dirty="0"/>
              <a:t>$80</a:t>
            </a:r>
          </a:p>
        </p:txBody>
      </p:sp>
      <p:sp>
        <p:nvSpPr>
          <p:cNvPr id="47" name="TextBox 46"/>
          <p:cNvSpPr txBox="1"/>
          <p:nvPr/>
        </p:nvSpPr>
        <p:spPr>
          <a:xfrm>
            <a:off x="8146549" y="2971074"/>
            <a:ext cx="949652" cy="430887"/>
          </a:xfrm>
          <a:prstGeom prst="rect">
            <a:avLst/>
          </a:prstGeom>
        </p:spPr>
        <p:txBody>
          <a:bodyPr wrap="square" rtlCol="0">
            <a:spAutoFit/>
          </a:bodyPr>
          <a:lstStyle/>
          <a:p>
            <a:pPr algn="r"/>
            <a:r>
              <a:rPr lang="en-US" sz="2200" b="1" dirty="0"/>
              <a:t>25%</a:t>
            </a:r>
          </a:p>
        </p:txBody>
      </p:sp>
      <p:sp>
        <p:nvSpPr>
          <p:cNvPr id="52" name="TextBox 51"/>
          <p:cNvSpPr txBox="1"/>
          <p:nvPr/>
        </p:nvSpPr>
        <p:spPr>
          <a:xfrm>
            <a:off x="8026255" y="3383715"/>
            <a:ext cx="949652" cy="430887"/>
          </a:xfrm>
          <a:prstGeom prst="rect">
            <a:avLst/>
          </a:prstGeom>
        </p:spPr>
        <p:txBody>
          <a:bodyPr wrap="square" rtlCol="0">
            <a:spAutoFit/>
          </a:bodyPr>
          <a:lstStyle/>
          <a:p>
            <a:pPr algn="r"/>
            <a:r>
              <a:rPr lang="en-US" sz="2200" b="1" dirty="0"/>
              <a:t>$20</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630491" y="4334141"/>
            <a:ext cx="471015" cy="430887"/>
          </a:xfrm>
          <a:prstGeom prst="rect">
            <a:avLst/>
          </a:prstGeom>
        </p:spPr>
        <p:txBody>
          <a:bodyPr wrap="square" rtlCol="0" anchor="ctr">
            <a:spAutoFit/>
          </a:bodyPr>
          <a:lstStyle/>
          <a:p>
            <a:pPr algn="r"/>
            <a:r>
              <a:rPr lang="en-US" sz="2200" b="1" dirty="0">
                <a:solidFill>
                  <a:srgbClr val="EC008C"/>
                </a:solidFill>
              </a:rPr>
              <a:t>20</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20</a:t>
            </a:r>
          </a:p>
        </p:txBody>
      </p:sp>
      <p:sp>
        <p:nvSpPr>
          <p:cNvPr id="85" name="TextBox 84"/>
          <p:cNvSpPr txBox="1"/>
          <p:nvPr/>
        </p:nvSpPr>
        <p:spPr>
          <a:xfrm>
            <a:off x="526329" y="7101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8436954" y="33724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51205" y="3754812"/>
            <a:ext cx="1618781" cy="11271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$25</a:t>
            </a:r>
          </a:p>
          <a:p>
            <a:r>
              <a:rPr lang="en-US" sz="2200" b="1" dirty="0"/>
              <a:t>Step 2: DTL end bal: $20</a:t>
            </a:r>
          </a:p>
          <a:p>
            <a:r>
              <a:rPr lang="en-US" sz="2200" b="1" dirty="0">
                <a:solidFill>
                  <a:srgbClr val="FF3399"/>
                </a:solidFill>
              </a:rPr>
              <a:t>Step 3: DTL change: $20</a:t>
            </a:r>
          </a:p>
          <a:p>
            <a:r>
              <a:rPr lang="en-US" sz="2200" b="1" dirty="0">
                <a:solidFill>
                  <a:srgbClr val="0070C0"/>
                </a:solidFill>
              </a:rPr>
              <a:t>Step 4: Tax exp plug: $45</a:t>
            </a:r>
          </a:p>
        </p:txBody>
      </p:sp>
      <p:sp>
        <p:nvSpPr>
          <p:cNvPr id="62" name="Rounded Rectangle 9">
            <a:extLst>
              <a:ext uri="{FF2B5EF4-FFF2-40B4-BE49-F238E27FC236}">
                <a16:creationId xmlns:a16="http://schemas.microsoft.com/office/drawing/2014/main" id="{2EBEAF2E-F6BB-4EC3-AB3F-F05C317DB461}"/>
              </a:ext>
            </a:extLst>
          </p:cNvPr>
          <p:cNvSpPr/>
          <p:nvPr/>
        </p:nvSpPr>
        <p:spPr>
          <a:xfrm>
            <a:off x="8358998" y="7402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BF29ED9C-BC8B-4298-AEB2-0ACB368CFAAB}"/>
              </a:ext>
            </a:extLst>
          </p:cNvPr>
          <p:cNvSpPr txBox="1"/>
          <p:nvPr/>
        </p:nvSpPr>
        <p:spPr>
          <a:xfrm>
            <a:off x="4989627" y="404145"/>
            <a:ext cx="4370680" cy="430887"/>
          </a:xfrm>
          <a:prstGeom prst="rect">
            <a:avLst/>
          </a:prstGeom>
          <a:noFill/>
        </p:spPr>
        <p:txBody>
          <a:bodyPr wrap="square" rtlCol="0">
            <a:spAutoFit/>
          </a:bodyPr>
          <a:lstStyle/>
          <a:p>
            <a:pPr algn="ctr"/>
            <a:r>
              <a:rPr lang="en-US" sz="2200" b="1" dirty="0"/>
              <a:t>Future Taxable Amounts</a:t>
            </a:r>
            <a:endParaRPr lang="en-US" sz="2200" dirty="0"/>
          </a:p>
        </p:txBody>
      </p:sp>
      <p:sp>
        <p:nvSpPr>
          <p:cNvPr id="64" name="TextBox 63">
            <a:extLst>
              <a:ext uri="{FF2B5EF4-FFF2-40B4-BE49-F238E27FC236}">
                <a16:creationId xmlns:a16="http://schemas.microsoft.com/office/drawing/2014/main" id="{E8DD8711-1A93-4564-A4A1-EA569AC44149}"/>
              </a:ext>
            </a:extLst>
          </p:cNvPr>
          <p:cNvSpPr txBox="1"/>
          <p:nvPr/>
        </p:nvSpPr>
        <p:spPr>
          <a:xfrm>
            <a:off x="5287749" y="805813"/>
            <a:ext cx="949652" cy="430887"/>
          </a:xfrm>
          <a:prstGeom prst="rect">
            <a:avLst/>
          </a:prstGeom>
          <a:noFill/>
        </p:spPr>
        <p:txBody>
          <a:bodyPr wrap="square" rtlCol="0">
            <a:spAutoFit/>
          </a:bodyPr>
          <a:lstStyle/>
          <a:p>
            <a:pPr algn="ctr"/>
            <a:r>
              <a:rPr lang="en-US" sz="2200" b="1" dirty="0"/>
              <a:t>2022</a:t>
            </a:r>
            <a:endParaRPr lang="en-US" sz="2200" dirty="0"/>
          </a:p>
        </p:txBody>
      </p:sp>
      <p:sp>
        <p:nvSpPr>
          <p:cNvPr id="65" name="TextBox 64">
            <a:extLst>
              <a:ext uri="{FF2B5EF4-FFF2-40B4-BE49-F238E27FC236}">
                <a16:creationId xmlns:a16="http://schemas.microsoft.com/office/drawing/2014/main" id="{32468524-616B-4B41-8041-7D23DC321DCD}"/>
              </a:ext>
            </a:extLst>
          </p:cNvPr>
          <p:cNvSpPr txBox="1"/>
          <p:nvPr/>
        </p:nvSpPr>
        <p:spPr>
          <a:xfrm>
            <a:off x="6523215" y="792461"/>
            <a:ext cx="949652" cy="430887"/>
          </a:xfrm>
          <a:prstGeom prst="rect">
            <a:avLst/>
          </a:prstGeom>
          <a:noFill/>
        </p:spPr>
        <p:txBody>
          <a:bodyPr wrap="square" rtlCol="0">
            <a:spAutoFit/>
          </a:bodyPr>
          <a:lstStyle/>
          <a:p>
            <a:pPr algn="ctr"/>
            <a:r>
              <a:rPr lang="en-US" sz="2200" b="1" dirty="0"/>
              <a:t>2023</a:t>
            </a:r>
            <a:endParaRPr lang="en-US" sz="2200" dirty="0"/>
          </a:p>
        </p:txBody>
      </p:sp>
      <p:sp>
        <p:nvSpPr>
          <p:cNvPr id="66" name="TextBox 65">
            <a:extLst>
              <a:ext uri="{FF2B5EF4-FFF2-40B4-BE49-F238E27FC236}">
                <a16:creationId xmlns:a16="http://schemas.microsoft.com/office/drawing/2014/main" id="{9D783E5C-EF8D-4C9B-AC10-320F02170D89}"/>
              </a:ext>
            </a:extLst>
          </p:cNvPr>
          <p:cNvSpPr txBox="1"/>
          <p:nvPr/>
        </p:nvSpPr>
        <p:spPr>
          <a:xfrm>
            <a:off x="8212315" y="7924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8" name="Straight Connector 67">
            <a:extLst>
              <a:ext uri="{FF2B5EF4-FFF2-40B4-BE49-F238E27FC236}">
                <a16:creationId xmlns:a16="http://schemas.microsoft.com/office/drawing/2014/main" id="{8B3C89B4-6857-46EF-9564-E270946CBF07}"/>
              </a:ext>
            </a:extLst>
          </p:cNvPr>
          <p:cNvCxnSpPr>
            <a:cxnSpLocks/>
          </p:cNvCxnSpPr>
          <p:nvPr/>
        </p:nvCxnSpPr>
        <p:spPr>
          <a:xfrm>
            <a:off x="5287749" y="8475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2660A29-C2CA-4FCE-8DF9-58F8C138ABBB}"/>
              </a:ext>
            </a:extLst>
          </p:cNvPr>
          <p:cNvSpPr txBox="1"/>
          <p:nvPr/>
        </p:nvSpPr>
        <p:spPr>
          <a:xfrm>
            <a:off x="590549" y="1425413"/>
            <a:ext cx="3966937" cy="430887"/>
          </a:xfrm>
          <a:prstGeom prst="rect">
            <a:avLst/>
          </a:prstGeom>
          <a:noFill/>
        </p:spPr>
        <p:txBody>
          <a:bodyPr wrap="square" rtlCol="0">
            <a:spAutoFit/>
          </a:bodyPr>
          <a:lstStyle/>
          <a:p>
            <a:r>
              <a:rPr lang="en-US" sz="2200" dirty="0"/>
              <a:t>Permanent difference:</a:t>
            </a:r>
          </a:p>
        </p:txBody>
      </p:sp>
      <p:sp>
        <p:nvSpPr>
          <p:cNvPr id="71" name="TextBox 70">
            <a:extLst>
              <a:ext uri="{FF2B5EF4-FFF2-40B4-BE49-F238E27FC236}">
                <a16:creationId xmlns:a16="http://schemas.microsoft.com/office/drawing/2014/main" id="{4FC5425B-532B-4065-90E2-D5D0F5ED2A44}"/>
              </a:ext>
            </a:extLst>
          </p:cNvPr>
          <p:cNvSpPr txBox="1"/>
          <p:nvPr/>
        </p:nvSpPr>
        <p:spPr>
          <a:xfrm>
            <a:off x="590549" y="1707800"/>
            <a:ext cx="3966937" cy="430887"/>
          </a:xfrm>
          <a:prstGeom prst="rect">
            <a:avLst/>
          </a:prstGeom>
          <a:noFill/>
        </p:spPr>
        <p:txBody>
          <a:bodyPr wrap="square" rtlCol="0">
            <a:spAutoFit/>
          </a:bodyPr>
          <a:lstStyle/>
          <a:p>
            <a:pPr lvl="1"/>
            <a:r>
              <a:rPr lang="en-US" sz="2200" b="1" dirty="0"/>
              <a:t>Municipal bond interest</a:t>
            </a:r>
          </a:p>
        </p:txBody>
      </p:sp>
      <p:sp>
        <p:nvSpPr>
          <p:cNvPr id="72" name="TextBox 71">
            <a:extLst>
              <a:ext uri="{FF2B5EF4-FFF2-40B4-BE49-F238E27FC236}">
                <a16:creationId xmlns:a16="http://schemas.microsoft.com/office/drawing/2014/main" id="{B1858569-AC6B-4D83-B388-06793887CB2C}"/>
              </a:ext>
            </a:extLst>
          </p:cNvPr>
          <p:cNvSpPr txBox="1"/>
          <p:nvPr/>
        </p:nvSpPr>
        <p:spPr>
          <a:xfrm>
            <a:off x="4329918" y="1758600"/>
            <a:ext cx="949652" cy="430887"/>
          </a:xfrm>
          <a:prstGeom prst="rect">
            <a:avLst/>
          </a:prstGeom>
        </p:spPr>
        <p:txBody>
          <a:bodyPr wrap="square" rtlCol="0">
            <a:spAutoFit/>
          </a:bodyPr>
          <a:lstStyle/>
          <a:p>
            <a:pPr algn="r"/>
            <a:r>
              <a:rPr lang="en-US" sz="2200" b="1" dirty="0"/>
              <a:t>(</a:t>
            </a:r>
            <a:r>
              <a:rPr lang="en-US" sz="2200" b="1" dirty="0">
                <a:solidFill>
                  <a:srgbClr val="7030A0"/>
                </a:solidFill>
              </a:rPr>
              <a:t>5</a:t>
            </a:r>
            <a:r>
              <a:rPr lang="en-US" sz="2200" b="1" dirty="0"/>
              <a:t>)</a:t>
            </a:r>
          </a:p>
        </p:txBody>
      </p:sp>
      <p:sp>
        <p:nvSpPr>
          <p:cNvPr id="73" name="TextBox 72">
            <a:extLst>
              <a:ext uri="{FF2B5EF4-FFF2-40B4-BE49-F238E27FC236}">
                <a16:creationId xmlns:a16="http://schemas.microsoft.com/office/drawing/2014/main" id="{CD7B40FB-41A5-4FDB-8831-8F0B12E39069}"/>
              </a:ext>
            </a:extLst>
          </p:cNvPr>
          <p:cNvSpPr txBox="1"/>
          <p:nvPr/>
        </p:nvSpPr>
        <p:spPr>
          <a:xfrm>
            <a:off x="566500" y="5237589"/>
            <a:ext cx="8253395" cy="430887"/>
          </a:xfrm>
          <a:prstGeom prst="rect">
            <a:avLst/>
          </a:prstGeom>
          <a:noFill/>
        </p:spPr>
        <p:txBody>
          <a:bodyPr wrap="square" rtlCol="0">
            <a:spAutoFit/>
          </a:bodyPr>
          <a:lstStyle/>
          <a:p>
            <a:r>
              <a:rPr lang="en-US" sz="2200" b="1" dirty="0"/>
              <a:t>Effective tax rate with </a:t>
            </a:r>
            <a:r>
              <a:rPr lang="en-US" sz="2200" b="1" dirty="0">
                <a:solidFill>
                  <a:srgbClr val="7030A0"/>
                </a:solidFill>
              </a:rPr>
              <a:t>$5</a:t>
            </a:r>
            <a:r>
              <a:rPr lang="en-US" sz="2200" b="1" dirty="0"/>
              <a:t> </a:t>
            </a:r>
            <a:r>
              <a:rPr lang="en-IN" sz="2200" b="1" dirty="0"/>
              <a:t>million of municipal bond interest </a:t>
            </a:r>
            <a:r>
              <a:rPr lang="en-IN" sz="2200" b="1" dirty="0">
                <a:solidFill>
                  <a:srgbClr val="7030A0"/>
                </a:solidFill>
              </a:rPr>
              <a:t>included</a:t>
            </a:r>
            <a:endParaRPr lang="en-US" sz="2200" b="1" dirty="0">
              <a:solidFill>
                <a:srgbClr val="7030A0"/>
              </a:solidFill>
            </a:endParaRPr>
          </a:p>
        </p:txBody>
      </p:sp>
      <p:sp>
        <p:nvSpPr>
          <p:cNvPr id="90" name="TextBox 89">
            <a:extLst>
              <a:ext uri="{FF2B5EF4-FFF2-40B4-BE49-F238E27FC236}">
                <a16:creationId xmlns:a16="http://schemas.microsoft.com/office/drawing/2014/main" id="{D1DF0BC9-3BA1-4108-AB3B-4CBE3939DDF9}"/>
              </a:ext>
            </a:extLst>
          </p:cNvPr>
          <p:cNvSpPr txBox="1"/>
          <p:nvPr/>
        </p:nvSpPr>
        <p:spPr>
          <a:xfrm>
            <a:off x="726555" y="5575957"/>
            <a:ext cx="2438767" cy="430887"/>
          </a:xfrm>
          <a:prstGeom prst="rect">
            <a:avLst/>
          </a:prstGeom>
          <a:noFill/>
        </p:spPr>
        <p:txBody>
          <a:bodyPr wrap="square" rtlCol="0">
            <a:spAutoFit/>
          </a:bodyPr>
          <a:lstStyle/>
          <a:p>
            <a:r>
              <a:rPr lang="en-US" sz="2200" dirty="0"/>
              <a:t>Effective tax rate =</a:t>
            </a:r>
          </a:p>
        </p:txBody>
      </p:sp>
      <p:sp>
        <p:nvSpPr>
          <p:cNvPr id="91" name="TextBox 90">
            <a:extLst>
              <a:ext uri="{FF2B5EF4-FFF2-40B4-BE49-F238E27FC236}">
                <a16:creationId xmlns:a16="http://schemas.microsoft.com/office/drawing/2014/main" id="{DF6ECB8D-0E31-4872-860C-B4B180632BF9}"/>
              </a:ext>
            </a:extLst>
          </p:cNvPr>
          <p:cNvSpPr txBox="1"/>
          <p:nvPr/>
        </p:nvSpPr>
        <p:spPr>
          <a:xfrm>
            <a:off x="2969468" y="5579232"/>
            <a:ext cx="3182040" cy="430887"/>
          </a:xfrm>
          <a:prstGeom prst="rect">
            <a:avLst/>
          </a:prstGeom>
          <a:noFill/>
        </p:spPr>
        <p:txBody>
          <a:bodyPr wrap="square" rtlCol="0">
            <a:spAutoFit/>
          </a:bodyPr>
          <a:lstStyle/>
          <a:p>
            <a:r>
              <a:rPr lang="en-US" sz="2200" dirty="0"/>
              <a:t>$45 million ÷ $185 million</a:t>
            </a:r>
          </a:p>
        </p:txBody>
      </p:sp>
      <p:sp>
        <p:nvSpPr>
          <p:cNvPr id="92" name="TextBox 91">
            <a:extLst>
              <a:ext uri="{FF2B5EF4-FFF2-40B4-BE49-F238E27FC236}">
                <a16:creationId xmlns:a16="http://schemas.microsoft.com/office/drawing/2014/main" id="{7AB52435-795B-4D71-BEC8-2E15D9B61A96}"/>
              </a:ext>
            </a:extLst>
          </p:cNvPr>
          <p:cNvSpPr txBox="1"/>
          <p:nvPr/>
        </p:nvSpPr>
        <p:spPr>
          <a:xfrm>
            <a:off x="6110716" y="5554844"/>
            <a:ext cx="1322905" cy="430887"/>
          </a:xfrm>
          <a:prstGeom prst="rect">
            <a:avLst/>
          </a:prstGeom>
          <a:noFill/>
        </p:spPr>
        <p:txBody>
          <a:bodyPr wrap="square" rtlCol="0">
            <a:spAutoFit/>
          </a:bodyPr>
          <a:lstStyle/>
          <a:p>
            <a:r>
              <a:rPr lang="en-US" sz="2200" dirty="0"/>
              <a:t>= 24.3%</a:t>
            </a:r>
          </a:p>
        </p:txBody>
      </p:sp>
      <p:sp>
        <p:nvSpPr>
          <p:cNvPr id="93" name="TextBox 92">
            <a:extLst>
              <a:ext uri="{FF2B5EF4-FFF2-40B4-BE49-F238E27FC236}">
                <a16:creationId xmlns:a16="http://schemas.microsoft.com/office/drawing/2014/main" id="{2E0B0FDD-0258-4627-9574-5A1381F2CFB6}"/>
              </a:ext>
            </a:extLst>
          </p:cNvPr>
          <p:cNvSpPr txBox="1"/>
          <p:nvPr/>
        </p:nvSpPr>
        <p:spPr>
          <a:xfrm>
            <a:off x="566500" y="5900280"/>
            <a:ext cx="8552580" cy="430887"/>
          </a:xfrm>
          <a:prstGeom prst="rect">
            <a:avLst/>
          </a:prstGeom>
          <a:noFill/>
        </p:spPr>
        <p:txBody>
          <a:bodyPr wrap="square" rtlCol="0">
            <a:spAutoFit/>
          </a:bodyPr>
          <a:lstStyle/>
          <a:p>
            <a:r>
              <a:rPr lang="en-US" sz="2200" b="1" dirty="0"/>
              <a:t>Effective tax rate with </a:t>
            </a:r>
            <a:r>
              <a:rPr lang="en-US" sz="2200" b="1" dirty="0">
                <a:solidFill>
                  <a:srgbClr val="7030A0"/>
                </a:solidFill>
              </a:rPr>
              <a:t>$5</a:t>
            </a:r>
            <a:r>
              <a:rPr lang="en-US" sz="2200" b="1" dirty="0"/>
              <a:t> </a:t>
            </a:r>
            <a:r>
              <a:rPr lang="en-IN" sz="2200" b="1" dirty="0"/>
              <a:t>million of municipal bond interest </a:t>
            </a:r>
            <a:r>
              <a:rPr lang="en-IN" sz="2200" b="1" dirty="0">
                <a:solidFill>
                  <a:srgbClr val="7030A0"/>
                </a:solidFill>
              </a:rPr>
              <a:t>excluded</a:t>
            </a:r>
            <a:endParaRPr lang="en-US" sz="2200" b="1" dirty="0">
              <a:solidFill>
                <a:srgbClr val="7030A0"/>
              </a:solidFill>
            </a:endParaRPr>
          </a:p>
        </p:txBody>
      </p:sp>
      <p:sp>
        <p:nvSpPr>
          <p:cNvPr id="94" name="TextBox 93">
            <a:extLst>
              <a:ext uri="{FF2B5EF4-FFF2-40B4-BE49-F238E27FC236}">
                <a16:creationId xmlns:a16="http://schemas.microsoft.com/office/drawing/2014/main" id="{0AA8A293-3CFC-4ED1-87BC-96263B218568}"/>
              </a:ext>
            </a:extLst>
          </p:cNvPr>
          <p:cNvSpPr txBox="1"/>
          <p:nvPr/>
        </p:nvSpPr>
        <p:spPr>
          <a:xfrm>
            <a:off x="731475" y="6284289"/>
            <a:ext cx="2438767" cy="430887"/>
          </a:xfrm>
          <a:prstGeom prst="rect">
            <a:avLst/>
          </a:prstGeom>
          <a:noFill/>
        </p:spPr>
        <p:txBody>
          <a:bodyPr wrap="square" rtlCol="0">
            <a:spAutoFit/>
          </a:bodyPr>
          <a:lstStyle/>
          <a:p>
            <a:r>
              <a:rPr lang="en-US" sz="2200" dirty="0"/>
              <a:t>Effective tax rate =</a:t>
            </a:r>
          </a:p>
        </p:txBody>
      </p:sp>
      <p:sp>
        <p:nvSpPr>
          <p:cNvPr id="95" name="TextBox 94">
            <a:extLst>
              <a:ext uri="{FF2B5EF4-FFF2-40B4-BE49-F238E27FC236}">
                <a16:creationId xmlns:a16="http://schemas.microsoft.com/office/drawing/2014/main" id="{A6B39382-28E5-4EC7-BF7B-49C01671E882}"/>
              </a:ext>
            </a:extLst>
          </p:cNvPr>
          <p:cNvSpPr txBox="1"/>
          <p:nvPr/>
        </p:nvSpPr>
        <p:spPr>
          <a:xfrm>
            <a:off x="2974388" y="6287564"/>
            <a:ext cx="3182040" cy="430887"/>
          </a:xfrm>
          <a:prstGeom prst="rect">
            <a:avLst/>
          </a:prstGeom>
          <a:noFill/>
        </p:spPr>
        <p:txBody>
          <a:bodyPr wrap="square" rtlCol="0">
            <a:spAutoFit/>
          </a:bodyPr>
          <a:lstStyle/>
          <a:p>
            <a:r>
              <a:rPr lang="en-US" sz="2200" dirty="0"/>
              <a:t>$45 million ÷ $180 million</a:t>
            </a:r>
          </a:p>
        </p:txBody>
      </p:sp>
      <p:sp>
        <p:nvSpPr>
          <p:cNvPr id="96" name="TextBox 95">
            <a:extLst>
              <a:ext uri="{FF2B5EF4-FFF2-40B4-BE49-F238E27FC236}">
                <a16:creationId xmlns:a16="http://schemas.microsoft.com/office/drawing/2014/main" id="{5EA316A7-B0F2-40D1-859F-8443C39C51CE}"/>
              </a:ext>
            </a:extLst>
          </p:cNvPr>
          <p:cNvSpPr txBox="1"/>
          <p:nvPr/>
        </p:nvSpPr>
        <p:spPr>
          <a:xfrm>
            <a:off x="6115636" y="6263176"/>
            <a:ext cx="1322905" cy="430887"/>
          </a:xfrm>
          <a:prstGeom prst="rect">
            <a:avLst/>
          </a:prstGeom>
          <a:noFill/>
        </p:spPr>
        <p:txBody>
          <a:bodyPr wrap="square" rtlCol="0">
            <a:spAutoFit/>
          </a:bodyPr>
          <a:lstStyle/>
          <a:p>
            <a:r>
              <a:rPr lang="en-US" sz="2200" dirty="0"/>
              <a:t>= 25%</a:t>
            </a:r>
          </a:p>
        </p:txBody>
      </p:sp>
      <p:sp>
        <p:nvSpPr>
          <p:cNvPr id="74" name="Rectangle 73">
            <a:extLst>
              <a:ext uri="{FF2B5EF4-FFF2-40B4-BE49-F238E27FC236}">
                <a16:creationId xmlns:a16="http://schemas.microsoft.com/office/drawing/2014/main" id="{7D3D530A-E0C5-4143-B631-8A502470DD6B}"/>
              </a:ext>
            </a:extLst>
          </p:cNvPr>
          <p:cNvSpPr/>
          <p:nvPr/>
        </p:nvSpPr>
        <p:spPr>
          <a:xfrm>
            <a:off x="6695984"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8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par>
                                <p:cTn id="59" presetID="10"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0"/>
                                        <p:tgtEl>
                                          <p:spTgt spid="6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par>
                                <p:cTn id="98" presetID="10" presetClass="entr" presetSubtype="0"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up)">
                                      <p:cBhvr>
                                        <p:cTn id="108" dur="500"/>
                                        <p:tgtEl>
                                          <p:spTgt spid="6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500"/>
                                        <p:tgtEl>
                                          <p:spTgt spid="1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500"/>
                                        <p:tgtEl>
                                          <p:spTgt spid="55"/>
                                        </p:tgtEl>
                                      </p:cBhvr>
                                    </p:animEffect>
                                  </p:childTnLst>
                                </p:cTn>
                              </p:par>
                              <p:par>
                                <p:cTn id="118" presetID="10" presetClass="entr" presetSubtype="0" fill="hold" nodeType="with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par>
                                <p:cTn id="121" presetID="10" presetClass="entr" presetSubtype="0" fill="hold" nodeType="with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500"/>
                                        <p:tgtEl>
                                          <p:spTgt spid="1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500"/>
                                        <p:tgtEl>
                                          <p:spTgt spid="59"/>
                                        </p:tgtEl>
                                      </p:cBhvr>
                                    </p:animEffect>
                                  </p:childTnLst>
                                </p:cTn>
                              </p:par>
                              <p:par>
                                <p:cTn id="136" presetID="10" presetClass="entr" presetSubtype="0" fill="hold"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50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500"/>
                                        <p:tgtEl>
                                          <p:spTgt spid="6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fade">
                                      <p:cBhvr>
                                        <p:cTn id="144" dur="500"/>
                                        <p:tgtEl>
                                          <p:spTgt spid="69"/>
                                        </p:tgtEl>
                                      </p:cBhvr>
                                    </p:animEffect>
                                  </p:childTnLst>
                                </p:cTn>
                              </p:par>
                              <p:par>
                                <p:cTn id="145" presetID="1" presetClass="entr" presetSubtype="0" fill="hold" grpId="0" nodeType="withEffect">
                                  <p:stCondLst>
                                    <p:cond delay="0"/>
                                  </p:stCondLst>
                                  <p:childTnLst>
                                    <p:set>
                                      <p:cBhvr>
                                        <p:cTn id="146" dur="1" fill="hold">
                                          <p:stCondLst>
                                            <p:cond delay="0"/>
                                          </p:stCondLst>
                                        </p:cTn>
                                        <p:tgtEl>
                                          <p:spTgt spid="7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500"/>
                                        <p:tgtEl>
                                          <p:spTgt spid="73"/>
                                        </p:tgtEl>
                                      </p:cBhvr>
                                    </p:animEffect>
                                  </p:childTnLst>
                                </p:cTn>
                              </p:par>
                            </p:childTnLst>
                          </p:cTn>
                        </p:par>
                        <p:par>
                          <p:cTn id="152" fill="hold">
                            <p:stCondLst>
                              <p:cond delay="500"/>
                            </p:stCondLst>
                            <p:childTnLst>
                              <p:par>
                                <p:cTn id="153" presetID="10" presetClass="entr" presetSubtype="0" fill="hold" grpId="0" nodeType="afterEffect">
                                  <p:stCondLst>
                                    <p:cond delay="0"/>
                                  </p:stCondLst>
                                  <p:childTnLst>
                                    <p:set>
                                      <p:cBhvr>
                                        <p:cTn id="154" dur="1" fill="hold">
                                          <p:stCondLst>
                                            <p:cond delay="0"/>
                                          </p:stCondLst>
                                        </p:cTn>
                                        <p:tgtEl>
                                          <p:spTgt spid="90"/>
                                        </p:tgtEl>
                                        <p:attrNameLst>
                                          <p:attrName>style.visibility</p:attrName>
                                        </p:attrNameLst>
                                      </p:cBhvr>
                                      <p:to>
                                        <p:strVal val="visible"/>
                                      </p:to>
                                    </p:set>
                                    <p:animEffect transition="in" filter="fade">
                                      <p:cBhvr>
                                        <p:cTn id="155" dur="500"/>
                                        <p:tgtEl>
                                          <p:spTgt spid="90"/>
                                        </p:tgtEl>
                                      </p:cBhvr>
                                    </p:animEffec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91"/>
                                        </p:tgtEl>
                                        <p:attrNameLst>
                                          <p:attrName>style.visibility</p:attrName>
                                        </p:attrNameLst>
                                      </p:cBhvr>
                                      <p:to>
                                        <p:strVal val="visible"/>
                                      </p:to>
                                    </p:set>
                                    <p:animEffect transition="in" filter="fade">
                                      <p:cBhvr>
                                        <p:cTn id="159" dur="500"/>
                                        <p:tgtEl>
                                          <p:spTgt spid="91"/>
                                        </p:tgtEl>
                                      </p:cBhvr>
                                    </p:animEffect>
                                  </p:childTnLst>
                                </p:cTn>
                              </p:par>
                            </p:childTnLst>
                          </p:cTn>
                        </p:par>
                        <p:par>
                          <p:cTn id="160" fill="hold">
                            <p:stCondLst>
                              <p:cond delay="1500"/>
                            </p:stCondLst>
                            <p:childTnLst>
                              <p:par>
                                <p:cTn id="161" presetID="10" presetClass="entr" presetSubtype="0" fill="hold" grpId="0" nodeType="afterEffect">
                                  <p:stCondLst>
                                    <p:cond delay="0"/>
                                  </p:stCondLst>
                                  <p:childTnLst>
                                    <p:set>
                                      <p:cBhvr>
                                        <p:cTn id="162" dur="1" fill="hold">
                                          <p:stCondLst>
                                            <p:cond delay="0"/>
                                          </p:stCondLst>
                                        </p:cTn>
                                        <p:tgtEl>
                                          <p:spTgt spid="92"/>
                                        </p:tgtEl>
                                        <p:attrNameLst>
                                          <p:attrName>style.visibility</p:attrName>
                                        </p:attrNameLst>
                                      </p:cBhvr>
                                      <p:to>
                                        <p:strVal val="visible"/>
                                      </p:to>
                                    </p:set>
                                    <p:animEffect transition="in" filter="fade">
                                      <p:cBhvr>
                                        <p:cTn id="163" dur="500"/>
                                        <p:tgtEl>
                                          <p:spTgt spid="92"/>
                                        </p:tgtEl>
                                      </p:cBhvr>
                                    </p:animEffect>
                                  </p:childTnLst>
                                </p:cTn>
                              </p:par>
                            </p:childTnLst>
                          </p:cTn>
                        </p:par>
                        <p:par>
                          <p:cTn id="164" fill="hold">
                            <p:stCondLst>
                              <p:cond delay="2000"/>
                            </p:stCondLst>
                            <p:childTnLst>
                              <p:par>
                                <p:cTn id="165" presetID="10" presetClass="entr" presetSubtype="0" fill="hold" grpId="0" nodeType="after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fade">
                                      <p:cBhvr>
                                        <p:cTn id="167" dur="500"/>
                                        <p:tgtEl>
                                          <p:spTgt spid="93"/>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4"/>
                                        </p:tgtEl>
                                        <p:attrNameLst>
                                          <p:attrName>style.visibility</p:attrName>
                                        </p:attrNameLst>
                                      </p:cBhvr>
                                      <p:to>
                                        <p:strVal val="visible"/>
                                      </p:to>
                                    </p:set>
                                    <p:animEffect transition="in" filter="fade">
                                      <p:cBhvr>
                                        <p:cTn id="171" dur="500"/>
                                        <p:tgtEl>
                                          <p:spTgt spid="94"/>
                                        </p:tgtEl>
                                      </p:cBhvr>
                                    </p:animEffect>
                                  </p:childTnLst>
                                </p:cTn>
                              </p:par>
                            </p:childTnLst>
                          </p:cTn>
                        </p:par>
                        <p:par>
                          <p:cTn id="172" fill="hold">
                            <p:stCondLst>
                              <p:cond delay="3000"/>
                            </p:stCondLst>
                            <p:childTnLst>
                              <p:par>
                                <p:cTn id="173" presetID="10" presetClass="entr" presetSubtype="0" fill="hold" grpId="0" nodeType="afterEffect">
                                  <p:stCondLst>
                                    <p:cond delay="0"/>
                                  </p:stCondLst>
                                  <p:childTnLst>
                                    <p:set>
                                      <p:cBhvr>
                                        <p:cTn id="174" dur="1" fill="hold">
                                          <p:stCondLst>
                                            <p:cond delay="0"/>
                                          </p:stCondLst>
                                        </p:cTn>
                                        <p:tgtEl>
                                          <p:spTgt spid="95"/>
                                        </p:tgtEl>
                                        <p:attrNameLst>
                                          <p:attrName>style.visibility</p:attrName>
                                        </p:attrNameLst>
                                      </p:cBhvr>
                                      <p:to>
                                        <p:strVal val="visible"/>
                                      </p:to>
                                    </p:set>
                                    <p:animEffect transition="in" filter="fade">
                                      <p:cBhvr>
                                        <p:cTn id="175" dur="500"/>
                                        <p:tgtEl>
                                          <p:spTgt spid="95"/>
                                        </p:tgtEl>
                                      </p:cBhvr>
                                    </p:animEffect>
                                  </p:childTnLst>
                                </p:cTn>
                              </p:par>
                            </p:childTnLst>
                          </p:cTn>
                        </p:par>
                        <p:par>
                          <p:cTn id="176" fill="hold">
                            <p:stCondLst>
                              <p:cond delay="3500"/>
                            </p:stCondLst>
                            <p:childTnLst>
                              <p:par>
                                <p:cTn id="177" presetID="10" presetClass="entr" presetSubtype="0" fill="hold" grpId="0" nodeType="after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fade">
                                      <p:cBhvr>
                                        <p:cTn id="17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52" grpId="0"/>
      <p:bldP spid="55" grpId="0"/>
      <p:bldP spid="56" grpId="0"/>
      <p:bldP spid="57" grpId="0"/>
      <p:bldP spid="58" grpId="0"/>
      <p:bldP spid="59" grpId="0"/>
      <p:bldP spid="61" grpId="0"/>
      <p:bldP spid="85" grpId="0"/>
      <p:bldP spid="69" grpId="0"/>
      <p:bldP spid="62" grpId="0" animBg="1"/>
      <p:bldP spid="63" grpId="0"/>
      <p:bldP spid="64" grpId="0"/>
      <p:bldP spid="65" grpId="0"/>
      <p:bldP spid="66" grpId="0"/>
      <p:bldP spid="70" grpId="0"/>
      <p:bldP spid="71" grpId="0"/>
      <p:bldP spid="72" grpId="0"/>
      <p:bldP spid="73" grpId="0"/>
      <p:bldP spid="90" grpId="0"/>
      <p:bldP spid="91" grpId="0"/>
      <p:bldP spid="92" grpId="0"/>
      <p:bldP spid="93" grpId="0"/>
      <p:bldP spid="94" grpId="0"/>
      <p:bldP spid="95" grpId="0"/>
      <p:bldP spid="96" grpId="0"/>
      <p:bldP spid="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17" y="2"/>
            <a:ext cx="8497982" cy="1444625"/>
          </a:xfrm>
        </p:spPr>
        <p:txBody>
          <a:bodyPr>
            <a:normAutofit/>
          </a:bodyPr>
          <a:lstStyle/>
          <a:p>
            <a:r>
              <a:rPr lang="en-US" dirty="0"/>
              <a:t> </a:t>
            </a:r>
            <a:r>
              <a:rPr lang="en-IN" dirty="0">
                <a:latin typeface="+mj-lt"/>
              </a:rPr>
              <a:t>Effective Tax Rate—Shoe Carnival</a:t>
            </a: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LO16-5</a:t>
            </a:r>
          </a:p>
        </p:txBody>
      </p:sp>
      <p:graphicFrame>
        <p:nvGraphicFramePr>
          <p:cNvPr id="4" name="Table 3">
            <a:extLst>
              <a:ext uri="{FF2B5EF4-FFF2-40B4-BE49-F238E27FC236}">
                <a16:creationId xmlns:a16="http://schemas.microsoft.com/office/drawing/2014/main" id="{11BC7CF6-BCCA-4E76-AF85-F47FB897A81C}"/>
              </a:ext>
            </a:extLst>
          </p:cNvPr>
          <p:cNvGraphicFramePr>
            <a:graphicFrameLocks noGrp="1"/>
          </p:cNvGraphicFramePr>
          <p:nvPr>
            <p:extLst>
              <p:ext uri="{D42A27DB-BD31-4B8C-83A1-F6EECF244321}">
                <p14:modId xmlns:p14="http://schemas.microsoft.com/office/powerpoint/2010/main" val="1548555748"/>
              </p:ext>
            </p:extLst>
          </p:nvPr>
        </p:nvGraphicFramePr>
        <p:xfrm>
          <a:off x="1334586" y="1748084"/>
          <a:ext cx="7120844" cy="3566464"/>
        </p:xfrm>
        <a:graphic>
          <a:graphicData uri="http://schemas.openxmlformats.org/drawingml/2006/table">
            <a:tbl>
              <a:tblPr/>
              <a:tblGrid>
                <a:gridCol w="3426238">
                  <a:extLst>
                    <a:ext uri="{9D8B030D-6E8A-4147-A177-3AD203B41FA5}">
                      <a16:colId xmlns:a16="http://schemas.microsoft.com/office/drawing/2014/main" val="2739921339"/>
                    </a:ext>
                  </a:extLst>
                </a:gridCol>
                <a:gridCol w="1235566">
                  <a:extLst>
                    <a:ext uri="{9D8B030D-6E8A-4147-A177-3AD203B41FA5}">
                      <a16:colId xmlns:a16="http://schemas.microsoft.com/office/drawing/2014/main" val="4202542897"/>
                    </a:ext>
                  </a:extLst>
                </a:gridCol>
                <a:gridCol w="1346200">
                  <a:extLst>
                    <a:ext uri="{9D8B030D-6E8A-4147-A177-3AD203B41FA5}">
                      <a16:colId xmlns:a16="http://schemas.microsoft.com/office/drawing/2014/main" val="1179933315"/>
                    </a:ext>
                  </a:extLst>
                </a:gridCol>
                <a:gridCol w="1112840">
                  <a:extLst>
                    <a:ext uri="{9D8B030D-6E8A-4147-A177-3AD203B41FA5}">
                      <a16:colId xmlns:a16="http://schemas.microsoft.com/office/drawing/2014/main" val="77235627"/>
                    </a:ext>
                  </a:extLst>
                </a:gridCol>
              </a:tblGrid>
              <a:tr h="296616">
                <a:tc>
                  <a:txBody>
                    <a:bodyPr/>
                    <a:lstStyle/>
                    <a:p>
                      <a:pPr algn="l"/>
                      <a:r>
                        <a:rPr lang="en-US" sz="1600" b="1" dirty="0"/>
                        <a:t>Note 9: Taxes (in part)</a:t>
                      </a:r>
                      <a:endParaRPr lang="en-US" sz="1600" dirty="0"/>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rowSpan="2" gridSpan="3">
                  <a:txBody>
                    <a:bodyPr/>
                    <a:lstStyle/>
                    <a:p>
                      <a:endParaRPr lang="en-US" sz="1600" dirty="0"/>
                    </a:p>
                  </a:txBody>
                  <a:tcPr marL="54392" marR="54392" marT="27196" marB="27196">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hMerge="1">
                  <a:txBody>
                    <a:bodyPr/>
                    <a:lstStyle/>
                    <a:p>
                      <a:endParaRPr lang="en-US" sz="1100" dirty="0"/>
                    </a:p>
                  </a:txBody>
                  <a:tcPr marL="54392" marR="54392" marT="27196" marB="2719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rowSpan="2" hMerge="1">
                  <a:txBody>
                    <a:bodyPr/>
                    <a:lstStyle/>
                    <a:p>
                      <a:endParaRPr lang="en-US" sz="1600"/>
                    </a:p>
                  </a:txBody>
                  <a:tcPr marL="54392" marR="54392" marT="27196" marB="2719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48872312"/>
                  </a:ext>
                </a:extLst>
              </a:tr>
              <a:tr h="201584">
                <a:tc>
                  <a:txBody>
                    <a:bodyPr/>
                    <a:lstStyle/>
                    <a:p>
                      <a:pPr algn="l"/>
                      <a:r>
                        <a:rPr lang="en-US" sz="1600" i="1" dirty="0"/>
                        <a:t>Effective Tax Rate Reconciliation</a:t>
                      </a:r>
                      <a:endParaRPr lang="en-US" sz="1600" dirty="0"/>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gridSpan="3" vMerge="1">
                  <a:txBody>
                    <a:bodyPr/>
                    <a:lstStyle/>
                    <a:p>
                      <a:pPr algn="ctr"/>
                      <a:endParaRPr lang="en-US" sz="1600" dirty="0"/>
                    </a:p>
                  </a:txBody>
                  <a:tcPr marL="54392" marR="54392" marT="27196" marB="27196">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vMerge="1">
                  <a:txBody>
                    <a:bodyPr/>
                    <a:lstStyle/>
                    <a:p>
                      <a:endParaRPr lang="en-US"/>
                    </a:p>
                  </a:txBody>
                  <a:tcPr/>
                </a:tc>
                <a:tc hMerge="1" vMerge="1">
                  <a:txBody>
                    <a:bodyPr/>
                    <a:lstStyle/>
                    <a:p>
                      <a:pPr algn="ctr"/>
                      <a:endParaRPr lang="en-US" sz="1600" dirty="0"/>
                    </a:p>
                  </a:txBody>
                  <a:tcPr marL="54392" marR="54392" marT="27196" marB="27196">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27387342"/>
                  </a:ext>
                </a:extLst>
              </a:tr>
              <a:tr h="298117">
                <a:tc>
                  <a:txBody>
                    <a:bodyPr/>
                    <a:lstStyle/>
                    <a:p>
                      <a:pPr algn="l"/>
                      <a:endParaRPr lang="en-US" sz="1600" dirty="0"/>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t>2016</a:t>
                      </a:r>
                      <a:endParaRPr lang="en-US" sz="1600" dirty="0"/>
                    </a:p>
                  </a:txBody>
                  <a:tcPr marL="54392" marR="54392" marT="27196" marB="27196">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t>2015</a:t>
                      </a:r>
                      <a:endParaRPr lang="en-US" sz="1600" dirty="0"/>
                    </a:p>
                  </a:txBody>
                  <a:tcPr marL="54392" marR="54392" marT="27196" marB="27196">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t>2014</a:t>
                      </a:r>
                      <a:endParaRPr lang="en-US" sz="1600" dirty="0"/>
                    </a:p>
                  </a:txBody>
                  <a:tcPr marL="54392" marR="54392" marT="27196" marB="27196">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38217156"/>
                  </a:ext>
                </a:extLst>
              </a:tr>
              <a:tr h="380595">
                <a:tc>
                  <a:txBody>
                    <a:bodyPr/>
                    <a:lstStyle/>
                    <a:p>
                      <a:pPr algn="l"/>
                      <a:r>
                        <a:rPr lang="en-US" sz="1600" dirty="0"/>
                        <a:t>U.S. statutory tax rate</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35.0% </a:t>
                      </a:r>
                    </a:p>
                  </a:txBody>
                  <a:tcPr marL="54392" marR="54392" marT="27196" marB="27196">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35.0% </a:t>
                      </a:r>
                    </a:p>
                  </a:txBody>
                  <a:tcPr marL="54392" marR="54392" marT="27196" marB="27196">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35.0% </a:t>
                      </a:r>
                    </a:p>
                  </a:txBody>
                  <a:tcPr marL="54392" marR="54392" marT="27196" marB="27196">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50092970"/>
                  </a:ext>
                </a:extLst>
              </a:tr>
              <a:tr h="177025">
                <a:tc>
                  <a:txBody>
                    <a:bodyPr/>
                    <a:lstStyle/>
                    <a:p>
                      <a:pPr algn="l"/>
                      <a:r>
                        <a:rPr lang="en-US" sz="1600" dirty="0"/>
                        <a:t>State and local income taxes, net of federal tax benefit</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2.1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2.7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3.1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388798"/>
                  </a:ext>
                </a:extLst>
              </a:tr>
              <a:tr h="298117">
                <a:tc>
                  <a:txBody>
                    <a:bodyPr/>
                    <a:lstStyle/>
                    <a:p>
                      <a:pPr algn="l"/>
                      <a:r>
                        <a:rPr lang="en-US" sz="1600" dirty="0"/>
                        <a:t>Puerto Rico</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0.2   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0.3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0.2   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2342947"/>
                  </a:ext>
                </a:extLst>
              </a:tr>
              <a:tr h="380595">
                <a:tc>
                  <a:txBody>
                    <a:bodyPr/>
                    <a:lstStyle/>
                    <a:p>
                      <a:pPr algn="l"/>
                      <a:r>
                        <a:rPr lang="en-US" sz="1600" dirty="0"/>
                        <a:t>Valuation allowance</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4.0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0.7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4.7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6764814"/>
                  </a:ext>
                </a:extLst>
              </a:tr>
              <a:tr h="0">
                <a:tc>
                  <a:txBody>
                    <a:bodyPr/>
                    <a:lstStyle/>
                    <a:p>
                      <a:pPr algn="l"/>
                      <a:r>
                        <a:rPr lang="en-US" sz="1600" dirty="0"/>
                        <a:t>Tax benefit of foreign losses</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(3.6)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(0.6)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(4.3)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1304397"/>
                  </a:ext>
                </a:extLst>
              </a:tr>
              <a:tr h="118394">
                <a:tc>
                  <a:txBody>
                    <a:bodyPr/>
                    <a:lstStyle/>
                    <a:p>
                      <a:pPr algn="l"/>
                      <a:r>
                        <a:rPr lang="en-US" sz="1600" dirty="0"/>
                        <a:t>Other</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u="sng" dirty="0"/>
                        <a:t>   0.0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u="sng" dirty="0"/>
                        <a:t>     0.0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u="sng" dirty="0"/>
                        <a:t>   0.1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88954128"/>
                  </a:ext>
                </a:extLst>
              </a:tr>
              <a:tr h="0">
                <a:tc>
                  <a:txBody>
                    <a:bodyPr/>
                    <a:lstStyle/>
                    <a:p>
                      <a:pPr algn="l"/>
                      <a:r>
                        <a:rPr lang="en-US" sz="1600" b="1" dirty="0"/>
                        <a:t>Effective income tax rate</a:t>
                      </a:r>
                      <a:endParaRPr lang="en-US" sz="1600" dirty="0"/>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200000"/>
                        </a:lnSpc>
                      </a:pPr>
                      <a:r>
                        <a:rPr lang="en-US" sz="1600" dirty="0"/>
                        <a:t>37.7%</a:t>
                      </a:r>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200000"/>
                        </a:lnSpc>
                      </a:pPr>
                      <a:r>
                        <a:rPr lang="en-US" sz="1600" dirty="0"/>
                        <a:t>38.1%</a:t>
                      </a:r>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200000"/>
                        </a:lnSpc>
                      </a:pPr>
                      <a:r>
                        <a:rPr lang="en-US" sz="1600" dirty="0"/>
                        <a:t>38.8%</a:t>
                      </a:r>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61062115"/>
                  </a:ext>
                </a:extLst>
              </a:tr>
            </a:tbl>
          </a:graphicData>
        </a:graphic>
      </p:graphicFrame>
      <p:sp>
        <p:nvSpPr>
          <p:cNvPr id="6" name="Slide Number Placeholder 5">
            <a:extLst>
              <a:ext uri="{FF2B5EF4-FFF2-40B4-BE49-F238E27FC236}">
                <a16:creationId xmlns:a16="http://schemas.microsoft.com/office/drawing/2014/main" id="{D4663542-54FF-7646-8BC0-17AA1B5B1D62}"/>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56</a:t>
            </a:fld>
            <a:endParaRPr lang="en-US" dirty="0"/>
          </a:p>
        </p:txBody>
      </p:sp>
    </p:spTree>
    <p:extLst>
      <p:ext uri="{BB962C8B-B14F-4D97-AF65-F5344CB8AC3E}">
        <p14:creationId xmlns:p14="http://schemas.microsoft.com/office/powerpoint/2010/main" val="27327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8337790" y="119065"/>
            <a:ext cx="812006"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LO16-11</a:t>
            </a:r>
          </a:p>
        </p:txBody>
      </p:sp>
      <p:sp>
        <p:nvSpPr>
          <p:cNvPr id="6" name="Title 5"/>
          <p:cNvSpPr>
            <a:spLocks noGrp="1"/>
          </p:cNvSpPr>
          <p:nvPr>
            <p:ph type="title"/>
          </p:nvPr>
        </p:nvSpPr>
        <p:spPr/>
        <p:txBody>
          <a:bodyPr/>
          <a:lstStyle/>
          <a:p>
            <a:pPr algn="ctr"/>
            <a:r>
              <a:rPr lang="en-US" dirty="0"/>
              <a:t>Differences between IFRS and U.S. GAAP</a:t>
            </a:r>
          </a:p>
        </p:txBody>
      </p:sp>
      <p:graphicFrame>
        <p:nvGraphicFramePr>
          <p:cNvPr id="12" name="Table 11"/>
          <p:cNvGraphicFramePr>
            <a:graphicFrameLocks noGrp="1"/>
          </p:cNvGraphicFramePr>
          <p:nvPr>
            <p:extLst>
              <p:ext uri="{D42A27DB-BD31-4B8C-83A1-F6EECF244321}">
                <p14:modId xmlns:p14="http://schemas.microsoft.com/office/powerpoint/2010/main" val="3911359050"/>
              </p:ext>
            </p:extLst>
          </p:nvPr>
        </p:nvGraphicFramePr>
        <p:xfrm>
          <a:off x="659130" y="1475105"/>
          <a:ext cx="8352928" cy="4426374"/>
        </p:xfrm>
        <a:graphic>
          <a:graphicData uri="http://schemas.openxmlformats.org/drawingml/2006/table">
            <a:tbl>
              <a:tblPr firstRow="1" bandRow="1">
                <a:tableStyleId>{F2DE63D5-997A-4646-A377-4702673A728D}</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ysClr val="windowText" lastClr="000000"/>
                          </a:solidFill>
                        </a:rPr>
                        <a:t>U.S. GAAP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algn="ctr"/>
                      <a:r>
                        <a:rPr lang="en-US" sz="2200" dirty="0">
                          <a:solidFill>
                            <a:sysClr val="windowText" lastClr="000000"/>
                          </a:solidFill>
                        </a:rPr>
                        <a:t>IFRS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10000"/>
                  </a:ext>
                </a:extLst>
              </a:tr>
              <a:tr h="463974">
                <a:tc gridSpan="2">
                  <a:txBody>
                    <a:bodyPr/>
                    <a:lstStyle/>
                    <a:p>
                      <a:pPr algn="ctr"/>
                      <a:r>
                        <a:rPr lang="en-US" sz="2200" b="1" i="0" u="none" strike="noStrike" kern="1200" baseline="0" dirty="0">
                          <a:solidFill>
                            <a:schemeClr val="tx1"/>
                          </a:solidFill>
                          <a:latin typeface="+mn-lt"/>
                          <a:ea typeface="+mn-ea"/>
                          <a:cs typeface="+mn-cs"/>
                        </a:rPr>
                        <a:t>Example of Nontax Differences Affecting Taxes</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tc hMerge="1">
                  <a:txBody>
                    <a:bodyPr/>
                    <a:lstStyle/>
                    <a:p>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63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200" b="0" i="0" u="none" strike="noStrike" kern="1200" baseline="0" dirty="0">
                          <a:solidFill>
                            <a:schemeClr val="tx1"/>
                          </a:solidFill>
                          <a:latin typeface="+mn-lt"/>
                          <a:ea typeface="+mn-ea"/>
                          <a:cs typeface="+mn-cs"/>
                        </a:rPr>
                        <a:t>We accrue a loss contingency if it’s both probable and can be reasonably estimated.</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a:solidFill>
                            <a:schemeClr val="tx1"/>
                          </a:solidFill>
                          <a:latin typeface="+mn-lt"/>
                          <a:ea typeface="+mn-ea"/>
                          <a:cs typeface="+mn-cs"/>
                        </a:rPr>
                        <a:t>Guidelines </a:t>
                      </a:r>
                      <a:r>
                        <a:rPr lang="en-IN" sz="2200" b="0" i="0" u="none" strike="noStrike" kern="1200" baseline="0" dirty="0">
                          <a:solidFill>
                            <a:schemeClr val="tx1"/>
                          </a:solidFill>
                          <a:latin typeface="+mn-lt"/>
                          <a:ea typeface="+mn-ea"/>
                          <a:cs typeface="+mn-cs"/>
                        </a:rPr>
                        <a:t>are similar, but the threshold is “more likely than not.” This is a lower threshold than </a:t>
                      </a:r>
                      <a:r>
                        <a:rPr lang="en-US" sz="2200" b="0" i="0" u="none" strike="noStrike" kern="1200" baseline="0" dirty="0">
                          <a:solidFill>
                            <a:schemeClr val="tx1"/>
                          </a:solidFill>
                          <a:latin typeface="+mn-lt"/>
                          <a:ea typeface="+mn-ea"/>
                          <a:cs typeface="+mn-cs"/>
                        </a:rPr>
                        <a:t>“probable.”</a:t>
                      </a:r>
                      <a:endParaRPr lang="en-IN" sz="2200" dirty="0"/>
                    </a:p>
                    <a:p>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extLst>
                  <a:ext uri="{0D108BD9-81ED-4DB2-BD59-A6C34878D82A}">
                    <a16:rowId xmlns:a16="http://schemas.microsoft.com/office/drawing/2014/main" val="10002"/>
                  </a:ext>
                </a:extLst>
              </a:tr>
              <a:tr h="363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200" b="0" i="0" u="none" strike="noStrike" kern="1200" baseline="0" dirty="0">
                          <a:solidFill>
                            <a:schemeClr val="tx1"/>
                          </a:solidFill>
                          <a:latin typeface="+mn-lt"/>
                          <a:ea typeface="+mn-ea"/>
                          <a:cs typeface="+mn-cs"/>
                        </a:rPr>
                        <a:t>Under the higher definition of “probable” used in U.S. GAAP, we might </a:t>
                      </a:r>
                      <a:r>
                        <a:rPr lang="en-US" sz="2200" b="0" i="0" u="none" strike="noStrike" kern="1200" baseline="0" dirty="0">
                          <a:solidFill>
                            <a:schemeClr val="tx1"/>
                          </a:solidFill>
                          <a:latin typeface="+mn-lt"/>
                          <a:ea typeface="+mn-ea"/>
                          <a:cs typeface="+mn-cs"/>
                        </a:rPr>
                        <a:t>not record a loss contingency.</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tc>
                  <a:txBody>
                    <a:bodyPr/>
                    <a:lstStyle/>
                    <a:p>
                      <a:r>
                        <a:rPr lang="en-IN" sz="2200" dirty="0"/>
                        <a:t>Under the lower threshold used in IFRS, we might record a loss contingency,</a:t>
                      </a:r>
                      <a:r>
                        <a:rPr lang="en-IN" sz="2200" baseline="0" dirty="0"/>
                        <a:t> and thus a deferred tax asset, that isn’t recorded under U.S. GAAP.</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extLst>
                  <a:ext uri="{0D108BD9-81ED-4DB2-BD59-A6C34878D82A}">
                    <a16:rowId xmlns:a16="http://schemas.microsoft.com/office/drawing/2014/main" val="10003"/>
                  </a:ext>
                </a:extLst>
              </a:tr>
            </a:tbl>
          </a:graphicData>
        </a:graphic>
      </p:graphicFrame>
      <p:sp>
        <p:nvSpPr>
          <p:cNvPr id="5" name="Slide Number Placeholder 5">
            <a:extLst>
              <a:ext uri="{FF2B5EF4-FFF2-40B4-BE49-F238E27FC236}">
                <a16:creationId xmlns:a16="http://schemas.microsoft.com/office/drawing/2014/main" id="{F716AFD1-3A74-4344-8BFF-CAA18BED0E9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57</a:t>
            </a:fld>
            <a:endParaRPr lang="en-US" dirty="0"/>
          </a:p>
        </p:txBody>
      </p:sp>
    </p:spTree>
    <p:extLst>
      <p:ext uri="{BB962C8B-B14F-4D97-AF65-F5344CB8AC3E}">
        <p14:creationId xmlns:p14="http://schemas.microsoft.com/office/powerpoint/2010/main" val="9838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48" y="7378"/>
            <a:ext cx="8254508" cy="1193905"/>
          </a:xfrm>
        </p:spPr>
        <p:txBody>
          <a:bodyPr>
            <a:normAutofit/>
          </a:bodyPr>
          <a:lstStyle/>
          <a:p>
            <a:r>
              <a:rPr lang="en-US" dirty="0"/>
              <a:t>Tax Rate Considerations</a:t>
            </a:r>
            <a:endParaRPr lang="en-IN" dirty="0">
              <a:latin typeface="+mj-lt"/>
            </a:endParaRP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5" name="TextBox 4"/>
          <p:cNvSpPr txBox="1"/>
          <p:nvPr/>
        </p:nvSpPr>
        <p:spPr>
          <a:xfrm>
            <a:off x="610148" y="1236518"/>
            <a:ext cx="1738346" cy="1306786"/>
          </a:xfrm>
          <a:prstGeom prst="rect">
            <a:avLst/>
          </a:prstGeom>
          <a:solidFill>
            <a:schemeClr val="accent4">
              <a:lumMod val="50000"/>
            </a:schemeClr>
          </a:solidFill>
        </p:spPr>
        <p:txBody>
          <a:bodyPr wrap="square" rtlCol="0">
            <a:spAutoFit/>
          </a:bodyPr>
          <a:lstStyle/>
          <a:p>
            <a:pPr algn="ctr"/>
            <a:r>
              <a:rPr lang="en-IN" sz="2600" b="1" dirty="0">
                <a:solidFill>
                  <a:schemeClr val="bg1"/>
                </a:solidFill>
              </a:rPr>
              <a:t>Deferred tax liability or asset</a:t>
            </a:r>
            <a:endParaRPr lang="en-US" sz="2600" b="1" dirty="0">
              <a:solidFill>
                <a:schemeClr val="bg1"/>
              </a:solidFill>
            </a:endParaRPr>
          </a:p>
        </p:txBody>
      </p:sp>
      <p:sp>
        <p:nvSpPr>
          <p:cNvPr id="6" name="TextBox 5"/>
          <p:cNvSpPr txBox="1"/>
          <p:nvPr/>
        </p:nvSpPr>
        <p:spPr>
          <a:xfrm>
            <a:off x="2648857" y="1374808"/>
            <a:ext cx="1797419" cy="892552"/>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en-US" sz="2600" dirty="0"/>
              <a:t>Temporary difference</a:t>
            </a:r>
          </a:p>
        </p:txBody>
      </p:sp>
      <p:sp>
        <p:nvSpPr>
          <p:cNvPr id="7" name="TextBox 6"/>
          <p:cNvSpPr txBox="1"/>
          <p:nvPr/>
        </p:nvSpPr>
        <p:spPr>
          <a:xfrm>
            <a:off x="4753429" y="1218277"/>
            <a:ext cx="4343056" cy="1292662"/>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en-IN" sz="2600" b="1" i="1" dirty="0">
                <a:solidFill>
                  <a:srgbClr val="C00000"/>
                </a:solidFill>
              </a:rPr>
              <a:t>Currently enacted </a:t>
            </a:r>
            <a:r>
              <a:rPr lang="en-IN" sz="2600" dirty="0"/>
              <a:t>tax rate effective in the year(s) the temporary difference </a:t>
            </a:r>
            <a:r>
              <a:rPr lang="en-US" sz="2600" b="1" i="1" dirty="0">
                <a:solidFill>
                  <a:srgbClr val="C00000"/>
                </a:solidFill>
              </a:rPr>
              <a:t>reverses</a:t>
            </a:r>
          </a:p>
        </p:txBody>
      </p:sp>
      <p:sp>
        <p:nvSpPr>
          <p:cNvPr id="11" name="Equal 10"/>
          <p:cNvSpPr/>
          <p:nvPr/>
        </p:nvSpPr>
        <p:spPr>
          <a:xfrm>
            <a:off x="2356928" y="1622325"/>
            <a:ext cx="271285" cy="270387"/>
          </a:xfrm>
          <a:prstGeom prst="mathEqual">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Multiply 11"/>
          <p:cNvSpPr/>
          <p:nvPr/>
        </p:nvSpPr>
        <p:spPr>
          <a:xfrm>
            <a:off x="4454710" y="1533838"/>
            <a:ext cx="301355" cy="427703"/>
          </a:xfrm>
          <a:prstGeom prst="mathMultiply">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57630" y="2743215"/>
            <a:ext cx="8254508" cy="954107"/>
          </a:xfrm>
          <a:prstGeom prst="rect">
            <a:avLst/>
          </a:prstGeom>
          <a:noFill/>
        </p:spPr>
        <p:txBody>
          <a:bodyPr wrap="square" rtlCol="0">
            <a:spAutoFit/>
          </a:bodyPr>
          <a:lstStyle/>
          <a:p>
            <a:pPr marL="285750" indent="-285750">
              <a:buFont typeface="Arial" panose="020B0604020202020204" pitchFamily="34" charset="0"/>
              <a:buChar char="•"/>
            </a:pPr>
            <a:r>
              <a:rPr lang="en-IN" sz="2800" dirty="0"/>
              <a:t>Calculations are </a:t>
            </a:r>
            <a:r>
              <a:rPr lang="en-IN" sz="2800" b="1" dirty="0">
                <a:solidFill>
                  <a:srgbClr val="C00000"/>
                </a:solidFill>
              </a:rPr>
              <a:t>not</a:t>
            </a:r>
            <a:r>
              <a:rPr lang="en-IN" sz="2800" dirty="0"/>
              <a:t> based on </a:t>
            </a:r>
            <a:r>
              <a:rPr lang="en-IN" sz="2800" b="1" i="1" dirty="0">
                <a:solidFill>
                  <a:srgbClr val="C00000"/>
                </a:solidFill>
              </a:rPr>
              <a:t>anticipated</a:t>
            </a:r>
            <a:r>
              <a:rPr lang="en-IN" sz="2800" i="1" dirty="0"/>
              <a:t> </a:t>
            </a:r>
            <a:r>
              <a:rPr lang="en-IN" sz="2800" dirty="0"/>
              <a:t>legislation that would alter the </a:t>
            </a:r>
            <a:r>
              <a:rPr lang="en-US" sz="2800" dirty="0"/>
              <a:t>company’s tax rate</a:t>
            </a:r>
          </a:p>
        </p:txBody>
      </p:sp>
      <p:sp>
        <p:nvSpPr>
          <p:cNvPr id="14" name="TextBox 13"/>
          <p:cNvSpPr txBox="1"/>
          <p:nvPr/>
        </p:nvSpPr>
        <p:spPr>
          <a:xfrm>
            <a:off x="748730" y="3839360"/>
            <a:ext cx="7836470" cy="523220"/>
          </a:xfrm>
          <a:prstGeom prst="rect">
            <a:avLst/>
          </a:prstGeom>
          <a:noFill/>
        </p:spPr>
        <p:txBody>
          <a:bodyPr wrap="square" rtlCol="0">
            <a:spAutoFit/>
          </a:bodyPr>
          <a:lstStyle/>
          <a:p>
            <a:r>
              <a:rPr lang="en-IN" sz="2800" b="1" dirty="0">
                <a:solidFill>
                  <a:srgbClr val="C00000"/>
                </a:solidFill>
              </a:rPr>
              <a:t>When Enacted Tax Rates Differ Between Years</a:t>
            </a:r>
            <a:endParaRPr lang="en-US" sz="2800" dirty="0">
              <a:solidFill>
                <a:srgbClr val="C00000"/>
              </a:solidFill>
            </a:endParaRPr>
          </a:p>
        </p:txBody>
      </p:sp>
      <p:sp>
        <p:nvSpPr>
          <p:cNvPr id="15" name="TextBox 14"/>
          <p:cNvSpPr txBox="1"/>
          <p:nvPr/>
        </p:nvSpPr>
        <p:spPr>
          <a:xfrm>
            <a:off x="775872" y="4394397"/>
            <a:ext cx="8254508" cy="2246769"/>
          </a:xfrm>
          <a:prstGeom prst="rect">
            <a:avLst/>
          </a:prstGeom>
          <a:noFill/>
        </p:spPr>
        <p:txBody>
          <a:bodyPr wrap="square" rtlCol="0">
            <a:spAutoFit/>
          </a:bodyPr>
          <a:lstStyle/>
          <a:p>
            <a:pPr marL="457200" indent="-457200">
              <a:buFont typeface="Arial" panose="020B0604020202020204" pitchFamily="34" charset="0"/>
              <a:buChar char="•"/>
            </a:pPr>
            <a:r>
              <a:rPr lang="en-IN" sz="2800" dirty="0"/>
              <a:t>Existing tax laws may call for enacted tax rates to be different in future years in which a temporary difference is expected to reverse</a:t>
            </a:r>
          </a:p>
          <a:p>
            <a:pPr marL="457200" indent="-457200">
              <a:buFont typeface="Arial" panose="020B0604020202020204" pitchFamily="34" charset="0"/>
              <a:buChar char="•"/>
            </a:pPr>
            <a:r>
              <a:rPr lang="en-IN" sz="2800" dirty="0"/>
              <a:t>Specific tax rates of each future year are multiplied by the amounts reversing in </a:t>
            </a:r>
            <a:r>
              <a:rPr lang="en-US" sz="2800" dirty="0"/>
              <a:t>each of those years</a:t>
            </a:r>
          </a:p>
        </p:txBody>
      </p:sp>
      <p:sp>
        <p:nvSpPr>
          <p:cNvPr id="16" name="Slide Number Placeholder 5">
            <a:extLst>
              <a:ext uri="{FF2B5EF4-FFF2-40B4-BE49-F238E27FC236}">
                <a16:creationId xmlns:a16="http://schemas.microsoft.com/office/drawing/2014/main" id="{4E715424-7F21-214B-8FD9-51ACD41D7DBF}"/>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58</a:t>
            </a:fld>
            <a:endParaRPr lang="en-US" dirty="0"/>
          </a:p>
        </p:txBody>
      </p:sp>
    </p:spTree>
    <p:extLst>
      <p:ext uri="{BB962C8B-B14F-4D97-AF65-F5344CB8AC3E}">
        <p14:creationId xmlns:p14="http://schemas.microsoft.com/office/powerpoint/2010/main" val="25374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p:bldP spid="14"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22627" y="3772918"/>
            <a:ext cx="3286742" cy="1259351"/>
          </a:xfrm>
          <a:prstGeom prst="rect">
            <a:avLst/>
          </a:prstGeom>
          <a:solidFill>
            <a:srgbClr val="A4D7EF"/>
          </a:solidFill>
        </p:spPr>
        <p:txBody>
          <a:bodyPr wrap="square" rtlCol="0">
            <a:spAutoFit/>
          </a:bodyPr>
          <a:lstStyle/>
          <a:p>
            <a:endParaRPr lang="en-US" dirty="0"/>
          </a:p>
        </p:txBody>
      </p:sp>
      <p:sp>
        <p:nvSpPr>
          <p:cNvPr id="2" name="Title 1"/>
          <p:cNvSpPr>
            <a:spLocks noGrp="1"/>
          </p:cNvSpPr>
          <p:nvPr>
            <p:ph type="title"/>
          </p:nvPr>
        </p:nvSpPr>
        <p:spPr>
          <a:xfrm>
            <a:off x="761999" y="38907"/>
            <a:ext cx="7793912" cy="471098"/>
          </a:xfrm>
        </p:spPr>
        <p:txBody>
          <a:bodyPr>
            <a:noAutofit/>
          </a:bodyPr>
          <a:lstStyle/>
          <a:p>
            <a:r>
              <a:rPr lang="en-US" sz="2800" dirty="0"/>
              <a:t>Already </a:t>
            </a:r>
            <a:r>
              <a:rPr lang="en-IN" sz="2800" dirty="0"/>
              <a:t>Scheduled Difference in Tax Rates</a:t>
            </a: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25" name="TextBox 24"/>
          <p:cNvSpPr txBox="1"/>
          <p:nvPr/>
        </p:nvSpPr>
        <p:spPr>
          <a:xfrm>
            <a:off x="3313341" y="390659"/>
            <a:ext cx="1941904" cy="430887"/>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805813"/>
            <a:ext cx="949652" cy="430887"/>
          </a:xfrm>
          <a:prstGeom prst="rect">
            <a:avLst/>
          </a:prstGeom>
          <a:noFill/>
        </p:spPr>
        <p:txBody>
          <a:bodyPr wrap="square" rtlCol="0">
            <a:spAutoFit/>
          </a:bodyPr>
          <a:lstStyle/>
          <a:p>
            <a:pPr algn="ctr"/>
            <a:r>
              <a:rPr lang="en-US" sz="2200" b="1" dirty="0"/>
              <a:t>2021</a:t>
            </a:r>
            <a:endParaRPr lang="en-US" sz="2200" dirty="0"/>
          </a:p>
        </p:txBody>
      </p:sp>
      <p:sp>
        <p:nvSpPr>
          <p:cNvPr id="30" name="TextBox 29"/>
          <p:cNvSpPr txBox="1"/>
          <p:nvPr/>
        </p:nvSpPr>
        <p:spPr>
          <a:xfrm>
            <a:off x="590549" y="1155726"/>
            <a:ext cx="3966937" cy="430887"/>
          </a:xfrm>
          <a:prstGeom prst="rect">
            <a:avLst/>
          </a:prstGeom>
          <a:noFill/>
        </p:spPr>
        <p:txBody>
          <a:bodyPr wrap="square" rtlCol="0">
            <a:spAutoFit/>
          </a:bodyPr>
          <a:lstStyle/>
          <a:p>
            <a:r>
              <a:rPr lang="en-US" sz="2200" b="1" dirty="0"/>
              <a:t>Pretax accounting income </a:t>
            </a:r>
            <a:endParaRPr lang="en-US" sz="2200" dirty="0"/>
          </a:p>
        </p:txBody>
      </p:sp>
      <p:cxnSp>
        <p:nvCxnSpPr>
          <p:cNvPr id="31" name="Straight Connector 30"/>
          <p:cNvCxnSpPr/>
          <p:nvPr/>
        </p:nvCxnSpPr>
        <p:spPr>
          <a:xfrm>
            <a:off x="669868" y="12047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0549" y="2009613"/>
            <a:ext cx="3966937" cy="430887"/>
          </a:xfrm>
          <a:prstGeom prst="rect">
            <a:avLst/>
          </a:prstGeom>
          <a:noFill/>
        </p:spPr>
        <p:txBody>
          <a:bodyPr wrap="square" rtlCol="0">
            <a:spAutoFit/>
          </a:bodyPr>
          <a:lstStyle/>
          <a:p>
            <a:r>
              <a:rPr lang="en-US" sz="2200" dirty="0"/>
              <a:t>Temporary difference:</a:t>
            </a:r>
          </a:p>
        </p:txBody>
      </p:sp>
      <p:sp>
        <p:nvSpPr>
          <p:cNvPr id="34" name="TextBox 33"/>
          <p:cNvSpPr txBox="1"/>
          <p:nvPr/>
        </p:nvSpPr>
        <p:spPr>
          <a:xfrm>
            <a:off x="590549" y="2304700"/>
            <a:ext cx="3966937" cy="430887"/>
          </a:xfrm>
          <a:prstGeom prst="rect">
            <a:avLst/>
          </a:prstGeom>
          <a:noFill/>
        </p:spPr>
        <p:txBody>
          <a:bodyPr wrap="square" rtlCol="0">
            <a:spAutoFit/>
          </a:bodyPr>
          <a:lstStyle/>
          <a:p>
            <a:pPr lvl="1"/>
            <a:r>
              <a:rPr lang="en-US" sz="2200" dirty="0"/>
              <a:t>Installment Income</a:t>
            </a:r>
          </a:p>
        </p:txBody>
      </p:sp>
      <p:sp>
        <p:nvSpPr>
          <p:cNvPr id="35" name="TextBox 34"/>
          <p:cNvSpPr txBox="1"/>
          <p:nvPr/>
        </p:nvSpPr>
        <p:spPr>
          <a:xfrm>
            <a:off x="590549" y="26378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29710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3042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1155726"/>
            <a:ext cx="949652" cy="430887"/>
          </a:xfrm>
          <a:prstGeom prst="rect">
            <a:avLst/>
          </a:prstGeom>
        </p:spPr>
        <p:txBody>
          <a:bodyPr wrap="square" rtlCol="0">
            <a:spAutoFit/>
          </a:bodyPr>
          <a:lstStyle/>
          <a:p>
            <a:pPr algn="r"/>
            <a:r>
              <a:rPr lang="en-US" sz="2200" dirty="0"/>
              <a:t>$185</a:t>
            </a:r>
          </a:p>
        </p:txBody>
      </p:sp>
      <p:sp>
        <p:nvSpPr>
          <p:cNvPr id="40" name="TextBox 39"/>
          <p:cNvSpPr txBox="1"/>
          <p:nvPr/>
        </p:nvSpPr>
        <p:spPr>
          <a:xfrm>
            <a:off x="4329918" y="2304700"/>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4257348" y="2637887"/>
            <a:ext cx="949652" cy="430887"/>
          </a:xfrm>
          <a:prstGeom prst="rect">
            <a:avLst/>
          </a:prstGeom>
        </p:spPr>
        <p:txBody>
          <a:bodyPr wrap="square" rtlCol="0">
            <a:spAutoFit/>
          </a:bodyPr>
          <a:lstStyle/>
          <a:p>
            <a:pPr algn="r"/>
            <a:r>
              <a:rPr lang="en-US" sz="2200" dirty="0"/>
              <a:t>$100</a:t>
            </a:r>
          </a:p>
        </p:txBody>
      </p:sp>
      <p:sp>
        <p:nvSpPr>
          <p:cNvPr id="42" name="TextBox 41"/>
          <p:cNvSpPr txBox="1"/>
          <p:nvPr/>
        </p:nvSpPr>
        <p:spPr>
          <a:xfrm>
            <a:off x="4460544" y="29710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304263"/>
            <a:ext cx="949652" cy="430887"/>
          </a:xfrm>
          <a:prstGeom prst="rect">
            <a:avLst/>
          </a:prstGeom>
        </p:spPr>
        <p:txBody>
          <a:bodyPr wrap="square" rtlCol="0">
            <a:spAutoFit/>
          </a:bodyPr>
          <a:lstStyle/>
          <a:p>
            <a:pPr algn="r"/>
            <a:r>
              <a:rPr lang="en-US" sz="2200" b="1" dirty="0">
                <a:solidFill>
                  <a:srgbClr val="92D050"/>
                </a:solidFill>
              </a:rPr>
              <a:t>$  25</a:t>
            </a:r>
          </a:p>
        </p:txBody>
      </p:sp>
      <p:sp>
        <p:nvSpPr>
          <p:cNvPr id="44" name="TextBox 43"/>
          <p:cNvSpPr txBox="1"/>
          <p:nvPr/>
        </p:nvSpPr>
        <p:spPr>
          <a:xfrm>
            <a:off x="5577347" y="2304700"/>
            <a:ext cx="676589" cy="430887"/>
          </a:xfrm>
          <a:prstGeom prst="rect">
            <a:avLst/>
          </a:prstGeom>
        </p:spPr>
        <p:txBody>
          <a:bodyPr wrap="square" rtlCol="0">
            <a:spAutoFit/>
          </a:bodyPr>
          <a:lstStyle/>
          <a:p>
            <a:pPr algn="r"/>
            <a:r>
              <a:rPr lang="en-US" sz="2200" b="1" dirty="0"/>
              <a:t>$20</a:t>
            </a:r>
          </a:p>
        </p:txBody>
      </p:sp>
      <p:sp>
        <p:nvSpPr>
          <p:cNvPr id="45" name="TextBox 44"/>
          <p:cNvSpPr txBox="1"/>
          <p:nvPr/>
        </p:nvSpPr>
        <p:spPr>
          <a:xfrm>
            <a:off x="6380067" y="2304700"/>
            <a:ext cx="949652" cy="430887"/>
          </a:xfrm>
          <a:prstGeom prst="rect">
            <a:avLst/>
          </a:prstGeom>
        </p:spPr>
        <p:txBody>
          <a:bodyPr wrap="square" rtlCol="0">
            <a:spAutoFit/>
          </a:bodyPr>
          <a:lstStyle/>
          <a:p>
            <a:pPr algn="r"/>
            <a:r>
              <a:rPr lang="en-US" sz="2200" b="1" dirty="0"/>
              <a:t>$60</a:t>
            </a:r>
          </a:p>
        </p:txBody>
      </p:sp>
      <p:sp>
        <p:nvSpPr>
          <p:cNvPr id="52" name="TextBox 51"/>
          <p:cNvSpPr txBox="1"/>
          <p:nvPr/>
        </p:nvSpPr>
        <p:spPr>
          <a:xfrm>
            <a:off x="8026255" y="3320215"/>
            <a:ext cx="949652" cy="430887"/>
          </a:xfrm>
          <a:prstGeom prst="rect">
            <a:avLst/>
          </a:prstGeom>
        </p:spPr>
        <p:txBody>
          <a:bodyPr wrap="square" rtlCol="0">
            <a:spAutoFit/>
          </a:bodyPr>
          <a:lstStyle/>
          <a:p>
            <a:pPr algn="r"/>
            <a:r>
              <a:rPr lang="en-US" sz="2200" b="1" u="dbl" dirty="0"/>
              <a:t>$23</a:t>
            </a:r>
          </a:p>
        </p:txBody>
      </p:sp>
      <p:sp>
        <p:nvSpPr>
          <p:cNvPr id="55" name="TextBox 54"/>
          <p:cNvSpPr txBox="1"/>
          <p:nvPr/>
        </p:nvSpPr>
        <p:spPr>
          <a:xfrm>
            <a:off x="5317364" y="3739462"/>
            <a:ext cx="2980418" cy="430887"/>
          </a:xfrm>
          <a:prstGeom prst="rect">
            <a:avLst/>
          </a:prstGeom>
          <a:noFill/>
        </p:spPr>
        <p:txBody>
          <a:bodyPr wrap="square" rtlCol="0">
            <a:spAutoFit/>
          </a:bodyPr>
          <a:lstStyle/>
          <a:p>
            <a:pPr algn="ctr"/>
            <a:r>
              <a:rPr lang="en-US" sz="2200" b="1" dirty="0"/>
              <a:t>Deferred Tax Liability</a:t>
            </a:r>
            <a:endParaRPr lang="en-US" sz="2200" dirty="0"/>
          </a:p>
        </p:txBody>
      </p:sp>
      <p:cxnSp>
        <p:nvCxnSpPr>
          <p:cNvPr id="7" name="Straight Connector 6"/>
          <p:cNvCxnSpPr/>
          <p:nvPr/>
        </p:nvCxnSpPr>
        <p:spPr>
          <a:xfrm>
            <a:off x="5247471" y="40936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6656803" y="4099227"/>
            <a:ext cx="0" cy="896071"/>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123425" y="4063308"/>
            <a:ext cx="1160570" cy="430887"/>
          </a:xfrm>
          <a:prstGeom prst="rect">
            <a:avLst/>
          </a:prstGeom>
        </p:spPr>
        <p:txBody>
          <a:bodyPr wrap="square" rtlCol="0">
            <a:spAutoFit/>
          </a:bodyPr>
          <a:lstStyle/>
          <a:p>
            <a:pPr algn="r"/>
            <a:r>
              <a:rPr lang="en-US" sz="2200" dirty="0"/>
              <a:t>beg. bal.</a:t>
            </a:r>
          </a:p>
        </p:txBody>
      </p:sp>
      <p:sp>
        <p:nvSpPr>
          <p:cNvPr id="57" name="TextBox 56"/>
          <p:cNvSpPr txBox="1"/>
          <p:nvPr/>
        </p:nvSpPr>
        <p:spPr>
          <a:xfrm>
            <a:off x="7123425" y="4619488"/>
            <a:ext cx="1195737" cy="430887"/>
          </a:xfrm>
          <a:prstGeom prst="rect">
            <a:avLst/>
          </a:prstGeom>
        </p:spPr>
        <p:txBody>
          <a:bodyPr wrap="square" rtlCol="0">
            <a:spAutoFit/>
          </a:bodyPr>
          <a:lstStyle/>
          <a:p>
            <a:pPr algn="r"/>
            <a:r>
              <a:rPr lang="en-US" sz="2200" dirty="0"/>
              <a:t>end. bal.</a:t>
            </a:r>
          </a:p>
        </p:txBody>
      </p:sp>
      <p:sp>
        <p:nvSpPr>
          <p:cNvPr id="58" name="TextBox 57"/>
          <p:cNvSpPr txBox="1"/>
          <p:nvPr/>
        </p:nvSpPr>
        <p:spPr>
          <a:xfrm>
            <a:off x="6630491" y="4063308"/>
            <a:ext cx="471015" cy="430887"/>
          </a:xfrm>
          <a:prstGeom prst="rect">
            <a:avLst/>
          </a:prstGeom>
        </p:spPr>
        <p:txBody>
          <a:bodyPr wrap="square" rtlCol="0" anchor="ctr">
            <a:spAutoFit/>
          </a:bodyPr>
          <a:lstStyle/>
          <a:p>
            <a:pPr algn="r"/>
            <a:r>
              <a:rPr lang="en-US" sz="2200" dirty="0"/>
              <a:t>0</a:t>
            </a:r>
          </a:p>
        </p:txBody>
      </p:sp>
      <p:sp>
        <p:nvSpPr>
          <p:cNvPr id="59" name="TextBox 58"/>
          <p:cNvSpPr txBox="1"/>
          <p:nvPr/>
        </p:nvSpPr>
        <p:spPr>
          <a:xfrm>
            <a:off x="6630491" y="4334141"/>
            <a:ext cx="471015" cy="430887"/>
          </a:xfrm>
          <a:prstGeom prst="rect">
            <a:avLst/>
          </a:prstGeom>
        </p:spPr>
        <p:txBody>
          <a:bodyPr wrap="square" rtlCol="0" anchor="ctr">
            <a:spAutoFit/>
          </a:bodyPr>
          <a:lstStyle/>
          <a:p>
            <a:pPr algn="r"/>
            <a:r>
              <a:rPr lang="en-US" sz="2200" b="1" dirty="0">
                <a:solidFill>
                  <a:srgbClr val="EC008C"/>
                </a:solidFill>
              </a:rPr>
              <a:t>23</a:t>
            </a:r>
          </a:p>
        </p:txBody>
      </p:sp>
      <p:cxnSp>
        <p:nvCxnSpPr>
          <p:cNvPr id="60" name="Straight Connector 59"/>
          <p:cNvCxnSpPr/>
          <p:nvPr/>
        </p:nvCxnSpPr>
        <p:spPr>
          <a:xfrm>
            <a:off x="5247471" y="46959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6630491" y="4619488"/>
            <a:ext cx="471015" cy="430887"/>
          </a:xfrm>
          <a:prstGeom prst="rect">
            <a:avLst/>
          </a:prstGeom>
        </p:spPr>
        <p:txBody>
          <a:bodyPr wrap="square" rtlCol="0" anchor="ctr">
            <a:spAutoFit/>
          </a:bodyPr>
          <a:lstStyle/>
          <a:p>
            <a:pPr algn="r"/>
            <a:r>
              <a:rPr lang="en-US" sz="2200" b="1" dirty="0"/>
              <a:t>23</a:t>
            </a:r>
          </a:p>
        </p:txBody>
      </p:sp>
      <p:sp>
        <p:nvSpPr>
          <p:cNvPr id="74" name="Rectangle 73"/>
          <p:cNvSpPr/>
          <p:nvPr/>
        </p:nvSpPr>
        <p:spPr>
          <a:xfrm>
            <a:off x="891049" y="5172177"/>
            <a:ext cx="7921625" cy="145825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75" name="TextBox 74"/>
          <p:cNvSpPr txBox="1">
            <a:spLocks noChangeArrowheads="1"/>
          </p:cNvSpPr>
          <p:nvPr/>
        </p:nvSpPr>
        <p:spPr bwMode="auto">
          <a:xfrm>
            <a:off x="891048" y="51161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76" name="Straight Connector 75"/>
          <p:cNvCxnSpPr/>
          <p:nvPr/>
        </p:nvCxnSpPr>
        <p:spPr>
          <a:xfrm>
            <a:off x="891050" y="55186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934193" y="5504066"/>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78" name="TextBox 77"/>
          <p:cNvSpPr txBox="1">
            <a:spLocks noChangeArrowheads="1"/>
          </p:cNvSpPr>
          <p:nvPr/>
        </p:nvSpPr>
        <p:spPr bwMode="auto">
          <a:xfrm>
            <a:off x="935628" y="5858055"/>
            <a:ext cx="4728545" cy="404813"/>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79" name="TextBox 78"/>
          <p:cNvSpPr txBox="1">
            <a:spLocks noChangeArrowheads="1"/>
          </p:cNvSpPr>
          <p:nvPr/>
        </p:nvSpPr>
        <p:spPr bwMode="auto">
          <a:xfrm>
            <a:off x="6228340" y="5504066"/>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48</a:t>
            </a:r>
          </a:p>
        </p:txBody>
      </p:sp>
      <p:sp>
        <p:nvSpPr>
          <p:cNvPr id="80" name="TextBox 79"/>
          <p:cNvSpPr txBox="1">
            <a:spLocks noChangeArrowheads="1"/>
          </p:cNvSpPr>
          <p:nvPr/>
        </p:nvSpPr>
        <p:spPr bwMode="auto">
          <a:xfrm>
            <a:off x="7567399" y="5858055"/>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25</a:t>
            </a:r>
          </a:p>
        </p:txBody>
      </p:sp>
      <p:sp>
        <p:nvSpPr>
          <p:cNvPr id="81" name="TextBox 80"/>
          <p:cNvSpPr txBox="1">
            <a:spLocks noChangeArrowheads="1"/>
          </p:cNvSpPr>
          <p:nvPr/>
        </p:nvSpPr>
        <p:spPr bwMode="auto">
          <a:xfrm>
            <a:off x="7804505" y="51098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82" name="TextBox 81"/>
          <p:cNvSpPr txBox="1">
            <a:spLocks noChangeArrowheads="1"/>
          </p:cNvSpPr>
          <p:nvPr/>
        </p:nvSpPr>
        <p:spPr bwMode="auto">
          <a:xfrm>
            <a:off x="6305836" y="51098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83" name="TextBox 82"/>
          <p:cNvSpPr txBox="1">
            <a:spLocks noChangeArrowheads="1"/>
          </p:cNvSpPr>
          <p:nvPr/>
        </p:nvSpPr>
        <p:spPr bwMode="auto">
          <a:xfrm>
            <a:off x="935628" y="6212044"/>
            <a:ext cx="5414560"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84" name="TextBox 83"/>
          <p:cNvSpPr txBox="1">
            <a:spLocks noChangeArrowheads="1"/>
          </p:cNvSpPr>
          <p:nvPr/>
        </p:nvSpPr>
        <p:spPr bwMode="auto">
          <a:xfrm>
            <a:off x="7578168" y="6212044"/>
            <a:ext cx="1176057" cy="404813"/>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23</a:t>
            </a:r>
          </a:p>
        </p:txBody>
      </p:sp>
      <p:sp>
        <p:nvSpPr>
          <p:cNvPr id="85" name="TextBox 84"/>
          <p:cNvSpPr txBox="1"/>
          <p:nvPr/>
        </p:nvSpPr>
        <p:spPr>
          <a:xfrm>
            <a:off x="526329" y="710154"/>
            <a:ext cx="2143589" cy="430887"/>
          </a:xfrm>
          <a:prstGeom prst="rect">
            <a:avLst/>
          </a:prstGeom>
        </p:spPr>
        <p:txBody>
          <a:bodyPr wrap="square" rtlCol="0">
            <a:spAutoFit/>
          </a:bodyPr>
          <a:lstStyle/>
          <a:p>
            <a:pPr algn="ctr"/>
            <a:r>
              <a:rPr lang="en-US" sz="2200" dirty="0"/>
              <a:t>($ in millions)</a:t>
            </a:r>
          </a:p>
        </p:txBody>
      </p:sp>
      <p:cxnSp>
        <p:nvCxnSpPr>
          <p:cNvPr id="86" name="Straight Connector 85"/>
          <p:cNvCxnSpPr/>
          <p:nvPr/>
        </p:nvCxnSpPr>
        <p:spPr>
          <a:xfrm>
            <a:off x="4561163" y="26913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3487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36781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372727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Arrow Connector 66"/>
          <p:cNvCxnSpPr>
            <a:cxnSpLocks/>
          </p:cNvCxnSpPr>
          <p:nvPr/>
        </p:nvCxnSpPr>
        <p:spPr>
          <a:xfrm flipH="1">
            <a:off x="7029145" y="3572572"/>
            <a:ext cx="1408424" cy="12571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50361" y="55844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3B144E5-E226-4F02-9C35-8B8678D3EF6B}"/>
              </a:ext>
            </a:extLst>
          </p:cNvPr>
          <p:cNvSpPr txBox="1"/>
          <p:nvPr/>
        </p:nvSpPr>
        <p:spPr>
          <a:xfrm>
            <a:off x="526329" y="3779332"/>
            <a:ext cx="3966937" cy="1446550"/>
          </a:xfrm>
          <a:prstGeom prst="rect">
            <a:avLst/>
          </a:prstGeom>
          <a:noFill/>
        </p:spPr>
        <p:txBody>
          <a:bodyPr wrap="square" rtlCol="0">
            <a:spAutoFit/>
          </a:bodyPr>
          <a:lstStyle/>
          <a:p>
            <a:r>
              <a:rPr lang="en-US" sz="2200" b="1" dirty="0">
                <a:solidFill>
                  <a:srgbClr val="92D050"/>
                </a:solidFill>
              </a:rPr>
              <a:t>Step 1: Tax Payable: $25</a:t>
            </a:r>
          </a:p>
          <a:p>
            <a:r>
              <a:rPr lang="en-US" sz="2200" b="1" dirty="0"/>
              <a:t>Step 2: DTL end bal: $23</a:t>
            </a:r>
          </a:p>
          <a:p>
            <a:r>
              <a:rPr lang="en-US" sz="2200" b="1" dirty="0">
                <a:solidFill>
                  <a:srgbClr val="FF3399"/>
                </a:solidFill>
              </a:rPr>
              <a:t>Step 3: DTL change: $23</a:t>
            </a:r>
          </a:p>
          <a:p>
            <a:r>
              <a:rPr lang="en-US" sz="2200" b="1" dirty="0">
                <a:solidFill>
                  <a:srgbClr val="0070C0"/>
                </a:solidFill>
              </a:rPr>
              <a:t>Step 4: Tax exp plug: $48</a:t>
            </a:r>
          </a:p>
        </p:txBody>
      </p:sp>
      <p:sp>
        <p:nvSpPr>
          <p:cNvPr id="62" name="Rounded Rectangle 9">
            <a:extLst>
              <a:ext uri="{FF2B5EF4-FFF2-40B4-BE49-F238E27FC236}">
                <a16:creationId xmlns:a16="http://schemas.microsoft.com/office/drawing/2014/main" id="{2EBEAF2E-F6BB-4EC3-AB3F-F05C317DB461}"/>
              </a:ext>
            </a:extLst>
          </p:cNvPr>
          <p:cNvSpPr/>
          <p:nvPr/>
        </p:nvSpPr>
        <p:spPr>
          <a:xfrm>
            <a:off x="8358998" y="7402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TextBox 62">
            <a:extLst>
              <a:ext uri="{FF2B5EF4-FFF2-40B4-BE49-F238E27FC236}">
                <a16:creationId xmlns:a16="http://schemas.microsoft.com/office/drawing/2014/main" id="{BF29ED9C-BC8B-4298-AEB2-0ACB368CFAAB}"/>
              </a:ext>
            </a:extLst>
          </p:cNvPr>
          <p:cNvSpPr txBox="1"/>
          <p:nvPr/>
        </p:nvSpPr>
        <p:spPr>
          <a:xfrm>
            <a:off x="4989627" y="404145"/>
            <a:ext cx="4370680" cy="430887"/>
          </a:xfrm>
          <a:prstGeom prst="rect">
            <a:avLst/>
          </a:prstGeom>
          <a:noFill/>
        </p:spPr>
        <p:txBody>
          <a:bodyPr wrap="square" rtlCol="0">
            <a:spAutoFit/>
          </a:bodyPr>
          <a:lstStyle/>
          <a:p>
            <a:pPr algn="ctr"/>
            <a:r>
              <a:rPr lang="en-US" sz="2200" b="1" dirty="0"/>
              <a:t>Future Taxable Amounts</a:t>
            </a:r>
            <a:endParaRPr lang="en-US" sz="2200" dirty="0"/>
          </a:p>
        </p:txBody>
      </p:sp>
      <p:sp>
        <p:nvSpPr>
          <p:cNvPr id="64" name="TextBox 63">
            <a:extLst>
              <a:ext uri="{FF2B5EF4-FFF2-40B4-BE49-F238E27FC236}">
                <a16:creationId xmlns:a16="http://schemas.microsoft.com/office/drawing/2014/main" id="{E8DD8711-1A93-4564-A4A1-EA569AC44149}"/>
              </a:ext>
            </a:extLst>
          </p:cNvPr>
          <p:cNvSpPr txBox="1"/>
          <p:nvPr/>
        </p:nvSpPr>
        <p:spPr>
          <a:xfrm>
            <a:off x="5287749" y="805813"/>
            <a:ext cx="949652" cy="430887"/>
          </a:xfrm>
          <a:prstGeom prst="rect">
            <a:avLst/>
          </a:prstGeom>
          <a:noFill/>
        </p:spPr>
        <p:txBody>
          <a:bodyPr wrap="square" rtlCol="0">
            <a:spAutoFit/>
          </a:bodyPr>
          <a:lstStyle/>
          <a:p>
            <a:pPr algn="ctr"/>
            <a:r>
              <a:rPr lang="en-US" sz="2200" b="1" dirty="0"/>
              <a:t>2022</a:t>
            </a:r>
            <a:endParaRPr lang="en-US" sz="2200" dirty="0"/>
          </a:p>
        </p:txBody>
      </p:sp>
      <p:sp>
        <p:nvSpPr>
          <p:cNvPr id="65" name="TextBox 64">
            <a:extLst>
              <a:ext uri="{FF2B5EF4-FFF2-40B4-BE49-F238E27FC236}">
                <a16:creationId xmlns:a16="http://schemas.microsoft.com/office/drawing/2014/main" id="{32468524-616B-4B41-8041-7D23DC321DCD}"/>
              </a:ext>
            </a:extLst>
          </p:cNvPr>
          <p:cNvSpPr txBox="1"/>
          <p:nvPr/>
        </p:nvSpPr>
        <p:spPr>
          <a:xfrm>
            <a:off x="6523215" y="792461"/>
            <a:ext cx="949652" cy="430887"/>
          </a:xfrm>
          <a:prstGeom prst="rect">
            <a:avLst/>
          </a:prstGeom>
          <a:noFill/>
        </p:spPr>
        <p:txBody>
          <a:bodyPr wrap="square" rtlCol="0">
            <a:spAutoFit/>
          </a:bodyPr>
          <a:lstStyle/>
          <a:p>
            <a:pPr algn="ctr"/>
            <a:r>
              <a:rPr lang="en-US" sz="2200" b="1" dirty="0"/>
              <a:t>2023</a:t>
            </a:r>
            <a:endParaRPr lang="en-US" sz="2200" dirty="0"/>
          </a:p>
        </p:txBody>
      </p:sp>
      <p:sp>
        <p:nvSpPr>
          <p:cNvPr id="66" name="TextBox 65">
            <a:extLst>
              <a:ext uri="{FF2B5EF4-FFF2-40B4-BE49-F238E27FC236}">
                <a16:creationId xmlns:a16="http://schemas.microsoft.com/office/drawing/2014/main" id="{9D783E5C-EF8D-4C9B-AC10-320F02170D89}"/>
              </a:ext>
            </a:extLst>
          </p:cNvPr>
          <p:cNvSpPr txBox="1"/>
          <p:nvPr/>
        </p:nvSpPr>
        <p:spPr>
          <a:xfrm>
            <a:off x="8212315" y="792461"/>
            <a:ext cx="949652" cy="430887"/>
          </a:xfrm>
          <a:prstGeom prst="rect">
            <a:avLst/>
          </a:prstGeom>
          <a:noFill/>
        </p:spPr>
        <p:txBody>
          <a:bodyPr wrap="square" rtlCol="0">
            <a:spAutoFit/>
          </a:bodyPr>
          <a:lstStyle/>
          <a:p>
            <a:pPr algn="ctr"/>
            <a:r>
              <a:rPr lang="en-US" sz="2200" b="1" dirty="0"/>
              <a:t>Total</a:t>
            </a:r>
            <a:endParaRPr lang="en-US" sz="2200" dirty="0"/>
          </a:p>
        </p:txBody>
      </p:sp>
      <p:cxnSp>
        <p:nvCxnSpPr>
          <p:cNvPr id="68" name="Straight Connector 67">
            <a:extLst>
              <a:ext uri="{FF2B5EF4-FFF2-40B4-BE49-F238E27FC236}">
                <a16:creationId xmlns:a16="http://schemas.microsoft.com/office/drawing/2014/main" id="{8B3C89B4-6857-46EF-9564-E270946CBF07}"/>
              </a:ext>
            </a:extLst>
          </p:cNvPr>
          <p:cNvCxnSpPr>
            <a:cxnSpLocks/>
          </p:cNvCxnSpPr>
          <p:nvPr/>
        </p:nvCxnSpPr>
        <p:spPr>
          <a:xfrm>
            <a:off x="5287749" y="847505"/>
            <a:ext cx="36510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2660A29-C2CA-4FCE-8DF9-58F8C138ABBB}"/>
              </a:ext>
            </a:extLst>
          </p:cNvPr>
          <p:cNvSpPr txBox="1"/>
          <p:nvPr/>
        </p:nvSpPr>
        <p:spPr>
          <a:xfrm>
            <a:off x="590549" y="1425413"/>
            <a:ext cx="3966937" cy="430887"/>
          </a:xfrm>
          <a:prstGeom prst="rect">
            <a:avLst/>
          </a:prstGeom>
          <a:noFill/>
        </p:spPr>
        <p:txBody>
          <a:bodyPr wrap="square" rtlCol="0">
            <a:spAutoFit/>
          </a:bodyPr>
          <a:lstStyle/>
          <a:p>
            <a:r>
              <a:rPr lang="en-US" sz="2200" dirty="0"/>
              <a:t>Permanent difference:</a:t>
            </a:r>
          </a:p>
        </p:txBody>
      </p:sp>
      <p:sp>
        <p:nvSpPr>
          <p:cNvPr id="71" name="TextBox 70">
            <a:extLst>
              <a:ext uri="{FF2B5EF4-FFF2-40B4-BE49-F238E27FC236}">
                <a16:creationId xmlns:a16="http://schemas.microsoft.com/office/drawing/2014/main" id="{4FC5425B-532B-4065-90E2-D5D0F5ED2A44}"/>
              </a:ext>
            </a:extLst>
          </p:cNvPr>
          <p:cNvSpPr txBox="1"/>
          <p:nvPr/>
        </p:nvSpPr>
        <p:spPr>
          <a:xfrm>
            <a:off x="590549" y="1707800"/>
            <a:ext cx="3966937" cy="430887"/>
          </a:xfrm>
          <a:prstGeom prst="rect">
            <a:avLst/>
          </a:prstGeom>
          <a:noFill/>
        </p:spPr>
        <p:txBody>
          <a:bodyPr wrap="square" rtlCol="0">
            <a:spAutoFit/>
          </a:bodyPr>
          <a:lstStyle/>
          <a:p>
            <a:pPr lvl="1"/>
            <a:r>
              <a:rPr lang="en-US" sz="2200" b="1" dirty="0"/>
              <a:t>Municipal bond interest</a:t>
            </a:r>
          </a:p>
        </p:txBody>
      </p:sp>
      <p:sp>
        <p:nvSpPr>
          <p:cNvPr id="72" name="TextBox 71">
            <a:extLst>
              <a:ext uri="{FF2B5EF4-FFF2-40B4-BE49-F238E27FC236}">
                <a16:creationId xmlns:a16="http://schemas.microsoft.com/office/drawing/2014/main" id="{B1858569-AC6B-4D83-B388-06793887CB2C}"/>
              </a:ext>
            </a:extLst>
          </p:cNvPr>
          <p:cNvSpPr txBox="1"/>
          <p:nvPr/>
        </p:nvSpPr>
        <p:spPr>
          <a:xfrm>
            <a:off x="4329918" y="1758600"/>
            <a:ext cx="949652" cy="430887"/>
          </a:xfrm>
          <a:prstGeom prst="rect">
            <a:avLst/>
          </a:prstGeom>
        </p:spPr>
        <p:txBody>
          <a:bodyPr wrap="square" rtlCol="0">
            <a:spAutoFit/>
          </a:bodyPr>
          <a:lstStyle/>
          <a:p>
            <a:pPr algn="r"/>
            <a:r>
              <a:rPr lang="en-US" sz="2200" b="1" dirty="0"/>
              <a:t>(5)</a:t>
            </a:r>
          </a:p>
        </p:txBody>
      </p:sp>
      <p:sp>
        <p:nvSpPr>
          <p:cNvPr id="73" name="TextBox 72">
            <a:extLst>
              <a:ext uri="{FF2B5EF4-FFF2-40B4-BE49-F238E27FC236}">
                <a16:creationId xmlns:a16="http://schemas.microsoft.com/office/drawing/2014/main" id="{70A41256-0A05-447A-8D1A-2F2295A530F1}"/>
              </a:ext>
            </a:extLst>
          </p:cNvPr>
          <p:cNvSpPr txBox="1"/>
          <p:nvPr/>
        </p:nvSpPr>
        <p:spPr>
          <a:xfrm>
            <a:off x="5400344" y="2971074"/>
            <a:ext cx="949652" cy="430887"/>
          </a:xfrm>
          <a:prstGeom prst="rect">
            <a:avLst/>
          </a:prstGeom>
        </p:spPr>
        <p:txBody>
          <a:bodyPr wrap="square" rtlCol="0">
            <a:spAutoFit/>
          </a:bodyPr>
          <a:lstStyle/>
          <a:p>
            <a:pPr algn="r"/>
            <a:r>
              <a:rPr lang="en-US" sz="2200" dirty="0"/>
              <a:t>25%</a:t>
            </a:r>
          </a:p>
        </p:txBody>
      </p:sp>
      <p:sp>
        <p:nvSpPr>
          <p:cNvPr id="90" name="TextBox 89">
            <a:extLst>
              <a:ext uri="{FF2B5EF4-FFF2-40B4-BE49-F238E27FC236}">
                <a16:creationId xmlns:a16="http://schemas.microsoft.com/office/drawing/2014/main" id="{8F1ACD95-7F5C-418C-82C5-AFFCFFA34CCF}"/>
              </a:ext>
            </a:extLst>
          </p:cNvPr>
          <p:cNvSpPr txBox="1"/>
          <p:nvPr/>
        </p:nvSpPr>
        <p:spPr>
          <a:xfrm>
            <a:off x="6467144" y="2971074"/>
            <a:ext cx="949652" cy="430887"/>
          </a:xfrm>
          <a:prstGeom prst="rect">
            <a:avLst/>
          </a:prstGeom>
        </p:spPr>
        <p:txBody>
          <a:bodyPr wrap="square" rtlCol="0">
            <a:spAutoFit/>
          </a:bodyPr>
          <a:lstStyle/>
          <a:p>
            <a:pPr algn="r"/>
            <a:r>
              <a:rPr lang="en-US" sz="2200" dirty="0"/>
              <a:t>30%</a:t>
            </a:r>
          </a:p>
        </p:txBody>
      </p:sp>
      <p:cxnSp>
        <p:nvCxnSpPr>
          <p:cNvPr id="91" name="Straight Connector 90">
            <a:extLst>
              <a:ext uri="{FF2B5EF4-FFF2-40B4-BE49-F238E27FC236}">
                <a16:creationId xmlns:a16="http://schemas.microsoft.com/office/drawing/2014/main" id="{6A2B4F3D-606C-4513-A71D-ACEAE7FEC796}"/>
              </a:ext>
            </a:extLst>
          </p:cNvPr>
          <p:cNvCxnSpPr/>
          <p:nvPr/>
        </p:nvCxnSpPr>
        <p:spPr>
          <a:xfrm>
            <a:off x="5640407" y="33614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1C98EAB-5DD2-423D-BA4F-8DAC75EC6EE0}"/>
              </a:ext>
            </a:extLst>
          </p:cNvPr>
          <p:cNvCxnSpPr/>
          <p:nvPr/>
        </p:nvCxnSpPr>
        <p:spPr>
          <a:xfrm>
            <a:off x="6783407" y="3361432"/>
            <a:ext cx="619152" cy="0"/>
          </a:xfrm>
          <a:prstGeom prst="line">
            <a:avLst/>
          </a:prstGeom>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E1783CA9-1AD0-4993-923A-7BAFB8B399F3}"/>
              </a:ext>
            </a:extLst>
          </p:cNvPr>
          <p:cNvSpPr txBox="1"/>
          <p:nvPr/>
        </p:nvSpPr>
        <p:spPr>
          <a:xfrm>
            <a:off x="5526547" y="3308000"/>
            <a:ext cx="676589" cy="430887"/>
          </a:xfrm>
          <a:prstGeom prst="rect">
            <a:avLst/>
          </a:prstGeom>
        </p:spPr>
        <p:txBody>
          <a:bodyPr wrap="square" rtlCol="0">
            <a:spAutoFit/>
          </a:bodyPr>
          <a:lstStyle/>
          <a:p>
            <a:pPr algn="r"/>
            <a:r>
              <a:rPr lang="en-US" sz="2200" dirty="0"/>
              <a:t>$ 5</a:t>
            </a:r>
          </a:p>
        </p:txBody>
      </p:sp>
      <p:sp>
        <p:nvSpPr>
          <p:cNvPr id="94" name="TextBox 93">
            <a:extLst>
              <a:ext uri="{FF2B5EF4-FFF2-40B4-BE49-F238E27FC236}">
                <a16:creationId xmlns:a16="http://schemas.microsoft.com/office/drawing/2014/main" id="{DDC66A14-029F-41D3-8C99-C38F08C9099C}"/>
              </a:ext>
            </a:extLst>
          </p:cNvPr>
          <p:cNvSpPr txBox="1"/>
          <p:nvPr/>
        </p:nvSpPr>
        <p:spPr>
          <a:xfrm>
            <a:off x="6618747" y="3308000"/>
            <a:ext cx="676589" cy="430887"/>
          </a:xfrm>
          <a:prstGeom prst="rect">
            <a:avLst/>
          </a:prstGeom>
        </p:spPr>
        <p:txBody>
          <a:bodyPr wrap="square" rtlCol="0">
            <a:spAutoFit/>
          </a:bodyPr>
          <a:lstStyle/>
          <a:p>
            <a:pPr algn="r"/>
            <a:r>
              <a:rPr lang="en-US" sz="2200" dirty="0"/>
              <a:t>$18</a:t>
            </a:r>
          </a:p>
        </p:txBody>
      </p:sp>
      <p:sp>
        <p:nvSpPr>
          <p:cNvPr id="95" name="TextBox 94">
            <a:extLst>
              <a:ext uri="{FF2B5EF4-FFF2-40B4-BE49-F238E27FC236}">
                <a16:creationId xmlns:a16="http://schemas.microsoft.com/office/drawing/2014/main" id="{2D7DE6A2-389F-49E6-B0C2-821952624FBA}"/>
              </a:ext>
            </a:extLst>
          </p:cNvPr>
          <p:cNvSpPr txBox="1"/>
          <p:nvPr/>
        </p:nvSpPr>
        <p:spPr>
          <a:xfrm>
            <a:off x="7495047" y="3308000"/>
            <a:ext cx="676589" cy="430887"/>
          </a:xfrm>
          <a:prstGeom prst="rect">
            <a:avLst/>
          </a:prstGeom>
        </p:spPr>
        <p:txBody>
          <a:bodyPr wrap="square" rtlCol="0">
            <a:spAutoFit/>
          </a:bodyPr>
          <a:lstStyle/>
          <a:p>
            <a:pPr algn="r"/>
            <a:r>
              <a:rPr lang="en-US" sz="2200" dirty="0"/>
              <a:t>=</a:t>
            </a:r>
          </a:p>
        </p:txBody>
      </p:sp>
      <p:sp>
        <p:nvSpPr>
          <p:cNvPr id="96" name="TextBox 95">
            <a:extLst>
              <a:ext uri="{FF2B5EF4-FFF2-40B4-BE49-F238E27FC236}">
                <a16:creationId xmlns:a16="http://schemas.microsoft.com/office/drawing/2014/main" id="{275C864F-67B7-4C69-A111-B2C0CE9712B4}"/>
              </a:ext>
            </a:extLst>
          </p:cNvPr>
          <p:cNvSpPr txBox="1"/>
          <p:nvPr/>
        </p:nvSpPr>
        <p:spPr>
          <a:xfrm>
            <a:off x="5957637" y="3295630"/>
            <a:ext cx="676589" cy="430887"/>
          </a:xfrm>
          <a:prstGeom prst="rect">
            <a:avLst/>
          </a:prstGeom>
        </p:spPr>
        <p:txBody>
          <a:bodyPr wrap="square" rtlCol="0">
            <a:spAutoFit/>
          </a:bodyPr>
          <a:lstStyle/>
          <a:p>
            <a:pPr algn="r"/>
            <a:r>
              <a:rPr lang="en-US" sz="2200" dirty="0"/>
              <a:t>+</a:t>
            </a:r>
          </a:p>
        </p:txBody>
      </p:sp>
      <p:sp>
        <p:nvSpPr>
          <p:cNvPr id="97" name="Rectangle 96">
            <a:extLst>
              <a:ext uri="{FF2B5EF4-FFF2-40B4-BE49-F238E27FC236}">
                <a16:creationId xmlns:a16="http://schemas.microsoft.com/office/drawing/2014/main" id="{C954301D-18EA-4876-B0B3-695F97E50464}"/>
              </a:ext>
            </a:extLst>
          </p:cNvPr>
          <p:cNvSpPr/>
          <p:nvPr/>
        </p:nvSpPr>
        <p:spPr>
          <a:xfrm>
            <a:off x="6695984" y="4441556"/>
            <a:ext cx="34764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93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9">
                                            <p:txEl>
                                              <p:pRg st="0" end="0"/>
                                            </p:txEl>
                                          </p:spTgt>
                                        </p:tgtEl>
                                        <p:attrNameLst>
                                          <p:attrName>style.visibility</p:attrName>
                                        </p:attrNameLst>
                                      </p:cBhvr>
                                      <p:to>
                                        <p:strVal val="visible"/>
                                      </p:to>
                                    </p:set>
                                    <p:animEffect transition="in" filter="fade">
                                      <p:cBhvr>
                                        <p:cTn id="99" dur="500"/>
                                        <p:tgtEl>
                                          <p:spTgt spid="69">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par>
                                <p:cTn id="103" presetID="10" presetClass="entr" presetSubtype="0"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500"/>
                                        <p:tgtEl>
                                          <p:spTgt spid="7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fade">
                                      <p:cBhvr>
                                        <p:cTn id="108" dur="500"/>
                                        <p:tgtEl>
                                          <p:spTgt spid="8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fade">
                                      <p:cBhvr>
                                        <p:cTn id="111" dur="500"/>
                                        <p:tgtEl>
                                          <p:spTgt spid="8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fade">
                                      <p:cBhvr>
                                        <p:cTn id="120" dur="500"/>
                                        <p:tgtEl>
                                          <p:spTgt spid="7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9">
                                            <p:txEl>
                                              <p:pRg st="1" end="1"/>
                                            </p:txEl>
                                          </p:spTgt>
                                        </p:tgtEl>
                                        <p:attrNameLst>
                                          <p:attrName>style.visibility</p:attrName>
                                        </p:attrNameLst>
                                      </p:cBhvr>
                                      <p:to>
                                        <p:strVal val="visible"/>
                                      </p:to>
                                    </p:set>
                                    <p:animEffect transition="in" filter="fade">
                                      <p:cBhvr>
                                        <p:cTn id="125" dur="500"/>
                                        <p:tgtEl>
                                          <p:spTgt spid="69">
                                            <p:txEl>
                                              <p:pRg st="1" end="1"/>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500"/>
                                        <p:tgtEl>
                                          <p:spTgt spid="55"/>
                                        </p:tgtEl>
                                      </p:cBhvr>
                                    </p:animEffect>
                                  </p:childTnLst>
                                </p:cTn>
                              </p:par>
                              <p:par>
                                <p:cTn id="132" presetID="10" presetClass="entr" presetSubtype="0" fill="hold" nodeType="with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10" presetClass="entr" presetSubtype="0" fill="hold" nodeType="with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500"/>
                                        <p:tgtEl>
                                          <p:spTgt spid="5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500"/>
                                        <p:tgtEl>
                                          <p:spTgt spid="58"/>
                                        </p:tgtEl>
                                      </p:cBhvr>
                                    </p:animEffect>
                                  </p:childTnLst>
                                </p:cTn>
                              </p:par>
                              <p:par>
                                <p:cTn id="147" presetID="10" presetClass="entr" presetSubtype="0" fill="hold" nodeType="with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00"/>
                                        <p:tgtEl>
                                          <p:spTgt spid="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childTnLst>
                                </p:cTn>
                              </p:par>
                              <p:par>
                                <p:cTn id="153" presetID="10" presetClass="entr" presetSubtype="0"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9">
                                            <p:txEl>
                                              <p:pRg st="2" end="2"/>
                                            </p:txEl>
                                          </p:spTgt>
                                        </p:tgtEl>
                                        <p:attrNameLst>
                                          <p:attrName>style.visibility</p:attrName>
                                        </p:attrNameLst>
                                      </p:cBhvr>
                                      <p:to>
                                        <p:strVal val="visible"/>
                                      </p:to>
                                    </p:set>
                                    <p:animEffect transition="in" filter="fade">
                                      <p:cBhvr>
                                        <p:cTn id="160" dur="500"/>
                                        <p:tgtEl>
                                          <p:spTgt spid="69">
                                            <p:txEl>
                                              <p:pRg st="2" end="2"/>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7"/>
                                        </p:tgtEl>
                                        <p:attrNameLst>
                                          <p:attrName>style.visibility</p:attrName>
                                        </p:attrNameLst>
                                      </p:cBhvr>
                                      <p:to>
                                        <p:strVal val="visible"/>
                                      </p:to>
                                    </p:set>
                                    <p:animEffect transition="in" filter="fade">
                                      <p:cBhvr>
                                        <p:cTn id="166" dur="500"/>
                                        <p:tgtEl>
                                          <p:spTgt spid="9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4"/>
                                        </p:tgtEl>
                                        <p:attrNameLst>
                                          <p:attrName>style.visibility</p:attrName>
                                        </p:attrNameLst>
                                      </p:cBhvr>
                                      <p:to>
                                        <p:strVal val="visible"/>
                                      </p:to>
                                    </p:set>
                                    <p:animEffect transition="in" filter="fade">
                                      <p:cBhvr>
                                        <p:cTn id="169" dur="500"/>
                                        <p:tgtEl>
                                          <p:spTgt spid="8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3"/>
                                        </p:tgtEl>
                                        <p:attrNameLst>
                                          <p:attrName>style.visibility</p:attrName>
                                        </p:attrNameLst>
                                      </p:cBhvr>
                                      <p:to>
                                        <p:strVal val="visible"/>
                                      </p:to>
                                    </p:set>
                                    <p:animEffect transition="in" filter="fade">
                                      <p:cBhvr>
                                        <p:cTn id="172" dur="500"/>
                                        <p:tgtEl>
                                          <p:spTgt spid="8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69">
                                            <p:txEl>
                                              <p:pRg st="3" end="3"/>
                                            </p:txEl>
                                          </p:spTgt>
                                        </p:tgtEl>
                                        <p:attrNameLst>
                                          <p:attrName>style.visibility</p:attrName>
                                        </p:attrNameLst>
                                      </p:cBhvr>
                                      <p:to>
                                        <p:strVal val="visible"/>
                                      </p:to>
                                    </p:set>
                                    <p:animEffect transition="in" filter="fade">
                                      <p:cBhvr>
                                        <p:cTn id="177" dur="500"/>
                                        <p:tgtEl>
                                          <p:spTgt spid="69">
                                            <p:txEl>
                                              <p:pRg st="3" end="3"/>
                                            </p:txEl>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fade">
                                      <p:cBhvr>
                                        <p:cTn id="180" dur="500"/>
                                        <p:tgtEl>
                                          <p:spTgt spid="7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fade">
                                      <p:cBhvr>
                                        <p:cTn id="183" dur="500"/>
                                        <p:tgtEl>
                                          <p:spTgt spid="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7" grpId="0"/>
      <p:bldP spid="30" grpId="0"/>
      <p:bldP spid="33" grpId="0"/>
      <p:bldP spid="34" grpId="0"/>
      <p:bldP spid="35" grpId="0"/>
      <p:bldP spid="36" grpId="0"/>
      <p:bldP spid="37" grpId="0"/>
      <p:bldP spid="39" grpId="0"/>
      <p:bldP spid="40" grpId="0"/>
      <p:bldP spid="41" grpId="0"/>
      <p:bldP spid="42" grpId="0"/>
      <p:bldP spid="43" grpId="0"/>
      <p:bldP spid="44" grpId="0"/>
      <p:bldP spid="45" grpId="0"/>
      <p:bldP spid="55" grpId="0"/>
      <p:bldP spid="56" grpId="0"/>
      <p:bldP spid="57" grpId="0"/>
      <p:bldP spid="58" grpId="0"/>
      <p:bldP spid="59" grpId="0"/>
      <p:bldP spid="61" grpId="0"/>
      <p:bldP spid="74" grpId="0" animBg="1"/>
      <p:bldP spid="75" grpId="0"/>
      <p:bldP spid="77" grpId="0"/>
      <p:bldP spid="78" grpId="0"/>
      <p:bldP spid="79" grpId="0"/>
      <p:bldP spid="80" grpId="0"/>
      <p:bldP spid="81" grpId="0"/>
      <p:bldP spid="82" grpId="0"/>
      <p:bldP spid="83" grpId="0"/>
      <p:bldP spid="84" grpId="0"/>
      <p:bldP spid="85" grpId="0"/>
      <p:bldP spid="3" grpId="0" animBg="1"/>
      <p:bldP spid="62" grpId="0" animBg="1"/>
      <p:bldP spid="63" grpId="0"/>
      <p:bldP spid="64" grpId="0"/>
      <p:bldP spid="65" grpId="0"/>
      <p:bldP spid="66" grpId="0"/>
      <p:bldP spid="70" grpId="0"/>
      <p:bldP spid="71" grpId="0"/>
      <p:bldP spid="72" grpId="0"/>
      <p:bldP spid="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algn="ctr"/>
            <a:r>
              <a:rPr lang="en-IN" sz="3200" dirty="0"/>
              <a:t>Deferred Tax Assets and Deferred Tax Liabilities</a:t>
            </a:r>
            <a:endParaRPr lang="en-IN" sz="3200" dirty="0">
              <a:ea typeface="Adobe Fan Heiti Std B"/>
              <a:cs typeface="Adobe Fan Heiti Std B"/>
            </a:endParaRPr>
          </a:p>
        </p:txBody>
      </p:sp>
      <p:sp>
        <p:nvSpPr>
          <p:cNvPr id="5" name="Content Placeholder 4"/>
          <p:cNvSpPr>
            <a:spLocks noGrp="1"/>
          </p:cNvSpPr>
          <p:nvPr>
            <p:ph idx="1"/>
          </p:nvPr>
        </p:nvSpPr>
        <p:spPr>
          <a:xfrm>
            <a:off x="761999" y="1101436"/>
            <a:ext cx="8013600" cy="5400967"/>
          </a:xfrm>
        </p:spPr>
        <p:txBody>
          <a:bodyPr>
            <a:normAutofit fontScale="85000" lnSpcReduction="20000"/>
          </a:bodyPr>
          <a:lstStyle/>
          <a:p>
            <a:pPr marL="0" indent="0">
              <a:lnSpc>
                <a:spcPct val="110000"/>
              </a:lnSpc>
              <a:buNone/>
              <a:defRPr/>
            </a:pPr>
            <a:r>
              <a:rPr lang="en-US" b="1" dirty="0">
                <a:solidFill>
                  <a:srgbClr val="C00000"/>
                </a:solidFill>
              </a:rPr>
              <a:t>Deferred tax liability:</a:t>
            </a:r>
          </a:p>
          <a:p>
            <a:pPr algn="just">
              <a:lnSpc>
                <a:spcPct val="110000"/>
              </a:lnSpc>
              <a:spcBef>
                <a:spcPts val="0"/>
              </a:spcBef>
            </a:pPr>
            <a:r>
              <a:rPr lang="en-US" dirty="0"/>
              <a:t>If tax laws allow a company to postpone paying taxes on activities reported in the current period’s income statement, the company must report a </a:t>
            </a:r>
            <a:r>
              <a:rPr lang="en-US" b="1" i="1" dirty="0"/>
              <a:t>deferred tax liability</a:t>
            </a:r>
            <a:r>
              <a:rPr lang="en-US" dirty="0"/>
              <a:t> because the company anticipates those activities will lead to </a:t>
            </a:r>
            <a:r>
              <a:rPr lang="en-US" b="1" i="1" dirty="0"/>
              <a:t>future taxable amounts</a:t>
            </a:r>
            <a:r>
              <a:rPr lang="en-US" dirty="0"/>
              <a:t>.  </a:t>
            </a:r>
          </a:p>
          <a:p>
            <a:pPr marL="0" indent="0" algn="just">
              <a:lnSpc>
                <a:spcPct val="110000"/>
              </a:lnSpc>
              <a:spcBef>
                <a:spcPts val="0"/>
              </a:spcBef>
              <a:buNone/>
            </a:pPr>
            <a:r>
              <a:rPr lang="en-US" b="1" dirty="0">
                <a:solidFill>
                  <a:srgbClr val="C00000"/>
                </a:solidFill>
              </a:rPr>
              <a:t>Deferred tax asset:</a:t>
            </a:r>
          </a:p>
          <a:p>
            <a:pPr algn="just">
              <a:lnSpc>
                <a:spcPct val="110000"/>
              </a:lnSpc>
              <a:spcBef>
                <a:spcPts val="0"/>
              </a:spcBef>
            </a:pPr>
            <a:r>
              <a:rPr lang="en-US" dirty="0"/>
              <a:t>if tax laws require the company to pay more tax than is indicated by the activities reported in the current period's income statement, the company reports a </a:t>
            </a:r>
            <a:r>
              <a:rPr lang="en-US" b="1" i="1" dirty="0"/>
              <a:t>deferred tax asset</a:t>
            </a:r>
            <a:r>
              <a:rPr lang="en-US" dirty="0"/>
              <a:t> reflecting the benefit of </a:t>
            </a:r>
            <a:r>
              <a:rPr lang="en-US" b="1" i="1" dirty="0"/>
              <a:t>future deductible amounts</a:t>
            </a:r>
          </a:p>
          <a:p>
            <a:pPr marL="0" indent="0" algn="just">
              <a:lnSpc>
                <a:spcPct val="110000"/>
              </a:lnSpc>
              <a:spcBef>
                <a:spcPts val="0"/>
              </a:spcBef>
              <a:buNone/>
            </a:pPr>
            <a:r>
              <a:rPr lang="en-IN" b="1" dirty="0">
                <a:solidFill>
                  <a:srgbClr val="C00000"/>
                </a:solidFill>
              </a:rPr>
              <a:t>Tax expense:</a:t>
            </a:r>
          </a:p>
          <a:p>
            <a:pPr algn="just">
              <a:lnSpc>
                <a:spcPct val="110000"/>
              </a:lnSpc>
              <a:spcBef>
                <a:spcPts val="0"/>
              </a:spcBef>
            </a:pPr>
            <a:r>
              <a:rPr lang="en-US" dirty="0"/>
              <a:t>Each year’s tax expense reported in the income statement includes not only a current portion related to tax payable in the current year but also a deferred portion that includes any changes in deferred tax assets and liabilities.</a:t>
            </a:r>
            <a:endParaRPr lang="en-IN"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sp>
        <p:nvSpPr>
          <p:cNvPr id="6" name="Slide Number Placeholder 5">
            <a:extLst>
              <a:ext uri="{FF2B5EF4-FFF2-40B4-BE49-F238E27FC236}">
                <a16:creationId xmlns:a16="http://schemas.microsoft.com/office/drawing/2014/main" id="{53D00946-9414-554B-BBDF-B51E341CC26A}"/>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16-0</a:t>
            </a:r>
            <a:fld id="{2607F632-3F85-4F98-B182-BC32E868C800}" type="slidenum">
              <a:rPr lang="en-US" smtClean="0"/>
              <a:pPr/>
              <a:t>6</a:t>
            </a:fld>
            <a:endParaRPr lang="en-US" dirty="0"/>
          </a:p>
        </p:txBody>
      </p:sp>
    </p:spTree>
    <p:extLst>
      <p:ext uri="{BB962C8B-B14F-4D97-AF65-F5344CB8AC3E}">
        <p14:creationId xmlns:p14="http://schemas.microsoft.com/office/powerpoint/2010/main" val="371180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Changes in Tax Laws or Rates</a:t>
            </a:r>
          </a:p>
        </p:txBody>
      </p:sp>
      <p:sp>
        <p:nvSpPr>
          <p:cNvPr id="3" name="Content Placeholder 2"/>
          <p:cNvSpPr>
            <a:spLocks noGrp="1"/>
          </p:cNvSpPr>
          <p:nvPr>
            <p:ph idx="1"/>
          </p:nvPr>
        </p:nvSpPr>
        <p:spPr>
          <a:xfrm>
            <a:off x="745433" y="1184855"/>
            <a:ext cx="8013600" cy="5215945"/>
          </a:xfrm>
        </p:spPr>
        <p:txBody>
          <a:bodyPr>
            <a:normAutofit/>
          </a:bodyPr>
          <a:lstStyle/>
          <a:p>
            <a:pPr>
              <a:buClr>
                <a:schemeClr val="tx1"/>
              </a:buClr>
            </a:pPr>
            <a:r>
              <a:rPr lang="en-IN" b="1" dirty="0"/>
              <a:t>When tax rates change, any existing tax liability or asset must be </a:t>
            </a:r>
            <a:r>
              <a:rPr lang="en-US" b="1" dirty="0"/>
              <a:t>adjusted to reflect </a:t>
            </a:r>
            <a:r>
              <a:rPr lang="en-IN" b="1" dirty="0"/>
              <a:t>the change </a:t>
            </a:r>
            <a:endParaRPr lang="en-US" b="1" dirty="0"/>
          </a:p>
          <a:p>
            <a:pPr lvl="1">
              <a:buClr>
                <a:schemeClr val="tx1"/>
              </a:buClr>
              <a:buFont typeface="Lucida Grande"/>
              <a:buChar char="–"/>
            </a:pPr>
            <a:r>
              <a:rPr lang="en-IN" dirty="0"/>
              <a:t>A deferred tax liability or asset reflects the amount to be paid or recovered in the future</a:t>
            </a:r>
          </a:p>
          <a:p>
            <a:pPr lvl="1">
              <a:buClr>
                <a:schemeClr val="tx1"/>
              </a:buClr>
              <a:buFont typeface="Lucida Grande"/>
              <a:buChar char="–"/>
            </a:pPr>
            <a:r>
              <a:rPr lang="en-IN" dirty="0"/>
              <a:t>The deferred tax liability or asset should change if legislation changes that amount</a:t>
            </a:r>
          </a:p>
          <a:p>
            <a:pPr>
              <a:buClr>
                <a:schemeClr val="tx1"/>
              </a:buClr>
            </a:pPr>
            <a:r>
              <a:rPr lang="en-IN" b="1" dirty="0"/>
              <a:t>Effect is reflected in </a:t>
            </a:r>
            <a:r>
              <a:rPr lang="en-IN" b="1" dirty="0">
                <a:solidFill>
                  <a:srgbClr val="C00000"/>
                </a:solidFill>
              </a:rPr>
              <a:t>operating income </a:t>
            </a:r>
            <a:r>
              <a:rPr lang="en-IN" b="1" dirty="0"/>
              <a:t>in the year the change is </a:t>
            </a:r>
            <a:r>
              <a:rPr lang="en-IN" b="1" dirty="0">
                <a:solidFill>
                  <a:srgbClr val="C00000"/>
                </a:solidFill>
              </a:rPr>
              <a:t>enacted</a:t>
            </a:r>
            <a:r>
              <a:rPr lang="en-IN" b="1" dirty="0"/>
              <a:t> </a:t>
            </a:r>
          </a:p>
          <a:p>
            <a:pPr lvl="1">
              <a:buClr>
                <a:schemeClr val="tx1"/>
              </a:buClr>
              <a:buFont typeface="Lucida Grande"/>
              <a:buChar char="–"/>
            </a:pPr>
            <a:r>
              <a:rPr lang="en-IN" dirty="0"/>
              <a:t>The change affects the amount that should be in the ending balance of the deferred tax asset or liability</a:t>
            </a:r>
          </a:p>
          <a:p>
            <a:pPr lvl="1">
              <a:buClr>
                <a:schemeClr val="tx1"/>
              </a:buClr>
              <a:buFont typeface="Lucida Grande"/>
              <a:buChar char="–"/>
            </a:pPr>
            <a:r>
              <a:rPr lang="en-IN" dirty="0"/>
              <a:t>The change affects the adjustment necessary to reach that balance</a:t>
            </a:r>
          </a:p>
          <a:p>
            <a:pPr lvl="1">
              <a:buClr>
                <a:schemeClr val="tx1"/>
              </a:buClr>
              <a:buFont typeface="Lucida Grande"/>
              <a:buChar char="–"/>
            </a:pPr>
            <a:r>
              <a:rPr lang="en-IN" dirty="0"/>
              <a:t>The change affects income tax expense in that year</a:t>
            </a:r>
          </a:p>
          <a:p>
            <a:pPr>
              <a:buClr>
                <a:srgbClr val="0070C0"/>
              </a:buClr>
              <a:buFont typeface="Wingdings" panose="05000000000000000000" pitchFamily="2" charset="2"/>
              <a:buChar char="§"/>
            </a:pPr>
            <a:endParaRPr lang="en-US" dirty="0"/>
          </a:p>
          <a:p>
            <a:pPr marL="0" indent="0">
              <a:buNone/>
            </a:pPr>
            <a:endParaRPr lang="en-US" dirty="0"/>
          </a:p>
          <a:p>
            <a:endParaRPr lang="en-IN" dirty="0">
              <a:solidFill>
                <a:srgbClr val="0070C0"/>
              </a:solidFill>
            </a:endParaRP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5" name="Slide Number Placeholder 5">
            <a:extLst>
              <a:ext uri="{FF2B5EF4-FFF2-40B4-BE49-F238E27FC236}">
                <a16:creationId xmlns:a16="http://schemas.microsoft.com/office/drawing/2014/main" id="{160A1673-2DFF-A846-ADCD-BDD4225D61EC}"/>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60</a:t>
            </a:fld>
            <a:endParaRPr lang="en-US" dirty="0"/>
          </a:p>
        </p:txBody>
      </p:sp>
    </p:spTree>
    <p:extLst>
      <p:ext uri="{BB962C8B-B14F-4D97-AF65-F5344CB8AC3E}">
        <p14:creationId xmlns:p14="http://schemas.microsoft.com/office/powerpoint/2010/main" val="38490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Changes in Tax Laws or Rates (Continued)</a:t>
            </a:r>
          </a:p>
        </p:txBody>
      </p:sp>
      <p:sp>
        <p:nvSpPr>
          <p:cNvPr id="3" name="Content Placeholder 2"/>
          <p:cNvSpPr>
            <a:spLocks noGrp="1"/>
          </p:cNvSpPr>
          <p:nvPr>
            <p:ph idx="1"/>
          </p:nvPr>
        </p:nvSpPr>
        <p:spPr>
          <a:xfrm>
            <a:off x="745433" y="1184855"/>
            <a:ext cx="8013600" cy="5415970"/>
          </a:xfrm>
        </p:spPr>
        <p:txBody>
          <a:bodyPr>
            <a:normAutofit fontScale="85000" lnSpcReduction="10000"/>
          </a:bodyPr>
          <a:lstStyle/>
          <a:p>
            <a:pPr marL="0" indent="0">
              <a:buNone/>
            </a:pPr>
            <a:r>
              <a:rPr lang="en-US" dirty="0"/>
              <a:t>In late December of 2017, Congress revised the federal tax rate, dropping it from 35% to 21% starting in 2018.</a:t>
            </a:r>
          </a:p>
          <a:p>
            <a:r>
              <a:rPr lang="en-US" dirty="0"/>
              <a:t>No change in tax </a:t>
            </a:r>
            <a:r>
              <a:rPr lang="en-US" i="1" dirty="0"/>
              <a:t>payable</a:t>
            </a:r>
            <a:r>
              <a:rPr lang="en-US" dirty="0"/>
              <a:t> for companies in 2017 because that amount was calculated using the old 35% rate.</a:t>
            </a:r>
          </a:p>
          <a:p>
            <a:r>
              <a:rPr lang="en-US" dirty="0"/>
              <a:t>The</a:t>
            </a:r>
            <a:r>
              <a:rPr lang="en-US" dirty="0">
                <a:solidFill>
                  <a:srgbClr val="FF0000"/>
                </a:solidFill>
              </a:rPr>
              <a:t> </a:t>
            </a:r>
            <a:r>
              <a:rPr lang="en-US" b="1" dirty="0">
                <a:solidFill>
                  <a:srgbClr val="FF0000"/>
                </a:solidFill>
              </a:rPr>
              <a:t>change did affect</a:t>
            </a:r>
            <a:r>
              <a:rPr lang="en-US" dirty="0"/>
              <a:t> the value of companies’ </a:t>
            </a:r>
            <a:r>
              <a:rPr lang="en-US" b="1" dirty="0">
                <a:solidFill>
                  <a:srgbClr val="FF0000"/>
                </a:solidFill>
              </a:rPr>
              <a:t>deferred tax assets and liabilities</a:t>
            </a:r>
            <a:r>
              <a:rPr lang="en-US" dirty="0"/>
              <a:t>, and adjusting those accounts in turn affected each company’s 2017 tax expense </a:t>
            </a:r>
            <a:r>
              <a:rPr lang="en-US" i="1" dirty="0"/>
              <a:t>for the entire year</a:t>
            </a:r>
            <a:endParaRPr lang="en-US" dirty="0"/>
          </a:p>
          <a:p>
            <a:pPr marL="0" indent="0">
              <a:buNone/>
            </a:pPr>
            <a:r>
              <a:rPr lang="en-US" sz="3300" b="1" dirty="0">
                <a:solidFill>
                  <a:srgbClr val="FF0000"/>
                </a:solidFill>
              </a:rPr>
              <a:t>Example</a:t>
            </a:r>
          </a:p>
          <a:p>
            <a:pPr marL="0" indent="0">
              <a:buNone/>
            </a:pPr>
            <a:r>
              <a:rPr lang="en-US" dirty="0"/>
              <a:t>The decrease in federal tax rates enacted in late 2017 caused: </a:t>
            </a:r>
          </a:p>
          <a:p>
            <a:r>
              <a:rPr lang="en-US" b="1" i="1" dirty="0"/>
              <a:t>Citigroup</a:t>
            </a:r>
            <a:r>
              <a:rPr lang="en-US" dirty="0"/>
              <a:t> to </a:t>
            </a:r>
            <a:r>
              <a:rPr lang="en-US" b="1" dirty="0"/>
              <a:t>decrease</a:t>
            </a:r>
            <a:r>
              <a:rPr lang="en-US" dirty="0"/>
              <a:t> earnings by $22.6 billion in the fourth quarter of 2017 as it reduced the carrying value of its large net deferred tax </a:t>
            </a:r>
            <a:r>
              <a:rPr lang="en-US" b="1" dirty="0"/>
              <a:t>asset</a:t>
            </a:r>
            <a:r>
              <a:rPr lang="en-US" dirty="0"/>
              <a:t>. </a:t>
            </a:r>
          </a:p>
          <a:p>
            <a:r>
              <a:rPr lang="en-US" b="1" i="1" dirty="0"/>
              <a:t>Verizon</a:t>
            </a:r>
            <a:r>
              <a:rPr lang="en-US" dirty="0"/>
              <a:t> to </a:t>
            </a:r>
            <a:r>
              <a:rPr lang="en-US" b="1" dirty="0"/>
              <a:t>increase</a:t>
            </a:r>
            <a:r>
              <a:rPr lang="en-US" dirty="0"/>
              <a:t> earnings by $16.8 billion in the fourth quarter of 2017 as it reduced the carrying value of its large net deferred tax </a:t>
            </a:r>
            <a:r>
              <a:rPr lang="en-US" b="1" dirty="0"/>
              <a:t>liability</a:t>
            </a:r>
            <a:r>
              <a:rPr lang="en-US" dirty="0"/>
              <a:t>.</a:t>
            </a:r>
            <a:endParaRPr lang="en-IN" dirty="0">
              <a:solidFill>
                <a:srgbClr val="0070C0"/>
              </a:solidFill>
            </a:endParaRP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5" name="Slide Number Placeholder 5">
            <a:extLst>
              <a:ext uri="{FF2B5EF4-FFF2-40B4-BE49-F238E27FC236}">
                <a16:creationId xmlns:a16="http://schemas.microsoft.com/office/drawing/2014/main" id="{78CA710D-3D2F-D043-B9EF-790B698EE9F3}"/>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61</a:t>
            </a:fld>
            <a:endParaRPr lang="en-US" dirty="0"/>
          </a:p>
        </p:txBody>
      </p:sp>
    </p:spTree>
    <p:extLst>
      <p:ext uri="{BB962C8B-B14F-4D97-AF65-F5344CB8AC3E}">
        <p14:creationId xmlns:p14="http://schemas.microsoft.com/office/powerpoint/2010/main" val="29897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100648"/>
            <a:ext cx="8788399" cy="618366"/>
          </a:xfrm>
        </p:spPr>
        <p:txBody>
          <a:bodyPr>
            <a:noAutofit/>
          </a:bodyPr>
          <a:lstStyle/>
          <a:p>
            <a:r>
              <a:rPr lang="en-US" sz="2800" dirty="0"/>
              <a:t>Effect of a tax rate change on a deferred tax liability</a:t>
            </a:r>
            <a:endParaRPr lang="en-IN" sz="2800" dirty="0"/>
          </a:p>
        </p:txBody>
      </p:sp>
      <p:sp>
        <p:nvSpPr>
          <p:cNvPr id="15" name="Title 2"/>
          <p:cNvSpPr txBox="1">
            <a:spLocks/>
          </p:cNvSpPr>
          <p:nvPr/>
        </p:nvSpPr>
        <p:spPr bwMode="auto">
          <a:xfrm>
            <a:off x="8389940" y="5810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24" name="TextBox 23">
            <a:extLst>
              <a:ext uri="{FF2B5EF4-FFF2-40B4-BE49-F238E27FC236}">
                <a16:creationId xmlns:a16="http://schemas.microsoft.com/office/drawing/2014/main" id="{ABA0AC68-13E8-4C24-B240-09B62B9D1F50}"/>
              </a:ext>
            </a:extLst>
          </p:cNvPr>
          <p:cNvSpPr txBox="1"/>
          <p:nvPr/>
        </p:nvSpPr>
        <p:spPr>
          <a:xfrm>
            <a:off x="577648" y="625155"/>
            <a:ext cx="8550479" cy="1938992"/>
          </a:xfrm>
          <a:prstGeom prst="rect">
            <a:avLst/>
          </a:prstGeom>
          <a:noFill/>
        </p:spPr>
        <p:txBody>
          <a:bodyPr wrap="square" rtlCol="0">
            <a:spAutoFit/>
          </a:bodyPr>
          <a:lstStyle/>
          <a:p>
            <a:r>
              <a:rPr lang="en-US" sz="2000" dirty="0"/>
              <a:t>Late in 2017, GladCo has future taxable amounts of $1 million and a tax rate (federal plus state) of 39%, so it has already recognized a deferred tax liability of $390,000 (= $1 million × 39%). GladCo then learns that Congress has enacted a law decreasing the tax rate for future years from 35% to 21%, meaning that GladCo’s total enacted future tax rate has dropped from 39% to 25%. GladCo revises its deferred tax liability downwards on December 31, 2017, as follows:</a:t>
            </a:r>
            <a:endParaRPr lang="en-US" sz="2000" b="1" dirty="0"/>
          </a:p>
        </p:txBody>
      </p:sp>
      <p:sp>
        <p:nvSpPr>
          <p:cNvPr id="55" name="TextBox 54">
            <a:extLst>
              <a:ext uri="{FF2B5EF4-FFF2-40B4-BE49-F238E27FC236}">
                <a16:creationId xmlns:a16="http://schemas.microsoft.com/office/drawing/2014/main" id="{71D7ECB4-D74D-4F09-A70C-53CC46A78014}"/>
              </a:ext>
            </a:extLst>
          </p:cNvPr>
          <p:cNvSpPr txBox="1"/>
          <p:nvPr/>
        </p:nvSpPr>
        <p:spPr>
          <a:xfrm>
            <a:off x="2946646" y="4354726"/>
            <a:ext cx="3606306" cy="369332"/>
          </a:xfrm>
          <a:prstGeom prst="rect">
            <a:avLst/>
          </a:prstGeom>
          <a:noFill/>
        </p:spPr>
        <p:txBody>
          <a:bodyPr wrap="square" rtlCol="0">
            <a:spAutoFit/>
          </a:bodyPr>
          <a:lstStyle/>
          <a:p>
            <a:pPr algn="ctr"/>
            <a:r>
              <a:rPr lang="en-US" b="1" dirty="0"/>
              <a:t>Deferred Tax Liability</a:t>
            </a:r>
            <a:endParaRPr lang="en-US" dirty="0"/>
          </a:p>
        </p:txBody>
      </p:sp>
      <p:cxnSp>
        <p:nvCxnSpPr>
          <p:cNvPr id="56" name="Straight Connector 55">
            <a:extLst>
              <a:ext uri="{FF2B5EF4-FFF2-40B4-BE49-F238E27FC236}">
                <a16:creationId xmlns:a16="http://schemas.microsoft.com/office/drawing/2014/main" id="{3ABDC869-4639-49C1-9662-792CA501F4EC}"/>
              </a:ext>
            </a:extLst>
          </p:cNvPr>
          <p:cNvCxnSpPr>
            <a:cxnSpLocks/>
          </p:cNvCxnSpPr>
          <p:nvPr/>
        </p:nvCxnSpPr>
        <p:spPr>
          <a:xfrm>
            <a:off x="2282060" y="4771634"/>
            <a:ext cx="5037140" cy="11228"/>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1C043AC-777C-4A51-9D34-6C6ACEB67B1D}"/>
              </a:ext>
            </a:extLst>
          </p:cNvPr>
          <p:cNvCxnSpPr>
            <a:cxnSpLocks/>
          </p:cNvCxnSpPr>
          <p:nvPr/>
        </p:nvCxnSpPr>
        <p:spPr>
          <a:xfrm flipH="1">
            <a:off x="4800598" y="4771634"/>
            <a:ext cx="32" cy="1318083"/>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A1BA7AB9-B7E5-43BE-9AEB-15EA8141F020}"/>
              </a:ext>
            </a:extLst>
          </p:cNvPr>
          <p:cNvSpPr txBox="1"/>
          <p:nvPr/>
        </p:nvSpPr>
        <p:spPr>
          <a:xfrm>
            <a:off x="4749799" y="4828982"/>
            <a:ext cx="1009789" cy="369332"/>
          </a:xfrm>
          <a:prstGeom prst="rect">
            <a:avLst/>
          </a:prstGeom>
        </p:spPr>
        <p:txBody>
          <a:bodyPr wrap="square" rtlCol="0" anchor="ctr">
            <a:spAutoFit/>
          </a:bodyPr>
          <a:lstStyle/>
          <a:p>
            <a:pPr algn="r"/>
            <a:r>
              <a:rPr lang="en-US" dirty="0"/>
              <a:t>390,000</a:t>
            </a:r>
          </a:p>
        </p:txBody>
      </p:sp>
      <p:sp>
        <p:nvSpPr>
          <p:cNvPr id="59" name="TextBox 58">
            <a:extLst>
              <a:ext uri="{FF2B5EF4-FFF2-40B4-BE49-F238E27FC236}">
                <a16:creationId xmlns:a16="http://schemas.microsoft.com/office/drawing/2014/main" id="{6935B2C5-B8E8-4229-9C82-3438E47380CA}"/>
              </a:ext>
            </a:extLst>
          </p:cNvPr>
          <p:cNvSpPr txBox="1"/>
          <p:nvPr/>
        </p:nvSpPr>
        <p:spPr>
          <a:xfrm>
            <a:off x="3505259" y="5093922"/>
            <a:ext cx="1184269" cy="369332"/>
          </a:xfrm>
          <a:prstGeom prst="rect">
            <a:avLst/>
          </a:prstGeom>
        </p:spPr>
        <p:txBody>
          <a:bodyPr wrap="square" rtlCol="0" anchor="ctr">
            <a:spAutoFit/>
          </a:bodyPr>
          <a:lstStyle/>
          <a:p>
            <a:pPr algn="r"/>
            <a:r>
              <a:rPr lang="en-US" dirty="0">
                <a:solidFill>
                  <a:srgbClr val="FF3399"/>
                </a:solidFill>
              </a:rPr>
              <a:t>140,000</a:t>
            </a:r>
          </a:p>
        </p:txBody>
      </p:sp>
      <p:sp>
        <p:nvSpPr>
          <p:cNvPr id="60" name="TextBox 59">
            <a:extLst>
              <a:ext uri="{FF2B5EF4-FFF2-40B4-BE49-F238E27FC236}">
                <a16:creationId xmlns:a16="http://schemas.microsoft.com/office/drawing/2014/main" id="{417F5163-006F-4B5A-8A07-882433095E67}"/>
              </a:ext>
            </a:extLst>
          </p:cNvPr>
          <p:cNvSpPr txBox="1"/>
          <p:nvPr/>
        </p:nvSpPr>
        <p:spPr>
          <a:xfrm>
            <a:off x="5532595" y="4818685"/>
            <a:ext cx="2227105" cy="369332"/>
          </a:xfrm>
          <a:prstGeom prst="rect">
            <a:avLst/>
          </a:prstGeom>
        </p:spPr>
        <p:txBody>
          <a:bodyPr wrap="square" rtlCol="0">
            <a:spAutoFit/>
          </a:bodyPr>
          <a:lstStyle/>
          <a:p>
            <a:pPr algn="ctr"/>
            <a:r>
              <a:rPr lang="en-US" dirty="0"/>
              <a:t>($1 million x 39%)</a:t>
            </a:r>
          </a:p>
        </p:txBody>
      </p:sp>
      <p:sp>
        <p:nvSpPr>
          <p:cNvPr id="61" name="TextBox 60">
            <a:extLst>
              <a:ext uri="{FF2B5EF4-FFF2-40B4-BE49-F238E27FC236}">
                <a16:creationId xmlns:a16="http://schemas.microsoft.com/office/drawing/2014/main" id="{1CFC0822-2EBE-4379-8856-DC5ACAB0A7DB}"/>
              </a:ext>
            </a:extLst>
          </p:cNvPr>
          <p:cNvSpPr txBox="1"/>
          <p:nvPr/>
        </p:nvSpPr>
        <p:spPr>
          <a:xfrm>
            <a:off x="1517608" y="5016068"/>
            <a:ext cx="2171738" cy="646331"/>
          </a:xfrm>
          <a:prstGeom prst="rect">
            <a:avLst/>
          </a:prstGeom>
        </p:spPr>
        <p:txBody>
          <a:bodyPr wrap="square" rtlCol="0">
            <a:spAutoFit/>
          </a:bodyPr>
          <a:lstStyle/>
          <a:p>
            <a:r>
              <a:rPr lang="en-US" dirty="0"/>
              <a:t>Plug to revise DTL for decrease in tax rate</a:t>
            </a:r>
          </a:p>
        </p:txBody>
      </p:sp>
      <p:cxnSp>
        <p:nvCxnSpPr>
          <p:cNvPr id="62" name="Straight Connector 61">
            <a:extLst>
              <a:ext uri="{FF2B5EF4-FFF2-40B4-BE49-F238E27FC236}">
                <a16:creationId xmlns:a16="http://schemas.microsoft.com/office/drawing/2014/main" id="{BCE82F12-01BB-4228-B439-BB447197432F}"/>
              </a:ext>
            </a:extLst>
          </p:cNvPr>
          <p:cNvCxnSpPr>
            <a:cxnSpLocks/>
          </p:cNvCxnSpPr>
          <p:nvPr/>
        </p:nvCxnSpPr>
        <p:spPr>
          <a:xfrm>
            <a:off x="2282060" y="5698734"/>
            <a:ext cx="5037140" cy="11228"/>
          </a:xfrm>
          <a:prstGeom prst="line">
            <a:avLst/>
          </a:prstGeom>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CD4EEECF-722A-4601-8A02-703AFA8177F7}"/>
              </a:ext>
            </a:extLst>
          </p:cNvPr>
          <p:cNvSpPr txBox="1"/>
          <p:nvPr/>
        </p:nvSpPr>
        <p:spPr>
          <a:xfrm>
            <a:off x="4800599" y="5730682"/>
            <a:ext cx="1009789" cy="369332"/>
          </a:xfrm>
          <a:prstGeom prst="rect">
            <a:avLst/>
          </a:prstGeom>
        </p:spPr>
        <p:txBody>
          <a:bodyPr wrap="square" rtlCol="0" anchor="ctr">
            <a:spAutoFit/>
          </a:bodyPr>
          <a:lstStyle/>
          <a:p>
            <a:pPr algn="r"/>
            <a:r>
              <a:rPr lang="en-US" dirty="0"/>
              <a:t>250,000</a:t>
            </a:r>
          </a:p>
        </p:txBody>
      </p:sp>
      <p:sp>
        <p:nvSpPr>
          <p:cNvPr id="64" name="TextBox 63">
            <a:extLst>
              <a:ext uri="{FF2B5EF4-FFF2-40B4-BE49-F238E27FC236}">
                <a16:creationId xmlns:a16="http://schemas.microsoft.com/office/drawing/2014/main" id="{BC8B15AD-B547-4072-B094-4BB02BD1F15B}"/>
              </a:ext>
            </a:extLst>
          </p:cNvPr>
          <p:cNvSpPr txBox="1"/>
          <p:nvPr/>
        </p:nvSpPr>
        <p:spPr>
          <a:xfrm>
            <a:off x="5583395" y="5720385"/>
            <a:ext cx="2227105" cy="369332"/>
          </a:xfrm>
          <a:prstGeom prst="rect">
            <a:avLst/>
          </a:prstGeom>
        </p:spPr>
        <p:txBody>
          <a:bodyPr wrap="square" rtlCol="0">
            <a:spAutoFit/>
          </a:bodyPr>
          <a:lstStyle/>
          <a:p>
            <a:pPr algn="ctr"/>
            <a:r>
              <a:rPr lang="en-US" dirty="0"/>
              <a:t>($1 million x 25%)</a:t>
            </a:r>
          </a:p>
        </p:txBody>
      </p:sp>
      <p:sp>
        <p:nvSpPr>
          <p:cNvPr id="65" name="Rectangle 64">
            <a:extLst>
              <a:ext uri="{FF2B5EF4-FFF2-40B4-BE49-F238E27FC236}">
                <a16:creationId xmlns:a16="http://schemas.microsoft.com/office/drawing/2014/main" id="{165B17A7-76C7-4D48-A179-29BB44970D21}"/>
              </a:ext>
            </a:extLst>
          </p:cNvPr>
          <p:cNvSpPr/>
          <p:nvPr/>
        </p:nvSpPr>
        <p:spPr>
          <a:xfrm>
            <a:off x="902647" y="2788896"/>
            <a:ext cx="7921625" cy="1169530"/>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66" name="TextBox 65">
            <a:extLst>
              <a:ext uri="{FF2B5EF4-FFF2-40B4-BE49-F238E27FC236}">
                <a16:creationId xmlns:a16="http://schemas.microsoft.com/office/drawing/2014/main" id="{0508D9BB-534D-41A5-8E20-D08A3BF6B653}"/>
              </a:ext>
            </a:extLst>
          </p:cNvPr>
          <p:cNvSpPr txBox="1">
            <a:spLocks noChangeArrowheads="1"/>
          </p:cNvSpPr>
          <p:nvPr/>
        </p:nvSpPr>
        <p:spPr bwMode="auto">
          <a:xfrm>
            <a:off x="891048" y="2767133"/>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December 31, 2017</a:t>
            </a:r>
            <a:endParaRPr lang="en-IN" sz="2400" b="1" baseline="30000" dirty="0">
              <a:latin typeface="Calibri" pitchFamily="34" charset="0"/>
            </a:endParaRPr>
          </a:p>
        </p:txBody>
      </p:sp>
      <p:cxnSp>
        <p:nvCxnSpPr>
          <p:cNvPr id="67" name="Straight Connector 66">
            <a:extLst>
              <a:ext uri="{FF2B5EF4-FFF2-40B4-BE49-F238E27FC236}">
                <a16:creationId xmlns:a16="http://schemas.microsoft.com/office/drawing/2014/main" id="{F29DC562-CECF-4326-85B0-9D02DBD85DB0}"/>
              </a:ext>
            </a:extLst>
          </p:cNvPr>
          <p:cNvCxnSpPr/>
          <p:nvPr/>
        </p:nvCxnSpPr>
        <p:spPr>
          <a:xfrm>
            <a:off x="891050" y="3184161"/>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A915141-B5B8-4415-9C07-63E571A014C7}"/>
              </a:ext>
            </a:extLst>
          </p:cNvPr>
          <p:cNvSpPr txBox="1">
            <a:spLocks noChangeArrowheads="1"/>
          </p:cNvSpPr>
          <p:nvPr/>
        </p:nvSpPr>
        <p:spPr bwMode="auto">
          <a:xfrm>
            <a:off x="935628" y="3193329"/>
            <a:ext cx="4728545" cy="404813"/>
          </a:xfrm>
          <a:prstGeom prst="rect">
            <a:avLst/>
          </a:prstGeom>
          <a:noFill/>
          <a:ln w="9525">
            <a:noFill/>
            <a:miter lim="800000"/>
            <a:headEnd/>
            <a:tailEnd/>
          </a:ln>
        </p:spPr>
        <p:txBody>
          <a:bodyPr/>
          <a:lstStyle/>
          <a:p>
            <a:r>
              <a:rPr lang="en-US" sz="2400" dirty="0"/>
              <a:t>Deferred tax liability </a:t>
            </a:r>
            <a:endParaRPr lang="en-IN" sz="2400" dirty="0">
              <a:latin typeface="Calibri" pitchFamily="34" charset="0"/>
            </a:endParaRPr>
          </a:p>
        </p:txBody>
      </p:sp>
      <p:sp>
        <p:nvSpPr>
          <p:cNvPr id="69" name="TextBox 68">
            <a:extLst>
              <a:ext uri="{FF2B5EF4-FFF2-40B4-BE49-F238E27FC236}">
                <a16:creationId xmlns:a16="http://schemas.microsoft.com/office/drawing/2014/main" id="{3EDF879B-280F-483C-B1DD-061198D30313}"/>
              </a:ext>
            </a:extLst>
          </p:cNvPr>
          <p:cNvSpPr txBox="1">
            <a:spLocks noChangeArrowheads="1"/>
          </p:cNvSpPr>
          <p:nvPr/>
        </p:nvSpPr>
        <p:spPr bwMode="auto">
          <a:xfrm>
            <a:off x="6200421" y="3175838"/>
            <a:ext cx="1375341" cy="404812"/>
          </a:xfrm>
          <a:prstGeom prst="rect">
            <a:avLst/>
          </a:prstGeom>
          <a:noFill/>
          <a:ln w="9525">
            <a:noFill/>
            <a:miter lim="800000"/>
            <a:headEnd/>
            <a:tailEnd/>
          </a:ln>
        </p:spPr>
        <p:txBody>
          <a:bodyPr/>
          <a:lstStyle/>
          <a:p>
            <a:pPr algn="r"/>
            <a:r>
              <a:rPr lang="en-IN" sz="2400" dirty="0">
                <a:solidFill>
                  <a:srgbClr val="FF3399"/>
                </a:solidFill>
                <a:latin typeface="Calibri" pitchFamily="34" charset="0"/>
              </a:rPr>
              <a:t>140,000</a:t>
            </a:r>
          </a:p>
        </p:txBody>
      </p:sp>
      <p:sp>
        <p:nvSpPr>
          <p:cNvPr id="70" name="TextBox 69">
            <a:extLst>
              <a:ext uri="{FF2B5EF4-FFF2-40B4-BE49-F238E27FC236}">
                <a16:creationId xmlns:a16="http://schemas.microsoft.com/office/drawing/2014/main" id="{5628AB21-A846-447A-92E6-14ECEEC6C5FE}"/>
              </a:ext>
            </a:extLst>
          </p:cNvPr>
          <p:cNvSpPr txBox="1">
            <a:spLocks noChangeArrowheads="1"/>
          </p:cNvSpPr>
          <p:nvPr/>
        </p:nvSpPr>
        <p:spPr bwMode="auto">
          <a:xfrm>
            <a:off x="7804505" y="2760781"/>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71" name="TextBox 70">
            <a:extLst>
              <a:ext uri="{FF2B5EF4-FFF2-40B4-BE49-F238E27FC236}">
                <a16:creationId xmlns:a16="http://schemas.microsoft.com/office/drawing/2014/main" id="{3EBBC4CD-E627-4B39-8CCF-8F35F01E8B8B}"/>
              </a:ext>
            </a:extLst>
          </p:cNvPr>
          <p:cNvSpPr txBox="1">
            <a:spLocks noChangeArrowheads="1"/>
          </p:cNvSpPr>
          <p:nvPr/>
        </p:nvSpPr>
        <p:spPr bwMode="auto">
          <a:xfrm>
            <a:off x="6305836" y="2760781"/>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72" name="TextBox 71">
            <a:extLst>
              <a:ext uri="{FF2B5EF4-FFF2-40B4-BE49-F238E27FC236}">
                <a16:creationId xmlns:a16="http://schemas.microsoft.com/office/drawing/2014/main" id="{A55EF505-740F-44E6-93C7-24B03521D433}"/>
              </a:ext>
            </a:extLst>
          </p:cNvPr>
          <p:cNvSpPr txBox="1">
            <a:spLocks noChangeArrowheads="1"/>
          </p:cNvSpPr>
          <p:nvPr/>
        </p:nvSpPr>
        <p:spPr bwMode="auto">
          <a:xfrm>
            <a:off x="935628" y="3503776"/>
            <a:ext cx="4728545" cy="404813"/>
          </a:xfrm>
          <a:prstGeom prst="rect">
            <a:avLst/>
          </a:prstGeom>
          <a:noFill/>
          <a:ln w="9525">
            <a:noFill/>
            <a:miter lim="800000"/>
            <a:headEnd/>
            <a:tailEnd/>
          </a:ln>
        </p:spPr>
        <p:txBody>
          <a:bodyPr/>
          <a:lstStyle/>
          <a:p>
            <a:pPr lvl="1"/>
            <a:r>
              <a:rPr lang="en-US" sz="2400" dirty="0"/>
              <a:t>Income tax expense</a:t>
            </a:r>
            <a:endParaRPr lang="en-IN" sz="2400" dirty="0">
              <a:latin typeface="Calibri" pitchFamily="34" charset="0"/>
            </a:endParaRPr>
          </a:p>
        </p:txBody>
      </p:sp>
      <p:sp>
        <p:nvSpPr>
          <p:cNvPr id="73" name="TextBox 72">
            <a:extLst>
              <a:ext uri="{FF2B5EF4-FFF2-40B4-BE49-F238E27FC236}">
                <a16:creationId xmlns:a16="http://schemas.microsoft.com/office/drawing/2014/main" id="{451A9C92-6857-4D50-AE29-2DBEA2FF0DB2}"/>
              </a:ext>
            </a:extLst>
          </p:cNvPr>
          <p:cNvSpPr txBox="1">
            <a:spLocks noChangeArrowheads="1"/>
          </p:cNvSpPr>
          <p:nvPr/>
        </p:nvSpPr>
        <p:spPr bwMode="auto">
          <a:xfrm>
            <a:off x="7497000" y="3455644"/>
            <a:ext cx="1376575" cy="404813"/>
          </a:xfrm>
          <a:prstGeom prst="rect">
            <a:avLst/>
          </a:prstGeom>
          <a:noFill/>
          <a:ln w="9525">
            <a:noFill/>
            <a:miter lim="800000"/>
            <a:headEnd/>
            <a:tailEnd/>
          </a:ln>
        </p:spPr>
        <p:txBody>
          <a:bodyPr/>
          <a:lstStyle/>
          <a:p>
            <a:pPr algn="r"/>
            <a:r>
              <a:rPr lang="en-IN" sz="2400" dirty="0">
                <a:solidFill>
                  <a:srgbClr val="0070C0"/>
                </a:solidFill>
                <a:latin typeface="Calibri" pitchFamily="34" charset="0"/>
              </a:rPr>
              <a:t>140,000</a:t>
            </a:r>
          </a:p>
          <a:p>
            <a:pPr algn="r"/>
            <a:endParaRPr lang="en-IN" sz="2400" dirty="0">
              <a:latin typeface="Calibri" pitchFamily="34" charset="0"/>
            </a:endParaRPr>
          </a:p>
        </p:txBody>
      </p:sp>
      <p:sp>
        <p:nvSpPr>
          <p:cNvPr id="25" name="Rectangle 24">
            <a:extLst>
              <a:ext uri="{FF2B5EF4-FFF2-40B4-BE49-F238E27FC236}">
                <a16:creationId xmlns:a16="http://schemas.microsoft.com/office/drawing/2014/main" id="{A7147C20-8D6B-488A-A97E-FA8E7CD81670}"/>
              </a:ext>
            </a:extLst>
          </p:cNvPr>
          <p:cNvSpPr/>
          <p:nvPr/>
        </p:nvSpPr>
        <p:spPr>
          <a:xfrm>
            <a:off x="7719005" y="3524205"/>
            <a:ext cx="1093670" cy="3720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5E463F5-40DD-4850-B57A-EE61DD553708}"/>
              </a:ext>
            </a:extLst>
          </p:cNvPr>
          <p:cNvSpPr/>
          <p:nvPr/>
        </p:nvSpPr>
        <p:spPr>
          <a:xfrm>
            <a:off x="3825460" y="5124464"/>
            <a:ext cx="864067"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5">
            <a:extLst>
              <a:ext uri="{FF2B5EF4-FFF2-40B4-BE49-F238E27FC236}">
                <a16:creationId xmlns:a16="http://schemas.microsoft.com/office/drawing/2014/main" id="{40149178-1010-994E-9830-41FAC80F4B72}"/>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62</a:t>
            </a:fld>
            <a:endParaRPr lang="en-US" dirty="0"/>
          </a:p>
        </p:txBody>
      </p:sp>
    </p:spTree>
    <p:extLst>
      <p:ext uri="{BB962C8B-B14F-4D97-AF65-F5344CB8AC3E}">
        <p14:creationId xmlns:p14="http://schemas.microsoft.com/office/powerpoint/2010/main" val="20289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59" grpId="0"/>
      <p:bldP spid="60" grpId="0"/>
      <p:bldP spid="61" grpId="0"/>
      <p:bldP spid="63" grpId="0"/>
      <p:bldP spid="64" grpId="0"/>
      <p:bldP spid="65" grpId="0" animBg="1"/>
      <p:bldP spid="66" grpId="0"/>
      <p:bldP spid="68" grpId="0"/>
      <p:bldP spid="69" grpId="0"/>
      <p:bldP spid="70" grpId="0"/>
      <p:bldP spid="71" grpId="0"/>
      <p:bldP spid="72" grpId="0"/>
      <p:bldP spid="73" grpId="0"/>
      <p:bldP spid="25" grpId="0" animBg="1"/>
      <p:bldP spid="2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100648"/>
            <a:ext cx="8788399" cy="618366"/>
          </a:xfrm>
        </p:spPr>
        <p:txBody>
          <a:bodyPr>
            <a:noAutofit/>
          </a:bodyPr>
          <a:lstStyle/>
          <a:p>
            <a:r>
              <a:rPr lang="en-US" sz="2800" dirty="0"/>
              <a:t>Effect of a tax rate change on a deferred tax asset</a:t>
            </a:r>
            <a:endParaRPr lang="en-IN" sz="2800" dirty="0"/>
          </a:p>
        </p:txBody>
      </p:sp>
      <p:sp>
        <p:nvSpPr>
          <p:cNvPr id="15" name="Title 2"/>
          <p:cNvSpPr txBox="1">
            <a:spLocks/>
          </p:cNvSpPr>
          <p:nvPr/>
        </p:nvSpPr>
        <p:spPr bwMode="auto">
          <a:xfrm>
            <a:off x="8389940" y="5810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17" name="TextBox 16"/>
          <p:cNvSpPr txBox="1"/>
          <p:nvPr/>
        </p:nvSpPr>
        <p:spPr>
          <a:xfrm>
            <a:off x="2946646" y="4354726"/>
            <a:ext cx="3606306" cy="369332"/>
          </a:xfrm>
          <a:prstGeom prst="rect">
            <a:avLst/>
          </a:prstGeom>
          <a:noFill/>
        </p:spPr>
        <p:txBody>
          <a:bodyPr wrap="square" rtlCol="0">
            <a:spAutoFit/>
          </a:bodyPr>
          <a:lstStyle/>
          <a:p>
            <a:pPr algn="ctr"/>
            <a:r>
              <a:rPr lang="en-US" b="1" dirty="0"/>
              <a:t>Deferred Tax Asset</a:t>
            </a:r>
            <a:endParaRPr lang="en-US" dirty="0"/>
          </a:p>
        </p:txBody>
      </p:sp>
      <p:cxnSp>
        <p:nvCxnSpPr>
          <p:cNvPr id="18" name="Straight Connector 17"/>
          <p:cNvCxnSpPr>
            <a:cxnSpLocks/>
          </p:cNvCxnSpPr>
          <p:nvPr/>
        </p:nvCxnSpPr>
        <p:spPr>
          <a:xfrm flipV="1">
            <a:off x="2180460" y="4739909"/>
            <a:ext cx="5312826" cy="3172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cxnSpLocks/>
          </p:cNvCxnSpPr>
          <p:nvPr/>
        </p:nvCxnSpPr>
        <p:spPr>
          <a:xfrm flipH="1">
            <a:off x="4800598" y="4771634"/>
            <a:ext cx="32" cy="1318083"/>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835399" y="4828982"/>
            <a:ext cx="1009789" cy="369332"/>
          </a:xfrm>
          <a:prstGeom prst="rect">
            <a:avLst/>
          </a:prstGeom>
        </p:spPr>
        <p:txBody>
          <a:bodyPr wrap="square" rtlCol="0" anchor="ctr">
            <a:spAutoFit/>
          </a:bodyPr>
          <a:lstStyle/>
          <a:p>
            <a:pPr algn="r"/>
            <a:r>
              <a:rPr lang="en-US" dirty="0"/>
              <a:t>390,000</a:t>
            </a:r>
          </a:p>
        </p:txBody>
      </p:sp>
      <p:sp>
        <p:nvSpPr>
          <p:cNvPr id="29" name="TextBox 28"/>
          <p:cNvSpPr txBox="1"/>
          <p:nvPr/>
        </p:nvSpPr>
        <p:spPr>
          <a:xfrm>
            <a:off x="4559300" y="5134313"/>
            <a:ext cx="1184269" cy="369332"/>
          </a:xfrm>
          <a:prstGeom prst="rect">
            <a:avLst/>
          </a:prstGeom>
        </p:spPr>
        <p:txBody>
          <a:bodyPr wrap="square" rtlCol="0" anchor="ctr">
            <a:spAutoFit/>
          </a:bodyPr>
          <a:lstStyle/>
          <a:p>
            <a:pPr algn="r"/>
            <a:r>
              <a:rPr lang="en-US" dirty="0">
                <a:solidFill>
                  <a:srgbClr val="FF3399"/>
                </a:solidFill>
              </a:rPr>
              <a:t>140,000</a:t>
            </a:r>
          </a:p>
        </p:txBody>
      </p:sp>
      <p:sp>
        <p:nvSpPr>
          <p:cNvPr id="31" name="TextBox 30"/>
          <p:cNvSpPr txBox="1"/>
          <p:nvPr/>
        </p:nvSpPr>
        <p:spPr>
          <a:xfrm>
            <a:off x="1913095" y="4818685"/>
            <a:ext cx="2227105" cy="369332"/>
          </a:xfrm>
          <a:prstGeom prst="rect">
            <a:avLst/>
          </a:prstGeom>
        </p:spPr>
        <p:txBody>
          <a:bodyPr wrap="square" rtlCol="0">
            <a:spAutoFit/>
          </a:bodyPr>
          <a:lstStyle/>
          <a:p>
            <a:pPr algn="ctr"/>
            <a:r>
              <a:rPr lang="en-US" dirty="0"/>
              <a:t>($1 million x 39%)</a:t>
            </a:r>
          </a:p>
        </p:txBody>
      </p:sp>
      <p:sp>
        <p:nvSpPr>
          <p:cNvPr id="35" name="TextBox 34"/>
          <p:cNvSpPr txBox="1"/>
          <p:nvPr/>
        </p:nvSpPr>
        <p:spPr>
          <a:xfrm>
            <a:off x="5699869" y="5015250"/>
            <a:ext cx="2171738" cy="646331"/>
          </a:xfrm>
          <a:prstGeom prst="rect">
            <a:avLst/>
          </a:prstGeom>
        </p:spPr>
        <p:txBody>
          <a:bodyPr wrap="square" rtlCol="0">
            <a:spAutoFit/>
          </a:bodyPr>
          <a:lstStyle/>
          <a:p>
            <a:r>
              <a:rPr lang="en-US" dirty="0"/>
              <a:t>Plug to revise DTA for decrease in tax rate</a:t>
            </a:r>
          </a:p>
        </p:txBody>
      </p:sp>
      <p:sp>
        <p:nvSpPr>
          <p:cNvPr id="24" name="TextBox 23">
            <a:extLst>
              <a:ext uri="{FF2B5EF4-FFF2-40B4-BE49-F238E27FC236}">
                <a16:creationId xmlns:a16="http://schemas.microsoft.com/office/drawing/2014/main" id="{ABA0AC68-13E8-4C24-B240-09B62B9D1F50}"/>
              </a:ext>
            </a:extLst>
          </p:cNvPr>
          <p:cNvSpPr txBox="1"/>
          <p:nvPr/>
        </p:nvSpPr>
        <p:spPr>
          <a:xfrm>
            <a:off x="577648" y="625155"/>
            <a:ext cx="8550479" cy="1938992"/>
          </a:xfrm>
          <a:prstGeom prst="rect">
            <a:avLst/>
          </a:prstGeom>
          <a:noFill/>
        </p:spPr>
        <p:txBody>
          <a:bodyPr wrap="square" rtlCol="0">
            <a:spAutoFit/>
          </a:bodyPr>
          <a:lstStyle/>
          <a:p>
            <a:r>
              <a:rPr lang="en-US" sz="2000" dirty="0"/>
              <a:t>SadCo has future </a:t>
            </a:r>
            <a:r>
              <a:rPr lang="en-US" sz="2000" i="1" dirty="0"/>
              <a:t>deductible</a:t>
            </a:r>
            <a:r>
              <a:rPr lang="en-US" sz="2000" dirty="0"/>
              <a:t> amounts of $1 million and a tax rate (federal plus state) of 39%. SadCo already has recognized a deferred tax </a:t>
            </a:r>
            <a:r>
              <a:rPr lang="en-US" sz="2000" i="1" dirty="0"/>
              <a:t>asset</a:t>
            </a:r>
            <a:r>
              <a:rPr lang="en-US" sz="2000" dirty="0"/>
              <a:t> of $390,000 (= $1 million × 39%). Late in 2017, SadCo learns that Congress has enacted a law decreasing the future tax rate from 35% to 21%, such that SadCo’s total enacted future tax rate has dropped from 39% to 25%. SadCo revises its deferred tax asset on December 31, 2017, as follows:</a:t>
            </a:r>
            <a:endParaRPr lang="en-US" sz="2000" b="1" dirty="0"/>
          </a:p>
        </p:txBody>
      </p:sp>
      <p:cxnSp>
        <p:nvCxnSpPr>
          <p:cNvPr id="28" name="Straight Connector 27">
            <a:extLst>
              <a:ext uri="{FF2B5EF4-FFF2-40B4-BE49-F238E27FC236}">
                <a16:creationId xmlns:a16="http://schemas.microsoft.com/office/drawing/2014/main" id="{11285C93-A16F-4395-90AC-4EAECAC32A8A}"/>
              </a:ext>
            </a:extLst>
          </p:cNvPr>
          <p:cNvCxnSpPr>
            <a:cxnSpLocks/>
          </p:cNvCxnSpPr>
          <p:nvPr/>
        </p:nvCxnSpPr>
        <p:spPr>
          <a:xfrm>
            <a:off x="2180460" y="5698734"/>
            <a:ext cx="5312826" cy="2546"/>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86D9B332-716B-44B4-B88F-ACCA5EEEBDA7}"/>
              </a:ext>
            </a:extLst>
          </p:cNvPr>
          <p:cNvSpPr txBox="1"/>
          <p:nvPr/>
        </p:nvSpPr>
        <p:spPr>
          <a:xfrm>
            <a:off x="3784599" y="5730682"/>
            <a:ext cx="1009789" cy="369332"/>
          </a:xfrm>
          <a:prstGeom prst="rect">
            <a:avLst/>
          </a:prstGeom>
        </p:spPr>
        <p:txBody>
          <a:bodyPr wrap="square" rtlCol="0" anchor="ctr">
            <a:spAutoFit/>
          </a:bodyPr>
          <a:lstStyle/>
          <a:p>
            <a:pPr algn="r"/>
            <a:r>
              <a:rPr lang="en-US" dirty="0"/>
              <a:t>250,000</a:t>
            </a:r>
          </a:p>
        </p:txBody>
      </p:sp>
      <p:sp>
        <p:nvSpPr>
          <p:cNvPr id="40" name="TextBox 39">
            <a:extLst>
              <a:ext uri="{FF2B5EF4-FFF2-40B4-BE49-F238E27FC236}">
                <a16:creationId xmlns:a16="http://schemas.microsoft.com/office/drawing/2014/main" id="{E99C763B-48A0-4EDE-832A-3876A90F394F}"/>
              </a:ext>
            </a:extLst>
          </p:cNvPr>
          <p:cNvSpPr txBox="1"/>
          <p:nvPr/>
        </p:nvSpPr>
        <p:spPr>
          <a:xfrm>
            <a:off x="1938495" y="5720385"/>
            <a:ext cx="2227105" cy="369332"/>
          </a:xfrm>
          <a:prstGeom prst="rect">
            <a:avLst/>
          </a:prstGeom>
        </p:spPr>
        <p:txBody>
          <a:bodyPr wrap="square" rtlCol="0">
            <a:spAutoFit/>
          </a:bodyPr>
          <a:lstStyle/>
          <a:p>
            <a:pPr algn="ctr"/>
            <a:r>
              <a:rPr lang="en-US" dirty="0"/>
              <a:t>($1 million x 25%)</a:t>
            </a:r>
          </a:p>
        </p:txBody>
      </p:sp>
      <p:sp>
        <p:nvSpPr>
          <p:cNvPr id="41" name="Rectangle 40">
            <a:extLst>
              <a:ext uri="{FF2B5EF4-FFF2-40B4-BE49-F238E27FC236}">
                <a16:creationId xmlns:a16="http://schemas.microsoft.com/office/drawing/2014/main" id="{CEDA1C4E-B3F5-4B9C-B2EA-52A1CEDE80F8}"/>
              </a:ext>
            </a:extLst>
          </p:cNvPr>
          <p:cNvSpPr/>
          <p:nvPr/>
        </p:nvSpPr>
        <p:spPr>
          <a:xfrm>
            <a:off x="902647" y="2992096"/>
            <a:ext cx="7921625" cy="1169530"/>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42" name="TextBox 41">
            <a:extLst>
              <a:ext uri="{FF2B5EF4-FFF2-40B4-BE49-F238E27FC236}">
                <a16:creationId xmlns:a16="http://schemas.microsoft.com/office/drawing/2014/main" id="{7A39CD3B-39E3-4041-8084-5A447D2320A1}"/>
              </a:ext>
            </a:extLst>
          </p:cNvPr>
          <p:cNvSpPr txBox="1">
            <a:spLocks noChangeArrowheads="1"/>
          </p:cNvSpPr>
          <p:nvPr/>
        </p:nvSpPr>
        <p:spPr bwMode="auto">
          <a:xfrm>
            <a:off x="891048" y="2970333"/>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December 31, 2017</a:t>
            </a:r>
            <a:endParaRPr lang="en-IN" sz="2400" b="1" baseline="30000" dirty="0">
              <a:latin typeface="Calibri" pitchFamily="34" charset="0"/>
            </a:endParaRPr>
          </a:p>
        </p:txBody>
      </p:sp>
      <p:cxnSp>
        <p:nvCxnSpPr>
          <p:cNvPr id="43" name="Straight Connector 42">
            <a:extLst>
              <a:ext uri="{FF2B5EF4-FFF2-40B4-BE49-F238E27FC236}">
                <a16:creationId xmlns:a16="http://schemas.microsoft.com/office/drawing/2014/main" id="{D39C931F-B04A-46AE-A2B8-67D0D5A9DCC5}"/>
              </a:ext>
            </a:extLst>
          </p:cNvPr>
          <p:cNvCxnSpPr/>
          <p:nvPr/>
        </p:nvCxnSpPr>
        <p:spPr>
          <a:xfrm>
            <a:off x="891050" y="3387361"/>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7946E3F-EB18-4143-91E0-83DEB2EB9801}"/>
              </a:ext>
            </a:extLst>
          </p:cNvPr>
          <p:cNvSpPr txBox="1">
            <a:spLocks noChangeArrowheads="1"/>
          </p:cNvSpPr>
          <p:nvPr/>
        </p:nvSpPr>
        <p:spPr bwMode="auto">
          <a:xfrm>
            <a:off x="935628" y="3396529"/>
            <a:ext cx="4728545" cy="404813"/>
          </a:xfrm>
          <a:prstGeom prst="rect">
            <a:avLst/>
          </a:prstGeom>
          <a:noFill/>
          <a:ln w="9525">
            <a:noFill/>
            <a:miter lim="800000"/>
            <a:headEnd/>
            <a:tailEnd/>
          </a:ln>
        </p:spPr>
        <p:txBody>
          <a:bodyPr/>
          <a:lstStyle/>
          <a:p>
            <a:r>
              <a:rPr lang="en-US" sz="2400" dirty="0"/>
              <a:t>Income tax expense</a:t>
            </a:r>
            <a:endParaRPr lang="en-IN" sz="2400" dirty="0">
              <a:latin typeface="Calibri" pitchFamily="34" charset="0"/>
            </a:endParaRPr>
          </a:p>
        </p:txBody>
      </p:sp>
      <p:sp>
        <p:nvSpPr>
          <p:cNvPr id="46" name="TextBox 45">
            <a:extLst>
              <a:ext uri="{FF2B5EF4-FFF2-40B4-BE49-F238E27FC236}">
                <a16:creationId xmlns:a16="http://schemas.microsoft.com/office/drawing/2014/main" id="{DCA62C45-58D8-4E88-856F-51D58A40A370}"/>
              </a:ext>
            </a:extLst>
          </p:cNvPr>
          <p:cNvSpPr txBox="1">
            <a:spLocks noChangeArrowheads="1"/>
          </p:cNvSpPr>
          <p:nvPr/>
        </p:nvSpPr>
        <p:spPr bwMode="auto">
          <a:xfrm>
            <a:off x="6200421" y="3379038"/>
            <a:ext cx="1375341"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140,000</a:t>
            </a:r>
          </a:p>
        </p:txBody>
      </p:sp>
      <p:sp>
        <p:nvSpPr>
          <p:cNvPr id="48" name="TextBox 47">
            <a:extLst>
              <a:ext uri="{FF2B5EF4-FFF2-40B4-BE49-F238E27FC236}">
                <a16:creationId xmlns:a16="http://schemas.microsoft.com/office/drawing/2014/main" id="{C96D0D0C-01F3-4503-BB43-BA8F97CE54BA}"/>
              </a:ext>
            </a:extLst>
          </p:cNvPr>
          <p:cNvSpPr txBox="1">
            <a:spLocks noChangeArrowheads="1"/>
          </p:cNvSpPr>
          <p:nvPr/>
        </p:nvSpPr>
        <p:spPr bwMode="auto">
          <a:xfrm>
            <a:off x="7804505" y="2963981"/>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49" name="TextBox 48">
            <a:extLst>
              <a:ext uri="{FF2B5EF4-FFF2-40B4-BE49-F238E27FC236}">
                <a16:creationId xmlns:a16="http://schemas.microsoft.com/office/drawing/2014/main" id="{8ED8F041-9EE5-4A6E-AE21-46024AB17674}"/>
              </a:ext>
            </a:extLst>
          </p:cNvPr>
          <p:cNvSpPr txBox="1">
            <a:spLocks noChangeArrowheads="1"/>
          </p:cNvSpPr>
          <p:nvPr/>
        </p:nvSpPr>
        <p:spPr bwMode="auto">
          <a:xfrm>
            <a:off x="6305836" y="2963981"/>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50" name="TextBox 49">
            <a:extLst>
              <a:ext uri="{FF2B5EF4-FFF2-40B4-BE49-F238E27FC236}">
                <a16:creationId xmlns:a16="http://schemas.microsoft.com/office/drawing/2014/main" id="{9AFAB920-6961-4FDA-92C1-56B42EE6AB31}"/>
              </a:ext>
            </a:extLst>
          </p:cNvPr>
          <p:cNvSpPr txBox="1">
            <a:spLocks noChangeArrowheads="1"/>
          </p:cNvSpPr>
          <p:nvPr/>
        </p:nvSpPr>
        <p:spPr bwMode="auto">
          <a:xfrm>
            <a:off x="935628" y="3706976"/>
            <a:ext cx="4728545" cy="404813"/>
          </a:xfrm>
          <a:prstGeom prst="rect">
            <a:avLst/>
          </a:prstGeom>
          <a:noFill/>
          <a:ln w="9525">
            <a:noFill/>
            <a:miter lim="800000"/>
            <a:headEnd/>
            <a:tailEnd/>
          </a:ln>
        </p:spPr>
        <p:txBody>
          <a:bodyPr/>
          <a:lstStyle/>
          <a:p>
            <a:pPr lvl="1"/>
            <a:r>
              <a:rPr lang="en-US" sz="2400" dirty="0"/>
              <a:t>Deferred tax asset</a:t>
            </a:r>
            <a:endParaRPr lang="en-IN" sz="2400" dirty="0">
              <a:latin typeface="Calibri" pitchFamily="34" charset="0"/>
            </a:endParaRPr>
          </a:p>
        </p:txBody>
      </p:sp>
      <p:sp>
        <p:nvSpPr>
          <p:cNvPr id="51" name="TextBox 50">
            <a:extLst>
              <a:ext uri="{FF2B5EF4-FFF2-40B4-BE49-F238E27FC236}">
                <a16:creationId xmlns:a16="http://schemas.microsoft.com/office/drawing/2014/main" id="{19A2AE6F-52A8-436E-9E77-F2E9A5FC374E}"/>
              </a:ext>
            </a:extLst>
          </p:cNvPr>
          <p:cNvSpPr txBox="1">
            <a:spLocks noChangeArrowheads="1"/>
          </p:cNvSpPr>
          <p:nvPr/>
        </p:nvSpPr>
        <p:spPr bwMode="auto">
          <a:xfrm>
            <a:off x="7497000" y="3658844"/>
            <a:ext cx="1376575" cy="404813"/>
          </a:xfrm>
          <a:prstGeom prst="rect">
            <a:avLst/>
          </a:prstGeom>
          <a:noFill/>
          <a:ln w="9525">
            <a:noFill/>
            <a:miter lim="800000"/>
            <a:headEnd/>
            <a:tailEnd/>
          </a:ln>
        </p:spPr>
        <p:txBody>
          <a:bodyPr/>
          <a:lstStyle/>
          <a:p>
            <a:pPr algn="r"/>
            <a:r>
              <a:rPr lang="en-IN" sz="2400" dirty="0">
                <a:solidFill>
                  <a:srgbClr val="FF3399"/>
                </a:solidFill>
                <a:latin typeface="Calibri" pitchFamily="34" charset="0"/>
              </a:rPr>
              <a:t>140,000</a:t>
            </a:r>
          </a:p>
          <a:p>
            <a:pPr algn="r"/>
            <a:endParaRPr lang="en-IN" sz="2400" dirty="0">
              <a:latin typeface="Calibri" pitchFamily="34" charset="0"/>
            </a:endParaRPr>
          </a:p>
        </p:txBody>
      </p:sp>
      <p:sp>
        <p:nvSpPr>
          <p:cNvPr id="25" name="Rectangle 24">
            <a:extLst>
              <a:ext uri="{FF2B5EF4-FFF2-40B4-BE49-F238E27FC236}">
                <a16:creationId xmlns:a16="http://schemas.microsoft.com/office/drawing/2014/main" id="{94750D24-BE30-46A4-9F04-B24FC666BD99}"/>
              </a:ext>
            </a:extLst>
          </p:cNvPr>
          <p:cNvSpPr/>
          <p:nvPr/>
        </p:nvSpPr>
        <p:spPr>
          <a:xfrm>
            <a:off x="6340561" y="3444538"/>
            <a:ext cx="1187450"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9EAFCD0-0820-49DC-BA33-77BC160489C1}"/>
              </a:ext>
            </a:extLst>
          </p:cNvPr>
          <p:cNvSpPr/>
          <p:nvPr/>
        </p:nvSpPr>
        <p:spPr>
          <a:xfrm>
            <a:off x="4844033" y="5170764"/>
            <a:ext cx="864067"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5">
            <a:extLst>
              <a:ext uri="{FF2B5EF4-FFF2-40B4-BE49-F238E27FC236}">
                <a16:creationId xmlns:a16="http://schemas.microsoft.com/office/drawing/2014/main" id="{25590BB5-67A8-9B4C-B24A-F2D2BE0C4523}"/>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63</a:t>
            </a:fld>
            <a:endParaRPr lang="en-US" dirty="0"/>
          </a:p>
        </p:txBody>
      </p:sp>
    </p:spTree>
    <p:extLst>
      <p:ext uri="{BB962C8B-B14F-4D97-AF65-F5344CB8AC3E}">
        <p14:creationId xmlns:p14="http://schemas.microsoft.com/office/powerpoint/2010/main" val="15792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9" grpId="0"/>
      <p:bldP spid="31" grpId="0"/>
      <p:bldP spid="35" grpId="0"/>
      <p:bldP spid="37" grpId="0"/>
      <p:bldP spid="40" grpId="0"/>
      <p:bldP spid="41" grpId="0" animBg="1"/>
      <p:bldP spid="42" grpId="0"/>
      <p:bldP spid="45" grpId="0"/>
      <p:bldP spid="46" grpId="0"/>
      <p:bldP spid="48" grpId="0"/>
      <p:bldP spid="49" grpId="0"/>
      <p:bldP spid="50" grpId="0"/>
      <p:bldP spid="51" grpId="0"/>
      <p:bldP spid="25"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altLang="en-US" b="1" dirty="0"/>
              <a:t>Concept Check: Deferred Tax Liability Based on Tax Rate</a:t>
            </a:r>
          </a:p>
        </p:txBody>
      </p:sp>
      <p:sp>
        <p:nvSpPr>
          <p:cNvPr id="414723" name="Rectangle 3"/>
          <p:cNvSpPr>
            <a:spLocks noGrp="1" noChangeArrowheads="1"/>
          </p:cNvSpPr>
          <p:nvPr>
            <p:ph idx="1"/>
          </p:nvPr>
        </p:nvSpPr>
        <p:spPr>
          <a:xfrm>
            <a:off x="761999" y="1444626"/>
            <a:ext cx="8101446" cy="5057775"/>
          </a:xfrm>
          <a:solidFill>
            <a:schemeClr val="bg1">
              <a:lumMod val="95000"/>
            </a:schemeClr>
          </a:solidFill>
        </p:spPr>
        <p:txBody>
          <a:bodyPr>
            <a:normAutofit/>
          </a:bodyPr>
          <a:lstStyle/>
          <a:p>
            <a:pPr marL="0" indent="0">
              <a:buNone/>
            </a:pPr>
            <a:r>
              <a:rPr lang="en-US" sz="2000" dirty="0"/>
              <a:t>Dutch Bakers has a $100,000 deferred tax liability that will create taxable income in 2023. Dutch established the deferred tax liability in 2020 when the tax rate was 25%. </a:t>
            </a:r>
          </a:p>
          <a:p>
            <a:pPr marL="0" indent="0">
              <a:buNone/>
            </a:pPr>
            <a:r>
              <a:rPr lang="en-US" sz="2000" b="1" dirty="0">
                <a:solidFill>
                  <a:srgbClr val="C00000"/>
                </a:solidFill>
              </a:rPr>
              <a:t>Part 1</a:t>
            </a:r>
            <a:r>
              <a:rPr lang="en-US" sz="2000" dirty="0"/>
              <a:t>: What is the amount of future taxable income that Dutch will incur in 2023 associated with the deferred tax liability?</a:t>
            </a:r>
          </a:p>
          <a:p>
            <a:pPr marL="457200" indent="-457200">
              <a:buFont typeface="+mj-lt"/>
              <a:buAutoNum type="alphaLcPeriod"/>
              <a:tabLst>
                <a:tab pos="342900" algn="l"/>
              </a:tabLst>
            </a:pPr>
            <a:r>
              <a:rPr lang="en-US" sz="2000" dirty="0"/>
              <a:t>$100,000</a:t>
            </a:r>
          </a:p>
          <a:p>
            <a:pPr marL="457200" indent="-457200">
              <a:buFont typeface="+mj-lt"/>
              <a:buAutoNum type="alphaLcPeriod"/>
              <a:tabLst>
                <a:tab pos="342900" algn="l"/>
              </a:tabLst>
            </a:pPr>
            <a:r>
              <a:rPr lang="en-US" sz="2000" dirty="0"/>
              <a:t>$200,000</a:t>
            </a:r>
          </a:p>
          <a:p>
            <a:pPr marL="457200" indent="-457200">
              <a:buFont typeface="+mj-lt"/>
              <a:buAutoNum type="alphaLcPeriod"/>
              <a:tabLst>
                <a:tab pos="342900" algn="l"/>
              </a:tabLst>
            </a:pPr>
            <a:r>
              <a:rPr lang="en-US" sz="2000" dirty="0">
                <a:solidFill>
                  <a:prstClr val="black"/>
                </a:solidFill>
              </a:rPr>
              <a:t>$250,000</a:t>
            </a:r>
          </a:p>
          <a:p>
            <a:pPr marL="457200" indent="-457200">
              <a:buFont typeface="+mj-lt"/>
              <a:buAutoNum type="alphaLcPeriod"/>
              <a:tabLst>
                <a:tab pos="342900" algn="l"/>
              </a:tabLst>
            </a:pPr>
            <a:r>
              <a:rPr lang="en-US" sz="2000" dirty="0"/>
              <a:t>$400,000</a:t>
            </a:r>
            <a:endParaRPr lang="en-US" sz="1600" dirty="0"/>
          </a:p>
          <a:p>
            <a:pPr marL="2286000" lvl="5" indent="0">
              <a:buNone/>
              <a:tabLst>
                <a:tab pos="7772400" algn="dec"/>
              </a:tabLst>
              <a:defRPr/>
            </a:pPr>
            <a:endParaRPr lang="en-US" sz="1600" dirty="0"/>
          </a:p>
        </p:txBody>
      </p:sp>
      <p:sp>
        <p:nvSpPr>
          <p:cNvPr id="2" name="Oval 1"/>
          <p:cNvSpPr/>
          <p:nvPr/>
        </p:nvSpPr>
        <p:spPr bwMode="auto">
          <a:xfrm>
            <a:off x="761999" y="4272261"/>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11" name="TextBox 10"/>
          <p:cNvSpPr txBox="1"/>
          <p:nvPr/>
        </p:nvSpPr>
        <p:spPr>
          <a:xfrm>
            <a:off x="1705038" y="5253706"/>
            <a:ext cx="5914962" cy="923330"/>
          </a:xfrm>
          <a:prstGeom prst="rect">
            <a:avLst/>
          </a:prstGeom>
          <a:solidFill>
            <a:srgbClr val="FDEADA"/>
          </a:solidFill>
          <a:ln w="6350">
            <a:solidFill>
              <a:schemeClr val="tx1"/>
            </a:solidFill>
          </a:ln>
        </p:spPr>
        <p:txBody>
          <a:bodyPr wrap="square" rtlCol="0">
            <a:spAutoFit/>
          </a:bodyPr>
          <a:lstStyle/>
          <a:p>
            <a:pPr fontAlgn="base">
              <a:spcBef>
                <a:spcPct val="0"/>
              </a:spcBef>
              <a:spcAft>
                <a:spcPct val="0"/>
              </a:spcAft>
            </a:pPr>
            <a:r>
              <a:rPr lang="en-US" dirty="0">
                <a:solidFill>
                  <a:prstClr val="black"/>
                </a:solidFill>
                <a:cs typeface="Arial" charset="0"/>
              </a:rPr>
              <a:t>The correct answer is </a:t>
            </a:r>
            <a:r>
              <a:rPr lang="en-US" i="1" dirty="0">
                <a:solidFill>
                  <a:prstClr val="black"/>
                </a:solidFill>
                <a:cs typeface="Arial" charset="0"/>
              </a:rPr>
              <a:t>d</a:t>
            </a:r>
            <a:r>
              <a:rPr lang="en-US" dirty="0">
                <a:solidFill>
                  <a:prstClr val="black"/>
                </a:solidFill>
                <a:cs typeface="Arial" charset="0"/>
              </a:rPr>
              <a:t>:</a:t>
            </a:r>
          </a:p>
          <a:p>
            <a:pPr fontAlgn="base">
              <a:spcBef>
                <a:spcPct val="0"/>
              </a:spcBef>
              <a:spcAft>
                <a:spcPct val="0"/>
              </a:spcAft>
            </a:pPr>
            <a:r>
              <a:rPr lang="en-US" dirty="0">
                <a:solidFill>
                  <a:prstClr val="black"/>
                </a:solidFill>
                <a:cs typeface="Arial" charset="0"/>
              </a:rPr>
              <a:t>(Future taxable amount) × 25% = $100,000, so </a:t>
            </a:r>
          </a:p>
          <a:p>
            <a:pPr fontAlgn="base">
              <a:spcBef>
                <a:spcPct val="0"/>
              </a:spcBef>
              <a:spcAft>
                <a:spcPct val="0"/>
              </a:spcAft>
            </a:pPr>
            <a:r>
              <a:rPr lang="en-US" dirty="0">
                <a:solidFill>
                  <a:prstClr val="black"/>
                </a:solidFill>
                <a:cs typeface="Arial" charset="0"/>
              </a:rPr>
              <a:t>Future taxable amount = $100,000 ÷ 25% = </a:t>
            </a:r>
            <a:r>
              <a:rPr lang="en-US" b="1" dirty="0">
                <a:solidFill>
                  <a:srgbClr val="C00000"/>
                </a:solidFill>
                <a:cs typeface="Arial" charset="0"/>
              </a:rPr>
              <a:t>$400,000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728" y="3444255"/>
            <a:ext cx="2365375"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5802728" y="3443564"/>
            <a:ext cx="2325510"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Deferred Tax Liability</a:t>
            </a:r>
          </a:p>
        </p:txBody>
      </p:sp>
      <p:sp>
        <p:nvSpPr>
          <p:cNvPr id="10" name="Rectangle 9"/>
          <p:cNvSpPr/>
          <p:nvPr/>
        </p:nvSpPr>
        <p:spPr>
          <a:xfrm>
            <a:off x="6985415" y="3775452"/>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100,000</a:t>
            </a:r>
          </a:p>
        </p:txBody>
      </p:sp>
      <p:sp>
        <p:nvSpPr>
          <p:cNvPr id="9"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12" name="Slide Number Placeholder 5">
            <a:extLst>
              <a:ext uri="{FF2B5EF4-FFF2-40B4-BE49-F238E27FC236}">
                <a16:creationId xmlns:a16="http://schemas.microsoft.com/office/drawing/2014/main" id="{972F1A4D-B0D2-A440-A2AB-A8AFD7C3676B}"/>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64</a:t>
            </a:fld>
            <a:endParaRPr lang="en-US" dirty="0"/>
          </a:p>
        </p:txBody>
      </p:sp>
    </p:spTree>
    <p:extLst>
      <p:ext uri="{BB962C8B-B14F-4D97-AF65-F5344CB8AC3E}">
        <p14:creationId xmlns:p14="http://schemas.microsoft.com/office/powerpoint/2010/main" val="13546819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14:presetBounceEnd="2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20000">
                                          <p:cBhvr additive="base">
                                            <p:cTn id="11"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p:bldLst>
      </p:timing>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Change in Tax Rate</a:t>
            </a:r>
          </a:p>
        </p:txBody>
      </p:sp>
      <p:sp>
        <p:nvSpPr>
          <p:cNvPr id="414723" name="Rectangle 3"/>
          <p:cNvSpPr>
            <a:spLocks noGrp="1" noChangeArrowheads="1"/>
          </p:cNvSpPr>
          <p:nvPr>
            <p:ph idx="1"/>
          </p:nvPr>
        </p:nvSpPr>
        <p:spPr>
          <a:xfrm>
            <a:off x="761999" y="1444626"/>
            <a:ext cx="8101446" cy="5057775"/>
          </a:xfrm>
          <a:solidFill>
            <a:schemeClr val="bg1">
              <a:lumMod val="95000"/>
            </a:schemeClr>
          </a:solidFill>
        </p:spPr>
        <p:txBody>
          <a:bodyPr>
            <a:normAutofit/>
          </a:bodyPr>
          <a:lstStyle/>
          <a:p>
            <a:pPr marL="0" indent="0">
              <a:buNone/>
            </a:pPr>
            <a:r>
              <a:rPr lang="en-US" sz="2000" dirty="0"/>
              <a:t>Dutch Bakers has a $100,000 deferred tax liability that will create taxable income in 2023. Dutch established the deferred tax liability in 2020 when the tax rate was 25%, </a:t>
            </a:r>
            <a:r>
              <a:rPr lang="en-US" sz="2000" b="1" dirty="0">
                <a:solidFill>
                  <a:srgbClr val="C00000"/>
                </a:solidFill>
              </a:rPr>
              <a:t>and in 2021 the tax rate enacted for 2023 was increased to 30%. </a:t>
            </a:r>
          </a:p>
          <a:p>
            <a:pPr marL="0" indent="0">
              <a:buNone/>
            </a:pPr>
            <a:r>
              <a:rPr lang="en-US" sz="2000" b="1" dirty="0">
                <a:solidFill>
                  <a:srgbClr val="C00000"/>
                </a:solidFill>
              </a:rPr>
              <a:t>Part 2</a:t>
            </a:r>
            <a:r>
              <a:rPr lang="en-US" sz="2000" dirty="0"/>
              <a:t>: In 2021, the year the tax rate change for 2023 is enacted, the effect of the change on tax expense will be a:</a:t>
            </a:r>
          </a:p>
          <a:p>
            <a:pPr marL="457200" indent="-457200">
              <a:buFont typeface="+mj-lt"/>
              <a:buAutoNum type="alphaLcPeriod"/>
              <a:tabLst>
                <a:tab pos="342900" algn="l"/>
              </a:tabLst>
            </a:pPr>
            <a:r>
              <a:rPr lang="en-US" sz="2000" dirty="0"/>
              <a:t>Debit of $50,000</a:t>
            </a:r>
          </a:p>
          <a:p>
            <a:pPr marL="457200" indent="-457200">
              <a:buFont typeface="+mj-lt"/>
              <a:buAutoNum type="alphaLcPeriod"/>
              <a:tabLst>
                <a:tab pos="342900" algn="l"/>
              </a:tabLst>
            </a:pPr>
            <a:r>
              <a:rPr lang="en-US" sz="2000" dirty="0"/>
              <a:t>Debit of $40,000</a:t>
            </a:r>
          </a:p>
          <a:p>
            <a:pPr marL="457200" indent="-457200">
              <a:buFont typeface="+mj-lt"/>
              <a:buAutoNum type="alphaLcPeriod"/>
              <a:tabLst>
                <a:tab pos="342900" algn="l"/>
              </a:tabLst>
            </a:pPr>
            <a:r>
              <a:rPr lang="en-US" sz="2000" dirty="0">
                <a:solidFill>
                  <a:prstClr val="black"/>
                </a:solidFill>
              </a:rPr>
              <a:t>Debit of 20,000</a:t>
            </a:r>
          </a:p>
          <a:p>
            <a:pPr marL="457200" indent="-457200">
              <a:buFont typeface="+mj-lt"/>
              <a:buAutoNum type="alphaLcPeriod"/>
              <a:tabLst>
                <a:tab pos="342900" algn="l"/>
              </a:tabLst>
            </a:pPr>
            <a:r>
              <a:rPr lang="en-US" sz="2000" dirty="0"/>
              <a:t>$0</a:t>
            </a:r>
            <a:endParaRPr lang="en-US" sz="1600" dirty="0"/>
          </a:p>
          <a:p>
            <a:pPr marL="2286000" lvl="5" indent="0">
              <a:buNone/>
              <a:tabLst>
                <a:tab pos="7772400" algn="dec"/>
              </a:tabLst>
              <a:defRPr/>
            </a:pPr>
            <a:endParaRPr lang="en-US" sz="1600" dirty="0"/>
          </a:p>
        </p:txBody>
      </p:sp>
      <p:sp>
        <p:nvSpPr>
          <p:cNvPr id="2" name="Oval 1"/>
          <p:cNvSpPr/>
          <p:nvPr/>
        </p:nvSpPr>
        <p:spPr bwMode="auto">
          <a:xfrm>
            <a:off x="763708" y="413261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11" name="TextBox 10"/>
          <p:cNvSpPr txBox="1"/>
          <p:nvPr/>
        </p:nvSpPr>
        <p:spPr>
          <a:xfrm>
            <a:off x="763710" y="5133933"/>
            <a:ext cx="5039017" cy="923330"/>
          </a:xfrm>
          <a:prstGeom prst="rect">
            <a:avLst/>
          </a:prstGeom>
          <a:solidFill>
            <a:srgbClr val="FDEADA"/>
          </a:solidFill>
          <a:ln w="6350">
            <a:solidFill>
              <a:schemeClr val="tx1"/>
            </a:solidFill>
          </a:ln>
        </p:spPr>
        <p:txBody>
          <a:bodyPr wrap="square" rtlCol="0">
            <a:spAutoFit/>
          </a:bodyPr>
          <a:lstStyle/>
          <a:p>
            <a:pPr fontAlgn="base">
              <a:spcBef>
                <a:spcPct val="0"/>
              </a:spcBef>
              <a:spcAft>
                <a:spcPct val="0"/>
              </a:spcAft>
            </a:pPr>
            <a:r>
              <a:rPr lang="en-US" dirty="0">
                <a:cs typeface="Arial" charset="0"/>
              </a:rPr>
              <a:t>The correct answer is </a:t>
            </a:r>
            <a:r>
              <a:rPr lang="en-US" i="1" dirty="0">
                <a:cs typeface="Arial" charset="0"/>
              </a:rPr>
              <a:t>c</a:t>
            </a:r>
            <a:r>
              <a:rPr lang="en-US" dirty="0">
                <a:cs typeface="Arial" charset="0"/>
              </a:rPr>
              <a:t>: </a:t>
            </a:r>
          </a:p>
          <a:p>
            <a:pPr fontAlgn="base">
              <a:spcBef>
                <a:spcPct val="0"/>
              </a:spcBef>
              <a:spcAft>
                <a:spcPct val="0"/>
              </a:spcAft>
            </a:pPr>
            <a:r>
              <a:rPr lang="en-US" dirty="0">
                <a:cs typeface="Arial" charset="0"/>
              </a:rPr>
              <a:t>Tax expense (to balance)</a:t>
            </a:r>
            <a:r>
              <a:rPr lang="en-US" b="1" dirty="0">
                <a:solidFill>
                  <a:srgbClr val="0070C0"/>
                </a:solidFill>
                <a:cs typeface="Arial" charset="0"/>
              </a:rPr>
              <a:t>      20,000</a:t>
            </a:r>
          </a:p>
          <a:p>
            <a:pPr fontAlgn="base">
              <a:spcBef>
                <a:spcPct val="0"/>
              </a:spcBef>
              <a:spcAft>
                <a:spcPct val="0"/>
              </a:spcAft>
            </a:pPr>
            <a:r>
              <a:rPr lang="en-US" b="1" dirty="0">
                <a:solidFill>
                  <a:srgbClr val="C00000"/>
                </a:solidFill>
                <a:cs typeface="Arial" charset="0"/>
              </a:rPr>
              <a:t>	</a:t>
            </a:r>
            <a:r>
              <a:rPr lang="en-US" dirty="0">
                <a:cs typeface="Arial" charset="0"/>
              </a:rPr>
              <a:t>Deferred tax liability</a:t>
            </a:r>
            <a:r>
              <a:rPr lang="en-US" dirty="0">
                <a:solidFill>
                  <a:srgbClr val="FF3399"/>
                </a:solidFill>
                <a:cs typeface="Arial" charset="0"/>
              </a:rPr>
              <a:t>	20,000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728" y="3444255"/>
            <a:ext cx="2365375"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5802728" y="3443564"/>
            <a:ext cx="2325510" cy="31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Deferred Tax Liability</a:t>
            </a:r>
          </a:p>
        </p:txBody>
      </p:sp>
      <p:sp>
        <p:nvSpPr>
          <p:cNvPr id="10" name="Rectangle 9"/>
          <p:cNvSpPr/>
          <p:nvPr/>
        </p:nvSpPr>
        <p:spPr>
          <a:xfrm>
            <a:off x="6985415" y="3775452"/>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100,000</a:t>
            </a:r>
          </a:p>
        </p:txBody>
      </p:sp>
      <p:sp>
        <p:nvSpPr>
          <p:cNvPr id="17" name="Rectangle 16"/>
          <p:cNvSpPr/>
          <p:nvPr/>
        </p:nvSpPr>
        <p:spPr>
          <a:xfrm>
            <a:off x="7025907" y="4501151"/>
            <a:ext cx="1035369" cy="3020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120,000</a:t>
            </a:r>
          </a:p>
        </p:txBody>
      </p:sp>
      <p:sp>
        <p:nvSpPr>
          <p:cNvPr id="18" name="TextBox 17"/>
          <p:cNvSpPr txBox="1"/>
          <p:nvPr/>
        </p:nvSpPr>
        <p:spPr>
          <a:xfrm>
            <a:off x="6437179" y="5168199"/>
            <a:ext cx="1752592" cy="338554"/>
          </a:xfrm>
          <a:prstGeom prst="rect">
            <a:avLst/>
          </a:prstGeom>
          <a:solidFill>
            <a:srgbClr val="4F81BD">
              <a:lumMod val="20000"/>
              <a:lumOff val="80000"/>
            </a:srgbClr>
          </a:solidFill>
          <a:ln>
            <a:solidFill>
              <a:srgbClr val="4F81BD">
                <a:lumMod val="50000"/>
              </a:srgbClr>
            </a:solidFill>
          </a:ln>
        </p:spPr>
        <p:txBody>
          <a:bodyPr wrap="square" rtlCol="0" anchor="ctr">
            <a:spAutoFit/>
          </a:bodyPr>
          <a:lstStyle/>
          <a:p>
            <a:pPr algn="ctr"/>
            <a:r>
              <a:rPr lang="en-US" sz="1600" kern="0" dirty="0">
                <a:solidFill>
                  <a:prstClr val="black"/>
                </a:solidFill>
              </a:rPr>
              <a:t>$400,000 × 30%</a:t>
            </a:r>
          </a:p>
        </p:txBody>
      </p:sp>
      <p:cxnSp>
        <p:nvCxnSpPr>
          <p:cNvPr id="19" name="Straight Arrow Connector 18"/>
          <p:cNvCxnSpPr>
            <a:stCxn id="18" idx="0"/>
          </p:cNvCxnSpPr>
          <p:nvPr/>
        </p:nvCxnSpPr>
        <p:spPr>
          <a:xfrm flipV="1">
            <a:off x="7313475" y="4803155"/>
            <a:ext cx="189624" cy="365044"/>
          </a:xfrm>
          <a:prstGeom prst="straightConnector1">
            <a:avLst/>
          </a:prstGeom>
          <a:noFill/>
          <a:ln w="6350" cap="flat" cmpd="sng" algn="ctr">
            <a:solidFill>
              <a:srgbClr val="4F81BD">
                <a:lumMod val="50000"/>
              </a:srgbClr>
            </a:solidFill>
            <a:prstDash val="solid"/>
            <a:miter lim="800000"/>
            <a:tailEnd type="arrow"/>
          </a:ln>
          <a:effectLst/>
        </p:spPr>
      </p:cxnSp>
      <p:sp>
        <p:nvSpPr>
          <p:cNvPr id="20" name="Rectangle 19"/>
          <p:cNvSpPr/>
          <p:nvPr/>
        </p:nvSpPr>
        <p:spPr>
          <a:xfrm>
            <a:off x="7116696" y="4093827"/>
            <a:ext cx="853789" cy="2236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3399"/>
                </a:solidFill>
              </a:rPr>
              <a:t>20,000</a:t>
            </a:r>
          </a:p>
        </p:txBody>
      </p:sp>
      <p:sp>
        <p:nvSpPr>
          <p:cNvPr id="13"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15" name="Slide Number Placeholder 5">
            <a:extLst>
              <a:ext uri="{FF2B5EF4-FFF2-40B4-BE49-F238E27FC236}">
                <a16:creationId xmlns:a16="http://schemas.microsoft.com/office/drawing/2014/main" id="{3B8352BA-CBC9-1D4B-9589-029A8FCD92BA}"/>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65</a:t>
            </a:fld>
            <a:endParaRPr lang="en-US" dirty="0"/>
          </a:p>
        </p:txBody>
      </p:sp>
    </p:spTree>
    <p:extLst>
      <p:ext uri="{BB962C8B-B14F-4D97-AF65-F5344CB8AC3E}">
        <p14:creationId xmlns:p14="http://schemas.microsoft.com/office/powerpoint/2010/main" val="28905215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14:presetBounceEnd="2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20000">
                                          <p:cBhvr additive="base">
                                            <p:cTn id="11"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10" presetClass="entr" presetSubtype="0"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par>
                              <p:cTn id="41" fill="hold">
                                <p:stCondLst>
                                  <p:cond delay="1500"/>
                                </p:stCondLst>
                                <p:childTnLst>
                                  <p:par>
                                    <p:cTn id="42" presetID="10" presetClass="entr" presetSubtype="0" fill="hold" nodeType="afterEffect">
                                      <p:stCondLst>
                                        <p:cond delay="50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fade">
                                          <p:cBhvr>
                                            <p:cTn id="4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p:bldP spid="17" grpId="0"/>
          <p:bldP spid="18"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1500"/>
                                </p:stCondLst>
                                <p:childTnLst>
                                  <p:par>
                                    <p:cTn id="26" presetID="10" presetClass="entr" presetSubtype="0"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par>
                              <p:cTn id="41" fill="hold">
                                <p:stCondLst>
                                  <p:cond delay="1500"/>
                                </p:stCondLst>
                                <p:childTnLst>
                                  <p:par>
                                    <p:cTn id="42" presetID="10" presetClass="entr" presetSubtype="0" fill="hold" nodeType="afterEffect">
                                      <p:stCondLst>
                                        <p:cond delay="50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fade">
                                          <p:cBhvr>
                                            <p:cTn id="4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0" grpId="0"/>
          <p:bldP spid="17" grpId="0"/>
          <p:bldP spid="18" grpId="0" animBg="1"/>
          <p:bldP spid="20" grpId="0" animBg="1"/>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Multiple Temporary Differences</a:t>
            </a:r>
            <a:endParaRPr lang="en-IN" dirty="0">
              <a:latin typeface="+mj-lt"/>
            </a:endParaRP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3" name="Content Placeholder 2"/>
          <p:cNvSpPr>
            <a:spLocks noGrp="1"/>
          </p:cNvSpPr>
          <p:nvPr>
            <p:ph idx="1"/>
          </p:nvPr>
        </p:nvSpPr>
        <p:spPr>
          <a:xfrm>
            <a:off x="721931" y="997528"/>
            <a:ext cx="8194965" cy="5556830"/>
          </a:xfrm>
        </p:spPr>
        <p:txBody>
          <a:bodyPr/>
          <a:lstStyle/>
          <a:p>
            <a:r>
              <a:rPr lang="en-IN" dirty="0"/>
              <a:t>Use the same approach for multiple temporary differences</a:t>
            </a:r>
          </a:p>
          <a:p>
            <a:r>
              <a:rPr lang="en-IN" dirty="0"/>
              <a:t>All temporary differences are categorized according to whether they create:</a:t>
            </a:r>
          </a:p>
          <a:p>
            <a:endParaRPr lang="en-US" dirty="0"/>
          </a:p>
        </p:txBody>
      </p:sp>
      <p:sp>
        <p:nvSpPr>
          <p:cNvPr id="7" name="Freeform 6"/>
          <p:cNvSpPr/>
          <p:nvPr/>
        </p:nvSpPr>
        <p:spPr>
          <a:xfrm>
            <a:off x="721931" y="3016408"/>
            <a:ext cx="8093736" cy="1629417"/>
          </a:xfrm>
          <a:custGeom>
            <a:avLst/>
            <a:gdLst>
              <a:gd name="connsiteX0" fmla="*/ 0 w 8013600"/>
              <a:gd name="connsiteY0" fmla="*/ 0 h 1346625"/>
              <a:gd name="connsiteX1" fmla="*/ 8013600 w 8013600"/>
              <a:gd name="connsiteY1" fmla="*/ 0 h 1346625"/>
              <a:gd name="connsiteX2" fmla="*/ 8013600 w 8013600"/>
              <a:gd name="connsiteY2" fmla="*/ 1346625 h 1346625"/>
              <a:gd name="connsiteX3" fmla="*/ 0 w 8013600"/>
              <a:gd name="connsiteY3" fmla="*/ 1346625 h 1346625"/>
              <a:gd name="connsiteX4" fmla="*/ 0 w 8013600"/>
              <a:gd name="connsiteY4" fmla="*/ 0 h 134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3600" h="1346625">
                <a:moveTo>
                  <a:pt x="0" y="0"/>
                </a:moveTo>
                <a:lnTo>
                  <a:pt x="8013600" y="0"/>
                </a:lnTo>
                <a:lnTo>
                  <a:pt x="8013600" y="1346625"/>
                </a:lnTo>
                <a:lnTo>
                  <a:pt x="0" y="1346625"/>
                </a:lnTo>
                <a:lnTo>
                  <a:pt x="0" y="0"/>
                </a:lnTo>
                <a:close/>
              </a:path>
            </a:pathLst>
          </a:custGeom>
          <a:solidFill>
            <a:schemeClr val="accent1">
              <a:lumMod val="20000"/>
              <a:lumOff val="80000"/>
              <a:alpha val="90000"/>
            </a:schemeClr>
          </a:solidFill>
          <a:ln>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944" tIns="395732" rIns="621944" bIns="135128" numCol="1" spcCol="1270" anchor="t" anchorCtr="0">
            <a:noAutofit/>
          </a:bodyPr>
          <a:lstStyle/>
          <a:p>
            <a:pPr marL="171450" lvl="1" indent="-171450" algn="l" defTabSz="844550">
              <a:lnSpc>
                <a:spcPct val="90000"/>
              </a:lnSpc>
              <a:spcBef>
                <a:spcPct val="0"/>
              </a:spcBef>
              <a:spcAft>
                <a:spcPct val="15000"/>
              </a:spcAft>
              <a:buChar char="••"/>
            </a:pPr>
            <a:r>
              <a:rPr lang="en-IN" sz="2600" kern="1200" dirty="0"/>
              <a:t>The total of the future taxable amounts then is multiplied by future tax rate(s) to determine the appropriate balance for the deferred tax liability</a:t>
            </a:r>
            <a:endParaRPr lang="en-US" sz="2600" kern="1200" dirty="0"/>
          </a:p>
        </p:txBody>
      </p:sp>
      <p:sp>
        <p:nvSpPr>
          <p:cNvPr id="8" name="Freeform 7"/>
          <p:cNvSpPr/>
          <p:nvPr/>
        </p:nvSpPr>
        <p:spPr>
          <a:xfrm>
            <a:off x="1162679" y="2774128"/>
            <a:ext cx="5609520" cy="560880"/>
          </a:xfrm>
          <a:custGeom>
            <a:avLst/>
            <a:gdLst>
              <a:gd name="connsiteX0" fmla="*/ 0 w 5609520"/>
              <a:gd name="connsiteY0" fmla="*/ 93482 h 560880"/>
              <a:gd name="connsiteX1" fmla="*/ 93482 w 5609520"/>
              <a:gd name="connsiteY1" fmla="*/ 0 h 560880"/>
              <a:gd name="connsiteX2" fmla="*/ 5516038 w 5609520"/>
              <a:gd name="connsiteY2" fmla="*/ 0 h 560880"/>
              <a:gd name="connsiteX3" fmla="*/ 5609520 w 5609520"/>
              <a:gd name="connsiteY3" fmla="*/ 93482 h 560880"/>
              <a:gd name="connsiteX4" fmla="*/ 5609520 w 5609520"/>
              <a:gd name="connsiteY4" fmla="*/ 467398 h 560880"/>
              <a:gd name="connsiteX5" fmla="*/ 5516038 w 5609520"/>
              <a:gd name="connsiteY5" fmla="*/ 560880 h 560880"/>
              <a:gd name="connsiteX6" fmla="*/ 93482 w 5609520"/>
              <a:gd name="connsiteY6" fmla="*/ 560880 h 560880"/>
              <a:gd name="connsiteX7" fmla="*/ 0 w 5609520"/>
              <a:gd name="connsiteY7" fmla="*/ 467398 h 560880"/>
              <a:gd name="connsiteX8" fmla="*/ 0 w 56095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9520" h="560880">
                <a:moveTo>
                  <a:pt x="0" y="93482"/>
                </a:moveTo>
                <a:cubicBezTo>
                  <a:pt x="0" y="41853"/>
                  <a:pt x="41853" y="0"/>
                  <a:pt x="93482" y="0"/>
                </a:cubicBezTo>
                <a:lnTo>
                  <a:pt x="5516038" y="0"/>
                </a:lnTo>
                <a:cubicBezTo>
                  <a:pt x="5567667" y="0"/>
                  <a:pt x="5609520" y="41853"/>
                  <a:pt x="5609520" y="93482"/>
                </a:cubicBezTo>
                <a:lnTo>
                  <a:pt x="5609520" y="467398"/>
                </a:lnTo>
                <a:cubicBezTo>
                  <a:pt x="5609520" y="519027"/>
                  <a:pt x="5567667" y="560880"/>
                  <a:pt x="5516038" y="560880"/>
                </a:cubicBezTo>
                <a:lnTo>
                  <a:pt x="93482" y="560880"/>
                </a:lnTo>
                <a:cubicBezTo>
                  <a:pt x="41853" y="560880"/>
                  <a:pt x="0" y="519027"/>
                  <a:pt x="0" y="467398"/>
                </a:cubicBezTo>
                <a:lnTo>
                  <a:pt x="0" y="93482"/>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407" tIns="27380" rIns="239407" bIns="27380" numCol="1" spcCol="1270" anchor="ctr" anchorCtr="0">
            <a:noAutofit/>
          </a:bodyPr>
          <a:lstStyle/>
          <a:p>
            <a:pPr lvl="0" algn="l" defTabSz="844550">
              <a:lnSpc>
                <a:spcPct val="90000"/>
              </a:lnSpc>
              <a:spcBef>
                <a:spcPct val="0"/>
              </a:spcBef>
              <a:spcAft>
                <a:spcPct val="35000"/>
              </a:spcAft>
            </a:pPr>
            <a:r>
              <a:rPr lang="en-US" sz="2800" b="1" kern="1200" dirty="0"/>
              <a:t>Future taxable amounts</a:t>
            </a:r>
          </a:p>
        </p:txBody>
      </p:sp>
      <p:sp>
        <p:nvSpPr>
          <p:cNvPr id="9" name="Freeform 8"/>
          <p:cNvSpPr/>
          <p:nvPr/>
        </p:nvSpPr>
        <p:spPr>
          <a:xfrm>
            <a:off x="721931" y="4982042"/>
            <a:ext cx="8093736" cy="1629417"/>
          </a:xfrm>
          <a:custGeom>
            <a:avLst/>
            <a:gdLst>
              <a:gd name="connsiteX0" fmla="*/ 0 w 8013600"/>
              <a:gd name="connsiteY0" fmla="*/ 0 h 1346625"/>
              <a:gd name="connsiteX1" fmla="*/ 8013600 w 8013600"/>
              <a:gd name="connsiteY1" fmla="*/ 0 h 1346625"/>
              <a:gd name="connsiteX2" fmla="*/ 8013600 w 8013600"/>
              <a:gd name="connsiteY2" fmla="*/ 1346625 h 1346625"/>
              <a:gd name="connsiteX3" fmla="*/ 0 w 8013600"/>
              <a:gd name="connsiteY3" fmla="*/ 1346625 h 1346625"/>
              <a:gd name="connsiteX4" fmla="*/ 0 w 8013600"/>
              <a:gd name="connsiteY4" fmla="*/ 0 h 134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3600" h="1346625">
                <a:moveTo>
                  <a:pt x="0" y="0"/>
                </a:moveTo>
                <a:lnTo>
                  <a:pt x="8013600" y="0"/>
                </a:lnTo>
                <a:lnTo>
                  <a:pt x="8013600" y="1346625"/>
                </a:lnTo>
                <a:lnTo>
                  <a:pt x="0" y="1346625"/>
                </a:lnTo>
                <a:lnTo>
                  <a:pt x="0" y="0"/>
                </a:lnTo>
                <a:close/>
              </a:path>
            </a:pathLst>
          </a:custGeom>
          <a:solidFill>
            <a:schemeClr val="accent1">
              <a:lumMod val="20000"/>
              <a:lumOff val="80000"/>
              <a:alpha val="90000"/>
            </a:schemeClr>
          </a:solidFill>
          <a:ln>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944" tIns="395732" rIns="621944" bIns="135128" numCol="1" spcCol="1270" anchor="t" anchorCtr="0">
            <a:noAutofit/>
          </a:bodyPr>
          <a:lstStyle/>
          <a:p>
            <a:pPr marL="171450" lvl="1" indent="-171450" algn="l" defTabSz="844550">
              <a:lnSpc>
                <a:spcPct val="90000"/>
              </a:lnSpc>
              <a:spcBef>
                <a:spcPct val="0"/>
              </a:spcBef>
              <a:spcAft>
                <a:spcPct val="15000"/>
              </a:spcAft>
              <a:buChar char="••"/>
            </a:pPr>
            <a:r>
              <a:rPr lang="en-IN" sz="2600" kern="1200" dirty="0"/>
              <a:t>The total of the future deductible amounts is multiplied by future tax rate(s) to determine the appropriate balance for the deferred tax asset</a:t>
            </a:r>
            <a:endParaRPr lang="en-US" sz="2600" kern="1200" dirty="0"/>
          </a:p>
        </p:txBody>
      </p:sp>
      <p:sp>
        <p:nvSpPr>
          <p:cNvPr id="10" name="Freeform 9"/>
          <p:cNvSpPr/>
          <p:nvPr/>
        </p:nvSpPr>
        <p:spPr>
          <a:xfrm>
            <a:off x="1162679" y="4739762"/>
            <a:ext cx="5609520" cy="560880"/>
          </a:xfrm>
          <a:custGeom>
            <a:avLst/>
            <a:gdLst>
              <a:gd name="connsiteX0" fmla="*/ 0 w 5609520"/>
              <a:gd name="connsiteY0" fmla="*/ 93482 h 560880"/>
              <a:gd name="connsiteX1" fmla="*/ 93482 w 5609520"/>
              <a:gd name="connsiteY1" fmla="*/ 0 h 560880"/>
              <a:gd name="connsiteX2" fmla="*/ 5516038 w 5609520"/>
              <a:gd name="connsiteY2" fmla="*/ 0 h 560880"/>
              <a:gd name="connsiteX3" fmla="*/ 5609520 w 5609520"/>
              <a:gd name="connsiteY3" fmla="*/ 93482 h 560880"/>
              <a:gd name="connsiteX4" fmla="*/ 5609520 w 5609520"/>
              <a:gd name="connsiteY4" fmla="*/ 467398 h 560880"/>
              <a:gd name="connsiteX5" fmla="*/ 5516038 w 5609520"/>
              <a:gd name="connsiteY5" fmla="*/ 560880 h 560880"/>
              <a:gd name="connsiteX6" fmla="*/ 93482 w 5609520"/>
              <a:gd name="connsiteY6" fmla="*/ 560880 h 560880"/>
              <a:gd name="connsiteX7" fmla="*/ 0 w 5609520"/>
              <a:gd name="connsiteY7" fmla="*/ 467398 h 560880"/>
              <a:gd name="connsiteX8" fmla="*/ 0 w 5609520"/>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9520" h="560880">
                <a:moveTo>
                  <a:pt x="0" y="93482"/>
                </a:moveTo>
                <a:cubicBezTo>
                  <a:pt x="0" y="41853"/>
                  <a:pt x="41853" y="0"/>
                  <a:pt x="93482" y="0"/>
                </a:cubicBezTo>
                <a:lnTo>
                  <a:pt x="5516038" y="0"/>
                </a:lnTo>
                <a:cubicBezTo>
                  <a:pt x="5567667" y="0"/>
                  <a:pt x="5609520" y="41853"/>
                  <a:pt x="5609520" y="93482"/>
                </a:cubicBezTo>
                <a:lnTo>
                  <a:pt x="5609520" y="467398"/>
                </a:lnTo>
                <a:cubicBezTo>
                  <a:pt x="5609520" y="519027"/>
                  <a:pt x="5567667" y="560880"/>
                  <a:pt x="5516038" y="560880"/>
                </a:cubicBezTo>
                <a:lnTo>
                  <a:pt x="93482" y="560880"/>
                </a:lnTo>
                <a:cubicBezTo>
                  <a:pt x="41853" y="560880"/>
                  <a:pt x="0" y="519027"/>
                  <a:pt x="0" y="467398"/>
                </a:cubicBezTo>
                <a:lnTo>
                  <a:pt x="0" y="93482"/>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407" tIns="27380" rIns="239407" bIns="27380" numCol="1" spcCol="1270" anchor="ctr" anchorCtr="0">
            <a:noAutofit/>
          </a:bodyPr>
          <a:lstStyle/>
          <a:p>
            <a:pPr lvl="0" algn="l" defTabSz="844550">
              <a:lnSpc>
                <a:spcPct val="90000"/>
              </a:lnSpc>
              <a:spcBef>
                <a:spcPct val="0"/>
              </a:spcBef>
              <a:spcAft>
                <a:spcPct val="35000"/>
              </a:spcAft>
            </a:pPr>
            <a:r>
              <a:rPr lang="en-US" sz="2800" b="1" kern="1200" dirty="0"/>
              <a:t>Future deductible amounts</a:t>
            </a:r>
          </a:p>
        </p:txBody>
      </p:sp>
      <p:sp>
        <p:nvSpPr>
          <p:cNvPr id="12" name="Slide Number Placeholder 5">
            <a:extLst>
              <a:ext uri="{FF2B5EF4-FFF2-40B4-BE49-F238E27FC236}">
                <a16:creationId xmlns:a16="http://schemas.microsoft.com/office/drawing/2014/main" id="{DFC0631A-EF35-514E-ABE8-F90F95495878}"/>
              </a:ext>
            </a:extLst>
          </p:cNvPr>
          <p:cNvSpPr txBox="1">
            <a:spLocks/>
          </p:cNvSpPr>
          <p:nvPr/>
        </p:nvSpPr>
        <p:spPr>
          <a:xfrm>
            <a:off x="6553200" y="6335299"/>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66</a:t>
            </a:fld>
            <a:endParaRPr lang="en-US" dirty="0"/>
          </a:p>
        </p:txBody>
      </p:sp>
    </p:spTree>
    <p:extLst>
      <p:ext uri="{BB962C8B-B14F-4D97-AF65-F5344CB8AC3E}">
        <p14:creationId xmlns:p14="http://schemas.microsoft.com/office/powerpoint/2010/main" val="14001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00" y="13851"/>
            <a:ext cx="8239490" cy="891533"/>
          </a:xfrm>
        </p:spPr>
        <p:txBody>
          <a:bodyPr>
            <a:noAutofit/>
          </a:bodyPr>
          <a:lstStyle/>
          <a:p>
            <a:r>
              <a:rPr lang="en-US" dirty="0"/>
              <a:t> </a:t>
            </a:r>
            <a:r>
              <a:rPr lang="en-US" sz="3000" dirty="0"/>
              <a:t>Multiple Temporary Differences </a:t>
            </a:r>
            <a:r>
              <a:rPr lang="en-US" sz="2600" dirty="0"/>
              <a:t>(continued)</a:t>
            </a:r>
            <a:endParaRPr lang="en-IN" sz="2600" dirty="0">
              <a:latin typeface="+mj-lt"/>
            </a:endParaRP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5" name="TextBox 4"/>
          <p:cNvSpPr txBox="1"/>
          <p:nvPr/>
        </p:nvSpPr>
        <p:spPr>
          <a:xfrm>
            <a:off x="574778" y="498988"/>
            <a:ext cx="8525387" cy="3893374"/>
          </a:xfrm>
          <a:prstGeom prst="rect">
            <a:avLst/>
          </a:prstGeom>
          <a:noFill/>
        </p:spPr>
        <p:txBody>
          <a:bodyPr wrap="square" rtlCol="0">
            <a:spAutoFit/>
          </a:bodyPr>
          <a:lstStyle/>
          <a:p>
            <a:r>
              <a:rPr lang="en-US" sz="2200" b="1" dirty="0"/>
              <a:t>2021</a:t>
            </a:r>
          </a:p>
          <a:p>
            <a:r>
              <a:rPr lang="en-IN" sz="2200" dirty="0"/>
              <a:t>During 2021, its first year of operations, Eli-Wallace Distributors reported </a:t>
            </a:r>
            <a:r>
              <a:rPr lang="en-US" sz="2200" dirty="0"/>
              <a:t>pretax</a:t>
            </a:r>
            <a:r>
              <a:rPr lang="en-IN" sz="2200" dirty="0"/>
              <a:t> accounting income of $200 million which included the following amounts:</a:t>
            </a:r>
          </a:p>
          <a:p>
            <a:pPr marL="457200" indent="-457200">
              <a:spcBef>
                <a:spcPts val="300"/>
              </a:spcBef>
              <a:buFont typeface="+mj-lt"/>
              <a:buAutoNum type="arabicPeriod"/>
            </a:pPr>
            <a:r>
              <a:rPr lang="en-IN" sz="2200" dirty="0"/>
              <a:t>Income </a:t>
            </a:r>
            <a:r>
              <a:rPr lang="en-US" sz="2200" dirty="0"/>
              <a:t>(net) from installment sales of warehouses in 2021 of $8 million will be reported for tax purposes in 2022 ($6 million) and 2023 ($2 million). </a:t>
            </a:r>
            <a:endParaRPr lang="en-IN" sz="2200" dirty="0"/>
          </a:p>
          <a:p>
            <a:pPr marL="457200" indent="-457200">
              <a:spcBef>
                <a:spcPts val="300"/>
              </a:spcBef>
              <a:buFont typeface="+mj-lt"/>
              <a:buAutoNum type="arabicPeriod"/>
            </a:pPr>
            <a:r>
              <a:rPr lang="en-US" sz="2200" dirty="0"/>
              <a:t>Depreciation is reported by the straight-line method on an asset with a four-year useful life. On the tax return, deductions for depreciation will be more than straight-line depreciation the first two years but less than straight-line depreciation the next two years:</a:t>
            </a:r>
          </a:p>
        </p:txBody>
      </p:sp>
      <p:sp>
        <p:nvSpPr>
          <p:cNvPr id="6" name="TextBox 5"/>
          <p:cNvSpPr txBox="1"/>
          <p:nvPr/>
        </p:nvSpPr>
        <p:spPr>
          <a:xfrm>
            <a:off x="837949" y="4657918"/>
            <a:ext cx="790890" cy="430887"/>
          </a:xfrm>
          <a:prstGeom prst="rect">
            <a:avLst/>
          </a:prstGeom>
          <a:noFill/>
        </p:spPr>
        <p:txBody>
          <a:bodyPr wrap="square" rtlCol="0">
            <a:spAutoFit/>
          </a:bodyPr>
          <a:lstStyle/>
          <a:p>
            <a:r>
              <a:rPr lang="en-IN" sz="2200" dirty="0"/>
              <a:t>2021</a:t>
            </a:r>
            <a:endParaRPr lang="en-US" sz="2200" dirty="0"/>
          </a:p>
        </p:txBody>
      </p:sp>
      <p:sp>
        <p:nvSpPr>
          <p:cNvPr id="8" name="TextBox 7"/>
          <p:cNvSpPr txBox="1"/>
          <p:nvPr/>
        </p:nvSpPr>
        <p:spPr>
          <a:xfrm>
            <a:off x="836412" y="5041372"/>
            <a:ext cx="790890" cy="430887"/>
          </a:xfrm>
          <a:prstGeom prst="rect">
            <a:avLst/>
          </a:prstGeom>
          <a:noFill/>
        </p:spPr>
        <p:txBody>
          <a:bodyPr wrap="square" rtlCol="0">
            <a:spAutoFit/>
          </a:bodyPr>
          <a:lstStyle/>
          <a:p>
            <a:r>
              <a:rPr lang="en-IN" sz="2200" dirty="0"/>
              <a:t>2022</a:t>
            </a:r>
            <a:endParaRPr lang="en-US" sz="2200" dirty="0"/>
          </a:p>
        </p:txBody>
      </p:sp>
      <p:sp>
        <p:nvSpPr>
          <p:cNvPr id="9" name="TextBox 8"/>
          <p:cNvSpPr txBox="1"/>
          <p:nvPr/>
        </p:nvSpPr>
        <p:spPr>
          <a:xfrm>
            <a:off x="834875" y="5415636"/>
            <a:ext cx="790890" cy="430887"/>
          </a:xfrm>
          <a:prstGeom prst="rect">
            <a:avLst/>
          </a:prstGeom>
          <a:noFill/>
        </p:spPr>
        <p:txBody>
          <a:bodyPr wrap="square" rtlCol="0">
            <a:spAutoFit/>
          </a:bodyPr>
          <a:lstStyle/>
          <a:p>
            <a:r>
              <a:rPr lang="en-IN" sz="2200" dirty="0"/>
              <a:t>2023</a:t>
            </a:r>
            <a:endParaRPr lang="en-US" sz="2200" dirty="0"/>
          </a:p>
        </p:txBody>
      </p:sp>
      <p:sp>
        <p:nvSpPr>
          <p:cNvPr id="10" name="TextBox 9"/>
          <p:cNvSpPr txBox="1"/>
          <p:nvPr/>
        </p:nvSpPr>
        <p:spPr>
          <a:xfrm>
            <a:off x="839487" y="5794495"/>
            <a:ext cx="790890" cy="430887"/>
          </a:xfrm>
          <a:prstGeom prst="rect">
            <a:avLst/>
          </a:prstGeom>
          <a:noFill/>
        </p:spPr>
        <p:txBody>
          <a:bodyPr wrap="square" rtlCol="0">
            <a:spAutoFit/>
          </a:bodyPr>
          <a:lstStyle/>
          <a:p>
            <a:r>
              <a:rPr lang="en-IN" sz="2200" dirty="0"/>
              <a:t>2024</a:t>
            </a:r>
            <a:endParaRPr lang="en-US" sz="2200" dirty="0"/>
          </a:p>
        </p:txBody>
      </p:sp>
      <p:sp>
        <p:nvSpPr>
          <p:cNvPr id="11" name="TextBox 10"/>
          <p:cNvSpPr txBox="1"/>
          <p:nvPr/>
        </p:nvSpPr>
        <p:spPr>
          <a:xfrm>
            <a:off x="2182868" y="4274464"/>
            <a:ext cx="2482153" cy="430887"/>
          </a:xfrm>
          <a:prstGeom prst="rect">
            <a:avLst/>
          </a:prstGeom>
          <a:noFill/>
        </p:spPr>
        <p:txBody>
          <a:bodyPr wrap="square" rtlCol="0">
            <a:spAutoFit/>
          </a:bodyPr>
          <a:lstStyle/>
          <a:p>
            <a:pPr algn="ctr"/>
            <a:r>
              <a:rPr lang="en-US" sz="2200" b="1" dirty="0"/>
              <a:t>Income Statement</a:t>
            </a:r>
            <a:endParaRPr lang="en-US" sz="2200" dirty="0"/>
          </a:p>
        </p:txBody>
      </p:sp>
      <p:sp>
        <p:nvSpPr>
          <p:cNvPr id="12" name="TextBox 11"/>
          <p:cNvSpPr txBox="1"/>
          <p:nvPr/>
        </p:nvSpPr>
        <p:spPr>
          <a:xfrm>
            <a:off x="4420483" y="4274464"/>
            <a:ext cx="2482153" cy="430887"/>
          </a:xfrm>
          <a:prstGeom prst="rect">
            <a:avLst/>
          </a:prstGeom>
          <a:noFill/>
        </p:spPr>
        <p:txBody>
          <a:bodyPr wrap="square" rtlCol="0">
            <a:spAutoFit/>
          </a:bodyPr>
          <a:lstStyle/>
          <a:p>
            <a:pPr algn="ctr"/>
            <a:r>
              <a:rPr lang="en-US" sz="2200" b="1" dirty="0"/>
              <a:t>Tax Return</a:t>
            </a:r>
            <a:endParaRPr lang="en-US" sz="2200" dirty="0"/>
          </a:p>
        </p:txBody>
      </p:sp>
      <p:sp>
        <p:nvSpPr>
          <p:cNvPr id="13" name="TextBox 12"/>
          <p:cNvSpPr txBox="1"/>
          <p:nvPr/>
        </p:nvSpPr>
        <p:spPr>
          <a:xfrm>
            <a:off x="6658098" y="4274464"/>
            <a:ext cx="2482153" cy="430887"/>
          </a:xfrm>
          <a:prstGeom prst="rect">
            <a:avLst/>
          </a:prstGeom>
          <a:noFill/>
        </p:spPr>
        <p:txBody>
          <a:bodyPr wrap="square" rtlCol="0">
            <a:spAutoFit/>
          </a:bodyPr>
          <a:lstStyle/>
          <a:p>
            <a:pPr algn="ctr"/>
            <a:r>
              <a:rPr lang="en-US" sz="2200" b="1" dirty="0"/>
              <a:t>Difference</a:t>
            </a:r>
            <a:endParaRPr lang="en-US" sz="2200" dirty="0"/>
          </a:p>
        </p:txBody>
      </p:sp>
      <p:sp>
        <p:nvSpPr>
          <p:cNvPr id="14" name="TextBox 13"/>
          <p:cNvSpPr txBox="1"/>
          <p:nvPr/>
        </p:nvSpPr>
        <p:spPr>
          <a:xfrm>
            <a:off x="3028499" y="4657918"/>
            <a:ext cx="790890" cy="430887"/>
          </a:xfrm>
          <a:prstGeom prst="rect">
            <a:avLst/>
          </a:prstGeom>
          <a:noFill/>
        </p:spPr>
        <p:txBody>
          <a:bodyPr wrap="square" rtlCol="0">
            <a:spAutoFit/>
          </a:bodyPr>
          <a:lstStyle/>
          <a:p>
            <a:pPr algn="r"/>
            <a:r>
              <a:rPr lang="en-IN" sz="2200" dirty="0"/>
              <a:t>$  50</a:t>
            </a:r>
            <a:endParaRPr lang="en-US" sz="2200" dirty="0"/>
          </a:p>
        </p:txBody>
      </p:sp>
      <p:sp>
        <p:nvSpPr>
          <p:cNvPr id="15" name="TextBox 14"/>
          <p:cNvSpPr txBox="1"/>
          <p:nvPr/>
        </p:nvSpPr>
        <p:spPr>
          <a:xfrm>
            <a:off x="5266114" y="4657918"/>
            <a:ext cx="790890" cy="430887"/>
          </a:xfrm>
          <a:prstGeom prst="rect">
            <a:avLst/>
          </a:prstGeom>
          <a:noFill/>
        </p:spPr>
        <p:txBody>
          <a:bodyPr wrap="square" rtlCol="0">
            <a:spAutoFit/>
          </a:bodyPr>
          <a:lstStyle/>
          <a:p>
            <a:pPr algn="r"/>
            <a:r>
              <a:rPr lang="en-IN" sz="2200" dirty="0"/>
              <a:t>$  66</a:t>
            </a:r>
            <a:endParaRPr lang="en-US" sz="2200" dirty="0"/>
          </a:p>
        </p:txBody>
      </p:sp>
      <p:sp>
        <p:nvSpPr>
          <p:cNvPr id="16" name="TextBox 15"/>
          <p:cNvSpPr txBox="1"/>
          <p:nvPr/>
        </p:nvSpPr>
        <p:spPr>
          <a:xfrm>
            <a:off x="7503729" y="4657918"/>
            <a:ext cx="790890" cy="430887"/>
          </a:xfrm>
          <a:prstGeom prst="rect">
            <a:avLst/>
          </a:prstGeom>
          <a:noFill/>
        </p:spPr>
        <p:txBody>
          <a:bodyPr wrap="square" rtlCol="0">
            <a:spAutoFit/>
          </a:bodyPr>
          <a:lstStyle/>
          <a:p>
            <a:pPr algn="r"/>
            <a:r>
              <a:rPr lang="en-IN" sz="2200" dirty="0"/>
              <a:t>$(16)</a:t>
            </a:r>
            <a:endParaRPr lang="en-US" sz="2200" dirty="0"/>
          </a:p>
        </p:txBody>
      </p:sp>
      <p:sp>
        <p:nvSpPr>
          <p:cNvPr id="17" name="TextBox 16"/>
          <p:cNvSpPr txBox="1"/>
          <p:nvPr/>
        </p:nvSpPr>
        <p:spPr>
          <a:xfrm>
            <a:off x="3028499" y="5041372"/>
            <a:ext cx="790890" cy="430887"/>
          </a:xfrm>
          <a:prstGeom prst="rect">
            <a:avLst/>
          </a:prstGeom>
          <a:noFill/>
        </p:spPr>
        <p:txBody>
          <a:bodyPr wrap="square" rtlCol="0">
            <a:spAutoFit/>
          </a:bodyPr>
          <a:lstStyle/>
          <a:p>
            <a:pPr algn="r"/>
            <a:r>
              <a:rPr lang="en-IN" sz="2200" dirty="0"/>
              <a:t>50</a:t>
            </a:r>
            <a:endParaRPr lang="en-US" sz="2200" dirty="0"/>
          </a:p>
        </p:txBody>
      </p:sp>
      <p:sp>
        <p:nvSpPr>
          <p:cNvPr id="18" name="TextBox 17"/>
          <p:cNvSpPr txBox="1"/>
          <p:nvPr/>
        </p:nvSpPr>
        <p:spPr>
          <a:xfrm>
            <a:off x="5266114" y="5041372"/>
            <a:ext cx="790890" cy="430887"/>
          </a:xfrm>
          <a:prstGeom prst="rect">
            <a:avLst/>
          </a:prstGeom>
          <a:noFill/>
        </p:spPr>
        <p:txBody>
          <a:bodyPr wrap="square" rtlCol="0">
            <a:spAutoFit/>
          </a:bodyPr>
          <a:lstStyle/>
          <a:p>
            <a:pPr algn="r"/>
            <a:r>
              <a:rPr lang="en-IN" sz="2200" dirty="0"/>
              <a:t>88</a:t>
            </a:r>
            <a:endParaRPr lang="en-US" sz="2200" dirty="0"/>
          </a:p>
        </p:txBody>
      </p:sp>
      <p:sp>
        <p:nvSpPr>
          <p:cNvPr id="19" name="TextBox 18"/>
          <p:cNvSpPr txBox="1"/>
          <p:nvPr/>
        </p:nvSpPr>
        <p:spPr>
          <a:xfrm>
            <a:off x="7503729" y="5041372"/>
            <a:ext cx="790890" cy="430887"/>
          </a:xfrm>
          <a:prstGeom prst="rect">
            <a:avLst/>
          </a:prstGeom>
          <a:noFill/>
        </p:spPr>
        <p:txBody>
          <a:bodyPr wrap="square" rtlCol="0">
            <a:spAutoFit/>
          </a:bodyPr>
          <a:lstStyle/>
          <a:p>
            <a:pPr algn="r"/>
            <a:r>
              <a:rPr lang="en-IN" sz="2200" dirty="0"/>
              <a:t>(38)</a:t>
            </a:r>
            <a:endParaRPr lang="en-US" sz="2200" dirty="0"/>
          </a:p>
        </p:txBody>
      </p:sp>
      <p:sp>
        <p:nvSpPr>
          <p:cNvPr id="20" name="TextBox 19"/>
          <p:cNvSpPr txBox="1"/>
          <p:nvPr/>
        </p:nvSpPr>
        <p:spPr>
          <a:xfrm>
            <a:off x="3028499" y="5415636"/>
            <a:ext cx="790890" cy="430887"/>
          </a:xfrm>
          <a:prstGeom prst="rect">
            <a:avLst/>
          </a:prstGeom>
          <a:noFill/>
        </p:spPr>
        <p:txBody>
          <a:bodyPr wrap="square" rtlCol="0">
            <a:spAutoFit/>
          </a:bodyPr>
          <a:lstStyle/>
          <a:p>
            <a:pPr algn="r"/>
            <a:r>
              <a:rPr lang="en-IN" sz="2200" dirty="0"/>
              <a:t>50</a:t>
            </a:r>
            <a:endParaRPr lang="en-US" sz="2200" dirty="0"/>
          </a:p>
        </p:txBody>
      </p:sp>
      <p:sp>
        <p:nvSpPr>
          <p:cNvPr id="21" name="TextBox 20"/>
          <p:cNvSpPr txBox="1"/>
          <p:nvPr/>
        </p:nvSpPr>
        <p:spPr>
          <a:xfrm>
            <a:off x="5266114" y="5415636"/>
            <a:ext cx="790890" cy="430887"/>
          </a:xfrm>
          <a:prstGeom prst="rect">
            <a:avLst/>
          </a:prstGeom>
          <a:noFill/>
        </p:spPr>
        <p:txBody>
          <a:bodyPr wrap="square" rtlCol="0">
            <a:spAutoFit/>
          </a:bodyPr>
          <a:lstStyle/>
          <a:p>
            <a:pPr algn="r"/>
            <a:r>
              <a:rPr lang="en-IN" sz="2200" dirty="0"/>
              <a:t>30</a:t>
            </a:r>
            <a:endParaRPr lang="en-US" sz="2200" dirty="0"/>
          </a:p>
        </p:txBody>
      </p:sp>
      <p:sp>
        <p:nvSpPr>
          <p:cNvPr id="22" name="TextBox 21"/>
          <p:cNvSpPr txBox="1"/>
          <p:nvPr/>
        </p:nvSpPr>
        <p:spPr>
          <a:xfrm>
            <a:off x="7503729" y="5415636"/>
            <a:ext cx="790890" cy="430887"/>
          </a:xfrm>
          <a:prstGeom prst="rect">
            <a:avLst/>
          </a:prstGeom>
          <a:noFill/>
        </p:spPr>
        <p:txBody>
          <a:bodyPr wrap="square" rtlCol="0">
            <a:spAutoFit/>
          </a:bodyPr>
          <a:lstStyle/>
          <a:p>
            <a:pPr algn="r"/>
            <a:r>
              <a:rPr lang="en-IN" sz="2200" dirty="0"/>
              <a:t>20</a:t>
            </a:r>
            <a:endParaRPr lang="en-US" sz="2200" dirty="0"/>
          </a:p>
        </p:txBody>
      </p:sp>
      <p:sp>
        <p:nvSpPr>
          <p:cNvPr id="23" name="TextBox 22"/>
          <p:cNvSpPr txBox="1"/>
          <p:nvPr/>
        </p:nvSpPr>
        <p:spPr>
          <a:xfrm>
            <a:off x="3028499" y="5794495"/>
            <a:ext cx="790890" cy="430887"/>
          </a:xfrm>
          <a:prstGeom prst="rect">
            <a:avLst/>
          </a:prstGeom>
          <a:noFill/>
        </p:spPr>
        <p:txBody>
          <a:bodyPr wrap="square" rtlCol="0">
            <a:spAutoFit/>
          </a:bodyPr>
          <a:lstStyle/>
          <a:p>
            <a:pPr algn="r"/>
            <a:r>
              <a:rPr lang="en-IN" sz="2200" dirty="0"/>
              <a:t>50</a:t>
            </a:r>
            <a:endParaRPr lang="en-US" sz="2200" dirty="0"/>
          </a:p>
        </p:txBody>
      </p:sp>
      <p:sp>
        <p:nvSpPr>
          <p:cNvPr id="24" name="TextBox 23"/>
          <p:cNvSpPr txBox="1"/>
          <p:nvPr/>
        </p:nvSpPr>
        <p:spPr>
          <a:xfrm>
            <a:off x="5266114" y="5794495"/>
            <a:ext cx="790890" cy="430887"/>
          </a:xfrm>
          <a:prstGeom prst="rect">
            <a:avLst/>
          </a:prstGeom>
          <a:noFill/>
        </p:spPr>
        <p:txBody>
          <a:bodyPr wrap="square" rtlCol="0">
            <a:spAutoFit/>
          </a:bodyPr>
          <a:lstStyle/>
          <a:p>
            <a:pPr algn="r"/>
            <a:r>
              <a:rPr lang="en-IN" sz="2200" dirty="0"/>
              <a:t>16</a:t>
            </a:r>
            <a:endParaRPr lang="en-US" sz="2200" dirty="0"/>
          </a:p>
        </p:txBody>
      </p:sp>
      <p:sp>
        <p:nvSpPr>
          <p:cNvPr id="25" name="TextBox 24"/>
          <p:cNvSpPr txBox="1"/>
          <p:nvPr/>
        </p:nvSpPr>
        <p:spPr>
          <a:xfrm>
            <a:off x="7503729" y="5794495"/>
            <a:ext cx="790890" cy="430887"/>
          </a:xfrm>
          <a:prstGeom prst="rect">
            <a:avLst/>
          </a:prstGeom>
          <a:noFill/>
        </p:spPr>
        <p:txBody>
          <a:bodyPr wrap="square" rtlCol="0">
            <a:spAutoFit/>
          </a:bodyPr>
          <a:lstStyle/>
          <a:p>
            <a:pPr algn="r"/>
            <a:r>
              <a:rPr lang="en-IN" sz="2200" dirty="0"/>
              <a:t>34</a:t>
            </a:r>
            <a:endParaRPr lang="en-US" sz="2200" dirty="0"/>
          </a:p>
        </p:txBody>
      </p:sp>
      <p:sp>
        <p:nvSpPr>
          <p:cNvPr id="43" name="TextBox 42"/>
          <p:cNvSpPr txBox="1"/>
          <p:nvPr/>
        </p:nvSpPr>
        <p:spPr>
          <a:xfrm>
            <a:off x="3028499" y="6197071"/>
            <a:ext cx="790890" cy="430887"/>
          </a:xfrm>
          <a:prstGeom prst="rect">
            <a:avLst/>
          </a:prstGeom>
          <a:noFill/>
        </p:spPr>
        <p:txBody>
          <a:bodyPr wrap="square" rtlCol="0">
            <a:spAutoFit/>
          </a:bodyPr>
          <a:lstStyle/>
          <a:p>
            <a:pPr algn="r"/>
            <a:r>
              <a:rPr lang="en-IN" sz="2200" dirty="0"/>
              <a:t>$200</a:t>
            </a:r>
            <a:endParaRPr lang="en-US" sz="2200" dirty="0"/>
          </a:p>
        </p:txBody>
      </p:sp>
      <p:sp>
        <p:nvSpPr>
          <p:cNvPr id="44" name="TextBox 43"/>
          <p:cNvSpPr txBox="1"/>
          <p:nvPr/>
        </p:nvSpPr>
        <p:spPr>
          <a:xfrm>
            <a:off x="5266114" y="6197071"/>
            <a:ext cx="790890" cy="430887"/>
          </a:xfrm>
          <a:prstGeom prst="rect">
            <a:avLst/>
          </a:prstGeom>
          <a:noFill/>
        </p:spPr>
        <p:txBody>
          <a:bodyPr wrap="square" rtlCol="0">
            <a:spAutoFit/>
          </a:bodyPr>
          <a:lstStyle/>
          <a:p>
            <a:pPr algn="r"/>
            <a:r>
              <a:rPr lang="en-IN" sz="2200" dirty="0"/>
              <a:t>$200</a:t>
            </a:r>
            <a:endParaRPr lang="en-US" sz="2200" dirty="0"/>
          </a:p>
        </p:txBody>
      </p:sp>
      <p:sp>
        <p:nvSpPr>
          <p:cNvPr id="45" name="TextBox 44"/>
          <p:cNvSpPr txBox="1"/>
          <p:nvPr/>
        </p:nvSpPr>
        <p:spPr>
          <a:xfrm>
            <a:off x="7503729" y="6197071"/>
            <a:ext cx="790890" cy="430887"/>
          </a:xfrm>
          <a:prstGeom prst="rect">
            <a:avLst/>
          </a:prstGeom>
          <a:noFill/>
        </p:spPr>
        <p:txBody>
          <a:bodyPr wrap="square" rtlCol="0">
            <a:spAutoFit/>
          </a:bodyPr>
          <a:lstStyle/>
          <a:p>
            <a:pPr algn="r"/>
            <a:r>
              <a:rPr lang="en-IN" sz="2200" dirty="0"/>
              <a:t>$    0</a:t>
            </a:r>
            <a:endParaRPr lang="en-US" sz="2200" dirty="0"/>
          </a:p>
        </p:txBody>
      </p:sp>
      <p:cxnSp>
        <p:nvCxnSpPr>
          <p:cNvPr id="9216" name="Straight Connector 9215"/>
          <p:cNvCxnSpPr/>
          <p:nvPr/>
        </p:nvCxnSpPr>
        <p:spPr>
          <a:xfrm>
            <a:off x="3135700" y="6238082"/>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35700" y="6615258"/>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35700" y="6574632"/>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70900" y="6238082"/>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70900" y="6615258"/>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370900" y="6574632"/>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31500" y="6238082"/>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31500" y="6615258"/>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31500" y="6574632"/>
            <a:ext cx="59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9" name="Straight Connector 9218"/>
          <p:cNvCxnSpPr/>
          <p:nvPr/>
        </p:nvCxnSpPr>
        <p:spPr>
          <a:xfrm flipV="1">
            <a:off x="911796" y="4657918"/>
            <a:ext cx="765383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58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43" grpId="0"/>
      <p:bldP spid="44" grpId="0"/>
      <p:bldP spid="4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26" name="TextBox 25"/>
          <p:cNvSpPr txBox="1"/>
          <p:nvPr/>
        </p:nvSpPr>
        <p:spPr>
          <a:xfrm>
            <a:off x="618684" y="1015021"/>
            <a:ext cx="8476445" cy="1107996"/>
          </a:xfrm>
          <a:prstGeom prst="rect">
            <a:avLst/>
          </a:prstGeom>
          <a:noFill/>
        </p:spPr>
        <p:txBody>
          <a:bodyPr wrap="square" rtlCol="0">
            <a:spAutoFit/>
          </a:bodyPr>
          <a:lstStyle/>
          <a:p>
            <a:pPr marL="457200" indent="-457200">
              <a:buFont typeface="+mj-lt"/>
              <a:buAutoNum type="arabicPeriod" startAt="3"/>
            </a:pPr>
            <a:r>
              <a:rPr lang="en-IN" sz="2200" dirty="0"/>
              <a:t>Estimated warranty expense will be deductible on the tax return when actually paid during the next two years. Estimated deductions are as follows ($ in millions):</a:t>
            </a:r>
            <a:r>
              <a:rPr lang="en-US" sz="2200" dirty="0"/>
              <a:t>	</a:t>
            </a:r>
          </a:p>
        </p:txBody>
      </p:sp>
      <p:sp>
        <p:nvSpPr>
          <p:cNvPr id="27" name="TextBox 26"/>
          <p:cNvSpPr txBox="1"/>
          <p:nvPr/>
        </p:nvSpPr>
        <p:spPr>
          <a:xfrm>
            <a:off x="618683" y="4244572"/>
            <a:ext cx="8476488" cy="2123658"/>
          </a:xfrm>
          <a:prstGeom prst="rect">
            <a:avLst/>
          </a:prstGeom>
          <a:noFill/>
        </p:spPr>
        <p:txBody>
          <a:bodyPr wrap="square" rtlCol="0">
            <a:spAutoFit/>
          </a:bodyPr>
          <a:lstStyle/>
          <a:p>
            <a:r>
              <a:rPr lang="en-US" sz="2200" b="1" dirty="0"/>
              <a:t>2022</a:t>
            </a:r>
          </a:p>
          <a:p>
            <a:r>
              <a:rPr lang="en-IN" sz="2200" dirty="0"/>
              <a:t>During 2022, </a:t>
            </a:r>
            <a:r>
              <a:rPr lang="en-US" sz="2200" dirty="0"/>
              <a:t>pretax</a:t>
            </a:r>
            <a:r>
              <a:rPr lang="en-IN" sz="2200" dirty="0"/>
              <a:t> accounting income of $200 million included an estimated loss of $2 million from having accrued a loss contingency. The loss is expected to be paid in 2024 at which time it will be tax deductible. </a:t>
            </a:r>
          </a:p>
          <a:p>
            <a:endParaRPr lang="en-IN" sz="2200" dirty="0"/>
          </a:p>
          <a:p>
            <a:r>
              <a:rPr lang="en-IN" sz="2200" dirty="0"/>
              <a:t>The enacted tax rate is 25% each year.</a:t>
            </a:r>
            <a:endParaRPr lang="en-US" sz="2200" dirty="0"/>
          </a:p>
        </p:txBody>
      </p:sp>
      <p:sp>
        <p:nvSpPr>
          <p:cNvPr id="43" name="Title 1"/>
          <p:cNvSpPr>
            <a:spLocks noGrp="1"/>
          </p:cNvSpPr>
          <p:nvPr>
            <p:ph type="title"/>
          </p:nvPr>
        </p:nvSpPr>
        <p:spPr>
          <a:xfrm>
            <a:off x="618684" y="204125"/>
            <a:ext cx="7839441" cy="771810"/>
          </a:xfrm>
        </p:spPr>
        <p:txBody>
          <a:bodyPr>
            <a:noAutofit/>
          </a:bodyPr>
          <a:lstStyle/>
          <a:p>
            <a:r>
              <a:rPr lang="en-US" sz="3000" dirty="0"/>
              <a:t>Multiple Temporary Differences </a:t>
            </a:r>
            <a:r>
              <a:rPr lang="en-US" sz="2600" dirty="0">
                <a:cs typeface="Arial" charset="0"/>
              </a:rPr>
              <a:t>(concluded)</a:t>
            </a:r>
            <a:endParaRPr lang="en-IN" sz="2600" dirty="0">
              <a:latin typeface="+mj-lt"/>
            </a:endParaRPr>
          </a:p>
        </p:txBody>
      </p:sp>
      <p:sp>
        <p:nvSpPr>
          <p:cNvPr id="73" name="TextBox 72"/>
          <p:cNvSpPr txBox="1"/>
          <p:nvPr/>
        </p:nvSpPr>
        <p:spPr>
          <a:xfrm>
            <a:off x="837949" y="2597704"/>
            <a:ext cx="790890" cy="430887"/>
          </a:xfrm>
          <a:prstGeom prst="rect">
            <a:avLst/>
          </a:prstGeom>
          <a:noFill/>
        </p:spPr>
        <p:txBody>
          <a:bodyPr wrap="square" rtlCol="0">
            <a:spAutoFit/>
          </a:bodyPr>
          <a:lstStyle/>
          <a:p>
            <a:r>
              <a:rPr lang="en-IN" sz="2200" dirty="0"/>
              <a:t>2021</a:t>
            </a:r>
            <a:endParaRPr lang="en-US" sz="2200" dirty="0"/>
          </a:p>
        </p:txBody>
      </p:sp>
      <p:sp>
        <p:nvSpPr>
          <p:cNvPr id="74" name="TextBox 73"/>
          <p:cNvSpPr txBox="1"/>
          <p:nvPr/>
        </p:nvSpPr>
        <p:spPr>
          <a:xfrm>
            <a:off x="836412" y="2981158"/>
            <a:ext cx="790890" cy="430887"/>
          </a:xfrm>
          <a:prstGeom prst="rect">
            <a:avLst/>
          </a:prstGeom>
          <a:noFill/>
        </p:spPr>
        <p:txBody>
          <a:bodyPr wrap="square" rtlCol="0">
            <a:spAutoFit/>
          </a:bodyPr>
          <a:lstStyle/>
          <a:p>
            <a:r>
              <a:rPr lang="en-IN" sz="2200" dirty="0"/>
              <a:t>2022</a:t>
            </a:r>
            <a:endParaRPr lang="en-US" sz="2200" dirty="0"/>
          </a:p>
        </p:txBody>
      </p:sp>
      <p:sp>
        <p:nvSpPr>
          <p:cNvPr id="75" name="TextBox 74"/>
          <p:cNvSpPr txBox="1"/>
          <p:nvPr/>
        </p:nvSpPr>
        <p:spPr>
          <a:xfrm>
            <a:off x="834875" y="3355422"/>
            <a:ext cx="790890" cy="430887"/>
          </a:xfrm>
          <a:prstGeom prst="rect">
            <a:avLst/>
          </a:prstGeom>
          <a:noFill/>
        </p:spPr>
        <p:txBody>
          <a:bodyPr wrap="square" rtlCol="0">
            <a:spAutoFit/>
          </a:bodyPr>
          <a:lstStyle/>
          <a:p>
            <a:r>
              <a:rPr lang="en-IN" sz="2200" dirty="0"/>
              <a:t>2023</a:t>
            </a:r>
            <a:endParaRPr lang="en-US" sz="2200" dirty="0"/>
          </a:p>
        </p:txBody>
      </p:sp>
      <p:sp>
        <p:nvSpPr>
          <p:cNvPr id="77" name="TextBox 76"/>
          <p:cNvSpPr txBox="1"/>
          <p:nvPr/>
        </p:nvSpPr>
        <p:spPr>
          <a:xfrm>
            <a:off x="2182868" y="2214250"/>
            <a:ext cx="2482153" cy="430887"/>
          </a:xfrm>
          <a:prstGeom prst="rect">
            <a:avLst/>
          </a:prstGeom>
          <a:noFill/>
        </p:spPr>
        <p:txBody>
          <a:bodyPr wrap="square" rtlCol="0">
            <a:spAutoFit/>
          </a:bodyPr>
          <a:lstStyle/>
          <a:p>
            <a:pPr algn="ctr"/>
            <a:r>
              <a:rPr lang="en-US" sz="2200" b="1" dirty="0"/>
              <a:t>Income Statement</a:t>
            </a:r>
            <a:endParaRPr lang="en-US" sz="2200" dirty="0"/>
          </a:p>
        </p:txBody>
      </p:sp>
      <p:sp>
        <p:nvSpPr>
          <p:cNvPr id="78" name="TextBox 77"/>
          <p:cNvSpPr txBox="1"/>
          <p:nvPr/>
        </p:nvSpPr>
        <p:spPr>
          <a:xfrm>
            <a:off x="4420483" y="2214250"/>
            <a:ext cx="2482153" cy="430887"/>
          </a:xfrm>
          <a:prstGeom prst="rect">
            <a:avLst/>
          </a:prstGeom>
          <a:noFill/>
        </p:spPr>
        <p:txBody>
          <a:bodyPr wrap="square" rtlCol="0">
            <a:spAutoFit/>
          </a:bodyPr>
          <a:lstStyle/>
          <a:p>
            <a:pPr algn="ctr"/>
            <a:r>
              <a:rPr lang="en-US" sz="2200" b="1" dirty="0"/>
              <a:t>Tax Return</a:t>
            </a:r>
            <a:endParaRPr lang="en-US" sz="2200" dirty="0"/>
          </a:p>
        </p:txBody>
      </p:sp>
      <p:sp>
        <p:nvSpPr>
          <p:cNvPr id="79" name="TextBox 78"/>
          <p:cNvSpPr txBox="1"/>
          <p:nvPr/>
        </p:nvSpPr>
        <p:spPr>
          <a:xfrm>
            <a:off x="6658098" y="2214250"/>
            <a:ext cx="2482153" cy="430887"/>
          </a:xfrm>
          <a:prstGeom prst="rect">
            <a:avLst/>
          </a:prstGeom>
          <a:noFill/>
        </p:spPr>
        <p:txBody>
          <a:bodyPr wrap="square" rtlCol="0">
            <a:spAutoFit/>
          </a:bodyPr>
          <a:lstStyle/>
          <a:p>
            <a:pPr algn="ctr"/>
            <a:r>
              <a:rPr lang="en-US" sz="2200" b="1" dirty="0"/>
              <a:t>Difference</a:t>
            </a:r>
            <a:endParaRPr lang="en-US" sz="2200" dirty="0"/>
          </a:p>
        </p:txBody>
      </p:sp>
      <p:sp>
        <p:nvSpPr>
          <p:cNvPr id="80" name="TextBox 79"/>
          <p:cNvSpPr txBox="1"/>
          <p:nvPr/>
        </p:nvSpPr>
        <p:spPr>
          <a:xfrm>
            <a:off x="3028499" y="2597704"/>
            <a:ext cx="790890" cy="430887"/>
          </a:xfrm>
          <a:prstGeom prst="rect">
            <a:avLst/>
          </a:prstGeom>
          <a:noFill/>
        </p:spPr>
        <p:txBody>
          <a:bodyPr wrap="square" rtlCol="0">
            <a:spAutoFit/>
          </a:bodyPr>
          <a:lstStyle/>
          <a:p>
            <a:pPr algn="r"/>
            <a:r>
              <a:rPr lang="en-IN" sz="2200" dirty="0"/>
              <a:t>$12</a:t>
            </a:r>
            <a:endParaRPr lang="en-US" sz="2200" dirty="0"/>
          </a:p>
        </p:txBody>
      </p:sp>
      <p:sp>
        <p:nvSpPr>
          <p:cNvPr id="82" name="TextBox 81"/>
          <p:cNvSpPr txBox="1"/>
          <p:nvPr/>
        </p:nvSpPr>
        <p:spPr>
          <a:xfrm>
            <a:off x="7503729" y="2597704"/>
            <a:ext cx="790890" cy="430887"/>
          </a:xfrm>
          <a:prstGeom prst="rect">
            <a:avLst/>
          </a:prstGeom>
          <a:noFill/>
        </p:spPr>
        <p:txBody>
          <a:bodyPr wrap="square" rtlCol="0">
            <a:spAutoFit/>
          </a:bodyPr>
          <a:lstStyle/>
          <a:p>
            <a:pPr algn="r"/>
            <a:r>
              <a:rPr lang="en-IN" sz="2200" dirty="0"/>
              <a:t>$12</a:t>
            </a:r>
            <a:endParaRPr lang="en-US" sz="2200" dirty="0"/>
          </a:p>
        </p:txBody>
      </p:sp>
      <p:sp>
        <p:nvSpPr>
          <p:cNvPr id="84" name="TextBox 83"/>
          <p:cNvSpPr txBox="1"/>
          <p:nvPr/>
        </p:nvSpPr>
        <p:spPr>
          <a:xfrm>
            <a:off x="5266114" y="2981158"/>
            <a:ext cx="790890" cy="430887"/>
          </a:xfrm>
          <a:prstGeom prst="rect">
            <a:avLst/>
          </a:prstGeom>
          <a:noFill/>
        </p:spPr>
        <p:txBody>
          <a:bodyPr wrap="square" rtlCol="0">
            <a:spAutoFit/>
          </a:bodyPr>
          <a:lstStyle/>
          <a:p>
            <a:pPr algn="r"/>
            <a:r>
              <a:rPr lang="en-IN" sz="2200" dirty="0"/>
              <a:t>$4</a:t>
            </a:r>
            <a:endParaRPr lang="en-US" sz="2200" dirty="0"/>
          </a:p>
        </p:txBody>
      </p:sp>
      <p:sp>
        <p:nvSpPr>
          <p:cNvPr id="85" name="TextBox 84"/>
          <p:cNvSpPr txBox="1"/>
          <p:nvPr/>
        </p:nvSpPr>
        <p:spPr>
          <a:xfrm>
            <a:off x="7577469" y="2981158"/>
            <a:ext cx="790890" cy="430887"/>
          </a:xfrm>
          <a:prstGeom prst="rect">
            <a:avLst/>
          </a:prstGeom>
          <a:noFill/>
        </p:spPr>
        <p:txBody>
          <a:bodyPr wrap="square" rtlCol="0">
            <a:spAutoFit/>
          </a:bodyPr>
          <a:lstStyle/>
          <a:p>
            <a:pPr algn="r"/>
            <a:r>
              <a:rPr lang="en-IN" sz="2200" dirty="0"/>
              <a:t>(4)</a:t>
            </a:r>
            <a:endParaRPr lang="en-US" sz="2200" dirty="0"/>
          </a:p>
        </p:txBody>
      </p:sp>
      <p:sp>
        <p:nvSpPr>
          <p:cNvPr id="87" name="TextBox 86"/>
          <p:cNvSpPr txBox="1"/>
          <p:nvPr/>
        </p:nvSpPr>
        <p:spPr>
          <a:xfrm>
            <a:off x="5266114" y="3355422"/>
            <a:ext cx="790890" cy="430887"/>
          </a:xfrm>
          <a:prstGeom prst="rect">
            <a:avLst/>
          </a:prstGeom>
          <a:noFill/>
        </p:spPr>
        <p:txBody>
          <a:bodyPr wrap="square" rtlCol="0">
            <a:spAutoFit/>
          </a:bodyPr>
          <a:lstStyle/>
          <a:p>
            <a:pPr algn="r"/>
            <a:r>
              <a:rPr lang="en-US" sz="2200" dirty="0"/>
              <a:t>8</a:t>
            </a:r>
          </a:p>
        </p:txBody>
      </p:sp>
      <p:sp>
        <p:nvSpPr>
          <p:cNvPr id="88" name="TextBox 87"/>
          <p:cNvSpPr txBox="1"/>
          <p:nvPr/>
        </p:nvSpPr>
        <p:spPr>
          <a:xfrm>
            <a:off x="7577469" y="3355422"/>
            <a:ext cx="790890" cy="430887"/>
          </a:xfrm>
          <a:prstGeom prst="rect">
            <a:avLst/>
          </a:prstGeom>
          <a:noFill/>
        </p:spPr>
        <p:txBody>
          <a:bodyPr wrap="square" rtlCol="0">
            <a:spAutoFit/>
          </a:bodyPr>
          <a:lstStyle/>
          <a:p>
            <a:pPr algn="r"/>
            <a:r>
              <a:rPr lang="en-IN" sz="2200" dirty="0"/>
              <a:t>(8)</a:t>
            </a:r>
            <a:endParaRPr lang="en-US" sz="2200" dirty="0"/>
          </a:p>
        </p:txBody>
      </p:sp>
      <p:sp>
        <p:nvSpPr>
          <p:cNvPr id="92" name="TextBox 91"/>
          <p:cNvSpPr txBox="1"/>
          <p:nvPr/>
        </p:nvSpPr>
        <p:spPr>
          <a:xfrm>
            <a:off x="3028499" y="3723903"/>
            <a:ext cx="790890" cy="430887"/>
          </a:xfrm>
          <a:prstGeom prst="rect">
            <a:avLst/>
          </a:prstGeom>
          <a:noFill/>
        </p:spPr>
        <p:txBody>
          <a:bodyPr wrap="square" rtlCol="0">
            <a:spAutoFit/>
          </a:bodyPr>
          <a:lstStyle/>
          <a:p>
            <a:pPr algn="r"/>
            <a:r>
              <a:rPr lang="en-IN" sz="2200" dirty="0"/>
              <a:t>$12</a:t>
            </a:r>
            <a:endParaRPr lang="en-US" sz="2200" dirty="0"/>
          </a:p>
        </p:txBody>
      </p:sp>
      <p:sp>
        <p:nvSpPr>
          <p:cNvPr id="93" name="TextBox 92"/>
          <p:cNvSpPr txBox="1"/>
          <p:nvPr/>
        </p:nvSpPr>
        <p:spPr>
          <a:xfrm>
            <a:off x="5266114" y="3723903"/>
            <a:ext cx="790890" cy="430887"/>
          </a:xfrm>
          <a:prstGeom prst="rect">
            <a:avLst/>
          </a:prstGeom>
          <a:noFill/>
        </p:spPr>
        <p:txBody>
          <a:bodyPr wrap="square" rtlCol="0">
            <a:spAutoFit/>
          </a:bodyPr>
          <a:lstStyle/>
          <a:p>
            <a:pPr algn="r"/>
            <a:r>
              <a:rPr lang="en-IN" sz="2200" dirty="0"/>
              <a:t>$12</a:t>
            </a:r>
            <a:endParaRPr lang="en-US" sz="2200" dirty="0"/>
          </a:p>
        </p:txBody>
      </p:sp>
      <p:sp>
        <p:nvSpPr>
          <p:cNvPr id="94" name="TextBox 93"/>
          <p:cNvSpPr txBox="1"/>
          <p:nvPr/>
        </p:nvSpPr>
        <p:spPr>
          <a:xfrm>
            <a:off x="7503729" y="3723903"/>
            <a:ext cx="790890" cy="430887"/>
          </a:xfrm>
          <a:prstGeom prst="rect">
            <a:avLst/>
          </a:prstGeom>
          <a:noFill/>
        </p:spPr>
        <p:txBody>
          <a:bodyPr wrap="square" rtlCol="0">
            <a:spAutoFit/>
          </a:bodyPr>
          <a:lstStyle/>
          <a:p>
            <a:pPr algn="r"/>
            <a:r>
              <a:rPr lang="en-IN" sz="2200" dirty="0"/>
              <a:t>$0</a:t>
            </a:r>
            <a:endParaRPr lang="en-US" sz="2200" dirty="0"/>
          </a:p>
        </p:txBody>
      </p:sp>
      <p:cxnSp>
        <p:nvCxnSpPr>
          <p:cNvPr id="95" name="Straight Connector 94"/>
          <p:cNvCxnSpPr/>
          <p:nvPr/>
        </p:nvCxnSpPr>
        <p:spPr>
          <a:xfrm>
            <a:off x="3404757" y="3764914"/>
            <a:ext cx="3700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404757" y="4142090"/>
            <a:ext cx="3700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404757" y="4101464"/>
            <a:ext cx="3700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591954" y="3764914"/>
            <a:ext cx="407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591954" y="4142090"/>
            <a:ext cx="407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591954" y="4101464"/>
            <a:ext cx="407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825106" y="3764914"/>
            <a:ext cx="407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825106" y="4142090"/>
            <a:ext cx="407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825106" y="4101464"/>
            <a:ext cx="407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911796" y="2582957"/>
            <a:ext cx="7653838" cy="0"/>
          </a:xfrm>
          <a:prstGeom prst="line">
            <a:avLst/>
          </a:prstGeom>
          <a:ln w="12700"/>
        </p:spPr>
        <p:style>
          <a:lnRef idx="1">
            <a:schemeClr val="dk1"/>
          </a:lnRef>
          <a:fillRef idx="0">
            <a:schemeClr val="dk1"/>
          </a:fillRef>
          <a:effectRef idx="0">
            <a:schemeClr val="dk1"/>
          </a:effectRef>
          <a:fontRef idx="minor">
            <a:schemeClr val="tx1"/>
          </a:fontRef>
        </p:style>
      </p:cxnSp>
      <p:sp>
        <p:nvSpPr>
          <p:cNvPr id="31" name="Slide Number Placeholder 5">
            <a:extLst>
              <a:ext uri="{FF2B5EF4-FFF2-40B4-BE49-F238E27FC236}">
                <a16:creationId xmlns:a16="http://schemas.microsoft.com/office/drawing/2014/main" id="{0A5FA802-8471-0348-B168-C55A28E0B178}"/>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68</a:t>
            </a:fld>
            <a:endParaRPr lang="en-US" dirty="0"/>
          </a:p>
        </p:txBody>
      </p:sp>
    </p:spTree>
    <p:extLst>
      <p:ext uri="{BB962C8B-B14F-4D97-AF65-F5344CB8AC3E}">
        <p14:creationId xmlns:p14="http://schemas.microsoft.com/office/powerpoint/2010/main" val="41903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fade">
                                      <p:cBhvr>
                                        <p:cTn id="52" dur="500"/>
                                        <p:tgtEl>
                                          <p:spTgt spid="94"/>
                                        </p:tgtEl>
                                      </p:cBhvr>
                                    </p:animEffect>
                                  </p:childTnLst>
                                </p:cTn>
                              </p:par>
                              <p:par>
                                <p:cTn id="53" presetID="10"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par>
                                <p:cTn id="56" presetID="10" presetClass="entr" presetSubtype="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500"/>
                                        <p:tgtEl>
                                          <p:spTgt spid="96"/>
                                        </p:tgtEl>
                                      </p:cBhvr>
                                    </p:animEffect>
                                  </p:childTnLst>
                                </p:cTn>
                              </p:par>
                              <p:par>
                                <p:cTn id="59" presetID="10" presetClass="entr" presetSubtype="0" fill="hold"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par>
                                <p:cTn id="62" presetID="10"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fade">
                                      <p:cBhvr>
                                        <p:cTn id="64" dur="500"/>
                                        <p:tgtEl>
                                          <p:spTgt spid="98"/>
                                        </p:tgtEl>
                                      </p:cBhvr>
                                    </p:animEffect>
                                  </p:childTnLst>
                                </p:cTn>
                              </p:par>
                              <p:par>
                                <p:cTn id="65" presetID="10"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par>
                                <p:cTn id="68" presetID="10" presetClass="entr" presetSubtype="0"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fade">
                                      <p:cBhvr>
                                        <p:cTn id="73" dur="500"/>
                                        <p:tgtEl>
                                          <p:spTgt spid="101"/>
                                        </p:tgtEl>
                                      </p:cBhvr>
                                    </p:animEffect>
                                  </p:childTnLst>
                                </p:cTn>
                              </p:par>
                              <p:par>
                                <p:cTn id="74" presetID="10" presetClass="entr" presetSubtype="0" fill="hold" nodeType="with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par>
                                <p:cTn id="80" presetID="10" presetClass="entr" presetSubtype="0" fill="hold"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73" grpId="0"/>
      <p:bldP spid="74" grpId="0"/>
      <p:bldP spid="75" grpId="0"/>
      <p:bldP spid="77" grpId="0"/>
      <p:bldP spid="78" grpId="0"/>
      <p:bldP spid="79" grpId="0"/>
      <p:bldP spid="80" grpId="0"/>
      <p:bldP spid="82" grpId="0"/>
      <p:bldP spid="84" grpId="0"/>
      <p:bldP spid="85" grpId="0"/>
      <p:bldP spid="87" grpId="0"/>
      <p:bldP spid="88" grpId="0"/>
      <p:bldP spid="92" grpId="0"/>
      <p:bldP spid="93" grpId="0"/>
      <p:bldP spid="9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8389940" y="14999"/>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80" name="Title 1"/>
          <p:cNvSpPr>
            <a:spLocks noGrp="1"/>
          </p:cNvSpPr>
          <p:nvPr>
            <p:ph type="title"/>
          </p:nvPr>
        </p:nvSpPr>
        <p:spPr>
          <a:xfrm>
            <a:off x="585404" y="152221"/>
            <a:ext cx="8237795" cy="371532"/>
          </a:xfrm>
        </p:spPr>
        <p:txBody>
          <a:bodyPr>
            <a:noAutofit/>
          </a:bodyPr>
          <a:lstStyle/>
          <a:p>
            <a:r>
              <a:rPr lang="en-US" sz="2400" dirty="0"/>
              <a:t>Multiple Temporary Differences—2021</a:t>
            </a:r>
            <a:endParaRPr lang="en-IN" sz="2000" dirty="0">
              <a:latin typeface="+mj-lt"/>
            </a:endParaRPr>
          </a:p>
        </p:txBody>
      </p:sp>
      <p:sp>
        <p:nvSpPr>
          <p:cNvPr id="83" name="TextBox 82"/>
          <p:cNvSpPr txBox="1"/>
          <p:nvPr/>
        </p:nvSpPr>
        <p:spPr>
          <a:xfrm>
            <a:off x="2940256" y="1193263"/>
            <a:ext cx="1246236" cy="763343"/>
          </a:xfrm>
          <a:prstGeom prst="rect">
            <a:avLst/>
          </a:prstGeom>
          <a:noFill/>
        </p:spPr>
        <p:txBody>
          <a:bodyPr wrap="square" rtlCol="0">
            <a:spAutoFit/>
          </a:bodyPr>
          <a:lstStyle/>
          <a:p>
            <a:pPr algn="ctr"/>
            <a:r>
              <a:rPr lang="en-US" sz="2200" b="1" dirty="0"/>
              <a:t>Current Year</a:t>
            </a:r>
          </a:p>
        </p:txBody>
      </p:sp>
      <p:sp>
        <p:nvSpPr>
          <p:cNvPr id="84" name="TextBox 83"/>
          <p:cNvSpPr txBox="1"/>
          <p:nvPr/>
        </p:nvSpPr>
        <p:spPr>
          <a:xfrm>
            <a:off x="4406983" y="448021"/>
            <a:ext cx="1898702" cy="1446550"/>
          </a:xfrm>
          <a:prstGeom prst="rect">
            <a:avLst/>
          </a:prstGeom>
          <a:noFill/>
        </p:spPr>
        <p:txBody>
          <a:bodyPr wrap="square" rtlCol="0">
            <a:spAutoFit/>
          </a:bodyPr>
          <a:lstStyle/>
          <a:p>
            <a:pPr algn="ctr"/>
            <a:endParaRPr lang="en-US" sz="2200" b="1" dirty="0"/>
          </a:p>
          <a:p>
            <a:pPr algn="ctr"/>
            <a:r>
              <a:rPr lang="en-US" sz="2200" b="1" dirty="0"/>
              <a:t>Future Taxable (Deductible)</a:t>
            </a:r>
          </a:p>
          <a:p>
            <a:pPr algn="ctr"/>
            <a:r>
              <a:rPr lang="en-US" sz="2200" b="1" dirty="0"/>
              <a:t>Amounts</a:t>
            </a:r>
            <a:endParaRPr lang="en-US" sz="2200" dirty="0"/>
          </a:p>
        </p:txBody>
      </p:sp>
      <p:sp>
        <p:nvSpPr>
          <p:cNvPr id="85" name="TextBox 84"/>
          <p:cNvSpPr txBox="1"/>
          <p:nvPr/>
        </p:nvSpPr>
        <p:spPr>
          <a:xfrm>
            <a:off x="3088548" y="1849434"/>
            <a:ext cx="949652" cy="430887"/>
          </a:xfrm>
          <a:prstGeom prst="rect">
            <a:avLst/>
          </a:prstGeom>
          <a:noFill/>
        </p:spPr>
        <p:txBody>
          <a:bodyPr wrap="square" rtlCol="0">
            <a:spAutoFit/>
          </a:bodyPr>
          <a:lstStyle/>
          <a:p>
            <a:pPr algn="ctr"/>
            <a:r>
              <a:rPr lang="en-US" sz="2200" b="1" dirty="0"/>
              <a:t>2021</a:t>
            </a:r>
            <a:endParaRPr lang="en-US" sz="2200" dirty="0"/>
          </a:p>
        </p:txBody>
      </p:sp>
      <p:sp>
        <p:nvSpPr>
          <p:cNvPr id="86" name="TextBox 85"/>
          <p:cNvSpPr txBox="1"/>
          <p:nvPr/>
        </p:nvSpPr>
        <p:spPr>
          <a:xfrm>
            <a:off x="4097333" y="1849434"/>
            <a:ext cx="949652" cy="430887"/>
          </a:xfrm>
          <a:prstGeom prst="rect">
            <a:avLst/>
          </a:prstGeom>
          <a:noFill/>
        </p:spPr>
        <p:txBody>
          <a:bodyPr wrap="square" rtlCol="0">
            <a:spAutoFit/>
          </a:bodyPr>
          <a:lstStyle/>
          <a:p>
            <a:pPr algn="ctr"/>
            <a:r>
              <a:rPr lang="en-US" sz="2200" b="1" dirty="0"/>
              <a:t>2022</a:t>
            </a:r>
            <a:endParaRPr lang="en-US" sz="2200" dirty="0"/>
          </a:p>
        </p:txBody>
      </p:sp>
      <p:sp>
        <p:nvSpPr>
          <p:cNvPr id="87" name="TextBox 86"/>
          <p:cNvSpPr txBox="1"/>
          <p:nvPr/>
        </p:nvSpPr>
        <p:spPr>
          <a:xfrm>
            <a:off x="4929910" y="1849434"/>
            <a:ext cx="949652" cy="430887"/>
          </a:xfrm>
          <a:prstGeom prst="rect">
            <a:avLst/>
          </a:prstGeom>
          <a:noFill/>
        </p:spPr>
        <p:txBody>
          <a:bodyPr wrap="square" rtlCol="0">
            <a:spAutoFit/>
          </a:bodyPr>
          <a:lstStyle/>
          <a:p>
            <a:pPr algn="ctr"/>
            <a:r>
              <a:rPr lang="en-US" sz="2200" b="1" dirty="0"/>
              <a:t>2023</a:t>
            </a:r>
            <a:endParaRPr lang="en-US" sz="2200" dirty="0"/>
          </a:p>
        </p:txBody>
      </p:sp>
      <p:sp>
        <p:nvSpPr>
          <p:cNvPr id="88" name="TextBox 87"/>
          <p:cNvSpPr txBox="1"/>
          <p:nvPr/>
        </p:nvSpPr>
        <p:spPr>
          <a:xfrm>
            <a:off x="525875" y="2249302"/>
            <a:ext cx="2950909" cy="769441"/>
          </a:xfrm>
          <a:prstGeom prst="rect">
            <a:avLst/>
          </a:prstGeom>
          <a:noFill/>
        </p:spPr>
        <p:txBody>
          <a:bodyPr wrap="square" rtlCol="0">
            <a:spAutoFit/>
          </a:bodyPr>
          <a:lstStyle/>
          <a:p>
            <a:r>
              <a:rPr lang="en-US" sz="2200" b="1" dirty="0"/>
              <a:t>Pretax accounting</a:t>
            </a:r>
          </a:p>
          <a:p>
            <a:r>
              <a:rPr lang="en-US" sz="2200" b="1" dirty="0"/>
              <a:t>     income </a:t>
            </a:r>
            <a:endParaRPr lang="en-US" sz="2200" dirty="0"/>
          </a:p>
        </p:txBody>
      </p:sp>
      <p:cxnSp>
        <p:nvCxnSpPr>
          <p:cNvPr id="89" name="Straight Connector 88"/>
          <p:cNvCxnSpPr/>
          <p:nvPr/>
        </p:nvCxnSpPr>
        <p:spPr>
          <a:xfrm>
            <a:off x="684616" y="2233583"/>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544207" y="774906"/>
            <a:ext cx="1296839" cy="1474744"/>
          </a:xfrm>
          <a:prstGeom prst="rect">
            <a:avLst/>
          </a:prstGeom>
          <a:noFill/>
        </p:spPr>
        <p:txBody>
          <a:bodyPr wrap="square" rtlCol="0">
            <a:spAutoFit/>
          </a:bodyPr>
          <a:lstStyle/>
          <a:p>
            <a:pPr algn="ctr"/>
            <a:r>
              <a:rPr lang="en-US" sz="2200" b="1" dirty="0"/>
              <a:t>Future Taxable</a:t>
            </a:r>
          </a:p>
          <a:p>
            <a:pPr algn="ctr"/>
            <a:r>
              <a:rPr lang="en-US" sz="2200" b="1" dirty="0"/>
              <a:t>Amounts (total)</a:t>
            </a:r>
            <a:endParaRPr lang="en-US" sz="2200" dirty="0"/>
          </a:p>
        </p:txBody>
      </p:sp>
      <p:sp>
        <p:nvSpPr>
          <p:cNvPr id="91" name="TextBox 90"/>
          <p:cNvSpPr txBox="1"/>
          <p:nvPr/>
        </p:nvSpPr>
        <p:spPr>
          <a:xfrm>
            <a:off x="525875" y="3482335"/>
            <a:ext cx="2950909" cy="430887"/>
          </a:xfrm>
          <a:prstGeom prst="rect">
            <a:avLst/>
          </a:prstGeom>
          <a:noFill/>
        </p:spPr>
        <p:txBody>
          <a:bodyPr wrap="square" rtlCol="0">
            <a:spAutoFit/>
          </a:bodyPr>
          <a:lstStyle/>
          <a:p>
            <a:pPr lvl="1"/>
            <a:r>
              <a:rPr lang="en-US" sz="2200" dirty="0"/>
              <a:t>Depreciation</a:t>
            </a:r>
          </a:p>
        </p:txBody>
      </p:sp>
      <p:sp>
        <p:nvSpPr>
          <p:cNvPr id="92" name="TextBox 91"/>
          <p:cNvSpPr txBox="1"/>
          <p:nvPr/>
        </p:nvSpPr>
        <p:spPr>
          <a:xfrm>
            <a:off x="525875" y="3805659"/>
            <a:ext cx="2950909" cy="430887"/>
          </a:xfrm>
          <a:prstGeom prst="rect">
            <a:avLst/>
          </a:prstGeom>
          <a:noFill/>
        </p:spPr>
        <p:txBody>
          <a:bodyPr wrap="square" rtlCol="0">
            <a:spAutoFit/>
          </a:bodyPr>
          <a:lstStyle/>
          <a:p>
            <a:pPr lvl="1"/>
            <a:r>
              <a:rPr lang="en-US" sz="2200" dirty="0"/>
              <a:t>Warranty expense</a:t>
            </a:r>
          </a:p>
        </p:txBody>
      </p:sp>
      <p:sp>
        <p:nvSpPr>
          <p:cNvPr id="93" name="TextBox 92"/>
          <p:cNvSpPr txBox="1"/>
          <p:nvPr/>
        </p:nvSpPr>
        <p:spPr>
          <a:xfrm>
            <a:off x="525875" y="4128983"/>
            <a:ext cx="2950909" cy="763343"/>
          </a:xfrm>
          <a:prstGeom prst="rect">
            <a:avLst/>
          </a:prstGeom>
          <a:noFill/>
        </p:spPr>
        <p:txBody>
          <a:bodyPr wrap="square" rtlCol="0">
            <a:spAutoFit/>
          </a:bodyPr>
          <a:lstStyle/>
          <a:p>
            <a:r>
              <a:rPr lang="en-US" sz="2200" b="1" dirty="0"/>
              <a:t>Taxable income </a:t>
            </a:r>
          </a:p>
          <a:p>
            <a:r>
              <a:rPr lang="en-US" sz="2200" b="1" dirty="0"/>
              <a:t>      </a:t>
            </a:r>
            <a:r>
              <a:rPr lang="en-US" sz="2200" dirty="0"/>
              <a:t>(on tax return)</a:t>
            </a:r>
          </a:p>
        </p:txBody>
      </p:sp>
      <p:sp>
        <p:nvSpPr>
          <p:cNvPr id="94" name="TextBox 93"/>
          <p:cNvSpPr txBox="1"/>
          <p:nvPr/>
        </p:nvSpPr>
        <p:spPr>
          <a:xfrm>
            <a:off x="525875" y="4784763"/>
            <a:ext cx="2950909" cy="430887"/>
          </a:xfrm>
          <a:prstGeom prst="rect">
            <a:avLst/>
          </a:prstGeom>
          <a:noFill/>
        </p:spPr>
        <p:txBody>
          <a:bodyPr wrap="square" rtlCol="0">
            <a:spAutoFit/>
          </a:bodyPr>
          <a:lstStyle/>
          <a:p>
            <a:r>
              <a:rPr lang="en-US" sz="2200" dirty="0"/>
              <a:t>Enacted tax rate</a:t>
            </a:r>
          </a:p>
        </p:txBody>
      </p:sp>
      <p:sp>
        <p:nvSpPr>
          <p:cNvPr id="95" name="TextBox 94"/>
          <p:cNvSpPr txBox="1"/>
          <p:nvPr/>
        </p:nvSpPr>
        <p:spPr>
          <a:xfrm>
            <a:off x="61735" y="5200080"/>
            <a:ext cx="3388492" cy="430887"/>
          </a:xfrm>
          <a:prstGeom prst="rect">
            <a:avLst/>
          </a:prstGeom>
          <a:noFill/>
        </p:spPr>
        <p:txBody>
          <a:bodyPr wrap="square" rtlCol="0" anchor="b">
            <a:spAutoFit/>
          </a:bodyPr>
          <a:lstStyle/>
          <a:p>
            <a:pPr lvl="1"/>
            <a:r>
              <a:rPr lang="en-US" sz="2200" dirty="0"/>
              <a:t>Tax payable currently</a:t>
            </a:r>
          </a:p>
        </p:txBody>
      </p:sp>
      <p:sp>
        <p:nvSpPr>
          <p:cNvPr id="96" name="TextBox 95"/>
          <p:cNvSpPr txBox="1"/>
          <p:nvPr/>
        </p:nvSpPr>
        <p:spPr>
          <a:xfrm>
            <a:off x="3088548" y="2512363"/>
            <a:ext cx="949652" cy="430887"/>
          </a:xfrm>
          <a:prstGeom prst="rect">
            <a:avLst/>
          </a:prstGeom>
        </p:spPr>
        <p:txBody>
          <a:bodyPr wrap="square" rtlCol="0">
            <a:spAutoFit/>
          </a:bodyPr>
          <a:lstStyle/>
          <a:p>
            <a:pPr algn="r"/>
            <a:r>
              <a:rPr lang="en-US" sz="2200" dirty="0"/>
              <a:t>$200</a:t>
            </a:r>
          </a:p>
        </p:txBody>
      </p:sp>
      <p:sp>
        <p:nvSpPr>
          <p:cNvPr id="97" name="TextBox 96"/>
          <p:cNvSpPr txBox="1"/>
          <p:nvPr/>
        </p:nvSpPr>
        <p:spPr>
          <a:xfrm>
            <a:off x="3088548" y="3805659"/>
            <a:ext cx="949652" cy="430887"/>
          </a:xfrm>
          <a:prstGeom prst="rect">
            <a:avLst/>
          </a:prstGeom>
        </p:spPr>
        <p:txBody>
          <a:bodyPr wrap="square" rtlCol="0">
            <a:spAutoFit/>
          </a:bodyPr>
          <a:lstStyle/>
          <a:p>
            <a:pPr algn="r"/>
            <a:r>
              <a:rPr lang="en-US" sz="2200" dirty="0"/>
              <a:t>12</a:t>
            </a:r>
          </a:p>
        </p:txBody>
      </p:sp>
      <p:sp>
        <p:nvSpPr>
          <p:cNvPr id="98" name="TextBox 97"/>
          <p:cNvSpPr txBox="1"/>
          <p:nvPr/>
        </p:nvSpPr>
        <p:spPr>
          <a:xfrm>
            <a:off x="3088548" y="4461439"/>
            <a:ext cx="949652" cy="430887"/>
          </a:xfrm>
          <a:prstGeom prst="rect">
            <a:avLst/>
          </a:prstGeom>
        </p:spPr>
        <p:txBody>
          <a:bodyPr wrap="square" rtlCol="0">
            <a:spAutoFit/>
          </a:bodyPr>
          <a:lstStyle/>
          <a:p>
            <a:pPr algn="r"/>
            <a:r>
              <a:rPr lang="en-US" sz="2200" dirty="0"/>
              <a:t>$188</a:t>
            </a:r>
          </a:p>
        </p:txBody>
      </p:sp>
      <p:sp>
        <p:nvSpPr>
          <p:cNvPr id="99" name="TextBox 98"/>
          <p:cNvSpPr txBox="1"/>
          <p:nvPr/>
        </p:nvSpPr>
        <p:spPr>
          <a:xfrm>
            <a:off x="3295021" y="4784763"/>
            <a:ext cx="949652" cy="430887"/>
          </a:xfrm>
          <a:prstGeom prst="rect">
            <a:avLst/>
          </a:prstGeom>
        </p:spPr>
        <p:txBody>
          <a:bodyPr wrap="square" rtlCol="0">
            <a:spAutoFit/>
          </a:bodyPr>
          <a:lstStyle/>
          <a:p>
            <a:pPr algn="r"/>
            <a:r>
              <a:rPr lang="en-US" sz="2200" dirty="0"/>
              <a:t>25%</a:t>
            </a:r>
          </a:p>
        </p:txBody>
      </p:sp>
      <p:sp>
        <p:nvSpPr>
          <p:cNvPr id="100" name="TextBox 99"/>
          <p:cNvSpPr txBox="1"/>
          <p:nvPr/>
        </p:nvSpPr>
        <p:spPr>
          <a:xfrm>
            <a:off x="3088548" y="5238297"/>
            <a:ext cx="949652" cy="430887"/>
          </a:xfrm>
          <a:prstGeom prst="rect">
            <a:avLst/>
          </a:prstGeom>
        </p:spPr>
        <p:txBody>
          <a:bodyPr wrap="square" rtlCol="0" anchor="b">
            <a:spAutoFit/>
          </a:bodyPr>
          <a:lstStyle/>
          <a:p>
            <a:pPr algn="r"/>
            <a:r>
              <a:rPr lang="en-US" sz="2200" dirty="0">
                <a:solidFill>
                  <a:srgbClr val="92D050"/>
                </a:solidFill>
              </a:rPr>
              <a:t>$47</a:t>
            </a:r>
          </a:p>
        </p:txBody>
      </p:sp>
      <p:sp>
        <p:nvSpPr>
          <p:cNvPr id="101" name="TextBox 100"/>
          <p:cNvSpPr txBox="1"/>
          <p:nvPr/>
        </p:nvSpPr>
        <p:spPr>
          <a:xfrm>
            <a:off x="4097333" y="3482335"/>
            <a:ext cx="949652" cy="430887"/>
          </a:xfrm>
          <a:prstGeom prst="rect">
            <a:avLst/>
          </a:prstGeom>
        </p:spPr>
        <p:txBody>
          <a:bodyPr wrap="square" rtlCol="0">
            <a:spAutoFit/>
          </a:bodyPr>
          <a:lstStyle/>
          <a:p>
            <a:pPr algn="r"/>
            <a:r>
              <a:rPr lang="en-US" sz="2200" dirty="0"/>
              <a:t>(38)</a:t>
            </a:r>
          </a:p>
        </p:txBody>
      </p:sp>
      <p:sp>
        <p:nvSpPr>
          <p:cNvPr id="132" name="TextBox 131"/>
          <p:cNvSpPr txBox="1"/>
          <p:nvPr/>
        </p:nvSpPr>
        <p:spPr>
          <a:xfrm>
            <a:off x="721601" y="1350094"/>
            <a:ext cx="1824615" cy="426621"/>
          </a:xfrm>
          <a:prstGeom prst="rect">
            <a:avLst/>
          </a:prstGeom>
        </p:spPr>
        <p:txBody>
          <a:bodyPr wrap="square" rtlCol="0">
            <a:spAutoFit/>
          </a:bodyPr>
          <a:lstStyle/>
          <a:p>
            <a:pPr algn="ctr"/>
            <a:r>
              <a:rPr lang="en-US" sz="2200" dirty="0"/>
              <a:t>($ in millions)</a:t>
            </a:r>
          </a:p>
        </p:txBody>
      </p:sp>
      <p:cxnSp>
        <p:nvCxnSpPr>
          <p:cNvPr id="134" name="Straight Connector 133"/>
          <p:cNvCxnSpPr/>
          <p:nvPr/>
        </p:nvCxnSpPr>
        <p:spPr>
          <a:xfrm>
            <a:off x="3383003" y="4498895"/>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301423" y="5289826"/>
            <a:ext cx="619152" cy="0"/>
          </a:xfrm>
          <a:prstGeom prst="line">
            <a:avLst/>
          </a:prstGeom>
        </p:spPr>
        <p:style>
          <a:lnRef idx="1">
            <a:schemeClr val="dk1"/>
          </a:lnRef>
          <a:fillRef idx="0">
            <a:schemeClr val="dk1"/>
          </a:fillRef>
          <a:effectRef idx="0">
            <a:schemeClr val="dk1"/>
          </a:effectRef>
          <a:fontRef idx="minor">
            <a:schemeClr val="tx1"/>
          </a:fontRef>
        </p:style>
      </p:cxnSp>
      <p:sp>
        <p:nvSpPr>
          <p:cNvPr id="141" name="TextBox 140"/>
          <p:cNvSpPr txBox="1"/>
          <p:nvPr/>
        </p:nvSpPr>
        <p:spPr>
          <a:xfrm>
            <a:off x="525875" y="2835687"/>
            <a:ext cx="2950909" cy="430887"/>
          </a:xfrm>
          <a:prstGeom prst="rect">
            <a:avLst/>
          </a:prstGeom>
          <a:noFill/>
        </p:spPr>
        <p:txBody>
          <a:bodyPr wrap="square" rtlCol="0">
            <a:spAutoFit/>
          </a:bodyPr>
          <a:lstStyle/>
          <a:p>
            <a:r>
              <a:rPr lang="en-US" sz="2200" dirty="0"/>
              <a:t>Temporary differences:</a:t>
            </a:r>
          </a:p>
        </p:txBody>
      </p:sp>
      <p:sp>
        <p:nvSpPr>
          <p:cNvPr id="142" name="TextBox 141"/>
          <p:cNvSpPr txBox="1"/>
          <p:nvPr/>
        </p:nvSpPr>
        <p:spPr>
          <a:xfrm>
            <a:off x="525875" y="3159011"/>
            <a:ext cx="2950909" cy="430887"/>
          </a:xfrm>
          <a:prstGeom prst="rect">
            <a:avLst/>
          </a:prstGeom>
          <a:noFill/>
        </p:spPr>
        <p:txBody>
          <a:bodyPr wrap="square" rtlCol="0">
            <a:spAutoFit/>
          </a:bodyPr>
          <a:lstStyle/>
          <a:p>
            <a:pPr lvl="1"/>
            <a:r>
              <a:rPr lang="en-US" sz="2200" dirty="0"/>
              <a:t>Installment sales</a:t>
            </a:r>
          </a:p>
        </p:txBody>
      </p:sp>
      <p:sp>
        <p:nvSpPr>
          <p:cNvPr id="143" name="TextBox 142"/>
          <p:cNvSpPr txBox="1"/>
          <p:nvPr/>
        </p:nvSpPr>
        <p:spPr>
          <a:xfrm>
            <a:off x="3088548" y="3159011"/>
            <a:ext cx="949652" cy="430887"/>
          </a:xfrm>
          <a:prstGeom prst="rect">
            <a:avLst/>
          </a:prstGeom>
        </p:spPr>
        <p:txBody>
          <a:bodyPr wrap="square" rtlCol="0">
            <a:spAutoFit/>
          </a:bodyPr>
          <a:lstStyle/>
          <a:p>
            <a:pPr algn="r"/>
            <a:r>
              <a:rPr lang="en-US" sz="2200" dirty="0"/>
              <a:t>(8)</a:t>
            </a:r>
          </a:p>
        </p:txBody>
      </p:sp>
      <p:cxnSp>
        <p:nvCxnSpPr>
          <p:cNvPr id="144" name="Straight Connector 143"/>
          <p:cNvCxnSpPr/>
          <p:nvPr/>
        </p:nvCxnSpPr>
        <p:spPr>
          <a:xfrm>
            <a:off x="4246657" y="1878930"/>
            <a:ext cx="2282079" cy="0"/>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5732754" y="1831011"/>
            <a:ext cx="949652" cy="430887"/>
          </a:xfrm>
          <a:prstGeom prst="rect">
            <a:avLst/>
          </a:prstGeom>
          <a:noFill/>
        </p:spPr>
        <p:txBody>
          <a:bodyPr wrap="square" rtlCol="0">
            <a:spAutoFit/>
          </a:bodyPr>
          <a:lstStyle/>
          <a:p>
            <a:pPr algn="ctr"/>
            <a:r>
              <a:rPr lang="en-US" sz="2200" b="1" dirty="0"/>
              <a:t>2024</a:t>
            </a:r>
            <a:endParaRPr lang="en-US" sz="2200" dirty="0"/>
          </a:p>
        </p:txBody>
      </p:sp>
      <p:sp>
        <p:nvSpPr>
          <p:cNvPr id="70" name="TextBox 69"/>
          <p:cNvSpPr txBox="1"/>
          <p:nvPr/>
        </p:nvSpPr>
        <p:spPr>
          <a:xfrm>
            <a:off x="7711412" y="772497"/>
            <a:ext cx="1446841" cy="1475293"/>
          </a:xfrm>
          <a:prstGeom prst="rect">
            <a:avLst/>
          </a:prstGeom>
          <a:noFill/>
        </p:spPr>
        <p:txBody>
          <a:bodyPr wrap="square" rtlCol="0">
            <a:spAutoFit/>
          </a:bodyPr>
          <a:lstStyle/>
          <a:p>
            <a:pPr algn="ctr"/>
            <a:r>
              <a:rPr lang="en-US" sz="2200" b="1" dirty="0"/>
              <a:t>Future Deductible</a:t>
            </a:r>
          </a:p>
          <a:p>
            <a:pPr algn="ctr"/>
            <a:r>
              <a:rPr lang="en-US" sz="2200" b="1" dirty="0"/>
              <a:t>Amounts (total)</a:t>
            </a:r>
            <a:endParaRPr lang="en-US" sz="2200" dirty="0"/>
          </a:p>
        </p:txBody>
      </p:sp>
      <p:sp>
        <p:nvSpPr>
          <p:cNvPr id="72" name="TextBox 71"/>
          <p:cNvSpPr txBox="1"/>
          <p:nvPr/>
        </p:nvSpPr>
        <p:spPr>
          <a:xfrm>
            <a:off x="3088548" y="3482335"/>
            <a:ext cx="949652" cy="430887"/>
          </a:xfrm>
          <a:prstGeom prst="rect">
            <a:avLst/>
          </a:prstGeom>
        </p:spPr>
        <p:txBody>
          <a:bodyPr wrap="square" rtlCol="0">
            <a:spAutoFit/>
          </a:bodyPr>
          <a:lstStyle/>
          <a:p>
            <a:pPr algn="r"/>
            <a:r>
              <a:rPr lang="en-US" sz="2200" dirty="0"/>
              <a:t>(16)</a:t>
            </a:r>
          </a:p>
        </p:txBody>
      </p:sp>
      <p:cxnSp>
        <p:nvCxnSpPr>
          <p:cNvPr id="73" name="Straight Connector 72"/>
          <p:cNvCxnSpPr/>
          <p:nvPr/>
        </p:nvCxnSpPr>
        <p:spPr>
          <a:xfrm>
            <a:off x="3301423" y="56044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301423" y="5668366"/>
            <a:ext cx="619152" cy="0"/>
          </a:xfrm>
          <a:prstGeom prst="line">
            <a:avLst/>
          </a:prstGeom>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4097333" y="3159011"/>
            <a:ext cx="949652" cy="430887"/>
          </a:xfrm>
          <a:prstGeom prst="rect">
            <a:avLst/>
          </a:prstGeom>
        </p:spPr>
        <p:txBody>
          <a:bodyPr wrap="square" rtlCol="0">
            <a:spAutoFit/>
          </a:bodyPr>
          <a:lstStyle/>
          <a:p>
            <a:pPr algn="r"/>
            <a:r>
              <a:rPr lang="en-US" sz="2200" dirty="0"/>
              <a:t>$  6</a:t>
            </a:r>
          </a:p>
        </p:txBody>
      </p:sp>
      <p:sp>
        <p:nvSpPr>
          <p:cNvPr id="77" name="TextBox 76"/>
          <p:cNvSpPr txBox="1"/>
          <p:nvPr/>
        </p:nvSpPr>
        <p:spPr>
          <a:xfrm>
            <a:off x="4097333" y="3805659"/>
            <a:ext cx="949652" cy="430887"/>
          </a:xfrm>
          <a:prstGeom prst="rect">
            <a:avLst/>
          </a:prstGeom>
        </p:spPr>
        <p:txBody>
          <a:bodyPr wrap="square" rtlCol="0">
            <a:spAutoFit/>
          </a:bodyPr>
          <a:lstStyle/>
          <a:p>
            <a:pPr algn="r"/>
            <a:r>
              <a:rPr lang="en-US" sz="2200" dirty="0"/>
              <a:t>(4)</a:t>
            </a:r>
          </a:p>
        </p:txBody>
      </p:sp>
      <p:sp>
        <p:nvSpPr>
          <p:cNvPr id="145" name="TextBox 144"/>
          <p:cNvSpPr txBox="1"/>
          <p:nvPr/>
        </p:nvSpPr>
        <p:spPr>
          <a:xfrm>
            <a:off x="4929910" y="3482335"/>
            <a:ext cx="949652" cy="430887"/>
          </a:xfrm>
          <a:prstGeom prst="rect">
            <a:avLst/>
          </a:prstGeom>
        </p:spPr>
        <p:txBody>
          <a:bodyPr wrap="square" rtlCol="0">
            <a:spAutoFit/>
          </a:bodyPr>
          <a:lstStyle/>
          <a:p>
            <a:pPr algn="r"/>
            <a:r>
              <a:rPr lang="en-US" sz="2200" dirty="0"/>
              <a:t>20</a:t>
            </a:r>
          </a:p>
        </p:txBody>
      </p:sp>
      <p:sp>
        <p:nvSpPr>
          <p:cNvPr id="146" name="TextBox 145"/>
          <p:cNvSpPr txBox="1"/>
          <p:nvPr/>
        </p:nvSpPr>
        <p:spPr>
          <a:xfrm>
            <a:off x="4929910" y="3159011"/>
            <a:ext cx="949652" cy="430887"/>
          </a:xfrm>
          <a:prstGeom prst="rect">
            <a:avLst/>
          </a:prstGeom>
        </p:spPr>
        <p:txBody>
          <a:bodyPr wrap="square" rtlCol="0">
            <a:spAutoFit/>
          </a:bodyPr>
          <a:lstStyle/>
          <a:p>
            <a:pPr algn="r"/>
            <a:r>
              <a:rPr lang="en-US" sz="2200" dirty="0"/>
              <a:t>$  2</a:t>
            </a:r>
          </a:p>
        </p:txBody>
      </p:sp>
      <p:sp>
        <p:nvSpPr>
          <p:cNvPr id="147" name="TextBox 146"/>
          <p:cNvSpPr txBox="1"/>
          <p:nvPr/>
        </p:nvSpPr>
        <p:spPr>
          <a:xfrm>
            <a:off x="4929910" y="3805659"/>
            <a:ext cx="949652" cy="430887"/>
          </a:xfrm>
          <a:prstGeom prst="rect">
            <a:avLst/>
          </a:prstGeom>
        </p:spPr>
        <p:txBody>
          <a:bodyPr wrap="square" rtlCol="0">
            <a:spAutoFit/>
          </a:bodyPr>
          <a:lstStyle/>
          <a:p>
            <a:pPr algn="r"/>
            <a:r>
              <a:rPr lang="en-US" sz="2200" dirty="0"/>
              <a:t>(8)</a:t>
            </a:r>
          </a:p>
        </p:txBody>
      </p:sp>
      <p:sp>
        <p:nvSpPr>
          <p:cNvPr id="148" name="TextBox 147"/>
          <p:cNvSpPr txBox="1"/>
          <p:nvPr/>
        </p:nvSpPr>
        <p:spPr>
          <a:xfrm>
            <a:off x="5732754" y="3482335"/>
            <a:ext cx="949652" cy="430887"/>
          </a:xfrm>
          <a:prstGeom prst="rect">
            <a:avLst/>
          </a:prstGeom>
        </p:spPr>
        <p:txBody>
          <a:bodyPr wrap="square" rtlCol="0">
            <a:spAutoFit/>
          </a:bodyPr>
          <a:lstStyle/>
          <a:p>
            <a:pPr algn="r"/>
            <a:r>
              <a:rPr lang="en-US" sz="2200" dirty="0"/>
              <a:t>$34</a:t>
            </a:r>
          </a:p>
        </p:txBody>
      </p:sp>
      <p:sp>
        <p:nvSpPr>
          <p:cNvPr id="151" name="TextBox 150"/>
          <p:cNvSpPr txBox="1"/>
          <p:nvPr/>
        </p:nvSpPr>
        <p:spPr>
          <a:xfrm>
            <a:off x="6717800" y="3482335"/>
            <a:ext cx="949652" cy="430887"/>
          </a:xfrm>
          <a:prstGeom prst="rect">
            <a:avLst/>
          </a:prstGeom>
        </p:spPr>
        <p:txBody>
          <a:bodyPr wrap="square" rtlCol="0">
            <a:spAutoFit/>
          </a:bodyPr>
          <a:lstStyle/>
          <a:p>
            <a:pPr algn="r"/>
            <a:r>
              <a:rPr lang="en-US" sz="2200" dirty="0"/>
              <a:t>16</a:t>
            </a:r>
          </a:p>
        </p:txBody>
      </p:sp>
      <p:sp>
        <p:nvSpPr>
          <p:cNvPr id="152" name="TextBox 151"/>
          <p:cNvSpPr txBox="1"/>
          <p:nvPr/>
        </p:nvSpPr>
        <p:spPr>
          <a:xfrm>
            <a:off x="6717800" y="3159011"/>
            <a:ext cx="949652" cy="430887"/>
          </a:xfrm>
          <a:prstGeom prst="rect">
            <a:avLst/>
          </a:prstGeom>
        </p:spPr>
        <p:txBody>
          <a:bodyPr wrap="square" rtlCol="0">
            <a:spAutoFit/>
          </a:bodyPr>
          <a:lstStyle/>
          <a:p>
            <a:pPr algn="r"/>
            <a:r>
              <a:rPr lang="en-US" sz="2200" dirty="0"/>
              <a:t>$  8</a:t>
            </a:r>
          </a:p>
        </p:txBody>
      </p:sp>
      <p:sp>
        <p:nvSpPr>
          <p:cNvPr id="153" name="TextBox 152"/>
          <p:cNvSpPr txBox="1"/>
          <p:nvPr/>
        </p:nvSpPr>
        <p:spPr>
          <a:xfrm>
            <a:off x="6717800" y="4461439"/>
            <a:ext cx="949652" cy="430887"/>
          </a:xfrm>
          <a:prstGeom prst="rect">
            <a:avLst/>
          </a:prstGeom>
        </p:spPr>
        <p:txBody>
          <a:bodyPr wrap="square" rtlCol="0">
            <a:spAutoFit/>
          </a:bodyPr>
          <a:lstStyle/>
          <a:p>
            <a:pPr algn="r"/>
            <a:r>
              <a:rPr lang="en-US" sz="2200" dirty="0"/>
              <a:t>$24</a:t>
            </a:r>
          </a:p>
        </p:txBody>
      </p:sp>
      <p:sp>
        <p:nvSpPr>
          <p:cNvPr id="154" name="TextBox 153"/>
          <p:cNvSpPr txBox="1"/>
          <p:nvPr/>
        </p:nvSpPr>
        <p:spPr>
          <a:xfrm>
            <a:off x="7960006" y="4436039"/>
            <a:ext cx="949652" cy="430887"/>
          </a:xfrm>
          <a:prstGeom prst="rect">
            <a:avLst/>
          </a:prstGeom>
        </p:spPr>
        <p:txBody>
          <a:bodyPr wrap="square" rtlCol="0">
            <a:spAutoFit/>
          </a:bodyPr>
          <a:lstStyle/>
          <a:p>
            <a:pPr algn="r"/>
            <a:r>
              <a:rPr lang="en-IN" sz="2200" dirty="0"/>
              <a:t>(12)</a:t>
            </a:r>
            <a:endParaRPr lang="en-US" sz="2200" dirty="0"/>
          </a:p>
        </p:txBody>
      </p:sp>
      <p:sp>
        <p:nvSpPr>
          <p:cNvPr id="155" name="TextBox 154"/>
          <p:cNvSpPr txBox="1"/>
          <p:nvPr/>
        </p:nvSpPr>
        <p:spPr>
          <a:xfrm>
            <a:off x="7960006" y="3805659"/>
            <a:ext cx="949652" cy="430887"/>
          </a:xfrm>
          <a:prstGeom prst="rect">
            <a:avLst/>
          </a:prstGeom>
        </p:spPr>
        <p:txBody>
          <a:bodyPr wrap="square" rtlCol="0">
            <a:spAutoFit/>
          </a:bodyPr>
          <a:lstStyle/>
          <a:p>
            <a:pPr algn="r"/>
            <a:r>
              <a:rPr lang="en-US" sz="2200" dirty="0"/>
              <a:t>$  (12)</a:t>
            </a:r>
          </a:p>
        </p:txBody>
      </p:sp>
      <p:cxnSp>
        <p:nvCxnSpPr>
          <p:cNvPr id="157" name="Straight Connector 156"/>
          <p:cNvCxnSpPr/>
          <p:nvPr/>
        </p:nvCxnSpPr>
        <p:spPr>
          <a:xfrm>
            <a:off x="7041281" y="4498895"/>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6924277" y="4784763"/>
            <a:ext cx="949652" cy="430887"/>
          </a:xfrm>
          <a:prstGeom prst="rect">
            <a:avLst/>
          </a:prstGeom>
        </p:spPr>
        <p:txBody>
          <a:bodyPr wrap="square" rtlCol="0">
            <a:spAutoFit/>
          </a:bodyPr>
          <a:lstStyle/>
          <a:p>
            <a:pPr algn="r"/>
            <a:r>
              <a:rPr lang="en-US" sz="2200" dirty="0"/>
              <a:t>25%</a:t>
            </a:r>
          </a:p>
        </p:txBody>
      </p:sp>
      <p:sp>
        <p:nvSpPr>
          <p:cNvPr id="159" name="TextBox 158"/>
          <p:cNvSpPr txBox="1"/>
          <p:nvPr/>
        </p:nvSpPr>
        <p:spPr>
          <a:xfrm>
            <a:off x="8106056" y="4784763"/>
            <a:ext cx="949652" cy="430887"/>
          </a:xfrm>
          <a:prstGeom prst="rect">
            <a:avLst/>
          </a:prstGeom>
        </p:spPr>
        <p:txBody>
          <a:bodyPr wrap="square" rtlCol="0">
            <a:spAutoFit/>
          </a:bodyPr>
          <a:lstStyle/>
          <a:p>
            <a:pPr algn="r"/>
            <a:r>
              <a:rPr lang="en-US" sz="2200" dirty="0"/>
              <a:t>25%</a:t>
            </a:r>
          </a:p>
        </p:txBody>
      </p:sp>
      <p:cxnSp>
        <p:nvCxnSpPr>
          <p:cNvPr id="160" name="Straight Connector 159"/>
          <p:cNvCxnSpPr/>
          <p:nvPr/>
        </p:nvCxnSpPr>
        <p:spPr>
          <a:xfrm>
            <a:off x="8259260" y="4498895"/>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981802" y="5878770"/>
            <a:ext cx="2656084" cy="430887"/>
          </a:xfrm>
          <a:prstGeom prst="rect">
            <a:avLst/>
          </a:prstGeom>
          <a:noFill/>
        </p:spPr>
        <p:txBody>
          <a:bodyPr wrap="square" rtlCol="0">
            <a:spAutoFit/>
          </a:bodyPr>
          <a:lstStyle/>
          <a:p>
            <a:r>
              <a:rPr lang="en-US" sz="2200" dirty="0"/>
              <a:t>Deferred tax liability</a:t>
            </a:r>
          </a:p>
        </p:txBody>
      </p:sp>
      <p:sp>
        <p:nvSpPr>
          <p:cNvPr id="162" name="TextBox 161"/>
          <p:cNvSpPr txBox="1"/>
          <p:nvPr/>
        </p:nvSpPr>
        <p:spPr>
          <a:xfrm>
            <a:off x="3981802" y="6324962"/>
            <a:ext cx="2656084" cy="430887"/>
          </a:xfrm>
          <a:prstGeom prst="rect">
            <a:avLst/>
          </a:prstGeom>
          <a:noFill/>
        </p:spPr>
        <p:txBody>
          <a:bodyPr wrap="square" rtlCol="0">
            <a:spAutoFit/>
          </a:bodyPr>
          <a:lstStyle/>
          <a:p>
            <a:r>
              <a:rPr lang="en-US" sz="2200" dirty="0"/>
              <a:t>Deferred tax asset</a:t>
            </a:r>
          </a:p>
        </p:txBody>
      </p:sp>
      <p:sp>
        <p:nvSpPr>
          <p:cNvPr id="163" name="TextBox 162"/>
          <p:cNvSpPr txBox="1"/>
          <p:nvPr/>
        </p:nvSpPr>
        <p:spPr>
          <a:xfrm>
            <a:off x="6717800" y="5878770"/>
            <a:ext cx="949652" cy="430887"/>
          </a:xfrm>
          <a:prstGeom prst="rect">
            <a:avLst/>
          </a:prstGeom>
        </p:spPr>
        <p:txBody>
          <a:bodyPr wrap="square" rtlCol="0">
            <a:spAutoFit/>
          </a:bodyPr>
          <a:lstStyle/>
          <a:p>
            <a:pPr algn="r"/>
            <a:r>
              <a:rPr lang="en-US" sz="2200" b="1" dirty="0">
                <a:solidFill>
                  <a:srgbClr val="EC008C"/>
                </a:solidFill>
              </a:rPr>
              <a:t>$6</a:t>
            </a:r>
          </a:p>
        </p:txBody>
      </p:sp>
      <p:sp>
        <p:nvSpPr>
          <p:cNvPr id="164" name="TextBox 163"/>
          <p:cNvSpPr txBox="1"/>
          <p:nvPr/>
        </p:nvSpPr>
        <p:spPr>
          <a:xfrm>
            <a:off x="7960006" y="6324962"/>
            <a:ext cx="949652" cy="430887"/>
          </a:xfrm>
          <a:prstGeom prst="rect">
            <a:avLst/>
          </a:prstGeom>
        </p:spPr>
        <p:txBody>
          <a:bodyPr wrap="square" rtlCol="0">
            <a:spAutoFit/>
          </a:bodyPr>
          <a:lstStyle/>
          <a:p>
            <a:pPr algn="r"/>
            <a:r>
              <a:rPr lang="en-US" sz="2200" b="1" dirty="0">
                <a:solidFill>
                  <a:srgbClr val="EC008C"/>
                </a:solidFill>
              </a:rPr>
              <a:t>$(3)</a:t>
            </a:r>
          </a:p>
        </p:txBody>
      </p:sp>
      <p:cxnSp>
        <p:nvCxnSpPr>
          <p:cNvPr id="165" name="Straight Connector 164"/>
          <p:cNvCxnSpPr/>
          <p:nvPr/>
        </p:nvCxnSpPr>
        <p:spPr>
          <a:xfrm>
            <a:off x="7041281" y="5193005"/>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259260" y="5193005"/>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58" idx="2"/>
          </p:cNvCxnSpPr>
          <p:nvPr/>
        </p:nvCxnSpPr>
        <p:spPr>
          <a:xfrm>
            <a:off x="7399103" y="5215650"/>
            <a:ext cx="1652" cy="766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8598976" y="5209000"/>
            <a:ext cx="1652" cy="11159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2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500"/>
                                        <p:tgtEl>
                                          <p:spTgt spid="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par>
                                <p:cTn id="29" presetID="10" presetClass="entr" presetSubtype="0" fill="hold"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fade">
                                      <p:cBhvr>
                                        <p:cTn id="31" dur="500"/>
                                        <p:tgtEl>
                                          <p:spTgt spid="1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3"/>
                                        </p:tgtEl>
                                        <p:attrNameLst>
                                          <p:attrName>style.visibility</p:attrName>
                                        </p:attrNameLst>
                                      </p:cBhvr>
                                      <p:to>
                                        <p:strVal val="visible"/>
                                      </p:to>
                                    </p:set>
                                    <p:animEffect transition="in" filter="fade">
                                      <p:cBhvr>
                                        <p:cTn id="49" dur="500"/>
                                        <p:tgtEl>
                                          <p:spTgt spid="14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fade">
                                      <p:cBhvr>
                                        <p:cTn id="58" dur="500"/>
                                        <p:tgtEl>
                                          <p:spTgt spid="1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fade">
                                      <p:cBhvr>
                                        <p:cTn id="61" dur="500"/>
                                        <p:tgtEl>
                                          <p:spTgt spid="1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500"/>
                                        <p:tgtEl>
                                          <p:spTgt spid="1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500"/>
                                        <p:tgtEl>
                                          <p:spTgt spid="9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500"/>
                                        <p:tgtEl>
                                          <p:spTgt spid="1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5"/>
                                        </p:tgtEl>
                                        <p:attrNameLst>
                                          <p:attrName>style.visibility</p:attrName>
                                        </p:attrNameLst>
                                      </p:cBhvr>
                                      <p:to>
                                        <p:strVal val="visible"/>
                                      </p:to>
                                    </p:set>
                                    <p:animEffect transition="in" filter="fade">
                                      <p:cBhvr>
                                        <p:cTn id="78" dur="500"/>
                                        <p:tgtEl>
                                          <p:spTgt spid="14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500"/>
                                        <p:tgtEl>
                                          <p:spTgt spid="14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fade">
                                      <p:cBhvr>
                                        <p:cTn id="84" dur="500"/>
                                        <p:tgtEl>
                                          <p:spTgt spid="15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fade">
                                      <p:cBhvr>
                                        <p:cTn id="89" dur="500"/>
                                        <p:tgtEl>
                                          <p:spTgt spid="9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7"/>
                                        </p:tgtEl>
                                        <p:attrNameLst>
                                          <p:attrName>style.visibility</p:attrName>
                                        </p:attrNameLst>
                                      </p:cBhvr>
                                      <p:to>
                                        <p:strVal val="visible"/>
                                      </p:to>
                                    </p:set>
                                    <p:animEffect transition="in" filter="fade">
                                      <p:cBhvr>
                                        <p:cTn id="98" dur="500"/>
                                        <p:tgtEl>
                                          <p:spTgt spid="1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5"/>
                                        </p:tgtEl>
                                        <p:attrNameLst>
                                          <p:attrName>style.visibility</p:attrName>
                                        </p:attrNameLst>
                                      </p:cBhvr>
                                      <p:to>
                                        <p:strVal val="visible"/>
                                      </p:to>
                                    </p:set>
                                    <p:animEffect transition="in" filter="fade">
                                      <p:cBhvr>
                                        <p:cTn id="101" dur="500"/>
                                        <p:tgtEl>
                                          <p:spTgt spid="15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93"/>
                                        </p:tgtEl>
                                        <p:attrNameLst>
                                          <p:attrName>style.visibility</p:attrName>
                                        </p:attrNameLst>
                                      </p:cBhvr>
                                      <p:to>
                                        <p:strVal val="visible"/>
                                      </p:to>
                                    </p:set>
                                    <p:animEffect transition="in" filter="fade">
                                      <p:cBhvr>
                                        <p:cTn id="106" dur="500"/>
                                        <p:tgtEl>
                                          <p:spTgt spid="93"/>
                                        </p:tgtEl>
                                      </p:cBhvr>
                                    </p:animEffect>
                                  </p:childTnLst>
                                </p:cTn>
                              </p:par>
                              <p:par>
                                <p:cTn id="107" presetID="10" presetClass="entr" presetSubtype="0" fill="hold" nodeType="withEffect">
                                  <p:stCondLst>
                                    <p:cond delay="1000"/>
                                  </p:stCondLst>
                                  <p:childTnLst>
                                    <p:set>
                                      <p:cBhvr>
                                        <p:cTn id="108" dur="1" fill="hold">
                                          <p:stCondLst>
                                            <p:cond delay="0"/>
                                          </p:stCondLst>
                                        </p:cTn>
                                        <p:tgtEl>
                                          <p:spTgt spid="134"/>
                                        </p:tgtEl>
                                        <p:attrNameLst>
                                          <p:attrName>style.visibility</p:attrName>
                                        </p:attrNameLst>
                                      </p:cBhvr>
                                      <p:to>
                                        <p:strVal val="visible"/>
                                      </p:to>
                                    </p:set>
                                    <p:animEffect transition="in" filter="fade">
                                      <p:cBhvr>
                                        <p:cTn id="109" dur="500"/>
                                        <p:tgtEl>
                                          <p:spTgt spid="134"/>
                                        </p:tgtEl>
                                      </p:cBhvr>
                                    </p:animEffect>
                                  </p:childTnLst>
                                </p:cTn>
                              </p:par>
                              <p:par>
                                <p:cTn id="110" presetID="10" presetClass="entr" presetSubtype="0" fill="hold" grpId="0" nodeType="withEffect">
                                  <p:stCondLst>
                                    <p:cond delay="100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157"/>
                                        </p:tgtEl>
                                        <p:attrNameLst>
                                          <p:attrName>style.visibility</p:attrName>
                                        </p:attrNameLst>
                                      </p:cBhvr>
                                      <p:to>
                                        <p:strVal val="visible"/>
                                      </p:to>
                                    </p:set>
                                    <p:animEffect transition="in" filter="fade">
                                      <p:cBhvr>
                                        <p:cTn id="115" dur="500"/>
                                        <p:tgtEl>
                                          <p:spTgt spid="157"/>
                                        </p:tgtEl>
                                      </p:cBhvr>
                                    </p:animEffect>
                                  </p:childTnLst>
                                </p:cTn>
                              </p:par>
                              <p:par>
                                <p:cTn id="116" presetID="10" presetClass="entr" presetSubtype="0" fill="hold" grpId="0" nodeType="withEffect">
                                  <p:stCondLst>
                                    <p:cond delay="1000"/>
                                  </p:stCondLst>
                                  <p:childTnLst>
                                    <p:set>
                                      <p:cBhvr>
                                        <p:cTn id="117" dur="1" fill="hold">
                                          <p:stCondLst>
                                            <p:cond delay="0"/>
                                          </p:stCondLst>
                                        </p:cTn>
                                        <p:tgtEl>
                                          <p:spTgt spid="153"/>
                                        </p:tgtEl>
                                        <p:attrNameLst>
                                          <p:attrName>style.visibility</p:attrName>
                                        </p:attrNameLst>
                                      </p:cBhvr>
                                      <p:to>
                                        <p:strVal val="visible"/>
                                      </p:to>
                                    </p:set>
                                    <p:animEffect transition="in" filter="fade">
                                      <p:cBhvr>
                                        <p:cTn id="118" dur="500"/>
                                        <p:tgtEl>
                                          <p:spTgt spid="153"/>
                                        </p:tgtEl>
                                      </p:cBhvr>
                                    </p:animEffect>
                                  </p:childTnLst>
                                </p:cTn>
                              </p:par>
                              <p:par>
                                <p:cTn id="119" presetID="10" presetClass="entr" presetSubtype="0" fill="hold" nodeType="withEffect">
                                  <p:stCondLst>
                                    <p:cond delay="1000"/>
                                  </p:stCondLst>
                                  <p:childTnLst>
                                    <p:set>
                                      <p:cBhvr>
                                        <p:cTn id="120" dur="1" fill="hold">
                                          <p:stCondLst>
                                            <p:cond delay="0"/>
                                          </p:stCondLst>
                                        </p:cTn>
                                        <p:tgtEl>
                                          <p:spTgt spid="160"/>
                                        </p:tgtEl>
                                        <p:attrNameLst>
                                          <p:attrName>style.visibility</p:attrName>
                                        </p:attrNameLst>
                                      </p:cBhvr>
                                      <p:to>
                                        <p:strVal val="visible"/>
                                      </p:to>
                                    </p:set>
                                    <p:animEffect transition="in" filter="fade">
                                      <p:cBhvr>
                                        <p:cTn id="121" dur="500"/>
                                        <p:tgtEl>
                                          <p:spTgt spid="160"/>
                                        </p:tgtEl>
                                      </p:cBhvr>
                                    </p:animEffect>
                                  </p:childTnLst>
                                </p:cTn>
                              </p:par>
                              <p:par>
                                <p:cTn id="122" presetID="10" presetClass="entr" presetSubtype="0" fill="hold" grpId="0" nodeType="withEffect">
                                  <p:stCondLst>
                                    <p:cond delay="1000"/>
                                  </p:stCondLst>
                                  <p:childTnLst>
                                    <p:set>
                                      <p:cBhvr>
                                        <p:cTn id="123" dur="1" fill="hold">
                                          <p:stCondLst>
                                            <p:cond delay="0"/>
                                          </p:stCondLst>
                                        </p:cTn>
                                        <p:tgtEl>
                                          <p:spTgt spid="154"/>
                                        </p:tgtEl>
                                        <p:attrNameLst>
                                          <p:attrName>style.visibility</p:attrName>
                                        </p:attrNameLst>
                                      </p:cBhvr>
                                      <p:to>
                                        <p:strVal val="visible"/>
                                      </p:to>
                                    </p:set>
                                    <p:animEffect transition="in" filter="fade">
                                      <p:cBhvr>
                                        <p:cTn id="124" dur="500"/>
                                        <p:tgtEl>
                                          <p:spTgt spid="15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4"/>
                                        </p:tgtEl>
                                        <p:attrNameLst>
                                          <p:attrName>style.visibility</p:attrName>
                                        </p:attrNameLst>
                                      </p:cBhvr>
                                      <p:to>
                                        <p:strVal val="visible"/>
                                      </p:to>
                                    </p:set>
                                    <p:animEffect transition="in" filter="fade">
                                      <p:cBhvr>
                                        <p:cTn id="129" dur="500"/>
                                        <p:tgtEl>
                                          <p:spTgt spid="94"/>
                                        </p:tgtEl>
                                      </p:cBhvr>
                                    </p:animEffect>
                                  </p:childTnLst>
                                </p:cTn>
                              </p:par>
                              <p:par>
                                <p:cTn id="130" presetID="10" presetClass="entr" presetSubtype="0" fill="hold" grpId="0" nodeType="withEffect">
                                  <p:stCondLst>
                                    <p:cond delay="100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par>
                                <p:cTn id="133" presetID="10" presetClass="entr" presetSubtype="0" fill="hold" nodeType="withEffect">
                                  <p:stCondLst>
                                    <p:cond delay="1000"/>
                                  </p:stCondLst>
                                  <p:childTnLst>
                                    <p:set>
                                      <p:cBhvr>
                                        <p:cTn id="134" dur="1" fill="hold">
                                          <p:stCondLst>
                                            <p:cond delay="0"/>
                                          </p:stCondLst>
                                        </p:cTn>
                                        <p:tgtEl>
                                          <p:spTgt spid="165"/>
                                        </p:tgtEl>
                                        <p:attrNameLst>
                                          <p:attrName>style.visibility</p:attrName>
                                        </p:attrNameLst>
                                      </p:cBhvr>
                                      <p:to>
                                        <p:strVal val="visible"/>
                                      </p:to>
                                    </p:set>
                                    <p:animEffect transition="in" filter="fade">
                                      <p:cBhvr>
                                        <p:cTn id="135" dur="500"/>
                                        <p:tgtEl>
                                          <p:spTgt spid="165"/>
                                        </p:tgtEl>
                                      </p:cBhvr>
                                    </p:animEffect>
                                  </p:childTnLst>
                                </p:cTn>
                              </p:par>
                              <p:par>
                                <p:cTn id="136" presetID="10" presetClass="entr" presetSubtype="0" fill="hold" grpId="0" nodeType="withEffect">
                                  <p:stCondLst>
                                    <p:cond delay="1000"/>
                                  </p:stCondLst>
                                  <p:childTnLst>
                                    <p:set>
                                      <p:cBhvr>
                                        <p:cTn id="137" dur="1" fill="hold">
                                          <p:stCondLst>
                                            <p:cond delay="0"/>
                                          </p:stCondLst>
                                        </p:cTn>
                                        <p:tgtEl>
                                          <p:spTgt spid="158"/>
                                        </p:tgtEl>
                                        <p:attrNameLst>
                                          <p:attrName>style.visibility</p:attrName>
                                        </p:attrNameLst>
                                      </p:cBhvr>
                                      <p:to>
                                        <p:strVal val="visible"/>
                                      </p:to>
                                    </p:set>
                                    <p:animEffect transition="in" filter="fade">
                                      <p:cBhvr>
                                        <p:cTn id="138" dur="500"/>
                                        <p:tgtEl>
                                          <p:spTgt spid="158"/>
                                        </p:tgtEl>
                                      </p:cBhvr>
                                    </p:animEffect>
                                  </p:childTnLst>
                                </p:cTn>
                              </p:par>
                              <p:par>
                                <p:cTn id="139" presetID="10" presetClass="entr" presetSubtype="0" fill="hold" nodeType="withEffect">
                                  <p:stCondLst>
                                    <p:cond delay="1000"/>
                                  </p:stCondLst>
                                  <p:childTnLst>
                                    <p:set>
                                      <p:cBhvr>
                                        <p:cTn id="140" dur="1" fill="hold">
                                          <p:stCondLst>
                                            <p:cond delay="0"/>
                                          </p:stCondLst>
                                        </p:cTn>
                                        <p:tgtEl>
                                          <p:spTgt spid="166"/>
                                        </p:tgtEl>
                                        <p:attrNameLst>
                                          <p:attrName>style.visibility</p:attrName>
                                        </p:attrNameLst>
                                      </p:cBhvr>
                                      <p:to>
                                        <p:strVal val="visible"/>
                                      </p:to>
                                    </p:set>
                                    <p:animEffect transition="in" filter="fade">
                                      <p:cBhvr>
                                        <p:cTn id="141" dur="500"/>
                                        <p:tgtEl>
                                          <p:spTgt spid="166"/>
                                        </p:tgtEl>
                                      </p:cBhvr>
                                    </p:animEffect>
                                  </p:childTnLst>
                                </p:cTn>
                              </p:par>
                              <p:par>
                                <p:cTn id="142" presetID="10" presetClass="entr" presetSubtype="0" fill="hold" grpId="0" nodeType="withEffect">
                                  <p:stCondLst>
                                    <p:cond delay="1000"/>
                                  </p:stCondLst>
                                  <p:childTnLst>
                                    <p:set>
                                      <p:cBhvr>
                                        <p:cTn id="143" dur="1" fill="hold">
                                          <p:stCondLst>
                                            <p:cond delay="0"/>
                                          </p:stCondLst>
                                        </p:cTn>
                                        <p:tgtEl>
                                          <p:spTgt spid="159"/>
                                        </p:tgtEl>
                                        <p:attrNameLst>
                                          <p:attrName>style.visibility</p:attrName>
                                        </p:attrNameLst>
                                      </p:cBhvr>
                                      <p:to>
                                        <p:strVal val="visible"/>
                                      </p:to>
                                    </p:set>
                                    <p:animEffect transition="in" filter="fade">
                                      <p:cBhvr>
                                        <p:cTn id="144" dur="500"/>
                                        <p:tgtEl>
                                          <p:spTgt spid="159"/>
                                        </p:tgtEl>
                                      </p:cBhvr>
                                    </p:animEffect>
                                  </p:childTnLst>
                                </p:cTn>
                              </p:par>
                            </p:childTnLst>
                          </p:cTn>
                        </p:par>
                        <p:par>
                          <p:cTn id="145" fill="hold">
                            <p:stCondLst>
                              <p:cond delay="1500"/>
                            </p:stCondLst>
                            <p:childTnLst>
                              <p:par>
                                <p:cTn id="146" presetID="10" presetClass="entr" presetSubtype="0" fill="hold" grpId="0" nodeType="afterEffect">
                                  <p:stCondLst>
                                    <p:cond delay="1000"/>
                                  </p:stCondLst>
                                  <p:childTnLst>
                                    <p:set>
                                      <p:cBhvr>
                                        <p:cTn id="147" dur="1" fill="hold">
                                          <p:stCondLst>
                                            <p:cond delay="0"/>
                                          </p:stCondLst>
                                        </p:cTn>
                                        <p:tgtEl>
                                          <p:spTgt spid="95"/>
                                        </p:tgtEl>
                                        <p:attrNameLst>
                                          <p:attrName>style.visibility</p:attrName>
                                        </p:attrNameLst>
                                      </p:cBhvr>
                                      <p:to>
                                        <p:strVal val="visible"/>
                                      </p:to>
                                    </p:set>
                                    <p:animEffect transition="in" filter="fade">
                                      <p:cBhvr>
                                        <p:cTn id="148" dur="500"/>
                                        <p:tgtEl>
                                          <p:spTgt spid="95"/>
                                        </p:tgtEl>
                                      </p:cBhvr>
                                    </p:animEffect>
                                  </p:childTnLst>
                                </p:cTn>
                              </p:par>
                              <p:par>
                                <p:cTn id="149" presetID="10" presetClass="entr" presetSubtype="0" fill="hold" grpId="0" nodeType="withEffect">
                                  <p:stCondLst>
                                    <p:cond delay="1000"/>
                                  </p:stCondLst>
                                  <p:childTnLst>
                                    <p:set>
                                      <p:cBhvr>
                                        <p:cTn id="150" dur="1" fill="hold">
                                          <p:stCondLst>
                                            <p:cond delay="0"/>
                                          </p:stCondLst>
                                        </p:cTn>
                                        <p:tgtEl>
                                          <p:spTgt spid="100"/>
                                        </p:tgtEl>
                                        <p:attrNameLst>
                                          <p:attrName>style.visibility</p:attrName>
                                        </p:attrNameLst>
                                      </p:cBhvr>
                                      <p:to>
                                        <p:strVal val="visible"/>
                                      </p:to>
                                    </p:set>
                                    <p:animEffect transition="in" filter="fade">
                                      <p:cBhvr>
                                        <p:cTn id="151" dur="500"/>
                                        <p:tgtEl>
                                          <p:spTgt spid="100"/>
                                        </p:tgtEl>
                                      </p:cBhvr>
                                    </p:animEffect>
                                  </p:childTnLst>
                                </p:cTn>
                              </p:par>
                              <p:par>
                                <p:cTn id="152" presetID="10" presetClass="entr" presetSubtype="0" fill="hold" nodeType="withEffect">
                                  <p:stCondLst>
                                    <p:cond delay="1000"/>
                                  </p:stCondLst>
                                  <p:childTnLst>
                                    <p:set>
                                      <p:cBhvr>
                                        <p:cTn id="153" dur="1" fill="hold">
                                          <p:stCondLst>
                                            <p:cond delay="0"/>
                                          </p:stCondLst>
                                        </p:cTn>
                                        <p:tgtEl>
                                          <p:spTgt spid="135"/>
                                        </p:tgtEl>
                                        <p:attrNameLst>
                                          <p:attrName>style.visibility</p:attrName>
                                        </p:attrNameLst>
                                      </p:cBhvr>
                                      <p:to>
                                        <p:strVal val="visible"/>
                                      </p:to>
                                    </p:set>
                                    <p:animEffect transition="in" filter="fade">
                                      <p:cBhvr>
                                        <p:cTn id="154" dur="500"/>
                                        <p:tgtEl>
                                          <p:spTgt spid="135"/>
                                        </p:tgtEl>
                                      </p:cBhvr>
                                    </p:animEffect>
                                  </p:childTnLst>
                                </p:cTn>
                              </p:par>
                              <p:par>
                                <p:cTn id="155" presetID="10" presetClass="entr" presetSubtype="0" fill="hold" nodeType="withEffect">
                                  <p:stCondLst>
                                    <p:cond delay="100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par>
                                <p:cTn id="158" presetID="10" presetClass="entr" presetSubtype="0" fill="hold" nodeType="withEffect">
                                  <p:stCondLst>
                                    <p:cond delay="1000"/>
                                  </p:stCondLst>
                                  <p:childTnLst>
                                    <p:set>
                                      <p:cBhvr>
                                        <p:cTn id="159" dur="1" fill="hold">
                                          <p:stCondLst>
                                            <p:cond delay="0"/>
                                          </p:stCondLst>
                                        </p:cTn>
                                        <p:tgtEl>
                                          <p:spTgt spid="74"/>
                                        </p:tgtEl>
                                        <p:attrNameLst>
                                          <p:attrName>style.visibility</p:attrName>
                                        </p:attrNameLst>
                                      </p:cBhvr>
                                      <p:to>
                                        <p:strVal val="visible"/>
                                      </p:to>
                                    </p:set>
                                    <p:animEffect transition="in" filter="fade">
                                      <p:cBhvr>
                                        <p:cTn id="160" dur="500"/>
                                        <p:tgtEl>
                                          <p:spTgt spid="74"/>
                                        </p:tgtEl>
                                      </p:cBhvr>
                                    </p:animEffect>
                                  </p:childTnLst>
                                </p:cTn>
                              </p:par>
                            </p:childTnLst>
                          </p:cTn>
                        </p:par>
                        <p:par>
                          <p:cTn id="161" fill="hold">
                            <p:stCondLst>
                              <p:cond delay="3000"/>
                            </p:stCondLst>
                            <p:childTnLst>
                              <p:par>
                                <p:cTn id="162" presetID="10" presetClass="entr" presetSubtype="0" fill="hold" grpId="0" nodeType="afterEffect">
                                  <p:stCondLst>
                                    <p:cond delay="1000"/>
                                  </p:stCondLst>
                                  <p:childTnLst>
                                    <p:set>
                                      <p:cBhvr>
                                        <p:cTn id="163" dur="1" fill="hold">
                                          <p:stCondLst>
                                            <p:cond delay="0"/>
                                          </p:stCondLst>
                                        </p:cTn>
                                        <p:tgtEl>
                                          <p:spTgt spid="161"/>
                                        </p:tgtEl>
                                        <p:attrNameLst>
                                          <p:attrName>style.visibility</p:attrName>
                                        </p:attrNameLst>
                                      </p:cBhvr>
                                      <p:to>
                                        <p:strVal val="visible"/>
                                      </p:to>
                                    </p:set>
                                    <p:animEffect transition="in" filter="fade">
                                      <p:cBhvr>
                                        <p:cTn id="164" dur="500"/>
                                        <p:tgtEl>
                                          <p:spTgt spid="161"/>
                                        </p:tgtEl>
                                      </p:cBhvr>
                                    </p:animEffect>
                                  </p:childTnLst>
                                </p:cTn>
                              </p:par>
                              <p:par>
                                <p:cTn id="165" presetID="10" presetClass="entr" presetSubtype="0" fill="hold" grpId="0" nodeType="withEffect">
                                  <p:stCondLst>
                                    <p:cond delay="1000"/>
                                  </p:stCondLst>
                                  <p:childTnLst>
                                    <p:set>
                                      <p:cBhvr>
                                        <p:cTn id="166" dur="1" fill="hold">
                                          <p:stCondLst>
                                            <p:cond delay="0"/>
                                          </p:stCondLst>
                                        </p:cTn>
                                        <p:tgtEl>
                                          <p:spTgt spid="163"/>
                                        </p:tgtEl>
                                        <p:attrNameLst>
                                          <p:attrName>style.visibility</p:attrName>
                                        </p:attrNameLst>
                                      </p:cBhvr>
                                      <p:to>
                                        <p:strVal val="visible"/>
                                      </p:to>
                                    </p:set>
                                    <p:animEffect transition="in" filter="fade">
                                      <p:cBhvr>
                                        <p:cTn id="167" dur="500"/>
                                        <p:tgtEl>
                                          <p:spTgt spid="163"/>
                                        </p:tgtEl>
                                      </p:cBhvr>
                                    </p:animEffect>
                                  </p:childTnLst>
                                </p:cTn>
                              </p:par>
                            </p:childTnLst>
                          </p:cTn>
                        </p:par>
                        <p:par>
                          <p:cTn id="168" fill="hold">
                            <p:stCondLst>
                              <p:cond delay="4500"/>
                            </p:stCondLst>
                            <p:childTnLst>
                              <p:par>
                                <p:cTn id="169" presetID="10" presetClass="entr" presetSubtype="0" fill="hold" grpId="0" nodeType="afterEffect">
                                  <p:stCondLst>
                                    <p:cond delay="1000"/>
                                  </p:stCondLst>
                                  <p:childTnLst>
                                    <p:set>
                                      <p:cBhvr>
                                        <p:cTn id="170" dur="1" fill="hold">
                                          <p:stCondLst>
                                            <p:cond delay="0"/>
                                          </p:stCondLst>
                                        </p:cTn>
                                        <p:tgtEl>
                                          <p:spTgt spid="162"/>
                                        </p:tgtEl>
                                        <p:attrNameLst>
                                          <p:attrName>style.visibility</p:attrName>
                                        </p:attrNameLst>
                                      </p:cBhvr>
                                      <p:to>
                                        <p:strVal val="visible"/>
                                      </p:to>
                                    </p:set>
                                    <p:animEffect transition="in" filter="fade">
                                      <p:cBhvr>
                                        <p:cTn id="171" dur="500"/>
                                        <p:tgtEl>
                                          <p:spTgt spid="162"/>
                                        </p:tgtEl>
                                      </p:cBhvr>
                                    </p:animEffect>
                                  </p:childTnLst>
                                </p:cTn>
                              </p:par>
                              <p:par>
                                <p:cTn id="172" presetID="10" presetClass="entr" presetSubtype="0" fill="hold" grpId="0" nodeType="withEffect">
                                  <p:stCondLst>
                                    <p:cond delay="1000"/>
                                  </p:stCondLst>
                                  <p:childTnLst>
                                    <p:set>
                                      <p:cBhvr>
                                        <p:cTn id="173" dur="1" fill="hold">
                                          <p:stCondLst>
                                            <p:cond delay="0"/>
                                          </p:stCondLst>
                                        </p:cTn>
                                        <p:tgtEl>
                                          <p:spTgt spid="164"/>
                                        </p:tgtEl>
                                        <p:attrNameLst>
                                          <p:attrName>style.visibility</p:attrName>
                                        </p:attrNameLst>
                                      </p:cBhvr>
                                      <p:to>
                                        <p:strVal val="visible"/>
                                      </p:to>
                                    </p:set>
                                    <p:animEffect transition="in" filter="fade">
                                      <p:cBhvr>
                                        <p:cTn id="174" dur="500"/>
                                        <p:tgtEl>
                                          <p:spTgt spid="164"/>
                                        </p:tgtEl>
                                      </p:cBhvr>
                                    </p:animEffect>
                                  </p:childTnLst>
                                </p:cTn>
                              </p:par>
                              <p:par>
                                <p:cTn id="175" presetID="22" presetClass="entr" presetSubtype="1" fill="hold" nodeType="withEffect">
                                  <p:stCondLst>
                                    <p:cond delay="0"/>
                                  </p:stCondLst>
                                  <p:childTnLst>
                                    <p:set>
                                      <p:cBhvr>
                                        <p:cTn id="176" dur="1" fill="hold">
                                          <p:stCondLst>
                                            <p:cond delay="0"/>
                                          </p:stCondLst>
                                        </p:cTn>
                                        <p:tgtEl>
                                          <p:spTgt spid="56"/>
                                        </p:tgtEl>
                                        <p:attrNameLst>
                                          <p:attrName>style.visibility</p:attrName>
                                        </p:attrNameLst>
                                      </p:cBhvr>
                                      <p:to>
                                        <p:strVal val="visible"/>
                                      </p:to>
                                    </p:set>
                                    <p:animEffect transition="in" filter="wipe(up)">
                                      <p:cBhvr>
                                        <p:cTn id="177" dur="500"/>
                                        <p:tgtEl>
                                          <p:spTgt spid="56"/>
                                        </p:tgtEl>
                                      </p:cBhvr>
                                    </p:animEffect>
                                  </p:childTnLst>
                                </p:cTn>
                              </p:par>
                              <p:par>
                                <p:cTn id="178" presetID="22" presetClass="entr" presetSubtype="1" fill="hold" nodeType="with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wipe(up)">
                                      <p:cBhvr>
                                        <p:cTn id="18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8" grpId="0"/>
      <p:bldP spid="99" grpId="0"/>
      <p:bldP spid="100" grpId="0"/>
      <p:bldP spid="101" grpId="0"/>
      <p:bldP spid="132" grpId="0"/>
      <p:bldP spid="141" grpId="0"/>
      <p:bldP spid="142" grpId="0"/>
      <p:bldP spid="143" grpId="0"/>
      <p:bldP spid="68" grpId="0"/>
      <p:bldP spid="70" grpId="0"/>
      <p:bldP spid="72" grpId="0"/>
      <p:bldP spid="75" grpId="0"/>
      <p:bldP spid="77" grpId="0"/>
      <p:bldP spid="145" grpId="0"/>
      <p:bldP spid="146" grpId="0"/>
      <p:bldP spid="147" grpId="0"/>
      <p:bldP spid="148" grpId="0"/>
      <p:bldP spid="151" grpId="0"/>
      <p:bldP spid="152" grpId="0"/>
      <p:bldP spid="153" grpId="0"/>
      <p:bldP spid="154" grpId="0"/>
      <p:bldP spid="155" grpId="0"/>
      <p:bldP spid="158" grpId="0"/>
      <p:bldP spid="159" grpId="0"/>
      <p:bldP spid="161" grpId="0"/>
      <p:bldP spid="162" grpId="0"/>
      <p:bldP spid="163" grpId="0"/>
      <p:bldP spid="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algn="ctr"/>
            <a:r>
              <a:rPr lang="en-IN" sz="3200" dirty="0"/>
              <a:t>The 4-Step Process</a:t>
            </a:r>
            <a:endParaRPr lang="en-IN" sz="3200" dirty="0">
              <a:ea typeface="Adobe Fan Heiti Std B"/>
              <a:cs typeface="Adobe Fan Heiti Std B"/>
            </a:endParaRPr>
          </a:p>
        </p:txBody>
      </p:sp>
      <p:sp>
        <p:nvSpPr>
          <p:cNvPr id="5" name="Content Placeholder 4"/>
          <p:cNvSpPr>
            <a:spLocks noGrp="1"/>
          </p:cNvSpPr>
          <p:nvPr>
            <p:ph idx="1"/>
          </p:nvPr>
        </p:nvSpPr>
        <p:spPr>
          <a:xfrm>
            <a:off x="761999" y="1101436"/>
            <a:ext cx="8013600" cy="5400967"/>
          </a:xfrm>
        </p:spPr>
        <p:txBody>
          <a:bodyPr>
            <a:normAutofit/>
          </a:bodyPr>
          <a:lstStyle/>
          <a:p>
            <a:pPr marL="0" indent="0">
              <a:lnSpc>
                <a:spcPct val="110000"/>
              </a:lnSpc>
              <a:buNone/>
              <a:defRPr/>
            </a:pPr>
            <a:r>
              <a:rPr lang="en-US" sz="2200" dirty="0"/>
              <a:t>Tax expense is a “plug” determined by changes in the tax payable, deferred tax assets, and deferred tax liability accounts.</a:t>
            </a:r>
          </a:p>
          <a:p>
            <a:pPr marL="0" indent="0">
              <a:lnSpc>
                <a:spcPct val="110000"/>
              </a:lnSpc>
              <a:buNone/>
              <a:defRPr/>
            </a:pPr>
            <a:r>
              <a:rPr lang="en-US" sz="2200" dirty="0"/>
              <a:t>We use the 4-step process to maintain this perspective:</a:t>
            </a:r>
          </a:p>
          <a:p>
            <a:pPr marL="514350" lvl="0" indent="-514350" eaLnBrk="0" fontAlgn="base" hangingPunct="0">
              <a:lnSpc>
                <a:spcPct val="100000"/>
              </a:lnSpc>
              <a:spcBef>
                <a:spcPct val="0"/>
              </a:spcBef>
              <a:spcAft>
                <a:spcPct val="0"/>
              </a:spcAft>
              <a:buAutoNum type="arabicPeriod"/>
            </a:pPr>
            <a:r>
              <a:rPr lang="en-US" altLang="en-US" sz="2200" b="1" dirty="0"/>
              <a:t>Calculate tax payable</a:t>
            </a:r>
            <a:r>
              <a:rPr lang="en-US" altLang="en-US" sz="2200" dirty="0"/>
              <a:t>: This is the amount of tax currently payable based on the current year’s tax return.</a:t>
            </a:r>
          </a:p>
          <a:p>
            <a:pPr marL="514350" lvl="0" indent="-514350" eaLnBrk="0" fontAlgn="base" hangingPunct="0">
              <a:lnSpc>
                <a:spcPct val="100000"/>
              </a:lnSpc>
              <a:spcBef>
                <a:spcPct val="0"/>
              </a:spcBef>
              <a:spcAft>
                <a:spcPct val="0"/>
              </a:spcAft>
              <a:buAutoNum type="arabicPeriod"/>
            </a:pPr>
            <a:r>
              <a:rPr lang="en-US" altLang="en-US" sz="2200" b="1" dirty="0"/>
              <a:t>Calculate ending DTAs and DTLs</a:t>
            </a:r>
            <a:r>
              <a:rPr lang="en-US" altLang="en-US" sz="2200" dirty="0"/>
              <a:t>: In this step we calculate the appropriate ending balances of the deferred tax assets (DTAs) and deferred tax liabilities (DTLs).  </a:t>
            </a:r>
          </a:p>
          <a:p>
            <a:pPr marL="514350" lvl="0" indent="-514350" eaLnBrk="0" fontAlgn="base" hangingPunct="0">
              <a:lnSpc>
                <a:spcPct val="100000"/>
              </a:lnSpc>
              <a:spcBef>
                <a:spcPct val="0"/>
              </a:spcBef>
              <a:spcAft>
                <a:spcPct val="0"/>
              </a:spcAft>
              <a:buAutoNum type="arabicPeriod"/>
            </a:pPr>
            <a:r>
              <a:rPr lang="en-US" altLang="en-US" sz="2200" b="1" dirty="0"/>
              <a:t>Calculate change in DTAs and DTLs</a:t>
            </a:r>
            <a:r>
              <a:rPr lang="en-US" altLang="en-US" sz="2200" dirty="0"/>
              <a:t>: In this step we determine the change (debit or credit) in each of the deferred tax assets and liabilities needed to move from their previous balances to the ending balances calculated in step 2.</a:t>
            </a:r>
          </a:p>
          <a:p>
            <a:pPr marL="514350" lvl="0" indent="-514350" eaLnBrk="0" fontAlgn="base" hangingPunct="0">
              <a:lnSpc>
                <a:spcPct val="100000"/>
              </a:lnSpc>
              <a:spcBef>
                <a:spcPct val="0"/>
              </a:spcBef>
              <a:spcAft>
                <a:spcPct val="0"/>
              </a:spcAft>
              <a:buAutoNum type="arabicPeriod"/>
            </a:pPr>
            <a:r>
              <a:rPr lang="en-US" altLang="en-US" sz="2200" b="1" dirty="0"/>
              <a:t>Plug tax expense:</a:t>
            </a:r>
            <a:r>
              <a:rPr lang="en-US" altLang="en-US" sz="2200" dirty="0"/>
              <a:t> In this final step, we combine the tax payable (step 1) and any changes in the deferred tax accounts (step 3) to determine income tax expense.  </a:t>
            </a:r>
            <a:endParaRPr lang="en-IN" sz="2200"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sp>
        <p:nvSpPr>
          <p:cNvPr id="6" name="Slide Number Placeholder 5">
            <a:extLst>
              <a:ext uri="{FF2B5EF4-FFF2-40B4-BE49-F238E27FC236}">
                <a16:creationId xmlns:a16="http://schemas.microsoft.com/office/drawing/2014/main" id="{279114AA-506D-8E40-B333-01079AECEFF1}"/>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16-0</a:t>
            </a:r>
            <a:fld id="{2607F632-3F85-4F98-B182-BC32E868C800}" type="slidenum">
              <a:rPr lang="en-US" smtClean="0"/>
              <a:pPr/>
              <a:t>7</a:t>
            </a:fld>
            <a:endParaRPr lang="en-US" dirty="0"/>
          </a:p>
        </p:txBody>
      </p:sp>
    </p:spTree>
    <p:extLst>
      <p:ext uri="{BB962C8B-B14F-4D97-AF65-F5344CB8AC3E}">
        <p14:creationId xmlns:p14="http://schemas.microsoft.com/office/powerpoint/2010/main" val="39169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8382618" y="18522"/>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80" name="Title 1"/>
          <p:cNvSpPr>
            <a:spLocks noGrp="1"/>
          </p:cNvSpPr>
          <p:nvPr>
            <p:ph type="title"/>
          </p:nvPr>
        </p:nvSpPr>
        <p:spPr>
          <a:xfrm>
            <a:off x="501223" y="130717"/>
            <a:ext cx="8299010" cy="371532"/>
          </a:xfrm>
        </p:spPr>
        <p:txBody>
          <a:bodyPr>
            <a:noAutofit/>
          </a:bodyPr>
          <a:lstStyle/>
          <a:p>
            <a:r>
              <a:rPr lang="en-US" sz="2400" dirty="0"/>
              <a:t>Multiple Temporary Differences—2021 </a:t>
            </a:r>
            <a:r>
              <a:rPr lang="en-US" sz="2000" dirty="0">
                <a:cs typeface="Arial" charset="0"/>
              </a:rPr>
              <a:t>(continued)</a:t>
            </a:r>
            <a:endParaRPr lang="en-IN" sz="2000" dirty="0">
              <a:latin typeface="+mj-lt"/>
            </a:endParaRPr>
          </a:p>
        </p:txBody>
      </p:sp>
      <p:sp>
        <p:nvSpPr>
          <p:cNvPr id="161" name="TextBox 160"/>
          <p:cNvSpPr txBox="1"/>
          <p:nvPr/>
        </p:nvSpPr>
        <p:spPr>
          <a:xfrm>
            <a:off x="3981802" y="519941"/>
            <a:ext cx="2656084" cy="430887"/>
          </a:xfrm>
          <a:prstGeom prst="rect">
            <a:avLst/>
          </a:prstGeom>
          <a:noFill/>
        </p:spPr>
        <p:txBody>
          <a:bodyPr wrap="square" rtlCol="0">
            <a:spAutoFit/>
          </a:bodyPr>
          <a:lstStyle/>
          <a:p>
            <a:r>
              <a:rPr lang="en-US" sz="2200" dirty="0"/>
              <a:t>Deferred tax liability</a:t>
            </a:r>
          </a:p>
        </p:txBody>
      </p:sp>
      <p:sp>
        <p:nvSpPr>
          <p:cNvPr id="162" name="TextBox 161"/>
          <p:cNvSpPr txBox="1"/>
          <p:nvPr/>
        </p:nvSpPr>
        <p:spPr>
          <a:xfrm>
            <a:off x="3981802" y="966133"/>
            <a:ext cx="2656084" cy="430887"/>
          </a:xfrm>
          <a:prstGeom prst="rect">
            <a:avLst/>
          </a:prstGeom>
          <a:noFill/>
        </p:spPr>
        <p:txBody>
          <a:bodyPr wrap="square" rtlCol="0">
            <a:spAutoFit/>
          </a:bodyPr>
          <a:lstStyle/>
          <a:p>
            <a:r>
              <a:rPr lang="en-US" sz="2200" dirty="0"/>
              <a:t>Deferred tax asset</a:t>
            </a:r>
          </a:p>
        </p:txBody>
      </p:sp>
      <p:sp>
        <p:nvSpPr>
          <p:cNvPr id="163" name="TextBox 162"/>
          <p:cNvSpPr txBox="1"/>
          <p:nvPr/>
        </p:nvSpPr>
        <p:spPr>
          <a:xfrm>
            <a:off x="6719432" y="535246"/>
            <a:ext cx="684965" cy="430887"/>
          </a:xfrm>
          <a:prstGeom prst="rect">
            <a:avLst/>
          </a:prstGeom>
        </p:spPr>
        <p:txBody>
          <a:bodyPr wrap="square" rtlCol="0">
            <a:spAutoFit/>
          </a:bodyPr>
          <a:lstStyle/>
          <a:p>
            <a:pPr algn="r"/>
            <a:r>
              <a:rPr lang="en-US" sz="2200" dirty="0"/>
              <a:t>$6</a:t>
            </a:r>
          </a:p>
        </p:txBody>
      </p:sp>
      <p:sp>
        <p:nvSpPr>
          <p:cNvPr id="164" name="TextBox 163"/>
          <p:cNvSpPr txBox="1"/>
          <p:nvPr/>
        </p:nvSpPr>
        <p:spPr>
          <a:xfrm>
            <a:off x="7960006" y="966133"/>
            <a:ext cx="949652" cy="430887"/>
          </a:xfrm>
          <a:prstGeom prst="rect">
            <a:avLst/>
          </a:prstGeom>
        </p:spPr>
        <p:txBody>
          <a:bodyPr wrap="square" rtlCol="0">
            <a:spAutoFit/>
          </a:bodyPr>
          <a:lstStyle/>
          <a:p>
            <a:pPr algn="r"/>
            <a:r>
              <a:rPr lang="en-US" sz="2200" dirty="0"/>
              <a:t>$(3)</a:t>
            </a:r>
          </a:p>
        </p:txBody>
      </p:sp>
      <p:sp>
        <p:nvSpPr>
          <p:cNvPr id="54" name="TextBox 53"/>
          <p:cNvSpPr txBox="1"/>
          <p:nvPr/>
        </p:nvSpPr>
        <p:spPr>
          <a:xfrm>
            <a:off x="6705715" y="2495789"/>
            <a:ext cx="1255923" cy="1107996"/>
          </a:xfrm>
          <a:prstGeom prst="rect">
            <a:avLst/>
          </a:prstGeom>
          <a:noFill/>
        </p:spPr>
        <p:txBody>
          <a:bodyPr wrap="square" rtlCol="0">
            <a:spAutoFit/>
          </a:bodyPr>
          <a:lstStyle/>
          <a:p>
            <a:r>
              <a:rPr lang="en-US" sz="2200" b="1" dirty="0"/>
              <a:t>Deferred Tax Liability</a:t>
            </a:r>
          </a:p>
        </p:txBody>
      </p:sp>
      <p:sp>
        <p:nvSpPr>
          <p:cNvPr id="55" name="TextBox 54"/>
          <p:cNvSpPr txBox="1"/>
          <p:nvPr/>
        </p:nvSpPr>
        <p:spPr>
          <a:xfrm>
            <a:off x="7889484" y="2839907"/>
            <a:ext cx="1278627" cy="756776"/>
          </a:xfrm>
          <a:prstGeom prst="rect">
            <a:avLst/>
          </a:prstGeom>
          <a:noFill/>
        </p:spPr>
        <p:txBody>
          <a:bodyPr wrap="square" rtlCol="0">
            <a:spAutoFit/>
          </a:bodyPr>
          <a:lstStyle/>
          <a:p>
            <a:r>
              <a:rPr lang="en-US" sz="2200" b="1" dirty="0"/>
              <a:t>Deferred Tax Asset</a:t>
            </a:r>
          </a:p>
        </p:txBody>
      </p:sp>
      <p:sp>
        <p:nvSpPr>
          <p:cNvPr id="56" name="TextBox 55"/>
          <p:cNvSpPr txBox="1"/>
          <p:nvPr/>
        </p:nvSpPr>
        <p:spPr>
          <a:xfrm>
            <a:off x="718919" y="3537613"/>
            <a:ext cx="3278460" cy="430887"/>
          </a:xfrm>
          <a:prstGeom prst="rect">
            <a:avLst/>
          </a:prstGeom>
          <a:noFill/>
        </p:spPr>
        <p:txBody>
          <a:bodyPr wrap="square" rtlCol="0">
            <a:spAutoFit/>
          </a:bodyPr>
          <a:lstStyle/>
          <a:p>
            <a:r>
              <a:rPr lang="en-US" sz="2200" dirty="0"/>
              <a:t>Ending balances</a:t>
            </a:r>
          </a:p>
        </p:txBody>
      </p:sp>
      <p:sp>
        <p:nvSpPr>
          <p:cNvPr id="57" name="TextBox 56"/>
          <p:cNvSpPr txBox="1"/>
          <p:nvPr/>
        </p:nvSpPr>
        <p:spPr>
          <a:xfrm>
            <a:off x="718919" y="3917419"/>
            <a:ext cx="3278460" cy="430887"/>
          </a:xfrm>
          <a:prstGeom prst="rect">
            <a:avLst/>
          </a:prstGeom>
          <a:noFill/>
        </p:spPr>
        <p:txBody>
          <a:bodyPr wrap="square" rtlCol="0">
            <a:spAutoFit/>
          </a:bodyPr>
          <a:lstStyle/>
          <a:p>
            <a:r>
              <a:rPr lang="en-US" sz="2200" dirty="0"/>
              <a:t>Less: Beginning balances</a:t>
            </a:r>
          </a:p>
        </p:txBody>
      </p:sp>
      <p:sp>
        <p:nvSpPr>
          <p:cNvPr id="58" name="TextBox 57"/>
          <p:cNvSpPr txBox="1"/>
          <p:nvPr/>
        </p:nvSpPr>
        <p:spPr>
          <a:xfrm>
            <a:off x="718919" y="4297225"/>
            <a:ext cx="3278460" cy="430887"/>
          </a:xfrm>
          <a:prstGeom prst="rect">
            <a:avLst/>
          </a:prstGeom>
          <a:noFill/>
        </p:spPr>
        <p:txBody>
          <a:bodyPr wrap="square" rtlCol="0">
            <a:spAutoFit/>
          </a:bodyPr>
          <a:lstStyle/>
          <a:p>
            <a:r>
              <a:rPr lang="en-US" sz="2200" dirty="0"/>
              <a:t>Change in balances</a:t>
            </a:r>
          </a:p>
        </p:txBody>
      </p:sp>
      <p:sp>
        <p:nvSpPr>
          <p:cNvPr id="59" name="TextBox 58"/>
          <p:cNvSpPr txBox="1"/>
          <p:nvPr/>
        </p:nvSpPr>
        <p:spPr>
          <a:xfrm>
            <a:off x="6717800" y="4297225"/>
            <a:ext cx="949652" cy="430887"/>
          </a:xfrm>
          <a:prstGeom prst="rect">
            <a:avLst/>
          </a:prstGeom>
        </p:spPr>
        <p:txBody>
          <a:bodyPr wrap="square" rtlCol="0">
            <a:spAutoFit/>
          </a:bodyPr>
          <a:lstStyle/>
          <a:p>
            <a:pPr algn="r"/>
            <a:r>
              <a:rPr lang="en-US" sz="2200" b="1" dirty="0">
                <a:solidFill>
                  <a:srgbClr val="EC008C"/>
                </a:solidFill>
              </a:rPr>
              <a:t>$6</a:t>
            </a:r>
          </a:p>
        </p:txBody>
      </p:sp>
      <p:sp>
        <p:nvSpPr>
          <p:cNvPr id="60" name="TextBox 59"/>
          <p:cNvSpPr txBox="1"/>
          <p:nvPr/>
        </p:nvSpPr>
        <p:spPr>
          <a:xfrm>
            <a:off x="7960006" y="4297225"/>
            <a:ext cx="949652" cy="430887"/>
          </a:xfrm>
          <a:prstGeom prst="rect">
            <a:avLst/>
          </a:prstGeom>
        </p:spPr>
        <p:txBody>
          <a:bodyPr wrap="square" rtlCol="0">
            <a:spAutoFit/>
          </a:bodyPr>
          <a:lstStyle/>
          <a:p>
            <a:pPr algn="r"/>
            <a:r>
              <a:rPr lang="en-US" sz="2200" b="1" dirty="0">
                <a:solidFill>
                  <a:srgbClr val="EC008C"/>
                </a:solidFill>
              </a:rPr>
              <a:t>$(3)</a:t>
            </a:r>
          </a:p>
        </p:txBody>
      </p:sp>
      <p:sp>
        <p:nvSpPr>
          <p:cNvPr id="62" name="TextBox 61"/>
          <p:cNvSpPr txBox="1"/>
          <p:nvPr/>
        </p:nvSpPr>
        <p:spPr>
          <a:xfrm>
            <a:off x="6719432" y="3917419"/>
            <a:ext cx="946388" cy="430887"/>
          </a:xfrm>
          <a:prstGeom prst="rect">
            <a:avLst/>
          </a:prstGeom>
        </p:spPr>
        <p:txBody>
          <a:bodyPr wrap="square" rtlCol="0">
            <a:spAutoFit/>
          </a:bodyPr>
          <a:lstStyle/>
          <a:p>
            <a:pPr algn="r"/>
            <a:r>
              <a:rPr lang="en-US" sz="2200" dirty="0"/>
              <a:t>(0)</a:t>
            </a:r>
          </a:p>
        </p:txBody>
      </p:sp>
      <p:sp>
        <p:nvSpPr>
          <p:cNvPr id="63" name="TextBox 62"/>
          <p:cNvSpPr txBox="1"/>
          <p:nvPr/>
        </p:nvSpPr>
        <p:spPr>
          <a:xfrm>
            <a:off x="7961638" y="3917419"/>
            <a:ext cx="946388" cy="430887"/>
          </a:xfrm>
          <a:prstGeom prst="rect">
            <a:avLst/>
          </a:prstGeom>
        </p:spPr>
        <p:txBody>
          <a:bodyPr wrap="square" rtlCol="0">
            <a:spAutoFit/>
          </a:bodyPr>
          <a:lstStyle/>
          <a:p>
            <a:pPr algn="r"/>
            <a:r>
              <a:rPr lang="en-IN" sz="2200" dirty="0"/>
              <a:t>(0)</a:t>
            </a:r>
            <a:endParaRPr lang="en-US" sz="2200" dirty="0"/>
          </a:p>
        </p:txBody>
      </p:sp>
      <p:sp>
        <p:nvSpPr>
          <p:cNvPr id="65" name="TextBox 64"/>
          <p:cNvSpPr txBox="1"/>
          <p:nvPr/>
        </p:nvSpPr>
        <p:spPr>
          <a:xfrm>
            <a:off x="6719432" y="3537613"/>
            <a:ext cx="946388" cy="430887"/>
          </a:xfrm>
          <a:prstGeom prst="rect">
            <a:avLst/>
          </a:prstGeom>
        </p:spPr>
        <p:txBody>
          <a:bodyPr wrap="square" rtlCol="0">
            <a:spAutoFit/>
          </a:bodyPr>
          <a:lstStyle/>
          <a:p>
            <a:pPr algn="r"/>
            <a:r>
              <a:rPr lang="en-US" sz="2200" dirty="0"/>
              <a:t>$6</a:t>
            </a:r>
          </a:p>
        </p:txBody>
      </p:sp>
      <p:sp>
        <p:nvSpPr>
          <p:cNvPr id="66" name="TextBox 65"/>
          <p:cNvSpPr txBox="1"/>
          <p:nvPr/>
        </p:nvSpPr>
        <p:spPr>
          <a:xfrm>
            <a:off x="7961638" y="3537613"/>
            <a:ext cx="946388" cy="430887"/>
          </a:xfrm>
          <a:prstGeom prst="rect">
            <a:avLst/>
          </a:prstGeom>
        </p:spPr>
        <p:txBody>
          <a:bodyPr wrap="square" rtlCol="0">
            <a:spAutoFit/>
          </a:bodyPr>
          <a:lstStyle/>
          <a:p>
            <a:pPr algn="r"/>
            <a:r>
              <a:rPr lang="en-US" sz="2200" dirty="0"/>
              <a:t>$3</a:t>
            </a:r>
          </a:p>
        </p:txBody>
      </p:sp>
      <p:cxnSp>
        <p:nvCxnSpPr>
          <p:cNvPr id="67" name="Straight Connector 66"/>
          <p:cNvCxnSpPr/>
          <p:nvPr/>
        </p:nvCxnSpPr>
        <p:spPr>
          <a:xfrm>
            <a:off x="8165001" y="4325013"/>
            <a:ext cx="625342"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8165001" y="4683891"/>
            <a:ext cx="625342"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8165001" y="4733055"/>
            <a:ext cx="625342"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7096157" y="4315185"/>
            <a:ext cx="501613" cy="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7096157" y="4674063"/>
            <a:ext cx="501613"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7096157" y="4723227"/>
            <a:ext cx="501613" cy="0"/>
          </a:xfrm>
          <a:prstGeom prst="line">
            <a:avLst/>
          </a:prstGeom>
        </p:spPr>
        <p:style>
          <a:lnRef idx="1">
            <a:schemeClr val="dk1"/>
          </a:lnRef>
          <a:fillRef idx="0">
            <a:schemeClr val="dk1"/>
          </a:fillRef>
          <a:effectRef idx="0">
            <a:schemeClr val="dk1"/>
          </a:effectRef>
          <a:fontRef idx="minor">
            <a:schemeClr val="tx1"/>
          </a:fontRef>
        </p:style>
      </p:cxnSp>
      <p:sp>
        <p:nvSpPr>
          <p:cNvPr id="113" name="Rectangle 112"/>
          <p:cNvSpPr/>
          <p:nvPr/>
        </p:nvSpPr>
        <p:spPr>
          <a:xfrm>
            <a:off x="891049" y="4784438"/>
            <a:ext cx="7921625" cy="1875612"/>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14" name="TextBox 113"/>
          <p:cNvSpPr txBox="1">
            <a:spLocks noChangeArrowheads="1"/>
          </p:cNvSpPr>
          <p:nvPr/>
        </p:nvSpPr>
        <p:spPr bwMode="auto">
          <a:xfrm>
            <a:off x="891048" y="4775002"/>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sp>
        <p:nvSpPr>
          <p:cNvPr id="115" name="TextBox 114"/>
          <p:cNvSpPr txBox="1">
            <a:spLocks noChangeArrowheads="1"/>
          </p:cNvSpPr>
          <p:nvPr/>
        </p:nvSpPr>
        <p:spPr bwMode="auto">
          <a:xfrm>
            <a:off x="934193" y="5162893"/>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116" name="TextBox 115"/>
          <p:cNvSpPr txBox="1">
            <a:spLocks noChangeArrowheads="1"/>
          </p:cNvSpPr>
          <p:nvPr/>
        </p:nvSpPr>
        <p:spPr bwMode="auto">
          <a:xfrm>
            <a:off x="935628" y="5523428"/>
            <a:ext cx="4728545" cy="404813"/>
          </a:xfrm>
          <a:prstGeom prst="rect">
            <a:avLst/>
          </a:prstGeom>
          <a:noFill/>
          <a:ln w="9525">
            <a:noFill/>
            <a:miter lim="800000"/>
            <a:headEnd/>
            <a:tailEnd/>
          </a:ln>
        </p:spPr>
        <p:txBody>
          <a:bodyPr/>
          <a:lstStyle/>
          <a:p>
            <a:r>
              <a:rPr lang="en-US" sz="2400" dirty="0"/>
              <a:t>Deferred tax asset (per above)</a:t>
            </a:r>
            <a:endParaRPr lang="en-IN" sz="2400" dirty="0">
              <a:latin typeface="Calibri" pitchFamily="34" charset="0"/>
            </a:endParaRPr>
          </a:p>
        </p:txBody>
      </p:sp>
      <p:sp>
        <p:nvSpPr>
          <p:cNvPr id="117" name="TextBox 116"/>
          <p:cNvSpPr txBox="1">
            <a:spLocks noChangeArrowheads="1"/>
          </p:cNvSpPr>
          <p:nvPr/>
        </p:nvSpPr>
        <p:spPr bwMode="auto">
          <a:xfrm>
            <a:off x="6392660" y="5162893"/>
            <a:ext cx="1010501"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50</a:t>
            </a:r>
          </a:p>
        </p:txBody>
      </p:sp>
      <p:sp>
        <p:nvSpPr>
          <p:cNvPr id="118" name="TextBox 117"/>
          <p:cNvSpPr txBox="1">
            <a:spLocks noChangeArrowheads="1"/>
          </p:cNvSpPr>
          <p:nvPr/>
        </p:nvSpPr>
        <p:spPr bwMode="auto">
          <a:xfrm>
            <a:off x="6228340" y="5523428"/>
            <a:ext cx="1176057" cy="404813"/>
          </a:xfrm>
          <a:prstGeom prst="rect">
            <a:avLst/>
          </a:prstGeom>
          <a:noFill/>
          <a:ln w="9525">
            <a:noFill/>
            <a:miter lim="800000"/>
            <a:headEnd/>
            <a:tailEnd/>
          </a:ln>
        </p:spPr>
        <p:txBody>
          <a:bodyPr/>
          <a:lstStyle/>
          <a:p>
            <a:pPr algn="r"/>
            <a:r>
              <a:rPr lang="en-IN" sz="2400" b="1" dirty="0">
                <a:solidFill>
                  <a:srgbClr val="FF3399"/>
                </a:solidFill>
                <a:latin typeface="Calibri" pitchFamily="34" charset="0"/>
              </a:rPr>
              <a:t>3</a:t>
            </a:r>
          </a:p>
        </p:txBody>
      </p:sp>
      <p:sp>
        <p:nvSpPr>
          <p:cNvPr id="119" name="TextBox 118"/>
          <p:cNvSpPr txBox="1">
            <a:spLocks noChangeArrowheads="1"/>
          </p:cNvSpPr>
          <p:nvPr/>
        </p:nvSpPr>
        <p:spPr bwMode="auto">
          <a:xfrm>
            <a:off x="7804505" y="4768650"/>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20" name="TextBox 119"/>
          <p:cNvSpPr txBox="1">
            <a:spLocks noChangeArrowheads="1"/>
          </p:cNvSpPr>
          <p:nvPr/>
        </p:nvSpPr>
        <p:spPr bwMode="auto">
          <a:xfrm>
            <a:off x="6305836" y="4768650"/>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121" name="TextBox 120"/>
          <p:cNvSpPr txBox="1">
            <a:spLocks noChangeArrowheads="1"/>
          </p:cNvSpPr>
          <p:nvPr/>
        </p:nvSpPr>
        <p:spPr bwMode="auto">
          <a:xfrm>
            <a:off x="935628" y="5883964"/>
            <a:ext cx="4728545"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122" name="TextBox 121"/>
          <p:cNvSpPr txBox="1">
            <a:spLocks noChangeArrowheads="1"/>
          </p:cNvSpPr>
          <p:nvPr/>
        </p:nvSpPr>
        <p:spPr bwMode="auto">
          <a:xfrm>
            <a:off x="7578168" y="5883964"/>
            <a:ext cx="1176057" cy="404813"/>
          </a:xfrm>
          <a:prstGeom prst="rect">
            <a:avLst/>
          </a:prstGeom>
          <a:noFill/>
          <a:ln w="9525">
            <a:noFill/>
            <a:miter lim="800000"/>
            <a:headEnd/>
            <a:tailEnd/>
          </a:ln>
        </p:spPr>
        <p:txBody>
          <a:bodyPr/>
          <a:lstStyle/>
          <a:p>
            <a:pPr algn="r"/>
            <a:r>
              <a:rPr lang="en-US" sz="2400" b="1" dirty="0">
                <a:solidFill>
                  <a:srgbClr val="EC008C"/>
                </a:solidFill>
              </a:rPr>
              <a:t>6</a:t>
            </a:r>
            <a:endParaRPr lang="en-IN" sz="2400" dirty="0">
              <a:latin typeface="Calibri" pitchFamily="34" charset="0"/>
            </a:endParaRPr>
          </a:p>
        </p:txBody>
      </p:sp>
      <p:cxnSp>
        <p:nvCxnSpPr>
          <p:cNvPr id="123" name="Straight Connector 122"/>
          <p:cNvCxnSpPr/>
          <p:nvPr/>
        </p:nvCxnSpPr>
        <p:spPr>
          <a:xfrm>
            <a:off x="891050" y="5192258"/>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a:spLocks noChangeArrowheads="1"/>
          </p:cNvSpPr>
          <p:nvPr/>
        </p:nvSpPr>
        <p:spPr bwMode="auto">
          <a:xfrm>
            <a:off x="940547" y="6244500"/>
            <a:ext cx="5697339" cy="404813"/>
          </a:xfrm>
          <a:prstGeom prst="rect">
            <a:avLst/>
          </a:prstGeom>
          <a:noFill/>
          <a:ln w="9525">
            <a:noFill/>
            <a:miter lim="800000"/>
            <a:headEnd/>
            <a:tailEnd/>
          </a:ln>
        </p:spPr>
        <p:txBody>
          <a:bodyPr/>
          <a:lstStyle/>
          <a:p>
            <a:pPr lvl="1"/>
            <a:r>
              <a:rPr lang="en-US" sz="2400" dirty="0"/>
              <a:t>Income tax payable (per prior slide)</a:t>
            </a:r>
            <a:endParaRPr lang="en-IN" sz="2400" dirty="0">
              <a:latin typeface="Calibri" pitchFamily="34" charset="0"/>
            </a:endParaRPr>
          </a:p>
        </p:txBody>
      </p:sp>
      <p:sp>
        <p:nvSpPr>
          <p:cNvPr id="125" name="TextBox 124"/>
          <p:cNvSpPr txBox="1">
            <a:spLocks noChangeArrowheads="1"/>
          </p:cNvSpPr>
          <p:nvPr/>
        </p:nvSpPr>
        <p:spPr bwMode="auto">
          <a:xfrm>
            <a:off x="7583087" y="6244500"/>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47</a:t>
            </a:r>
          </a:p>
        </p:txBody>
      </p:sp>
      <p:sp>
        <p:nvSpPr>
          <p:cNvPr id="126" name="TextBox 125"/>
          <p:cNvSpPr txBox="1"/>
          <p:nvPr/>
        </p:nvSpPr>
        <p:spPr>
          <a:xfrm>
            <a:off x="673785" y="700253"/>
            <a:ext cx="3286742" cy="1259351"/>
          </a:xfrm>
          <a:prstGeom prst="rect">
            <a:avLst/>
          </a:prstGeom>
          <a:solidFill>
            <a:srgbClr val="A4D7EF"/>
          </a:solidFill>
        </p:spPr>
        <p:txBody>
          <a:bodyPr wrap="square" rtlCol="0">
            <a:spAutoFit/>
          </a:bodyPr>
          <a:lstStyle/>
          <a:p>
            <a:endParaRPr lang="en-US" dirty="0"/>
          </a:p>
        </p:txBody>
      </p:sp>
      <p:sp>
        <p:nvSpPr>
          <p:cNvPr id="127" name="TextBox 126"/>
          <p:cNvSpPr txBox="1"/>
          <p:nvPr/>
        </p:nvSpPr>
        <p:spPr>
          <a:xfrm>
            <a:off x="826947" y="666492"/>
            <a:ext cx="2980418" cy="430887"/>
          </a:xfrm>
          <a:prstGeom prst="rect">
            <a:avLst/>
          </a:prstGeom>
          <a:noFill/>
        </p:spPr>
        <p:txBody>
          <a:bodyPr wrap="square" rtlCol="0">
            <a:spAutoFit/>
          </a:bodyPr>
          <a:lstStyle/>
          <a:p>
            <a:pPr algn="ctr"/>
            <a:r>
              <a:rPr lang="en-US" sz="2200" b="1" dirty="0">
                <a:solidFill>
                  <a:srgbClr val="EC008C"/>
                </a:solidFill>
              </a:rPr>
              <a:t>Deferred Tax Liability</a:t>
            </a:r>
            <a:endParaRPr lang="en-US" sz="2200" dirty="0">
              <a:solidFill>
                <a:srgbClr val="EC008C"/>
              </a:solidFill>
            </a:endParaRPr>
          </a:p>
        </p:txBody>
      </p:sp>
      <p:cxnSp>
        <p:nvCxnSpPr>
          <p:cNvPr id="128" name="Straight Connector 127"/>
          <p:cNvCxnSpPr/>
          <p:nvPr/>
        </p:nvCxnSpPr>
        <p:spPr>
          <a:xfrm>
            <a:off x="757054" y="102065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H="1">
            <a:off x="2317156" y="1026257"/>
            <a:ext cx="0" cy="896071"/>
          </a:xfrm>
          <a:prstGeom prst="line">
            <a:avLst/>
          </a:prstGeom>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2854228" y="990338"/>
            <a:ext cx="1160570" cy="430887"/>
          </a:xfrm>
          <a:prstGeom prst="rect">
            <a:avLst/>
          </a:prstGeom>
        </p:spPr>
        <p:txBody>
          <a:bodyPr wrap="square" rtlCol="0">
            <a:spAutoFit/>
          </a:bodyPr>
          <a:lstStyle/>
          <a:p>
            <a:pPr algn="r"/>
            <a:r>
              <a:rPr lang="en-US" sz="2200" dirty="0"/>
              <a:t>beg. bal.</a:t>
            </a:r>
          </a:p>
        </p:txBody>
      </p:sp>
      <p:sp>
        <p:nvSpPr>
          <p:cNvPr id="131" name="TextBox 130"/>
          <p:cNvSpPr txBox="1"/>
          <p:nvPr/>
        </p:nvSpPr>
        <p:spPr>
          <a:xfrm>
            <a:off x="2854228" y="1546518"/>
            <a:ext cx="1195737" cy="430887"/>
          </a:xfrm>
          <a:prstGeom prst="rect">
            <a:avLst/>
          </a:prstGeom>
        </p:spPr>
        <p:txBody>
          <a:bodyPr wrap="square" rtlCol="0">
            <a:spAutoFit/>
          </a:bodyPr>
          <a:lstStyle/>
          <a:p>
            <a:pPr algn="r"/>
            <a:r>
              <a:rPr lang="en-US" sz="2200" dirty="0"/>
              <a:t>end. bal.</a:t>
            </a:r>
          </a:p>
        </p:txBody>
      </p:sp>
      <p:sp>
        <p:nvSpPr>
          <p:cNvPr id="133" name="TextBox 132"/>
          <p:cNvSpPr txBox="1"/>
          <p:nvPr/>
        </p:nvSpPr>
        <p:spPr>
          <a:xfrm>
            <a:off x="2302302" y="990338"/>
            <a:ext cx="471015" cy="430887"/>
          </a:xfrm>
          <a:prstGeom prst="rect">
            <a:avLst/>
          </a:prstGeom>
        </p:spPr>
        <p:txBody>
          <a:bodyPr wrap="square" rtlCol="0" anchor="ctr">
            <a:spAutoFit/>
          </a:bodyPr>
          <a:lstStyle/>
          <a:p>
            <a:pPr algn="r"/>
            <a:r>
              <a:rPr lang="en-US" sz="2200" dirty="0"/>
              <a:t>0</a:t>
            </a:r>
          </a:p>
        </p:txBody>
      </p:sp>
      <p:sp>
        <p:nvSpPr>
          <p:cNvPr id="136" name="TextBox 135"/>
          <p:cNvSpPr txBox="1"/>
          <p:nvPr/>
        </p:nvSpPr>
        <p:spPr>
          <a:xfrm>
            <a:off x="2302302" y="1261171"/>
            <a:ext cx="471015" cy="430887"/>
          </a:xfrm>
          <a:prstGeom prst="rect">
            <a:avLst/>
          </a:prstGeom>
        </p:spPr>
        <p:txBody>
          <a:bodyPr wrap="square" rtlCol="0" anchor="ctr">
            <a:spAutoFit/>
          </a:bodyPr>
          <a:lstStyle/>
          <a:p>
            <a:pPr algn="r"/>
            <a:r>
              <a:rPr lang="en-US" sz="2200" b="1" dirty="0">
                <a:solidFill>
                  <a:srgbClr val="EC008C"/>
                </a:solidFill>
              </a:rPr>
              <a:t>6</a:t>
            </a:r>
          </a:p>
        </p:txBody>
      </p:sp>
      <p:cxnSp>
        <p:nvCxnSpPr>
          <p:cNvPr id="137" name="Straight Connector 136"/>
          <p:cNvCxnSpPr/>
          <p:nvPr/>
        </p:nvCxnSpPr>
        <p:spPr>
          <a:xfrm>
            <a:off x="757054" y="1622996"/>
            <a:ext cx="3120205" cy="0"/>
          </a:xfrm>
          <a:prstGeom prst="line">
            <a:avLst/>
          </a:prstGeom>
        </p:spPr>
        <p:style>
          <a:lnRef idx="1">
            <a:schemeClr val="dk1"/>
          </a:lnRef>
          <a:fillRef idx="0">
            <a:schemeClr val="dk1"/>
          </a:fillRef>
          <a:effectRef idx="0">
            <a:schemeClr val="dk1"/>
          </a:effectRef>
          <a:fontRef idx="minor">
            <a:schemeClr val="tx1"/>
          </a:fontRef>
        </p:style>
      </p:cxnSp>
      <p:sp>
        <p:nvSpPr>
          <p:cNvPr id="138" name="TextBox 137"/>
          <p:cNvSpPr txBox="1"/>
          <p:nvPr/>
        </p:nvSpPr>
        <p:spPr>
          <a:xfrm>
            <a:off x="2302302" y="1546518"/>
            <a:ext cx="471015" cy="430887"/>
          </a:xfrm>
          <a:prstGeom prst="rect">
            <a:avLst/>
          </a:prstGeom>
        </p:spPr>
        <p:txBody>
          <a:bodyPr wrap="square" rtlCol="0" anchor="ctr">
            <a:spAutoFit/>
          </a:bodyPr>
          <a:lstStyle/>
          <a:p>
            <a:pPr algn="r"/>
            <a:r>
              <a:rPr lang="en-US" sz="2200" dirty="0"/>
              <a:t>6</a:t>
            </a:r>
          </a:p>
        </p:txBody>
      </p:sp>
      <p:sp>
        <p:nvSpPr>
          <p:cNvPr id="139" name="TextBox 138"/>
          <p:cNvSpPr txBox="1"/>
          <p:nvPr/>
        </p:nvSpPr>
        <p:spPr>
          <a:xfrm>
            <a:off x="718017" y="2218864"/>
            <a:ext cx="3286742" cy="1259351"/>
          </a:xfrm>
          <a:prstGeom prst="rect">
            <a:avLst/>
          </a:prstGeom>
          <a:solidFill>
            <a:srgbClr val="A4D7EF"/>
          </a:solidFill>
        </p:spPr>
        <p:txBody>
          <a:bodyPr wrap="square" rtlCol="0">
            <a:spAutoFit/>
          </a:bodyPr>
          <a:lstStyle/>
          <a:p>
            <a:endParaRPr lang="en-US" dirty="0"/>
          </a:p>
        </p:txBody>
      </p:sp>
      <p:sp>
        <p:nvSpPr>
          <p:cNvPr id="140" name="TextBox 139"/>
          <p:cNvSpPr txBox="1"/>
          <p:nvPr/>
        </p:nvSpPr>
        <p:spPr>
          <a:xfrm>
            <a:off x="871179" y="2185103"/>
            <a:ext cx="2980418" cy="430887"/>
          </a:xfrm>
          <a:prstGeom prst="rect">
            <a:avLst/>
          </a:prstGeom>
          <a:noFill/>
        </p:spPr>
        <p:txBody>
          <a:bodyPr wrap="square" rtlCol="0">
            <a:spAutoFit/>
          </a:bodyPr>
          <a:lstStyle/>
          <a:p>
            <a:pPr algn="ctr"/>
            <a:r>
              <a:rPr lang="en-US" sz="2200" b="1" dirty="0">
                <a:solidFill>
                  <a:srgbClr val="EC008C"/>
                </a:solidFill>
              </a:rPr>
              <a:t>Deferred Tax Asset</a:t>
            </a:r>
            <a:endParaRPr lang="en-US" sz="2200" dirty="0">
              <a:solidFill>
                <a:srgbClr val="EC008C"/>
              </a:solidFill>
            </a:endParaRPr>
          </a:p>
        </p:txBody>
      </p:sp>
      <p:cxnSp>
        <p:nvCxnSpPr>
          <p:cNvPr id="149" name="Straight Connector 148"/>
          <p:cNvCxnSpPr/>
          <p:nvPr/>
        </p:nvCxnSpPr>
        <p:spPr>
          <a:xfrm>
            <a:off x="754013" y="2539268"/>
            <a:ext cx="3214750" cy="0"/>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flipH="1">
            <a:off x="2361388" y="2544868"/>
            <a:ext cx="0" cy="896071"/>
          </a:xfrm>
          <a:prstGeom prst="line">
            <a:avLst/>
          </a:prstGeom>
        </p:spPr>
        <p:style>
          <a:lnRef idx="1">
            <a:schemeClr val="dk1"/>
          </a:lnRef>
          <a:fillRef idx="0">
            <a:schemeClr val="dk1"/>
          </a:fillRef>
          <a:effectRef idx="0">
            <a:schemeClr val="dk1"/>
          </a:effectRef>
          <a:fontRef idx="minor">
            <a:schemeClr val="tx1"/>
          </a:fontRef>
        </p:style>
      </p:cxnSp>
      <p:sp>
        <p:nvSpPr>
          <p:cNvPr id="156" name="TextBox 155"/>
          <p:cNvSpPr txBox="1"/>
          <p:nvPr/>
        </p:nvSpPr>
        <p:spPr>
          <a:xfrm>
            <a:off x="675748" y="2508949"/>
            <a:ext cx="1160570" cy="430887"/>
          </a:xfrm>
          <a:prstGeom prst="rect">
            <a:avLst/>
          </a:prstGeom>
        </p:spPr>
        <p:txBody>
          <a:bodyPr wrap="square" rtlCol="0">
            <a:spAutoFit/>
          </a:bodyPr>
          <a:lstStyle/>
          <a:p>
            <a:r>
              <a:rPr lang="en-US" sz="2200" dirty="0"/>
              <a:t>beg. bal.</a:t>
            </a:r>
          </a:p>
        </p:txBody>
      </p:sp>
      <p:sp>
        <p:nvSpPr>
          <p:cNvPr id="165" name="TextBox 164"/>
          <p:cNvSpPr txBox="1"/>
          <p:nvPr/>
        </p:nvSpPr>
        <p:spPr>
          <a:xfrm>
            <a:off x="675748" y="3065129"/>
            <a:ext cx="1195737" cy="430887"/>
          </a:xfrm>
          <a:prstGeom prst="rect">
            <a:avLst/>
          </a:prstGeom>
        </p:spPr>
        <p:txBody>
          <a:bodyPr wrap="square" rtlCol="0">
            <a:spAutoFit/>
          </a:bodyPr>
          <a:lstStyle/>
          <a:p>
            <a:r>
              <a:rPr lang="en-US" sz="2200" dirty="0"/>
              <a:t>end. bal.</a:t>
            </a:r>
          </a:p>
        </p:txBody>
      </p:sp>
      <p:sp>
        <p:nvSpPr>
          <p:cNvPr id="166" name="TextBox 165"/>
          <p:cNvSpPr txBox="1"/>
          <p:nvPr/>
        </p:nvSpPr>
        <p:spPr>
          <a:xfrm>
            <a:off x="1811080" y="2508949"/>
            <a:ext cx="547690" cy="430887"/>
          </a:xfrm>
          <a:prstGeom prst="rect">
            <a:avLst/>
          </a:prstGeom>
        </p:spPr>
        <p:txBody>
          <a:bodyPr wrap="square" rtlCol="0" anchor="ctr">
            <a:spAutoFit/>
          </a:bodyPr>
          <a:lstStyle/>
          <a:p>
            <a:pPr algn="r"/>
            <a:r>
              <a:rPr lang="en-US" sz="2200" dirty="0"/>
              <a:t>0</a:t>
            </a:r>
          </a:p>
        </p:txBody>
      </p:sp>
      <p:sp>
        <p:nvSpPr>
          <p:cNvPr id="167" name="TextBox 166"/>
          <p:cNvSpPr txBox="1"/>
          <p:nvPr/>
        </p:nvSpPr>
        <p:spPr>
          <a:xfrm>
            <a:off x="1811080" y="2779782"/>
            <a:ext cx="547690" cy="430887"/>
          </a:xfrm>
          <a:prstGeom prst="rect">
            <a:avLst/>
          </a:prstGeom>
        </p:spPr>
        <p:txBody>
          <a:bodyPr wrap="square" rtlCol="0" anchor="ctr">
            <a:spAutoFit/>
          </a:bodyPr>
          <a:lstStyle/>
          <a:p>
            <a:pPr algn="r"/>
            <a:r>
              <a:rPr lang="en-US" sz="2200" b="1" dirty="0">
                <a:solidFill>
                  <a:srgbClr val="EC008C"/>
                </a:solidFill>
              </a:rPr>
              <a:t>3</a:t>
            </a:r>
          </a:p>
        </p:txBody>
      </p:sp>
      <p:cxnSp>
        <p:nvCxnSpPr>
          <p:cNvPr id="168" name="Straight Connector 167"/>
          <p:cNvCxnSpPr/>
          <p:nvPr/>
        </p:nvCxnSpPr>
        <p:spPr>
          <a:xfrm>
            <a:off x="754013" y="3141607"/>
            <a:ext cx="3214750" cy="0"/>
          </a:xfrm>
          <a:prstGeom prst="line">
            <a:avLst/>
          </a:prstGeom>
        </p:spPr>
        <p:style>
          <a:lnRef idx="1">
            <a:schemeClr val="dk1"/>
          </a:lnRef>
          <a:fillRef idx="0">
            <a:schemeClr val="dk1"/>
          </a:fillRef>
          <a:effectRef idx="0">
            <a:schemeClr val="dk1"/>
          </a:effectRef>
          <a:fontRef idx="minor">
            <a:schemeClr val="tx1"/>
          </a:fontRef>
        </p:style>
      </p:cxnSp>
      <p:sp>
        <p:nvSpPr>
          <p:cNvPr id="169" name="TextBox 168"/>
          <p:cNvSpPr txBox="1"/>
          <p:nvPr/>
        </p:nvSpPr>
        <p:spPr>
          <a:xfrm>
            <a:off x="1811080" y="3065129"/>
            <a:ext cx="547690" cy="430887"/>
          </a:xfrm>
          <a:prstGeom prst="rect">
            <a:avLst/>
          </a:prstGeom>
        </p:spPr>
        <p:txBody>
          <a:bodyPr wrap="square" rtlCol="0" anchor="ctr">
            <a:spAutoFit/>
          </a:bodyPr>
          <a:lstStyle/>
          <a:p>
            <a:pPr algn="r"/>
            <a:r>
              <a:rPr lang="en-US" sz="2200" dirty="0"/>
              <a:t>3</a:t>
            </a:r>
          </a:p>
        </p:txBody>
      </p:sp>
      <p:cxnSp>
        <p:nvCxnSpPr>
          <p:cNvPr id="171" name="Straight Connector 170"/>
          <p:cNvCxnSpPr/>
          <p:nvPr/>
        </p:nvCxnSpPr>
        <p:spPr>
          <a:xfrm>
            <a:off x="657696" y="3585269"/>
            <a:ext cx="8416842"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7774738" y="2150858"/>
            <a:ext cx="157135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63" idx="2"/>
          </p:cNvCxnSpPr>
          <p:nvPr/>
        </p:nvCxnSpPr>
        <p:spPr>
          <a:xfrm>
            <a:off x="7061915" y="966133"/>
            <a:ext cx="28690" cy="15854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33235" y="5206019"/>
            <a:ext cx="413728" cy="338089"/>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
        <p:nvSpPr>
          <p:cNvPr id="70" name="Rectangle 69">
            <a:extLst>
              <a:ext uri="{FF2B5EF4-FFF2-40B4-BE49-F238E27FC236}">
                <a16:creationId xmlns:a16="http://schemas.microsoft.com/office/drawing/2014/main" id="{820D8BDC-8179-4C30-8535-E52E97CA18EF}"/>
              </a:ext>
            </a:extLst>
          </p:cNvPr>
          <p:cNvSpPr/>
          <p:nvPr/>
        </p:nvSpPr>
        <p:spPr>
          <a:xfrm>
            <a:off x="2392249" y="1341156"/>
            <a:ext cx="39538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2C97D98-D97E-4B35-82A1-CEF7865C5F57}"/>
              </a:ext>
            </a:extLst>
          </p:cNvPr>
          <p:cNvSpPr/>
          <p:nvPr/>
        </p:nvSpPr>
        <p:spPr>
          <a:xfrm>
            <a:off x="1989649" y="2858337"/>
            <a:ext cx="39538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69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500"/>
                                        <p:tgtEl>
                                          <p:spTgt spid="127"/>
                                        </p:tgtEl>
                                      </p:cBhvr>
                                    </p:animEffect>
                                  </p:childTnLst>
                                </p:cTn>
                              </p:par>
                              <p:par>
                                <p:cTn id="20" presetID="10" presetClass="entr" presetSubtype="0" fill="hold" nodeType="with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500"/>
                                        <p:tgtEl>
                                          <p:spTgt spid="12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500"/>
                                        <p:tgtEl>
                                          <p:spTgt spid="1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fade">
                                      <p:cBhvr>
                                        <p:cTn id="30" dur="500"/>
                                        <p:tgtEl>
                                          <p:spTgt spid="1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fade">
                                      <p:cBhvr>
                                        <p:cTn id="36" dur="500"/>
                                        <p:tgtEl>
                                          <p:spTgt spid="1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fade">
                                      <p:cBhvr>
                                        <p:cTn id="39" dur="500"/>
                                        <p:tgtEl>
                                          <p:spTgt spid="136"/>
                                        </p:tgtEl>
                                      </p:cBhvr>
                                    </p:animEffect>
                                  </p:childTnLst>
                                </p:cTn>
                              </p:par>
                              <p:par>
                                <p:cTn id="40" presetID="10" presetClass="entr" presetSubtype="0" fill="hold" nodeType="with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fade">
                                      <p:cBhvr>
                                        <p:cTn id="45" dur="500"/>
                                        <p:tgtEl>
                                          <p:spTgt spid="1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500"/>
                                        <p:tgtEl>
                                          <p:spTgt spid="126"/>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par>
                                <p:cTn id="51" presetID="22" presetClass="entr" presetSubtype="1"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par>
                                <p:cTn id="63" presetID="10"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par>
                                <p:cTn id="72" presetID="10" presetClass="entr" presetSubtype="0" fill="hold"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fade">
                                      <p:cBhvr>
                                        <p:cTn id="77" dur="500"/>
                                        <p:tgtEl>
                                          <p:spTgt spid="114"/>
                                        </p:tgtEl>
                                      </p:cBhvr>
                                    </p:animEffect>
                                  </p:childTnLst>
                                </p:cTn>
                              </p:par>
                              <p:par>
                                <p:cTn id="78" presetID="10" presetClass="entr" presetSubtype="0" fill="hold" nodeType="with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500"/>
                                        <p:tgtEl>
                                          <p:spTgt spid="1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fade">
                                      <p:cBhvr>
                                        <p:cTn id="83" dur="500"/>
                                        <p:tgtEl>
                                          <p:spTgt spid="12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4"/>
                                        </p:tgtEl>
                                        <p:attrNameLst>
                                          <p:attrName>style.visibility</p:attrName>
                                        </p:attrNameLst>
                                      </p:cBhvr>
                                      <p:to>
                                        <p:strVal val="visible"/>
                                      </p:to>
                                    </p:set>
                                    <p:animEffect transition="in" filter="fade">
                                      <p:cBhvr>
                                        <p:cTn id="86" dur="500"/>
                                        <p:tgtEl>
                                          <p:spTgt spid="12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500"/>
                                        <p:tgtEl>
                                          <p:spTgt spid="1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fade">
                                      <p:cBhvr>
                                        <p:cTn id="92" dur="500"/>
                                        <p:tgtEl>
                                          <p:spTgt spid="1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Effect transition="in" filter="fade">
                                      <p:cBhvr>
                                        <p:cTn id="95" dur="500"/>
                                        <p:tgtEl>
                                          <p:spTgt spid="11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62"/>
                                        </p:tgtEl>
                                        <p:attrNameLst>
                                          <p:attrName>style.visibility</p:attrName>
                                        </p:attrNameLst>
                                      </p:cBhvr>
                                      <p:to>
                                        <p:strVal val="visible"/>
                                      </p:to>
                                    </p:set>
                                    <p:animEffect transition="in" filter="fade">
                                      <p:cBhvr>
                                        <p:cTn id="98" dur="500"/>
                                        <p:tgtEl>
                                          <p:spTgt spid="16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500"/>
                                        <p:tgtEl>
                                          <p:spTgt spid="1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fade">
                                      <p:cBhvr>
                                        <p:cTn id="104" dur="500"/>
                                        <p:tgtEl>
                                          <p:spTgt spid="7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500"/>
                                        <p:tgtEl>
                                          <p:spTgt spid="12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9"/>
                                        </p:tgtEl>
                                        <p:attrNameLst>
                                          <p:attrName>style.visibility</p:attrName>
                                        </p:attrNameLst>
                                      </p:cBhvr>
                                      <p:to>
                                        <p:strVal val="visible"/>
                                      </p:to>
                                    </p:set>
                                    <p:animEffect transition="in" filter="fade">
                                      <p:cBhvr>
                                        <p:cTn id="112" dur="500"/>
                                        <p:tgtEl>
                                          <p:spTgt spid="1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0"/>
                                        </p:tgtEl>
                                        <p:attrNameLst>
                                          <p:attrName>style.visibility</p:attrName>
                                        </p:attrNameLst>
                                      </p:cBhvr>
                                      <p:to>
                                        <p:strVal val="visible"/>
                                      </p:to>
                                    </p:set>
                                    <p:animEffect transition="in" filter="fade">
                                      <p:cBhvr>
                                        <p:cTn id="115" dur="500"/>
                                        <p:tgtEl>
                                          <p:spTgt spid="140"/>
                                        </p:tgtEl>
                                      </p:cBhvr>
                                    </p:animEffect>
                                  </p:childTnLst>
                                </p:cTn>
                              </p:par>
                              <p:par>
                                <p:cTn id="116" presetID="10" presetClass="entr" presetSubtype="0" fill="hold" nodeType="withEffect">
                                  <p:stCondLst>
                                    <p:cond delay="0"/>
                                  </p:stCondLst>
                                  <p:childTnLst>
                                    <p:set>
                                      <p:cBhvr>
                                        <p:cTn id="117" dur="1" fill="hold">
                                          <p:stCondLst>
                                            <p:cond delay="0"/>
                                          </p:stCondLst>
                                        </p:cTn>
                                        <p:tgtEl>
                                          <p:spTgt spid="149"/>
                                        </p:tgtEl>
                                        <p:attrNameLst>
                                          <p:attrName>style.visibility</p:attrName>
                                        </p:attrNameLst>
                                      </p:cBhvr>
                                      <p:to>
                                        <p:strVal val="visible"/>
                                      </p:to>
                                    </p:set>
                                    <p:animEffect transition="in" filter="fade">
                                      <p:cBhvr>
                                        <p:cTn id="118" dur="500"/>
                                        <p:tgtEl>
                                          <p:spTgt spid="14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500"/>
                                        <p:tgtEl>
                                          <p:spTgt spid="60"/>
                                        </p:tgtEl>
                                      </p:cBhvr>
                                    </p:animEffect>
                                  </p:childTnLst>
                                </p:cTn>
                              </p:par>
                              <p:par>
                                <p:cTn id="122" presetID="10" presetClass="entr" presetSubtype="0" fill="hold" nodeType="withEffect">
                                  <p:stCondLst>
                                    <p:cond delay="0"/>
                                  </p:stCondLst>
                                  <p:childTnLst>
                                    <p:set>
                                      <p:cBhvr>
                                        <p:cTn id="123" dur="1" fill="hold">
                                          <p:stCondLst>
                                            <p:cond delay="0"/>
                                          </p:stCondLst>
                                        </p:cTn>
                                        <p:tgtEl>
                                          <p:spTgt spid="150"/>
                                        </p:tgtEl>
                                        <p:attrNameLst>
                                          <p:attrName>style.visibility</p:attrName>
                                        </p:attrNameLst>
                                      </p:cBhvr>
                                      <p:to>
                                        <p:strVal val="visible"/>
                                      </p:to>
                                    </p:set>
                                    <p:animEffect transition="in" filter="fade">
                                      <p:cBhvr>
                                        <p:cTn id="124" dur="500"/>
                                        <p:tgtEl>
                                          <p:spTgt spid="15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56"/>
                                        </p:tgtEl>
                                        <p:attrNameLst>
                                          <p:attrName>style.visibility</p:attrName>
                                        </p:attrNameLst>
                                      </p:cBhvr>
                                      <p:to>
                                        <p:strVal val="visible"/>
                                      </p:to>
                                    </p:set>
                                    <p:animEffect transition="in" filter="fade">
                                      <p:cBhvr>
                                        <p:cTn id="127" dur="500"/>
                                        <p:tgtEl>
                                          <p:spTgt spid="15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65"/>
                                        </p:tgtEl>
                                        <p:attrNameLst>
                                          <p:attrName>style.visibility</p:attrName>
                                        </p:attrNameLst>
                                      </p:cBhvr>
                                      <p:to>
                                        <p:strVal val="visible"/>
                                      </p:to>
                                    </p:set>
                                    <p:animEffect transition="in" filter="fade">
                                      <p:cBhvr>
                                        <p:cTn id="130" dur="500"/>
                                        <p:tgtEl>
                                          <p:spTgt spid="16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66"/>
                                        </p:tgtEl>
                                        <p:attrNameLst>
                                          <p:attrName>style.visibility</p:attrName>
                                        </p:attrNameLst>
                                      </p:cBhvr>
                                      <p:to>
                                        <p:strVal val="visible"/>
                                      </p:to>
                                    </p:set>
                                    <p:animEffect transition="in" filter="fade">
                                      <p:cBhvr>
                                        <p:cTn id="133" dur="500"/>
                                        <p:tgtEl>
                                          <p:spTgt spid="16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7"/>
                                        </p:tgtEl>
                                        <p:attrNameLst>
                                          <p:attrName>style.visibility</p:attrName>
                                        </p:attrNameLst>
                                      </p:cBhvr>
                                      <p:to>
                                        <p:strVal val="visible"/>
                                      </p:to>
                                    </p:set>
                                    <p:animEffect transition="in" filter="fade">
                                      <p:cBhvr>
                                        <p:cTn id="136" dur="500"/>
                                        <p:tgtEl>
                                          <p:spTgt spid="167"/>
                                        </p:tgtEl>
                                      </p:cBhvr>
                                    </p:animEffect>
                                  </p:childTnLst>
                                </p:cTn>
                              </p:par>
                              <p:par>
                                <p:cTn id="137" presetID="10" presetClass="entr" presetSubtype="0" fill="hold" nodeType="withEffect">
                                  <p:stCondLst>
                                    <p:cond delay="0"/>
                                  </p:stCondLst>
                                  <p:childTnLst>
                                    <p:set>
                                      <p:cBhvr>
                                        <p:cTn id="138" dur="1" fill="hold">
                                          <p:stCondLst>
                                            <p:cond delay="0"/>
                                          </p:stCondLst>
                                        </p:cTn>
                                        <p:tgtEl>
                                          <p:spTgt spid="168"/>
                                        </p:tgtEl>
                                        <p:attrNameLst>
                                          <p:attrName>style.visibility</p:attrName>
                                        </p:attrNameLst>
                                      </p:cBhvr>
                                      <p:to>
                                        <p:strVal val="visible"/>
                                      </p:to>
                                    </p:set>
                                    <p:animEffect transition="in" filter="fade">
                                      <p:cBhvr>
                                        <p:cTn id="139" dur="500"/>
                                        <p:tgtEl>
                                          <p:spTgt spid="16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9"/>
                                        </p:tgtEl>
                                        <p:attrNameLst>
                                          <p:attrName>style.visibility</p:attrName>
                                        </p:attrNameLst>
                                      </p:cBhvr>
                                      <p:to>
                                        <p:strVal val="visible"/>
                                      </p:to>
                                    </p:set>
                                    <p:animEffect transition="in" filter="fade">
                                      <p:cBhvr>
                                        <p:cTn id="142" dur="500"/>
                                        <p:tgtEl>
                                          <p:spTgt spid="16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fade">
                                      <p:cBhvr>
                                        <p:cTn id="145" dur="500"/>
                                        <p:tgtEl>
                                          <p:spTgt spid="7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64"/>
                                        </p:tgtEl>
                                        <p:attrNameLst>
                                          <p:attrName>style.visibility</p:attrName>
                                        </p:attrNameLst>
                                      </p:cBhvr>
                                      <p:to>
                                        <p:strVal val="visible"/>
                                      </p:to>
                                    </p:set>
                                    <p:animEffect transition="in" filter="fade">
                                      <p:cBhvr>
                                        <p:cTn id="148" dur="500"/>
                                        <p:tgtEl>
                                          <p:spTgt spid="16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5"/>
                                        </p:tgtEl>
                                        <p:attrNameLst>
                                          <p:attrName>style.visibility</p:attrName>
                                        </p:attrNameLst>
                                      </p:cBhvr>
                                      <p:to>
                                        <p:strVal val="visible"/>
                                      </p:to>
                                    </p:set>
                                    <p:animEffect transition="in" filter="fade">
                                      <p:cBhvr>
                                        <p:cTn id="151" dur="500"/>
                                        <p:tgtEl>
                                          <p:spTgt spid="55"/>
                                        </p:tgtEl>
                                      </p:cBhvr>
                                    </p:animEffect>
                                  </p:childTnLst>
                                </p:cTn>
                              </p:par>
                              <p:par>
                                <p:cTn id="152" presetID="10" presetClass="entr" presetSubtype="0" fill="hold" nodeType="with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fade">
                                      <p:cBhvr>
                                        <p:cTn id="154" dur="500"/>
                                        <p:tgtEl>
                                          <p:spTgt spid="6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fade">
                                      <p:cBhvr>
                                        <p:cTn id="157" dur="500"/>
                                        <p:tgtEl>
                                          <p:spTgt spid="6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63"/>
                                        </p:tgtEl>
                                        <p:attrNameLst>
                                          <p:attrName>style.visibility</p:attrName>
                                        </p:attrNameLst>
                                      </p:cBhvr>
                                      <p:to>
                                        <p:strVal val="visible"/>
                                      </p:to>
                                    </p:set>
                                    <p:animEffect transition="in" filter="fade">
                                      <p:cBhvr>
                                        <p:cTn id="160" dur="500"/>
                                        <p:tgtEl>
                                          <p:spTgt spid="63"/>
                                        </p:tgtEl>
                                      </p:cBhvr>
                                    </p:animEffect>
                                  </p:childTnLst>
                                </p:cTn>
                              </p:par>
                              <p:par>
                                <p:cTn id="161" presetID="10" presetClass="entr" presetSubtype="0" fill="hold"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fade">
                                      <p:cBhvr>
                                        <p:cTn id="163" dur="500"/>
                                        <p:tgtEl>
                                          <p:spTgt spid="67"/>
                                        </p:tgtEl>
                                      </p:cBhvr>
                                    </p:animEffect>
                                  </p:childTnLst>
                                </p:cTn>
                              </p:par>
                              <p:par>
                                <p:cTn id="164" presetID="10" presetClass="entr" presetSubtype="0" fill="hold" nodeType="withEffect">
                                  <p:stCondLst>
                                    <p:cond delay="0"/>
                                  </p:stCondLst>
                                  <p:childTnLst>
                                    <p:set>
                                      <p:cBhvr>
                                        <p:cTn id="165" dur="1" fill="hold">
                                          <p:stCondLst>
                                            <p:cond delay="0"/>
                                          </p:stCondLst>
                                        </p:cTn>
                                        <p:tgtEl>
                                          <p:spTgt spid="69"/>
                                        </p:tgtEl>
                                        <p:attrNameLst>
                                          <p:attrName>style.visibility</p:attrName>
                                        </p:attrNameLst>
                                      </p:cBhvr>
                                      <p:to>
                                        <p:strVal val="visible"/>
                                      </p:to>
                                    </p:set>
                                    <p:animEffect transition="in" filter="fade">
                                      <p:cBhvr>
                                        <p:cTn id="166" dur="500"/>
                                        <p:tgtEl>
                                          <p:spTgt spid="69"/>
                                        </p:tgtEl>
                                      </p:cBhvr>
                                    </p:animEffect>
                                  </p:childTnLst>
                                </p:cTn>
                              </p:par>
                              <p:par>
                                <p:cTn id="167" presetID="10" presetClass="entr" presetSubtype="0" fill="hold" nodeType="withEffect">
                                  <p:stCondLst>
                                    <p:cond delay="0"/>
                                  </p:stCondLst>
                                  <p:childTnLst>
                                    <p:set>
                                      <p:cBhvr>
                                        <p:cTn id="168" dur="1" fill="hold">
                                          <p:stCondLst>
                                            <p:cond delay="0"/>
                                          </p:stCondLst>
                                        </p:cTn>
                                        <p:tgtEl>
                                          <p:spTgt spid="71"/>
                                        </p:tgtEl>
                                        <p:attrNameLst>
                                          <p:attrName>style.visibility</p:attrName>
                                        </p:attrNameLst>
                                      </p:cBhvr>
                                      <p:to>
                                        <p:strVal val="visible"/>
                                      </p:to>
                                    </p:set>
                                    <p:animEffect transition="in" filter="fade">
                                      <p:cBhvr>
                                        <p:cTn id="169" dur="500"/>
                                        <p:tgtEl>
                                          <p:spTgt spid="7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18"/>
                                        </p:tgtEl>
                                        <p:attrNameLst>
                                          <p:attrName>style.visibility</p:attrName>
                                        </p:attrNameLst>
                                      </p:cBhvr>
                                      <p:to>
                                        <p:strVal val="visible"/>
                                      </p:to>
                                    </p:set>
                                    <p:animEffect transition="in" filter="fade">
                                      <p:cBhvr>
                                        <p:cTn id="172" dur="500"/>
                                        <p:tgtEl>
                                          <p:spTgt spid="11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16"/>
                                        </p:tgtEl>
                                        <p:attrNameLst>
                                          <p:attrName>style.visibility</p:attrName>
                                        </p:attrNameLst>
                                      </p:cBhvr>
                                      <p:to>
                                        <p:strVal val="visible"/>
                                      </p:to>
                                    </p:set>
                                    <p:animEffect transition="in" filter="fade">
                                      <p:cBhvr>
                                        <p:cTn id="175" dur="500"/>
                                        <p:tgtEl>
                                          <p:spTgt spid="116"/>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17"/>
                                        </p:tgtEl>
                                        <p:attrNameLst>
                                          <p:attrName>style.visibility</p:attrName>
                                        </p:attrNameLst>
                                      </p:cBhvr>
                                      <p:to>
                                        <p:strVal val="visible"/>
                                      </p:to>
                                    </p:set>
                                    <p:animEffect transition="in" filter="fade">
                                      <p:cBhvr>
                                        <p:cTn id="180" dur="500"/>
                                        <p:tgtEl>
                                          <p:spTgt spid="11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68"/>
                                        </p:tgtEl>
                                        <p:attrNameLst>
                                          <p:attrName>style.visibility</p:attrName>
                                        </p:attrNameLst>
                                      </p:cBhvr>
                                      <p:to>
                                        <p:strVal val="visible"/>
                                      </p:to>
                                    </p:set>
                                    <p:animEffect transition="in" filter="fade">
                                      <p:cBhvr>
                                        <p:cTn id="183" dur="500"/>
                                        <p:tgtEl>
                                          <p:spTgt spid="6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15"/>
                                        </p:tgtEl>
                                        <p:attrNameLst>
                                          <p:attrName>style.visibility</p:attrName>
                                        </p:attrNameLst>
                                      </p:cBhvr>
                                      <p:to>
                                        <p:strVal val="visible"/>
                                      </p:to>
                                    </p:set>
                                    <p:animEffect transition="in" filter="fade">
                                      <p:cBhvr>
                                        <p:cTn id="18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P spid="164" grpId="0"/>
      <p:bldP spid="54" grpId="0"/>
      <p:bldP spid="55" grpId="0"/>
      <p:bldP spid="56" grpId="0"/>
      <p:bldP spid="57" grpId="0"/>
      <p:bldP spid="58" grpId="0"/>
      <p:bldP spid="59" grpId="0"/>
      <p:bldP spid="60" grpId="0"/>
      <p:bldP spid="62" grpId="0"/>
      <p:bldP spid="63" grpId="0"/>
      <p:bldP spid="65" grpId="0"/>
      <p:bldP spid="66" grpId="0"/>
      <p:bldP spid="113" grpId="0" animBg="1"/>
      <p:bldP spid="114" grpId="0"/>
      <p:bldP spid="115" grpId="0"/>
      <p:bldP spid="116" grpId="0"/>
      <p:bldP spid="117" grpId="0"/>
      <p:bldP spid="118" grpId="0"/>
      <p:bldP spid="119" grpId="0"/>
      <p:bldP spid="120" grpId="0"/>
      <p:bldP spid="121" grpId="0"/>
      <p:bldP spid="122" grpId="0"/>
      <p:bldP spid="124" grpId="0"/>
      <p:bldP spid="125" grpId="0"/>
      <p:bldP spid="126" grpId="0" animBg="1"/>
      <p:bldP spid="127" grpId="0"/>
      <p:bldP spid="130" grpId="0"/>
      <p:bldP spid="131" grpId="0"/>
      <p:bldP spid="133" grpId="0"/>
      <p:bldP spid="136" grpId="0"/>
      <p:bldP spid="138" grpId="0"/>
      <p:bldP spid="139" grpId="0" animBg="1"/>
      <p:bldP spid="140" grpId="0"/>
      <p:bldP spid="156" grpId="0"/>
      <p:bldP spid="165" grpId="0"/>
      <p:bldP spid="166" grpId="0"/>
      <p:bldP spid="167" grpId="0"/>
      <p:bldP spid="169" grpId="0"/>
      <p:bldP spid="68" grpId="0" animBg="1"/>
      <p:bldP spid="70" grpId="0" animBg="1"/>
      <p:bldP spid="7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8411777" y="12806"/>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12" name="Title 1"/>
          <p:cNvSpPr>
            <a:spLocks noGrp="1"/>
          </p:cNvSpPr>
          <p:nvPr>
            <p:ph type="title"/>
          </p:nvPr>
        </p:nvSpPr>
        <p:spPr>
          <a:xfrm>
            <a:off x="481860" y="-22323"/>
            <a:ext cx="8299010" cy="371532"/>
          </a:xfrm>
        </p:spPr>
        <p:txBody>
          <a:bodyPr>
            <a:noAutofit/>
          </a:bodyPr>
          <a:lstStyle/>
          <a:p>
            <a:r>
              <a:rPr lang="en-US" sz="2600" dirty="0"/>
              <a:t>Multiple Temporary Differences—2022</a:t>
            </a:r>
            <a:endParaRPr lang="en-IN" sz="2600" dirty="0">
              <a:latin typeface="+mj-lt"/>
            </a:endParaRPr>
          </a:p>
        </p:txBody>
      </p:sp>
      <p:sp>
        <p:nvSpPr>
          <p:cNvPr id="13" name="TextBox 12"/>
          <p:cNvSpPr txBox="1"/>
          <p:nvPr/>
        </p:nvSpPr>
        <p:spPr>
          <a:xfrm>
            <a:off x="3576892" y="981619"/>
            <a:ext cx="1246236" cy="763343"/>
          </a:xfrm>
          <a:prstGeom prst="rect">
            <a:avLst/>
          </a:prstGeom>
          <a:noFill/>
        </p:spPr>
        <p:txBody>
          <a:bodyPr wrap="square" rtlCol="0">
            <a:spAutoFit/>
          </a:bodyPr>
          <a:lstStyle/>
          <a:p>
            <a:pPr algn="ctr"/>
            <a:r>
              <a:rPr lang="en-US" sz="2200" b="1" dirty="0"/>
              <a:t>Current Year</a:t>
            </a:r>
          </a:p>
        </p:txBody>
      </p:sp>
      <p:sp>
        <p:nvSpPr>
          <p:cNvPr id="16" name="TextBox 15"/>
          <p:cNvSpPr txBox="1"/>
          <p:nvPr/>
        </p:nvSpPr>
        <p:spPr>
          <a:xfrm>
            <a:off x="3716333" y="1637790"/>
            <a:ext cx="949652" cy="430887"/>
          </a:xfrm>
          <a:prstGeom prst="rect">
            <a:avLst/>
          </a:prstGeom>
          <a:noFill/>
        </p:spPr>
        <p:txBody>
          <a:bodyPr wrap="square" rtlCol="0">
            <a:spAutoFit/>
          </a:bodyPr>
          <a:lstStyle/>
          <a:p>
            <a:pPr algn="ctr"/>
            <a:r>
              <a:rPr lang="en-US" sz="2200" b="1" dirty="0"/>
              <a:t>2022</a:t>
            </a:r>
            <a:endParaRPr lang="en-US" sz="2200" dirty="0"/>
          </a:p>
        </p:txBody>
      </p:sp>
      <p:sp>
        <p:nvSpPr>
          <p:cNvPr id="17" name="TextBox 16"/>
          <p:cNvSpPr txBox="1"/>
          <p:nvPr/>
        </p:nvSpPr>
        <p:spPr>
          <a:xfrm>
            <a:off x="4929910" y="1637790"/>
            <a:ext cx="949652" cy="430887"/>
          </a:xfrm>
          <a:prstGeom prst="rect">
            <a:avLst/>
          </a:prstGeom>
          <a:noFill/>
        </p:spPr>
        <p:txBody>
          <a:bodyPr wrap="square" rtlCol="0">
            <a:spAutoFit/>
          </a:bodyPr>
          <a:lstStyle/>
          <a:p>
            <a:pPr algn="ctr"/>
            <a:r>
              <a:rPr lang="en-US" sz="2200" b="1" dirty="0"/>
              <a:t>2023</a:t>
            </a:r>
            <a:endParaRPr lang="en-US" sz="2200" dirty="0"/>
          </a:p>
        </p:txBody>
      </p:sp>
      <p:sp>
        <p:nvSpPr>
          <p:cNvPr id="18" name="TextBox 17"/>
          <p:cNvSpPr txBox="1"/>
          <p:nvPr/>
        </p:nvSpPr>
        <p:spPr>
          <a:xfrm>
            <a:off x="540641" y="2037658"/>
            <a:ext cx="2950909" cy="769441"/>
          </a:xfrm>
          <a:prstGeom prst="rect">
            <a:avLst/>
          </a:prstGeom>
          <a:noFill/>
        </p:spPr>
        <p:txBody>
          <a:bodyPr wrap="square" rtlCol="0">
            <a:spAutoFit/>
          </a:bodyPr>
          <a:lstStyle/>
          <a:p>
            <a:r>
              <a:rPr lang="en-US" sz="2200" b="1" dirty="0"/>
              <a:t>Pretax accounting</a:t>
            </a:r>
          </a:p>
          <a:p>
            <a:r>
              <a:rPr lang="en-US" sz="2200" b="1" dirty="0"/>
              <a:t>    income </a:t>
            </a:r>
            <a:endParaRPr lang="en-US" sz="2200" dirty="0"/>
          </a:p>
        </p:txBody>
      </p:sp>
      <p:cxnSp>
        <p:nvCxnSpPr>
          <p:cNvPr id="19" name="Straight Connector 18"/>
          <p:cNvCxnSpPr/>
          <p:nvPr/>
        </p:nvCxnSpPr>
        <p:spPr>
          <a:xfrm>
            <a:off x="684616" y="2021939"/>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44207" y="563262"/>
            <a:ext cx="1296839" cy="1474744"/>
          </a:xfrm>
          <a:prstGeom prst="rect">
            <a:avLst/>
          </a:prstGeom>
          <a:noFill/>
        </p:spPr>
        <p:txBody>
          <a:bodyPr wrap="square" rtlCol="0">
            <a:spAutoFit/>
          </a:bodyPr>
          <a:lstStyle/>
          <a:p>
            <a:pPr algn="ctr"/>
            <a:r>
              <a:rPr lang="en-US" sz="2200" b="1" dirty="0"/>
              <a:t>Future Taxable</a:t>
            </a:r>
          </a:p>
          <a:p>
            <a:pPr algn="ctr"/>
            <a:r>
              <a:rPr lang="en-US" sz="2200" b="1" dirty="0"/>
              <a:t>Amounts (total)</a:t>
            </a:r>
            <a:endParaRPr lang="en-US" sz="2200" dirty="0"/>
          </a:p>
        </p:txBody>
      </p:sp>
      <p:sp>
        <p:nvSpPr>
          <p:cNvPr id="21" name="TextBox 20"/>
          <p:cNvSpPr txBox="1"/>
          <p:nvPr/>
        </p:nvSpPr>
        <p:spPr>
          <a:xfrm>
            <a:off x="540641" y="3270691"/>
            <a:ext cx="2950909" cy="430887"/>
          </a:xfrm>
          <a:prstGeom prst="rect">
            <a:avLst/>
          </a:prstGeom>
          <a:noFill/>
        </p:spPr>
        <p:txBody>
          <a:bodyPr wrap="square" rtlCol="0">
            <a:spAutoFit/>
          </a:bodyPr>
          <a:lstStyle/>
          <a:p>
            <a:pPr lvl="1"/>
            <a:r>
              <a:rPr lang="en-US" sz="2200" dirty="0"/>
              <a:t>Depreciation</a:t>
            </a:r>
          </a:p>
        </p:txBody>
      </p:sp>
      <p:sp>
        <p:nvSpPr>
          <p:cNvPr id="22" name="TextBox 21"/>
          <p:cNvSpPr txBox="1"/>
          <p:nvPr/>
        </p:nvSpPr>
        <p:spPr>
          <a:xfrm>
            <a:off x="540641" y="3594015"/>
            <a:ext cx="2950909" cy="430887"/>
          </a:xfrm>
          <a:prstGeom prst="rect">
            <a:avLst/>
          </a:prstGeom>
          <a:noFill/>
        </p:spPr>
        <p:txBody>
          <a:bodyPr wrap="square" rtlCol="0">
            <a:spAutoFit/>
          </a:bodyPr>
          <a:lstStyle/>
          <a:p>
            <a:pPr lvl="1"/>
            <a:r>
              <a:rPr lang="en-US" sz="2200" dirty="0"/>
              <a:t>Warranty expense</a:t>
            </a:r>
          </a:p>
        </p:txBody>
      </p:sp>
      <p:sp>
        <p:nvSpPr>
          <p:cNvPr id="23" name="TextBox 22"/>
          <p:cNvSpPr txBox="1"/>
          <p:nvPr/>
        </p:nvSpPr>
        <p:spPr>
          <a:xfrm>
            <a:off x="540641" y="4208325"/>
            <a:ext cx="2950909" cy="763343"/>
          </a:xfrm>
          <a:prstGeom prst="rect">
            <a:avLst/>
          </a:prstGeom>
          <a:noFill/>
        </p:spPr>
        <p:txBody>
          <a:bodyPr wrap="square" rtlCol="0">
            <a:spAutoFit/>
          </a:bodyPr>
          <a:lstStyle/>
          <a:p>
            <a:r>
              <a:rPr lang="en-US" sz="2200" b="1" dirty="0"/>
              <a:t>Taxable income </a:t>
            </a:r>
          </a:p>
          <a:p>
            <a:r>
              <a:rPr lang="en-US" sz="2200" b="1" dirty="0"/>
              <a:t>    </a:t>
            </a:r>
            <a:r>
              <a:rPr lang="en-US" sz="2200" dirty="0"/>
              <a:t>(on tax return)</a:t>
            </a:r>
          </a:p>
        </p:txBody>
      </p:sp>
      <p:sp>
        <p:nvSpPr>
          <p:cNvPr id="24" name="TextBox 23"/>
          <p:cNvSpPr txBox="1"/>
          <p:nvPr/>
        </p:nvSpPr>
        <p:spPr>
          <a:xfrm>
            <a:off x="540641" y="4864105"/>
            <a:ext cx="2950909" cy="430887"/>
          </a:xfrm>
          <a:prstGeom prst="rect">
            <a:avLst/>
          </a:prstGeom>
          <a:noFill/>
        </p:spPr>
        <p:txBody>
          <a:bodyPr wrap="square" rtlCol="0">
            <a:spAutoFit/>
          </a:bodyPr>
          <a:lstStyle/>
          <a:p>
            <a:r>
              <a:rPr lang="en-US" sz="2200" dirty="0"/>
              <a:t>Enacted tax rate</a:t>
            </a:r>
          </a:p>
        </p:txBody>
      </p:sp>
      <p:sp>
        <p:nvSpPr>
          <p:cNvPr id="25" name="TextBox 24"/>
          <p:cNvSpPr txBox="1"/>
          <p:nvPr/>
        </p:nvSpPr>
        <p:spPr>
          <a:xfrm>
            <a:off x="99230" y="5232081"/>
            <a:ext cx="3170749" cy="430887"/>
          </a:xfrm>
          <a:prstGeom prst="rect">
            <a:avLst/>
          </a:prstGeom>
          <a:noFill/>
        </p:spPr>
        <p:txBody>
          <a:bodyPr wrap="square" rtlCol="0" anchor="b">
            <a:spAutoFit/>
          </a:bodyPr>
          <a:lstStyle/>
          <a:p>
            <a:pPr lvl="1"/>
            <a:r>
              <a:rPr lang="en-US" sz="2200" dirty="0"/>
              <a:t>Tax payable currently</a:t>
            </a:r>
          </a:p>
        </p:txBody>
      </p:sp>
      <p:sp>
        <p:nvSpPr>
          <p:cNvPr id="26" name="TextBox 25"/>
          <p:cNvSpPr txBox="1"/>
          <p:nvPr/>
        </p:nvSpPr>
        <p:spPr>
          <a:xfrm>
            <a:off x="3716333" y="2300719"/>
            <a:ext cx="949652" cy="430887"/>
          </a:xfrm>
          <a:prstGeom prst="rect">
            <a:avLst/>
          </a:prstGeom>
        </p:spPr>
        <p:txBody>
          <a:bodyPr wrap="square" rtlCol="0">
            <a:spAutoFit/>
          </a:bodyPr>
          <a:lstStyle/>
          <a:p>
            <a:pPr algn="r"/>
            <a:r>
              <a:rPr lang="en-US" sz="2200" dirty="0"/>
              <a:t>$200</a:t>
            </a:r>
          </a:p>
        </p:txBody>
      </p:sp>
      <p:sp>
        <p:nvSpPr>
          <p:cNvPr id="28" name="TextBox 27"/>
          <p:cNvSpPr txBox="1"/>
          <p:nvPr/>
        </p:nvSpPr>
        <p:spPr>
          <a:xfrm>
            <a:off x="3716333" y="4540781"/>
            <a:ext cx="949652" cy="430887"/>
          </a:xfrm>
          <a:prstGeom prst="rect">
            <a:avLst/>
          </a:prstGeom>
        </p:spPr>
        <p:txBody>
          <a:bodyPr wrap="square" rtlCol="0">
            <a:spAutoFit/>
          </a:bodyPr>
          <a:lstStyle/>
          <a:p>
            <a:pPr algn="r"/>
            <a:r>
              <a:rPr lang="en-US" sz="2200" dirty="0"/>
              <a:t>$166</a:t>
            </a:r>
          </a:p>
        </p:txBody>
      </p:sp>
      <p:sp>
        <p:nvSpPr>
          <p:cNvPr id="29" name="TextBox 28"/>
          <p:cNvSpPr txBox="1"/>
          <p:nvPr/>
        </p:nvSpPr>
        <p:spPr>
          <a:xfrm>
            <a:off x="3908057" y="4864105"/>
            <a:ext cx="949652" cy="430887"/>
          </a:xfrm>
          <a:prstGeom prst="rect">
            <a:avLst/>
          </a:prstGeom>
        </p:spPr>
        <p:txBody>
          <a:bodyPr wrap="square" rtlCol="0">
            <a:spAutoFit/>
          </a:bodyPr>
          <a:lstStyle/>
          <a:p>
            <a:pPr algn="r"/>
            <a:r>
              <a:rPr lang="en-US" sz="2200" dirty="0"/>
              <a:t>25%</a:t>
            </a:r>
          </a:p>
        </p:txBody>
      </p:sp>
      <p:sp>
        <p:nvSpPr>
          <p:cNvPr id="30" name="TextBox 29"/>
          <p:cNvSpPr txBox="1"/>
          <p:nvPr/>
        </p:nvSpPr>
        <p:spPr>
          <a:xfrm>
            <a:off x="3735344" y="5248189"/>
            <a:ext cx="1149214" cy="430887"/>
          </a:xfrm>
          <a:prstGeom prst="rect">
            <a:avLst/>
          </a:prstGeom>
        </p:spPr>
        <p:txBody>
          <a:bodyPr wrap="square" rtlCol="0" anchor="b">
            <a:spAutoFit/>
          </a:bodyPr>
          <a:lstStyle/>
          <a:p>
            <a:pPr algn="r"/>
            <a:r>
              <a:rPr lang="en-US" sz="2200" dirty="0">
                <a:solidFill>
                  <a:srgbClr val="92D050"/>
                </a:solidFill>
              </a:rPr>
              <a:t>$   41.5</a:t>
            </a:r>
          </a:p>
        </p:txBody>
      </p:sp>
      <p:sp>
        <p:nvSpPr>
          <p:cNvPr id="31" name="TextBox 30"/>
          <p:cNvSpPr txBox="1"/>
          <p:nvPr/>
        </p:nvSpPr>
        <p:spPr>
          <a:xfrm>
            <a:off x="3716333" y="3270691"/>
            <a:ext cx="949652" cy="430887"/>
          </a:xfrm>
          <a:prstGeom prst="rect">
            <a:avLst/>
          </a:prstGeom>
        </p:spPr>
        <p:txBody>
          <a:bodyPr wrap="square" rtlCol="0">
            <a:spAutoFit/>
          </a:bodyPr>
          <a:lstStyle/>
          <a:p>
            <a:pPr algn="r"/>
            <a:r>
              <a:rPr lang="en-US" sz="2200" dirty="0"/>
              <a:t>(38)</a:t>
            </a:r>
          </a:p>
        </p:txBody>
      </p:sp>
      <p:sp>
        <p:nvSpPr>
          <p:cNvPr id="32" name="TextBox 31"/>
          <p:cNvSpPr txBox="1"/>
          <p:nvPr/>
        </p:nvSpPr>
        <p:spPr>
          <a:xfrm>
            <a:off x="721601" y="1138450"/>
            <a:ext cx="1824615" cy="426621"/>
          </a:xfrm>
          <a:prstGeom prst="rect">
            <a:avLst/>
          </a:prstGeom>
        </p:spPr>
        <p:txBody>
          <a:bodyPr wrap="square" rtlCol="0">
            <a:spAutoFit/>
          </a:bodyPr>
          <a:lstStyle/>
          <a:p>
            <a:pPr algn="ctr"/>
            <a:r>
              <a:rPr lang="en-US" sz="2200" dirty="0"/>
              <a:t>($ in millions)</a:t>
            </a:r>
          </a:p>
        </p:txBody>
      </p:sp>
      <p:cxnSp>
        <p:nvCxnSpPr>
          <p:cNvPr id="33" name="Straight Connector 32"/>
          <p:cNvCxnSpPr/>
          <p:nvPr/>
        </p:nvCxnSpPr>
        <p:spPr>
          <a:xfrm>
            <a:off x="4013558" y="4578237"/>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86969" y="5299718"/>
            <a:ext cx="681067" cy="0"/>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540641" y="2624043"/>
            <a:ext cx="2950909" cy="430887"/>
          </a:xfrm>
          <a:prstGeom prst="rect">
            <a:avLst/>
          </a:prstGeom>
          <a:noFill/>
        </p:spPr>
        <p:txBody>
          <a:bodyPr wrap="square" rtlCol="0">
            <a:spAutoFit/>
          </a:bodyPr>
          <a:lstStyle/>
          <a:p>
            <a:r>
              <a:rPr lang="en-US" sz="2200" dirty="0"/>
              <a:t>Temporary differences:</a:t>
            </a:r>
          </a:p>
        </p:txBody>
      </p:sp>
      <p:sp>
        <p:nvSpPr>
          <p:cNvPr id="36" name="TextBox 35"/>
          <p:cNvSpPr txBox="1"/>
          <p:nvPr/>
        </p:nvSpPr>
        <p:spPr>
          <a:xfrm>
            <a:off x="540641" y="2947367"/>
            <a:ext cx="2950909" cy="430887"/>
          </a:xfrm>
          <a:prstGeom prst="rect">
            <a:avLst/>
          </a:prstGeom>
          <a:noFill/>
        </p:spPr>
        <p:txBody>
          <a:bodyPr wrap="square" rtlCol="0">
            <a:spAutoFit/>
          </a:bodyPr>
          <a:lstStyle/>
          <a:p>
            <a:pPr lvl="1"/>
            <a:r>
              <a:rPr lang="en-US" sz="2200" dirty="0"/>
              <a:t>Installment sales</a:t>
            </a:r>
          </a:p>
        </p:txBody>
      </p:sp>
      <p:cxnSp>
        <p:nvCxnSpPr>
          <p:cNvPr id="38" name="Straight Connector 37"/>
          <p:cNvCxnSpPr/>
          <p:nvPr/>
        </p:nvCxnSpPr>
        <p:spPr>
          <a:xfrm>
            <a:off x="5095966" y="1667286"/>
            <a:ext cx="1468356" cy="0"/>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732754" y="1619367"/>
            <a:ext cx="949652" cy="430887"/>
          </a:xfrm>
          <a:prstGeom prst="rect">
            <a:avLst/>
          </a:prstGeom>
          <a:noFill/>
        </p:spPr>
        <p:txBody>
          <a:bodyPr wrap="square" rtlCol="0">
            <a:spAutoFit/>
          </a:bodyPr>
          <a:lstStyle/>
          <a:p>
            <a:pPr algn="ctr"/>
            <a:r>
              <a:rPr lang="en-US" sz="2200" b="1" dirty="0"/>
              <a:t>2024</a:t>
            </a:r>
            <a:endParaRPr lang="en-US" sz="2200" dirty="0"/>
          </a:p>
        </p:txBody>
      </p:sp>
      <p:sp>
        <p:nvSpPr>
          <p:cNvPr id="40" name="TextBox 39"/>
          <p:cNvSpPr txBox="1"/>
          <p:nvPr/>
        </p:nvSpPr>
        <p:spPr>
          <a:xfrm>
            <a:off x="7711412" y="560853"/>
            <a:ext cx="1446841" cy="1475293"/>
          </a:xfrm>
          <a:prstGeom prst="rect">
            <a:avLst/>
          </a:prstGeom>
          <a:noFill/>
        </p:spPr>
        <p:txBody>
          <a:bodyPr wrap="square" rtlCol="0">
            <a:spAutoFit/>
          </a:bodyPr>
          <a:lstStyle/>
          <a:p>
            <a:pPr algn="ctr"/>
            <a:r>
              <a:rPr lang="en-US" sz="2200" b="1" dirty="0"/>
              <a:t>Future Deductible</a:t>
            </a:r>
          </a:p>
          <a:p>
            <a:pPr algn="ctr"/>
            <a:r>
              <a:rPr lang="en-US" sz="2200" b="1" dirty="0"/>
              <a:t>Amounts (total)</a:t>
            </a:r>
            <a:endParaRPr lang="en-US" sz="2200" dirty="0"/>
          </a:p>
        </p:txBody>
      </p:sp>
      <p:cxnSp>
        <p:nvCxnSpPr>
          <p:cNvPr id="42" name="Straight Connector 41"/>
          <p:cNvCxnSpPr/>
          <p:nvPr/>
        </p:nvCxnSpPr>
        <p:spPr>
          <a:xfrm>
            <a:off x="4086969" y="5614346"/>
            <a:ext cx="681067"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4086969" y="5678258"/>
            <a:ext cx="681067"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634020" y="2947367"/>
            <a:ext cx="949652" cy="430887"/>
          </a:xfrm>
          <a:prstGeom prst="rect">
            <a:avLst/>
          </a:prstGeom>
        </p:spPr>
        <p:txBody>
          <a:bodyPr wrap="square" rtlCol="0">
            <a:spAutoFit/>
          </a:bodyPr>
          <a:lstStyle/>
          <a:p>
            <a:pPr algn="r"/>
            <a:r>
              <a:rPr lang="en-US" sz="2200" dirty="0"/>
              <a:t>$   6</a:t>
            </a:r>
          </a:p>
        </p:txBody>
      </p:sp>
      <p:sp>
        <p:nvSpPr>
          <p:cNvPr id="45" name="TextBox 44"/>
          <p:cNvSpPr txBox="1"/>
          <p:nvPr/>
        </p:nvSpPr>
        <p:spPr>
          <a:xfrm>
            <a:off x="3716333" y="3594015"/>
            <a:ext cx="949652" cy="430887"/>
          </a:xfrm>
          <a:prstGeom prst="rect">
            <a:avLst/>
          </a:prstGeom>
        </p:spPr>
        <p:txBody>
          <a:bodyPr wrap="square" rtlCol="0">
            <a:spAutoFit/>
          </a:bodyPr>
          <a:lstStyle/>
          <a:p>
            <a:pPr algn="r"/>
            <a:r>
              <a:rPr lang="en-US" sz="2200" dirty="0"/>
              <a:t>(4)</a:t>
            </a:r>
          </a:p>
        </p:txBody>
      </p:sp>
      <p:sp>
        <p:nvSpPr>
          <p:cNvPr id="46" name="TextBox 45"/>
          <p:cNvSpPr txBox="1"/>
          <p:nvPr/>
        </p:nvSpPr>
        <p:spPr>
          <a:xfrm>
            <a:off x="4714010" y="3270691"/>
            <a:ext cx="949652" cy="430887"/>
          </a:xfrm>
          <a:prstGeom prst="rect">
            <a:avLst/>
          </a:prstGeom>
        </p:spPr>
        <p:txBody>
          <a:bodyPr wrap="square" rtlCol="0">
            <a:spAutoFit/>
          </a:bodyPr>
          <a:lstStyle/>
          <a:p>
            <a:pPr algn="r"/>
            <a:r>
              <a:rPr lang="en-US" sz="2200" dirty="0"/>
              <a:t>20</a:t>
            </a:r>
          </a:p>
        </p:txBody>
      </p:sp>
      <p:sp>
        <p:nvSpPr>
          <p:cNvPr id="47" name="TextBox 46"/>
          <p:cNvSpPr txBox="1"/>
          <p:nvPr/>
        </p:nvSpPr>
        <p:spPr>
          <a:xfrm>
            <a:off x="4714010" y="2947367"/>
            <a:ext cx="949652" cy="430887"/>
          </a:xfrm>
          <a:prstGeom prst="rect">
            <a:avLst/>
          </a:prstGeom>
        </p:spPr>
        <p:txBody>
          <a:bodyPr wrap="square" rtlCol="0">
            <a:spAutoFit/>
          </a:bodyPr>
          <a:lstStyle/>
          <a:p>
            <a:pPr algn="r"/>
            <a:r>
              <a:rPr lang="en-US" sz="2200" dirty="0"/>
              <a:t>$  2</a:t>
            </a:r>
          </a:p>
        </p:txBody>
      </p:sp>
      <p:sp>
        <p:nvSpPr>
          <p:cNvPr id="48" name="TextBox 47"/>
          <p:cNvSpPr txBox="1"/>
          <p:nvPr/>
        </p:nvSpPr>
        <p:spPr>
          <a:xfrm>
            <a:off x="4797264" y="3594015"/>
            <a:ext cx="949652" cy="430887"/>
          </a:xfrm>
          <a:prstGeom prst="rect">
            <a:avLst/>
          </a:prstGeom>
        </p:spPr>
        <p:txBody>
          <a:bodyPr wrap="square" rtlCol="0">
            <a:spAutoFit/>
          </a:bodyPr>
          <a:lstStyle/>
          <a:p>
            <a:pPr algn="r"/>
            <a:r>
              <a:rPr lang="en-US" sz="2200" dirty="0"/>
              <a:t>(8)</a:t>
            </a:r>
          </a:p>
        </p:txBody>
      </p:sp>
      <p:sp>
        <p:nvSpPr>
          <p:cNvPr id="49" name="TextBox 48"/>
          <p:cNvSpPr txBox="1"/>
          <p:nvPr/>
        </p:nvSpPr>
        <p:spPr>
          <a:xfrm>
            <a:off x="5732754" y="3270691"/>
            <a:ext cx="949652" cy="430887"/>
          </a:xfrm>
          <a:prstGeom prst="rect">
            <a:avLst/>
          </a:prstGeom>
        </p:spPr>
        <p:txBody>
          <a:bodyPr wrap="square" rtlCol="0">
            <a:spAutoFit/>
          </a:bodyPr>
          <a:lstStyle/>
          <a:p>
            <a:pPr algn="r"/>
            <a:r>
              <a:rPr lang="en-US" sz="2200" dirty="0"/>
              <a:t>$34</a:t>
            </a:r>
          </a:p>
        </p:txBody>
      </p:sp>
      <p:sp>
        <p:nvSpPr>
          <p:cNvPr id="50" name="TextBox 49"/>
          <p:cNvSpPr txBox="1"/>
          <p:nvPr/>
        </p:nvSpPr>
        <p:spPr>
          <a:xfrm>
            <a:off x="6717800" y="3270691"/>
            <a:ext cx="949652" cy="430887"/>
          </a:xfrm>
          <a:prstGeom prst="rect">
            <a:avLst/>
          </a:prstGeom>
        </p:spPr>
        <p:txBody>
          <a:bodyPr wrap="square" rtlCol="0">
            <a:spAutoFit/>
          </a:bodyPr>
          <a:lstStyle/>
          <a:p>
            <a:pPr algn="r"/>
            <a:r>
              <a:rPr lang="en-US" sz="2200" dirty="0"/>
              <a:t>54</a:t>
            </a:r>
          </a:p>
        </p:txBody>
      </p:sp>
      <p:sp>
        <p:nvSpPr>
          <p:cNvPr id="51" name="TextBox 50"/>
          <p:cNvSpPr txBox="1"/>
          <p:nvPr/>
        </p:nvSpPr>
        <p:spPr>
          <a:xfrm>
            <a:off x="6717800" y="2947367"/>
            <a:ext cx="949652" cy="430887"/>
          </a:xfrm>
          <a:prstGeom prst="rect">
            <a:avLst/>
          </a:prstGeom>
        </p:spPr>
        <p:txBody>
          <a:bodyPr wrap="square" rtlCol="0">
            <a:spAutoFit/>
          </a:bodyPr>
          <a:lstStyle/>
          <a:p>
            <a:pPr algn="r"/>
            <a:r>
              <a:rPr lang="en-US" sz="2200" dirty="0"/>
              <a:t>$  2</a:t>
            </a:r>
          </a:p>
        </p:txBody>
      </p:sp>
      <p:sp>
        <p:nvSpPr>
          <p:cNvPr id="52" name="TextBox 51"/>
          <p:cNvSpPr txBox="1"/>
          <p:nvPr/>
        </p:nvSpPr>
        <p:spPr>
          <a:xfrm>
            <a:off x="6717800" y="4540781"/>
            <a:ext cx="949652" cy="430887"/>
          </a:xfrm>
          <a:prstGeom prst="rect">
            <a:avLst/>
          </a:prstGeom>
        </p:spPr>
        <p:txBody>
          <a:bodyPr wrap="square" rtlCol="0">
            <a:spAutoFit/>
          </a:bodyPr>
          <a:lstStyle/>
          <a:p>
            <a:pPr algn="r"/>
            <a:r>
              <a:rPr lang="en-US" sz="2200" dirty="0"/>
              <a:t>$56</a:t>
            </a:r>
          </a:p>
        </p:txBody>
      </p:sp>
      <p:sp>
        <p:nvSpPr>
          <p:cNvPr id="53" name="TextBox 52"/>
          <p:cNvSpPr txBox="1"/>
          <p:nvPr/>
        </p:nvSpPr>
        <p:spPr>
          <a:xfrm>
            <a:off x="7960006" y="4540781"/>
            <a:ext cx="949652" cy="430887"/>
          </a:xfrm>
          <a:prstGeom prst="rect">
            <a:avLst/>
          </a:prstGeom>
        </p:spPr>
        <p:txBody>
          <a:bodyPr wrap="square" rtlCol="0">
            <a:spAutoFit/>
          </a:bodyPr>
          <a:lstStyle/>
          <a:p>
            <a:pPr algn="r"/>
            <a:r>
              <a:rPr lang="en-IN" sz="2200" dirty="0"/>
              <a:t>$(10)</a:t>
            </a:r>
            <a:endParaRPr lang="en-US" sz="2200" dirty="0"/>
          </a:p>
        </p:txBody>
      </p:sp>
      <p:sp>
        <p:nvSpPr>
          <p:cNvPr id="54" name="TextBox 53"/>
          <p:cNvSpPr txBox="1"/>
          <p:nvPr/>
        </p:nvSpPr>
        <p:spPr>
          <a:xfrm>
            <a:off x="7960006" y="3594015"/>
            <a:ext cx="949652" cy="430887"/>
          </a:xfrm>
          <a:prstGeom prst="rect">
            <a:avLst/>
          </a:prstGeom>
        </p:spPr>
        <p:txBody>
          <a:bodyPr wrap="square" rtlCol="0">
            <a:spAutoFit/>
          </a:bodyPr>
          <a:lstStyle/>
          <a:p>
            <a:pPr algn="r"/>
            <a:r>
              <a:rPr lang="en-US" sz="2200" dirty="0"/>
              <a:t>$  (8)</a:t>
            </a:r>
          </a:p>
        </p:txBody>
      </p:sp>
      <p:cxnSp>
        <p:nvCxnSpPr>
          <p:cNvPr id="55" name="Straight Connector 54"/>
          <p:cNvCxnSpPr/>
          <p:nvPr/>
        </p:nvCxnSpPr>
        <p:spPr>
          <a:xfrm>
            <a:off x="7103513" y="4578237"/>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921283" y="4864105"/>
            <a:ext cx="949652" cy="430887"/>
          </a:xfrm>
          <a:prstGeom prst="rect">
            <a:avLst/>
          </a:prstGeom>
        </p:spPr>
        <p:txBody>
          <a:bodyPr wrap="square" rtlCol="0">
            <a:spAutoFit/>
          </a:bodyPr>
          <a:lstStyle/>
          <a:p>
            <a:pPr algn="r"/>
            <a:r>
              <a:rPr lang="en-US" sz="2200" dirty="0"/>
              <a:t>25%</a:t>
            </a:r>
          </a:p>
        </p:txBody>
      </p:sp>
      <p:sp>
        <p:nvSpPr>
          <p:cNvPr id="57" name="TextBox 56"/>
          <p:cNvSpPr txBox="1"/>
          <p:nvPr/>
        </p:nvSpPr>
        <p:spPr>
          <a:xfrm>
            <a:off x="8116453" y="4864105"/>
            <a:ext cx="949652" cy="430887"/>
          </a:xfrm>
          <a:prstGeom prst="rect">
            <a:avLst/>
          </a:prstGeom>
        </p:spPr>
        <p:txBody>
          <a:bodyPr wrap="square" rtlCol="0">
            <a:spAutoFit/>
          </a:bodyPr>
          <a:lstStyle/>
          <a:p>
            <a:pPr algn="r"/>
            <a:r>
              <a:rPr lang="en-US" sz="2200" dirty="0"/>
              <a:t>25%</a:t>
            </a:r>
          </a:p>
        </p:txBody>
      </p:sp>
      <p:cxnSp>
        <p:nvCxnSpPr>
          <p:cNvPr id="58" name="Straight Connector 57"/>
          <p:cNvCxnSpPr/>
          <p:nvPr/>
        </p:nvCxnSpPr>
        <p:spPr>
          <a:xfrm>
            <a:off x="8259260" y="4578237"/>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350502" y="5958112"/>
            <a:ext cx="2656084" cy="430887"/>
          </a:xfrm>
          <a:prstGeom prst="rect">
            <a:avLst/>
          </a:prstGeom>
          <a:noFill/>
        </p:spPr>
        <p:txBody>
          <a:bodyPr wrap="square" rtlCol="0">
            <a:spAutoFit/>
          </a:bodyPr>
          <a:lstStyle/>
          <a:p>
            <a:r>
              <a:rPr lang="en-US" sz="2200" dirty="0"/>
              <a:t>Deferred tax liability</a:t>
            </a:r>
          </a:p>
        </p:txBody>
      </p:sp>
      <p:sp>
        <p:nvSpPr>
          <p:cNvPr id="60" name="TextBox 59"/>
          <p:cNvSpPr txBox="1"/>
          <p:nvPr/>
        </p:nvSpPr>
        <p:spPr>
          <a:xfrm>
            <a:off x="4350502" y="6321998"/>
            <a:ext cx="2656084" cy="430887"/>
          </a:xfrm>
          <a:prstGeom prst="rect">
            <a:avLst/>
          </a:prstGeom>
          <a:noFill/>
        </p:spPr>
        <p:txBody>
          <a:bodyPr wrap="square" rtlCol="0">
            <a:spAutoFit/>
          </a:bodyPr>
          <a:lstStyle/>
          <a:p>
            <a:r>
              <a:rPr lang="en-US" sz="2200" dirty="0"/>
              <a:t>Deferred tax asset</a:t>
            </a:r>
          </a:p>
        </p:txBody>
      </p:sp>
      <p:sp>
        <p:nvSpPr>
          <p:cNvPr id="61" name="TextBox 60"/>
          <p:cNvSpPr txBox="1"/>
          <p:nvPr/>
        </p:nvSpPr>
        <p:spPr>
          <a:xfrm>
            <a:off x="6717800" y="5958112"/>
            <a:ext cx="949652" cy="430887"/>
          </a:xfrm>
          <a:prstGeom prst="rect">
            <a:avLst/>
          </a:prstGeom>
        </p:spPr>
        <p:txBody>
          <a:bodyPr wrap="square" rtlCol="0">
            <a:spAutoFit/>
          </a:bodyPr>
          <a:lstStyle/>
          <a:p>
            <a:pPr algn="r"/>
            <a:r>
              <a:rPr lang="en-US" sz="2200" b="1" dirty="0">
                <a:solidFill>
                  <a:srgbClr val="EC008C"/>
                </a:solidFill>
              </a:rPr>
              <a:t>$14</a:t>
            </a:r>
          </a:p>
        </p:txBody>
      </p:sp>
      <p:sp>
        <p:nvSpPr>
          <p:cNvPr id="62" name="TextBox 61"/>
          <p:cNvSpPr txBox="1"/>
          <p:nvPr/>
        </p:nvSpPr>
        <p:spPr>
          <a:xfrm>
            <a:off x="7960006" y="6321998"/>
            <a:ext cx="949652" cy="430887"/>
          </a:xfrm>
          <a:prstGeom prst="rect">
            <a:avLst/>
          </a:prstGeom>
        </p:spPr>
        <p:txBody>
          <a:bodyPr wrap="square" rtlCol="0">
            <a:spAutoFit/>
          </a:bodyPr>
          <a:lstStyle/>
          <a:p>
            <a:pPr algn="r"/>
            <a:r>
              <a:rPr lang="en-US" sz="2200" b="1" dirty="0">
                <a:solidFill>
                  <a:srgbClr val="EC008C"/>
                </a:solidFill>
              </a:rPr>
              <a:t>$(2.5)</a:t>
            </a:r>
          </a:p>
        </p:txBody>
      </p:sp>
      <p:sp>
        <p:nvSpPr>
          <p:cNvPr id="65" name="TextBox 64"/>
          <p:cNvSpPr txBox="1"/>
          <p:nvPr/>
        </p:nvSpPr>
        <p:spPr>
          <a:xfrm>
            <a:off x="540641" y="3913795"/>
            <a:ext cx="2950909" cy="430887"/>
          </a:xfrm>
          <a:prstGeom prst="rect">
            <a:avLst/>
          </a:prstGeom>
          <a:noFill/>
        </p:spPr>
        <p:txBody>
          <a:bodyPr wrap="square" rtlCol="0">
            <a:spAutoFit/>
          </a:bodyPr>
          <a:lstStyle/>
          <a:p>
            <a:pPr lvl="1"/>
            <a:r>
              <a:rPr lang="en-US" sz="2200" dirty="0"/>
              <a:t>Estimated loss</a:t>
            </a:r>
          </a:p>
        </p:txBody>
      </p:sp>
      <p:sp>
        <p:nvSpPr>
          <p:cNvPr id="66" name="TextBox 65"/>
          <p:cNvSpPr txBox="1"/>
          <p:nvPr/>
        </p:nvSpPr>
        <p:spPr>
          <a:xfrm>
            <a:off x="3657538" y="3913795"/>
            <a:ext cx="949652" cy="430887"/>
          </a:xfrm>
          <a:prstGeom prst="rect">
            <a:avLst/>
          </a:prstGeom>
        </p:spPr>
        <p:txBody>
          <a:bodyPr wrap="square" rtlCol="0">
            <a:spAutoFit/>
          </a:bodyPr>
          <a:lstStyle/>
          <a:p>
            <a:pPr algn="r"/>
            <a:r>
              <a:rPr lang="en-US" sz="2200" dirty="0"/>
              <a:t>2</a:t>
            </a:r>
          </a:p>
        </p:txBody>
      </p:sp>
      <p:sp>
        <p:nvSpPr>
          <p:cNvPr id="68" name="TextBox 67"/>
          <p:cNvSpPr txBox="1"/>
          <p:nvPr/>
        </p:nvSpPr>
        <p:spPr>
          <a:xfrm>
            <a:off x="5801426" y="3913795"/>
            <a:ext cx="949652" cy="430887"/>
          </a:xfrm>
          <a:prstGeom prst="rect">
            <a:avLst/>
          </a:prstGeom>
        </p:spPr>
        <p:txBody>
          <a:bodyPr wrap="square" rtlCol="0">
            <a:spAutoFit/>
          </a:bodyPr>
          <a:lstStyle/>
          <a:p>
            <a:pPr algn="r"/>
            <a:r>
              <a:rPr lang="en-US" sz="2200" dirty="0"/>
              <a:t>(2)</a:t>
            </a:r>
          </a:p>
        </p:txBody>
      </p:sp>
      <p:sp>
        <p:nvSpPr>
          <p:cNvPr id="69" name="TextBox 68"/>
          <p:cNvSpPr txBox="1"/>
          <p:nvPr/>
        </p:nvSpPr>
        <p:spPr>
          <a:xfrm>
            <a:off x="7960006" y="3913795"/>
            <a:ext cx="949652" cy="430887"/>
          </a:xfrm>
          <a:prstGeom prst="rect">
            <a:avLst/>
          </a:prstGeom>
        </p:spPr>
        <p:txBody>
          <a:bodyPr wrap="square" rtlCol="0">
            <a:spAutoFit/>
          </a:bodyPr>
          <a:lstStyle/>
          <a:p>
            <a:pPr algn="r"/>
            <a:r>
              <a:rPr lang="en-US" sz="2200" dirty="0"/>
              <a:t>(2)</a:t>
            </a:r>
          </a:p>
        </p:txBody>
      </p:sp>
      <p:cxnSp>
        <p:nvCxnSpPr>
          <p:cNvPr id="70" name="Straight Connector 69"/>
          <p:cNvCxnSpPr/>
          <p:nvPr/>
        </p:nvCxnSpPr>
        <p:spPr>
          <a:xfrm>
            <a:off x="7041281" y="5232081"/>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259260" y="5232081"/>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400755" y="5294992"/>
            <a:ext cx="1652" cy="766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8619260" y="5269463"/>
            <a:ext cx="5434" cy="974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929910" y="226958"/>
            <a:ext cx="1898703" cy="1446550"/>
          </a:xfrm>
          <a:prstGeom prst="rect">
            <a:avLst/>
          </a:prstGeom>
          <a:noFill/>
        </p:spPr>
        <p:txBody>
          <a:bodyPr wrap="square" rtlCol="0">
            <a:spAutoFit/>
          </a:bodyPr>
          <a:lstStyle/>
          <a:p>
            <a:pPr algn="ctr"/>
            <a:endParaRPr lang="en-US" sz="2200" b="1" dirty="0"/>
          </a:p>
          <a:p>
            <a:pPr algn="ctr"/>
            <a:r>
              <a:rPr lang="en-US" sz="2200" b="1" dirty="0"/>
              <a:t>Future Taxable (Deductible)</a:t>
            </a:r>
          </a:p>
          <a:p>
            <a:pPr algn="ctr"/>
            <a:r>
              <a:rPr lang="en-US" sz="2200" b="1" dirty="0"/>
              <a:t>Amounts</a:t>
            </a:r>
            <a:endParaRPr lang="en-US" sz="2200" dirty="0"/>
          </a:p>
        </p:txBody>
      </p:sp>
    </p:spTree>
    <p:extLst>
      <p:ext uri="{BB962C8B-B14F-4D97-AF65-F5344CB8AC3E}">
        <p14:creationId xmlns:p14="http://schemas.microsoft.com/office/powerpoint/2010/main" val="42466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par>
                                <p:cTn id="115" presetID="10" presetClass="entr" presetSubtype="0" fill="hold"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500"/>
                                        <p:tgtEl>
                                          <p:spTgt spid="5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par>
                                <p:cTn id="121" presetID="10" presetClass="entr" presetSubtype="0" fill="hold"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500"/>
                                        <p:tgtEl>
                                          <p:spTgt spid="24"/>
                                        </p:tgtEl>
                                      </p:cBhvr>
                                    </p:animEffect>
                                  </p:childTnLst>
                                </p:cTn>
                              </p:par>
                              <p:par>
                                <p:cTn id="132" presetID="10" presetClass="entr" presetSubtype="0" fill="hold" nodeType="with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fade">
                                      <p:cBhvr>
                                        <p:cTn id="134" dur="500"/>
                                        <p:tgtEl>
                                          <p:spTgt spid="70"/>
                                        </p:tgtEl>
                                      </p:cBhvr>
                                    </p:animEffect>
                                  </p:childTnLst>
                                </p:cTn>
                              </p:par>
                              <p:par>
                                <p:cTn id="135" presetID="10" presetClass="entr" presetSubtype="0" fill="hold" nodeType="with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500"/>
                                        <p:tgtEl>
                                          <p:spTgt spid="7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500"/>
                                        <p:tgtEl>
                                          <p:spTgt spid="5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500"/>
                                        <p:tgtEl>
                                          <p:spTgt spid="5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fade">
                                      <p:cBhvr>
                                        <p:cTn id="149" dur="500"/>
                                        <p:tgtEl>
                                          <p:spTgt spid="2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500"/>
                                        <p:tgtEl>
                                          <p:spTgt spid="30"/>
                                        </p:tgtEl>
                                      </p:cBhvr>
                                    </p:animEffect>
                                  </p:childTnLst>
                                </p:cTn>
                              </p:par>
                              <p:par>
                                <p:cTn id="153" presetID="10" presetClass="entr" presetSubtype="0" fill="hold" nodeType="with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childTnLst>
                                </p:cTn>
                              </p:par>
                              <p:par>
                                <p:cTn id="156" presetID="10" presetClass="entr" presetSubtype="0" fill="hold" nodeType="with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500"/>
                                        <p:tgtEl>
                                          <p:spTgt spid="42"/>
                                        </p:tgtEl>
                                      </p:cBhvr>
                                    </p:animEffect>
                                  </p:childTnLst>
                                </p:cTn>
                              </p:par>
                              <p:par>
                                <p:cTn id="159" presetID="10" presetClass="entr" presetSubtype="0" fill="hold"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22" presetClass="entr" presetSubtype="1" fill="hold" nodeType="with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wipe(up)">
                                      <p:cBhvr>
                                        <p:cTn id="164" dur="500"/>
                                        <p:tgtEl>
                                          <p:spTgt spid="63"/>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500"/>
                                        <p:tgtEl>
                                          <p:spTgt spid="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500"/>
                                        <p:tgtEl>
                                          <p:spTgt spid="61"/>
                                        </p:tgtEl>
                                      </p:cBhvr>
                                    </p:animEffect>
                                  </p:childTnLst>
                                </p:cTn>
                              </p:par>
                              <p:par>
                                <p:cTn id="171" presetID="22" presetClass="entr" presetSubtype="1" fill="hold" nodeType="withEffect">
                                  <p:stCondLst>
                                    <p:cond delay="0"/>
                                  </p:stCondLst>
                                  <p:childTnLst>
                                    <p:set>
                                      <p:cBhvr>
                                        <p:cTn id="172" dur="1" fill="hold">
                                          <p:stCondLst>
                                            <p:cond delay="0"/>
                                          </p:stCondLst>
                                        </p:cTn>
                                        <p:tgtEl>
                                          <p:spTgt spid="67"/>
                                        </p:tgtEl>
                                        <p:attrNameLst>
                                          <p:attrName>style.visibility</p:attrName>
                                        </p:attrNameLst>
                                      </p:cBhvr>
                                      <p:to>
                                        <p:strVal val="visible"/>
                                      </p:to>
                                    </p:set>
                                    <p:animEffect transition="in" filter="wipe(up)">
                                      <p:cBhvr>
                                        <p:cTn id="173" dur="500"/>
                                        <p:tgtEl>
                                          <p:spTgt spid="6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0"/>
                                        </p:tgtEl>
                                        <p:attrNameLst>
                                          <p:attrName>style.visibility</p:attrName>
                                        </p:attrNameLst>
                                      </p:cBhvr>
                                      <p:to>
                                        <p:strVal val="visible"/>
                                      </p:to>
                                    </p:set>
                                    <p:animEffect transition="in" filter="fade">
                                      <p:cBhvr>
                                        <p:cTn id="176" dur="500"/>
                                        <p:tgtEl>
                                          <p:spTgt spid="6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fade">
                                      <p:cBhvr>
                                        <p:cTn id="17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20" grpId="0"/>
      <p:bldP spid="21" grpId="0"/>
      <p:bldP spid="22" grpId="0"/>
      <p:bldP spid="23" grpId="0"/>
      <p:bldP spid="24" grpId="0"/>
      <p:bldP spid="25" grpId="0"/>
      <p:bldP spid="26" grpId="0"/>
      <p:bldP spid="28" grpId="0"/>
      <p:bldP spid="29" grpId="0"/>
      <p:bldP spid="30" grpId="0"/>
      <p:bldP spid="31" grpId="0"/>
      <p:bldP spid="32" grpId="0"/>
      <p:bldP spid="35" grpId="0"/>
      <p:bldP spid="36" grpId="0"/>
      <p:bldP spid="39" grpId="0"/>
      <p:bldP spid="40" grpId="0"/>
      <p:bldP spid="44" grpId="0"/>
      <p:bldP spid="45" grpId="0"/>
      <p:bldP spid="46" grpId="0"/>
      <p:bldP spid="47" grpId="0"/>
      <p:bldP spid="48" grpId="0"/>
      <p:bldP spid="49" grpId="0"/>
      <p:bldP spid="50" grpId="0"/>
      <p:bldP spid="51" grpId="0"/>
      <p:bldP spid="52" grpId="0"/>
      <p:bldP spid="53" grpId="0"/>
      <p:bldP spid="54" grpId="0"/>
      <p:bldP spid="56" grpId="0"/>
      <p:bldP spid="57" grpId="0"/>
      <p:bldP spid="59" grpId="0"/>
      <p:bldP spid="60" grpId="0"/>
      <p:bldP spid="61" grpId="0"/>
      <p:bldP spid="62" grpId="0"/>
      <p:bldP spid="65" grpId="0"/>
      <p:bldP spid="66" grpId="0"/>
      <p:bldP spid="68" grpId="0"/>
      <p:bldP spid="69" grpId="0"/>
      <p:bldP spid="7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2"/>
          <p:cNvSpPr txBox="1">
            <a:spLocks/>
          </p:cNvSpPr>
          <p:nvPr/>
        </p:nvSpPr>
        <p:spPr bwMode="auto">
          <a:xfrm>
            <a:off x="8348787" y="123022"/>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LO16-6</a:t>
            </a:r>
          </a:p>
        </p:txBody>
      </p:sp>
      <p:sp>
        <p:nvSpPr>
          <p:cNvPr id="60" name="Title 1"/>
          <p:cNvSpPr>
            <a:spLocks noGrp="1"/>
          </p:cNvSpPr>
          <p:nvPr>
            <p:ph type="title"/>
          </p:nvPr>
        </p:nvSpPr>
        <p:spPr>
          <a:xfrm>
            <a:off x="493932" y="193138"/>
            <a:ext cx="8299010" cy="371532"/>
          </a:xfrm>
        </p:spPr>
        <p:txBody>
          <a:bodyPr>
            <a:noAutofit/>
          </a:bodyPr>
          <a:lstStyle/>
          <a:p>
            <a:r>
              <a:rPr lang="en-US" sz="2400" dirty="0"/>
              <a:t>Multiple Temporary Differences—2022 </a:t>
            </a:r>
            <a:r>
              <a:rPr lang="en-US" sz="2000" dirty="0">
                <a:cs typeface="Arial" charset="0"/>
              </a:rPr>
              <a:t>(continued)</a:t>
            </a:r>
            <a:endParaRPr lang="en-IN" sz="2000" dirty="0">
              <a:latin typeface="+mj-lt"/>
            </a:endParaRPr>
          </a:p>
        </p:txBody>
      </p:sp>
      <p:sp>
        <p:nvSpPr>
          <p:cNvPr id="65" name="TextBox 64"/>
          <p:cNvSpPr txBox="1"/>
          <p:nvPr/>
        </p:nvSpPr>
        <p:spPr>
          <a:xfrm>
            <a:off x="6744856" y="1952768"/>
            <a:ext cx="1316611" cy="1107996"/>
          </a:xfrm>
          <a:prstGeom prst="rect">
            <a:avLst/>
          </a:prstGeom>
          <a:noFill/>
        </p:spPr>
        <p:txBody>
          <a:bodyPr wrap="square" rtlCol="0">
            <a:spAutoFit/>
          </a:bodyPr>
          <a:lstStyle/>
          <a:p>
            <a:pPr algn="ctr"/>
            <a:r>
              <a:rPr lang="en-US" sz="2200" b="1" dirty="0"/>
              <a:t>Deferred Tax Liability</a:t>
            </a:r>
          </a:p>
        </p:txBody>
      </p:sp>
      <p:sp>
        <p:nvSpPr>
          <p:cNvPr id="66" name="TextBox 65"/>
          <p:cNvSpPr txBox="1"/>
          <p:nvPr/>
        </p:nvSpPr>
        <p:spPr>
          <a:xfrm>
            <a:off x="7918980" y="2279300"/>
            <a:ext cx="1278627" cy="769441"/>
          </a:xfrm>
          <a:prstGeom prst="rect">
            <a:avLst/>
          </a:prstGeom>
          <a:noFill/>
        </p:spPr>
        <p:txBody>
          <a:bodyPr wrap="square" rtlCol="0">
            <a:spAutoFit/>
          </a:bodyPr>
          <a:lstStyle/>
          <a:p>
            <a:pPr algn="ctr"/>
            <a:r>
              <a:rPr lang="en-US" sz="2200" b="1" dirty="0"/>
              <a:t>Deferred Tax Asset</a:t>
            </a:r>
          </a:p>
        </p:txBody>
      </p:sp>
      <p:sp>
        <p:nvSpPr>
          <p:cNvPr id="67" name="TextBox 66"/>
          <p:cNvSpPr txBox="1"/>
          <p:nvPr/>
        </p:nvSpPr>
        <p:spPr>
          <a:xfrm>
            <a:off x="3897497" y="2947681"/>
            <a:ext cx="2997627" cy="430887"/>
          </a:xfrm>
          <a:prstGeom prst="rect">
            <a:avLst/>
          </a:prstGeom>
          <a:noFill/>
        </p:spPr>
        <p:txBody>
          <a:bodyPr wrap="square" rtlCol="0">
            <a:spAutoFit/>
          </a:bodyPr>
          <a:lstStyle/>
          <a:p>
            <a:r>
              <a:rPr lang="en-US" sz="2200" dirty="0"/>
              <a:t>Ending balance:</a:t>
            </a:r>
          </a:p>
        </p:txBody>
      </p:sp>
      <p:sp>
        <p:nvSpPr>
          <p:cNvPr id="68" name="TextBox 67"/>
          <p:cNvSpPr txBox="1"/>
          <p:nvPr/>
        </p:nvSpPr>
        <p:spPr>
          <a:xfrm>
            <a:off x="3897497" y="3327487"/>
            <a:ext cx="2997627" cy="430887"/>
          </a:xfrm>
          <a:prstGeom prst="rect">
            <a:avLst/>
          </a:prstGeom>
          <a:noFill/>
        </p:spPr>
        <p:txBody>
          <a:bodyPr wrap="square" rtlCol="0">
            <a:spAutoFit/>
          </a:bodyPr>
          <a:lstStyle/>
          <a:p>
            <a:r>
              <a:rPr lang="en-US" sz="2200" dirty="0"/>
              <a:t>Less: Beginning balance:</a:t>
            </a:r>
          </a:p>
        </p:txBody>
      </p:sp>
      <p:sp>
        <p:nvSpPr>
          <p:cNvPr id="69" name="TextBox 68"/>
          <p:cNvSpPr txBox="1"/>
          <p:nvPr/>
        </p:nvSpPr>
        <p:spPr>
          <a:xfrm>
            <a:off x="3897497" y="3707293"/>
            <a:ext cx="2997627" cy="430887"/>
          </a:xfrm>
          <a:prstGeom prst="rect">
            <a:avLst/>
          </a:prstGeom>
          <a:noFill/>
        </p:spPr>
        <p:txBody>
          <a:bodyPr wrap="square" rtlCol="0">
            <a:spAutoFit/>
          </a:bodyPr>
          <a:lstStyle/>
          <a:p>
            <a:r>
              <a:rPr lang="en-US" sz="2200" dirty="0"/>
              <a:t>Change in balances:</a:t>
            </a:r>
          </a:p>
        </p:txBody>
      </p:sp>
      <p:sp>
        <p:nvSpPr>
          <p:cNvPr id="70" name="TextBox 69"/>
          <p:cNvSpPr txBox="1"/>
          <p:nvPr/>
        </p:nvSpPr>
        <p:spPr>
          <a:xfrm>
            <a:off x="6810191" y="3707293"/>
            <a:ext cx="949652" cy="430887"/>
          </a:xfrm>
          <a:prstGeom prst="rect">
            <a:avLst/>
          </a:prstGeom>
        </p:spPr>
        <p:txBody>
          <a:bodyPr wrap="square" rtlCol="0">
            <a:spAutoFit/>
          </a:bodyPr>
          <a:lstStyle/>
          <a:p>
            <a:pPr algn="r"/>
            <a:r>
              <a:rPr lang="en-US" sz="2200" b="1" dirty="0">
                <a:solidFill>
                  <a:srgbClr val="EC008C"/>
                </a:solidFill>
              </a:rPr>
              <a:t>$8</a:t>
            </a:r>
          </a:p>
        </p:txBody>
      </p:sp>
      <p:sp>
        <p:nvSpPr>
          <p:cNvPr id="71" name="TextBox 70"/>
          <p:cNvSpPr txBox="1"/>
          <p:nvPr/>
        </p:nvSpPr>
        <p:spPr>
          <a:xfrm>
            <a:off x="7960006" y="3707293"/>
            <a:ext cx="949652" cy="430887"/>
          </a:xfrm>
          <a:prstGeom prst="rect">
            <a:avLst/>
          </a:prstGeom>
        </p:spPr>
        <p:txBody>
          <a:bodyPr wrap="square" rtlCol="0">
            <a:spAutoFit/>
          </a:bodyPr>
          <a:lstStyle/>
          <a:p>
            <a:pPr algn="r"/>
            <a:r>
              <a:rPr lang="en-US" sz="2200" b="1" dirty="0">
                <a:solidFill>
                  <a:srgbClr val="EC008C"/>
                </a:solidFill>
              </a:rPr>
              <a:t>$(0.5)</a:t>
            </a:r>
          </a:p>
        </p:txBody>
      </p:sp>
      <p:sp>
        <p:nvSpPr>
          <p:cNvPr id="72" name="TextBox 71"/>
          <p:cNvSpPr txBox="1"/>
          <p:nvPr/>
        </p:nvSpPr>
        <p:spPr>
          <a:xfrm>
            <a:off x="6811823" y="3327487"/>
            <a:ext cx="946388" cy="430887"/>
          </a:xfrm>
          <a:prstGeom prst="rect">
            <a:avLst/>
          </a:prstGeom>
        </p:spPr>
        <p:txBody>
          <a:bodyPr wrap="square" rtlCol="0">
            <a:spAutoFit/>
          </a:bodyPr>
          <a:lstStyle/>
          <a:p>
            <a:pPr algn="r"/>
            <a:r>
              <a:rPr lang="en-US" sz="2200" dirty="0"/>
              <a:t>(6)</a:t>
            </a:r>
          </a:p>
        </p:txBody>
      </p:sp>
      <p:sp>
        <p:nvSpPr>
          <p:cNvPr id="73" name="TextBox 72"/>
          <p:cNvSpPr txBox="1"/>
          <p:nvPr/>
        </p:nvSpPr>
        <p:spPr>
          <a:xfrm>
            <a:off x="7961638" y="3327487"/>
            <a:ext cx="946388" cy="430887"/>
          </a:xfrm>
          <a:prstGeom prst="rect">
            <a:avLst/>
          </a:prstGeom>
        </p:spPr>
        <p:txBody>
          <a:bodyPr wrap="square" rtlCol="0">
            <a:spAutoFit/>
          </a:bodyPr>
          <a:lstStyle/>
          <a:p>
            <a:pPr algn="r"/>
            <a:r>
              <a:rPr lang="en-IN" sz="2200" dirty="0"/>
              <a:t>(3)</a:t>
            </a:r>
            <a:endParaRPr lang="en-US" sz="2200" dirty="0"/>
          </a:p>
        </p:txBody>
      </p:sp>
      <p:sp>
        <p:nvSpPr>
          <p:cNvPr id="74" name="TextBox 73"/>
          <p:cNvSpPr txBox="1"/>
          <p:nvPr/>
        </p:nvSpPr>
        <p:spPr>
          <a:xfrm>
            <a:off x="6811823" y="2947681"/>
            <a:ext cx="946388" cy="430887"/>
          </a:xfrm>
          <a:prstGeom prst="rect">
            <a:avLst/>
          </a:prstGeom>
        </p:spPr>
        <p:txBody>
          <a:bodyPr wrap="square" rtlCol="0">
            <a:spAutoFit/>
          </a:bodyPr>
          <a:lstStyle/>
          <a:p>
            <a:pPr algn="r"/>
            <a:r>
              <a:rPr lang="en-US" sz="2200" dirty="0"/>
              <a:t>$14</a:t>
            </a:r>
          </a:p>
        </p:txBody>
      </p:sp>
      <p:sp>
        <p:nvSpPr>
          <p:cNvPr id="75" name="TextBox 74"/>
          <p:cNvSpPr txBox="1"/>
          <p:nvPr/>
        </p:nvSpPr>
        <p:spPr>
          <a:xfrm>
            <a:off x="7961638" y="2947681"/>
            <a:ext cx="946388" cy="430887"/>
          </a:xfrm>
          <a:prstGeom prst="rect">
            <a:avLst/>
          </a:prstGeom>
        </p:spPr>
        <p:txBody>
          <a:bodyPr wrap="square" rtlCol="0">
            <a:spAutoFit/>
          </a:bodyPr>
          <a:lstStyle/>
          <a:p>
            <a:pPr algn="r"/>
            <a:r>
              <a:rPr lang="en-US" sz="2200" dirty="0"/>
              <a:t>$(2.5)</a:t>
            </a:r>
          </a:p>
        </p:txBody>
      </p:sp>
      <p:cxnSp>
        <p:nvCxnSpPr>
          <p:cNvPr id="76" name="Straight Connector 75"/>
          <p:cNvCxnSpPr/>
          <p:nvPr/>
        </p:nvCxnSpPr>
        <p:spPr>
          <a:xfrm>
            <a:off x="8165001" y="3735081"/>
            <a:ext cx="625342" cy="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8165001" y="4093959"/>
            <a:ext cx="625342" cy="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8165001" y="4143123"/>
            <a:ext cx="625342"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7039801" y="3725253"/>
            <a:ext cx="637913" cy="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7039801" y="4084131"/>
            <a:ext cx="637913" cy="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7039801" y="4133295"/>
            <a:ext cx="637913" cy="0"/>
          </a:xfrm>
          <a:prstGeom prst="line">
            <a:avLst/>
          </a:prstGeom>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623989" y="1290187"/>
            <a:ext cx="3386333" cy="1259351"/>
          </a:xfrm>
          <a:prstGeom prst="rect">
            <a:avLst/>
          </a:prstGeom>
          <a:solidFill>
            <a:srgbClr val="A4D7EF"/>
          </a:solidFill>
        </p:spPr>
        <p:txBody>
          <a:bodyPr wrap="square" rtlCol="0">
            <a:spAutoFit/>
          </a:bodyPr>
          <a:lstStyle/>
          <a:p>
            <a:endParaRPr lang="en-US" dirty="0"/>
          </a:p>
        </p:txBody>
      </p:sp>
      <p:sp>
        <p:nvSpPr>
          <p:cNvPr id="93" name="TextBox 92"/>
          <p:cNvSpPr txBox="1"/>
          <p:nvPr/>
        </p:nvSpPr>
        <p:spPr>
          <a:xfrm>
            <a:off x="826946" y="1256426"/>
            <a:ext cx="2980418" cy="430887"/>
          </a:xfrm>
          <a:prstGeom prst="rect">
            <a:avLst/>
          </a:prstGeom>
          <a:noFill/>
        </p:spPr>
        <p:txBody>
          <a:bodyPr wrap="square" rtlCol="0">
            <a:spAutoFit/>
          </a:bodyPr>
          <a:lstStyle/>
          <a:p>
            <a:pPr algn="ctr"/>
            <a:r>
              <a:rPr lang="en-US" sz="2200" b="1" dirty="0">
                <a:solidFill>
                  <a:srgbClr val="EC008C"/>
                </a:solidFill>
              </a:rPr>
              <a:t>Deferred Tax Liability</a:t>
            </a:r>
            <a:endParaRPr lang="en-US" sz="2200" dirty="0">
              <a:solidFill>
                <a:srgbClr val="EC008C"/>
              </a:solidFill>
            </a:endParaRPr>
          </a:p>
        </p:txBody>
      </p:sp>
      <p:cxnSp>
        <p:nvCxnSpPr>
          <p:cNvPr id="94" name="Straight Connector 93"/>
          <p:cNvCxnSpPr/>
          <p:nvPr/>
        </p:nvCxnSpPr>
        <p:spPr>
          <a:xfrm>
            <a:off x="757053" y="1610591"/>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flipH="1">
            <a:off x="2317155" y="1616191"/>
            <a:ext cx="0" cy="896071"/>
          </a:xfrm>
          <a:prstGeom prst="line">
            <a:avLst/>
          </a:prstGeom>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2898471" y="1580272"/>
            <a:ext cx="1160570" cy="430887"/>
          </a:xfrm>
          <a:prstGeom prst="rect">
            <a:avLst/>
          </a:prstGeom>
        </p:spPr>
        <p:txBody>
          <a:bodyPr wrap="square" rtlCol="0">
            <a:spAutoFit/>
          </a:bodyPr>
          <a:lstStyle/>
          <a:p>
            <a:pPr algn="r"/>
            <a:r>
              <a:rPr lang="en-US" sz="2200" dirty="0"/>
              <a:t>beg. bal.</a:t>
            </a:r>
          </a:p>
        </p:txBody>
      </p:sp>
      <p:sp>
        <p:nvSpPr>
          <p:cNvPr id="97" name="TextBox 96"/>
          <p:cNvSpPr txBox="1"/>
          <p:nvPr/>
        </p:nvSpPr>
        <p:spPr>
          <a:xfrm>
            <a:off x="2898471" y="2136452"/>
            <a:ext cx="1195737" cy="430887"/>
          </a:xfrm>
          <a:prstGeom prst="rect">
            <a:avLst/>
          </a:prstGeom>
        </p:spPr>
        <p:txBody>
          <a:bodyPr wrap="square" rtlCol="0">
            <a:spAutoFit/>
          </a:bodyPr>
          <a:lstStyle/>
          <a:p>
            <a:pPr algn="r"/>
            <a:r>
              <a:rPr lang="en-US" sz="2200" dirty="0"/>
              <a:t>end. bal.</a:t>
            </a:r>
          </a:p>
        </p:txBody>
      </p:sp>
      <p:sp>
        <p:nvSpPr>
          <p:cNvPr id="98" name="TextBox 97"/>
          <p:cNvSpPr txBox="1"/>
          <p:nvPr/>
        </p:nvSpPr>
        <p:spPr>
          <a:xfrm>
            <a:off x="2284903" y="1580272"/>
            <a:ext cx="682786" cy="430887"/>
          </a:xfrm>
          <a:prstGeom prst="rect">
            <a:avLst/>
          </a:prstGeom>
        </p:spPr>
        <p:txBody>
          <a:bodyPr wrap="square" rtlCol="0" anchor="ctr">
            <a:spAutoFit/>
          </a:bodyPr>
          <a:lstStyle/>
          <a:p>
            <a:pPr algn="r"/>
            <a:r>
              <a:rPr lang="en-US" sz="2200" dirty="0"/>
              <a:t>6</a:t>
            </a:r>
          </a:p>
        </p:txBody>
      </p:sp>
      <p:sp>
        <p:nvSpPr>
          <p:cNvPr id="99" name="TextBox 98"/>
          <p:cNvSpPr txBox="1"/>
          <p:nvPr/>
        </p:nvSpPr>
        <p:spPr>
          <a:xfrm>
            <a:off x="2284903" y="1851105"/>
            <a:ext cx="682786" cy="430887"/>
          </a:xfrm>
          <a:prstGeom prst="rect">
            <a:avLst/>
          </a:prstGeom>
        </p:spPr>
        <p:txBody>
          <a:bodyPr wrap="square" rtlCol="0" anchor="ctr">
            <a:spAutoFit/>
          </a:bodyPr>
          <a:lstStyle/>
          <a:p>
            <a:pPr algn="r"/>
            <a:r>
              <a:rPr lang="en-US" sz="2200" b="1" dirty="0">
                <a:solidFill>
                  <a:srgbClr val="EC008C"/>
                </a:solidFill>
              </a:rPr>
              <a:t>8</a:t>
            </a:r>
          </a:p>
        </p:txBody>
      </p:sp>
      <p:cxnSp>
        <p:nvCxnSpPr>
          <p:cNvPr id="100" name="Straight Connector 99"/>
          <p:cNvCxnSpPr/>
          <p:nvPr/>
        </p:nvCxnSpPr>
        <p:spPr>
          <a:xfrm>
            <a:off x="757053" y="2212930"/>
            <a:ext cx="3120205" cy="0"/>
          </a:xfrm>
          <a:prstGeom prst="line">
            <a:avLst/>
          </a:prstGeom>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2284903" y="2136452"/>
            <a:ext cx="682786" cy="430887"/>
          </a:xfrm>
          <a:prstGeom prst="rect">
            <a:avLst/>
          </a:prstGeom>
        </p:spPr>
        <p:txBody>
          <a:bodyPr wrap="square" rtlCol="0" anchor="ctr">
            <a:spAutoFit/>
          </a:bodyPr>
          <a:lstStyle/>
          <a:p>
            <a:pPr algn="r"/>
            <a:r>
              <a:rPr lang="en-US" sz="2200" dirty="0"/>
              <a:t>14</a:t>
            </a:r>
          </a:p>
        </p:txBody>
      </p:sp>
      <p:sp>
        <p:nvSpPr>
          <p:cNvPr id="102" name="TextBox 101"/>
          <p:cNvSpPr txBox="1"/>
          <p:nvPr/>
        </p:nvSpPr>
        <p:spPr>
          <a:xfrm>
            <a:off x="600030" y="2897290"/>
            <a:ext cx="3286742" cy="1259351"/>
          </a:xfrm>
          <a:prstGeom prst="rect">
            <a:avLst/>
          </a:prstGeom>
          <a:solidFill>
            <a:srgbClr val="A4D7EF"/>
          </a:solidFill>
        </p:spPr>
        <p:txBody>
          <a:bodyPr wrap="square" rtlCol="0">
            <a:spAutoFit/>
          </a:bodyPr>
          <a:lstStyle/>
          <a:p>
            <a:endParaRPr lang="en-US" dirty="0"/>
          </a:p>
        </p:txBody>
      </p:sp>
      <p:sp>
        <p:nvSpPr>
          <p:cNvPr id="103" name="TextBox 102"/>
          <p:cNvSpPr txBox="1"/>
          <p:nvPr/>
        </p:nvSpPr>
        <p:spPr>
          <a:xfrm>
            <a:off x="753192" y="2863529"/>
            <a:ext cx="2980418" cy="430887"/>
          </a:xfrm>
          <a:prstGeom prst="rect">
            <a:avLst/>
          </a:prstGeom>
          <a:noFill/>
        </p:spPr>
        <p:txBody>
          <a:bodyPr wrap="square" rtlCol="0">
            <a:spAutoFit/>
          </a:bodyPr>
          <a:lstStyle/>
          <a:p>
            <a:pPr algn="ctr"/>
            <a:r>
              <a:rPr lang="en-US" sz="2200" b="1" dirty="0">
                <a:solidFill>
                  <a:srgbClr val="EC008C"/>
                </a:solidFill>
              </a:rPr>
              <a:t>Deferred Tax Asset</a:t>
            </a:r>
            <a:endParaRPr lang="en-US" sz="2200" dirty="0">
              <a:solidFill>
                <a:srgbClr val="EC008C"/>
              </a:solidFill>
            </a:endParaRPr>
          </a:p>
        </p:txBody>
      </p:sp>
      <p:cxnSp>
        <p:nvCxnSpPr>
          <p:cNvPr id="104" name="Straight Connector 103"/>
          <p:cNvCxnSpPr/>
          <p:nvPr/>
        </p:nvCxnSpPr>
        <p:spPr>
          <a:xfrm>
            <a:off x="636026" y="3217694"/>
            <a:ext cx="3214750" cy="0"/>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flipH="1">
            <a:off x="2243401" y="3223294"/>
            <a:ext cx="0" cy="896071"/>
          </a:xfrm>
          <a:prstGeom prst="line">
            <a:avLst/>
          </a:prstGeom>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557761" y="3187375"/>
            <a:ext cx="1160570" cy="430887"/>
          </a:xfrm>
          <a:prstGeom prst="rect">
            <a:avLst/>
          </a:prstGeom>
        </p:spPr>
        <p:txBody>
          <a:bodyPr wrap="square" rtlCol="0">
            <a:spAutoFit/>
          </a:bodyPr>
          <a:lstStyle/>
          <a:p>
            <a:r>
              <a:rPr lang="en-US" sz="2200" dirty="0"/>
              <a:t>beg. bal.</a:t>
            </a:r>
          </a:p>
        </p:txBody>
      </p:sp>
      <p:sp>
        <p:nvSpPr>
          <p:cNvPr id="107" name="TextBox 106"/>
          <p:cNvSpPr txBox="1"/>
          <p:nvPr/>
        </p:nvSpPr>
        <p:spPr>
          <a:xfrm>
            <a:off x="557761" y="3743555"/>
            <a:ext cx="1195737" cy="430887"/>
          </a:xfrm>
          <a:prstGeom prst="rect">
            <a:avLst/>
          </a:prstGeom>
        </p:spPr>
        <p:txBody>
          <a:bodyPr wrap="square" rtlCol="0">
            <a:spAutoFit/>
          </a:bodyPr>
          <a:lstStyle/>
          <a:p>
            <a:r>
              <a:rPr lang="en-US" sz="2200" dirty="0"/>
              <a:t>end. bal.</a:t>
            </a:r>
          </a:p>
        </p:txBody>
      </p:sp>
      <p:sp>
        <p:nvSpPr>
          <p:cNvPr id="108" name="TextBox 107"/>
          <p:cNvSpPr txBox="1"/>
          <p:nvPr/>
        </p:nvSpPr>
        <p:spPr>
          <a:xfrm>
            <a:off x="1693093" y="3187375"/>
            <a:ext cx="547690" cy="430887"/>
          </a:xfrm>
          <a:prstGeom prst="rect">
            <a:avLst/>
          </a:prstGeom>
        </p:spPr>
        <p:txBody>
          <a:bodyPr wrap="square" rtlCol="0" anchor="ctr">
            <a:spAutoFit/>
          </a:bodyPr>
          <a:lstStyle/>
          <a:p>
            <a:pPr algn="r"/>
            <a:r>
              <a:rPr lang="en-US" sz="2200" dirty="0"/>
              <a:t>3</a:t>
            </a:r>
          </a:p>
        </p:txBody>
      </p:sp>
      <p:sp>
        <p:nvSpPr>
          <p:cNvPr id="109" name="TextBox 108"/>
          <p:cNvSpPr txBox="1"/>
          <p:nvPr/>
        </p:nvSpPr>
        <p:spPr>
          <a:xfrm>
            <a:off x="2253533" y="3458208"/>
            <a:ext cx="547690" cy="430887"/>
          </a:xfrm>
          <a:prstGeom prst="rect">
            <a:avLst/>
          </a:prstGeom>
        </p:spPr>
        <p:txBody>
          <a:bodyPr wrap="square" rtlCol="0" anchor="ctr">
            <a:spAutoFit/>
          </a:bodyPr>
          <a:lstStyle/>
          <a:p>
            <a:pPr algn="r"/>
            <a:r>
              <a:rPr lang="en-US" sz="2200" b="1" dirty="0">
                <a:solidFill>
                  <a:srgbClr val="EC008C"/>
                </a:solidFill>
              </a:rPr>
              <a:t>0.5</a:t>
            </a:r>
          </a:p>
        </p:txBody>
      </p:sp>
      <p:cxnSp>
        <p:nvCxnSpPr>
          <p:cNvPr id="110" name="Straight Connector 109"/>
          <p:cNvCxnSpPr/>
          <p:nvPr/>
        </p:nvCxnSpPr>
        <p:spPr>
          <a:xfrm>
            <a:off x="636026" y="3820033"/>
            <a:ext cx="3214750" cy="0"/>
          </a:xfrm>
          <a:prstGeom prst="line">
            <a:avLst/>
          </a:prstGeom>
        </p:spPr>
        <p:style>
          <a:lnRef idx="1">
            <a:schemeClr val="dk1"/>
          </a:lnRef>
          <a:fillRef idx="0">
            <a:schemeClr val="dk1"/>
          </a:fillRef>
          <a:effectRef idx="0">
            <a:schemeClr val="dk1"/>
          </a:effectRef>
          <a:fontRef idx="minor">
            <a:schemeClr val="tx1"/>
          </a:fontRef>
        </p:style>
      </p:cxnSp>
      <p:sp>
        <p:nvSpPr>
          <p:cNvPr id="111" name="TextBox 110"/>
          <p:cNvSpPr txBox="1"/>
          <p:nvPr/>
        </p:nvSpPr>
        <p:spPr>
          <a:xfrm>
            <a:off x="1693093" y="3743555"/>
            <a:ext cx="547690" cy="430887"/>
          </a:xfrm>
          <a:prstGeom prst="rect">
            <a:avLst/>
          </a:prstGeom>
        </p:spPr>
        <p:txBody>
          <a:bodyPr wrap="square" rtlCol="0" anchor="ctr">
            <a:spAutoFit/>
          </a:bodyPr>
          <a:lstStyle/>
          <a:p>
            <a:pPr algn="r"/>
            <a:r>
              <a:rPr lang="en-US" sz="2200" dirty="0"/>
              <a:t>2.5</a:t>
            </a:r>
          </a:p>
        </p:txBody>
      </p:sp>
      <p:sp>
        <p:nvSpPr>
          <p:cNvPr id="112" name="TextBox 111"/>
          <p:cNvSpPr txBox="1"/>
          <p:nvPr/>
        </p:nvSpPr>
        <p:spPr>
          <a:xfrm>
            <a:off x="4350502" y="633953"/>
            <a:ext cx="2656084" cy="430887"/>
          </a:xfrm>
          <a:prstGeom prst="rect">
            <a:avLst/>
          </a:prstGeom>
          <a:noFill/>
        </p:spPr>
        <p:txBody>
          <a:bodyPr wrap="square" rtlCol="0">
            <a:spAutoFit/>
          </a:bodyPr>
          <a:lstStyle/>
          <a:p>
            <a:r>
              <a:rPr lang="en-US" sz="2200" dirty="0"/>
              <a:t>Deferred tax liability</a:t>
            </a:r>
          </a:p>
        </p:txBody>
      </p:sp>
      <p:sp>
        <p:nvSpPr>
          <p:cNvPr id="113" name="TextBox 112"/>
          <p:cNvSpPr txBox="1"/>
          <p:nvPr/>
        </p:nvSpPr>
        <p:spPr>
          <a:xfrm>
            <a:off x="4350502" y="1080145"/>
            <a:ext cx="2656084" cy="430887"/>
          </a:xfrm>
          <a:prstGeom prst="rect">
            <a:avLst/>
          </a:prstGeom>
          <a:noFill/>
        </p:spPr>
        <p:txBody>
          <a:bodyPr wrap="square" rtlCol="0">
            <a:spAutoFit/>
          </a:bodyPr>
          <a:lstStyle/>
          <a:p>
            <a:r>
              <a:rPr lang="en-US" sz="2200" dirty="0"/>
              <a:t>Deferred tax asset</a:t>
            </a:r>
          </a:p>
        </p:txBody>
      </p:sp>
      <p:sp>
        <p:nvSpPr>
          <p:cNvPr id="114" name="TextBox 113"/>
          <p:cNvSpPr txBox="1"/>
          <p:nvPr/>
        </p:nvSpPr>
        <p:spPr>
          <a:xfrm>
            <a:off x="6810190" y="633953"/>
            <a:ext cx="948021" cy="430887"/>
          </a:xfrm>
          <a:prstGeom prst="rect">
            <a:avLst/>
          </a:prstGeom>
        </p:spPr>
        <p:txBody>
          <a:bodyPr wrap="square" rtlCol="0">
            <a:spAutoFit/>
          </a:bodyPr>
          <a:lstStyle/>
          <a:p>
            <a:pPr algn="r"/>
            <a:r>
              <a:rPr lang="en-US" sz="2200" dirty="0"/>
              <a:t>$14</a:t>
            </a:r>
          </a:p>
        </p:txBody>
      </p:sp>
      <p:sp>
        <p:nvSpPr>
          <p:cNvPr id="115" name="TextBox 114"/>
          <p:cNvSpPr txBox="1"/>
          <p:nvPr/>
        </p:nvSpPr>
        <p:spPr>
          <a:xfrm>
            <a:off x="7960006" y="1080145"/>
            <a:ext cx="949652" cy="430887"/>
          </a:xfrm>
          <a:prstGeom prst="rect">
            <a:avLst/>
          </a:prstGeom>
        </p:spPr>
        <p:txBody>
          <a:bodyPr wrap="square" rtlCol="0">
            <a:spAutoFit/>
          </a:bodyPr>
          <a:lstStyle/>
          <a:p>
            <a:pPr algn="r"/>
            <a:r>
              <a:rPr lang="en-US" sz="2200" dirty="0"/>
              <a:t>$(2.5)</a:t>
            </a:r>
          </a:p>
        </p:txBody>
      </p:sp>
      <p:cxnSp>
        <p:nvCxnSpPr>
          <p:cNvPr id="116" name="Straight Connector 115"/>
          <p:cNvCxnSpPr/>
          <p:nvPr/>
        </p:nvCxnSpPr>
        <p:spPr>
          <a:xfrm>
            <a:off x="6624533" y="2992001"/>
            <a:ext cx="246244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91049" y="4557030"/>
            <a:ext cx="7921625" cy="1875612"/>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23" name="TextBox 122"/>
          <p:cNvSpPr txBox="1">
            <a:spLocks noChangeArrowheads="1"/>
          </p:cNvSpPr>
          <p:nvPr/>
        </p:nvSpPr>
        <p:spPr bwMode="auto">
          <a:xfrm>
            <a:off x="891048" y="4547594"/>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2022</a:t>
            </a:r>
            <a:endParaRPr lang="en-IN" sz="2400" b="1" baseline="30000" dirty="0">
              <a:latin typeface="Calibri" pitchFamily="34" charset="0"/>
            </a:endParaRPr>
          </a:p>
        </p:txBody>
      </p:sp>
      <p:sp>
        <p:nvSpPr>
          <p:cNvPr id="124" name="TextBox 123"/>
          <p:cNvSpPr txBox="1">
            <a:spLocks noChangeArrowheads="1"/>
          </p:cNvSpPr>
          <p:nvPr/>
        </p:nvSpPr>
        <p:spPr bwMode="auto">
          <a:xfrm>
            <a:off x="934193" y="4935485"/>
            <a:ext cx="4731414" cy="404812"/>
          </a:xfrm>
          <a:prstGeom prst="rect">
            <a:avLst/>
          </a:prstGeom>
          <a:noFill/>
          <a:ln w="9525">
            <a:noFill/>
            <a:miter lim="800000"/>
            <a:headEnd/>
            <a:tailEnd/>
          </a:ln>
        </p:spPr>
        <p:txBody>
          <a:bodyPr/>
          <a:lstStyle/>
          <a:p>
            <a:r>
              <a:rPr lang="en-US" sz="2400" dirty="0"/>
              <a:t>Income tax expense (to balance)</a:t>
            </a:r>
            <a:endParaRPr lang="en-IN" sz="2400" dirty="0">
              <a:latin typeface="Calibri" pitchFamily="34" charset="0"/>
            </a:endParaRPr>
          </a:p>
        </p:txBody>
      </p:sp>
      <p:sp>
        <p:nvSpPr>
          <p:cNvPr id="125" name="TextBox 124"/>
          <p:cNvSpPr txBox="1">
            <a:spLocks noChangeArrowheads="1"/>
          </p:cNvSpPr>
          <p:nvPr/>
        </p:nvSpPr>
        <p:spPr bwMode="auto">
          <a:xfrm>
            <a:off x="935628" y="5296020"/>
            <a:ext cx="4728545" cy="404813"/>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126" name="TextBox 125"/>
          <p:cNvSpPr txBox="1">
            <a:spLocks noChangeArrowheads="1"/>
          </p:cNvSpPr>
          <p:nvPr/>
        </p:nvSpPr>
        <p:spPr bwMode="auto">
          <a:xfrm>
            <a:off x="6228340" y="4935485"/>
            <a:ext cx="1174822" cy="404812"/>
          </a:xfrm>
          <a:prstGeom prst="rect">
            <a:avLst/>
          </a:prstGeom>
          <a:noFill/>
          <a:ln w="9525">
            <a:noFill/>
            <a:miter lim="800000"/>
            <a:headEnd/>
            <a:tailEnd/>
          </a:ln>
        </p:spPr>
        <p:txBody>
          <a:bodyPr/>
          <a:lstStyle/>
          <a:p>
            <a:pPr algn="r"/>
            <a:r>
              <a:rPr lang="en-IN" sz="2400" dirty="0">
                <a:solidFill>
                  <a:srgbClr val="0070C0"/>
                </a:solidFill>
                <a:latin typeface="Calibri" pitchFamily="34" charset="0"/>
              </a:rPr>
              <a:t>50</a:t>
            </a:r>
          </a:p>
        </p:txBody>
      </p:sp>
      <p:sp>
        <p:nvSpPr>
          <p:cNvPr id="127" name="TextBox 126"/>
          <p:cNvSpPr txBox="1">
            <a:spLocks noChangeArrowheads="1"/>
          </p:cNvSpPr>
          <p:nvPr/>
        </p:nvSpPr>
        <p:spPr bwMode="auto">
          <a:xfrm>
            <a:off x="7578168" y="5296020"/>
            <a:ext cx="1176057" cy="404813"/>
          </a:xfrm>
          <a:prstGeom prst="rect">
            <a:avLst/>
          </a:prstGeom>
          <a:noFill/>
          <a:ln w="9525">
            <a:noFill/>
            <a:miter lim="800000"/>
            <a:headEnd/>
            <a:tailEnd/>
          </a:ln>
        </p:spPr>
        <p:txBody>
          <a:bodyPr/>
          <a:lstStyle/>
          <a:p>
            <a:pPr algn="r"/>
            <a:r>
              <a:rPr lang="en-US" sz="2400" b="1" dirty="0">
                <a:solidFill>
                  <a:srgbClr val="EC008C"/>
                </a:solidFill>
              </a:rPr>
              <a:t>0.5</a:t>
            </a:r>
            <a:endParaRPr lang="en-IN" sz="2400" dirty="0">
              <a:latin typeface="Calibri" pitchFamily="34" charset="0"/>
            </a:endParaRPr>
          </a:p>
        </p:txBody>
      </p:sp>
      <p:sp>
        <p:nvSpPr>
          <p:cNvPr id="128" name="TextBox 127"/>
          <p:cNvSpPr txBox="1">
            <a:spLocks noChangeArrowheads="1"/>
          </p:cNvSpPr>
          <p:nvPr/>
        </p:nvSpPr>
        <p:spPr bwMode="auto">
          <a:xfrm>
            <a:off x="7804505" y="4541242"/>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29" name="TextBox 128"/>
          <p:cNvSpPr txBox="1">
            <a:spLocks noChangeArrowheads="1"/>
          </p:cNvSpPr>
          <p:nvPr/>
        </p:nvSpPr>
        <p:spPr bwMode="auto">
          <a:xfrm>
            <a:off x="6305836" y="4541242"/>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130" name="TextBox 129"/>
          <p:cNvSpPr txBox="1">
            <a:spLocks noChangeArrowheads="1"/>
          </p:cNvSpPr>
          <p:nvPr/>
        </p:nvSpPr>
        <p:spPr bwMode="auto">
          <a:xfrm>
            <a:off x="935628" y="5656556"/>
            <a:ext cx="4728545" cy="404813"/>
          </a:xfrm>
          <a:prstGeom prst="rect">
            <a:avLst/>
          </a:prstGeom>
          <a:noFill/>
          <a:ln w="9525">
            <a:noFill/>
            <a:miter lim="800000"/>
            <a:headEnd/>
            <a:tailEnd/>
          </a:ln>
        </p:spPr>
        <p:txBody>
          <a:bodyPr/>
          <a:lstStyle/>
          <a:p>
            <a:pPr lvl="1"/>
            <a:r>
              <a:rPr lang="en-US" sz="2400" dirty="0"/>
              <a:t>Deferred tax liability (per above)</a:t>
            </a:r>
            <a:endParaRPr lang="en-IN" sz="2400" dirty="0">
              <a:latin typeface="Calibri" pitchFamily="34" charset="0"/>
            </a:endParaRPr>
          </a:p>
        </p:txBody>
      </p:sp>
      <p:sp>
        <p:nvSpPr>
          <p:cNvPr id="131" name="TextBox 130"/>
          <p:cNvSpPr txBox="1">
            <a:spLocks noChangeArrowheads="1"/>
          </p:cNvSpPr>
          <p:nvPr/>
        </p:nvSpPr>
        <p:spPr bwMode="auto">
          <a:xfrm>
            <a:off x="7578168" y="5656556"/>
            <a:ext cx="1176057" cy="404813"/>
          </a:xfrm>
          <a:prstGeom prst="rect">
            <a:avLst/>
          </a:prstGeom>
          <a:noFill/>
          <a:ln w="9525">
            <a:noFill/>
            <a:miter lim="800000"/>
            <a:headEnd/>
            <a:tailEnd/>
          </a:ln>
        </p:spPr>
        <p:txBody>
          <a:bodyPr/>
          <a:lstStyle/>
          <a:p>
            <a:pPr algn="r"/>
            <a:r>
              <a:rPr lang="en-US" sz="2400" b="1" dirty="0">
                <a:solidFill>
                  <a:srgbClr val="EC008C"/>
                </a:solidFill>
              </a:rPr>
              <a:t>8</a:t>
            </a:r>
            <a:endParaRPr lang="en-IN" sz="2400" dirty="0">
              <a:latin typeface="Calibri" pitchFamily="34" charset="0"/>
            </a:endParaRPr>
          </a:p>
        </p:txBody>
      </p:sp>
      <p:cxnSp>
        <p:nvCxnSpPr>
          <p:cNvPr id="132" name="Straight Connector 131"/>
          <p:cNvCxnSpPr/>
          <p:nvPr/>
        </p:nvCxnSpPr>
        <p:spPr>
          <a:xfrm>
            <a:off x="891050" y="4964850"/>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a:spLocks noChangeArrowheads="1"/>
          </p:cNvSpPr>
          <p:nvPr/>
        </p:nvSpPr>
        <p:spPr bwMode="auto">
          <a:xfrm>
            <a:off x="940546" y="6017092"/>
            <a:ext cx="5561853" cy="404813"/>
          </a:xfrm>
          <a:prstGeom prst="rect">
            <a:avLst/>
          </a:prstGeom>
          <a:noFill/>
          <a:ln w="9525">
            <a:noFill/>
            <a:miter lim="800000"/>
            <a:headEnd/>
            <a:tailEnd/>
          </a:ln>
        </p:spPr>
        <p:txBody>
          <a:bodyPr/>
          <a:lstStyle/>
          <a:p>
            <a:pPr lvl="1"/>
            <a:r>
              <a:rPr lang="en-US" sz="2400" dirty="0"/>
              <a:t>Deferred tax payable (per prior slide)</a:t>
            </a:r>
            <a:endParaRPr lang="en-IN" sz="2400" dirty="0">
              <a:latin typeface="Calibri" pitchFamily="34" charset="0"/>
            </a:endParaRPr>
          </a:p>
        </p:txBody>
      </p:sp>
      <p:sp>
        <p:nvSpPr>
          <p:cNvPr id="134" name="TextBox 133"/>
          <p:cNvSpPr txBox="1">
            <a:spLocks noChangeArrowheads="1"/>
          </p:cNvSpPr>
          <p:nvPr/>
        </p:nvSpPr>
        <p:spPr bwMode="auto">
          <a:xfrm>
            <a:off x="7583087" y="6017092"/>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41.5</a:t>
            </a:r>
          </a:p>
        </p:txBody>
      </p:sp>
      <p:cxnSp>
        <p:nvCxnSpPr>
          <p:cNvPr id="61" name="Straight Arrow Connector 60"/>
          <p:cNvCxnSpPr/>
          <p:nvPr/>
        </p:nvCxnSpPr>
        <p:spPr>
          <a:xfrm rot="16200000" flipH="1">
            <a:off x="8116921" y="1922258"/>
            <a:ext cx="88698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278747" y="1050765"/>
            <a:ext cx="1509" cy="854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6895124" y="4964850"/>
            <a:ext cx="451839" cy="338089"/>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
        <p:nvSpPr>
          <p:cNvPr id="63" name="Rectangle 62">
            <a:extLst>
              <a:ext uri="{FF2B5EF4-FFF2-40B4-BE49-F238E27FC236}">
                <a16:creationId xmlns:a16="http://schemas.microsoft.com/office/drawing/2014/main" id="{06EC52BD-8733-4C9E-9A5C-9C64EF1191F7}"/>
              </a:ext>
            </a:extLst>
          </p:cNvPr>
          <p:cNvSpPr/>
          <p:nvPr/>
        </p:nvSpPr>
        <p:spPr>
          <a:xfrm>
            <a:off x="2602458" y="1918885"/>
            <a:ext cx="39538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78188EB-DB55-4EA2-954D-0694BE13D72E}"/>
              </a:ext>
            </a:extLst>
          </p:cNvPr>
          <p:cNvSpPr/>
          <p:nvPr/>
        </p:nvSpPr>
        <p:spPr>
          <a:xfrm>
            <a:off x="2289943" y="3539342"/>
            <a:ext cx="475910"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16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500"/>
                                        <p:tgtEl>
                                          <p:spTgt spid="99"/>
                                        </p:tgtEl>
                                      </p:cBhvr>
                                    </p:animEffect>
                                  </p:childTnLst>
                                </p:cTn>
                              </p:par>
                              <p:par>
                                <p:cTn id="29" presetID="10"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500"/>
                                        <p:tgtEl>
                                          <p:spTgt spid="6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nodeType="withEffect">
                                  <p:stCondLst>
                                    <p:cond delay="50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nodeType="withEffect">
                                  <p:stCondLst>
                                    <p:cond delay="5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130"/>
                                        </p:tgtEl>
                                        <p:attrNameLst>
                                          <p:attrName>style.visibility</p:attrName>
                                        </p:attrNameLst>
                                      </p:cBhvr>
                                      <p:to>
                                        <p:strVal val="visible"/>
                                      </p:to>
                                    </p:set>
                                    <p:animEffect transition="in" filter="fade">
                                      <p:cBhvr>
                                        <p:cTn id="71" dur="500"/>
                                        <p:tgtEl>
                                          <p:spTgt spid="130"/>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500"/>
                                        <p:tgtEl>
                                          <p:spTgt spid="134"/>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par>
                                <p:cTn id="78" presetID="10" presetClass="entr" presetSubtype="0" fill="hold" nodeType="withEffect">
                                  <p:stCondLst>
                                    <p:cond delay="50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par>
                                <p:cTn id="81" presetID="1" presetClass="entr" presetSubtype="0" fill="hold" grpId="0" nodeType="withEffect">
                                  <p:stCondLst>
                                    <p:cond delay="500"/>
                                  </p:stCondLst>
                                  <p:childTnLst>
                                    <p:set>
                                      <p:cBhvr>
                                        <p:cTn id="82" dur="1" fill="hold">
                                          <p:stCondLst>
                                            <p:cond delay="0"/>
                                          </p:stCondLst>
                                        </p:cTn>
                                        <p:tgtEl>
                                          <p:spTgt spid="63"/>
                                        </p:tgtEl>
                                        <p:attrNameLst>
                                          <p:attrName>style.visibility</p:attrName>
                                        </p:attrNameLst>
                                      </p:cBhvr>
                                      <p:to>
                                        <p:strVal val="visible"/>
                                      </p:to>
                                    </p:set>
                                  </p:childTnLst>
                                </p:cTn>
                              </p:par>
                              <p:par>
                                <p:cTn id="83" presetID="10" presetClass="entr" presetSubtype="0" fill="hold" grpId="0" nodeType="withEffect">
                                  <p:stCondLst>
                                    <p:cond delay="50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par>
                                <p:cTn id="89" presetID="10" presetClass="entr" presetSubtype="0" fill="hold" nodeType="withEffect">
                                  <p:stCondLst>
                                    <p:cond delay="500"/>
                                  </p:stCondLst>
                                  <p:childTnLst>
                                    <p:set>
                                      <p:cBhvr>
                                        <p:cTn id="90" dur="1" fill="hold">
                                          <p:stCondLst>
                                            <p:cond delay="0"/>
                                          </p:stCondLst>
                                        </p:cTn>
                                        <p:tgtEl>
                                          <p:spTgt spid="132"/>
                                        </p:tgtEl>
                                        <p:attrNameLst>
                                          <p:attrName>style.visibility</p:attrName>
                                        </p:attrNameLst>
                                      </p:cBhvr>
                                      <p:to>
                                        <p:strVal val="visible"/>
                                      </p:to>
                                    </p:set>
                                    <p:animEffect transition="in" filter="fade">
                                      <p:cBhvr>
                                        <p:cTn id="91" dur="500"/>
                                        <p:tgtEl>
                                          <p:spTgt spid="132"/>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123"/>
                                        </p:tgtEl>
                                        <p:attrNameLst>
                                          <p:attrName>style.visibility</p:attrName>
                                        </p:attrNameLst>
                                      </p:cBhvr>
                                      <p:to>
                                        <p:strVal val="visible"/>
                                      </p:to>
                                    </p:set>
                                    <p:animEffect transition="in" filter="fade">
                                      <p:cBhvr>
                                        <p:cTn id="94" dur="500"/>
                                        <p:tgtEl>
                                          <p:spTgt spid="123"/>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129"/>
                                        </p:tgtEl>
                                        <p:attrNameLst>
                                          <p:attrName>style.visibility</p:attrName>
                                        </p:attrNameLst>
                                      </p:cBhvr>
                                      <p:to>
                                        <p:strVal val="visible"/>
                                      </p:to>
                                    </p:set>
                                    <p:animEffect transition="in" filter="fade">
                                      <p:cBhvr>
                                        <p:cTn id="100" dur="500"/>
                                        <p:tgtEl>
                                          <p:spTgt spid="129"/>
                                        </p:tgtEl>
                                      </p:cBhvr>
                                    </p:animEffect>
                                  </p:childTnLst>
                                </p:cTn>
                              </p:par>
                              <p:par>
                                <p:cTn id="101" presetID="10" presetClass="entr" presetSubtype="0" fill="hold" nodeType="withEffect">
                                  <p:stCondLst>
                                    <p:cond delay="500"/>
                                  </p:stCondLst>
                                  <p:childTnLst>
                                    <p:set>
                                      <p:cBhvr>
                                        <p:cTn id="102" dur="1" fill="hold">
                                          <p:stCondLst>
                                            <p:cond delay="0"/>
                                          </p:stCondLst>
                                        </p:cTn>
                                        <p:tgtEl>
                                          <p:spTgt spid="81"/>
                                        </p:tgtEl>
                                        <p:attrNameLst>
                                          <p:attrName>style.visibility</p:attrName>
                                        </p:attrNameLst>
                                      </p:cBhvr>
                                      <p:to>
                                        <p:strVal val="visible"/>
                                      </p:to>
                                    </p:set>
                                    <p:animEffect transition="in" filter="fade">
                                      <p:cBhvr>
                                        <p:cTn id="103" dur="500"/>
                                        <p:tgtEl>
                                          <p:spTgt spid="81"/>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1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childTnLst>
                                </p:cTn>
                              </p:par>
                              <p:par>
                                <p:cTn id="110" presetID="10" presetClass="entr" presetSubtype="0" fill="hold" grpId="0" nodeType="with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500"/>
                                        <p:tgtEl>
                                          <p:spTgt spid="10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fade">
                                      <p:cBhvr>
                                        <p:cTn id="115" dur="500"/>
                                        <p:tgtEl>
                                          <p:spTgt spid="103"/>
                                        </p:tgtEl>
                                      </p:cBhvr>
                                    </p:animEffect>
                                  </p:childTnLst>
                                </p:cTn>
                              </p:par>
                              <p:par>
                                <p:cTn id="116" presetID="10" presetClass="entr" presetSubtype="0" fill="hold" nodeType="with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fade">
                                      <p:cBhvr>
                                        <p:cTn id="118" dur="500"/>
                                        <p:tgtEl>
                                          <p:spTgt spid="104"/>
                                        </p:tgtEl>
                                      </p:cBhvr>
                                    </p:animEffect>
                                  </p:childTnLst>
                                </p:cTn>
                              </p:par>
                              <p:par>
                                <p:cTn id="119" presetID="10" presetClass="entr" presetSubtype="0" fill="hold" nodeType="withEffect">
                                  <p:stCondLst>
                                    <p:cond delay="0"/>
                                  </p:stCondLst>
                                  <p:childTnLst>
                                    <p:set>
                                      <p:cBhvr>
                                        <p:cTn id="120" dur="1" fill="hold">
                                          <p:stCondLst>
                                            <p:cond delay="0"/>
                                          </p:stCondLst>
                                        </p:cTn>
                                        <p:tgtEl>
                                          <p:spTgt spid="105"/>
                                        </p:tgtEl>
                                        <p:attrNameLst>
                                          <p:attrName>style.visibility</p:attrName>
                                        </p:attrNameLst>
                                      </p:cBhvr>
                                      <p:to>
                                        <p:strVal val="visible"/>
                                      </p:to>
                                    </p:set>
                                    <p:animEffect transition="in" filter="fade">
                                      <p:cBhvr>
                                        <p:cTn id="121" dur="500"/>
                                        <p:tgtEl>
                                          <p:spTgt spid="10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6"/>
                                        </p:tgtEl>
                                        <p:attrNameLst>
                                          <p:attrName>style.visibility</p:attrName>
                                        </p:attrNameLst>
                                      </p:cBhvr>
                                      <p:to>
                                        <p:strVal val="visible"/>
                                      </p:to>
                                    </p:set>
                                    <p:animEffect transition="in" filter="fade">
                                      <p:cBhvr>
                                        <p:cTn id="124" dur="500"/>
                                        <p:tgtEl>
                                          <p:spTgt spid="10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7"/>
                                        </p:tgtEl>
                                        <p:attrNameLst>
                                          <p:attrName>style.visibility</p:attrName>
                                        </p:attrNameLst>
                                      </p:cBhvr>
                                      <p:to>
                                        <p:strVal val="visible"/>
                                      </p:to>
                                    </p:set>
                                    <p:animEffect transition="in" filter="fade">
                                      <p:cBhvr>
                                        <p:cTn id="127" dur="500"/>
                                        <p:tgtEl>
                                          <p:spTgt spid="10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8"/>
                                        </p:tgtEl>
                                        <p:attrNameLst>
                                          <p:attrName>style.visibility</p:attrName>
                                        </p:attrNameLst>
                                      </p:cBhvr>
                                      <p:to>
                                        <p:strVal val="visible"/>
                                      </p:to>
                                    </p:set>
                                    <p:animEffect transition="in" filter="fade">
                                      <p:cBhvr>
                                        <p:cTn id="130" dur="500"/>
                                        <p:tgtEl>
                                          <p:spTgt spid="10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animEffect transition="in" filter="fade">
                                      <p:cBhvr>
                                        <p:cTn id="133" dur="500"/>
                                        <p:tgtEl>
                                          <p:spTgt spid="109"/>
                                        </p:tgtEl>
                                      </p:cBhvr>
                                    </p:animEffect>
                                  </p:childTnLst>
                                </p:cTn>
                              </p:par>
                              <p:par>
                                <p:cTn id="134" presetID="10" presetClass="entr" presetSubtype="0" fill="hold" nodeType="withEffect">
                                  <p:stCondLst>
                                    <p:cond delay="0"/>
                                  </p:stCondLst>
                                  <p:childTnLst>
                                    <p:set>
                                      <p:cBhvr>
                                        <p:cTn id="135" dur="1" fill="hold">
                                          <p:stCondLst>
                                            <p:cond delay="0"/>
                                          </p:stCondLst>
                                        </p:cTn>
                                        <p:tgtEl>
                                          <p:spTgt spid="110"/>
                                        </p:tgtEl>
                                        <p:attrNameLst>
                                          <p:attrName>style.visibility</p:attrName>
                                        </p:attrNameLst>
                                      </p:cBhvr>
                                      <p:to>
                                        <p:strVal val="visible"/>
                                      </p:to>
                                    </p:set>
                                    <p:animEffect transition="in" filter="fade">
                                      <p:cBhvr>
                                        <p:cTn id="136" dur="500"/>
                                        <p:tgtEl>
                                          <p:spTgt spid="11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fade">
                                      <p:cBhvr>
                                        <p:cTn id="139" dur="500"/>
                                        <p:tgtEl>
                                          <p:spTgt spid="111"/>
                                        </p:tgtEl>
                                      </p:cBhvr>
                                    </p:animEffect>
                                  </p:childTnLst>
                                </p:cTn>
                              </p:par>
                              <p:par>
                                <p:cTn id="140" presetID="22" presetClass="entr" presetSubtype="1" fill="hold"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wipe(up)">
                                      <p:cBhvr>
                                        <p:cTn id="142" dur="500"/>
                                        <p:tgtEl>
                                          <p:spTgt spid="6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500"/>
                                        <p:tgtEl>
                                          <p:spTgt spid="66"/>
                                        </p:tgtEl>
                                      </p:cBhvr>
                                    </p:animEffect>
                                  </p:childTnLst>
                                </p:cTn>
                              </p:par>
                              <p:par>
                                <p:cTn id="146" presetID="10" presetClass="entr" presetSubtype="0" fill="hold" grpId="0" nodeType="withEffect">
                                  <p:stCondLst>
                                    <p:cond delay="50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par>
                                <p:cTn id="149" presetID="10" presetClass="entr" presetSubtype="0" fill="hold" grpId="0" nodeType="withEffect">
                                  <p:stCondLst>
                                    <p:cond delay="50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500"/>
                                        <p:tgtEl>
                                          <p:spTgt spid="73"/>
                                        </p:tgtEl>
                                      </p:cBhvr>
                                    </p:animEffect>
                                  </p:childTnLst>
                                </p:cTn>
                              </p:par>
                              <p:par>
                                <p:cTn id="152" presetID="10" presetClass="entr" presetSubtype="0" fill="hold" nodeType="withEffect">
                                  <p:stCondLst>
                                    <p:cond delay="500"/>
                                  </p:stCondLst>
                                  <p:childTnLst>
                                    <p:set>
                                      <p:cBhvr>
                                        <p:cTn id="153" dur="1" fill="hold">
                                          <p:stCondLst>
                                            <p:cond delay="0"/>
                                          </p:stCondLst>
                                        </p:cTn>
                                        <p:tgtEl>
                                          <p:spTgt spid="76"/>
                                        </p:tgtEl>
                                        <p:attrNameLst>
                                          <p:attrName>style.visibility</p:attrName>
                                        </p:attrNameLst>
                                      </p:cBhvr>
                                      <p:to>
                                        <p:strVal val="visible"/>
                                      </p:to>
                                    </p:set>
                                    <p:animEffect transition="in" filter="fade">
                                      <p:cBhvr>
                                        <p:cTn id="154" dur="500"/>
                                        <p:tgtEl>
                                          <p:spTgt spid="76"/>
                                        </p:tgtEl>
                                      </p:cBhvr>
                                    </p:animEffect>
                                  </p:childTnLst>
                                </p:cTn>
                              </p:par>
                              <p:par>
                                <p:cTn id="155" presetID="10" presetClass="entr" presetSubtype="0" fill="hold" nodeType="withEffect">
                                  <p:stCondLst>
                                    <p:cond delay="500"/>
                                  </p:stCondLst>
                                  <p:childTnLst>
                                    <p:set>
                                      <p:cBhvr>
                                        <p:cTn id="156" dur="1" fill="hold">
                                          <p:stCondLst>
                                            <p:cond delay="0"/>
                                          </p:stCondLst>
                                        </p:cTn>
                                        <p:tgtEl>
                                          <p:spTgt spid="77"/>
                                        </p:tgtEl>
                                        <p:attrNameLst>
                                          <p:attrName>style.visibility</p:attrName>
                                        </p:attrNameLst>
                                      </p:cBhvr>
                                      <p:to>
                                        <p:strVal val="visible"/>
                                      </p:to>
                                    </p:set>
                                    <p:animEffect transition="in" filter="fade">
                                      <p:cBhvr>
                                        <p:cTn id="157" dur="500"/>
                                        <p:tgtEl>
                                          <p:spTgt spid="77"/>
                                        </p:tgtEl>
                                      </p:cBhvr>
                                    </p:animEffect>
                                  </p:childTnLst>
                                </p:cTn>
                              </p:par>
                              <p:par>
                                <p:cTn id="158" presetID="1" presetClass="entr" presetSubtype="0" fill="hold" grpId="0" nodeType="withEffect">
                                  <p:stCondLst>
                                    <p:cond delay="500"/>
                                  </p:stCondLst>
                                  <p:childTnLst>
                                    <p:set>
                                      <p:cBhvr>
                                        <p:cTn id="159" dur="1" fill="hold">
                                          <p:stCondLst>
                                            <p:cond delay="0"/>
                                          </p:stCondLst>
                                        </p:cTn>
                                        <p:tgtEl>
                                          <p:spTgt spid="64"/>
                                        </p:tgtEl>
                                        <p:attrNameLst>
                                          <p:attrName>style.visibility</p:attrName>
                                        </p:attrNameLst>
                                      </p:cBhvr>
                                      <p:to>
                                        <p:strVal val="visible"/>
                                      </p:to>
                                    </p:set>
                                  </p:childTnLst>
                                </p:cTn>
                              </p:par>
                              <p:par>
                                <p:cTn id="160" presetID="10" presetClass="entr" presetSubtype="0" fill="hold" nodeType="withEffect">
                                  <p:stCondLst>
                                    <p:cond delay="500"/>
                                  </p:stCondLst>
                                  <p:childTnLst>
                                    <p:set>
                                      <p:cBhvr>
                                        <p:cTn id="161" dur="1" fill="hold">
                                          <p:stCondLst>
                                            <p:cond delay="0"/>
                                          </p:stCondLst>
                                        </p:cTn>
                                        <p:tgtEl>
                                          <p:spTgt spid="78"/>
                                        </p:tgtEl>
                                        <p:attrNameLst>
                                          <p:attrName>style.visibility</p:attrName>
                                        </p:attrNameLst>
                                      </p:cBhvr>
                                      <p:to>
                                        <p:strVal val="visible"/>
                                      </p:to>
                                    </p:set>
                                    <p:animEffect transition="in" filter="fade">
                                      <p:cBhvr>
                                        <p:cTn id="162" dur="500"/>
                                        <p:tgtEl>
                                          <p:spTgt spid="78"/>
                                        </p:tgtEl>
                                      </p:cBhvr>
                                    </p:animEffect>
                                  </p:childTnLst>
                                </p:cTn>
                              </p:par>
                              <p:par>
                                <p:cTn id="163" presetID="10" presetClass="entr" presetSubtype="0" fill="hold" grpId="0" nodeType="withEffect">
                                  <p:stCondLst>
                                    <p:cond delay="50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500"/>
                                        <p:tgtEl>
                                          <p:spTgt spid="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25"/>
                                        </p:tgtEl>
                                        <p:attrNameLst>
                                          <p:attrName>style.visibility</p:attrName>
                                        </p:attrNameLst>
                                      </p:cBhvr>
                                      <p:to>
                                        <p:strVal val="visible"/>
                                      </p:to>
                                    </p:set>
                                    <p:animEffect transition="in" filter="fade">
                                      <p:cBhvr>
                                        <p:cTn id="168" dur="500"/>
                                        <p:tgtEl>
                                          <p:spTgt spid="12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27"/>
                                        </p:tgtEl>
                                        <p:attrNameLst>
                                          <p:attrName>style.visibility</p:attrName>
                                        </p:attrNameLst>
                                      </p:cBhvr>
                                      <p:to>
                                        <p:strVal val="visible"/>
                                      </p:to>
                                    </p:set>
                                    <p:animEffect transition="in" filter="fade">
                                      <p:cBhvr>
                                        <p:cTn id="171" dur="500"/>
                                        <p:tgtEl>
                                          <p:spTgt spid="12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24"/>
                                        </p:tgtEl>
                                        <p:attrNameLst>
                                          <p:attrName>style.visibility</p:attrName>
                                        </p:attrNameLst>
                                      </p:cBhvr>
                                      <p:to>
                                        <p:strVal val="visible"/>
                                      </p:to>
                                    </p:set>
                                    <p:animEffect transition="in" filter="fade">
                                      <p:cBhvr>
                                        <p:cTn id="176" dur="500"/>
                                        <p:tgtEl>
                                          <p:spTgt spid="12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6"/>
                                        </p:tgtEl>
                                        <p:attrNameLst>
                                          <p:attrName>style.visibility</p:attrName>
                                        </p:attrNameLst>
                                      </p:cBhvr>
                                      <p:to>
                                        <p:strVal val="visible"/>
                                      </p:to>
                                    </p:set>
                                    <p:animEffect transition="in" filter="fade">
                                      <p:cBhvr>
                                        <p:cTn id="179" dur="500"/>
                                        <p:tgtEl>
                                          <p:spTgt spid="126"/>
                                        </p:tgtEl>
                                      </p:cBhvr>
                                    </p:animEffect>
                                  </p:childTnLst>
                                </p:cTn>
                              </p:par>
                              <p:par>
                                <p:cTn id="180" presetID="1" presetClass="entr" presetSubtype="0" fill="hold" grpId="0" nodeType="withEffect">
                                  <p:stCondLst>
                                    <p:cond delay="0"/>
                                  </p:stCondLst>
                                  <p:childTnLst>
                                    <p:set>
                                      <p:cBhvr>
                                        <p:cTn id="18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p:bldP spid="75" grpId="0"/>
      <p:bldP spid="92" grpId="0" animBg="1"/>
      <p:bldP spid="93" grpId="0"/>
      <p:bldP spid="96" grpId="0"/>
      <p:bldP spid="97" grpId="0"/>
      <p:bldP spid="98" grpId="0"/>
      <p:bldP spid="99" grpId="0"/>
      <p:bldP spid="101" grpId="0"/>
      <p:bldP spid="102" grpId="0" animBg="1"/>
      <p:bldP spid="103" grpId="0"/>
      <p:bldP spid="106" grpId="0"/>
      <p:bldP spid="107" grpId="0"/>
      <p:bldP spid="108" grpId="0"/>
      <p:bldP spid="109" grpId="0"/>
      <p:bldP spid="111" grpId="0"/>
      <p:bldP spid="112" grpId="0"/>
      <p:bldP spid="113" grpId="0"/>
      <p:bldP spid="114" grpId="0"/>
      <p:bldP spid="115" grpId="0"/>
      <p:bldP spid="122" grpId="0" animBg="1"/>
      <p:bldP spid="123" grpId="0"/>
      <p:bldP spid="124" grpId="0"/>
      <p:bldP spid="125" grpId="0"/>
      <p:bldP spid="126" grpId="0"/>
      <p:bldP spid="127" grpId="0"/>
      <p:bldP spid="128" grpId="0"/>
      <p:bldP spid="129" grpId="0"/>
      <p:bldP spid="130" grpId="0"/>
      <p:bldP spid="131" grpId="0"/>
      <p:bldP spid="133" grpId="0"/>
      <p:bldP spid="134" grpId="0"/>
      <p:bldP spid="82" grpId="0" animBg="1"/>
      <p:bldP spid="63" grpId="0" animBg="1"/>
      <p:bldP spid="6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Net Operating Losses (NOLs)</a:t>
            </a:r>
            <a:endParaRPr lang="en-IN" dirty="0">
              <a:latin typeface="+mj-lt"/>
            </a:endParaRPr>
          </a:p>
        </p:txBody>
      </p:sp>
      <p:sp>
        <p:nvSpPr>
          <p:cNvPr id="3" name="Content Placeholder 2"/>
          <p:cNvSpPr>
            <a:spLocks noGrp="1"/>
          </p:cNvSpPr>
          <p:nvPr>
            <p:ph idx="1"/>
          </p:nvPr>
        </p:nvSpPr>
        <p:spPr>
          <a:xfrm>
            <a:off x="745433" y="1030585"/>
            <a:ext cx="8013600" cy="5057775"/>
          </a:xfrm>
        </p:spPr>
        <p:txBody>
          <a:bodyPr>
            <a:normAutofit fontScale="92500"/>
          </a:bodyPr>
          <a:lstStyle/>
          <a:p>
            <a:pPr>
              <a:buClr>
                <a:schemeClr val="tx1"/>
              </a:buClr>
            </a:pPr>
            <a:r>
              <a:rPr lang="en-US" dirty="0"/>
              <a:t>NOLs are negative taxable income on the tax return</a:t>
            </a:r>
          </a:p>
          <a:p>
            <a:pPr lvl="1">
              <a:buClr>
                <a:schemeClr val="tx1"/>
              </a:buClr>
              <a:buFont typeface="Lucida Grande"/>
              <a:buChar char="–"/>
            </a:pPr>
            <a:r>
              <a:rPr lang="en-US" sz="2800" dirty="0"/>
              <a:t>Tax-deductible expenses exceed taxable revenues</a:t>
            </a:r>
          </a:p>
          <a:p>
            <a:pPr>
              <a:buClr>
                <a:schemeClr val="tx1"/>
              </a:buClr>
            </a:pPr>
            <a:r>
              <a:rPr lang="en-IN" dirty="0"/>
              <a:t>No tax is payable in the year an NOL occurs</a:t>
            </a:r>
          </a:p>
          <a:p>
            <a:pPr>
              <a:buClr>
                <a:schemeClr val="tx1"/>
              </a:buClr>
            </a:pPr>
            <a:r>
              <a:rPr lang="en-IN" dirty="0"/>
              <a:t>Tax laws permit an NOL to be used to reduce taxable income in subsequent profitable years</a:t>
            </a:r>
          </a:p>
          <a:p>
            <a:pPr lvl="1">
              <a:buClr>
                <a:schemeClr val="tx1"/>
              </a:buClr>
              <a:buFont typeface="Lucida Grande"/>
              <a:buChar char="–"/>
            </a:pPr>
            <a:r>
              <a:rPr lang="en-IN" sz="2800" dirty="0"/>
              <a:t>NOL carryforward creates a deferred tax asset</a:t>
            </a:r>
          </a:p>
          <a:p>
            <a:pPr lvl="1">
              <a:buClr>
                <a:schemeClr val="tx1"/>
              </a:buClr>
              <a:buFont typeface="Lucida Grande"/>
              <a:buChar char="–"/>
            </a:pPr>
            <a:r>
              <a:rPr lang="en-IN" sz="2800" dirty="0"/>
              <a:t>The NOL tax benefit should be recognized in the year the loss occurs</a:t>
            </a:r>
          </a:p>
          <a:p>
            <a:pPr lvl="1">
              <a:buClr>
                <a:schemeClr val="tx1"/>
              </a:buClr>
              <a:buFont typeface="Lucida Grande"/>
              <a:buChar char="–"/>
            </a:pPr>
            <a:r>
              <a:rPr lang="en-IN" sz="2800" dirty="0"/>
              <a:t>NOLs do not expire</a:t>
            </a:r>
          </a:p>
          <a:p>
            <a:pPr lvl="2">
              <a:buClr>
                <a:schemeClr val="tx1"/>
              </a:buClr>
              <a:buFont typeface="Lucida Grande"/>
              <a:buChar char="–"/>
            </a:pPr>
            <a:r>
              <a:rPr lang="en-IN" sz="2400" dirty="0"/>
              <a:t>They can be carried forward indefinitely until they are used</a:t>
            </a:r>
          </a:p>
          <a:p>
            <a:pPr lvl="2">
              <a:buClr>
                <a:schemeClr val="tx1"/>
              </a:buClr>
              <a:buFont typeface="Lucida Grande"/>
              <a:buChar char="–"/>
            </a:pPr>
            <a:r>
              <a:rPr lang="en-IN" sz="2400" dirty="0"/>
              <a:t>Companies are limited to offsetting a maximum of 80% of taxable income with NOL carryforwards in any given year.</a:t>
            </a: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6" name="Slide Number Placeholder 5">
            <a:extLst>
              <a:ext uri="{FF2B5EF4-FFF2-40B4-BE49-F238E27FC236}">
                <a16:creationId xmlns:a16="http://schemas.microsoft.com/office/drawing/2014/main" id="{168462C7-EE42-E34F-B358-E96C2C3F6664}"/>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73</a:t>
            </a:fld>
            <a:endParaRPr lang="en-US" dirty="0"/>
          </a:p>
        </p:txBody>
      </p:sp>
    </p:spTree>
    <p:extLst>
      <p:ext uri="{BB962C8B-B14F-4D97-AF65-F5344CB8AC3E}">
        <p14:creationId xmlns:p14="http://schemas.microsoft.com/office/powerpoint/2010/main" val="308187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907"/>
            <a:ext cx="7793912" cy="644038"/>
          </a:xfrm>
        </p:spPr>
        <p:txBody>
          <a:bodyPr>
            <a:noAutofit/>
          </a:bodyPr>
          <a:lstStyle/>
          <a:p>
            <a:r>
              <a:rPr lang="en-IN" sz="2800" dirty="0"/>
              <a:t>Net Operating Loss Carryforward</a:t>
            </a:r>
          </a:p>
        </p:txBody>
      </p:sp>
      <p:sp>
        <p:nvSpPr>
          <p:cNvPr id="10" name="Rounded Rectangle 9"/>
          <p:cNvSpPr/>
          <p:nvPr/>
        </p:nvSpPr>
        <p:spPr>
          <a:xfrm>
            <a:off x="8358998" y="1921395"/>
            <a:ext cx="63208" cy="21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25" name="TextBox 24"/>
          <p:cNvSpPr txBox="1"/>
          <p:nvPr/>
        </p:nvSpPr>
        <p:spPr>
          <a:xfrm>
            <a:off x="3592736" y="1586960"/>
            <a:ext cx="2174725" cy="430887"/>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4257348" y="1986913"/>
            <a:ext cx="949652" cy="430887"/>
          </a:xfrm>
          <a:prstGeom prst="rect">
            <a:avLst/>
          </a:prstGeom>
          <a:noFill/>
        </p:spPr>
        <p:txBody>
          <a:bodyPr wrap="square" rtlCol="0">
            <a:spAutoFit/>
          </a:bodyPr>
          <a:lstStyle/>
          <a:p>
            <a:pPr algn="ctr"/>
            <a:r>
              <a:rPr lang="en-US" sz="2200" b="1" dirty="0"/>
              <a:t>2021</a:t>
            </a:r>
            <a:endParaRPr lang="en-US" sz="2200" dirty="0"/>
          </a:p>
        </p:txBody>
      </p:sp>
      <p:sp>
        <p:nvSpPr>
          <p:cNvPr id="30" name="TextBox 29"/>
          <p:cNvSpPr txBox="1"/>
          <p:nvPr/>
        </p:nvSpPr>
        <p:spPr>
          <a:xfrm>
            <a:off x="590549" y="2400326"/>
            <a:ext cx="3966937" cy="430887"/>
          </a:xfrm>
          <a:prstGeom prst="rect">
            <a:avLst/>
          </a:prstGeom>
          <a:noFill/>
        </p:spPr>
        <p:txBody>
          <a:bodyPr wrap="square" rtlCol="0">
            <a:spAutoFit/>
          </a:bodyPr>
          <a:lstStyle/>
          <a:p>
            <a:r>
              <a:rPr lang="en-US" sz="2200" b="1" dirty="0"/>
              <a:t>Net Operating Loss</a:t>
            </a:r>
            <a:endParaRPr lang="en-US" sz="2200" dirty="0"/>
          </a:p>
        </p:txBody>
      </p:sp>
      <p:cxnSp>
        <p:nvCxnSpPr>
          <p:cNvPr id="31" name="Straight Connector 30"/>
          <p:cNvCxnSpPr/>
          <p:nvPr/>
        </p:nvCxnSpPr>
        <p:spPr>
          <a:xfrm>
            <a:off x="669868" y="23858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0549" y="2761900"/>
            <a:ext cx="3966937" cy="430887"/>
          </a:xfrm>
          <a:prstGeom prst="rect">
            <a:avLst/>
          </a:prstGeom>
          <a:noFill/>
        </p:spPr>
        <p:txBody>
          <a:bodyPr wrap="square" rtlCol="0">
            <a:spAutoFit/>
          </a:bodyPr>
          <a:lstStyle/>
          <a:p>
            <a:pPr lvl="1"/>
            <a:r>
              <a:rPr lang="en-US" sz="2200" dirty="0"/>
              <a:t>NOL carryforward</a:t>
            </a:r>
          </a:p>
        </p:txBody>
      </p:sp>
      <p:sp>
        <p:nvSpPr>
          <p:cNvPr id="35" name="TextBox 34"/>
          <p:cNvSpPr txBox="1"/>
          <p:nvPr/>
        </p:nvSpPr>
        <p:spPr>
          <a:xfrm>
            <a:off x="590549" y="30315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33647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6979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4257348" y="2400326"/>
            <a:ext cx="949652" cy="430887"/>
          </a:xfrm>
          <a:prstGeom prst="rect">
            <a:avLst/>
          </a:prstGeom>
        </p:spPr>
        <p:txBody>
          <a:bodyPr wrap="square" rtlCol="0">
            <a:spAutoFit/>
          </a:bodyPr>
          <a:lstStyle/>
          <a:p>
            <a:pPr algn="r"/>
            <a:r>
              <a:rPr lang="en-US" sz="2200" dirty="0"/>
              <a:t>$(120)</a:t>
            </a:r>
          </a:p>
        </p:txBody>
      </p:sp>
      <p:sp>
        <p:nvSpPr>
          <p:cNvPr id="40" name="TextBox 39"/>
          <p:cNvSpPr txBox="1"/>
          <p:nvPr/>
        </p:nvSpPr>
        <p:spPr>
          <a:xfrm>
            <a:off x="4205273" y="2747385"/>
            <a:ext cx="949652" cy="430887"/>
          </a:xfrm>
          <a:prstGeom prst="rect">
            <a:avLst/>
          </a:prstGeom>
        </p:spPr>
        <p:txBody>
          <a:bodyPr wrap="square" rtlCol="0">
            <a:spAutoFit/>
          </a:bodyPr>
          <a:lstStyle/>
          <a:p>
            <a:pPr algn="r"/>
            <a:r>
              <a:rPr lang="en-US" sz="2200" dirty="0"/>
              <a:t>120</a:t>
            </a:r>
          </a:p>
        </p:txBody>
      </p:sp>
      <p:sp>
        <p:nvSpPr>
          <p:cNvPr id="41" name="TextBox 40"/>
          <p:cNvSpPr txBox="1"/>
          <p:nvPr/>
        </p:nvSpPr>
        <p:spPr>
          <a:xfrm>
            <a:off x="4257348" y="3056168"/>
            <a:ext cx="949652" cy="430887"/>
          </a:xfrm>
          <a:prstGeom prst="rect">
            <a:avLst/>
          </a:prstGeom>
        </p:spPr>
        <p:txBody>
          <a:bodyPr wrap="square" rtlCol="0">
            <a:spAutoFit/>
          </a:bodyPr>
          <a:lstStyle/>
          <a:p>
            <a:pPr algn="r"/>
            <a:r>
              <a:rPr lang="en-US" sz="2200" dirty="0"/>
              <a:t>$ 0</a:t>
            </a:r>
          </a:p>
        </p:txBody>
      </p:sp>
      <p:sp>
        <p:nvSpPr>
          <p:cNvPr id="42" name="TextBox 41"/>
          <p:cNvSpPr txBox="1"/>
          <p:nvPr/>
        </p:nvSpPr>
        <p:spPr>
          <a:xfrm>
            <a:off x="4460544" y="33647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4257348" y="3697963"/>
            <a:ext cx="949652" cy="430887"/>
          </a:xfrm>
          <a:prstGeom prst="rect">
            <a:avLst/>
          </a:prstGeom>
        </p:spPr>
        <p:txBody>
          <a:bodyPr wrap="square" rtlCol="0">
            <a:spAutoFit/>
          </a:bodyPr>
          <a:lstStyle/>
          <a:p>
            <a:pPr algn="r"/>
            <a:r>
              <a:rPr lang="en-US" sz="2200" b="1" dirty="0">
                <a:solidFill>
                  <a:srgbClr val="92D050"/>
                </a:solidFill>
              </a:rPr>
              <a:t>$  0</a:t>
            </a:r>
          </a:p>
        </p:txBody>
      </p:sp>
      <p:sp>
        <p:nvSpPr>
          <p:cNvPr id="47" name="TextBox 46"/>
          <p:cNvSpPr txBox="1"/>
          <p:nvPr/>
        </p:nvSpPr>
        <p:spPr>
          <a:xfrm>
            <a:off x="6673349" y="3326674"/>
            <a:ext cx="949652" cy="430887"/>
          </a:xfrm>
          <a:prstGeom prst="rect">
            <a:avLst/>
          </a:prstGeom>
        </p:spPr>
        <p:txBody>
          <a:bodyPr wrap="square" rtlCol="0">
            <a:spAutoFit/>
          </a:bodyPr>
          <a:lstStyle/>
          <a:p>
            <a:pPr algn="r"/>
            <a:r>
              <a:rPr lang="en-US" sz="2200" dirty="0"/>
              <a:t>25%</a:t>
            </a:r>
          </a:p>
        </p:txBody>
      </p:sp>
      <p:sp>
        <p:nvSpPr>
          <p:cNvPr id="52" name="TextBox 51"/>
          <p:cNvSpPr txBox="1"/>
          <p:nvPr/>
        </p:nvSpPr>
        <p:spPr>
          <a:xfrm>
            <a:off x="6553054" y="3739315"/>
            <a:ext cx="965345" cy="430887"/>
          </a:xfrm>
          <a:prstGeom prst="rect">
            <a:avLst/>
          </a:prstGeom>
        </p:spPr>
        <p:txBody>
          <a:bodyPr wrap="square" rtlCol="0">
            <a:spAutoFit/>
          </a:bodyPr>
          <a:lstStyle/>
          <a:p>
            <a:pPr algn="r"/>
            <a:r>
              <a:rPr lang="en-US" sz="2200" b="1" dirty="0"/>
              <a:t>$30</a:t>
            </a:r>
          </a:p>
        </p:txBody>
      </p:sp>
      <p:sp>
        <p:nvSpPr>
          <p:cNvPr id="85" name="TextBox 84"/>
          <p:cNvSpPr txBox="1"/>
          <p:nvPr/>
        </p:nvSpPr>
        <p:spPr>
          <a:xfrm>
            <a:off x="526329" y="1891254"/>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6963754" y="37280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4561163" y="31104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10107" y="37424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510107" y="40718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510107" y="4120978"/>
            <a:ext cx="619152" cy="0"/>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526329" y="4185732"/>
            <a:ext cx="3966937" cy="1446550"/>
          </a:xfrm>
          <a:prstGeom prst="rect">
            <a:avLst/>
          </a:prstGeom>
          <a:noFill/>
        </p:spPr>
        <p:txBody>
          <a:bodyPr wrap="square" rtlCol="0">
            <a:spAutoFit/>
          </a:bodyPr>
          <a:lstStyle/>
          <a:p>
            <a:r>
              <a:rPr lang="en-US" sz="2200" b="1" dirty="0">
                <a:solidFill>
                  <a:srgbClr val="92D050"/>
                </a:solidFill>
              </a:rPr>
              <a:t>Step 1: Tax Payable: $0</a:t>
            </a:r>
          </a:p>
          <a:p>
            <a:r>
              <a:rPr lang="en-US" sz="2200" b="1" dirty="0"/>
              <a:t>Step 2: DTA end bal: $30</a:t>
            </a:r>
          </a:p>
          <a:p>
            <a:r>
              <a:rPr lang="en-US" sz="2200" b="1" dirty="0">
                <a:solidFill>
                  <a:srgbClr val="FF3399"/>
                </a:solidFill>
              </a:rPr>
              <a:t>Step 3: DTA change: $30</a:t>
            </a:r>
          </a:p>
          <a:p>
            <a:r>
              <a:rPr lang="en-US" sz="2200" b="1" dirty="0">
                <a:solidFill>
                  <a:srgbClr val="0070C0"/>
                </a:solidFill>
              </a:rPr>
              <a:t>Step 4: Tax exp plug: $(30)</a:t>
            </a:r>
          </a:p>
        </p:txBody>
      </p:sp>
      <p:sp>
        <p:nvSpPr>
          <p:cNvPr id="53" name="TextBox 52">
            <a:extLst>
              <a:ext uri="{FF2B5EF4-FFF2-40B4-BE49-F238E27FC236}">
                <a16:creationId xmlns:a16="http://schemas.microsoft.com/office/drawing/2014/main" id="{CAE5B4A7-CD6B-4F93-86C8-36BBCEDC751E}"/>
              </a:ext>
            </a:extLst>
          </p:cNvPr>
          <p:cNvSpPr txBox="1"/>
          <p:nvPr/>
        </p:nvSpPr>
        <p:spPr>
          <a:xfrm>
            <a:off x="5703445" y="1609123"/>
            <a:ext cx="3399434" cy="769441"/>
          </a:xfrm>
          <a:prstGeom prst="rect">
            <a:avLst/>
          </a:prstGeom>
          <a:noFill/>
        </p:spPr>
        <p:txBody>
          <a:bodyPr wrap="square" rtlCol="0">
            <a:spAutoFit/>
          </a:bodyPr>
          <a:lstStyle/>
          <a:p>
            <a:pPr algn="ctr"/>
            <a:r>
              <a:rPr lang="en-US" sz="2200" b="1" dirty="0"/>
              <a:t>Future Deductible</a:t>
            </a:r>
          </a:p>
          <a:p>
            <a:pPr algn="ctr"/>
            <a:r>
              <a:rPr lang="en-US" sz="2200" b="1" dirty="0"/>
              <a:t> Amounts</a:t>
            </a:r>
            <a:endParaRPr lang="en-US" sz="2200" dirty="0"/>
          </a:p>
        </p:txBody>
      </p:sp>
      <p:sp>
        <p:nvSpPr>
          <p:cNvPr id="54" name="TextBox 53">
            <a:extLst>
              <a:ext uri="{FF2B5EF4-FFF2-40B4-BE49-F238E27FC236}">
                <a16:creationId xmlns:a16="http://schemas.microsoft.com/office/drawing/2014/main" id="{1458640F-D383-462E-B2F5-9AF3FDFD0119}"/>
              </a:ext>
            </a:extLst>
          </p:cNvPr>
          <p:cNvSpPr txBox="1"/>
          <p:nvPr/>
        </p:nvSpPr>
        <p:spPr>
          <a:xfrm>
            <a:off x="5211522" y="4130176"/>
            <a:ext cx="3286742" cy="1259351"/>
          </a:xfrm>
          <a:prstGeom prst="rect">
            <a:avLst/>
          </a:prstGeom>
          <a:solidFill>
            <a:srgbClr val="A4D7EF"/>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id="{2A880487-9CA7-44ED-AE08-72D244B33ADB}"/>
              </a:ext>
            </a:extLst>
          </p:cNvPr>
          <p:cNvSpPr txBox="1"/>
          <p:nvPr/>
        </p:nvSpPr>
        <p:spPr>
          <a:xfrm>
            <a:off x="5317364" y="41458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68" name="Straight Connector 67">
            <a:extLst>
              <a:ext uri="{FF2B5EF4-FFF2-40B4-BE49-F238E27FC236}">
                <a16:creationId xmlns:a16="http://schemas.microsoft.com/office/drawing/2014/main" id="{68CF6C67-4069-4F33-B6F3-463F330C57FA}"/>
              </a:ext>
            </a:extLst>
          </p:cNvPr>
          <p:cNvCxnSpPr/>
          <p:nvPr/>
        </p:nvCxnSpPr>
        <p:spPr>
          <a:xfrm>
            <a:off x="5247471" y="45000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2C7A833-5C60-46E7-8590-B8A28CE7717C}"/>
              </a:ext>
            </a:extLst>
          </p:cNvPr>
          <p:cNvCxnSpPr/>
          <p:nvPr/>
        </p:nvCxnSpPr>
        <p:spPr>
          <a:xfrm flipH="1">
            <a:off x="6834976" y="44934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9E98688B-3191-402A-BB42-2E5492E186D7}"/>
              </a:ext>
            </a:extLst>
          </p:cNvPr>
          <p:cNvSpPr txBox="1"/>
          <p:nvPr/>
        </p:nvSpPr>
        <p:spPr>
          <a:xfrm>
            <a:off x="5154925" y="4469708"/>
            <a:ext cx="1160570" cy="430887"/>
          </a:xfrm>
          <a:prstGeom prst="rect">
            <a:avLst/>
          </a:prstGeom>
        </p:spPr>
        <p:txBody>
          <a:bodyPr wrap="square" rtlCol="0">
            <a:spAutoFit/>
          </a:bodyPr>
          <a:lstStyle/>
          <a:p>
            <a:pPr algn="r"/>
            <a:r>
              <a:rPr lang="en-US" sz="2200" dirty="0"/>
              <a:t>beg. bal.</a:t>
            </a:r>
          </a:p>
        </p:txBody>
      </p:sp>
      <p:sp>
        <p:nvSpPr>
          <p:cNvPr id="72" name="TextBox 71">
            <a:extLst>
              <a:ext uri="{FF2B5EF4-FFF2-40B4-BE49-F238E27FC236}">
                <a16:creationId xmlns:a16="http://schemas.microsoft.com/office/drawing/2014/main" id="{00032FDD-0E94-4E5F-AF0E-B1FF388C48FA}"/>
              </a:ext>
            </a:extLst>
          </p:cNvPr>
          <p:cNvSpPr txBox="1"/>
          <p:nvPr/>
        </p:nvSpPr>
        <p:spPr>
          <a:xfrm>
            <a:off x="5154925" y="5025888"/>
            <a:ext cx="1195737" cy="430887"/>
          </a:xfrm>
          <a:prstGeom prst="rect">
            <a:avLst/>
          </a:prstGeom>
        </p:spPr>
        <p:txBody>
          <a:bodyPr wrap="square" rtlCol="0">
            <a:spAutoFit/>
          </a:bodyPr>
          <a:lstStyle/>
          <a:p>
            <a:pPr algn="r"/>
            <a:r>
              <a:rPr lang="en-US" sz="2200" dirty="0"/>
              <a:t>end. bal.</a:t>
            </a:r>
          </a:p>
        </p:txBody>
      </p:sp>
      <p:sp>
        <p:nvSpPr>
          <p:cNvPr id="73" name="TextBox 72">
            <a:extLst>
              <a:ext uri="{FF2B5EF4-FFF2-40B4-BE49-F238E27FC236}">
                <a16:creationId xmlns:a16="http://schemas.microsoft.com/office/drawing/2014/main" id="{9D01F719-28F4-41FB-83CB-F2C8A9C00BB1}"/>
              </a:ext>
            </a:extLst>
          </p:cNvPr>
          <p:cNvSpPr txBox="1"/>
          <p:nvPr/>
        </p:nvSpPr>
        <p:spPr>
          <a:xfrm>
            <a:off x="6204878" y="4443879"/>
            <a:ext cx="471015" cy="430887"/>
          </a:xfrm>
          <a:prstGeom prst="rect">
            <a:avLst/>
          </a:prstGeom>
        </p:spPr>
        <p:txBody>
          <a:bodyPr wrap="square" rtlCol="0" anchor="ctr">
            <a:spAutoFit/>
          </a:bodyPr>
          <a:lstStyle/>
          <a:p>
            <a:pPr algn="r"/>
            <a:r>
              <a:rPr lang="en-US" sz="2200" dirty="0"/>
              <a:t>0</a:t>
            </a:r>
          </a:p>
        </p:txBody>
      </p:sp>
      <p:sp>
        <p:nvSpPr>
          <p:cNvPr id="78" name="TextBox 77">
            <a:extLst>
              <a:ext uri="{FF2B5EF4-FFF2-40B4-BE49-F238E27FC236}">
                <a16:creationId xmlns:a16="http://schemas.microsoft.com/office/drawing/2014/main" id="{50A017C0-C7E5-4C7F-9DF6-205E41A6B9BA}"/>
              </a:ext>
            </a:extLst>
          </p:cNvPr>
          <p:cNvSpPr txBox="1"/>
          <p:nvPr/>
        </p:nvSpPr>
        <p:spPr>
          <a:xfrm>
            <a:off x="6226730" y="4701844"/>
            <a:ext cx="471015" cy="430887"/>
          </a:xfrm>
          <a:prstGeom prst="rect">
            <a:avLst/>
          </a:prstGeom>
        </p:spPr>
        <p:txBody>
          <a:bodyPr wrap="square" rtlCol="0" anchor="ctr">
            <a:spAutoFit/>
          </a:bodyPr>
          <a:lstStyle/>
          <a:p>
            <a:pPr algn="r"/>
            <a:r>
              <a:rPr lang="en-US" sz="2200" b="1" dirty="0">
                <a:solidFill>
                  <a:srgbClr val="EC008C"/>
                </a:solidFill>
              </a:rPr>
              <a:t>30</a:t>
            </a:r>
          </a:p>
        </p:txBody>
      </p:sp>
      <p:cxnSp>
        <p:nvCxnSpPr>
          <p:cNvPr id="80" name="Straight Connector 79">
            <a:extLst>
              <a:ext uri="{FF2B5EF4-FFF2-40B4-BE49-F238E27FC236}">
                <a16:creationId xmlns:a16="http://schemas.microsoft.com/office/drawing/2014/main" id="{804488A9-124E-489E-9ED9-C625F035B4D4}"/>
              </a:ext>
            </a:extLst>
          </p:cNvPr>
          <p:cNvCxnSpPr/>
          <p:nvPr/>
        </p:nvCxnSpPr>
        <p:spPr>
          <a:xfrm>
            <a:off x="5247471" y="51023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3FC6BA36-3813-410E-A7F6-3F85B607541C}"/>
              </a:ext>
            </a:extLst>
          </p:cNvPr>
          <p:cNvSpPr txBox="1"/>
          <p:nvPr/>
        </p:nvSpPr>
        <p:spPr>
          <a:xfrm>
            <a:off x="6237401" y="5023059"/>
            <a:ext cx="471015" cy="430887"/>
          </a:xfrm>
          <a:prstGeom prst="rect">
            <a:avLst/>
          </a:prstGeom>
        </p:spPr>
        <p:txBody>
          <a:bodyPr wrap="square" rtlCol="0" anchor="ctr">
            <a:spAutoFit/>
          </a:bodyPr>
          <a:lstStyle/>
          <a:p>
            <a:pPr algn="r"/>
            <a:r>
              <a:rPr lang="en-US" sz="2200" b="1" dirty="0"/>
              <a:t>30</a:t>
            </a:r>
          </a:p>
        </p:txBody>
      </p:sp>
      <p:cxnSp>
        <p:nvCxnSpPr>
          <p:cNvPr id="84" name="Straight Arrow Connector 83">
            <a:extLst>
              <a:ext uri="{FF2B5EF4-FFF2-40B4-BE49-F238E27FC236}">
                <a16:creationId xmlns:a16="http://schemas.microsoft.com/office/drawing/2014/main" id="{8E675A74-AF3B-418D-A15F-66D035AAC870}"/>
              </a:ext>
            </a:extLst>
          </p:cNvPr>
          <p:cNvCxnSpPr>
            <a:cxnSpLocks/>
          </p:cNvCxnSpPr>
          <p:nvPr/>
        </p:nvCxnSpPr>
        <p:spPr>
          <a:xfrm flipH="1">
            <a:off x="6645234" y="4071814"/>
            <a:ext cx="489213" cy="1177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F6105A-92BD-4EA6-B05F-AD939AE592CA}"/>
              </a:ext>
            </a:extLst>
          </p:cNvPr>
          <p:cNvSpPr/>
          <p:nvPr/>
        </p:nvSpPr>
        <p:spPr>
          <a:xfrm>
            <a:off x="891049" y="5578578"/>
            <a:ext cx="7921625" cy="1090690"/>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91" name="TextBox 90">
            <a:extLst>
              <a:ext uri="{FF2B5EF4-FFF2-40B4-BE49-F238E27FC236}">
                <a16:creationId xmlns:a16="http://schemas.microsoft.com/office/drawing/2014/main" id="{18816ADE-9639-4B68-B810-D6A30BFCE0E0}"/>
              </a:ext>
            </a:extLst>
          </p:cNvPr>
          <p:cNvSpPr txBox="1">
            <a:spLocks noChangeArrowheads="1"/>
          </p:cNvSpPr>
          <p:nvPr/>
        </p:nvSpPr>
        <p:spPr bwMode="auto">
          <a:xfrm>
            <a:off x="891048" y="5522575"/>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92" name="Straight Connector 91">
            <a:extLst>
              <a:ext uri="{FF2B5EF4-FFF2-40B4-BE49-F238E27FC236}">
                <a16:creationId xmlns:a16="http://schemas.microsoft.com/office/drawing/2014/main" id="{39D94CA5-2D4E-46BA-BA17-E4F1277FAB21}"/>
              </a:ext>
            </a:extLst>
          </p:cNvPr>
          <p:cNvCxnSpPr/>
          <p:nvPr/>
        </p:nvCxnSpPr>
        <p:spPr>
          <a:xfrm>
            <a:off x="891050" y="59250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9A87311-B50E-47F3-8537-83E7D4566E7E}"/>
              </a:ext>
            </a:extLst>
          </p:cNvPr>
          <p:cNvSpPr txBox="1">
            <a:spLocks noChangeArrowheads="1"/>
          </p:cNvSpPr>
          <p:nvPr/>
        </p:nvSpPr>
        <p:spPr bwMode="auto">
          <a:xfrm>
            <a:off x="438893" y="5910466"/>
            <a:ext cx="4731414" cy="404812"/>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94" name="TextBox 93">
            <a:extLst>
              <a:ext uri="{FF2B5EF4-FFF2-40B4-BE49-F238E27FC236}">
                <a16:creationId xmlns:a16="http://schemas.microsoft.com/office/drawing/2014/main" id="{6841094A-DD95-4D22-B8B6-A3FF14F0202C}"/>
              </a:ext>
            </a:extLst>
          </p:cNvPr>
          <p:cNvSpPr txBox="1">
            <a:spLocks noChangeArrowheads="1"/>
          </p:cNvSpPr>
          <p:nvPr/>
        </p:nvSpPr>
        <p:spPr bwMode="auto">
          <a:xfrm>
            <a:off x="935628" y="6264455"/>
            <a:ext cx="4728545" cy="404813"/>
          </a:xfrm>
          <a:prstGeom prst="rect">
            <a:avLst/>
          </a:prstGeom>
          <a:noFill/>
          <a:ln w="9525">
            <a:noFill/>
            <a:miter lim="800000"/>
            <a:headEnd/>
            <a:tailEnd/>
          </a:ln>
        </p:spPr>
        <p:txBody>
          <a:bodyPr/>
          <a:lstStyle/>
          <a:p>
            <a:pPr lvl="1"/>
            <a:r>
              <a:rPr lang="en-US" sz="2400" dirty="0"/>
              <a:t>Income tax expense</a:t>
            </a:r>
            <a:endParaRPr lang="en-IN" sz="2400" dirty="0">
              <a:latin typeface="Calibri" pitchFamily="34" charset="0"/>
            </a:endParaRPr>
          </a:p>
        </p:txBody>
      </p:sp>
      <p:sp>
        <p:nvSpPr>
          <p:cNvPr id="95" name="TextBox 94">
            <a:extLst>
              <a:ext uri="{FF2B5EF4-FFF2-40B4-BE49-F238E27FC236}">
                <a16:creationId xmlns:a16="http://schemas.microsoft.com/office/drawing/2014/main" id="{179B270C-DA31-4B0B-85F7-FB4BA3384551}"/>
              </a:ext>
            </a:extLst>
          </p:cNvPr>
          <p:cNvSpPr txBox="1">
            <a:spLocks noChangeArrowheads="1"/>
          </p:cNvSpPr>
          <p:nvPr/>
        </p:nvSpPr>
        <p:spPr bwMode="auto">
          <a:xfrm>
            <a:off x="6228340" y="5910466"/>
            <a:ext cx="1174822" cy="404812"/>
          </a:xfrm>
          <a:prstGeom prst="rect">
            <a:avLst/>
          </a:prstGeom>
          <a:noFill/>
          <a:ln w="9525">
            <a:noFill/>
            <a:miter lim="800000"/>
            <a:headEnd/>
            <a:tailEnd/>
          </a:ln>
        </p:spPr>
        <p:txBody>
          <a:bodyPr/>
          <a:lstStyle/>
          <a:p>
            <a:pPr algn="r"/>
            <a:r>
              <a:rPr lang="en-IN" sz="2400" b="1" dirty="0">
                <a:solidFill>
                  <a:srgbClr val="EC008C"/>
                </a:solidFill>
                <a:latin typeface="Calibri" pitchFamily="34" charset="0"/>
              </a:rPr>
              <a:t>30</a:t>
            </a:r>
          </a:p>
        </p:txBody>
      </p:sp>
      <p:sp>
        <p:nvSpPr>
          <p:cNvPr id="96" name="TextBox 95">
            <a:extLst>
              <a:ext uri="{FF2B5EF4-FFF2-40B4-BE49-F238E27FC236}">
                <a16:creationId xmlns:a16="http://schemas.microsoft.com/office/drawing/2014/main" id="{7BE1C424-3D7B-448A-9A07-E654B27B47A3}"/>
              </a:ext>
            </a:extLst>
          </p:cNvPr>
          <p:cNvSpPr txBox="1">
            <a:spLocks noChangeArrowheads="1"/>
          </p:cNvSpPr>
          <p:nvPr/>
        </p:nvSpPr>
        <p:spPr bwMode="auto">
          <a:xfrm>
            <a:off x="7567399" y="6264455"/>
            <a:ext cx="1176057" cy="404813"/>
          </a:xfrm>
          <a:prstGeom prst="rect">
            <a:avLst/>
          </a:prstGeom>
          <a:noFill/>
          <a:ln w="9525">
            <a:noFill/>
            <a:miter lim="800000"/>
            <a:headEnd/>
            <a:tailEnd/>
          </a:ln>
        </p:spPr>
        <p:txBody>
          <a:bodyPr/>
          <a:lstStyle/>
          <a:p>
            <a:pPr algn="r"/>
            <a:r>
              <a:rPr lang="en-IN" sz="2400" b="1" dirty="0">
                <a:solidFill>
                  <a:srgbClr val="0070C0"/>
                </a:solidFill>
                <a:latin typeface="Calibri" pitchFamily="34" charset="0"/>
              </a:rPr>
              <a:t>30</a:t>
            </a:r>
          </a:p>
        </p:txBody>
      </p:sp>
      <p:sp>
        <p:nvSpPr>
          <p:cNvPr id="97" name="TextBox 96">
            <a:extLst>
              <a:ext uri="{FF2B5EF4-FFF2-40B4-BE49-F238E27FC236}">
                <a16:creationId xmlns:a16="http://schemas.microsoft.com/office/drawing/2014/main" id="{F60FB55E-D805-40A7-A09A-C91FE973502E}"/>
              </a:ext>
            </a:extLst>
          </p:cNvPr>
          <p:cNvSpPr txBox="1">
            <a:spLocks noChangeArrowheads="1"/>
          </p:cNvSpPr>
          <p:nvPr/>
        </p:nvSpPr>
        <p:spPr bwMode="auto">
          <a:xfrm>
            <a:off x="7804505" y="55162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8" name="TextBox 97">
            <a:extLst>
              <a:ext uri="{FF2B5EF4-FFF2-40B4-BE49-F238E27FC236}">
                <a16:creationId xmlns:a16="http://schemas.microsoft.com/office/drawing/2014/main" id="{10CBFEE4-6FEC-4B22-BA99-0DFCC58130EF}"/>
              </a:ext>
            </a:extLst>
          </p:cNvPr>
          <p:cNvSpPr txBox="1">
            <a:spLocks noChangeArrowheads="1"/>
          </p:cNvSpPr>
          <p:nvPr/>
        </p:nvSpPr>
        <p:spPr bwMode="auto">
          <a:xfrm>
            <a:off x="6305836" y="55162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101" name="Rectangle 100">
            <a:extLst>
              <a:ext uri="{FF2B5EF4-FFF2-40B4-BE49-F238E27FC236}">
                <a16:creationId xmlns:a16="http://schemas.microsoft.com/office/drawing/2014/main" id="{8FC5D9F5-34A1-4B32-8D31-739BFC90002F}"/>
              </a:ext>
            </a:extLst>
          </p:cNvPr>
          <p:cNvSpPr/>
          <p:nvPr/>
        </p:nvSpPr>
        <p:spPr>
          <a:xfrm>
            <a:off x="8297017" y="6315278"/>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6D59893-D4A6-4A19-B0E6-5B4A989FE1BC}"/>
              </a:ext>
            </a:extLst>
          </p:cNvPr>
          <p:cNvSpPr txBox="1"/>
          <p:nvPr/>
        </p:nvSpPr>
        <p:spPr>
          <a:xfrm>
            <a:off x="6645234" y="2744973"/>
            <a:ext cx="949652" cy="430887"/>
          </a:xfrm>
          <a:prstGeom prst="rect">
            <a:avLst/>
          </a:prstGeom>
        </p:spPr>
        <p:txBody>
          <a:bodyPr wrap="square" rtlCol="0">
            <a:spAutoFit/>
          </a:bodyPr>
          <a:lstStyle/>
          <a:p>
            <a:pPr algn="r"/>
            <a:r>
              <a:rPr lang="en-US" sz="2200" dirty="0"/>
              <a:t>$(120)</a:t>
            </a:r>
          </a:p>
        </p:txBody>
      </p:sp>
      <p:sp>
        <p:nvSpPr>
          <p:cNvPr id="56" name="TextBox 55">
            <a:extLst>
              <a:ext uri="{FF2B5EF4-FFF2-40B4-BE49-F238E27FC236}">
                <a16:creationId xmlns:a16="http://schemas.microsoft.com/office/drawing/2014/main" id="{9B2539C4-61EC-4348-B505-729AE66C5975}"/>
              </a:ext>
            </a:extLst>
          </p:cNvPr>
          <p:cNvSpPr txBox="1"/>
          <p:nvPr/>
        </p:nvSpPr>
        <p:spPr>
          <a:xfrm>
            <a:off x="650934" y="521114"/>
            <a:ext cx="8568871" cy="1061829"/>
          </a:xfrm>
          <a:prstGeom prst="rect">
            <a:avLst/>
          </a:prstGeom>
          <a:noFill/>
        </p:spPr>
        <p:txBody>
          <a:bodyPr wrap="square" rtlCol="0">
            <a:spAutoFit/>
          </a:bodyPr>
          <a:lstStyle/>
          <a:p>
            <a:r>
              <a:rPr lang="en-IN" sz="2100" dirty="0"/>
              <a:t>During 2021, its first year of operations, American Laminating Corporation reported an operating loss of $120 million for financial reporting and tax purposes. The enacted tax </a:t>
            </a:r>
            <a:r>
              <a:rPr lang="en-US" sz="2100" dirty="0"/>
              <a:t>rate is 25%.</a:t>
            </a:r>
          </a:p>
        </p:txBody>
      </p:sp>
      <p:sp>
        <p:nvSpPr>
          <p:cNvPr id="51" name="Rectangle 50">
            <a:extLst>
              <a:ext uri="{FF2B5EF4-FFF2-40B4-BE49-F238E27FC236}">
                <a16:creationId xmlns:a16="http://schemas.microsoft.com/office/drawing/2014/main" id="{D1A78BE1-A36E-4247-B114-12433F6296A0}"/>
              </a:ext>
            </a:extLst>
          </p:cNvPr>
          <p:cNvSpPr/>
          <p:nvPr/>
        </p:nvSpPr>
        <p:spPr>
          <a:xfrm>
            <a:off x="6237401" y="4778903"/>
            <a:ext cx="39538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9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ntr" presetSubtype="0"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9">
                                            <p:txEl>
                                              <p:pRg st="0" end="0"/>
                                            </p:txEl>
                                          </p:spTgt>
                                        </p:tgtEl>
                                        <p:attrNameLst>
                                          <p:attrName>style.visibility</p:attrName>
                                        </p:attrNameLst>
                                      </p:cBhvr>
                                      <p:to>
                                        <p:strVal val="visible"/>
                                      </p:to>
                                    </p:set>
                                    <p:animEffect transition="in" filter="fade">
                                      <p:cBhvr>
                                        <p:cTn id="78" dur="500"/>
                                        <p:tgtEl>
                                          <p:spTgt spid="6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par>
                                <p:cTn id="82" presetID="10" presetClass="entr" presetSubtype="0" fill="hold"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500"/>
                                        <p:tgtEl>
                                          <p:spTgt spid="9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500"/>
                                        <p:tgtEl>
                                          <p:spTgt spid="9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9">
                                            <p:txEl>
                                              <p:pRg st="1" end="1"/>
                                            </p:txEl>
                                          </p:spTgt>
                                        </p:tgtEl>
                                        <p:attrNameLst>
                                          <p:attrName>style.visibility</p:attrName>
                                        </p:attrNameLst>
                                      </p:cBhvr>
                                      <p:to>
                                        <p:strVal val="visible"/>
                                      </p:to>
                                    </p:set>
                                    <p:animEffect transition="in" filter="fade">
                                      <p:cBhvr>
                                        <p:cTn id="98" dur="500"/>
                                        <p:tgtEl>
                                          <p:spTgt spid="69">
                                            <p:txEl>
                                              <p:pRg st="1" end="1"/>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par>
                                <p:cTn id="108" presetID="10" presetClass="entr" presetSubtype="0" fill="hold"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500"/>
                                        <p:tgtEl>
                                          <p:spTgt spid="68"/>
                                        </p:tgtEl>
                                      </p:cBhvr>
                                    </p:animEffect>
                                  </p:childTnLst>
                                </p:cTn>
                              </p:par>
                              <p:par>
                                <p:cTn id="111" presetID="10" presetClass="entr" presetSubtype="0" fill="hold"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par>
                                <p:cTn id="123" presetID="10" presetClass="entr" presetSubtype="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fade">
                                      <p:cBhvr>
                                        <p:cTn id="128" dur="500"/>
                                        <p:tgtEl>
                                          <p:spTgt spid="83"/>
                                        </p:tgtEl>
                                      </p:cBhvr>
                                    </p:animEffect>
                                  </p:childTnLst>
                                </p:cTn>
                              </p:par>
                              <p:par>
                                <p:cTn id="129" presetID="10" presetClass="entr" presetSubtype="0" fill="hold" nodeType="with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fade">
                                      <p:cBhvr>
                                        <p:cTn id="131" dur="500"/>
                                        <p:tgtEl>
                                          <p:spTgt spid="8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69">
                                            <p:txEl>
                                              <p:pRg st="2" end="2"/>
                                            </p:txEl>
                                          </p:spTgt>
                                        </p:tgtEl>
                                        <p:attrNameLst>
                                          <p:attrName>style.visibility</p:attrName>
                                        </p:attrNameLst>
                                      </p:cBhvr>
                                      <p:to>
                                        <p:strVal val="visible"/>
                                      </p:to>
                                    </p:set>
                                    <p:animEffect transition="in" filter="fade">
                                      <p:cBhvr>
                                        <p:cTn id="136" dur="500"/>
                                        <p:tgtEl>
                                          <p:spTgt spid="69">
                                            <p:txEl>
                                              <p:pRg st="2" end="2"/>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fade">
                                      <p:cBhvr>
                                        <p:cTn id="139" dur="500"/>
                                        <p:tgtEl>
                                          <p:spTgt spid="7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Effect transition="in" filter="fade">
                                      <p:cBhvr>
                                        <p:cTn id="142" dur="500"/>
                                        <p:tgtEl>
                                          <p:spTgt spid="9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5"/>
                                        </p:tgtEl>
                                        <p:attrNameLst>
                                          <p:attrName>style.visibility</p:attrName>
                                        </p:attrNameLst>
                                      </p:cBhvr>
                                      <p:to>
                                        <p:strVal val="visible"/>
                                      </p:to>
                                    </p:set>
                                    <p:animEffect transition="in" filter="fade">
                                      <p:cBhvr>
                                        <p:cTn id="145" dur="500"/>
                                        <p:tgtEl>
                                          <p:spTgt spid="9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500"/>
                                        <p:tgtEl>
                                          <p:spTgt spid="5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69">
                                            <p:txEl>
                                              <p:pRg st="3" end="3"/>
                                            </p:txEl>
                                          </p:spTgt>
                                        </p:tgtEl>
                                        <p:attrNameLst>
                                          <p:attrName>style.visibility</p:attrName>
                                        </p:attrNameLst>
                                      </p:cBhvr>
                                      <p:to>
                                        <p:strVal val="visible"/>
                                      </p:to>
                                    </p:set>
                                    <p:animEffect transition="in" filter="fade">
                                      <p:cBhvr>
                                        <p:cTn id="153" dur="500"/>
                                        <p:tgtEl>
                                          <p:spTgt spid="69">
                                            <p:txEl>
                                              <p:pRg st="3" end="3"/>
                                            </p:txEl>
                                          </p:spTgt>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6"/>
                                        </p:tgtEl>
                                        <p:attrNameLst>
                                          <p:attrName>style.visibility</p:attrName>
                                        </p:attrNameLst>
                                      </p:cBhvr>
                                      <p:to>
                                        <p:strVal val="visible"/>
                                      </p:to>
                                    </p:set>
                                    <p:animEffect transition="in" filter="fade">
                                      <p:cBhvr>
                                        <p:cTn id="159" dur="500"/>
                                        <p:tgtEl>
                                          <p:spTgt spid="96"/>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fade">
                                      <p:cBhvr>
                                        <p:cTn id="16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27" grpId="0"/>
      <p:bldP spid="30" grpId="0"/>
      <p:bldP spid="34" grpId="0"/>
      <p:bldP spid="35" grpId="0"/>
      <p:bldP spid="36" grpId="0"/>
      <p:bldP spid="37" grpId="0"/>
      <p:bldP spid="39" grpId="0"/>
      <p:bldP spid="40" grpId="0"/>
      <p:bldP spid="41" grpId="0"/>
      <p:bldP spid="42" grpId="0"/>
      <p:bldP spid="43" grpId="0"/>
      <p:bldP spid="47" grpId="0"/>
      <p:bldP spid="52" grpId="0"/>
      <p:bldP spid="85" grpId="0"/>
      <p:bldP spid="53" grpId="0"/>
      <p:bldP spid="54" grpId="0" animBg="1"/>
      <p:bldP spid="66" grpId="0"/>
      <p:bldP spid="71" grpId="0"/>
      <p:bldP spid="72" grpId="0"/>
      <p:bldP spid="73" grpId="0"/>
      <p:bldP spid="78" grpId="0"/>
      <p:bldP spid="83" grpId="0"/>
      <p:bldP spid="90" grpId="0" animBg="1"/>
      <p:bldP spid="91" grpId="0"/>
      <p:bldP spid="93" grpId="0"/>
      <p:bldP spid="94" grpId="0"/>
      <p:bldP spid="95" grpId="0"/>
      <p:bldP spid="96" grpId="0"/>
      <p:bldP spid="97" grpId="0"/>
      <p:bldP spid="98" grpId="0"/>
      <p:bldP spid="101" grpId="0" animBg="1"/>
      <p:bldP spid="55" grpId="0"/>
      <p:bldP spid="5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754380" y="2367044"/>
            <a:ext cx="8138160" cy="3168000"/>
          </a:xfrm>
          <a:prstGeom prst="rect">
            <a:avLst/>
          </a:prstGeom>
          <a:noFill/>
          <a:ln w="28575">
            <a:solidFill>
              <a:schemeClr val="bg1">
                <a:lumMod val="50000"/>
              </a:schemeClr>
            </a:solidFill>
          </a:ln>
        </p:spPr>
        <p:txBody>
          <a:bodyPr wrap="square" rtlCol="0">
            <a:spAutoFit/>
          </a:bodyPr>
          <a:lstStyle/>
          <a:p>
            <a:endParaRPr lang="en-IN" dirty="0"/>
          </a:p>
        </p:txBody>
      </p:sp>
      <p:sp>
        <p:nvSpPr>
          <p:cNvPr id="2" name="Title 1"/>
          <p:cNvSpPr>
            <a:spLocks noGrp="1"/>
          </p:cNvSpPr>
          <p:nvPr>
            <p:ph type="title"/>
          </p:nvPr>
        </p:nvSpPr>
        <p:spPr>
          <a:xfrm>
            <a:off x="521082" y="3032"/>
            <a:ext cx="8622917" cy="937627"/>
          </a:xfrm>
        </p:spPr>
        <p:txBody>
          <a:bodyPr>
            <a:normAutofit/>
          </a:bodyPr>
          <a:lstStyle/>
          <a:p>
            <a:r>
              <a:rPr lang="en-US" dirty="0"/>
              <a:t>Net Operating Loss Carryforward</a:t>
            </a:r>
            <a:r>
              <a:rPr lang="en-US" dirty="0">
                <a:cs typeface="Arial" charset="0"/>
              </a:rPr>
              <a:t> </a:t>
            </a:r>
            <a:r>
              <a:rPr lang="en-US" sz="2600" dirty="0">
                <a:cs typeface="Arial" charset="0"/>
              </a:rPr>
              <a:t>(continued)</a:t>
            </a:r>
            <a:endParaRPr lang="en-US" sz="2600" dirty="0">
              <a:latin typeface="+mj-lt"/>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103" name="TextBox 102"/>
          <p:cNvSpPr txBox="1"/>
          <p:nvPr/>
        </p:nvSpPr>
        <p:spPr>
          <a:xfrm>
            <a:off x="575129" y="1011125"/>
            <a:ext cx="8568871" cy="1200329"/>
          </a:xfrm>
          <a:prstGeom prst="rect">
            <a:avLst/>
          </a:prstGeom>
          <a:noFill/>
        </p:spPr>
        <p:txBody>
          <a:bodyPr wrap="square" rtlCol="0">
            <a:spAutoFit/>
          </a:bodyPr>
          <a:lstStyle/>
          <a:p>
            <a:r>
              <a:rPr lang="en-IN" sz="2400" dirty="0"/>
              <a:t>During 2021, its first year of operations, American Laminating Corporation reported an operating loss of $120 million for financial reporting and tax purposes. The enacted tax </a:t>
            </a:r>
            <a:r>
              <a:rPr lang="en-US" sz="2400" dirty="0"/>
              <a:t>rate is 25%.</a:t>
            </a:r>
          </a:p>
        </p:txBody>
      </p:sp>
      <p:sp>
        <p:nvSpPr>
          <p:cNvPr id="55" name="TextBox 54"/>
          <p:cNvSpPr txBox="1"/>
          <p:nvPr/>
        </p:nvSpPr>
        <p:spPr>
          <a:xfrm>
            <a:off x="2064095" y="2456550"/>
            <a:ext cx="4176000" cy="461665"/>
          </a:xfrm>
          <a:prstGeom prst="rect">
            <a:avLst/>
          </a:prstGeom>
          <a:noFill/>
        </p:spPr>
        <p:txBody>
          <a:bodyPr wrap="square" rtlCol="0">
            <a:spAutoFit/>
          </a:bodyPr>
          <a:lstStyle/>
          <a:p>
            <a:pPr algn="ctr"/>
            <a:r>
              <a:rPr lang="en-IN" sz="2400" b="1" dirty="0"/>
              <a:t>Income Statement (partial)</a:t>
            </a:r>
            <a:endParaRPr lang="en-US" sz="2200" dirty="0"/>
          </a:p>
        </p:txBody>
      </p:sp>
      <p:sp>
        <p:nvSpPr>
          <p:cNvPr id="56" name="TextBox 55"/>
          <p:cNvSpPr txBox="1"/>
          <p:nvPr/>
        </p:nvSpPr>
        <p:spPr>
          <a:xfrm>
            <a:off x="800100" y="3729091"/>
            <a:ext cx="5832000" cy="461665"/>
          </a:xfrm>
          <a:prstGeom prst="rect">
            <a:avLst/>
          </a:prstGeom>
          <a:noFill/>
        </p:spPr>
        <p:txBody>
          <a:bodyPr wrap="square" rtlCol="0">
            <a:spAutoFit/>
          </a:bodyPr>
          <a:lstStyle/>
          <a:p>
            <a:r>
              <a:rPr lang="en-IN" sz="2400" dirty="0"/>
              <a:t>Operating loss before income taxes</a:t>
            </a:r>
            <a:endParaRPr lang="en-US" sz="2200" dirty="0"/>
          </a:p>
        </p:txBody>
      </p:sp>
      <p:sp>
        <p:nvSpPr>
          <p:cNvPr id="57" name="TextBox 56"/>
          <p:cNvSpPr txBox="1"/>
          <p:nvPr/>
        </p:nvSpPr>
        <p:spPr>
          <a:xfrm>
            <a:off x="800100" y="4300591"/>
            <a:ext cx="5832000" cy="461665"/>
          </a:xfrm>
          <a:prstGeom prst="rect">
            <a:avLst/>
          </a:prstGeom>
          <a:noFill/>
        </p:spPr>
        <p:txBody>
          <a:bodyPr wrap="square" rtlCol="0">
            <a:spAutoFit/>
          </a:bodyPr>
          <a:lstStyle/>
          <a:p>
            <a:r>
              <a:rPr lang="en-IN" sz="2400" b="1" dirty="0">
                <a:solidFill>
                  <a:srgbClr val="EC008C"/>
                </a:solidFill>
              </a:rPr>
              <a:t>Less: Income tax benefit</a:t>
            </a:r>
            <a:endParaRPr lang="en-US" sz="2200" b="1" dirty="0">
              <a:solidFill>
                <a:srgbClr val="EC008C"/>
              </a:solidFill>
            </a:endParaRPr>
          </a:p>
        </p:txBody>
      </p:sp>
      <p:sp>
        <p:nvSpPr>
          <p:cNvPr id="58" name="TextBox 57"/>
          <p:cNvSpPr txBox="1"/>
          <p:nvPr/>
        </p:nvSpPr>
        <p:spPr>
          <a:xfrm>
            <a:off x="800100" y="4872091"/>
            <a:ext cx="5832000" cy="461665"/>
          </a:xfrm>
          <a:prstGeom prst="rect">
            <a:avLst/>
          </a:prstGeom>
          <a:noFill/>
        </p:spPr>
        <p:txBody>
          <a:bodyPr wrap="square" rtlCol="0">
            <a:spAutoFit/>
          </a:bodyPr>
          <a:lstStyle/>
          <a:p>
            <a:r>
              <a:rPr lang="en-IN" sz="2400" dirty="0"/>
              <a:t>Net loss</a:t>
            </a:r>
            <a:endParaRPr lang="en-US" sz="2200" dirty="0"/>
          </a:p>
        </p:txBody>
      </p:sp>
      <p:sp>
        <p:nvSpPr>
          <p:cNvPr id="59" name="TextBox 58"/>
          <p:cNvSpPr txBox="1"/>
          <p:nvPr/>
        </p:nvSpPr>
        <p:spPr>
          <a:xfrm>
            <a:off x="6977220" y="3172831"/>
            <a:ext cx="1872000" cy="461665"/>
          </a:xfrm>
          <a:prstGeom prst="rect">
            <a:avLst/>
          </a:prstGeom>
          <a:noFill/>
        </p:spPr>
        <p:txBody>
          <a:bodyPr wrap="square" rtlCol="0">
            <a:spAutoFit/>
          </a:bodyPr>
          <a:lstStyle/>
          <a:p>
            <a:r>
              <a:rPr lang="en-IN" sz="2400" dirty="0"/>
              <a:t>($ in millions)</a:t>
            </a:r>
            <a:endParaRPr lang="en-US" sz="2200" dirty="0"/>
          </a:p>
        </p:txBody>
      </p:sp>
      <p:sp>
        <p:nvSpPr>
          <p:cNvPr id="60" name="TextBox 59"/>
          <p:cNvSpPr txBox="1"/>
          <p:nvPr/>
        </p:nvSpPr>
        <p:spPr>
          <a:xfrm>
            <a:off x="7319220" y="3729091"/>
            <a:ext cx="1188000" cy="461665"/>
          </a:xfrm>
          <a:prstGeom prst="rect">
            <a:avLst/>
          </a:prstGeom>
          <a:noFill/>
        </p:spPr>
        <p:txBody>
          <a:bodyPr wrap="square" rtlCol="0">
            <a:spAutoFit/>
          </a:bodyPr>
          <a:lstStyle/>
          <a:p>
            <a:pPr algn="r"/>
            <a:r>
              <a:rPr lang="en-IN" sz="2400" dirty="0"/>
              <a:t>$(120)</a:t>
            </a:r>
            <a:endParaRPr lang="en-US" sz="2200" dirty="0"/>
          </a:p>
        </p:txBody>
      </p:sp>
      <p:sp>
        <p:nvSpPr>
          <p:cNvPr id="61" name="TextBox 60"/>
          <p:cNvSpPr txBox="1"/>
          <p:nvPr/>
        </p:nvSpPr>
        <p:spPr>
          <a:xfrm>
            <a:off x="7319220" y="4300591"/>
            <a:ext cx="1188000" cy="461665"/>
          </a:xfrm>
          <a:prstGeom prst="rect">
            <a:avLst/>
          </a:prstGeom>
          <a:noFill/>
        </p:spPr>
        <p:txBody>
          <a:bodyPr wrap="square" rtlCol="0">
            <a:spAutoFit/>
          </a:bodyPr>
          <a:lstStyle/>
          <a:p>
            <a:pPr algn="r"/>
            <a:r>
              <a:rPr lang="en-IN" sz="2400" b="1" dirty="0">
                <a:solidFill>
                  <a:srgbClr val="EC008C"/>
                </a:solidFill>
              </a:rPr>
              <a:t>30</a:t>
            </a:r>
            <a:endParaRPr lang="en-US" sz="2200" b="1" dirty="0">
              <a:solidFill>
                <a:srgbClr val="EC008C"/>
              </a:solidFill>
            </a:endParaRPr>
          </a:p>
        </p:txBody>
      </p:sp>
      <p:sp>
        <p:nvSpPr>
          <p:cNvPr id="93" name="TextBox 92"/>
          <p:cNvSpPr txBox="1"/>
          <p:nvPr/>
        </p:nvSpPr>
        <p:spPr>
          <a:xfrm>
            <a:off x="7319220" y="4872091"/>
            <a:ext cx="1188000" cy="461665"/>
          </a:xfrm>
          <a:prstGeom prst="rect">
            <a:avLst/>
          </a:prstGeom>
          <a:noFill/>
        </p:spPr>
        <p:txBody>
          <a:bodyPr wrap="square" rtlCol="0">
            <a:spAutoFit/>
          </a:bodyPr>
          <a:lstStyle/>
          <a:p>
            <a:pPr algn="r"/>
            <a:r>
              <a:rPr lang="en-IN" sz="2400" u="dbl" dirty="0"/>
              <a:t>$  (90)</a:t>
            </a:r>
            <a:endParaRPr lang="en-US" sz="2200" u="dbl" dirty="0"/>
          </a:p>
        </p:txBody>
      </p:sp>
      <p:cxnSp>
        <p:nvCxnSpPr>
          <p:cNvPr id="105" name="Straight Connector 104"/>
          <p:cNvCxnSpPr/>
          <p:nvPr/>
        </p:nvCxnSpPr>
        <p:spPr>
          <a:xfrm>
            <a:off x="7569547" y="483592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00EB5EEA-4A16-D146-887A-F9C00376E6D2}"/>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75</a:t>
            </a:fld>
            <a:endParaRPr lang="en-US" dirty="0"/>
          </a:p>
        </p:txBody>
      </p:sp>
    </p:spTree>
    <p:extLst>
      <p:ext uri="{BB962C8B-B14F-4D97-AF65-F5344CB8AC3E}">
        <p14:creationId xmlns:p14="http://schemas.microsoft.com/office/powerpoint/2010/main" val="9438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55" grpId="0"/>
      <p:bldP spid="56" grpId="0"/>
      <p:bldP spid="57" grpId="0"/>
      <p:bldP spid="58" grpId="0"/>
      <p:bldP spid="59" grpId="0"/>
      <p:bldP spid="60" grpId="0"/>
      <p:bldP spid="61" grpId="0"/>
      <p:bldP spid="9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Net Operating Loss</a:t>
            </a:r>
          </a:p>
        </p:txBody>
      </p:sp>
      <p:sp>
        <p:nvSpPr>
          <p:cNvPr id="414723" name="Rectangle 3"/>
          <p:cNvSpPr>
            <a:spLocks noGrp="1" noChangeArrowheads="1"/>
          </p:cNvSpPr>
          <p:nvPr>
            <p:ph idx="1"/>
          </p:nvPr>
        </p:nvSpPr>
        <p:spPr>
          <a:xfrm>
            <a:off x="761998" y="1444626"/>
            <a:ext cx="8215881" cy="5057775"/>
          </a:xfrm>
          <a:solidFill>
            <a:srgbClr val="F2F2F2"/>
          </a:solidFill>
        </p:spPr>
        <p:txBody>
          <a:bodyPr>
            <a:normAutofit/>
          </a:bodyPr>
          <a:lstStyle/>
          <a:p>
            <a:pPr marL="0" indent="0">
              <a:buNone/>
            </a:pPr>
            <a:r>
              <a:rPr lang="en-US" sz="2000" dirty="0"/>
              <a:t>Plaxco had a before-tax loss of $100,000 for both financial accounting and tax purposes in 2021, and pays tax at a rate of 25%.  As a result Plaxco will have: </a:t>
            </a:r>
          </a:p>
          <a:p>
            <a:pPr marL="457200" indent="-457200">
              <a:buFont typeface="+mj-lt"/>
              <a:buAutoNum type="alphaLcPeriod"/>
              <a:tabLst>
                <a:tab pos="342900" algn="l"/>
              </a:tabLst>
            </a:pPr>
            <a:r>
              <a:rPr lang="en-US" sz="2000" dirty="0"/>
              <a:t>A 2021 net loss of $100,000 and a deferred tax asset of $100,000</a:t>
            </a:r>
          </a:p>
          <a:p>
            <a:pPr marL="457200" indent="-457200">
              <a:buFont typeface="+mj-lt"/>
              <a:buAutoNum type="alphaLcPeriod"/>
              <a:tabLst>
                <a:tab pos="342900" algn="l"/>
              </a:tabLst>
            </a:pPr>
            <a:r>
              <a:rPr lang="en-US" sz="2000" dirty="0"/>
              <a:t>A 2021 net loss of $100,000 and a deferred tax asset of $25,000</a:t>
            </a:r>
          </a:p>
          <a:p>
            <a:pPr marL="457200" lvl="0" indent="-457200">
              <a:buFont typeface="+mj-lt"/>
              <a:buAutoNum type="alphaLcPeriod"/>
              <a:tabLst>
                <a:tab pos="342900" algn="l"/>
              </a:tabLst>
            </a:pPr>
            <a:r>
              <a:rPr lang="en-US" sz="2000" dirty="0">
                <a:solidFill>
                  <a:prstClr val="black"/>
                </a:solidFill>
              </a:rPr>
              <a:t>A 2021 net loss of $75,000 and a deferred tax asset of $100,000</a:t>
            </a:r>
          </a:p>
          <a:p>
            <a:pPr marL="457200" lvl="0" indent="-457200">
              <a:buFont typeface="+mj-lt"/>
              <a:buAutoNum type="alphaLcPeriod"/>
              <a:tabLst>
                <a:tab pos="342900" algn="l"/>
              </a:tabLst>
            </a:pPr>
            <a:r>
              <a:rPr lang="en-US" sz="2000" dirty="0">
                <a:solidFill>
                  <a:prstClr val="black"/>
                </a:solidFill>
              </a:rPr>
              <a:t>A 2021 net loss of $75,000 and a deferred tax asset of $25,000</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54201" y="3316199"/>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939939" y="4114711"/>
            <a:ext cx="7736470" cy="1908215"/>
          </a:xfrm>
          <a:prstGeom prst="rect">
            <a:avLst/>
          </a:prstGeom>
          <a:solidFill>
            <a:srgbClr val="FDEADA"/>
          </a:solidFill>
          <a:ln w="6350">
            <a:solidFill>
              <a:schemeClr val="tx1"/>
            </a:solidFill>
          </a:ln>
        </p:spPr>
        <p:txBody>
          <a:bodyPr wrap="square" rtlCol="0">
            <a:spAutoFit/>
          </a:bodyPr>
          <a:lstStyle/>
          <a:p>
            <a:pPr fontAlgn="base">
              <a:spcBef>
                <a:spcPct val="0"/>
              </a:spcBef>
              <a:spcAft>
                <a:spcPts val="600"/>
              </a:spcAft>
            </a:pPr>
            <a:r>
              <a:rPr lang="en-US" dirty="0">
                <a:solidFill>
                  <a:prstClr val="black"/>
                </a:solidFill>
                <a:cs typeface="Arial" charset="0"/>
              </a:rPr>
              <a:t>The correct answer is </a:t>
            </a:r>
            <a:r>
              <a:rPr lang="en-US" i="1" dirty="0">
                <a:solidFill>
                  <a:prstClr val="black"/>
                </a:solidFill>
                <a:cs typeface="Arial" charset="0"/>
              </a:rPr>
              <a:t>d</a:t>
            </a:r>
            <a:r>
              <a:rPr lang="en-US" dirty="0">
                <a:solidFill>
                  <a:prstClr val="black"/>
                </a:solidFill>
                <a:cs typeface="Arial" charset="0"/>
              </a:rPr>
              <a:t>. Carryforward of the $100,000 NOL will reduce future taxable income by $100,000, so Plaxco recognizes a deferred tax asset of $100,000 × 25% = $25,000. Plaxco would make the following entry:</a:t>
            </a:r>
          </a:p>
          <a:p>
            <a:pPr fontAlgn="base">
              <a:spcBef>
                <a:spcPct val="0"/>
              </a:spcBef>
            </a:pPr>
            <a:r>
              <a:rPr lang="en-US" dirty="0">
                <a:solidFill>
                  <a:prstClr val="black"/>
                </a:solidFill>
                <a:cs typeface="Arial" charset="0"/>
              </a:rPr>
              <a:t>	</a:t>
            </a:r>
            <a:r>
              <a:rPr lang="en-US" dirty="0">
                <a:cs typeface="Arial" charset="0"/>
              </a:rPr>
              <a:t>Deferred tax asset</a:t>
            </a:r>
            <a:r>
              <a:rPr lang="en-US" dirty="0">
                <a:solidFill>
                  <a:srgbClr val="FF3399"/>
                </a:solidFill>
                <a:cs typeface="Arial" charset="0"/>
              </a:rPr>
              <a:t>	25,000</a:t>
            </a:r>
          </a:p>
          <a:p>
            <a:pPr fontAlgn="base">
              <a:spcBef>
                <a:spcPct val="0"/>
              </a:spcBef>
              <a:spcAft>
                <a:spcPts val="600"/>
              </a:spcAft>
            </a:pPr>
            <a:r>
              <a:rPr lang="en-US" dirty="0">
                <a:solidFill>
                  <a:prstClr val="black"/>
                </a:solidFill>
                <a:cs typeface="Arial" charset="0"/>
              </a:rPr>
              <a:t>		</a:t>
            </a:r>
            <a:r>
              <a:rPr lang="en-US" dirty="0">
                <a:cs typeface="Arial" charset="0"/>
              </a:rPr>
              <a:t>Income tax expense</a:t>
            </a:r>
            <a:r>
              <a:rPr lang="en-US" dirty="0">
                <a:solidFill>
                  <a:prstClr val="black"/>
                </a:solidFill>
                <a:cs typeface="Arial" charset="0"/>
              </a:rPr>
              <a:t>	</a:t>
            </a:r>
            <a:r>
              <a:rPr lang="en-US" dirty="0">
                <a:solidFill>
                  <a:srgbClr val="0070C0"/>
                </a:solidFill>
                <a:cs typeface="Arial" charset="0"/>
              </a:rPr>
              <a:t>25,000</a:t>
            </a:r>
          </a:p>
          <a:p>
            <a:pPr fontAlgn="base">
              <a:spcBef>
                <a:spcPct val="0"/>
              </a:spcBef>
              <a:spcAft>
                <a:spcPts val="600"/>
              </a:spcAft>
            </a:pPr>
            <a:r>
              <a:rPr lang="en-US" dirty="0">
                <a:solidFill>
                  <a:prstClr val="black"/>
                </a:solidFill>
                <a:cs typeface="Arial" charset="0"/>
              </a:rPr>
              <a:t>As a result, Plaxco will show a net loss of $100,000 − $25,000 = </a:t>
            </a:r>
            <a:r>
              <a:rPr lang="en-US" b="1" dirty="0">
                <a:solidFill>
                  <a:srgbClr val="C00000"/>
                </a:solidFill>
                <a:cs typeface="Arial" charset="0"/>
              </a:rPr>
              <a:t>$75,000</a:t>
            </a:r>
            <a:r>
              <a:rPr lang="en-US" dirty="0">
                <a:solidFill>
                  <a:prstClr val="black"/>
                </a:solidFill>
                <a:cs typeface="Arial" charset="0"/>
              </a:rPr>
              <a:t>.</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7" name="Slide Number Placeholder 5">
            <a:extLst>
              <a:ext uri="{FF2B5EF4-FFF2-40B4-BE49-F238E27FC236}">
                <a16:creationId xmlns:a16="http://schemas.microsoft.com/office/drawing/2014/main" id="{798638DF-BB90-DC45-B118-09FA0735E946}"/>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76</a:t>
            </a:fld>
            <a:endParaRPr lang="en-US" dirty="0"/>
          </a:p>
        </p:txBody>
      </p:sp>
    </p:spTree>
    <p:extLst>
      <p:ext uri="{BB962C8B-B14F-4D97-AF65-F5344CB8AC3E}">
        <p14:creationId xmlns:p14="http://schemas.microsoft.com/office/powerpoint/2010/main" val="35365473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894" y="42959"/>
            <a:ext cx="7793912" cy="644038"/>
          </a:xfrm>
        </p:spPr>
        <p:txBody>
          <a:bodyPr>
            <a:noAutofit/>
          </a:bodyPr>
          <a:lstStyle/>
          <a:p>
            <a:r>
              <a:rPr lang="en-IN" sz="2800" dirty="0"/>
              <a:t>Utilizing a Net Operating Loss Carryforward</a:t>
            </a: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25" name="TextBox 24"/>
          <p:cNvSpPr txBox="1"/>
          <p:nvPr/>
        </p:nvSpPr>
        <p:spPr>
          <a:xfrm>
            <a:off x="4748436" y="1511424"/>
            <a:ext cx="2174725" cy="430887"/>
          </a:xfrm>
          <a:prstGeom prst="rect">
            <a:avLst/>
          </a:prstGeom>
          <a:noFill/>
        </p:spPr>
        <p:txBody>
          <a:bodyPr wrap="square" rtlCol="0">
            <a:spAutoFit/>
          </a:bodyPr>
          <a:lstStyle/>
          <a:p>
            <a:pPr algn="ctr"/>
            <a:r>
              <a:rPr lang="en-US" sz="2200" b="1" dirty="0"/>
              <a:t>Current Year</a:t>
            </a:r>
          </a:p>
        </p:txBody>
      </p:sp>
      <p:sp>
        <p:nvSpPr>
          <p:cNvPr id="27" name="TextBox 26"/>
          <p:cNvSpPr txBox="1"/>
          <p:nvPr/>
        </p:nvSpPr>
        <p:spPr>
          <a:xfrm>
            <a:off x="5413048" y="1809113"/>
            <a:ext cx="949652" cy="430887"/>
          </a:xfrm>
          <a:prstGeom prst="rect">
            <a:avLst/>
          </a:prstGeom>
          <a:noFill/>
        </p:spPr>
        <p:txBody>
          <a:bodyPr wrap="square" rtlCol="0">
            <a:spAutoFit/>
          </a:bodyPr>
          <a:lstStyle/>
          <a:p>
            <a:pPr algn="ctr"/>
            <a:r>
              <a:rPr lang="en-US" sz="2200" b="1" dirty="0"/>
              <a:t>2022</a:t>
            </a:r>
            <a:endParaRPr lang="en-US" sz="2200" dirty="0"/>
          </a:p>
        </p:txBody>
      </p:sp>
      <p:sp>
        <p:nvSpPr>
          <p:cNvPr id="30" name="TextBox 29"/>
          <p:cNvSpPr txBox="1"/>
          <p:nvPr/>
        </p:nvSpPr>
        <p:spPr>
          <a:xfrm>
            <a:off x="590549" y="2222526"/>
            <a:ext cx="4656922" cy="430887"/>
          </a:xfrm>
          <a:prstGeom prst="rect">
            <a:avLst/>
          </a:prstGeom>
          <a:noFill/>
        </p:spPr>
        <p:txBody>
          <a:bodyPr wrap="square" rtlCol="0">
            <a:spAutoFit/>
          </a:bodyPr>
          <a:lstStyle/>
          <a:p>
            <a:r>
              <a:rPr lang="en-US" sz="2200" b="1" dirty="0"/>
              <a:t>Pretax accounting and taxable income</a:t>
            </a:r>
            <a:endParaRPr lang="en-US" sz="2200" dirty="0"/>
          </a:p>
        </p:txBody>
      </p:sp>
      <p:cxnSp>
        <p:nvCxnSpPr>
          <p:cNvPr id="31" name="Straight Connector 30"/>
          <p:cNvCxnSpPr/>
          <p:nvPr/>
        </p:nvCxnSpPr>
        <p:spPr>
          <a:xfrm>
            <a:off x="669868" y="220801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0549" y="2584100"/>
            <a:ext cx="5025695" cy="430887"/>
          </a:xfrm>
          <a:prstGeom prst="rect">
            <a:avLst/>
          </a:prstGeom>
          <a:noFill/>
        </p:spPr>
        <p:txBody>
          <a:bodyPr wrap="square" rtlCol="0">
            <a:spAutoFit/>
          </a:bodyPr>
          <a:lstStyle/>
          <a:p>
            <a:pPr lvl="1"/>
            <a:r>
              <a:rPr lang="en-US" sz="2200" dirty="0"/>
              <a:t>NOL carryforward (using 80% x $100)</a:t>
            </a:r>
          </a:p>
        </p:txBody>
      </p:sp>
      <p:sp>
        <p:nvSpPr>
          <p:cNvPr id="35" name="TextBox 34"/>
          <p:cNvSpPr txBox="1"/>
          <p:nvPr/>
        </p:nvSpPr>
        <p:spPr>
          <a:xfrm>
            <a:off x="590549" y="2879187"/>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590549" y="3186974"/>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90549" y="3520163"/>
            <a:ext cx="3966937" cy="430887"/>
          </a:xfrm>
          <a:prstGeom prst="rect">
            <a:avLst/>
          </a:prstGeom>
          <a:noFill/>
        </p:spPr>
        <p:txBody>
          <a:bodyPr wrap="square" rtlCol="0">
            <a:spAutoFit/>
          </a:bodyPr>
          <a:lstStyle/>
          <a:p>
            <a:pPr lvl="1"/>
            <a:r>
              <a:rPr lang="en-US" sz="2200" dirty="0"/>
              <a:t>Tax payable currently</a:t>
            </a:r>
          </a:p>
        </p:txBody>
      </p:sp>
      <p:sp>
        <p:nvSpPr>
          <p:cNvPr id="39" name="TextBox 38"/>
          <p:cNvSpPr txBox="1"/>
          <p:nvPr/>
        </p:nvSpPr>
        <p:spPr>
          <a:xfrm>
            <a:off x="5413048" y="2222526"/>
            <a:ext cx="949652" cy="430887"/>
          </a:xfrm>
          <a:prstGeom prst="rect">
            <a:avLst/>
          </a:prstGeom>
        </p:spPr>
        <p:txBody>
          <a:bodyPr wrap="square" rtlCol="0">
            <a:spAutoFit/>
          </a:bodyPr>
          <a:lstStyle/>
          <a:p>
            <a:pPr algn="r"/>
            <a:r>
              <a:rPr lang="en-US" sz="2200" dirty="0"/>
              <a:t>$100</a:t>
            </a:r>
          </a:p>
        </p:txBody>
      </p:sp>
      <p:sp>
        <p:nvSpPr>
          <p:cNvPr id="40" name="TextBox 39"/>
          <p:cNvSpPr txBox="1"/>
          <p:nvPr/>
        </p:nvSpPr>
        <p:spPr>
          <a:xfrm>
            <a:off x="5360973" y="2569585"/>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5413048" y="2878368"/>
            <a:ext cx="949652" cy="430887"/>
          </a:xfrm>
          <a:prstGeom prst="rect">
            <a:avLst/>
          </a:prstGeom>
        </p:spPr>
        <p:txBody>
          <a:bodyPr wrap="square" rtlCol="0">
            <a:spAutoFit/>
          </a:bodyPr>
          <a:lstStyle/>
          <a:p>
            <a:pPr algn="r"/>
            <a:r>
              <a:rPr lang="en-US" sz="2200" dirty="0"/>
              <a:t>$ 20</a:t>
            </a:r>
          </a:p>
        </p:txBody>
      </p:sp>
      <p:sp>
        <p:nvSpPr>
          <p:cNvPr id="42" name="TextBox 41"/>
          <p:cNvSpPr txBox="1"/>
          <p:nvPr/>
        </p:nvSpPr>
        <p:spPr>
          <a:xfrm>
            <a:off x="5616244" y="3186974"/>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5413048" y="3520163"/>
            <a:ext cx="949652" cy="430887"/>
          </a:xfrm>
          <a:prstGeom prst="rect">
            <a:avLst/>
          </a:prstGeom>
        </p:spPr>
        <p:txBody>
          <a:bodyPr wrap="square" rtlCol="0">
            <a:spAutoFit/>
          </a:bodyPr>
          <a:lstStyle/>
          <a:p>
            <a:pPr algn="r"/>
            <a:r>
              <a:rPr lang="en-US" sz="2200" b="1" dirty="0">
                <a:solidFill>
                  <a:srgbClr val="92D050"/>
                </a:solidFill>
              </a:rPr>
              <a:t>$  5</a:t>
            </a:r>
          </a:p>
        </p:txBody>
      </p:sp>
      <p:sp>
        <p:nvSpPr>
          <p:cNvPr id="47" name="TextBox 46"/>
          <p:cNvSpPr txBox="1"/>
          <p:nvPr/>
        </p:nvSpPr>
        <p:spPr>
          <a:xfrm>
            <a:off x="7486149" y="3148874"/>
            <a:ext cx="949652" cy="430887"/>
          </a:xfrm>
          <a:prstGeom prst="rect">
            <a:avLst/>
          </a:prstGeom>
        </p:spPr>
        <p:txBody>
          <a:bodyPr wrap="square" rtlCol="0">
            <a:spAutoFit/>
          </a:bodyPr>
          <a:lstStyle/>
          <a:p>
            <a:pPr algn="r"/>
            <a:r>
              <a:rPr lang="en-US" sz="2200" dirty="0"/>
              <a:t>25%</a:t>
            </a:r>
          </a:p>
        </p:txBody>
      </p:sp>
      <p:sp>
        <p:nvSpPr>
          <p:cNvPr id="52" name="TextBox 51"/>
          <p:cNvSpPr txBox="1"/>
          <p:nvPr/>
        </p:nvSpPr>
        <p:spPr>
          <a:xfrm>
            <a:off x="7365855" y="3561515"/>
            <a:ext cx="949652" cy="430887"/>
          </a:xfrm>
          <a:prstGeom prst="rect">
            <a:avLst/>
          </a:prstGeom>
        </p:spPr>
        <p:txBody>
          <a:bodyPr wrap="square" rtlCol="0">
            <a:spAutoFit/>
          </a:bodyPr>
          <a:lstStyle/>
          <a:p>
            <a:pPr algn="r"/>
            <a:r>
              <a:rPr lang="en-US" sz="2200" b="1" dirty="0"/>
              <a:t>$10</a:t>
            </a:r>
          </a:p>
        </p:txBody>
      </p:sp>
      <p:sp>
        <p:nvSpPr>
          <p:cNvPr id="85" name="TextBox 84"/>
          <p:cNvSpPr txBox="1"/>
          <p:nvPr/>
        </p:nvSpPr>
        <p:spPr>
          <a:xfrm>
            <a:off x="1341185" y="1840387"/>
            <a:ext cx="2143589" cy="430887"/>
          </a:xfrm>
          <a:prstGeom prst="rect">
            <a:avLst/>
          </a:prstGeom>
        </p:spPr>
        <p:txBody>
          <a:bodyPr wrap="square" rtlCol="0">
            <a:spAutoFit/>
          </a:bodyPr>
          <a:lstStyle/>
          <a:p>
            <a:pPr algn="ctr"/>
            <a:r>
              <a:rPr lang="en-US" sz="2200" dirty="0"/>
              <a:t>($ in millions)</a:t>
            </a:r>
          </a:p>
        </p:txBody>
      </p:sp>
      <p:cxnSp>
        <p:nvCxnSpPr>
          <p:cNvPr id="5" name="Straight Connector 4"/>
          <p:cNvCxnSpPr/>
          <p:nvPr/>
        </p:nvCxnSpPr>
        <p:spPr>
          <a:xfrm>
            <a:off x="7776554" y="3550265"/>
            <a:ext cx="466065" cy="0"/>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5716863" y="2932643"/>
            <a:ext cx="56393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665807" y="356463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5665807" y="389401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5665807" y="3943178"/>
            <a:ext cx="619152" cy="0"/>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754498" y="3904573"/>
            <a:ext cx="3966937" cy="1446550"/>
          </a:xfrm>
          <a:prstGeom prst="rect">
            <a:avLst/>
          </a:prstGeom>
          <a:noFill/>
        </p:spPr>
        <p:txBody>
          <a:bodyPr wrap="square" rtlCol="0">
            <a:spAutoFit/>
          </a:bodyPr>
          <a:lstStyle/>
          <a:p>
            <a:r>
              <a:rPr lang="en-US" sz="2200" b="1" dirty="0">
                <a:solidFill>
                  <a:srgbClr val="92D050"/>
                </a:solidFill>
              </a:rPr>
              <a:t>Step 1: Tax Payable: $5</a:t>
            </a:r>
          </a:p>
          <a:p>
            <a:r>
              <a:rPr lang="en-US" sz="2200" b="1" dirty="0"/>
              <a:t>Step 2: DTA end bal: $10</a:t>
            </a:r>
          </a:p>
          <a:p>
            <a:r>
              <a:rPr lang="en-US" sz="2200" b="1" dirty="0">
                <a:solidFill>
                  <a:srgbClr val="FF3399"/>
                </a:solidFill>
              </a:rPr>
              <a:t>Step 3: DTA change: $20</a:t>
            </a:r>
          </a:p>
          <a:p>
            <a:r>
              <a:rPr lang="en-US" sz="2200" b="1" dirty="0">
                <a:solidFill>
                  <a:srgbClr val="0070C0"/>
                </a:solidFill>
              </a:rPr>
              <a:t>Step 4: Tax exp plug: $25</a:t>
            </a:r>
          </a:p>
        </p:txBody>
      </p:sp>
      <p:sp>
        <p:nvSpPr>
          <p:cNvPr id="53" name="TextBox 52">
            <a:extLst>
              <a:ext uri="{FF2B5EF4-FFF2-40B4-BE49-F238E27FC236}">
                <a16:creationId xmlns:a16="http://schemas.microsoft.com/office/drawing/2014/main" id="{CAE5B4A7-CD6B-4F93-86C8-36BBCEDC751E}"/>
              </a:ext>
            </a:extLst>
          </p:cNvPr>
          <p:cNvSpPr txBox="1"/>
          <p:nvPr/>
        </p:nvSpPr>
        <p:spPr>
          <a:xfrm>
            <a:off x="6640072" y="1497858"/>
            <a:ext cx="2488055" cy="769441"/>
          </a:xfrm>
          <a:prstGeom prst="rect">
            <a:avLst/>
          </a:prstGeom>
          <a:noFill/>
        </p:spPr>
        <p:txBody>
          <a:bodyPr wrap="square" rtlCol="0">
            <a:spAutoFit/>
          </a:bodyPr>
          <a:lstStyle/>
          <a:p>
            <a:pPr algn="ctr"/>
            <a:r>
              <a:rPr lang="en-US" sz="2200" b="1" dirty="0"/>
              <a:t>Future Deductible</a:t>
            </a:r>
          </a:p>
          <a:p>
            <a:pPr algn="ctr"/>
            <a:r>
              <a:rPr lang="en-US" sz="2200" b="1" dirty="0"/>
              <a:t> Amounts</a:t>
            </a:r>
            <a:endParaRPr lang="en-US" sz="2200" dirty="0"/>
          </a:p>
        </p:txBody>
      </p:sp>
      <p:sp>
        <p:nvSpPr>
          <p:cNvPr id="54" name="TextBox 53">
            <a:extLst>
              <a:ext uri="{FF2B5EF4-FFF2-40B4-BE49-F238E27FC236}">
                <a16:creationId xmlns:a16="http://schemas.microsoft.com/office/drawing/2014/main" id="{1458640F-D383-462E-B2F5-9AF3FDFD0119}"/>
              </a:ext>
            </a:extLst>
          </p:cNvPr>
          <p:cNvSpPr txBox="1"/>
          <p:nvPr/>
        </p:nvSpPr>
        <p:spPr>
          <a:xfrm>
            <a:off x="5268672" y="4079376"/>
            <a:ext cx="3286742" cy="1259351"/>
          </a:xfrm>
          <a:prstGeom prst="rect">
            <a:avLst/>
          </a:prstGeom>
          <a:solidFill>
            <a:srgbClr val="A4D7EF"/>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id="{2A880487-9CA7-44ED-AE08-72D244B33ADB}"/>
              </a:ext>
            </a:extLst>
          </p:cNvPr>
          <p:cNvSpPr txBox="1"/>
          <p:nvPr/>
        </p:nvSpPr>
        <p:spPr>
          <a:xfrm>
            <a:off x="5374514" y="40950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68" name="Straight Connector 67">
            <a:extLst>
              <a:ext uri="{FF2B5EF4-FFF2-40B4-BE49-F238E27FC236}">
                <a16:creationId xmlns:a16="http://schemas.microsoft.com/office/drawing/2014/main" id="{68CF6C67-4069-4F33-B6F3-463F330C57FA}"/>
              </a:ext>
            </a:extLst>
          </p:cNvPr>
          <p:cNvCxnSpPr/>
          <p:nvPr/>
        </p:nvCxnSpPr>
        <p:spPr>
          <a:xfrm>
            <a:off x="5304621" y="44492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2C7A833-5C60-46E7-8590-B8A28CE7717C}"/>
              </a:ext>
            </a:extLst>
          </p:cNvPr>
          <p:cNvCxnSpPr/>
          <p:nvPr/>
        </p:nvCxnSpPr>
        <p:spPr>
          <a:xfrm flipH="1">
            <a:off x="6892126" y="44426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9E98688B-3191-402A-BB42-2E5492E186D7}"/>
              </a:ext>
            </a:extLst>
          </p:cNvPr>
          <p:cNvSpPr txBox="1"/>
          <p:nvPr/>
        </p:nvSpPr>
        <p:spPr>
          <a:xfrm>
            <a:off x="5212075" y="4393079"/>
            <a:ext cx="1160570" cy="430887"/>
          </a:xfrm>
          <a:prstGeom prst="rect">
            <a:avLst/>
          </a:prstGeom>
        </p:spPr>
        <p:txBody>
          <a:bodyPr wrap="square" rtlCol="0">
            <a:spAutoFit/>
          </a:bodyPr>
          <a:lstStyle/>
          <a:p>
            <a:pPr algn="r"/>
            <a:r>
              <a:rPr lang="en-US" sz="2200" dirty="0"/>
              <a:t>beg. bal.</a:t>
            </a:r>
          </a:p>
        </p:txBody>
      </p:sp>
      <p:sp>
        <p:nvSpPr>
          <p:cNvPr id="72" name="TextBox 71">
            <a:extLst>
              <a:ext uri="{FF2B5EF4-FFF2-40B4-BE49-F238E27FC236}">
                <a16:creationId xmlns:a16="http://schemas.microsoft.com/office/drawing/2014/main" id="{00032FDD-0E94-4E5F-AF0E-B1FF388C48FA}"/>
              </a:ext>
            </a:extLst>
          </p:cNvPr>
          <p:cNvSpPr txBox="1"/>
          <p:nvPr/>
        </p:nvSpPr>
        <p:spPr>
          <a:xfrm>
            <a:off x="5226742" y="4977025"/>
            <a:ext cx="1195737" cy="430887"/>
          </a:xfrm>
          <a:prstGeom prst="rect">
            <a:avLst/>
          </a:prstGeom>
        </p:spPr>
        <p:txBody>
          <a:bodyPr wrap="square" rtlCol="0">
            <a:spAutoFit/>
          </a:bodyPr>
          <a:lstStyle/>
          <a:p>
            <a:pPr algn="r"/>
            <a:r>
              <a:rPr lang="en-US" sz="2200" dirty="0"/>
              <a:t>end. bal.</a:t>
            </a:r>
          </a:p>
        </p:txBody>
      </p:sp>
      <p:sp>
        <p:nvSpPr>
          <p:cNvPr id="73" name="TextBox 72">
            <a:extLst>
              <a:ext uri="{FF2B5EF4-FFF2-40B4-BE49-F238E27FC236}">
                <a16:creationId xmlns:a16="http://schemas.microsoft.com/office/drawing/2014/main" id="{9D01F719-28F4-41FB-83CB-F2C8A9C00BB1}"/>
              </a:ext>
            </a:extLst>
          </p:cNvPr>
          <p:cNvSpPr txBox="1"/>
          <p:nvPr/>
        </p:nvSpPr>
        <p:spPr>
          <a:xfrm>
            <a:off x="6262028" y="4393079"/>
            <a:ext cx="471015" cy="430887"/>
          </a:xfrm>
          <a:prstGeom prst="rect">
            <a:avLst/>
          </a:prstGeom>
        </p:spPr>
        <p:txBody>
          <a:bodyPr wrap="square" rtlCol="0" anchor="ctr">
            <a:spAutoFit/>
          </a:bodyPr>
          <a:lstStyle/>
          <a:p>
            <a:pPr algn="r"/>
            <a:r>
              <a:rPr lang="en-US" sz="2200" dirty="0"/>
              <a:t>30</a:t>
            </a:r>
          </a:p>
        </p:txBody>
      </p:sp>
      <p:sp>
        <p:nvSpPr>
          <p:cNvPr id="78" name="TextBox 77">
            <a:extLst>
              <a:ext uri="{FF2B5EF4-FFF2-40B4-BE49-F238E27FC236}">
                <a16:creationId xmlns:a16="http://schemas.microsoft.com/office/drawing/2014/main" id="{50A017C0-C7E5-4C7F-9DF6-205E41A6B9BA}"/>
              </a:ext>
            </a:extLst>
          </p:cNvPr>
          <p:cNvSpPr txBox="1"/>
          <p:nvPr/>
        </p:nvSpPr>
        <p:spPr>
          <a:xfrm>
            <a:off x="6855390" y="4649876"/>
            <a:ext cx="471015" cy="430887"/>
          </a:xfrm>
          <a:prstGeom prst="rect">
            <a:avLst/>
          </a:prstGeom>
        </p:spPr>
        <p:txBody>
          <a:bodyPr wrap="square" rtlCol="0" anchor="ctr">
            <a:spAutoFit/>
          </a:bodyPr>
          <a:lstStyle/>
          <a:p>
            <a:pPr algn="r"/>
            <a:r>
              <a:rPr lang="en-US" sz="2200" b="1" dirty="0">
                <a:solidFill>
                  <a:srgbClr val="EC008C"/>
                </a:solidFill>
              </a:rPr>
              <a:t>20</a:t>
            </a:r>
          </a:p>
        </p:txBody>
      </p:sp>
      <p:cxnSp>
        <p:nvCxnSpPr>
          <p:cNvPr id="80" name="Straight Connector 79">
            <a:extLst>
              <a:ext uri="{FF2B5EF4-FFF2-40B4-BE49-F238E27FC236}">
                <a16:creationId xmlns:a16="http://schemas.microsoft.com/office/drawing/2014/main" id="{804488A9-124E-489E-9ED9-C625F035B4D4}"/>
              </a:ext>
            </a:extLst>
          </p:cNvPr>
          <p:cNvCxnSpPr/>
          <p:nvPr/>
        </p:nvCxnSpPr>
        <p:spPr>
          <a:xfrm>
            <a:off x="5304621" y="50515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3FC6BA36-3813-410E-A7F6-3F85B607541C}"/>
              </a:ext>
            </a:extLst>
          </p:cNvPr>
          <p:cNvSpPr txBox="1"/>
          <p:nvPr/>
        </p:nvSpPr>
        <p:spPr>
          <a:xfrm>
            <a:off x="6294551" y="4972259"/>
            <a:ext cx="471015" cy="430887"/>
          </a:xfrm>
          <a:prstGeom prst="rect">
            <a:avLst/>
          </a:prstGeom>
        </p:spPr>
        <p:txBody>
          <a:bodyPr wrap="square" rtlCol="0" anchor="ctr">
            <a:spAutoFit/>
          </a:bodyPr>
          <a:lstStyle/>
          <a:p>
            <a:pPr algn="r"/>
            <a:r>
              <a:rPr lang="en-US" sz="2200" b="1" dirty="0"/>
              <a:t>10</a:t>
            </a:r>
          </a:p>
        </p:txBody>
      </p:sp>
      <p:cxnSp>
        <p:nvCxnSpPr>
          <p:cNvPr id="84" name="Straight Arrow Connector 83">
            <a:extLst>
              <a:ext uri="{FF2B5EF4-FFF2-40B4-BE49-F238E27FC236}">
                <a16:creationId xmlns:a16="http://schemas.microsoft.com/office/drawing/2014/main" id="{8E675A74-AF3B-418D-A15F-66D035AAC870}"/>
              </a:ext>
            </a:extLst>
          </p:cNvPr>
          <p:cNvCxnSpPr>
            <a:cxnSpLocks/>
          </p:cNvCxnSpPr>
          <p:nvPr/>
        </p:nvCxnSpPr>
        <p:spPr>
          <a:xfrm flipH="1">
            <a:off x="6640073" y="3859619"/>
            <a:ext cx="1153592" cy="12588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F6105A-92BD-4EA6-B05F-AD939AE592CA}"/>
              </a:ext>
            </a:extLst>
          </p:cNvPr>
          <p:cNvSpPr/>
          <p:nvPr/>
        </p:nvSpPr>
        <p:spPr>
          <a:xfrm>
            <a:off x="891049" y="5413477"/>
            <a:ext cx="7921625" cy="1390557"/>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91" name="TextBox 90">
            <a:extLst>
              <a:ext uri="{FF2B5EF4-FFF2-40B4-BE49-F238E27FC236}">
                <a16:creationId xmlns:a16="http://schemas.microsoft.com/office/drawing/2014/main" id="{18816ADE-9639-4B68-B810-D6A30BFCE0E0}"/>
              </a:ext>
            </a:extLst>
          </p:cNvPr>
          <p:cNvSpPr txBox="1">
            <a:spLocks noChangeArrowheads="1"/>
          </p:cNvSpPr>
          <p:nvPr/>
        </p:nvSpPr>
        <p:spPr bwMode="auto">
          <a:xfrm>
            <a:off x="874035" y="5357484"/>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2022</a:t>
            </a:r>
            <a:endParaRPr lang="en-IN" sz="2400" b="1" baseline="30000" dirty="0">
              <a:latin typeface="Calibri" pitchFamily="34" charset="0"/>
            </a:endParaRPr>
          </a:p>
        </p:txBody>
      </p:sp>
      <p:cxnSp>
        <p:nvCxnSpPr>
          <p:cNvPr id="92" name="Straight Connector 91">
            <a:extLst>
              <a:ext uri="{FF2B5EF4-FFF2-40B4-BE49-F238E27FC236}">
                <a16:creationId xmlns:a16="http://schemas.microsoft.com/office/drawing/2014/main" id="{39D94CA5-2D4E-46BA-BA17-E4F1277FAB21}"/>
              </a:ext>
            </a:extLst>
          </p:cNvPr>
          <p:cNvCxnSpPr/>
          <p:nvPr/>
        </p:nvCxnSpPr>
        <p:spPr>
          <a:xfrm>
            <a:off x="891050" y="57599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9A87311-B50E-47F3-8537-83E7D4566E7E}"/>
              </a:ext>
            </a:extLst>
          </p:cNvPr>
          <p:cNvSpPr txBox="1">
            <a:spLocks noChangeArrowheads="1"/>
          </p:cNvSpPr>
          <p:nvPr/>
        </p:nvSpPr>
        <p:spPr bwMode="auto">
          <a:xfrm>
            <a:off x="972122" y="6060418"/>
            <a:ext cx="4731414" cy="404812"/>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94" name="TextBox 93">
            <a:extLst>
              <a:ext uri="{FF2B5EF4-FFF2-40B4-BE49-F238E27FC236}">
                <a16:creationId xmlns:a16="http://schemas.microsoft.com/office/drawing/2014/main" id="{6841094A-DD95-4D22-B8B6-A3FF14F0202C}"/>
              </a:ext>
            </a:extLst>
          </p:cNvPr>
          <p:cNvSpPr txBox="1">
            <a:spLocks noChangeArrowheads="1"/>
          </p:cNvSpPr>
          <p:nvPr/>
        </p:nvSpPr>
        <p:spPr bwMode="auto">
          <a:xfrm>
            <a:off x="450187" y="5713359"/>
            <a:ext cx="4728545" cy="404813"/>
          </a:xfrm>
          <a:prstGeom prst="rect">
            <a:avLst/>
          </a:prstGeom>
          <a:noFill/>
          <a:ln w="9525">
            <a:noFill/>
            <a:miter lim="800000"/>
            <a:headEnd/>
            <a:tailEnd/>
          </a:ln>
        </p:spPr>
        <p:txBody>
          <a:bodyPr/>
          <a:lstStyle/>
          <a:p>
            <a:pPr lvl="1"/>
            <a:r>
              <a:rPr lang="en-US" sz="2400" dirty="0"/>
              <a:t>Income tax expense</a:t>
            </a:r>
            <a:endParaRPr lang="en-IN" sz="2400" dirty="0">
              <a:latin typeface="Calibri" pitchFamily="34" charset="0"/>
            </a:endParaRPr>
          </a:p>
        </p:txBody>
      </p:sp>
      <p:sp>
        <p:nvSpPr>
          <p:cNvPr id="95" name="TextBox 94">
            <a:extLst>
              <a:ext uri="{FF2B5EF4-FFF2-40B4-BE49-F238E27FC236}">
                <a16:creationId xmlns:a16="http://schemas.microsoft.com/office/drawing/2014/main" id="{179B270C-DA31-4B0B-85F7-FB4BA3384551}"/>
              </a:ext>
            </a:extLst>
          </p:cNvPr>
          <p:cNvSpPr txBox="1">
            <a:spLocks noChangeArrowheads="1"/>
          </p:cNvSpPr>
          <p:nvPr/>
        </p:nvSpPr>
        <p:spPr bwMode="auto">
          <a:xfrm>
            <a:off x="6228340" y="5745366"/>
            <a:ext cx="1174822" cy="404812"/>
          </a:xfrm>
          <a:prstGeom prst="rect">
            <a:avLst/>
          </a:prstGeom>
          <a:noFill/>
          <a:ln w="9525">
            <a:noFill/>
            <a:miter lim="800000"/>
            <a:headEnd/>
            <a:tailEnd/>
          </a:ln>
        </p:spPr>
        <p:txBody>
          <a:bodyPr/>
          <a:lstStyle/>
          <a:p>
            <a:pPr algn="r"/>
            <a:r>
              <a:rPr lang="en-IN" sz="2200" b="1" dirty="0">
                <a:solidFill>
                  <a:srgbClr val="0070C0"/>
                </a:solidFill>
              </a:rPr>
              <a:t>25</a:t>
            </a:r>
          </a:p>
        </p:txBody>
      </p:sp>
      <p:sp>
        <p:nvSpPr>
          <p:cNvPr id="96" name="TextBox 95">
            <a:extLst>
              <a:ext uri="{FF2B5EF4-FFF2-40B4-BE49-F238E27FC236}">
                <a16:creationId xmlns:a16="http://schemas.microsoft.com/office/drawing/2014/main" id="{7BE1C424-3D7B-448A-9A07-E654B27B47A3}"/>
              </a:ext>
            </a:extLst>
          </p:cNvPr>
          <p:cNvSpPr txBox="1">
            <a:spLocks noChangeArrowheads="1"/>
          </p:cNvSpPr>
          <p:nvPr/>
        </p:nvSpPr>
        <p:spPr bwMode="auto">
          <a:xfrm>
            <a:off x="7567399" y="6099355"/>
            <a:ext cx="1176057" cy="404813"/>
          </a:xfrm>
          <a:prstGeom prst="rect">
            <a:avLst/>
          </a:prstGeom>
          <a:noFill/>
          <a:ln w="9525">
            <a:noFill/>
            <a:miter lim="800000"/>
            <a:headEnd/>
            <a:tailEnd/>
          </a:ln>
        </p:spPr>
        <p:txBody>
          <a:bodyPr/>
          <a:lstStyle/>
          <a:p>
            <a:pPr algn="r"/>
            <a:r>
              <a:rPr lang="en-IN" sz="2400" b="1" dirty="0">
                <a:solidFill>
                  <a:srgbClr val="EC008C"/>
                </a:solidFill>
              </a:rPr>
              <a:t>20</a:t>
            </a:r>
          </a:p>
        </p:txBody>
      </p:sp>
      <p:sp>
        <p:nvSpPr>
          <p:cNvPr id="97" name="TextBox 96">
            <a:extLst>
              <a:ext uri="{FF2B5EF4-FFF2-40B4-BE49-F238E27FC236}">
                <a16:creationId xmlns:a16="http://schemas.microsoft.com/office/drawing/2014/main" id="{F60FB55E-D805-40A7-A09A-C91FE973502E}"/>
              </a:ext>
            </a:extLst>
          </p:cNvPr>
          <p:cNvSpPr txBox="1">
            <a:spLocks noChangeArrowheads="1"/>
          </p:cNvSpPr>
          <p:nvPr/>
        </p:nvSpPr>
        <p:spPr bwMode="auto">
          <a:xfrm>
            <a:off x="7804505" y="53511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8" name="TextBox 97">
            <a:extLst>
              <a:ext uri="{FF2B5EF4-FFF2-40B4-BE49-F238E27FC236}">
                <a16:creationId xmlns:a16="http://schemas.microsoft.com/office/drawing/2014/main" id="{10CBFEE4-6FEC-4B22-BA99-0DFCC58130EF}"/>
              </a:ext>
            </a:extLst>
          </p:cNvPr>
          <p:cNvSpPr txBox="1">
            <a:spLocks noChangeArrowheads="1"/>
          </p:cNvSpPr>
          <p:nvPr/>
        </p:nvSpPr>
        <p:spPr bwMode="auto">
          <a:xfrm>
            <a:off x="6305836" y="53511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101" name="Rectangle 100">
            <a:extLst>
              <a:ext uri="{FF2B5EF4-FFF2-40B4-BE49-F238E27FC236}">
                <a16:creationId xmlns:a16="http://schemas.microsoft.com/office/drawing/2014/main" id="{8FC5D9F5-34A1-4B32-8D31-739BFC90002F}"/>
              </a:ext>
            </a:extLst>
          </p:cNvPr>
          <p:cNvSpPr/>
          <p:nvPr/>
        </p:nvSpPr>
        <p:spPr>
          <a:xfrm>
            <a:off x="6950361" y="5825733"/>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6D59893-D4A6-4A19-B0E6-5B4A989FE1BC}"/>
              </a:ext>
            </a:extLst>
          </p:cNvPr>
          <p:cNvSpPr txBox="1"/>
          <p:nvPr/>
        </p:nvSpPr>
        <p:spPr>
          <a:xfrm>
            <a:off x="7458034" y="2567173"/>
            <a:ext cx="949652" cy="430887"/>
          </a:xfrm>
          <a:prstGeom prst="rect">
            <a:avLst/>
          </a:prstGeom>
        </p:spPr>
        <p:txBody>
          <a:bodyPr wrap="square" rtlCol="0">
            <a:spAutoFit/>
          </a:bodyPr>
          <a:lstStyle/>
          <a:p>
            <a:pPr algn="r"/>
            <a:r>
              <a:rPr lang="en-US" sz="2200" dirty="0"/>
              <a:t>$(40)</a:t>
            </a:r>
          </a:p>
        </p:txBody>
      </p:sp>
      <p:sp>
        <p:nvSpPr>
          <p:cNvPr id="56" name="TextBox 55">
            <a:extLst>
              <a:ext uri="{FF2B5EF4-FFF2-40B4-BE49-F238E27FC236}">
                <a16:creationId xmlns:a16="http://schemas.microsoft.com/office/drawing/2014/main" id="{9B2539C4-61EC-4348-B505-729AE66C5975}"/>
              </a:ext>
            </a:extLst>
          </p:cNvPr>
          <p:cNvSpPr txBox="1"/>
          <p:nvPr/>
        </p:nvSpPr>
        <p:spPr>
          <a:xfrm>
            <a:off x="639935" y="559944"/>
            <a:ext cx="8568871" cy="1323439"/>
          </a:xfrm>
          <a:prstGeom prst="rect">
            <a:avLst/>
          </a:prstGeom>
          <a:noFill/>
        </p:spPr>
        <p:txBody>
          <a:bodyPr wrap="square" rtlCol="0">
            <a:spAutoFit/>
          </a:bodyPr>
          <a:lstStyle/>
          <a:p>
            <a:r>
              <a:rPr lang="en-IN" sz="2000" dirty="0"/>
              <a:t>During 2022, its second year of operations, American Laminating Corporation reported pretax income of $100 million for financial reporting and tax purposes.  American is limited to offsetting 80% of income with its NOL carryforward in any tax year.  The enacted tax rate is 25%.</a:t>
            </a:r>
            <a:endParaRPr lang="en-US" sz="2000" dirty="0"/>
          </a:p>
        </p:txBody>
      </p:sp>
      <p:sp>
        <p:nvSpPr>
          <p:cNvPr id="51" name="TextBox 50">
            <a:extLst>
              <a:ext uri="{FF2B5EF4-FFF2-40B4-BE49-F238E27FC236}">
                <a16:creationId xmlns:a16="http://schemas.microsoft.com/office/drawing/2014/main" id="{EDEA6FE3-1215-4505-B0A2-523964FDA325}"/>
              </a:ext>
            </a:extLst>
          </p:cNvPr>
          <p:cNvSpPr txBox="1">
            <a:spLocks noChangeArrowheads="1"/>
          </p:cNvSpPr>
          <p:nvPr/>
        </p:nvSpPr>
        <p:spPr bwMode="auto">
          <a:xfrm>
            <a:off x="972122" y="6377918"/>
            <a:ext cx="4731414" cy="404812"/>
          </a:xfrm>
          <a:prstGeom prst="rect">
            <a:avLst/>
          </a:prstGeom>
          <a:noFill/>
          <a:ln w="9525">
            <a:noFill/>
            <a:miter lim="800000"/>
            <a:headEnd/>
            <a:tailEnd/>
          </a:ln>
        </p:spPr>
        <p:txBody>
          <a:bodyPr/>
          <a:lstStyle/>
          <a:p>
            <a:pPr lvl="1"/>
            <a:r>
              <a:rPr lang="en-US" sz="2400" dirty="0"/>
              <a:t>Income tax payable (per above)</a:t>
            </a:r>
            <a:endParaRPr lang="en-IN" sz="2400" dirty="0">
              <a:latin typeface="Calibri" pitchFamily="34" charset="0"/>
            </a:endParaRPr>
          </a:p>
        </p:txBody>
      </p:sp>
      <p:sp>
        <p:nvSpPr>
          <p:cNvPr id="57" name="TextBox 56">
            <a:extLst>
              <a:ext uri="{FF2B5EF4-FFF2-40B4-BE49-F238E27FC236}">
                <a16:creationId xmlns:a16="http://schemas.microsoft.com/office/drawing/2014/main" id="{A120C16D-C445-4592-ADB1-C6FEC167F6BB}"/>
              </a:ext>
            </a:extLst>
          </p:cNvPr>
          <p:cNvSpPr txBox="1">
            <a:spLocks noChangeArrowheads="1"/>
          </p:cNvSpPr>
          <p:nvPr/>
        </p:nvSpPr>
        <p:spPr bwMode="auto">
          <a:xfrm>
            <a:off x="7567399" y="6416855"/>
            <a:ext cx="1176057" cy="404813"/>
          </a:xfrm>
          <a:prstGeom prst="rect">
            <a:avLst/>
          </a:prstGeom>
          <a:noFill/>
          <a:ln w="9525">
            <a:noFill/>
            <a:miter lim="800000"/>
            <a:headEnd/>
            <a:tailEnd/>
          </a:ln>
        </p:spPr>
        <p:txBody>
          <a:bodyPr/>
          <a:lstStyle/>
          <a:p>
            <a:pPr algn="r"/>
            <a:r>
              <a:rPr lang="en-IN" sz="2400" b="1" dirty="0">
                <a:solidFill>
                  <a:srgbClr val="92D050"/>
                </a:solidFill>
                <a:latin typeface="Calibri" pitchFamily="34" charset="0"/>
              </a:rPr>
              <a:t>5</a:t>
            </a:r>
          </a:p>
        </p:txBody>
      </p:sp>
      <p:sp>
        <p:nvSpPr>
          <p:cNvPr id="58" name="Rectangle 57">
            <a:extLst>
              <a:ext uri="{FF2B5EF4-FFF2-40B4-BE49-F238E27FC236}">
                <a16:creationId xmlns:a16="http://schemas.microsoft.com/office/drawing/2014/main" id="{5FC9BC81-50C9-4786-B1DF-7EF7B850CD86}"/>
              </a:ext>
            </a:extLst>
          </p:cNvPr>
          <p:cNvSpPr/>
          <p:nvPr/>
        </p:nvSpPr>
        <p:spPr>
          <a:xfrm>
            <a:off x="6919882" y="4741077"/>
            <a:ext cx="39538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A3E4944-9B9C-4C85-91FF-341432166366}"/>
              </a:ext>
            </a:extLst>
          </p:cNvPr>
          <p:cNvSpPr txBox="1"/>
          <p:nvPr/>
        </p:nvSpPr>
        <p:spPr>
          <a:xfrm>
            <a:off x="7960975" y="2246500"/>
            <a:ext cx="1065331" cy="369332"/>
          </a:xfrm>
          <a:prstGeom prst="rect">
            <a:avLst/>
          </a:prstGeom>
          <a:solidFill>
            <a:srgbClr val="DCE6F2"/>
          </a:solidFill>
          <a:ln>
            <a:solidFill>
              <a:schemeClr val="tx1"/>
            </a:solidFill>
          </a:ln>
        </p:spPr>
        <p:txBody>
          <a:bodyPr wrap="square" rtlCol="0">
            <a:spAutoFit/>
          </a:bodyPr>
          <a:lstStyle/>
          <a:p>
            <a:r>
              <a:rPr lang="en-US" dirty="0"/>
              <a:t>$120-$80</a:t>
            </a:r>
          </a:p>
        </p:txBody>
      </p:sp>
      <p:cxnSp>
        <p:nvCxnSpPr>
          <p:cNvPr id="6" name="Connector: Elbow 5">
            <a:extLst>
              <a:ext uri="{FF2B5EF4-FFF2-40B4-BE49-F238E27FC236}">
                <a16:creationId xmlns:a16="http://schemas.microsoft.com/office/drawing/2014/main" id="{E3BB70C2-2335-46D7-8CC7-DE304AFEFEC0}"/>
              </a:ext>
            </a:extLst>
          </p:cNvPr>
          <p:cNvCxnSpPr>
            <a:cxnSpLocks/>
          </p:cNvCxnSpPr>
          <p:nvPr/>
        </p:nvCxnSpPr>
        <p:spPr>
          <a:xfrm rot="10800000" flipV="1">
            <a:off x="8394655" y="2642682"/>
            <a:ext cx="335770" cy="175947"/>
          </a:xfrm>
          <a:prstGeom prst="bentConnector3">
            <a:avLst>
              <a:gd name="adj1" fmla="val 293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72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par>
                                <p:cTn id="47" presetID="10"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par>
                                <p:cTn id="50" presetID="10" presetClass="entr" presetSubtype="0"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par>
                                <p:cTn id="53" presetID="10" presetClass="entr" presetSubtype="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9">
                                            <p:txEl>
                                              <p:pRg st="0" end="0"/>
                                            </p:txEl>
                                          </p:spTgt>
                                        </p:tgtEl>
                                        <p:attrNameLst>
                                          <p:attrName>style.visibility</p:attrName>
                                        </p:attrNameLst>
                                      </p:cBhvr>
                                      <p:to>
                                        <p:strVal val="visible"/>
                                      </p:to>
                                    </p:set>
                                    <p:animEffect transition="in" filter="fade">
                                      <p:cBhvr>
                                        <p:cTn id="78" dur="500"/>
                                        <p:tgtEl>
                                          <p:spTgt spid="6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par>
                                <p:cTn id="82" presetID="10" presetClass="entr" presetSubtype="0" fill="hold"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500"/>
                                        <p:tgtEl>
                                          <p:spTgt spid="9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9">
                                            <p:txEl>
                                              <p:pRg st="1" end="1"/>
                                            </p:txEl>
                                          </p:spTgt>
                                        </p:tgtEl>
                                        <p:attrNameLst>
                                          <p:attrName>style.visibility</p:attrName>
                                        </p:attrNameLst>
                                      </p:cBhvr>
                                      <p:to>
                                        <p:strVal val="visible"/>
                                      </p:to>
                                    </p:set>
                                    <p:animEffect transition="in" filter="fade">
                                      <p:cBhvr>
                                        <p:cTn id="101" dur="500"/>
                                        <p:tgtEl>
                                          <p:spTgt spid="69">
                                            <p:txEl>
                                              <p:pRg st="1" end="1"/>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par>
                                <p:cTn id="111" presetID="10" presetClass="entr" presetSubtype="0" fill="hold"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childTnLst>
                                </p:cTn>
                              </p:par>
                              <p:par>
                                <p:cTn id="114" presetID="10" presetClass="entr" presetSubtype="0"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0"/>
                                        <p:tgtEl>
                                          <p:spTgt spid="7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fade">
                                      <p:cBhvr>
                                        <p:cTn id="122" dur="500"/>
                                        <p:tgtEl>
                                          <p:spTgt spid="7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500"/>
                                        <p:tgtEl>
                                          <p:spTgt spid="73"/>
                                        </p:tgtEl>
                                      </p:cBhvr>
                                    </p:animEffect>
                                  </p:childTnLst>
                                </p:cTn>
                              </p:par>
                              <p:par>
                                <p:cTn id="126" presetID="10" presetClass="entr" presetSubtype="0" fill="hold"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fade">
                                      <p:cBhvr>
                                        <p:cTn id="131" dur="500"/>
                                        <p:tgtEl>
                                          <p:spTgt spid="83"/>
                                        </p:tgtEl>
                                      </p:cBhvr>
                                    </p:animEffect>
                                  </p:childTnLst>
                                </p:cTn>
                              </p:par>
                              <p:par>
                                <p:cTn id="132" presetID="10" presetClass="entr" presetSubtype="0" fill="hold" nodeType="withEffect">
                                  <p:stCondLst>
                                    <p:cond delay="0"/>
                                  </p:stCondLst>
                                  <p:childTnLst>
                                    <p:set>
                                      <p:cBhvr>
                                        <p:cTn id="133" dur="1" fill="hold">
                                          <p:stCondLst>
                                            <p:cond delay="0"/>
                                          </p:stCondLst>
                                        </p:cTn>
                                        <p:tgtEl>
                                          <p:spTgt spid="84"/>
                                        </p:tgtEl>
                                        <p:attrNameLst>
                                          <p:attrName>style.visibility</p:attrName>
                                        </p:attrNameLst>
                                      </p:cBhvr>
                                      <p:to>
                                        <p:strVal val="visible"/>
                                      </p:to>
                                    </p:set>
                                    <p:animEffect transition="in" filter="fade">
                                      <p:cBhvr>
                                        <p:cTn id="134" dur="500"/>
                                        <p:tgtEl>
                                          <p:spTgt spid="8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69">
                                            <p:txEl>
                                              <p:pRg st="2" end="2"/>
                                            </p:txEl>
                                          </p:spTgt>
                                        </p:tgtEl>
                                        <p:attrNameLst>
                                          <p:attrName>style.visibility</p:attrName>
                                        </p:attrNameLst>
                                      </p:cBhvr>
                                      <p:to>
                                        <p:strVal val="visible"/>
                                      </p:to>
                                    </p:set>
                                    <p:animEffect transition="in" filter="fade">
                                      <p:cBhvr>
                                        <p:cTn id="139" dur="500"/>
                                        <p:tgtEl>
                                          <p:spTgt spid="69">
                                            <p:txEl>
                                              <p:pRg st="2" end="2"/>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fade">
                                      <p:cBhvr>
                                        <p:cTn id="142" dur="500"/>
                                        <p:tgtEl>
                                          <p:spTgt spid="7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8"/>
                                        </p:tgtEl>
                                        <p:attrNameLst>
                                          <p:attrName>style.visibility</p:attrName>
                                        </p:attrNameLst>
                                      </p:cBhvr>
                                      <p:to>
                                        <p:strVal val="visible"/>
                                      </p:to>
                                    </p:set>
                                    <p:animEffect transition="in" filter="fade">
                                      <p:cBhvr>
                                        <p:cTn id="145" dur="500"/>
                                        <p:tgtEl>
                                          <p:spTgt spid="5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6"/>
                                        </p:tgtEl>
                                        <p:attrNameLst>
                                          <p:attrName>style.visibility</p:attrName>
                                        </p:attrNameLst>
                                      </p:cBhvr>
                                      <p:to>
                                        <p:strVal val="visible"/>
                                      </p:to>
                                    </p:set>
                                    <p:animEffect transition="in" filter="fade">
                                      <p:cBhvr>
                                        <p:cTn id="148" dur="500"/>
                                        <p:tgtEl>
                                          <p:spTgt spid="9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fade">
                                      <p:cBhvr>
                                        <p:cTn id="151" dur="500"/>
                                        <p:tgtEl>
                                          <p:spTgt spid="9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69">
                                            <p:txEl>
                                              <p:pRg st="3" end="3"/>
                                            </p:txEl>
                                          </p:spTgt>
                                        </p:tgtEl>
                                        <p:attrNameLst>
                                          <p:attrName>style.visibility</p:attrName>
                                        </p:attrNameLst>
                                      </p:cBhvr>
                                      <p:to>
                                        <p:strVal val="visible"/>
                                      </p:to>
                                    </p:set>
                                    <p:animEffect transition="in" filter="fade">
                                      <p:cBhvr>
                                        <p:cTn id="156" dur="500"/>
                                        <p:tgtEl>
                                          <p:spTgt spid="69">
                                            <p:txEl>
                                              <p:pRg st="3" end="3"/>
                                            </p:txEl>
                                          </p:spTgt>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5"/>
                                        </p:tgtEl>
                                        <p:attrNameLst>
                                          <p:attrName>style.visibility</p:attrName>
                                        </p:attrNameLst>
                                      </p:cBhvr>
                                      <p:to>
                                        <p:strVal val="visible"/>
                                      </p:to>
                                    </p:set>
                                    <p:animEffect transition="in" filter="fade">
                                      <p:cBhvr>
                                        <p:cTn id="159" dur="500"/>
                                        <p:tgtEl>
                                          <p:spTgt spid="9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fade">
                                      <p:cBhvr>
                                        <p:cTn id="162" dur="500"/>
                                        <p:tgtEl>
                                          <p:spTgt spid="10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fade">
                                      <p:cBhvr>
                                        <p:cTn id="16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4" grpId="0"/>
      <p:bldP spid="35" grpId="0"/>
      <p:bldP spid="36" grpId="0"/>
      <p:bldP spid="37" grpId="0"/>
      <p:bldP spid="39" grpId="0"/>
      <p:bldP spid="40" grpId="0"/>
      <p:bldP spid="41" grpId="0"/>
      <p:bldP spid="42" grpId="0"/>
      <p:bldP spid="43" grpId="0"/>
      <p:bldP spid="47" grpId="0"/>
      <p:bldP spid="52" grpId="0"/>
      <p:bldP spid="85" grpId="0"/>
      <p:bldP spid="53" grpId="0"/>
      <p:bldP spid="54" grpId="0" animBg="1"/>
      <p:bldP spid="66" grpId="0"/>
      <p:bldP spid="71" grpId="0"/>
      <p:bldP spid="72" grpId="0"/>
      <p:bldP spid="73" grpId="0"/>
      <p:bldP spid="78" grpId="0"/>
      <p:bldP spid="83" grpId="0"/>
      <p:bldP spid="91" grpId="0"/>
      <p:bldP spid="93" grpId="0"/>
      <p:bldP spid="94" grpId="0"/>
      <p:bldP spid="95" grpId="0"/>
      <p:bldP spid="96" grpId="0"/>
      <p:bldP spid="97" grpId="0"/>
      <p:bldP spid="98" grpId="0"/>
      <p:bldP spid="101" grpId="0" animBg="1"/>
      <p:bldP spid="55" grpId="0"/>
      <p:bldP spid="51" grpId="0"/>
      <p:bldP spid="57" grpId="0"/>
      <p:bldP spid="58"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754380" y="3167144"/>
            <a:ext cx="8138160" cy="3168000"/>
          </a:xfrm>
          <a:prstGeom prst="rect">
            <a:avLst/>
          </a:prstGeom>
          <a:noFill/>
          <a:ln w="28575">
            <a:solidFill>
              <a:schemeClr val="bg1">
                <a:lumMod val="50000"/>
              </a:schemeClr>
            </a:solidFill>
          </a:ln>
        </p:spPr>
        <p:txBody>
          <a:bodyPr wrap="square" rtlCol="0">
            <a:spAutoFit/>
          </a:bodyPr>
          <a:lstStyle/>
          <a:p>
            <a:endParaRPr lang="en-IN" dirty="0"/>
          </a:p>
        </p:txBody>
      </p:sp>
      <p:sp>
        <p:nvSpPr>
          <p:cNvPr id="2" name="Title 1"/>
          <p:cNvSpPr>
            <a:spLocks noGrp="1"/>
          </p:cNvSpPr>
          <p:nvPr>
            <p:ph type="title"/>
          </p:nvPr>
        </p:nvSpPr>
        <p:spPr>
          <a:xfrm>
            <a:off x="521082" y="3032"/>
            <a:ext cx="8622917" cy="937627"/>
          </a:xfrm>
        </p:spPr>
        <p:txBody>
          <a:bodyPr>
            <a:normAutofit/>
          </a:bodyPr>
          <a:lstStyle/>
          <a:p>
            <a:r>
              <a:rPr lang="en-US" dirty="0"/>
              <a:t>Net Operating Loss Carryforward</a:t>
            </a:r>
            <a:r>
              <a:rPr lang="en-US" dirty="0">
                <a:cs typeface="Arial" charset="0"/>
              </a:rPr>
              <a:t> </a:t>
            </a:r>
            <a:r>
              <a:rPr lang="en-US" sz="2600" dirty="0">
                <a:cs typeface="Arial" charset="0"/>
              </a:rPr>
              <a:t>(continued)</a:t>
            </a:r>
            <a:endParaRPr lang="en-US" sz="2600" dirty="0">
              <a:latin typeface="+mj-lt"/>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103" name="TextBox 102"/>
          <p:cNvSpPr txBox="1"/>
          <p:nvPr/>
        </p:nvSpPr>
        <p:spPr>
          <a:xfrm>
            <a:off x="575129" y="1011125"/>
            <a:ext cx="8568871" cy="1938992"/>
          </a:xfrm>
          <a:prstGeom prst="rect">
            <a:avLst/>
          </a:prstGeom>
          <a:noFill/>
        </p:spPr>
        <p:txBody>
          <a:bodyPr wrap="square" rtlCol="0">
            <a:spAutoFit/>
          </a:bodyPr>
          <a:lstStyle/>
          <a:p>
            <a:r>
              <a:rPr lang="en-IN" sz="2400" dirty="0"/>
              <a:t>During 2022, its second year of operations, American Laminating Corporation reported pretax income of $1000 million for financial reporting and tax purposes.  American is limited to offsetting 80% of income with its NOL carryforward in any tax year.  The enacted tax rate is 25%.</a:t>
            </a:r>
            <a:endParaRPr lang="en-US" sz="2400" dirty="0"/>
          </a:p>
        </p:txBody>
      </p:sp>
      <p:sp>
        <p:nvSpPr>
          <p:cNvPr id="55" name="TextBox 54"/>
          <p:cNvSpPr txBox="1"/>
          <p:nvPr/>
        </p:nvSpPr>
        <p:spPr>
          <a:xfrm>
            <a:off x="2064095" y="3256650"/>
            <a:ext cx="4176000" cy="461665"/>
          </a:xfrm>
          <a:prstGeom prst="rect">
            <a:avLst/>
          </a:prstGeom>
          <a:noFill/>
        </p:spPr>
        <p:txBody>
          <a:bodyPr wrap="square" rtlCol="0">
            <a:spAutoFit/>
          </a:bodyPr>
          <a:lstStyle/>
          <a:p>
            <a:pPr algn="ctr"/>
            <a:r>
              <a:rPr lang="en-IN" sz="2400" b="1" dirty="0"/>
              <a:t>Income Statement (partial)</a:t>
            </a:r>
            <a:endParaRPr lang="en-US" sz="2200" dirty="0"/>
          </a:p>
        </p:txBody>
      </p:sp>
      <p:sp>
        <p:nvSpPr>
          <p:cNvPr id="56" name="TextBox 55"/>
          <p:cNvSpPr txBox="1"/>
          <p:nvPr/>
        </p:nvSpPr>
        <p:spPr>
          <a:xfrm>
            <a:off x="800100" y="4529191"/>
            <a:ext cx="5832000" cy="461665"/>
          </a:xfrm>
          <a:prstGeom prst="rect">
            <a:avLst/>
          </a:prstGeom>
          <a:noFill/>
        </p:spPr>
        <p:txBody>
          <a:bodyPr wrap="square" rtlCol="0">
            <a:spAutoFit/>
          </a:bodyPr>
          <a:lstStyle/>
          <a:p>
            <a:r>
              <a:rPr lang="en-IN" sz="2400" dirty="0"/>
              <a:t>Pretax accounting income</a:t>
            </a:r>
            <a:endParaRPr lang="en-US" sz="2200" dirty="0"/>
          </a:p>
        </p:txBody>
      </p:sp>
      <p:sp>
        <p:nvSpPr>
          <p:cNvPr id="57" name="TextBox 56"/>
          <p:cNvSpPr txBox="1"/>
          <p:nvPr/>
        </p:nvSpPr>
        <p:spPr>
          <a:xfrm>
            <a:off x="800100" y="5006441"/>
            <a:ext cx="5832000" cy="430887"/>
          </a:xfrm>
          <a:prstGeom prst="rect">
            <a:avLst/>
          </a:prstGeom>
          <a:noFill/>
        </p:spPr>
        <p:txBody>
          <a:bodyPr wrap="square" rtlCol="0">
            <a:spAutoFit/>
          </a:bodyPr>
          <a:lstStyle/>
          <a:p>
            <a:r>
              <a:rPr lang="en-IN" sz="2200" b="1" dirty="0">
                <a:solidFill>
                  <a:srgbClr val="0070C0"/>
                </a:solidFill>
              </a:rPr>
              <a:t>Less: Income tax expense</a:t>
            </a:r>
            <a:endParaRPr lang="en-US" sz="2200" b="1" dirty="0">
              <a:solidFill>
                <a:srgbClr val="0070C0"/>
              </a:solidFill>
            </a:endParaRPr>
          </a:p>
        </p:txBody>
      </p:sp>
      <p:sp>
        <p:nvSpPr>
          <p:cNvPr id="58" name="TextBox 57"/>
          <p:cNvSpPr txBox="1"/>
          <p:nvPr/>
        </p:nvSpPr>
        <p:spPr>
          <a:xfrm>
            <a:off x="800100" y="5672191"/>
            <a:ext cx="5832000" cy="461665"/>
          </a:xfrm>
          <a:prstGeom prst="rect">
            <a:avLst/>
          </a:prstGeom>
          <a:noFill/>
        </p:spPr>
        <p:txBody>
          <a:bodyPr wrap="square" rtlCol="0">
            <a:spAutoFit/>
          </a:bodyPr>
          <a:lstStyle/>
          <a:p>
            <a:r>
              <a:rPr lang="en-IN" sz="2400" dirty="0"/>
              <a:t>Net income</a:t>
            </a:r>
            <a:endParaRPr lang="en-US" sz="2200" dirty="0"/>
          </a:p>
        </p:txBody>
      </p:sp>
      <p:sp>
        <p:nvSpPr>
          <p:cNvPr id="59" name="TextBox 58"/>
          <p:cNvSpPr txBox="1"/>
          <p:nvPr/>
        </p:nvSpPr>
        <p:spPr>
          <a:xfrm>
            <a:off x="6977220" y="3972931"/>
            <a:ext cx="1872000" cy="461665"/>
          </a:xfrm>
          <a:prstGeom prst="rect">
            <a:avLst/>
          </a:prstGeom>
          <a:noFill/>
        </p:spPr>
        <p:txBody>
          <a:bodyPr wrap="square" rtlCol="0">
            <a:spAutoFit/>
          </a:bodyPr>
          <a:lstStyle/>
          <a:p>
            <a:r>
              <a:rPr lang="en-IN" sz="2400" dirty="0"/>
              <a:t>($ in millions)</a:t>
            </a:r>
            <a:endParaRPr lang="en-US" sz="2200" dirty="0"/>
          </a:p>
        </p:txBody>
      </p:sp>
      <p:sp>
        <p:nvSpPr>
          <p:cNvPr id="60" name="TextBox 59"/>
          <p:cNvSpPr txBox="1"/>
          <p:nvPr/>
        </p:nvSpPr>
        <p:spPr>
          <a:xfrm>
            <a:off x="7319220" y="4529191"/>
            <a:ext cx="1188000" cy="461665"/>
          </a:xfrm>
          <a:prstGeom prst="rect">
            <a:avLst/>
          </a:prstGeom>
          <a:noFill/>
        </p:spPr>
        <p:txBody>
          <a:bodyPr wrap="square" rtlCol="0">
            <a:spAutoFit/>
          </a:bodyPr>
          <a:lstStyle/>
          <a:p>
            <a:pPr algn="r"/>
            <a:r>
              <a:rPr lang="en-IN" sz="2400" dirty="0"/>
              <a:t>$100</a:t>
            </a:r>
            <a:endParaRPr lang="en-US" sz="2200" dirty="0"/>
          </a:p>
        </p:txBody>
      </p:sp>
      <p:sp>
        <p:nvSpPr>
          <p:cNvPr id="61" name="TextBox 60"/>
          <p:cNvSpPr txBox="1"/>
          <p:nvPr/>
        </p:nvSpPr>
        <p:spPr>
          <a:xfrm>
            <a:off x="8068520" y="5115931"/>
            <a:ext cx="1188000" cy="430887"/>
          </a:xfrm>
          <a:prstGeom prst="rect">
            <a:avLst/>
          </a:prstGeom>
          <a:noFill/>
        </p:spPr>
        <p:txBody>
          <a:bodyPr wrap="square" rtlCol="0">
            <a:spAutoFit/>
          </a:bodyPr>
          <a:lstStyle/>
          <a:p>
            <a:r>
              <a:rPr lang="en-US" sz="2200" b="1" dirty="0">
                <a:solidFill>
                  <a:srgbClr val="0070C0"/>
                </a:solidFill>
              </a:rPr>
              <a:t>25</a:t>
            </a:r>
          </a:p>
        </p:txBody>
      </p:sp>
      <p:sp>
        <p:nvSpPr>
          <p:cNvPr id="93" name="TextBox 92"/>
          <p:cNvSpPr txBox="1"/>
          <p:nvPr/>
        </p:nvSpPr>
        <p:spPr>
          <a:xfrm>
            <a:off x="7319220" y="5672191"/>
            <a:ext cx="1188000" cy="461665"/>
          </a:xfrm>
          <a:prstGeom prst="rect">
            <a:avLst/>
          </a:prstGeom>
          <a:noFill/>
        </p:spPr>
        <p:txBody>
          <a:bodyPr wrap="square" rtlCol="0">
            <a:spAutoFit/>
          </a:bodyPr>
          <a:lstStyle/>
          <a:p>
            <a:pPr algn="r"/>
            <a:r>
              <a:rPr lang="en-IN" sz="2400" u="dbl" dirty="0"/>
              <a:t>$ 75</a:t>
            </a:r>
            <a:endParaRPr lang="en-US" sz="2200" u="dbl" dirty="0"/>
          </a:p>
        </p:txBody>
      </p:sp>
      <p:cxnSp>
        <p:nvCxnSpPr>
          <p:cNvPr id="105" name="Straight Connector 104"/>
          <p:cNvCxnSpPr/>
          <p:nvPr/>
        </p:nvCxnSpPr>
        <p:spPr>
          <a:xfrm>
            <a:off x="7463220" y="5636024"/>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07F65B18-DE28-F44B-90E2-DFF079878998}"/>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78</a:t>
            </a:fld>
            <a:endParaRPr lang="en-US" dirty="0"/>
          </a:p>
        </p:txBody>
      </p:sp>
    </p:spTree>
    <p:extLst>
      <p:ext uri="{BB962C8B-B14F-4D97-AF65-F5344CB8AC3E}">
        <p14:creationId xmlns:p14="http://schemas.microsoft.com/office/powerpoint/2010/main" val="392197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55" grpId="0"/>
      <p:bldP spid="56" grpId="0"/>
      <p:bldP spid="57" grpId="0"/>
      <p:bldP spid="58" grpId="0"/>
      <p:bldP spid="59" grpId="0"/>
      <p:bldP spid="60" grpId="0"/>
      <p:bldP spid="61" grpId="0"/>
      <p:bldP spid="9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82" y="3032"/>
            <a:ext cx="8622917" cy="937627"/>
          </a:xfrm>
        </p:spPr>
        <p:txBody>
          <a:bodyPr>
            <a:normAutofit/>
          </a:bodyPr>
          <a:lstStyle/>
          <a:p>
            <a:pPr algn="ctr"/>
            <a:r>
              <a:rPr lang="en-US" dirty="0"/>
              <a:t>Net Operating Loss Carryback</a:t>
            </a:r>
            <a:endParaRPr lang="en-US" sz="2600" dirty="0">
              <a:latin typeface="+mj-lt"/>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103" name="TextBox 102"/>
          <p:cNvSpPr txBox="1"/>
          <p:nvPr/>
        </p:nvSpPr>
        <p:spPr>
          <a:xfrm>
            <a:off x="575129" y="1011125"/>
            <a:ext cx="8568871" cy="5570756"/>
          </a:xfrm>
          <a:prstGeom prst="rect">
            <a:avLst/>
          </a:prstGeom>
          <a:noFill/>
        </p:spPr>
        <p:txBody>
          <a:bodyPr wrap="square" rtlCol="0">
            <a:spAutoFit/>
          </a:bodyPr>
          <a:lstStyle/>
          <a:p>
            <a:r>
              <a:rPr lang="en-US" sz="2400" dirty="0"/>
              <a:t>For tax years beginning </a:t>
            </a:r>
            <a:r>
              <a:rPr lang="en-US" sz="2400" b="1" dirty="0">
                <a:solidFill>
                  <a:srgbClr val="FF0000"/>
                </a:solidFill>
              </a:rPr>
              <a:t>before January 1, 2018</a:t>
            </a:r>
            <a:r>
              <a:rPr lang="en-US" sz="2400" dirty="0"/>
              <a:t>, companies could elect to carry an NOL </a:t>
            </a:r>
            <a:r>
              <a:rPr lang="en-US" sz="2400" i="1" dirty="0"/>
              <a:t>back </a:t>
            </a:r>
            <a:r>
              <a:rPr lang="en-US" sz="2400" dirty="0"/>
              <a:t>to the </a:t>
            </a:r>
            <a:r>
              <a:rPr lang="en-US" sz="2400" i="1" dirty="0"/>
              <a:t>past two years</a:t>
            </a:r>
            <a:r>
              <a:rPr lang="en-US" sz="2400" dirty="0"/>
              <a:t> and carry forward any amount of NOL that remained for up to 20 years.</a:t>
            </a:r>
          </a:p>
          <a:p>
            <a:pPr marL="800100" lvl="1" indent="-342900">
              <a:buFont typeface="Arial" panose="020B0604020202020204" pitchFamily="34" charset="0"/>
              <a:buChar char="•"/>
            </a:pPr>
            <a:r>
              <a:rPr lang="en-US" sz="2400" dirty="0"/>
              <a:t>This produced an immediate refund of taxes paid in those prior years</a:t>
            </a:r>
          </a:p>
          <a:p>
            <a:endParaRPr lang="en-US" sz="2400" dirty="0"/>
          </a:p>
          <a:p>
            <a:r>
              <a:rPr lang="en-US" sz="2400" dirty="0"/>
              <a:t>For tax years beginning </a:t>
            </a:r>
            <a:r>
              <a:rPr lang="en-US" sz="2400" b="1" dirty="0">
                <a:solidFill>
                  <a:srgbClr val="FF0000"/>
                </a:solidFill>
              </a:rPr>
              <a:t>after December 31, 2017</a:t>
            </a:r>
            <a:r>
              <a:rPr lang="en-US" sz="2400" dirty="0"/>
              <a:t>, NOL carrybacks are not allowed for most companies.</a:t>
            </a:r>
          </a:p>
          <a:p>
            <a:pPr marL="342900" indent="-342900">
              <a:buFont typeface="Arial" panose="020B0604020202020204" pitchFamily="34" charset="0"/>
              <a:buChar char="•"/>
            </a:pPr>
            <a:r>
              <a:rPr lang="en-US" sz="2400" dirty="0"/>
              <a:t>However, the </a:t>
            </a:r>
            <a:r>
              <a:rPr lang="en-US" sz="2400" b="1" dirty="0">
                <a:solidFill>
                  <a:srgbClr val="FF0000"/>
                </a:solidFill>
              </a:rPr>
              <a:t>old rules still apply </a:t>
            </a:r>
            <a:r>
              <a:rPr lang="en-US" sz="2400" dirty="0"/>
              <a:t>for property and casualty insurance companies, and some farm-related businesses </a:t>
            </a:r>
          </a:p>
          <a:p>
            <a:pPr marL="800100" lvl="1" indent="-342900">
              <a:buFont typeface="Arial" panose="020B0604020202020204" pitchFamily="34" charset="0"/>
              <a:buChar char="•"/>
            </a:pPr>
            <a:r>
              <a:rPr lang="en-US" sz="2400" dirty="0"/>
              <a:t>These companies are allowed to carry NOLs back two years and forward indefinitely and there is no 80% limitation. </a:t>
            </a:r>
          </a:p>
          <a:p>
            <a:pPr marL="800100" lvl="1" indent="-342900">
              <a:buFont typeface="Arial" panose="020B0604020202020204" pitchFamily="34" charset="0"/>
              <a:buChar char="•"/>
            </a:pPr>
            <a:r>
              <a:rPr lang="en-US" sz="2400" dirty="0"/>
              <a:t>Also, many states continue to allow NOL carrybacks with respect to calculating state income taxes.</a:t>
            </a:r>
          </a:p>
          <a:p>
            <a:pPr lvl="1"/>
            <a:r>
              <a:rPr lang="en-US" sz="2000" dirty="0"/>
              <a:t> </a:t>
            </a:r>
          </a:p>
        </p:txBody>
      </p:sp>
      <p:sp>
        <p:nvSpPr>
          <p:cNvPr id="5" name="Slide Number Placeholder 5">
            <a:extLst>
              <a:ext uri="{FF2B5EF4-FFF2-40B4-BE49-F238E27FC236}">
                <a16:creationId xmlns:a16="http://schemas.microsoft.com/office/drawing/2014/main" id="{0E8D7162-34DA-BC42-863B-D07D6372B8E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79</a:t>
            </a:fld>
            <a:endParaRPr lang="en-US" dirty="0"/>
          </a:p>
        </p:txBody>
      </p:sp>
    </p:spTree>
    <p:extLst>
      <p:ext uri="{BB962C8B-B14F-4D97-AF65-F5344CB8AC3E}">
        <p14:creationId xmlns:p14="http://schemas.microsoft.com/office/powerpoint/2010/main" val="24811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500"/>
                                        <p:tgtEl>
                                          <p:spTgt spid="1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animEffect transition="in" filter="fade">
                                      <p:cBhvr>
                                        <p:cTn id="11" dur="500"/>
                                        <p:tgtEl>
                                          <p:spTgt spid="10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
                                            <p:txEl>
                                              <p:pRg st="3" end="3"/>
                                            </p:txEl>
                                          </p:spTgt>
                                        </p:tgtEl>
                                        <p:attrNameLst>
                                          <p:attrName>style.visibility</p:attrName>
                                        </p:attrNameLst>
                                      </p:cBhvr>
                                      <p:to>
                                        <p:strVal val="visible"/>
                                      </p:to>
                                    </p:set>
                                    <p:animEffect transition="in" filter="fade">
                                      <p:cBhvr>
                                        <p:cTn id="16" dur="500"/>
                                        <p:tgtEl>
                                          <p:spTgt spid="10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3">
                                            <p:txEl>
                                              <p:pRg st="4" end="4"/>
                                            </p:txEl>
                                          </p:spTgt>
                                        </p:tgtEl>
                                        <p:attrNameLst>
                                          <p:attrName>style.visibility</p:attrName>
                                        </p:attrNameLst>
                                      </p:cBhvr>
                                      <p:to>
                                        <p:strVal val="visible"/>
                                      </p:to>
                                    </p:set>
                                    <p:animEffect transition="in" filter="fade">
                                      <p:cBhvr>
                                        <p:cTn id="20" dur="500"/>
                                        <p:tgtEl>
                                          <p:spTgt spid="103">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3">
                                            <p:txEl>
                                              <p:pRg st="5" end="5"/>
                                            </p:txEl>
                                          </p:spTgt>
                                        </p:tgtEl>
                                        <p:attrNameLst>
                                          <p:attrName>style.visibility</p:attrName>
                                        </p:attrNameLst>
                                      </p:cBhvr>
                                      <p:to>
                                        <p:strVal val="visible"/>
                                      </p:to>
                                    </p:set>
                                    <p:animEffect transition="in" filter="fade">
                                      <p:cBhvr>
                                        <p:cTn id="24" dur="500"/>
                                        <p:tgtEl>
                                          <p:spTgt spid="103">
                                            <p:txEl>
                                              <p:pRg st="5" end="5"/>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3">
                                            <p:txEl>
                                              <p:pRg st="6" end="6"/>
                                            </p:txEl>
                                          </p:spTgt>
                                        </p:tgtEl>
                                        <p:attrNameLst>
                                          <p:attrName>style.visibility</p:attrName>
                                        </p:attrNameLst>
                                      </p:cBhvr>
                                      <p:to>
                                        <p:strVal val="visible"/>
                                      </p:to>
                                    </p:set>
                                    <p:animEffect transition="in" filter="fade">
                                      <p:cBhvr>
                                        <p:cTn id="28" dur="500"/>
                                        <p:tgtEl>
                                          <p:spTgt spid="1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59" y="2"/>
            <a:ext cx="8547640" cy="1444625"/>
          </a:xfrm>
        </p:spPr>
        <p:txBody>
          <a:bodyPr>
            <a:normAutofit/>
          </a:bodyPr>
          <a:lstStyle/>
          <a:p>
            <a:r>
              <a:rPr lang="en-US" dirty="0"/>
              <a:t> </a:t>
            </a:r>
            <a:r>
              <a:rPr lang="en-IN" sz="3200" dirty="0"/>
              <a:t>Types of Temporary Differences</a:t>
            </a:r>
          </a:p>
        </p:txBody>
      </p:sp>
      <p:sp>
        <p:nvSpPr>
          <p:cNvPr id="8"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LO16-1</a:t>
            </a:r>
          </a:p>
        </p:txBody>
      </p:sp>
      <p:sp>
        <p:nvSpPr>
          <p:cNvPr id="5" name="AutoShape 3"/>
          <p:cNvSpPr>
            <a:spLocks noChangeAspect="1" noChangeArrowheads="1" noTextEdit="1"/>
          </p:cNvSpPr>
          <p:nvPr/>
        </p:nvSpPr>
        <p:spPr bwMode="auto">
          <a:xfrm>
            <a:off x="873125" y="1479550"/>
            <a:ext cx="7986713" cy="439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59" y="1344286"/>
            <a:ext cx="8481428" cy="4667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FD776E92-8FD9-5244-857B-EA0E8088468D}"/>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16-0</a:t>
            </a:r>
            <a:fld id="{2607F632-3F85-4F98-B182-BC32E868C800}" type="slidenum">
              <a:rPr lang="en-US" smtClean="0"/>
              <a:pPr/>
              <a:t>8</a:t>
            </a:fld>
            <a:endParaRPr lang="en-US" dirty="0"/>
          </a:p>
        </p:txBody>
      </p:sp>
    </p:spTree>
    <p:extLst>
      <p:ext uri="{BB962C8B-B14F-4D97-AF65-F5344CB8AC3E}">
        <p14:creationId xmlns:p14="http://schemas.microsoft.com/office/powerpoint/2010/main" val="14576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82" y="3032"/>
            <a:ext cx="8622917" cy="937627"/>
          </a:xfrm>
        </p:spPr>
        <p:txBody>
          <a:bodyPr>
            <a:normAutofit/>
          </a:bodyPr>
          <a:lstStyle/>
          <a:p>
            <a:pPr algn="ctr"/>
            <a:r>
              <a:rPr lang="en-US" dirty="0"/>
              <a:t>Net Operating Loss Carryback (continued)</a:t>
            </a:r>
            <a:endParaRPr lang="en-US" sz="2600" dirty="0">
              <a:latin typeface="+mj-lt"/>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103" name="TextBox 102"/>
          <p:cNvSpPr txBox="1"/>
          <p:nvPr/>
        </p:nvSpPr>
        <p:spPr>
          <a:xfrm>
            <a:off x="575129" y="1011125"/>
            <a:ext cx="8568871" cy="2616101"/>
          </a:xfrm>
          <a:prstGeom prst="rect">
            <a:avLst/>
          </a:prstGeom>
          <a:noFill/>
        </p:spPr>
        <p:txBody>
          <a:bodyPr wrap="square" rtlCol="0">
            <a:spAutoFit/>
          </a:bodyPr>
          <a:lstStyle/>
          <a:p>
            <a:r>
              <a:rPr lang="en-US" sz="2400" dirty="0"/>
              <a:t>During 2021, American Property and Casualty Insurance Corporation reported a net operating loss of $120 million for financial reporting and tax purposes. The enacted tax rate is 25% for 2021. Taxable income, tax rates, and income taxes paid in the two previous years were as follows: </a:t>
            </a:r>
          </a:p>
          <a:p>
            <a:endParaRPr lang="en-US" sz="2400" dirty="0"/>
          </a:p>
          <a:p>
            <a:pPr lvl="1"/>
            <a:r>
              <a:rPr lang="en-US" sz="2000" dirty="0"/>
              <a:t> </a:t>
            </a:r>
          </a:p>
        </p:txBody>
      </p:sp>
      <p:sp>
        <p:nvSpPr>
          <p:cNvPr id="5" name="TextBox 4">
            <a:extLst>
              <a:ext uri="{FF2B5EF4-FFF2-40B4-BE49-F238E27FC236}">
                <a16:creationId xmlns:a16="http://schemas.microsoft.com/office/drawing/2014/main" id="{C103B8A3-21C2-49AA-9C34-CF40813F825F}"/>
              </a:ext>
            </a:extLst>
          </p:cNvPr>
          <p:cNvSpPr txBox="1"/>
          <p:nvPr/>
        </p:nvSpPr>
        <p:spPr>
          <a:xfrm>
            <a:off x="837949" y="3454956"/>
            <a:ext cx="1073364" cy="461665"/>
          </a:xfrm>
          <a:prstGeom prst="rect">
            <a:avLst/>
          </a:prstGeom>
          <a:noFill/>
        </p:spPr>
        <p:txBody>
          <a:bodyPr wrap="square" rtlCol="0">
            <a:spAutoFit/>
          </a:bodyPr>
          <a:lstStyle/>
          <a:p>
            <a:r>
              <a:rPr lang="en-IN" sz="2400" dirty="0"/>
              <a:t>2019</a:t>
            </a:r>
            <a:endParaRPr lang="en-US" sz="2400" dirty="0"/>
          </a:p>
        </p:txBody>
      </p:sp>
      <p:sp>
        <p:nvSpPr>
          <p:cNvPr id="6" name="TextBox 5">
            <a:extLst>
              <a:ext uri="{FF2B5EF4-FFF2-40B4-BE49-F238E27FC236}">
                <a16:creationId xmlns:a16="http://schemas.microsoft.com/office/drawing/2014/main" id="{2029A5EB-EA8B-4D6B-B119-ACC7E376864C}"/>
              </a:ext>
            </a:extLst>
          </p:cNvPr>
          <p:cNvSpPr txBox="1"/>
          <p:nvPr/>
        </p:nvSpPr>
        <p:spPr>
          <a:xfrm>
            <a:off x="836411" y="3838410"/>
            <a:ext cx="946399" cy="461665"/>
          </a:xfrm>
          <a:prstGeom prst="rect">
            <a:avLst/>
          </a:prstGeom>
          <a:noFill/>
        </p:spPr>
        <p:txBody>
          <a:bodyPr wrap="square" rtlCol="0">
            <a:spAutoFit/>
          </a:bodyPr>
          <a:lstStyle/>
          <a:p>
            <a:r>
              <a:rPr lang="en-IN" sz="2400" dirty="0"/>
              <a:t>2020</a:t>
            </a:r>
            <a:endParaRPr lang="en-US" sz="2400" dirty="0"/>
          </a:p>
        </p:txBody>
      </p:sp>
      <p:sp>
        <p:nvSpPr>
          <p:cNvPr id="7" name="TextBox 6">
            <a:extLst>
              <a:ext uri="{FF2B5EF4-FFF2-40B4-BE49-F238E27FC236}">
                <a16:creationId xmlns:a16="http://schemas.microsoft.com/office/drawing/2014/main" id="{926B5697-159E-4E8B-96A5-9F1C6C92F218}"/>
              </a:ext>
            </a:extLst>
          </p:cNvPr>
          <p:cNvSpPr txBox="1"/>
          <p:nvPr/>
        </p:nvSpPr>
        <p:spPr>
          <a:xfrm>
            <a:off x="1782811" y="3071502"/>
            <a:ext cx="2482153" cy="461665"/>
          </a:xfrm>
          <a:prstGeom prst="rect">
            <a:avLst/>
          </a:prstGeom>
          <a:noFill/>
        </p:spPr>
        <p:txBody>
          <a:bodyPr wrap="square" rtlCol="0">
            <a:spAutoFit/>
          </a:bodyPr>
          <a:lstStyle/>
          <a:p>
            <a:pPr algn="ctr"/>
            <a:r>
              <a:rPr lang="en-US" sz="2400" b="1" dirty="0"/>
              <a:t>Taxable Income</a:t>
            </a:r>
            <a:endParaRPr lang="en-US" sz="2400" dirty="0"/>
          </a:p>
        </p:txBody>
      </p:sp>
      <p:sp>
        <p:nvSpPr>
          <p:cNvPr id="8" name="TextBox 7">
            <a:extLst>
              <a:ext uri="{FF2B5EF4-FFF2-40B4-BE49-F238E27FC236}">
                <a16:creationId xmlns:a16="http://schemas.microsoft.com/office/drawing/2014/main" id="{7AED0374-3B3B-4AAF-92C6-69F9A432904D}"/>
              </a:ext>
            </a:extLst>
          </p:cNvPr>
          <p:cNvSpPr txBox="1"/>
          <p:nvPr/>
        </p:nvSpPr>
        <p:spPr>
          <a:xfrm>
            <a:off x="3869517" y="3071502"/>
            <a:ext cx="2482153" cy="461665"/>
          </a:xfrm>
          <a:prstGeom prst="rect">
            <a:avLst/>
          </a:prstGeom>
          <a:noFill/>
        </p:spPr>
        <p:txBody>
          <a:bodyPr wrap="square" rtlCol="0">
            <a:spAutoFit/>
          </a:bodyPr>
          <a:lstStyle/>
          <a:p>
            <a:pPr algn="ctr"/>
            <a:r>
              <a:rPr lang="en-US" sz="2400" b="1" dirty="0"/>
              <a:t>Tax Rate</a:t>
            </a:r>
            <a:endParaRPr lang="en-US" sz="2400" dirty="0"/>
          </a:p>
        </p:txBody>
      </p:sp>
      <p:sp>
        <p:nvSpPr>
          <p:cNvPr id="9" name="TextBox 8">
            <a:extLst>
              <a:ext uri="{FF2B5EF4-FFF2-40B4-BE49-F238E27FC236}">
                <a16:creationId xmlns:a16="http://schemas.microsoft.com/office/drawing/2014/main" id="{DF0EFF84-E468-44ED-B600-B40BFB50179A}"/>
              </a:ext>
            </a:extLst>
          </p:cNvPr>
          <p:cNvSpPr txBox="1"/>
          <p:nvPr/>
        </p:nvSpPr>
        <p:spPr>
          <a:xfrm>
            <a:off x="2085975" y="3454956"/>
            <a:ext cx="1733414" cy="461665"/>
          </a:xfrm>
          <a:prstGeom prst="rect">
            <a:avLst/>
          </a:prstGeom>
          <a:noFill/>
        </p:spPr>
        <p:txBody>
          <a:bodyPr wrap="square" rtlCol="0">
            <a:spAutoFit/>
          </a:bodyPr>
          <a:lstStyle/>
          <a:p>
            <a:pPr algn="r"/>
            <a:r>
              <a:rPr lang="en-IN" sz="2400" dirty="0"/>
              <a:t>$20 million</a:t>
            </a:r>
            <a:endParaRPr lang="en-US" sz="2400" dirty="0"/>
          </a:p>
        </p:txBody>
      </p:sp>
      <p:sp>
        <p:nvSpPr>
          <p:cNvPr id="10" name="TextBox 9">
            <a:extLst>
              <a:ext uri="{FF2B5EF4-FFF2-40B4-BE49-F238E27FC236}">
                <a16:creationId xmlns:a16="http://schemas.microsoft.com/office/drawing/2014/main" id="{B82DB6BB-D2AE-4D3C-92F8-45C8E26B5B2E}"/>
              </a:ext>
            </a:extLst>
          </p:cNvPr>
          <p:cNvSpPr txBox="1"/>
          <p:nvPr/>
        </p:nvSpPr>
        <p:spPr>
          <a:xfrm>
            <a:off x="6618615" y="3454956"/>
            <a:ext cx="1676004" cy="461665"/>
          </a:xfrm>
          <a:prstGeom prst="rect">
            <a:avLst/>
          </a:prstGeom>
          <a:noFill/>
        </p:spPr>
        <p:txBody>
          <a:bodyPr wrap="square" rtlCol="0">
            <a:spAutoFit/>
          </a:bodyPr>
          <a:lstStyle/>
          <a:p>
            <a:pPr algn="r"/>
            <a:r>
              <a:rPr lang="en-IN" sz="2400" dirty="0"/>
              <a:t>$4 million</a:t>
            </a:r>
            <a:endParaRPr lang="en-US" sz="2400" dirty="0"/>
          </a:p>
        </p:txBody>
      </p:sp>
      <p:sp>
        <p:nvSpPr>
          <p:cNvPr id="11" name="TextBox 10">
            <a:extLst>
              <a:ext uri="{FF2B5EF4-FFF2-40B4-BE49-F238E27FC236}">
                <a16:creationId xmlns:a16="http://schemas.microsoft.com/office/drawing/2014/main" id="{481201D5-4F69-4E77-87F4-8B6EAC4F9082}"/>
              </a:ext>
            </a:extLst>
          </p:cNvPr>
          <p:cNvSpPr txBox="1"/>
          <p:nvPr/>
        </p:nvSpPr>
        <p:spPr>
          <a:xfrm>
            <a:off x="4533723" y="3497848"/>
            <a:ext cx="790890" cy="461665"/>
          </a:xfrm>
          <a:prstGeom prst="rect">
            <a:avLst/>
          </a:prstGeom>
          <a:noFill/>
        </p:spPr>
        <p:txBody>
          <a:bodyPr wrap="square" rtlCol="0">
            <a:spAutoFit/>
          </a:bodyPr>
          <a:lstStyle/>
          <a:p>
            <a:pPr algn="r"/>
            <a:r>
              <a:rPr lang="en-US" sz="2400" dirty="0"/>
              <a:t>20%</a:t>
            </a:r>
          </a:p>
        </p:txBody>
      </p:sp>
      <p:sp>
        <p:nvSpPr>
          <p:cNvPr id="13" name="TextBox 12">
            <a:extLst>
              <a:ext uri="{FF2B5EF4-FFF2-40B4-BE49-F238E27FC236}">
                <a16:creationId xmlns:a16="http://schemas.microsoft.com/office/drawing/2014/main" id="{B65B15AA-40E8-4C02-B45D-EB7CD5CE9B1A}"/>
              </a:ext>
            </a:extLst>
          </p:cNvPr>
          <p:cNvSpPr txBox="1"/>
          <p:nvPr/>
        </p:nvSpPr>
        <p:spPr>
          <a:xfrm>
            <a:off x="4512094" y="3926040"/>
            <a:ext cx="790890" cy="461665"/>
          </a:xfrm>
          <a:prstGeom prst="rect">
            <a:avLst/>
          </a:prstGeom>
          <a:noFill/>
        </p:spPr>
        <p:txBody>
          <a:bodyPr wrap="square" rtlCol="0">
            <a:spAutoFit/>
          </a:bodyPr>
          <a:lstStyle/>
          <a:p>
            <a:pPr algn="r"/>
            <a:r>
              <a:rPr lang="en-US" sz="2400" dirty="0"/>
              <a:t>25%</a:t>
            </a:r>
          </a:p>
        </p:txBody>
      </p:sp>
      <p:sp>
        <p:nvSpPr>
          <p:cNvPr id="18" name="TextBox 17">
            <a:extLst>
              <a:ext uri="{FF2B5EF4-FFF2-40B4-BE49-F238E27FC236}">
                <a16:creationId xmlns:a16="http://schemas.microsoft.com/office/drawing/2014/main" id="{E2D46047-00C3-42C9-87A6-0BF0E6D1CE39}"/>
              </a:ext>
            </a:extLst>
          </p:cNvPr>
          <p:cNvSpPr txBox="1"/>
          <p:nvPr/>
        </p:nvSpPr>
        <p:spPr>
          <a:xfrm>
            <a:off x="6077637" y="3051255"/>
            <a:ext cx="2927728" cy="461665"/>
          </a:xfrm>
          <a:prstGeom prst="rect">
            <a:avLst/>
          </a:prstGeom>
          <a:noFill/>
        </p:spPr>
        <p:txBody>
          <a:bodyPr wrap="square" rtlCol="0">
            <a:spAutoFit/>
          </a:bodyPr>
          <a:lstStyle/>
          <a:p>
            <a:pPr algn="ctr"/>
            <a:r>
              <a:rPr lang="en-US" sz="2400" b="1" dirty="0"/>
              <a:t>Income Taxes Paid</a:t>
            </a:r>
            <a:endParaRPr lang="en-US" sz="2400" dirty="0"/>
          </a:p>
        </p:txBody>
      </p:sp>
      <p:sp>
        <p:nvSpPr>
          <p:cNvPr id="19" name="TextBox 18">
            <a:extLst>
              <a:ext uri="{FF2B5EF4-FFF2-40B4-BE49-F238E27FC236}">
                <a16:creationId xmlns:a16="http://schemas.microsoft.com/office/drawing/2014/main" id="{9C7C14E8-4B2B-4D17-AA11-40E4A538CC36}"/>
              </a:ext>
            </a:extLst>
          </p:cNvPr>
          <p:cNvSpPr txBox="1"/>
          <p:nvPr/>
        </p:nvSpPr>
        <p:spPr>
          <a:xfrm>
            <a:off x="2085975" y="3885843"/>
            <a:ext cx="1733414" cy="461665"/>
          </a:xfrm>
          <a:prstGeom prst="rect">
            <a:avLst/>
          </a:prstGeom>
          <a:noFill/>
        </p:spPr>
        <p:txBody>
          <a:bodyPr wrap="square" rtlCol="0">
            <a:spAutoFit/>
          </a:bodyPr>
          <a:lstStyle/>
          <a:p>
            <a:pPr algn="r"/>
            <a:r>
              <a:rPr lang="en-IN" sz="2400" dirty="0"/>
              <a:t>$60 million</a:t>
            </a:r>
            <a:endParaRPr lang="en-US" sz="2400" dirty="0"/>
          </a:p>
        </p:txBody>
      </p:sp>
      <p:sp>
        <p:nvSpPr>
          <p:cNvPr id="20" name="TextBox 19">
            <a:extLst>
              <a:ext uri="{FF2B5EF4-FFF2-40B4-BE49-F238E27FC236}">
                <a16:creationId xmlns:a16="http://schemas.microsoft.com/office/drawing/2014/main" id="{6504DBEF-AE4B-403F-8A74-FACDD155C64E}"/>
              </a:ext>
            </a:extLst>
          </p:cNvPr>
          <p:cNvSpPr txBox="1"/>
          <p:nvPr/>
        </p:nvSpPr>
        <p:spPr>
          <a:xfrm>
            <a:off x="6596986" y="3892345"/>
            <a:ext cx="1676004" cy="461665"/>
          </a:xfrm>
          <a:prstGeom prst="rect">
            <a:avLst/>
          </a:prstGeom>
          <a:noFill/>
        </p:spPr>
        <p:txBody>
          <a:bodyPr wrap="square" rtlCol="0">
            <a:spAutoFit/>
          </a:bodyPr>
          <a:lstStyle/>
          <a:p>
            <a:pPr algn="r"/>
            <a:r>
              <a:rPr lang="en-IN" sz="2400" dirty="0"/>
              <a:t>$15 million</a:t>
            </a:r>
            <a:endParaRPr lang="en-US" sz="2400" dirty="0"/>
          </a:p>
        </p:txBody>
      </p:sp>
      <p:sp>
        <p:nvSpPr>
          <p:cNvPr id="16" name="Slide Number Placeholder 5">
            <a:extLst>
              <a:ext uri="{FF2B5EF4-FFF2-40B4-BE49-F238E27FC236}">
                <a16:creationId xmlns:a16="http://schemas.microsoft.com/office/drawing/2014/main" id="{55398638-3EB6-454D-AA06-23DF901FA943}"/>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80</a:t>
            </a:fld>
            <a:endParaRPr lang="en-US" dirty="0"/>
          </a:p>
        </p:txBody>
      </p:sp>
    </p:spTree>
    <p:extLst>
      <p:ext uri="{BB962C8B-B14F-4D97-AF65-F5344CB8AC3E}">
        <p14:creationId xmlns:p14="http://schemas.microsoft.com/office/powerpoint/2010/main" val="42800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5" grpId="0"/>
      <p:bldP spid="6" grpId="0"/>
      <p:bldP spid="7" grpId="0"/>
      <p:bldP spid="8" grpId="0"/>
      <p:bldP spid="9" grpId="0"/>
      <p:bldP spid="10" grpId="0"/>
      <p:bldP spid="11" grpId="0"/>
      <p:bldP spid="13" grpId="0"/>
      <p:bldP spid="18" grpId="0"/>
      <p:bldP spid="19" grpId="0"/>
      <p:bldP spid="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35" y="-7034"/>
            <a:ext cx="7793912" cy="487490"/>
          </a:xfrm>
        </p:spPr>
        <p:txBody>
          <a:bodyPr>
            <a:noAutofit/>
          </a:bodyPr>
          <a:lstStyle/>
          <a:p>
            <a:pPr algn="ctr"/>
            <a:r>
              <a:rPr lang="en-IN" sz="2800" dirty="0"/>
              <a:t>Net Operating Loss Carryback (continued)</a:t>
            </a: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25" name="TextBox 24"/>
          <p:cNvSpPr txBox="1"/>
          <p:nvPr/>
        </p:nvSpPr>
        <p:spPr>
          <a:xfrm>
            <a:off x="3376822" y="1082794"/>
            <a:ext cx="2174725" cy="430887"/>
          </a:xfrm>
          <a:prstGeom prst="rect">
            <a:avLst/>
          </a:prstGeom>
          <a:noFill/>
        </p:spPr>
        <p:txBody>
          <a:bodyPr wrap="square" rtlCol="0">
            <a:spAutoFit/>
          </a:bodyPr>
          <a:lstStyle/>
          <a:p>
            <a:pPr algn="ctr"/>
            <a:r>
              <a:rPr lang="en-US" sz="2200" b="1" dirty="0"/>
              <a:t>Prior Years</a:t>
            </a:r>
            <a:r>
              <a:rPr lang="en-US" sz="2200" b="1" u="sng" dirty="0"/>
              <a:t>  </a:t>
            </a:r>
          </a:p>
        </p:txBody>
      </p:sp>
      <p:sp>
        <p:nvSpPr>
          <p:cNvPr id="27" name="TextBox 26"/>
          <p:cNvSpPr txBox="1"/>
          <p:nvPr/>
        </p:nvSpPr>
        <p:spPr>
          <a:xfrm>
            <a:off x="5357786" y="1031007"/>
            <a:ext cx="1696044" cy="769441"/>
          </a:xfrm>
          <a:prstGeom prst="rect">
            <a:avLst/>
          </a:prstGeom>
          <a:noFill/>
        </p:spPr>
        <p:txBody>
          <a:bodyPr wrap="square" rtlCol="0">
            <a:spAutoFit/>
          </a:bodyPr>
          <a:lstStyle/>
          <a:p>
            <a:pPr algn="ctr"/>
            <a:r>
              <a:rPr lang="en-US" sz="2200" b="1" dirty="0"/>
              <a:t>Current Year</a:t>
            </a:r>
          </a:p>
          <a:p>
            <a:pPr algn="ctr"/>
            <a:r>
              <a:rPr lang="en-US" sz="2200" b="1" dirty="0"/>
              <a:t>2021</a:t>
            </a:r>
            <a:endParaRPr lang="en-US" sz="2200" dirty="0"/>
          </a:p>
        </p:txBody>
      </p:sp>
      <p:sp>
        <p:nvSpPr>
          <p:cNvPr id="30" name="TextBox 29"/>
          <p:cNvSpPr txBox="1"/>
          <p:nvPr/>
        </p:nvSpPr>
        <p:spPr>
          <a:xfrm>
            <a:off x="590549" y="1793896"/>
            <a:ext cx="4656922" cy="430887"/>
          </a:xfrm>
          <a:prstGeom prst="rect">
            <a:avLst/>
          </a:prstGeom>
          <a:noFill/>
        </p:spPr>
        <p:txBody>
          <a:bodyPr wrap="square" rtlCol="0">
            <a:spAutoFit/>
          </a:bodyPr>
          <a:lstStyle/>
          <a:p>
            <a:r>
              <a:rPr lang="en-US" sz="2200" b="1" dirty="0"/>
              <a:t>Net operating loss</a:t>
            </a:r>
            <a:endParaRPr lang="en-US" sz="2200" dirty="0"/>
          </a:p>
        </p:txBody>
      </p:sp>
      <p:cxnSp>
        <p:nvCxnSpPr>
          <p:cNvPr id="31" name="Straight Connector 30"/>
          <p:cNvCxnSpPr/>
          <p:nvPr/>
        </p:nvCxnSpPr>
        <p:spPr>
          <a:xfrm>
            <a:off x="669868" y="177938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0549" y="2155470"/>
            <a:ext cx="5025695" cy="430887"/>
          </a:xfrm>
          <a:prstGeom prst="rect">
            <a:avLst/>
          </a:prstGeom>
          <a:noFill/>
        </p:spPr>
        <p:txBody>
          <a:bodyPr wrap="square" rtlCol="0">
            <a:spAutoFit/>
          </a:bodyPr>
          <a:lstStyle/>
          <a:p>
            <a:pPr lvl="1"/>
            <a:r>
              <a:rPr lang="en-US" sz="2200" dirty="0"/>
              <a:t>NOL carryback</a:t>
            </a:r>
          </a:p>
        </p:txBody>
      </p:sp>
      <p:sp>
        <p:nvSpPr>
          <p:cNvPr id="35" name="TextBox 34"/>
          <p:cNvSpPr txBox="1"/>
          <p:nvPr/>
        </p:nvSpPr>
        <p:spPr>
          <a:xfrm>
            <a:off x="605063" y="2791773"/>
            <a:ext cx="3966937" cy="430887"/>
          </a:xfrm>
          <a:prstGeom prst="rect">
            <a:avLst/>
          </a:prstGeom>
          <a:noFill/>
        </p:spPr>
        <p:txBody>
          <a:bodyPr wrap="square" rtlCol="0">
            <a:spAutoFit/>
          </a:bodyPr>
          <a:lstStyle/>
          <a:p>
            <a:r>
              <a:rPr lang="en-US" sz="2200" b="1" dirty="0"/>
              <a:t>Taxable income </a:t>
            </a:r>
            <a:r>
              <a:rPr lang="en-US" sz="2200" dirty="0"/>
              <a:t>(tax return)</a:t>
            </a:r>
          </a:p>
        </p:txBody>
      </p:sp>
      <p:sp>
        <p:nvSpPr>
          <p:cNvPr id="36" name="TextBox 35"/>
          <p:cNvSpPr txBox="1"/>
          <p:nvPr/>
        </p:nvSpPr>
        <p:spPr>
          <a:xfrm>
            <a:off x="626993" y="3143889"/>
            <a:ext cx="3966937" cy="430887"/>
          </a:xfrm>
          <a:prstGeom prst="rect">
            <a:avLst/>
          </a:prstGeom>
          <a:noFill/>
        </p:spPr>
        <p:txBody>
          <a:bodyPr wrap="square" rtlCol="0">
            <a:spAutoFit/>
          </a:bodyPr>
          <a:lstStyle/>
          <a:p>
            <a:r>
              <a:rPr lang="en-US" sz="2200" dirty="0"/>
              <a:t>Enacted tax rate</a:t>
            </a:r>
          </a:p>
        </p:txBody>
      </p:sp>
      <p:sp>
        <p:nvSpPr>
          <p:cNvPr id="37" name="TextBox 36"/>
          <p:cNvSpPr txBox="1"/>
          <p:nvPr/>
        </p:nvSpPr>
        <p:spPr>
          <a:xfrm>
            <a:off x="577742" y="3514379"/>
            <a:ext cx="3966937" cy="430887"/>
          </a:xfrm>
          <a:prstGeom prst="rect">
            <a:avLst/>
          </a:prstGeom>
          <a:noFill/>
        </p:spPr>
        <p:txBody>
          <a:bodyPr wrap="square" rtlCol="0">
            <a:spAutoFit/>
          </a:bodyPr>
          <a:lstStyle/>
          <a:p>
            <a:pPr lvl="1"/>
            <a:r>
              <a:rPr lang="en-US" sz="2200" dirty="0"/>
              <a:t>Tax refund</a:t>
            </a:r>
          </a:p>
        </p:txBody>
      </p:sp>
      <p:sp>
        <p:nvSpPr>
          <p:cNvPr id="39" name="TextBox 38"/>
          <p:cNvSpPr txBox="1"/>
          <p:nvPr/>
        </p:nvSpPr>
        <p:spPr>
          <a:xfrm>
            <a:off x="5884544" y="1793896"/>
            <a:ext cx="949652" cy="430887"/>
          </a:xfrm>
          <a:prstGeom prst="rect">
            <a:avLst/>
          </a:prstGeom>
        </p:spPr>
        <p:txBody>
          <a:bodyPr wrap="square" rtlCol="0">
            <a:spAutoFit/>
          </a:bodyPr>
          <a:lstStyle/>
          <a:p>
            <a:pPr algn="r"/>
            <a:r>
              <a:rPr lang="en-US" sz="2200" dirty="0"/>
              <a:t>$(120)</a:t>
            </a:r>
          </a:p>
        </p:txBody>
      </p:sp>
      <p:sp>
        <p:nvSpPr>
          <p:cNvPr id="40" name="TextBox 39"/>
          <p:cNvSpPr txBox="1"/>
          <p:nvPr/>
        </p:nvSpPr>
        <p:spPr>
          <a:xfrm>
            <a:off x="5819769" y="2140955"/>
            <a:ext cx="949652" cy="430887"/>
          </a:xfrm>
          <a:prstGeom prst="rect">
            <a:avLst/>
          </a:prstGeom>
        </p:spPr>
        <p:txBody>
          <a:bodyPr wrap="square" rtlCol="0">
            <a:spAutoFit/>
          </a:bodyPr>
          <a:lstStyle/>
          <a:p>
            <a:pPr algn="r"/>
            <a:r>
              <a:rPr lang="en-US" sz="2200" dirty="0"/>
              <a:t>80</a:t>
            </a:r>
          </a:p>
        </p:txBody>
      </p:sp>
      <p:sp>
        <p:nvSpPr>
          <p:cNvPr id="41" name="TextBox 40"/>
          <p:cNvSpPr txBox="1"/>
          <p:nvPr/>
        </p:nvSpPr>
        <p:spPr>
          <a:xfrm>
            <a:off x="5833744" y="2743430"/>
            <a:ext cx="949652" cy="430887"/>
          </a:xfrm>
          <a:prstGeom prst="rect">
            <a:avLst/>
          </a:prstGeom>
        </p:spPr>
        <p:txBody>
          <a:bodyPr wrap="square" rtlCol="0">
            <a:spAutoFit/>
          </a:bodyPr>
          <a:lstStyle/>
          <a:p>
            <a:pPr algn="r"/>
            <a:r>
              <a:rPr lang="en-US" sz="2200" dirty="0"/>
              <a:t>$      0</a:t>
            </a:r>
          </a:p>
        </p:txBody>
      </p:sp>
      <p:sp>
        <p:nvSpPr>
          <p:cNvPr id="42" name="TextBox 41"/>
          <p:cNvSpPr txBox="1"/>
          <p:nvPr/>
        </p:nvSpPr>
        <p:spPr>
          <a:xfrm>
            <a:off x="6055232" y="3114971"/>
            <a:ext cx="949652" cy="430887"/>
          </a:xfrm>
          <a:prstGeom prst="rect">
            <a:avLst/>
          </a:prstGeom>
        </p:spPr>
        <p:txBody>
          <a:bodyPr wrap="square" rtlCol="0">
            <a:spAutoFit/>
          </a:bodyPr>
          <a:lstStyle/>
          <a:p>
            <a:pPr algn="r"/>
            <a:r>
              <a:rPr lang="en-US" sz="2200" dirty="0"/>
              <a:t>25%</a:t>
            </a:r>
          </a:p>
        </p:txBody>
      </p:sp>
      <p:sp>
        <p:nvSpPr>
          <p:cNvPr id="43" name="TextBox 42"/>
          <p:cNvSpPr txBox="1"/>
          <p:nvPr/>
        </p:nvSpPr>
        <p:spPr>
          <a:xfrm>
            <a:off x="3528666" y="3548653"/>
            <a:ext cx="949652" cy="430887"/>
          </a:xfrm>
          <a:prstGeom prst="rect">
            <a:avLst/>
          </a:prstGeom>
        </p:spPr>
        <p:txBody>
          <a:bodyPr wrap="square" rtlCol="0">
            <a:spAutoFit/>
          </a:bodyPr>
          <a:lstStyle/>
          <a:p>
            <a:pPr algn="r"/>
            <a:r>
              <a:rPr lang="en-US" sz="2200" b="1" dirty="0">
                <a:solidFill>
                  <a:srgbClr val="92D050"/>
                </a:solidFill>
              </a:rPr>
              <a:t>$ (4)</a:t>
            </a:r>
          </a:p>
        </p:txBody>
      </p:sp>
      <p:sp>
        <p:nvSpPr>
          <p:cNvPr id="47" name="TextBox 46"/>
          <p:cNvSpPr txBox="1"/>
          <p:nvPr/>
        </p:nvSpPr>
        <p:spPr>
          <a:xfrm>
            <a:off x="7486149" y="3191736"/>
            <a:ext cx="949652" cy="430887"/>
          </a:xfrm>
          <a:prstGeom prst="rect">
            <a:avLst/>
          </a:prstGeom>
        </p:spPr>
        <p:txBody>
          <a:bodyPr wrap="square" rtlCol="0">
            <a:spAutoFit/>
          </a:bodyPr>
          <a:lstStyle/>
          <a:p>
            <a:pPr algn="r"/>
            <a:r>
              <a:rPr lang="en-US" sz="2200" dirty="0"/>
              <a:t>25%</a:t>
            </a:r>
          </a:p>
        </p:txBody>
      </p:sp>
      <p:sp>
        <p:nvSpPr>
          <p:cNvPr id="52" name="TextBox 51"/>
          <p:cNvSpPr txBox="1"/>
          <p:nvPr/>
        </p:nvSpPr>
        <p:spPr>
          <a:xfrm>
            <a:off x="7365855" y="3561515"/>
            <a:ext cx="949652" cy="430887"/>
          </a:xfrm>
          <a:prstGeom prst="rect">
            <a:avLst/>
          </a:prstGeom>
        </p:spPr>
        <p:txBody>
          <a:bodyPr wrap="square" rtlCol="0">
            <a:spAutoFit/>
          </a:bodyPr>
          <a:lstStyle/>
          <a:p>
            <a:pPr algn="r"/>
            <a:r>
              <a:rPr lang="en-US" sz="2200" b="1" dirty="0"/>
              <a:t>$10</a:t>
            </a:r>
          </a:p>
        </p:txBody>
      </p:sp>
      <p:sp>
        <p:nvSpPr>
          <p:cNvPr id="85" name="TextBox 84"/>
          <p:cNvSpPr txBox="1"/>
          <p:nvPr/>
        </p:nvSpPr>
        <p:spPr>
          <a:xfrm>
            <a:off x="1341185" y="1411757"/>
            <a:ext cx="2143589" cy="430887"/>
          </a:xfrm>
          <a:prstGeom prst="rect">
            <a:avLst/>
          </a:prstGeom>
        </p:spPr>
        <p:txBody>
          <a:bodyPr wrap="square" rtlCol="0">
            <a:spAutoFit/>
          </a:bodyPr>
          <a:lstStyle/>
          <a:p>
            <a:pPr algn="ctr"/>
            <a:r>
              <a:rPr lang="en-US" sz="2200" dirty="0"/>
              <a:t>($ in millions)</a:t>
            </a:r>
          </a:p>
        </p:txBody>
      </p:sp>
      <p:cxnSp>
        <p:nvCxnSpPr>
          <p:cNvPr id="86" name="Straight Connector 85"/>
          <p:cNvCxnSpPr>
            <a:cxnSpLocks/>
          </p:cNvCxnSpPr>
          <p:nvPr/>
        </p:nvCxnSpPr>
        <p:spPr>
          <a:xfrm>
            <a:off x="5975350" y="2810405"/>
            <a:ext cx="7769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nvCxnSpPr>
        <p:spPr>
          <a:xfrm>
            <a:off x="5969000" y="3602726"/>
            <a:ext cx="787455" cy="4768"/>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a:cxnSpLocks/>
          </p:cNvCxnSpPr>
          <p:nvPr/>
        </p:nvCxnSpPr>
        <p:spPr>
          <a:xfrm>
            <a:off x="5969000" y="3894014"/>
            <a:ext cx="787455" cy="0"/>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43B144E5-E226-4F02-9C35-8B8678D3EF6B}"/>
              </a:ext>
            </a:extLst>
          </p:cNvPr>
          <p:cNvSpPr txBox="1"/>
          <p:nvPr/>
        </p:nvSpPr>
        <p:spPr>
          <a:xfrm>
            <a:off x="754498" y="3904573"/>
            <a:ext cx="3966937" cy="1446550"/>
          </a:xfrm>
          <a:prstGeom prst="rect">
            <a:avLst/>
          </a:prstGeom>
          <a:noFill/>
        </p:spPr>
        <p:txBody>
          <a:bodyPr wrap="square" rtlCol="0">
            <a:spAutoFit/>
          </a:bodyPr>
          <a:lstStyle/>
          <a:p>
            <a:r>
              <a:rPr lang="en-US" sz="2200" b="1" dirty="0">
                <a:solidFill>
                  <a:srgbClr val="92D050"/>
                </a:solidFill>
              </a:rPr>
              <a:t>Step 1: Tax refund: $19</a:t>
            </a:r>
          </a:p>
          <a:p>
            <a:r>
              <a:rPr lang="en-US" sz="2200" b="1" dirty="0"/>
              <a:t>Step 2: DTA end bal: $10</a:t>
            </a:r>
          </a:p>
          <a:p>
            <a:r>
              <a:rPr lang="en-US" sz="2200" b="1" dirty="0">
                <a:solidFill>
                  <a:srgbClr val="FF3399"/>
                </a:solidFill>
              </a:rPr>
              <a:t>Step 3: DTA change: $10</a:t>
            </a:r>
          </a:p>
          <a:p>
            <a:r>
              <a:rPr lang="en-US" sz="2200" b="1" dirty="0">
                <a:solidFill>
                  <a:srgbClr val="0070C0"/>
                </a:solidFill>
              </a:rPr>
              <a:t>Step 4: Tax exp plug: $29</a:t>
            </a:r>
          </a:p>
        </p:txBody>
      </p:sp>
      <p:sp>
        <p:nvSpPr>
          <p:cNvPr id="53" name="TextBox 52">
            <a:extLst>
              <a:ext uri="{FF2B5EF4-FFF2-40B4-BE49-F238E27FC236}">
                <a16:creationId xmlns:a16="http://schemas.microsoft.com/office/drawing/2014/main" id="{CAE5B4A7-CD6B-4F93-86C8-36BBCEDC751E}"/>
              </a:ext>
            </a:extLst>
          </p:cNvPr>
          <p:cNvSpPr txBox="1"/>
          <p:nvPr/>
        </p:nvSpPr>
        <p:spPr>
          <a:xfrm>
            <a:off x="6842690" y="1050189"/>
            <a:ext cx="2488055" cy="769441"/>
          </a:xfrm>
          <a:prstGeom prst="rect">
            <a:avLst/>
          </a:prstGeom>
          <a:noFill/>
        </p:spPr>
        <p:txBody>
          <a:bodyPr wrap="square" rtlCol="0">
            <a:spAutoFit/>
          </a:bodyPr>
          <a:lstStyle/>
          <a:p>
            <a:pPr algn="ctr"/>
            <a:r>
              <a:rPr lang="en-US" sz="2200" b="1" dirty="0"/>
              <a:t>Future Deductible</a:t>
            </a:r>
          </a:p>
          <a:p>
            <a:pPr algn="ctr"/>
            <a:r>
              <a:rPr lang="en-US" sz="2200" b="1" dirty="0"/>
              <a:t> Amounts (total)</a:t>
            </a:r>
            <a:endParaRPr lang="en-US" sz="2200" dirty="0"/>
          </a:p>
        </p:txBody>
      </p:sp>
      <p:sp>
        <p:nvSpPr>
          <p:cNvPr id="54" name="TextBox 53">
            <a:extLst>
              <a:ext uri="{FF2B5EF4-FFF2-40B4-BE49-F238E27FC236}">
                <a16:creationId xmlns:a16="http://schemas.microsoft.com/office/drawing/2014/main" id="{1458640F-D383-462E-B2F5-9AF3FDFD0119}"/>
              </a:ext>
            </a:extLst>
          </p:cNvPr>
          <p:cNvSpPr txBox="1"/>
          <p:nvPr/>
        </p:nvSpPr>
        <p:spPr>
          <a:xfrm>
            <a:off x="5268672" y="4079376"/>
            <a:ext cx="3286742" cy="1259351"/>
          </a:xfrm>
          <a:prstGeom prst="rect">
            <a:avLst/>
          </a:prstGeom>
          <a:solidFill>
            <a:srgbClr val="A4D7EF"/>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id="{2A880487-9CA7-44ED-AE08-72D244B33ADB}"/>
              </a:ext>
            </a:extLst>
          </p:cNvPr>
          <p:cNvSpPr txBox="1"/>
          <p:nvPr/>
        </p:nvSpPr>
        <p:spPr>
          <a:xfrm>
            <a:off x="5374514" y="4095062"/>
            <a:ext cx="2980418" cy="430887"/>
          </a:xfrm>
          <a:prstGeom prst="rect">
            <a:avLst/>
          </a:prstGeom>
          <a:noFill/>
        </p:spPr>
        <p:txBody>
          <a:bodyPr wrap="square" rtlCol="0">
            <a:spAutoFit/>
          </a:bodyPr>
          <a:lstStyle/>
          <a:p>
            <a:pPr algn="ctr"/>
            <a:r>
              <a:rPr lang="en-US" sz="2200" b="1" dirty="0"/>
              <a:t>Deferred Tax Asset</a:t>
            </a:r>
            <a:endParaRPr lang="en-US" sz="2200" dirty="0"/>
          </a:p>
        </p:txBody>
      </p:sp>
      <p:cxnSp>
        <p:nvCxnSpPr>
          <p:cNvPr id="68" name="Straight Connector 67">
            <a:extLst>
              <a:ext uri="{FF2B5EF4-FFF2-40B4-BE49-F238E27FC236}">
                <a16:creationId xmlns:a16="http://schemas.microsoft.com/office/drawing/2014/main" id="{68CF6C67-4069-4F33-B6F3-463F330C57FA}"/>
              </a:ext>
            </a:extLst>
          </p:cNvPr>
          <p:cNvCxnSpPr/>
          <p:nvPr/>
        </p:nvCxnSpPr>
        <p:spPr>
          <a:xfrm>
            <a:off x="5304621" y="4449227"/>
            <a:ext cx="3120205"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2C7A833-5C60-46E7-8590-B8A28CE7717C}"/>
              </a:ext>
            </a:extLst>
          </p:cNvPr>
          <p:cNvCxnSpPr/>
          <p:nvPr/>
        </p:nvCxnSpPr>
        <p:spPr>
          <a:xfrm flipH="1">
            <a:off x="6892126" y="4442656"/>
            <a:ext cx="0" cy="896071"/>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9E98688B-3191-402A-BB42-2E5492E186D7}"/>
              </a:ext>
            </a:extLst>
          </p:cNvPr>
          <p:cNvSpPr txBox="1"/>
          <p:nvPr/>
        </p:nvSpPr>
        <p:spPr>
          <a:xfrm>
            <a:off x="5212075" y="4393079"/>
            <a:ext cx="1160570" cy="430887"/>
          </a:xfrm>
          <a:prstGeom prst="rect">
            <a:avLst/>
          </a:prstGeom>
        </p:spPr>
        <p:txBody>
          <a:bodyPr wrap="square" rtlCol="0">
            <a:spAutoFit/>
          </a:bodyPr>
          <a:lstStyle/>
          <a:p>
            <a:pPr algn="r"/>
            <a:r>
              <a:rPr lang="en-US" sz="2200" dirty="0"/>
              <a:t>beg. bal.</a:t>
            </a:r>
          </a:p>
        </p:txBody>
      </p:sp>
      <p:sp>
        <p:nvSpPr>
          <p:cNvPr id="72" name="TextBox 71">
            <a:extLst>
              <a:ext uri="{FF2B5EF4-FFF2-40B4-BE49-F238E27FC236}">
                <a16:creationId xmlns:a16="http://schemas.microsoft.com/office/drawing/2014/main" id="{00032FDD-0E94-4E5F-AF0E-B1FF388C48FA}"/>
              </a:ext>
            </a:extLst>
          </p:cNvPr>
          <p:cNvSpPr txBox="1"/>
          <p:nvPr/>
        </p:nvSpPr>
        <p:spPr>
          <a:xfrm>
            <a:off x="5226742" y="4977025"/>
            <a:ext cx="1195737" cy="430887"/>
          </a:xfrm>
          <a:prstGeom prst="rect">
            <a:avLst/>
          </a:prstGeom>
        </p:spPr>
        <p:txBody>
          <a:bodyPr wrap="square" rtlCol="0">
            <a:spAutoFit/>
          </a:bodyPr>
          <a:lstStyle/>
          <a:p>
            <a:pPr algn="r"/>
            <a:r>
              <a:rPr lang="en-US" sz="2200" dirty="0"/>
              <a:t>end. bal.</a:t>
            </a:r>
          </a:p>
        </p:txBody>
      </p:sp>
      <p:sp>
        <p:nvSpPr>
          <p:cNvPr id="73" name="TextBox 72">
            <a:extLst>
              <a:ext uri="{FF2B5EF4-FFF2-40B4-BE49-F238E27FC236}">
                <a16:creationId xmlns:a16="http://schemas.microsoft.com/office/drawing/2014/main" id="{9D01F719-28F4-41FB-83CB-F2C8A9C00BB1}"/>
              </a:ext>
            </a:extLst>
          </p:cNvPr>
          <p:cNvSpPr txBox="1"/>
          <p:nvPr/>
        </p:nvSpPr>
        <p:spPr>
          <a:xfrm>
            <a:off x="6262028" y="4393079"/>
            <a:ext cx="471015" cy="430887"/>
          </a:xfrm>
          <a:prstGeom prst="rect">
            <a:avLst/>
          </a:prstGeom>
        </p:spPr>
        <p:txBody>
          <a:bodyPr wrap="square" rtlCol="0" anchor="ctr">
            <a:spAutoFit/>
          </a:bodyPr>
          <a:lstStyle/>
          <a:p>
            <a:pPr algn="r"/>
            <a:r>
              <a:rPr lang="en-US" sz="2200" dirty="0"/>
              <a:t>0</a:t>
            </a:r>
          </a:p>
        </p:txBody>
      </p:sp>
      <p:sp>
        <p:nvSpPr>
          <p:cNvPr id="78" name="TextBox 77">
            <a:extLst>
              <a:ext uri="{FF2B5EF4-FFF2-40B4-BE49-F238E27FC236}">
                <a16:creationId xmlns:a16="http://schemas.microsoft.com/office/drawing/2014/main" id="{50A017C0-C7E5-4C7F-9DF6-205E41A6B9BA}"/>
              </a:ext>
            </a:extLst>
          </p:cNvPr>
          <p:cNvSpPr txBox="1"/>
          <p:nvPr/>
        </p:nvSpPr>
        <p:spPr>
          <a:xfrm>
            <a:off x="6258490" y="4649876"/>
            <a:ext cx="471015" cy="430887"/>
          </a:xfrm>
          <a:prstGeom prst="rect">
            <a:avLst/>
          </a:prstGeom>
        </p:spPr>
        <p:txBody>
          <a:bodyPr wrap="square" rtlCol="0" anchor="ctr">
            <a:spAutoFit/>
          </a:bodyPr>
          <a:lstStyle/>
          <a:p>
            <a:pPr algn="r"/>
            <a:r>
              <a:rPr lang="en-US" sz="2200" b="1" dirty="0">
                <a:solidFill>
                  <a:srgbClr val="EC008C"/>
                </a:solidFill>
              </a:rPr>
              <a:t>10</a:t>
            </a:r>
          </a:p>
        </p:txBody>
      </p:sp>
      <p:cxnSp>
        <p:nvCxnSpPr>
          <p:cNvPr id="80" name="Straight Connector 79">
            <a:extLst>
              <a:ext uri="{FF2B5EF4-FFF2-40B4-BE49-F238E27FC236}">
                <a16:creationId xmlns:a16="http://schemas.microsoft.com/office/drawing/2014/main" id="{804488A9-124E-489E-9ED9-C625F035B4D4}"/>
              </a:ext>
            </a:extLst>
          </p:cNvPr>
          <p:cNvCxnSpPr/>
          <p:nvPr/>
        </p:nvCxnSpPr>
        <p:spPr>
          <a:xfrm>
            <a:off x="5304621" y="5051566"/>
            <a:ext cx="3120205" cy="0"/>
          </a:xfrm>
          <a:prstGeom prst="line">
            <a:avLst/>
          </a:prstGeom>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3FC6BA36-3813-410E-A7F6-3F85B607541C}"/>
              </a:ext>
            </a:extLst>
          </p:cNvPr>
          <p:cNvSpPr txBox="1"/>
          <p:nvPr/>
        </p:nvSpPr>
        <p:spPr>
          <a:xfrm>
            <a:off x="6252266" y="4973392"/>
            <a:ext cx="471015" cy="430887"/>
          </a:xfrm>
          <a:prstGeom prst="rect">
            <a:avLst/>
          </a:prstGeom>
        </p:spPr>
        <p:txBody>
          <a:bodyPr wrap="square" rtlCol="0" anchor="ctr">
            <a:spAutoFit/>
          </a:bodyPr>
          <a:lstStyle/>
          <a:p>
            <a:pPr algn="r"/>
            <a:r>
              <a:rPr lang="en-US" sz="2200" b="1" dirty="0"/>
              <a:t>10</a:t>
            </a:r>
          </a:p>
        </p:txBody>
      </p:sp>
      <p:cxnSp>
        <p:nvCxnSpPr>
          <p:cNvPr id="84" name="Straight Arrow Connector 83">
            <a:extLst>
              <a:ext uri="{FF2B5EF4-FFF2-40B4-BE49-F238E27FC236}">
                <a16:creationId xmlns:a16="http://schemas.microsoft.com/office/drawing/2014/main" id="{8E675A74-AF3B-418D-A15F-66D035AAC870}"/>
              </a:ext>
            </a:extLst>
          </p:cNvPr>
          <p:cNvCxnSpPr>
            <a:cxnSpLocks/>
          </p:cNvCxnSpPr>
          <p:nvPr/>
        </p:nvCxnSpPr>
        <p:spPr>
          <a:xfrm flipH="1">
            <a:off x="6624084" y="3795823"/>
            <a:ext cx="1111697" cy="14141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DF6105A-92BD-4EA6-B05F-AD939AE592CA}"/>
              </a:ext>
            </a:extLst>
          </p:cNvPr>
          <p:cNvSpPr/>
          <p:nvPr/>
        </p:nvSpPr>
        <p:spPr>
          <a:xfrm>
            <a:off x="891049" y="5413477"/>
            <a:ext cx="7921625" cy="1390557"/>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91" name="TextBox 90">
            <a:extLst>
              <a:ext uri="{FF2B5EF4-FFF2-40B4-BE49-F238E27FC236}">
                <a16:creationId xmlns:a16="http://schemas.microsoft.com/office/drawing/2014/main" id="{18816ADE-9639-4B68-B810-D6A30BFCE0E0}"/>
              </a:ext>
            </a:extLst>
          </p:cNvPr>
          <p:cNvSpPr txBox="1">
            <a:spLocks noChangeArrowheads="1"/>
          </p:cNvSpPr>
          <p:nvPr/>
        </p:nvSpPr>
        <p:spPr bwMode="auto">
          <a:xfrm>
            <a:off x="874035" y="5357484"/>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 at the End of 2021</a:t>
            </a:r>
            <a:endParaRPr lang="en-IN" sz="2400" b="1" baseline="30000" dirty="0">
              <a:latin typeface="Calibri" pitchFamily="34" charset="0"/>
            </a:endParaRPr>
          </a:p>
        </p:txBody>
      </p:sp>
      <p:cxnSp>
        <p:nvCxnSpPr>
          <p:cNvPr id="92" name="Straight Connector 91">
            <a:extLst>
              <a:ext uri="{FF2B5EF4-FFF2-40B4-BE49-F238E27FC236}">
                <a16:creationId xmlns:a16="http://schemas.microsoft.com/office/drawing/2014/main" id="{39D94CA5-2D4E-46BA-BA17-E4F1277FAB21}"/>
              </a:ext>
            </a:extLst>
          </p:cNvPr>
          <p:cNvCxnSpPr/>
          <p:nvPr/>
        </p:nvCxnSpPr>
        <p:spPr>
          <a:xfrm>
            <a:off x="891050" y="575998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9A87311-B50E-47F3-8537-83E7D4566E7E}"/>
              </a:ext>
            </a:extLst>
          </p:cNvPr>
          <p:cNvSpPr txBox="1">
            <a:spLocks noChangeArrowheads="1"/>
          </p:cNvSpPr>
          <p:nvPr/>
        </p:nvSpPr>
        <p:spPr bwMode="auto">
          <a:xfrm>
            <a:off x="457770" y="6060418"/>
            <a:ext cx="4731414" cy="404812"/>
          </a:xfrm>
          <a:prstGeom prst="rect">
            <a:avLst/>
          </a:prstGeom>
          <a:noFill/>
          <a:ln w="9525">
            <a:noFill/>
            <a:miter lim="800000"/>
            <a:headEnd/>
            <a:tailEnd/>
          </a:ln>
        </p:spPr>
        <p:txBody>
          <a:bodyPr/>
          <a:lstStyle/>
          <a:p>
            <a:pPr lvl="1"/>
            <a:r>
              <a:rPr lang="en-US" sz="2400" dirty="0"/>
              <a:t>Deferred tax asset (per above)</a:t>
            </a:r>
            <a:endParaRPr lang="en-IN" sz="2400" dirty="0">
              <a:latin typeface="Calibri" pitchFamily="34" charset="0"/>
            </a:endParaRPr>
          </a:p>
        </p:txBody>
      </p:sp>
      <p:sp>
        <p:nvSpPr>
          <p:cNvPr id="94" name="TextBox 93">
            <a:extLst>
              <a:ext uri="{FF2B5EF4-FFF2-40B4-BE49-F238E27FC236}">
                <a16:creationId xmlns:a16="http://schemas.microsoft.com/office/drawing/2014/main" id="{6841094A-DD95-4D22-B8B6-A3FF14F0202C}"/>
              </a:ext>
            </a:extLst>
          </p:cNvPr>
          <p:cNvSpPr txBox="1">
            <a:spLocks noChangeArrowheads="1"/>
          </p:cNvSpPr>
          <p:nvPr/>
        </p:nvSpPr>
        <p:spPr bwMode="auto">
          <a:xfrm>
            <a:off x="450187" y="5713359"/>
            <a:ext cx="5613916" cy="404813"/>
          </a:xfrm>
          <a:prstGeom prst="rect">
            <a:avLst/>
          </a:prstGeom>
          <a:noFill/>
          <a:ln w="9525">
            <a:noFill/>
            <a:miter lim="800000"/>
            <a:headEnd/>
            <a:tailEnd/>
          </a:ln>
        </p:spPr>
        <p:txBody>
          <a:bodyPr/>
          <a:lstStyle/>
          <a:p>
            <a:pPr lvl="1"/>
            <a:r>
              <a:rPr lang="en-US" sz="2400" dirty="0"/>
              <a:t>Income tax refund receivable </a:t>
            </a:r>
            <a:r>
              <a:rPr lang="en-US" sz="2200" b="1" dirty="0"/>
              <a:t>(</a:t>
            </a:r>
            <a:r>
              <a:rPr lang="en-US" sz="2200" b="1" dirty="0">
                <a:solidFill>
                  <a:srgbClr val="92D050"/>
                </a:solidFill>
              </a:rPr>
              <a:t>$4</a:t>
            </a:r>
            <a:r>
              <a:rPr lang="en-US" sz="2400" dirty="0"/>
              <a:t> + </a:t>
            </a:r>
            <a:r>
              <a:rPr lang="en-US" sz="2200" b="1" dirty="0">
                <a:solidFill>
                  <a:srgbClr val="92D050"/>
                </a:solidFill>
              </a:rPr>
              <a:t>$15</a:t>
            </a:r>
            <a:r>
              <a:rPr lang="en-US" sz="2400" dirty="0"/>
              <a:t>)</a:t>
            </a:r>
            <a:endParaRPr lang="en-IN" sz="2400" dirty="0">
              <a:latin typeface="Calibri" pitchFamily="34" charset="0"/>
            </a:endParaRPr>
          </a:p>
        </p:txBody>
      </p:sp>
      <p:sp>
        <p:nvSpPr>
          <p:cNvPr id="95" name="TextBox 94">
            <a:extLst>
              <a:ext uri="{FF2B5EF4-FFF2-40B4-BE49-F238E27FC236}">
                <a16:creationId xmlns:a16="http://schemas.microsoft.com/office/drawing/2014/main" id="{179B270C-DA31-4B0B-85F7-FB4BA3384551}"/>
              </a:ext>
            </a:extLst>
          </p:cNvPr>
          <p:cNvSpPr txBox="1">
            <a:spLocks noChangeArrowheads="1"/>
          </p:cNvSpPr>
          <p:nvPr/>
        </p:nvSpPr>
        <p:spPr bwMode="auto">
          <a:xfrm>
            <a:off x="6228340" y="5745366"/>
            <a:ext cx="1174822" cy="404812"/>
          </a:xfrm>
          <a:prstGeom prst="rect">
            <a:avLst/>
          </a:prstGeom>
          <a:noFill/>
          <a:ln w="9525">
            <a:noFill/>
            <a:miter lim="800000"/>
            <a:headEnd/>
            <a:tailEnd/>
          </a:ln>
        </p:spPr>
        <p:txBody>
          <a:bodyPr/>
          <a:lstStyle/>
          <a:p>
            <a:pPr algn="r"/>
            <a:r>
              <a:rPr lang="en-IN" sz="2200" b="1" dirty="0">
                <a:solidFill>
                  <a:srgbClr val="92D050"/>
                </a:solidFill>
              </a:rPr>
              <a:t>19</a:t>
            </a:r>
          </a:p>
        </p:txBody>
      </p:sp>
      <p:sp>
        <p:nvSpPr>
          <p:cNvPr id="96" name="TextBox 95">
            <a:extLst>
              <a:ext uri="{FF2B5EF4-FFF2-40B4-BE49-F238E27FC236}">
                <a16:creationId xmlns:a16="http://schemas.microsoft.com/office/drawing/2014/main" id="{7BE1C424-3D7B-448A-9A07-E654B27B47A3}"/>
              </a:ext>
            </a:extLst>
          </p:cNvPr>
          <p:cNvSpPr txBox="1">
            <a:spLocks noChangeArrowheads="1"/>
          </p:cNvSpPr>
          <p:nvPr/>
        </p:nvSpPr>
        <p:spPr bwMode="auto">
          <a:xfrm>
            <a:off x="6267227" y="6099355"/>
            <a:ext cx="1176057" cy="404813"/>
          </a:xfrm>
          <a:prstGeom prst="rect">
            <a:avLst/>
          </a:prstGeom>
          <a:noFill/>
          <a:ln w="9525">
            <a:noFill/>
            <a:miter lim="800000"/>
            <a:headEnd/>
            <a:tailEnd/>
          </a:ln>
        </p:spPr>
        <p:txBody>
          <a:bodyPr/>
          <a:lstStyle/>
          <a:p>
            <a:pPr algn="r"/>
            <a:r>
              <a:rPr lang="en-IN" sz="2400" b="1" dirty="0">
                <a:solidFill>
                  <a:srgbClr val="EC008C"/>
                </a:solidFill>
              </a:rPr>
              <a:t>10</a:t>
            </a:r>
          </a:p>
        </p:txBody>
      </p:sp>
      <p:sp>
        <p:nvSpPr>
          <p:cNvPr id="97" name="TextBox 96">
            <a:extLst>
              <a:ext uri="{FF2B5EF4-FFF2-40B4-BE49-F238E27FC236}">
                <a16:creationId xmlns:a16="http://schemas.microsoft.com/office/drawing/2014/main" id="{F60FB55E-D805-40A7-A09A-C91FE973502E}"/>
              </a:ext>
            </a:extLst>
          </p:cNvPr>
          <p:cNvSpPr txBox="1">
            <a:spLocks noChangeArrowheads="1"/>
          </p:cNvSpPr>
          <p:nvPr/>
        </p:nvSpPr>
        <p:spPr bwMode="auto">
          <a:xfrm>
            <a:off x="7804505" y="5351123"/>
            <a:ext cx="1065331"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98" name="TextBox 97">
            <a:extLst>
              <a:ext uri="{FF2B5EF4-FFF2-40B4-BE49-F238E27FC236}">
                <a16:creationId xmlns:a16="http://schemas.microsoft.com/office/drawing/2014/main" id="{10CBFEE4-6FEC-4B22-BA99-0DFCC58130EF}"/>
              </a:ext>
            </a:extLst>
          </p:cNvPr>
          <p:cNvSpPr txBox="1">
            <a:spLocks noChangeArrowheads="1"/>
          </p:cNvSpPr>
          <p:nvPr/>
        </p:nvSpPr>
        <p:spPr bwMode="auto">
          <a:xfrm>
            <a:off x="6305836" y="5351123"/>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101" name="Rectangle 100">
            <a:extLst>
              <a:ext uri="{FF2B5EF4-FFF2-40B4-BE49-F238E27FC236}">
                <a16:creationId xmlns:a16="http://schemas.microsoft.com/office/drawing/2014/main" id="{8FC5D9F5-34A1-4B32-8D31-739BFC90002F}"/>
              </a:ext>
            </a:extLst>
          </p:cNvPr>
          <p:cNvSpPr/>
          <p:nvPr/>
        </p:nvSpPr>
        <p:spPr>
          <a:xfrm>
            <a:off x="8308878" y="6464789"/>
            <a:ext cx="393005"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6D59893-D4A6-4A19-B0E6-5B4A989FE1BC}"/>
              </a:ext>
            </a:extLst>
          </p:cNvPr>
          <p:cNvSpPr txBox="1"/>
          <p:nvPr/>
        </p:nvSpPr>
        <p:spPr>
          <a:xfrm>
            <a:off x="7458034" y="2138543"/>
            <a:ext cx="949652" cy="430887"/>
          </a:xfrm>
          <a:prstGeom prst="rect">
            <a:avLst/>
          </a:prstGeom>
        </p:spPr>
        <p:txBody>
          <a:bodyPr wrap="square" rtlCol="0">
            <a:spAutoFit/>
          </a:bodyPr>
          <a:lstStyle/>
          <a:p>
            <a:pPr algn="r"/>
            <a:r>
              <a:rPr lang="en-US" sz="2200" dirty="0"/>
              <a:t>$40</a:t>
            </a:r>
          </a:p>
        </p:txBody>
      </p:sp>
      <p:sp>
        <p:nvSpPr>
          <p:cNvPr id="56" name="TextBox 55">
            <a:extLst>
              <a:ext uri="{FF2B5EF4-FFF2-40B4-BE49-F238E27FC236}">
                <a16:creationId xmlns:a16="http://schemas.microsoft.com/office/drawing/2014/main" id="{9B2539C4-61EC-4348-B505-729AE66C5975}"/>
              </a:ext>
            </a:extLst>
          </p:cNvPr>
          <p:cNvSpPr txBox="1"/>
          <p:nvPr/>
        </p:nvSpPr>
        <p:spPr>
          <a:xfrm>
            <a:off x="639935" y="420805"/>
            <a:ext cx="8568871" cy="707886"/>
          </a:xfrm>
          <a:prstGeom prst="rect">
            <a:avLst/>
          </a:prstGeom>
          <a:noFill/>
        </p:spPr>
        <p:txBody>
          <a:bodyPr wrap="square" rtlCol="0">
            <a:spAutoFit/>
          </a:bodyPr>
          <a:lstStyle/>
          <a:p>
            <a:r>
              <a:rPr lang="en-US" sz="2000" dirty="0"/>
              <a:t>Here’s how the income tax benefit of the net operating loss carryback and the net operating loss carryforward is determined: </a:t>
            </a:r>
          </a:p>
        </p:txBody>
      </p:sp>
      <p:sp>
        <p:nvSpPr>
          <p:cNvPr id="51" name="TextBox 50">
            <a:extLst>
              <a:ext uri="{FF2B5EF4-FFF2-40B4-BE49-F238E27FC236}">
                <a16:creationId xmlns:a16="http://schemas.microsoft.com/office/drawing/2014/main" id="{EDEA6FE3-1215-4505-B0A2-523964FDA325}"/>
              </a:ext>
            </a:extLst>
          </p:cNvPr>
          <p:cNvSpPr txBox="1">
            <a:spLocks noChangeArrowheads="1"/>
          </p:cNvSpPr>
          <p:nvPr/>
        </p:nvSpPr>
        <p:spPr bwMode="auto">
          <a:xfrm>
            <a:off x="972122" y="6377918"/>
            <a:ext cx="4731414" cy="404812"/>
          </a:xfrm>
          <a:prstGeom prst="rect">
            <a:avLst/>
          </a:prstGeom>
          <a:noFill/>
          <a:ln w="9525">
            <a:noFill/>
            <a:miter lim="800000"/>
            <a:headEnd/>
            <a:tailEnd/>
          </a:ln>
        </p:spPr>
        <p:txBody>
          <a:bodyPr/>
          <a:lstStyle/>
          <a:p>
            <a:pPr lvl="1"/>
            <a:r>
              <a:rPr lang="en-US" sz="2400" dirty="0"/>
              <a:t>Income tax expense (to balance)</a:t>
            </a:r>
            <a:endParaRPr lang="en-IN" sz="2400" dirty="0">
              <a:latin typeface="Calibri" pitchFamily="34" charset="0"/>
            </a:endParaRPr>
          </a:p>
        </p:txBody>
      </p:sp>
      <p:sp>
        <p:nvSpPr>
          <p:cNvPr id="57" name="TextBox 56">
            <a:extLst>
              <a:ext uri="{FF2B5EF4-FFF2-40B4-BE49-F238E27FC236}">
                <a16:creationId xmlns:a16="http://schemas.microsoft.com/office/drawing/2014/main" id="{A120C16D-C445-4592-ADB1-C6FEC167F6BB}"/>
              </a:ext>
            </a:extLst>
          </p:cNvPr>
          <p:cNvSpPr txBox="1">
            <a:spLocks noChangeArrowheads="1"/>
          </p:cNvSpPr>
          <p:nvPr/>
        </p:nvSpPr>
        <p:spPr bwMode="auto">
          <a:xfrm>
            <a:off x="7567399" y="6416855"/>
            <a:ext cx="1176057" cy="404813"/>
          </a:xfrm>
          <a:prstGeom prst="rect">
            <a:avLst/>
          </a:prstGeom>
          <a:noFill/>
          <a:ln w="9525">
            <a:noFill/>
            <a:miter lim="800000"/>
            <a:headEnd/>
            <a:tailEnd/>
          </a:ln>
        </p:spPr>
        <p:txBody>
          <a:bodyPr/>
          <a:lstStyle/>
          <a:p>
            <a:pPr algn="r"/>
            <a:r>
              <a:rPr lang="en-IN" sz="2200" b="1" dirty="0">
                <a:solidFill>
                  <a:srgbClr val="0070C0"/>
                </a:solidFill>
              </a:rPr>
              <a:t>29</a:t>
            </a:r>
          </a:p>
        </p:txBody>
      </p:sp>
      <p:sp>
        <p:nvSpPr>
          <p:cNvPr id="58" name="Rectangle 57">
            <a:extLst>
              <a:ext uri="{FF2B5EF4-FFF2-40B4-BE49-F238E27FC236}">
                <a16:creationId xmlns:a16="http://schemas.microsoft.com/office/drawing/2014/main" id="{5FC9BC81-50C9-4786-B1DF-7EF7B850CD86}"/>
              </a:ext>
            </a:extLst>
          </p:cNvPr>
          <p:cNvSpPr/>
          <p:nvPr/>
        </p:nvSpPr>
        <p:spPr>
          <a:xfrm>
            <a:off x="6322982" y="4741077"/>
            <a:ext cx="395388" cy="2780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A3E4944-9B9C-4C85-91FF-341432166366}"/>
              </a:ext>
            </a:extLst>
          </p:cNvPr>
          <p:cNvSpPr txBox="1"/>
          <p:nvPr/>
        </p:nvSpPr>
        <p:spPr>
          <a:xfrm>
            <a:off x="7960975" y="1817870"/>
            <a:ext cx="1065331" cy="369332"/>
          </a:xfrm>
          <a:prstGeom prst="rect">
            <a:avLst/>
          </a:prstGeom>
          <a:solidFill>
            <a:srgbClr val="DCE6F2"/>
          </a:solidFill>
          <a:ln>
            <a:solidFill>
              <a:schemeClr val="tx1"/>
            </a:solidFill>
          </a:ln>
        </p:spPr>
        <p:txBody>
          <a:bodyPr wrap="square" rtlCol="0">
            <a:spAutoFit/>
          </a:bodyPr>
          <a:lstStyle/>
          <a:p>
            <a:r>
              <a:rPr lang="en-US" dirty="0"/>
              <a:t>$120-$80</a:t>
            </a:r>
          </a:p>
        </p:txBody>
      </p:sp>
      <p:cxnSp>
        <p:nvCxnSpPr>
          <p:cNvPr id="6" name="Connector: Elbow 5">
            <a:extLst>
              <a:ext uri="{FF2B5EF4-FFF2-40B4-BE49-F238E27FC236}">
                <a16:creationId xmlns:a16="http://schemas.microsoft.com/office/drawing/2014/main" id="{E3BB70C2-2335-46D7-8CC7-DE304AFEFEC0}"/>
              </a:ext>
            </a:extLst>
          </p:cNvPr>
          <p:cNvCxnSpPr>
            <a:cxnSpLocks/>
          </p:cNvCxnSpPr>
          <p:nvPr/>
        </p:nvCxnSpPr>
        <p:spPr>
          <a:xfrm rot="10800000" flipV="1">
            <a:off x="8394655" y="2214052"/>
            <a:ext cx="335770" cy="175947"/>
          </a:xfrm>
          <a:prstGeom prst="bentConnector3">
            <a:avLst>
              <a:gd name="adj1" fmla="val 293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526A7941-19A0-4546-8890-A8758F8C5F18}"/>
              </a:ext>
            </a:extLst>
          </p:cNvPr>
          <p:cNvSpPr txBox="1"/>
          <p:nvPr/>
        </p:nvSpPr>
        <p:spPr>
          <a:xfrm>
            <a:off x="590548" y="2493932"/>
            <a:ext cx="5025695" cy="430887"/>
          </a:xfrm>
          <a:prstGeom prst="rect">
            <a:avLst/>
          </a:prstGeom>
          <a:noFill/>
        </p:spPr>
        <p:txBody>
          <a:bodyPr wrap="square" rtlCol="0">
            <a:spAutoFit/>
          </a:bodyPr>
          <a:lstStyle/>
          <a:p>
            <a:pPr lvl="1"/>
            <a:r>
              <a:rPr lang="en-US" sz="2200" dirty="0"/>
              <a:t>NOL carryforward</a:t>
            </a:r>
          </a:p>
        </p:txBody>
      </p:sp>
      <p:sp>
        <p:nvSpPr>
          <p:cNvPr id="60" name="TextBox 59">
            <a:extLst>
              <a:ext uri="{FF2B5EF4-FFF2-40B4-BE49-F238E27FC236}">
                <a16:creationId xmlns:a16="http://schemas.microsoft.com/office/drawing/2014/main" id="{4EBDE43A-3AB9-4654-AB7D-8ACF1E4324D6}"/>
              </a:ext>
            </a:extLst>
          </p:cNvPr>
          <p:cNvSpPr txBox="1"/>
          <p:nvPr/>
        </p:nvSpPr>
        <p:spPr>
          <a:xfrm>
            <a:off x="3550896" y="1375715"/>
            <a:ext cx="949652" cy="430887"/>
          </a:xfrm>
          <a:prstGeom prst="rect">
            <a:avLst/>
          </a:prstGeom>
          <a:noFill/>
        </p:spPr>
        <p:txBody>
          <a:bodyPr wrap="square" rtlCol="0">
            <a:spAutoFit/>
          </a:bodyPr>
          <a:lstStyle/>
          <a:p>
            <a:pPr algn="ctr"/>
            <a:r>
              <a:rPr lang="en-US" sz="2200" b="1" dirty="0"/>
              <a:t>2019</a:t>
            </a:r>
            <a:endParaRPr lang="en-US" sz="2200" dirty="0"/>
          </a:p>
        </p:txBody>
      </p:sp>
      <p:sp>
        <p:nvSpPr>
          <p:cNvPr id="62" name="TextBox 61">
            <a:extLst>
              <a:ext uri="{FF2B5EF4-FFF2-40B4-BE49-F238E27FC236}">
                <a16:creationId xmlns:a16="http://schemas.microsoft.com/office/drawing/2014/main" id="{BA2E9ECF-E8C7-4194-AD8B-453A93781683}"/>
              </a:ext>
            </a:extLst>
          </p:cNvPr>
          <p:cNvSpPr txBox="1"/>
          <p:nvPr/>
        </p:nvSpPr>
        <p:spPr>
          <a:xfrm>
            <a:off x="3498821" y="2136187"/>
            <a:ext cx="949652" cy="430887"/>
          </a:xfrm>
          <a:prstGeom prst="rect">
            <a:avLst/>
          </a:prstGeom>
        </p:spPr>
        <p:txBody>
          <a:bodyPr wrap="square" rtlCol="0">
            <a:spAutoFit/>
          </a:bodyPr>
          <a:lstStyle/>
          <a:p>
            <a:pPr algn="r"/>
            <a:r>
              <a:rPr lang="en-US" sz="2200" dirty="0"/>
              <a:t>(20)</a:t>
            </a:r>
          </a:p>
        </p:txBody>
      </p:sp>
      <p:sp>
        <p:nvSpPr>
          <p:cNvPr id="64" name="TextBox 63">
            <a:extLst>
              <a:ext uri="{FF2B5EF4-FFF2-40B4-BE49-F238E27FC236}">
                <a16:creationId xmlns:a16="http://schemas.microsoft.com/office/drawing/2014/main" id="{9DFB3EBE-3C35-4787-8240-C8F3691AC607}"/>
              </a:ext>
            </a:extLst>
          </p:cNvPr>
          <p:cNvSpPr txBox="1"/>
          <p:nvPr/>
        </p:nvSpPr>
        <p:spPr>
          <a:xfrm>
            <a:off x="3611213" y="3110764"/>
            <a:ext cx="949652" cy="430887"/>
          </a:xfrm>
          <a:prstGeom prst="rect">
            <a:avLst/>
          </a:prstGeom>
        </p:spPr>
        <p:txBody>
          <a:bodyPr wrap="square" rtlCol="0">
            <a:spAutoFit/>
          </a:bodyPr>
          <a:lstStyle/>
          <a:p>
            <a:pPr algn="r"/>
            <a:r>
              <a:rPr lang="en-US" sz="2200" dirty="0"/>
              <a:t>20%</a:t>
            </a:r>
          </a:p>
        </p:txBody>
      </p:sp>
      <p:cxnSp>
        <p:nvCxnSpPr>
          <p:cNvPr id="67" name="Straight Connector 66">
            <a:extLst>
              <a:ext uri="{FF2B5EF4-FFF2-40B4-BE49-F238E27FC236}">
                <a16:creationId xmlns:a16="http://schemas.microsoft.com/office/drawing/2014/main" id="{89ACE0DA-3352-4BD5-935C-5D1419A28954}"/>
              </a:ext>
            </a:extLst>
          </p:cNvPr>
          <p:cNvCxnSpPr/>
          <p:nvPr/>
        </p:nvCxnSpPr>
        <p:spPr>
          <a:xfrm>
            <a:off x="3929075" y="36027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C1576F4-CC44-4994-9F62-4F8DAD26A1A3}"/>
              </a:ext>
            </a:extLst>
          </p:cNvPr>
          <p:cNvCxnSpPr/>
          <p:nvPr/>
        </p:nvCxnSpPr>
        <p:spPr>
          <a:xfrm>
            <a:off x="3948125" y="3946398"/>
            <a:ext cx="619152" cy="0"/>
          </a:xfrm>
          <a:prstGeom prst="line">
            <a:avLst/>
          </a:prstGeom>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2B462259-1616-4365-B9D9-6DC5D0D2653F}"/>
              </a:ext>
            </a:extLst>
          </p:cNvPr>
          <p:cNvSpPr txBox="1"/>
          <p:nvPr/>
        </p:nvSpPr>
        <p:spPr>
          <a:xfrm>
            <a:off x="4408134" y="1375715"/>
            <a:ext cx="949652" cy="430887"/>
          </a:xfrm>
          <a:prstGeom prst="rect">
            <a:avLst/>
          </a:prstGeom>
          <a:noFill/>
        </p:spPr>
        <p:txBody>
          <a:bodyPr wrap="square" rtlCol="0">
            <a:spAutoFit/>
          </a:bodyPr>
          <a:lstStyle/>
          <a:p>
            <a:pPr algn="ctr"/>
            <a:r>
              <a:rPr lang="en-US" sz="2200" b="1" dirty="0"/>
              <a:t>2020</a:t>
            </a:r>
            <a:endParaRPr lang="en-US" sz="2200" dirty="0"/>
          </a:p>
        </p:txBody>
      </p:sp>
      <p:sp>
        <p:nvSpPr>
          <p:cNvPr id="77" name="TextBox 76">
            <a:extLst>
              <a:ext uri="{FF2B5EF4-FFF2-40B4-BE49-F238E27FC236}">
                <a16:creationId xmlns:a16="http://schemas.microsoft.com/office/drawing/2014/main" id="{BE290AC8-675B-453D-BC6E-625D21299A75}"/>
              </a:ext>
            </a:extLst>
          </p:cNvPr>
          <p:cNvSpPr txBox="1"/>
          <p:nvPr/>
        </p:nvSpPr>
        <p:spPr>
          <a:xfrm>
            <a:off x="4356059" y="2136187"/>
            <a:ext cx="949652" cy="430887"/>
          </a:xfrm>
          <a:prstGeom prst="rect">
            <a:avLst/>
          </a:prstGeom>
        </p:spPr>
        <p:txBody>
          <a:bodyPr wrap="square" rtlCol="0">
            <a:spAutoFit/>
          </a:bodyPr>
          <a:lstStyle/>
          <a:p>
            <a:pPr algn="r"/>
            <a:r>
              <a:rPr lang="en-US" sz="2200" dirty="0"/>
              <a:t>(60)</a:t>
            </a:r>
          </a:p>
        </p:txBody>
      </p:sp>
      <p:sp>
        <p:nvSpPr>
          <p:cNvPr id="81" name="TextBox 80">
            <a:extLst>
              <a:ext uri="{FF2B5EF4-FFF2-40B4-BE49-F238E27FC236}">
                <a16:creationId xmlns:a16="http://schemas.microsoft.com/office/drawing/2014/main" id="{1E8197ED-4926-4393-A764-B75BF1D53574}"/>
              </a:ext>
            </a:extLst>
          </p:cNvPr>
          <p:cNvSpPr txBox="1"/>
          <p:nvPr/>
        </p:nvSpPr>
        <p:spPr>
          <a:xfrm>
            <a:off x="4454163" y="3125052"/>
            <a:ext cx="949652" cy="430887"/>
          </a:xfrm>
          <a:prstGeom prst="rect">
            <a:avLst/>
          </a:prstGeom>
        </p:spPr>
        <p:txBody>
          <a:bodyPr wrap="square" rtlCol="0">
            <a:spAutoFit/>
          </a:bodyPr>
          <a:lstStyle/>
          <a:p>
            <a:pPr algn="r"/>
            <a:r>
              <a:rPr lang="en-US" sz="2200" dirty="0"/>
              <a:t>25%</a:t>
            </a:r>
          </a:p>
        </p:txBody>
      </p:sp>
      <p:cxnSp>
        <p:nvCxnSpPr>
          <p:cNvPr id="99" name="Straight Connector 98">
            <a:extLst>
              <a:ext uri="{FF2B5EF4-FFF2-40B4-BE49-F238E27FC236}">
                <a16:creationId xmlns:a16="http://schemas.microsoft.com/office/drawing/2014/main" id="{DE80F2F4-A23E-4497-889C-78232EAA672E}"/>
              </a:ext>
            </a:extLst>
          </p:cNvPr>
          <p:cNvCxnSpPr/>
          <p:nvPr/>
        </p:nvCxnSpPr>
        <p:spPr>
          <a:xfrm>
            <a:off x="4799013" y="36027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69219372-9C62-4836-BAEF-896F30627CD3}"/>
              </a:ext>
            </a:extLst>
          </p:cNvPr>
          <p:cNvCxnSpPr/>
          <p:nvPr/>
        </p:nvCxnSpPr>
        <p:spPr>
          <a:xfrm>
            <a:off x="4799013" y="3936872"/>
            <a:ext cx="619152" cy="0"/>
          </a:xfrm>
          <a:prstGeom prst="line">
            <a:avLst/>
          </a:prstGeom>
        </p:spPr>
        <p:style>
          <a:lnRef idx="1">
            <a:schemeClr val="dk1"/>
          </a:lnRef>
          <a:fillRef idx="0">
            <a:schemeClr val="dk1"/>
          </a:fillRef>
          <a:effectRef idx="0">
            <a:schemeClr val="dk1"/>
          </a:effectRef>
          <a:fontRef idx="minor">
            <a:schemeClr val="tx1"/>
          </a:fontRef>
        </p:style>
      </p:cxnSp>
      <p:sp>
        <p:nvSpPr>
          <p:cNvPr id="102" name="TextBox 101">
            <a:extLst>
              <a:ext uri="{FF2B5EF4-FFF2-40B4-BE49-F238E27FC236}">
                <a16:creationId xmlns:a16="http://schemas.microsoft.com/office/drawing/2014/main" id="{2EF1189B-4DB8-4779-A4CA-DC632B8E842C}"/>
              </a:ext>
            </a:extLst>
          </p:cNvPr>
          <p:cNvSpPr txBox="1"/>
          <p:nvPr/>
        </p:nvSpPr>
        <p:spPr>
          <a:xfrm>
            <a:off x="4438358" y="3544415"/>
            <a:ext cx="949652" cy="430887"/>
          </a:xfrm>
          <a:prstGeom prst="rect">
            <a:avLst/>
          </a:prstGeom>
        </p:spPr>
        <p:txBody>
          <a:bodyPr wrap="square" rtlCol="0">
            <a:spAutoFit/>
          </a:bodyPr>
          <a:lstStyle/>
          <a:p>
            <a:pPr algn="r"/>
            <a:r>
              <a:rPr lang="en-US" sz="2200" b="1" dirty="0">
                <a:solidFill>
                  <a:srgbClr val="92D050"/>
                </a:solidFill>
              </a:rPr>
              <a:t>$ (15)</a:t>
            </a:r>
          </a:p>
        </p:txBody>
      </p:sp>
      <p:sp>
        <p:nvSpPr>
          <p:cNvPr id="103" name="TextBox 102">
            <a:extLst>
              <a:ext uri="{FF2B5EF4-FFF2-40B4-BE49-F238E27FC236}">
                <a16:creationId xmlns:a16="http://schemas.microsoft.com/office/drawing/2014/main" id="{44C827AE-5479-4761-82BA-238C6926EBA6}"/>
              </a:ext>
            </a:extLst>
          </p:cNvPr>
          <p:cNvSpPr txBox="1"/>
          <p:nvPr/>
        </p:nvSpPr>
        <p:spPr>
          <a:xfrm>
            <a:off x="5819769" y="2407655"/>
            <a:ext cx="949652" cy="430887"/>
          </a:xfrm>
          <a:prstGeom prst="rect">
            <a:avLst/>
          </a:prstGeom>
        </p:spPr>
        <p:txBody>
          <a:bodyPr wrap="square" rtlCol="0">
            <a:spAutoFit/>
          </a:bodyPr>
          <a:lstStyle/>
          <a:p>
            <a:pPr algn="r"/>
            <a:r>
              <a:rPr lang="en-US" sz="2200" dirty="0"/>
              <a:t>40</a:t>
            </a:r>
          </a:p>
        </p:txBody>
      </p:sp>
      <p:sp>
        <p:nvSpPr>
          <p:cNvPr id="104" name="TextBox 103">
            <a:extLst>
              <a:ext uri="{FF2B5EF4-FFF2-40B4-BE49-F238E27FC236}">
                <a16:creationId xmlns:a16="http://schemas.microsoft.com/office/drawing/2014/main" id="{1A273D96-6C4F-4FD5-AEA0-CADB23DC461C}"/>
              </a:ext>
            </a:extLst>
          </p:cNvPr>
          <p:cNvSpPr txBox="1"/>
          <p:nvPr/>
        </p:nvSpPr>
        <p:spPr>
          <a:xfrm>
            <a:off x="5833744" y="3544414"/>
            <a:ext cx="949652" cy="430887"/>
          </a:xfrm>
          <a:prstGeom prst="rect">
            <a:avLst/>
          </a:prstGeom>
        </p:spPr>
        <p:txBody>
          <a:bodyPr wrap="square" rtlCol="0">
            <a:spAutoFit/>
          </a:bodyPr>
          <a:lstStyle/>
          <a:p>
            <a:pPr algn="r"/>
            <a:r>
              <a:rPr lang="en-US" sz="2200" dirty="0"/>
              <a:t>$      0</a:t>
            </a:r>
          </a:p>
        </p:txBody>
      </p:sp>
      <p:cxnSp>
        <p:nvCxnSpPr>
          <p:cNvPr id="105" name="Straight Connector 104">
            <a:extLst>
              <a:ext uri="{FF2B5EF4-FFF2-40B4-BE49-F238E27FC236}">
                <a16:creationId xmlns:a16="http://schemas.microsoft.com/office/drawing/2014/main" id="{77C497E7-7AC6-49EF-A74F-BCF3DE18957B}"/>
              </a:ext>
            </a:extLst>
          </p:cNvPr>
          <p:cNvCxnSpPr/>
          <p:nvPr/>
        </p:nvCxnSpPr>
        <p:spPr>
          <a:xfrm>
            <a:off x="7735780" y="36027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93435B36-5543-4EF5-B907-2D2791E4DC4C}"/>
              </a:ext>
            </a:extLst>
          </p:cNvPr>
          <p:cNvCxnSpPr/>
          <p:nvPr/>
        </p:nvCxnSpPr>
        <p:spPr>
          <a:xfrm>
            <a:off x="7735780" y="393687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399E6553-E040-4E60-89B5-5BFC3EB76666}"/>
              </a:ext>
            </a:extLst>
          </p:cNvPr>
          <p:cNvCxnSpPr/>
          <p:nvPr/>
        </p:nvCxnSpPr>
        <p:spPr>
          <a:xfrm>
            <a:off x="7735780" y="397757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6EE53111-5EF9-458F-A427-512BD64E6F37}"/>
              </a:ext>
            </a:extLst>
          </p:cNvPr>
          <p:cNvCxnSpPr>
            <a:cxnSpLocks/>
          </p:cNvCxnSpPr>
          <p:nvPr/>
        </p:nvCxnSpPr>
        <p:spPr>
          <a:xfrm flipV="1">
            <a:off x="3611213" y="1431710"/>
            <a:ext cx="1636258" cy="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9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par>
                                <p:cTn id="59" presetID="10"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fade">
                                      <p:cBhvr>
                                        <p:cTn id="88" dur="500"/>
                                        <p:tgtEl>
                                          <p:spTgt spid="67"/>
                                        </p:tgtEl>
                                      </p:cBhvr>
                                    </p:animEffect>
                                  </p:childTnLst>
                                </p:cTn>
                              </p:par>
                              <p:par>
                                <p:cTn id="89" presetID="10" presetClass="entr" presetSubtype="0" fill="hold"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500"/>
                                        <p:tgtEl>
                                          <p:spTgt spid="7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nodeType="with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par>
                                <p:cTn id="104" presetID="10" presetClass="entr" presetSubtype="0" fill="hold" nodeType="with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fade">
                                      <p:cBhvr>
                                        <p:cTn id="106" dur="500"/>
                                        <p:tgtEl>
                                          <p:spTgt spid="10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fade">
                                      <p:cBhvr>
                                        <p:cTn id="109" dur="500"/>
                                        <p:tgtEl>
                                          <p:spTgt spid="10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4"/>
                                        </p:tgtEl>
                                        <p:attrNameLst>
                                          <p:attrName>style.visibility</p:attrName>
                                        </p:attrNameLst>
                                      </p:cBhvr>
                                      <p:to>
                                        <p:strVal val="visible"/>
                                      </p:to>
                                    </p:set>
                                    <p:animEffect transition="in" filter="fade">
                                      <p:cBhvr>
                                        <p:cTn id="115" dur="500"/>
                                        <p:tgtEl>
                                          <p:spTgt spid="104"/>
                                        </p:tgtEl>
                                      </p:cBhvr>
                                    </p:animEffect>
                                  </p:childTnLst>
                                </p:cTn>
                              </p:par>
                              <p:par>
                                <p:cTn id="116" presetID="10" presetClass="entr" presetSubtype="0" fill="hold" nodeType="with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fade">
                                      <p:cBhvr>
                                        <p:cTn id="118" dur="500"/>
                                        <p:tgtEl>
                                          <p:spTgt spid="105"/>
                                        </p:tgtEl>
                                      </p:cBhvr>
                                    </p:animEffect>
                                  </p:childTnLst>
                                </p:cTn>
                              </p:par>
                              <p:par>
                                <p:cTn id="119" presetID="10" presetClass="entr" presetSubtype="0" fill="hold" nodeType="with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fade">
                                      <p:cBhvr>
                                        <p:cTn id="121" dur="500"/>
                                        <p:tgtEl>
                                          <p:spTgt spid="106"/>
                                        </p:tgtEl>
                                      </p:cBhvr>
                                    </p:animEffect>
                                  </p:childTnLst>
                                </p:cTn>
                              </p:par>
                              <p:par>
                                <p:cTn id="122" presetID="10" presetClass="entr" presetSubtype="0" fill="hold" nodeType="with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fade">
                                      <p:cBhvr>
                                        <p:cTn id="124" dur="500"/>
                                        <p:tgtEl>
                                          <p:spTgt spid="10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9">
                                            <p:txEl>
                                              <p:pRg st="0" end="0"/>
                                            </p:txEl>
                                          </p:spTgt>
                                        </p:tgtEl>
                                        <p:attrNameLst>
                                          <p:attrName>style.visibility</p:attrName>
                                        </p:attrNameLst>
                                      </p:cBhvr>
                                      <p:to>
                                        <p:strVal val="visible"/>
                                      </p:to>
                                    </p:set>
                                    <p:animEffect transition="in" filter="fade">
                                      <p:cBhvr>
                                        <p:cTn id="129" dur="500"/>
                                        <p:tgtEl>
                                          <p:spTgt spid="69">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91"/>
                                        </p:tgtEl>
                                        <p:attrNameLst>
                                          <p:attrName>style.visibility</p:attrName>
                                        </p:attrNameLst>
                                      </p:cBhvr>
                                      <p:to>
                                        <p:strVal val="visible"/>
                                      </p:to>
                                    </p:set>
                                    <p:animEffect transition="in" filter="fade">
                                      <p:cBhvr>
                                        <p:cTn id="132" dur="500"/>
                                        <p:tgtEl>
                                          <p:spTgt spid="91"/>
                                        </p:tgtEl>
                                      </p:cBhvr>
                                    </p:animEffect>
                                  </p:childTnLst>
                                </p:cTn>
                              </p:par>
                              <p:par>
                                <p:cTn id="133" presetID="10" presetClass="entr" presetSubtype="0" fill="hold" nodeType="with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500"/>
                                        <p:tgtEl>
                                          <p:spTgt spid="9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8"/>
                                        </p:tgtEl>
                                        <p:attrNameLst>
                                          <p:attrName>style.visibility</p:attrName>
                                        </p:attrNameLst>
                                      </p:cBhvr>
                                      <p:to>
                                        <p:strVal val="visible"/>
                                      </p:to>
                                    </p:set>
                                    <p:animEffect transition="in" filter="fade">
                                      <p:cBhvr>
                                        <p:cTn id="141" dur="500"/>
                                        <p:tgtEl>
                                          <p:spTgt spid="9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fade">
                                      <p:cBhvr>
                                        <p:cTn id="144" dur="500"/>
                                        <p:tgtEl>
                                          <p:spTgt spid="9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5"/>
                                        </p:tgtEl>
                                        <p:attrNameLst>
                                          <p:attrName>style.visibility</p:attrName>
                                        </p:attrNameLst>
                                      </p:cBhvr>
                                      <p:to>
                                        <p:strVal val="visible"/>
                                      </p:to>
                                    </p:set>
                                    <p:animEffect transition="in" filter="fade">
                                      <p:cBhvr>
                                        <p:cTn id="147" dur="500"/>
                                        <p:tgtEl>
                                          <p:spTgt spid="95"/>
                                        </p:tgtEl>
                                      </p:cBhvr>
                                    </p:animEffect>
                                  </p:childTnLst>
                                </p:cTn>
                              </p:par>
                              <p:par>
                                <p:cTn id="148" presetID="1" presetClass="entr" presetSubtype="0"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69">
                                            <p:txEl>
                                              <p:pRg st="1" end="1"/>
                                            </p:txEl>
                                          </p:spTgt>
                                        </p:tgtEl>
                                        <p:attrNameLst>
                                          <p:attrName>style.visibility</p:attrName>
                                        </p:attrNameLst>
                                      </p:cBhvr>
                                      <p:to>
                                        <p:strVal val="visible"/>
                                      </p:to>
                                    </p:set>
                                    <p:animEffect transition="in" filter="fade">
                                      <p:cBhvr>
                                        <p:cTn id="154" dur="500"/>
                                        <p:tgtEl>
                                          <p:spTgt spid="69">
                                            <p:txEl>
                                              <p:pRg st="1" end="1"/>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fade">
                                      <p:cBhvr>
                                        <p:cTn id="157" dur="500"/>
                                        <p:tgtEl>
                                          <p:spTgt spid="5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500"/>
                                        <p:tgtEl>
                                          <p:spTgt spid="6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par>
                                <p:cTn id="164" presetID="10" presetClass="entr" presetSubtype="0" fill="hold" nodeType="with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500"/>
                                        <p:tgtEl>
                                          <p:spTgt spid="68"/>
                                        </p:tgtEl>
                                      </p:cBhvr>
                                    </p:animEffect>
                                  </p:childTnLst>
                                </p:cTn>
                              </p:par>
                              <p:par>
                                <p:cTn id="167" presetID="10" presetClass="entr" presetSubtype="0" fill="hold"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fade">
                                      <p:cBhvr>
                                        <p:cTn id="169" dur="500"/>
                                        <p:tgtEl>
                                          <p:spTgt spid="7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fade">
                                      <p:cBhvr>
                                        <p:cTn id="172" dur="500"/>
                                        <p:tgtEl>
                                          <p:spTgt spid="7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3"/>
                                        </p:tgtEl>
                                        <p:attrNameLst>
                                          <p:attrName>style.visibility</p:attrName>
                                        </p:attrNameLst>
                                      </p:cBhvr>
                                      <p:to>
                                        <p:strVal val="visible"/>
                                      </p:to>
                                    </p:set>
                                    <p:animEffect transition="in" filter="fade">
                                      <p:cBhvr>
                                        <p:cTn id="178" dur="500"/>
                                        <p:tgtEl>
                                          <p:spTgt spid="73"/>
                                        </p:tgtEl>
                                      </p:cBhvr>
                                    </p:animEffect>
                                  </p:childTnLst>
                                </p:cTn>
                              </p:par>
                              <p:par>
                                <p:cTn id="179" presetID="10" presetClass="entr" presetSubtype="0" fill="hold" nodeType="withEffect">
                                  <p:stCondLst>
                                    <p:cond delay="0"/>
                                  </p:stCondLst>
                                  <p:childTnLst>
                                    <p:set>
                                      <p:cBhvr>
                                        <p:cTn id="180" dur="1" fill="hold">
                                          <p:stCondLst>
                                            <p:cond delay="0"/>
                                          </p:stCondLst>
                                        </p:cTn>
                                        <p:tgtEl>
                                          <p:spTgt spid="80"/>
                                        </p:tgtEl>
                                        <p:attrNameLst>
                                          <p:attrName>style.visibility</p:attrName>
                                        </p:attrNameLst>
                                      </p:cBhvr>
                                      <p:to>
                                        <p:strVal val="visible"/>
                                      </p:to>
                                    </p:set>
                                    <p:animEffect transition="in" filter="fade">
                                      <p:cBhvr>
                                        <p:cTn id="181" dur="500"/>
                                        <p:tgtEl>
                                          <p:spTgt spid="8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500"/>
                                        <p:tgtEl>
                                          <p:spTgt spid="83"/>
                                        </p:tgtEl>
                                      </p:cBhvr>
                                    </p:animEffect>
                                  </p:childTnLst>
                                </p:cTn>
                              </p:par>
                              <p:par>
                                <p:cTn id="185" presetID="10" presetClass="entr" presetSubtype="0" fill="hold" nodeType="with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fade">
                                      <p:cBhvr>
                                        <p:cTn id="187" dur="500"/>
                                        <p:tgtEl>
                                          <p:spTgt spid="8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69">
                                            <p:txEl>
                                              <p:pRg st="2" end="2"/>
                                            </p:txEl>
                                          </p:spTgt>
                                        </p:tgtEl>
                                        <p:attrNameLst>
                                          <p:attrName>style.visibility</p:attrName>
                                        </p:attrNameLst>
                                      </p:cBhvr>
                                      <p:to>
                                        <p:strVal val="visible"/>
                                      </p:to>
                                    </p:set>
                                    <p:animEffect transition="in" filter="fade">
                                      <p:cBhvr>
                                        <p:cTn id="192" dur="500"/>
                                        <p:tgtEl>
                                          <p:spTgt spid="69">
                                            <p:txEl>
                                              <p:pRg st="2" end="2"/>
                                            </p:txEl>
                                          </p:spTgt>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Effect transition="in" filter="fade">
                                      <p:cBhvr>
                                        <p:cTn id="195" dur="500"/>
                                        <p:tgtEl>
                                          <p:spTgt spid="5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fade">
                                      <p:cBhvr>
                                        <p:cTn id="198" dur="500"/>
                                        <p:tgtEl>
                                          <p:spTgt spid="7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96"/>
                                        </p:tgtEl>
                                        <p:attrNameLst>
                                          <p:attrName>style.visibility</p:attrName>
                                        </p:attrNameLst>
                                      </p:cBhvr>
                                      <p:to>
                                        <p:strVal val="visible"/>
                                      </p:to>
                                    </p:set>
                                    <p:animEffect transition="in" filter="fade">
                                      <p:cBhvr>
                                        <p:cTn id="201" dur="500"/>
                                        <p:tgtEl>
                                          <p:spTgt spid="9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3"/>
                                        </p:tgtEl>
                                        <p:attrNameLst>
                                          <p:attrName>style.visibility</p:attrName>
                                        </p:attrNameLst>
                                      </p:cBhvr>
                                      <p:to>
                                        <p:strVal val="visible"/>
                                      </p:to>
                                    </p:set>
                                    <p:animEffect transition="in" filter="fade">
                                      <p:cBhvr>
                                        <p:cTn id="204" dur="500"/>
                                        <p:tgtEl>
                                          <p:spTgt spid="93"/>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9">
                                            <p:txEl>
                                              <p:pRg st="3" end="3"/>
                                            </p:txEl>
                                          </p:spTgt>
                                        </p:tgtEl>
                                        <p:attrNameLst>
                                          <p:attrName>style.visibility</p:attrName>
                                        </p:attrNameLst>
                                      </p:cBhvr>
                                      <p:to>
                                        <p:strVal val="visible"/>
                                      </p:to>
                                    </p:set>
                                    <p:animEffect transition="in" filter="fade">
                                      <p:cBhvr>
                                        <p:cTn id="209" dur="500"/>
                                        <p:tgtEl>
                                          <p:spTgt spid="69">
                                            <p:txEl>
                                              <p:pRg st="3" end="3"/>
                                            </p:txEl>
                                          </p:spTgt>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01"/>
                                        </p:tgtEl>
                                        <p:attrNameLst>
                                          <p:attrName>style.visibility</p:attrName>
                                        </p:attrNameLst>
                                      </p:cBhvr>
                                      <p:to>
                                        <p:strVal val="visible"/>
                                      </p:to>
                                    </p:set>
                                    <p:animEffect transition="in" filter="fade">
                                      <p:cBhvr>
                                        <p:cTn id="212" dur="500"/>
                                        <p:tgtEl>
                                          <p:spTgt spid="101"/>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51"/>
                                        </p:tgtEl>
                                        <p:attrNameLst>
                                          <p:attrName>style.visibility</p:attrName>
                                        </p:attrNameLst>
                                      </p:cBhvr>
                                      <p:to>
                                        <p:strVal val="visible"/>
                                      </p:to>
                                    </p:set>
                                    <p:animEffect transition="in" filter="fade">
                                      <p:cBhvr>
                                        <p:cTn id="215" dur="500"/>
                                        <p:tgtEl>
                                          <p:spTgt spid="51"/>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57"/>
                                        </p:tgtEl>
                                        <p:attrNameLst>
                                          <p:attrName>style.visibility</p:attrName>
                                        </p:attrNameLst>
                                      </p:cBhvr>
                                      <p:to>
                                        <p:strVal val="visible"/>
                                      </p:to>
                                    </p:set>
                                    <p:animEffect transition="in" filter="fade">
                                      <p:cBhvr>
                                        <p:cTn id="218" dur="500"/>
                                        <p:tgtEl>
                                          <p:spTgt spid="57"/>
                                        </p:tgtEl>
                                      </p:cBhvr>
                                    </p:animEffect>
                                  </p:childTnLst>
                                </p:cTn>
                              </p:par>
                              <p:par>
                                <p:cTn id="219" presetID="10" presetClass="entr" presetSubtype="0" fill="hold" nodeType="withEffect">
                                  <p:stCondLst>
                                    <p:cond delay="0"/>
                                  </p:stCondLst>
                                  <p:childTnLst>
                                    <p:set>
                                      <p:cBhvr>
                                        <p:cTn id="220" dur="1" fill="hold">
                                          <p:stCondLst>
                                            <p:cond delay="0"/>
                                          </p:stCondLst>
                                        </p:cTn>
                                        <p:tgtEl>
                                          <p:spTgt spid="108"/>
                                        </p:tgtEl>
                                        <p:attrNameLst>
                                          <p:attrName>style.visibility</p:attrName>
                                        </p:attrNameLst>
                                      </p:cBhvr>
                                      <p:to>
                                        <p:strVal val="visible"/>
                                      </p:to>
                                    </p:set>
                                    <p:animEffect transition="in" filter="fade">
                                      <p:cBhvr>
                                        <p:cTn id="22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4" grpId="0"/>
      <p:bldP spid="35" grpId="0"/>
      <p:bldP spid="36" grpId="0"/>
      <p:bldP spid="37" grpId="0"/>
      <p:bldP spid="39" grpId="0"/>
      <p:bldP spid="40" grpId="0"/>
      <p:bldP spid="41" grpId="0"/>
      <p:bldP spid="42" grpId="0"/>
      <p:bldP spid="43" grpId="0"/>
      <p:bldP spid="47" grpId="0"/>
      <p:bldP spid="52" grpId="0"/>
      <p:bldP spid="85" grpId="0"/>
      <p:bldP spid="53" grpId="0"/>
      <p:bldP spid="54" grpId="0" animBg="1"/>
      <p:bldP spid="66" grpId="0"/>
      <p:bldP spid="71" grpId="0"/>
      <p:bldP spid="72" grpId="0"/>
      <p:bldP spid="73" grpId="0"/>
      <p:bldP spid="78" grpId="0"/>
      <p:bldP spid="83" grpId="0"/>
      <p:bldP spid="90" grpId="0" animBg="1"/>
      <p:bldP spid="91" grpId="0"/>
      <p:bldP spid="93" grpId="0"/>
      <p:bldP spid="94" grpId="0"/>
      <p:bldP spid="95" grpId="0"/>
      <p:bldP spid="96" grpId="0"/>
      <p:bldP spid="97" grpId="0"/>
      <p:bldP spid="98" grpId="0"/>
      <p:bldP spid="101" grpId="0" animBg="1"/>
      <p:bldP spid="55" grpId="0"/>
      <p:bldP spid="56" grpId="0"/>
      <p:bldP spid="51" grpId="0"/>
      <p:bldP spid="57" grpId="0"/>
      <p:bldP spid="58" grpId="0" animBg="1"/>
      <p:bldP spid="3" grpId="0" animBg="1"/>
      <p:bldP spid="59" grpId="0"/>
      <p:bldP spid="60" grpId="0"/>
      <p:bldP spid="62" grpId="0"/>
      <p:bldP spid="64" grpId="0"/>
      <p:bldP spid="75" grpId="0"/>
      <p:bldP spid="77" grpId="0"/>
      <p:bldP spid="81" grpId="0"/>
      <p:bldP spid="102" grpId="0"/>
      <p:bldP spid="103" grpId="0"/>
      <p:bldP spid="10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763460" y="2139710"/>
            <a:ext cx="8138160" cy="3168000"/>
          </a:xfrm>
          <a:prstGeom prst="rect">
            <a:avLst/>
          </a:prstGeom>
          <a:noFill/>
          <a:ln w="28575">
            <a:solidFill>
              <a:schemeClr val="bg1">
                <a:lumMod val="50000"/>
              </a:schemeClr>
            </a:solidFill>
          </a:ln>
        </p:spPr>
        <p:txBody>
          <a:bodyPr wrap="square" rtlCol="0">
            <a:spAutoFit/>
          </a:bodyPr>
          <a:lstStyle/>
          <a:p>
            <a:endParaRPr lang="en-IN" dirty="0"/>
          </a:p>
        </p:txBody>
      </p:sp>
      <p:sp>
        <p:nvSpPr>
          <p:cNvPr id="2" name="Title 1"/>
          <p:cNvSpPr>
            <a:spLocks noGrp="1"/>
          </p:cNvSpPr>
          <p:nvPr>
            <p:ph type="title"/>
          </p:nvPr>
        </p:nvSpPr>
        <p:spPr>
          <a:xfrm>
            <a:off x="521082" y="3032"/>
            <a:ext cx="8622917" cy="937627"/>
          </a:xfrm>
        </p:spPr>
        <p:txBody>
          <a:bodyPr>
            <a:normAutofit/>
          </a:bodyPr>
          <a:lstStyle/>
          <a:p>
            <a:pPr algn="ctr"/>
            <a:r>
              <a:rPr lang="en-US" dirty="0"/>
              <a:t>Net Operating Loss Carryback</a:t>
            </a:r>
            <a:r>
              <a:rPr lang="en-US" dirty="0">
                <a:cs typeface="Arial" charset="0"/>
              </a:rPr>
              <a:t> </a:t>
            </a:r>
            <a:r>
              <a:rPr lang="en-US" sz="2600" dirty="0">
                <a:cs typeface="Arial" charset="0"/>
              </a:rPr>
              <a:t>(concluded)</a:t>
            </a:r>
            <a:endParaRPr lang="en-US" sz="2600" dirty="0">
              <a:latin typeface="+mj-lt"/>
            </a:endParaRPr>
          </a:p>
        </p:txBody>
      </p:sp>
      <p:sp>
        <p:nvSpPr>
          <p:cNvPr id="2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LO16-7</a:t>
            </a:r>
          </a:p>
        </p:txBody>
      </p:sp>
      <p:sp>
        <p:nvSpPr>
          <p:cNvPr id="103" name="TextBox 102"/>
          <p:cNvSpPr txBox="1"/>
          <p:nvPr/>
        </p:nvSpPr>
        <p:spPr>
          <a:xfrm>
            <a:off x="575129" y="1011125"/>
            <a:ext cx="8568871" cy="830997"/>
          </a:xfrm>
          <a:prstGeom prst="rect">
            <a:avLst/>
          </a:prstGeom>
          <a:noFill/>
        </p:spPr>
        <p:txBody>
          <a:bodyPr wrap="square" rtlCol="0">
            <a:spAutoFit/>
          </a:bodyPr>
          <a:lstStyle/>
          <a:p>
            <a:r>
              <a:rPr lang="en-IN" sz="2400" dirty="0"/>
              <a:t>During 2021 American’s income statement would include the following:</a:t>
            </a:r>
            <a:endParaRPr lang="en-US" sz="2400" dirty="0"/>
          </a:p>
        </p:txBody>
      </p:sp>
      <p:sp>
        <p:nvSpPr>
          <p:cNvPr id="55" name="TextBox 54"/>
          <p:cNvSpPr txBox="1"/>
          <p:nvPr/>
        </p:nvSpPr>
        <p:spPr>
          <a:xfrm>
            <a:off x="2735460" y="2139710"/>
            <a:ext cx="4176000" cy="461665"/>
          </a:xfrm>
          <a:prstGeom prst="rect">
            <a:avLst/>
          </a:prstGeom>
          <a:noFill/>
        </p:spPr>
        <p:txBody>
          <a:bodyPr wrap="square" rtlCol="0">
            <a:spAutoFit/>
          </a:bodyPr>
          <a:lstStyle/>
          <a:p>
            <a:pPr algn="ctr"/>
            <a:r>
              <a:rPr lang="en-IN" sz="2400" b="1" dirty="0"/>
              <a:t>Income Statement (partial)</a:t>
            </a:r>
            <a:endParaRPr lang="en-US" sz="2200" dirty="0"/>
          </a:p>
        </p:txBody>
      </p:sp>
      <p:sp>
        <p:nvSpPr>
          <p:cNvPr id="56" name="TextBox 55"/>
          <p:cNvSpPr txBox="1"/>
          <p:nvPr/>
        </p:nvSpPr>
        <p:spPr>
          <a:xfrm>
            <a:off x="824560" y="2853275"/>
            <a:ext cx="5832000" cy="461665"/>
          </a:xfrm>
          <a:prstGeom prst="rect">
            <a:avLst/>
          </a:prstGeom>
          <a:noFill/>
        </p:spPr>
        <p:txBody>
          <a:bodyPr wrap="square" rtlCol="0">
            <a:spAutoFit/>
          </a:bodyPr>
          <a:lstStyle/>
          <a:p>
            <a:r>
              <a:rPr lang="en-IN" sz="2400" dirty="0"/>
              <a:t>Operating loss before income taxes</a:t>
            </a:r>
            <a:endParaRPr lang="en-US" sz="2200" dirty="0"/>
          </a:p>
        </p:txBody>
      </p:sp>
      <p:sp>
        <p:nvSpPr>
          <p:cNvPr id="58" name="TextBox 57"/>
          <p:cNvSpPr txBox="1"/>
          <p:nvPr/>
        </p:nvSpPr>
        <p:spPr>
          <a:xfrm>
            <a:off x="864189" y="4549792"/>
            <a:ext cx="5832000" cy="461665"/>
          </a:xfrm>
          <a:prstGeom prst="rect">
            <a:avLst/>
          </a:prstGeom>
          <a:noFill/>
        </p:spPr>
        <p:txBody>
          <a:bodyPr wrap="square" rtlCol="0">
            <a:spAutoFit/>
          </a:bodyPr>
          <a:lstStyle/>
          <a:p>
            <a:r>
              <a:rPr lang="en-IN" sz="2400" dirty="0"/>
              <a:t>Net loss</a:t>
            </a:r>
            <a:endParaRPr lang="en-US" sz="2200" dirty="0"/>
          </a:p>
        </p:txBody>
      </p:sp>
      <p:sp>
        <p:nvSpPr>
          <p:cNvPr id="59" name="TextBox 58"/>
          <p:cNvSpPr txBox="1"/>
          <p:nvPr/>
        </p:nvSpPr>
        <p:spPr>
          <a:xfrm>
            <a:off x="7020540" y="2431146"/>
            <a:ext cx="1872000" cy="461665"/>
          </a:xfrm>
          <a:prstGeom prst="rect">
            <a:avLst/>
          </a:prstGeom>
          <a:noFill/>
        </p:spPr>
        <p:txBody>
          <a:bodyPr wrap="square" rtlCol="0">
            <a:spAutoFit/>
          </a:bodyPr>
          <a:lstStyle/>
          <a:p>
            <a:r>
              <a:rPr lang="en-IN" sz="2400" dirty="0"/>
              <a:t>($ In millions)</a:t>
            </a:r>
            <a:endParaRPr lang="en-US" sz="2200" dirty="0"/>
          </a:p>
        </p:txBody>
      </p:sp>
      <p:sp>
        <p:nvSpPr>
          <p:cNvPr id="60" name="TextBox 59"/>
          <p:cNvSpPr txBox="1"/>
          <p:nvPr/>
        </p:nvSpPr>
        <p:spPr>
          <a:xfrm>
            <a:off x="7292530" y="2869674"/>
            <a:ext cx="1188000" cy="461665"/>
          </a:xfrm>
          <a:prstGeom prst="rect">
            <a:avLst/>
          </a:prstGeom>
          <a:noFill/>
        </p:spPr>
        <p:txBody>
          <a:bodyPr wrap="square" rtlCol="0">
            <a:spAutoFit/>
          </a:bodyPr>
          <a:lstStyle/>
          <a:p>
            <a:pPr algn="r"/>
            <a:r>
              <a:rPr lang="en-IN" sz="2400" dirty="0"/>
              <a:t>$(120)</a:t>
            </a:r>
            <a:endParaRPr lang="en-US" sz="2200" dirty="0"/>
          </a:p>
        </p:txBody>
      </p:sp>
      <p:sp>
        <p:nvSpPr>
          <p:cNvPr id="93" name="TextBox 92"/>
          <p:cNvSpPr txBox="1"/>
          <p:nvPr/>
        </p:nvSpPr>
        <p:spPr>
          <a:xfrm>
            <a:off x="7410660" y="4556803"/>
            <a:ext cx="1188000" cy="461665"/>
          </a:xfrm>
          <a:prstGeom prst="rect">
            <a:avLst/>
          </a:prstGeom>
          <a:noFill/>
        </p:spPr>
        <p:txBody>
          <a:bodyPr wrap="square" rtlCol="0">
            <a:spAutoFit/>
          </a:bodyPr>
          <a:lstStyle/>
          <a:p>
            <a:pPr algn="r"/>
            <a:r>
              <a:rPr lang="en-IN" sz="2400" dirty="0"/>
              <a:t>$ (91)</a:t>
            </a:r>
            <a:endParaRPr lang="en-US" sz="2200" dirty="0"/>
          </a:p>
        </p:txBody>
      </p:sp>
      <p:cxnSp>
        <p:nvCxnSpPr>
          <p:cNvPr id="105" name="Straight Connector 104"/>
          <p:cNvCxnSpPr/>
          <p:nvPr/>
        </p:nvCxnSpPr>
        <p:spPr>
          <a:xfrm>
            <a:off x="7689420" y="4541001"/>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C18EF7-EE21-4EE1-A58B-43892C2EE419}"/>
              </a:ext>
            </a:extLst>
          </p:cNvPr>
          <p:cNvCxnSpPr>
            <a:cxnSpLocks/>
          </p:cNvCxnSpPr>
          <p:nvPr/>
        </p:nvCxnSpPr>
        <p:spPr>
          <a:xfrm>
            <a:off x="754380" y="2809071"/>
            <a:ext cx="813816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8FDF76D-7218-4085-8B4C-D5BA30C3EA09}"/>
              </a:ext>
            </a:extLst>
          </p:cNvPr>
          <p:cNvSpPr txBox="1"/>
          <p:nvPr/>
        </p:nvSpPr>
        <p:spPr>
          <a:xfrm>
            <a:off x="824560" y="3241389"/>
            <a:ext cx="5832000" cy="461665"/>
          </a:xfrm>
          <a:prstGeom prst="rect">
            <a:avLst/>
          </a:prstGeom>
          <a:noFill/>
        </p:spPr>
        <p:txBody>
          <a:bodyPr wrap="square" rtlCol="0">
            <a:spAutoFit/>
          </a:bodyPr>
          <a:lstStyle/>
          <a:p>
            <a:r>
              <a:rPr lang="en-IN" sz="2400" dirty="0"/>
              <a:t>Income tax benefit:</a:t>
            </a:r>
            <a:endParaRPr lang="en-US" sz="2200" dirty="0"/>
          </a:p>
        </p:txBody>
      </p:sp>
      <p:sp>
        <p:nvSpPr>
          <p:cNvPr id="18" name="TextBox 17">
            <a:extLst>
              <a:ext uri="{FF2B5EF4-FFF2-40B4-BE49-F238E27FC236}">
                <a16:creationId xmlns:a16="http://schemas.microsoft.com/office/drawing/2014/main" id="{8C9D66F8-FF31-4054-9CF9-C3E0A081D627}"/>
              </a:ext>
            </a:extLst>
          </p:cNvPr>
          <p:cNvSpPr txBox="1"/>
          <p:nvPr/>
        </p:nvSpPr>
        <p:spPr>
          <a:xfrm>
            <a:off x="1076974" y="3602390"/>
            <a:ext cx="5832000" cy="461665"/>
          </a:xfrm>
          <a:prstGeom prst="rect">
            <a:avLst/>
          </a:prstGeom>
          <a:noFill/>
        </p:spPr>
        <p:txBody>
          <a:bodyPr wrap="square" rtlCol="0">
            <a:spAutoFit/>
          </a:bodyPr>
          <a:lstStyle/>
          <a:p>
            <a:r>
              <a:rPr lang="en-IN" sz="2400" dirty="0"/>
              <a:t>Current: Tax refund from NOL carryback</a:t>
            </a:r>
            <a:endParaRPr lang="en-US" sz="2200" dirty="0"/>
          </a:p>
        </p:txBody>
      </p:sp>
      <p:sp>
        <p:nvSpPr>
          <p:cNvPr id="19" name="TextBox 18">
            <a:extLst>
              <a:ext uri="{FF2B5EF4-FFF2-40B4-BE49-F238E27FC236}">
                <a16:creationId xmlns:a16="http://schemas.microsoft.com/office/drawing/2014/main" id="{809089B0-6A17-482A-BA99-C27D94F2CC7F}"/>
              </a:ext>
            </a:extLst>
          </p:cNvPr>
          <p:cNvSpPr txBox="1"/>
          <p:nvPr/>
        </p:nvSpPr>
        <p:spPr>
          <a:xfrm>
            <a:off x="1076974" y="4031219"/>
            <a:ext cx="5832000" cy="461665"/>
          </a:xfrm>
          <a:prstGeom prst="rect">
            <a:avLst/>
          </a:prstGeom>
          <a:noFill/>
        </p:spPr>
        <p:txBody>
          <a:bodyPr wrap="square" rtlCol="0">
            <a:spAutoFit/>
          </a:bodyPr>
          <a:lstStyle/>
          <a:p>
            <a:r>
              <a:rPr lang="en-IN" sz="2400" dirty="0"/>
              <a:t>Deferred: Tax saving from NOL carryforward</a:t>
            </a:r>
            <a:endParaRPr lang="en-US" sz="2200" dirty="0"/>
          </a:p>
        </p:txBody>
      </p:sp>
      <p:sp>
        <p:nvSpPr>
          <p:cNvPr id="20" name="TextBox 19">
            <a:extLst>
              <a:ext uri="{FF2B5EF4-FFF2-40B4-BE49-F238E27FC236}">
                <a16:creationId xmlns:a16="http://schemas.microsoft.com/office/drawing/2014/main" id="{52B4D58D-D854-4097-ABD4-5560BA7AEFA4}"/>
              </a:ext>
            </a:extLst>
          </p:cNvPr>
          <p:cNvSpPr txBox="1"/>
          <p:nvPr/>
        </p:nvSpPr>
        <p:spPr>
          <a:xfrm>
            <a:off x="6127976" y="3602389"/>
            <a:ext cx="1188000" cy="430887"/>
          </a:xfrm>
          <a:prstGeom prst="rect">
            <a:avLst/>
          </a:prstGeom>
          <a:noFill/>
        </p:spPr>
        <p:txBody>
          <a:bodyPr wrap="square" rtlCol="0">
            <a:spAutoFit/>
          </a:bodyPr>
          <a:lstStyle/>
          <a:p>
            <a:pPr algn="r"/>
            <a:r>
              <a:rPr lang="en-IN" sz="2200" b="1" dirty="0">
                <a:solidFill>
                  <a:srgbClr val="92D050"/>
                </a:solidFill>
              </a:rPr>
              <a:t>$19</a:t>
            </a:r>
            <a:endParaRPr lang="en-US" sz="2200" b="1" dirty="0">
              <a:solidFill>
                <a:srgbClr val="92D050"/>
              </a:solidFill>
            </a:endParaRPr>
          </a:p>
        </p:txBody>
      </p:sp>
      <p:sp>
        <p:nvSpPr>
          <p:cNvPr id="21" name="TextBox 20">
            <a:extLst>
              <a:ext uri="{FF2B5EF4-FFF2-40B4-BE49-F238E27FC236}">
                <a16:creationId xmlns:a16="http://schemas.microsoft.com/office/drawing/2014/main" id="{387C51EB-B80A-4D84-AFD4-51AABB572D22}"/>
              </a:ext>
            </a:extLst>
          </p:cNvPr>
          <p:cNvSpPr txBox="1"/>
          <p:nvPr/>
        </p:nvSpPr>
        <p:spPr>
          <a:xfrm>
            <a:off x="6127976" y="4079336"/>
            <a:ext cx="1188000" cy="430887"/>
          </a:xfrm>
          <a:prstGeom prst="rect">
            <a:avLst/>
          </a:prstGeom>
          <a:noFill/>
        </p:spPr>
        <p:txBody>
          <a:bodyPr wrap="square" rtlCol="0">
            <a:spAutoFit/>
          </a:bodyPr>
          <a:lstStyle/>
          <a:p>
            <a:pPr algn="r"/>
            <a:r>
              <a:rPr lang="en-IN" sz="2200" b="1" dirty="0">
                <a:solidFill>
                  <a:srgbClr val="FF3399"/>
                </a:solidFill>
              </a:rPr>
              <a:t>10</a:t>
            </a:r>
            <a:endParaRPr lang="en-US" sz="2200" b="1" dirty="0">
              <a:solidFill>
                <a:srgbClr val="FF3399"/>
              </a:solidFill>
            </a:endParaRPr>
          </a:p>
        </p:txBody>
      </p:sp>
      <p:sp>
        <p:nvSpPr>
          <p:cNvPr id="26" name="TextBox 25">
            <a:extLst>
              <a:ext uri="{FF2B5EF4-FFF2-40B4-BE49-F238E27FC236}">
                <a16:creationId xmlns:a16="http://schemas.microsoft.com/office/drawing/2014/main" id="{19DAC68F-ACDA-4F69-A4BB-B2ED388651A0}"/>
              </a:ext>
            </a:extLst>
          </p:cNvPr>
          <p:cNvSpPr txBox="1"/>
          <p:nvPr/>
        </p:nvSpPr>
        <p:spPr>
          <a:xfrm>
            <a:off x="7166359" y="4059426"/>
            <a:ext cx="1188000" cy="430887"/>
          </a:xfrm>
          <a:prstGeom prst="rect">
            <a:avLst/>
          </a:prstGeom>
          <a:noFill/>
        </p:spPr>
        <p:txBody>
          <a:bodyPr wrap="square" rtlCol="0">
            <a:spAutoFit/>
          </a:bodyPr>
          <a:lstStyle/>
          <a:p>
            <a:pPr algn="r"/>
            <a:r>
              <a:rPr lang="en-IN" sz="2200" b="1" dirty="0">
                <a:solidFill>
                  <a:srgbClr val="0070C0"/>
                </a:solidFill>
              </a:rPr>
              <a:t>29</a:t>
            </a:r>
            <a:endParaRPr lang="en-US" sz="2200" b="1" dirty="0">
              <a:solidFill>
                <a:srgbClr val="0070C0"/>
              </a:solidFill>
            </a:endParaRPr>
          </a:p>
        </p:txBody>
      </p:sp>
      <p:cxnSp>
        <p:nvCxnSpPr>
          <p:cNvPr id="27" name="Straight Connector 26">
            <a:extLst>
              <a:ext uri="{FF2B5EF4-FFF2-40B4-BE49-F238E27FC236}">
                <a16:creationId xmlns:a16="http://schemas.microsoft.com/office/drawing/2014/main" id="{BA164BD5-598B-49E3-9E33-9712F7DDC43E}"/>
              </a:ext>
            </a:extLst>
          </p:cNvPr>
          <p:cNvCxnSpPr/>
          <p:nvPr/>
        </p:nvCxnSpPr>
        <p:spPr>
          <a:xfrm>
            <a:off x="6630240" y="4541001"/>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84653D-8A9A-4FDB-B3A9-07BB35A9C1EF}"/>
              </a:ext>
            </a:extLst>
          </p:cNvPr>
          <p:cNvCxnSpPr/>
          <p:nvPr/>
        </p:nvCxnSpPr>
        <p:spPr>
          <a:xfrm>
            <a:off x="7698660" y="5018468"/>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A1F951-A39E-4CE2-8594-09A883B2EB44}"/>
              </a:ext>
            </a:extLst>
          </p:cNvPr>
          <p:cNvCxnSpPr/>
          <p:nvPr/>
        </p:nvCxnSpPr>
        <p:spPr>
          <a:xfrm>
            <a:off x="7707499" y="5082021"/>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4AB26988-8FEC-4E46-AD4B-7E25F7D94BC4}"/>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82</a:t>
            </a:fld>
            <a:endParaRPr lang="en-US" dirty="0"/>
          </a:p>
        </p:txBody>
      </p:sp>
    </p:spTree>
    <p:extLst>
      <p:ext uri="{BB962C8B-B14F-4D97-AF65-F5344CB8AC3E}">
        <p14:creationId xmlns:p14="http://schemas.microsoft.com/office/powerpoint/2010/main" val="20356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par>
                                <p:cTn id="28" presetID="10" presetClass="entr" presetSubtype="0" fill="hold" nodeType="with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500"/>
                                        <p:tgtEl>
                                          <p:spTgt spid="105"/>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55" grpId="0"/>
      <p:bldP spid="56" grpId="0"/>
      <p:bldP spid="58" grpId="0"/>
      <p:bldP spid="59" grpId="0"/>
      <p:bldP spid="60" grpId="0"/>
      <p:bldP spid="93" grpId="0"/>
      <p:bldP spid="17" grpId="0"/>
      <p:bldP spid="18" grpId="0"/>
      <p:bldP spid="19" grpId="0"/>
      <p:bldP spid="20" grpId="0"/>
      <p:bldP spid="21" grpId="0"/>
      <p:bldP spid="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Financial Statement Presentation</a:t>
            </a:r>
            <a:endParaRPr lang="en-IN" dirty="0">
              <a:latin typeface="+mj-lt"/>
            </a:endParaRPr>
          </a:p>
        </p:txBody>
      </p:sp>
      <p:sp>
        <p:nvSpPr>
          <p:cNvPr id="3" name="Content Placeholder 2"/>
          <p:cNvSpPr>
            <a:spLocks noGrp="1"/>
          </p:cNvSpPr>
          <p:nvPr>
            <p:ph idx="1"/>
          </p:nvPr>
        </p:nvSpPr>
        <p:spPr>
          <a:xfrm>
            <a:off x="745433" y="1164073"/>
            <a:ext cx="8013600" cy="5511170"/>
          </a:xfrm>
        </p:spPr>
        <p:txBody>
          <a:bodyPr>
            <a:normAutofit fontScale="85000" lnSpcReduction="20000"/>
          </a:bodyPr>
          <a:lstStyle/>
          <a:p>
            <a:pPr marL="0" indent="0">
              <a:lnSpc>
                <a:spcPct val="110000"/>
              </a:lnSpc>
              <a:buNone/>
            </a:pPr>
            <a:r>
              <a:rPr lang="en-US" sz="3100" b="1" dirty="0">
                <a:solidFill>
                  <a:srgbClr val="C00000"/>
                </a:solidFill>
              </a:rPr>
              <a:t>Balance Sheet Classification</a:t>
            </a:r>
          </a:p>
          <a:p>
            <a:pPr>
              <a:lnSpc>
                <a:spcPct val="110000"/>
              </a:lnSpc>
              <a:buClr>
                <a:schemeClr val="tx1"/>
              </a:buClr>
            </a:pPr>
            <a:r>
              <a:rPr lang="en-US" sz="3000" dirty="0"/>
              <a:t>All deferred tax liabilities, deferred tax assets, and any valuation allowance against deferred tax assets are classified as noncurrent in the balance sheet</a:t>
            </a:r>
          </a:p>
          <a:p>
            <a:pPr>
              <a:lnSpc>
                <a:spcPct val="110000"/>
              </a:lnSpc>
              <a:buClr>
                <a:schemeClr val="tx1"/>
              </a:buClr>
            </a:pPr>
            <a:r>
              <a:rPr lang="en-US" sz="3000" dirty="0"/>
              <a:t>If these deferred tax accounts relate to the same tax-paying component of the company and the same tax jurisdiction, they are netted against each other and shown as a single net number in the balance sheet </a:t>
            </a:r>
          </a:p>
          <a:p>
            <a:pPr>
              <a:lnSpc>
                <a:spcPct val="110000"/>
              </a:lnSpc>
              <a:buClr>
                <a:schemeClr val="tx1"/>
              </a:buClr>
            </a:pPr>
            <a:r>
              <a:rPr lang="en-US" sz="3000" dirty="0"/>
              <a:t>Sometimes components of a single company are viewed as different companies for tax purposes, or pay tax in different jurisdictions </a:t>
            </a:r>
          </a:p>
          <a:p>
            <a:pPr lvl="1">
              <a:lnSpc>
                <a:spcPct val="110000"/>
              </a:lnSpc>
              <a:spcBef>
                <a:spcPts val="1000"/>
              </a:spcBef>
              <a:buClr>
                <a:schemeClr val="tx1"/>
              </a:buClr>
              <a:buFont typeface="Lucida Grande"/>
              <a:buChar char="–"/>
            </a:pPr>
            <a:r>
              <a:rPr lang="en-US" sz="2600" dirty="0"/>
              <a:t>If deferred tax liabilities and assets relate to components of a company that are separate for tax purposes, or relate to different tax jurisdictions, they should not be offset </a:t>
            </a:r>
            <a:endParaRPr lang="en-IN" sz="2600"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sp>
        <p:nvSpPr>
          <p:cNvPr id="5" name="Slide Number Placeholder 5">
            <a:extLst>
              <a:ext uri="{FF2B5EF4-FFF2-40B4-BE49-F238E27FC236}">
                <a16:creationId xmlns:a16="http://schemas.microsoft.com/office/drawing/2014/main" id="{A0511CB6-19D6-024D-A96F-13EF046DF51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83</a:t>
            </a:fld>
            <a:endParaRPr lang="en-US" dirty="0"/>
          </a:p>
        </p:txBody>
      </p:sp>
    </p:spTree>
    <p:extLst>
      <p:ext uri="{BB962C8B-B14F-4D97-AF65-F5344CB8AC3E}">
        <p14:creationId xmlns:p14="http://schemas.microsoft.com/office/powerpoint/2010/main" val="34105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Notes</a:t>
            </a:r>
          </a:p>
        </p:txBody>
      </p:sp>
      <p:sp>
        <p:nvSpPr>
          <p:cNvPr id="3" name="Content Placeholder 2"/>
          <p:cNvSpPr>
            <a:spLocks noGrp="1"/>
          </p:cNvSpPr>
          <p:nvPr>
            <p:ph idx="1"/>
          </p:nvPr>
        </p:nvSpPr>
        <p:spPr>
          <a:xfrm>
            <a:off x="745433" y="1079644"/>
            <a:ext cx="8013600" cy="5189226"/>
          </a:xfrm>
        </p:spPr>
        <p:txBody>
          <a:bodyPr>
            <a:normAutofit/>
          </a:bodyPr>
          <a:lstStyle/>
          <a:p>
            <a:pPr marL="0" indent="0">
              <a:buNone/>
            </a:pPr>
            <a:r>
              <a:rPr lang="en-US" b="1" dirty="0">
                <a:solidFill>
                  <a:srgbClr val="C00000"/>
                </a:solidFill>
              </a:rPr>
              <a:t>Income Tax Expense</a:t>
            </a:r>
          </a:p>
          <a:p>
            <a:r>
              <a:rPr lang="en-US" dirty="0"/>
              <a:t>Disclosure notes should indicate the following:</a:t>
            </a:r>
          </a:p>
          <a:p>
            <a:pPr lvl="1">
              <a:buFont typeface="Lucida Grande"/>
              <a:buChar char="–"/>
            </a:pPr>
            <a:r>
              <a:rPr lang="en-IN" sz="2600" dirty="0"/>
              <a:t>Current portion of the tax expense (or tax benefit)</a:t>
            </a:r>
          </a:p>
          <a:p>
            <a:pPr lvl="1">
              <a:buFont typeface="Lucida Grande"/>
              <a:buChar char="–"/>
            </a:pPr>
            <a:r>
              <a:rPr lang="en-IN" sz="2600" dirty="0"/>
              <a:t>Deferred portion of the tax expense (or tax benefit), with separate disclosure of amounts </a:t>
            </a:r>
            <a:r>
              <a:rPr lang="en-US" sz="2600" dirty="0"/>
              <a:t>attributable to:</a:t>
            </a:r>
          </a:p>
          <a:p>
            <a:pPr lvl="2">
              <a:buFont typeface="Arial"/>
              <a:buChar char="•"/>
            </a:pPr>
            <a:r>
              <a:rPr lang="en-IN" sz="2400" dirty="0"/>
              <a:t>Portions that do not include the effect of separately disclosed amounts</a:t>
            </a:r>
          </a:p>
          <a:p>
            <a:pPr lvl="2">
              <a:buFont typeface="Arial"/>
              <a:buChar char="•"/>
            </a:pPr>
            <a:r>
              <a:rPr lang="en-US" sz="2400" dirty="0"/>
              <a:t>Operating loss carryforwards</a:t>
            </a:r>
          </a:p>
          <a:p>
            <a:pPr lvl="1">
              <a:buFont typeface="Lucida Grande"/>
              <a:buChar char="–"/>
            </a:pPr>
            <a:r>
              <a:rPr lang="en-IN" sz="2600" dirty="0"/>
              <a:t>Adjustments due to changes in tax laws or rates</a:t>
            </a:r>
          </a:p>
          <a:p>
            <a:pPr lvl="1">
              <a:buFont typeface="Lucida Grande"/>
              <a:buChar char="–"/>
            </a:pPr>
            <a:r>
              <a:rPr lang="en-IN" sz="2600" dirty="0"/>
              <a:t>Adjustments to the beginning-of-the-year valuation allowance due to revised estimates</a:t>
            </a:r>
          </a:p>
          <a:p>
            <a:pPr lvl="1">
              <a:buFont typeface="Lucida Grande"/>
              <a:buChar char="–"/>
            </a:pPr>
            <a:r>
              <a:rPr lang="en-US" sz="2600" dirty="0"/>
              <a:t>Tax credits</a:t>
            </a: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sp>
        <p:nvSpPr>
          <p:cNvPr id="5" name="Slide Number Placeholder 5">
            <a:extLst>
              <a:ext uri="{FF2B5EF4-FFF2-40B4-BE49-F238E27FC236}">
                <a16:creationId xmlns:a16="http://schemas.microsoft.com/office/drawing/2014/main" id="{FB496B62-AD51-544F-9685-BE17241CAD1C}"/>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84</a:t>
            </a:fld>
            <a:endParaRPr lang="en-US" dirty="0"/>
          </a:p>
        </p:txBody>
      </p:sp>
    </p:spTree>
    <p:extLst>
      <p:ext uri="{BB962C8B-B14F-4D97-AF65-F5344CB8AC3E}">
        <p14:creationId xmlns:p14="http://schemas.microsoft.com/office/powerpoint/2010/main" val="11870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8DCFBDB2-FF68-463F-BDD2-337A668AFADF}"/>
              </a:ext>
            </a:extLst>
          </p:cNvPr>
          <p:cNvSpPr/>
          <p:nvPr/>
        </p:nvSpPr>
        <p:spPr>
          <a:xfrm flipV="1">
            <a:off x="1346200" y="684496"/>
            <a:ext cx="6731000" cy="5043204"/>
          </a:xfrm>
          <a:prstGeom prst="round2DiagRect">
            <a:avLst>
              <a:gd name="adj1" fmla="val 16667"/>
              <a:gd name="adj2" fmla="val 4071"/>
            </a:avLst>
          </a:prstGeom>
          <a:solidFill>
            <a:srgbClr val="DCE6F2"/>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1999" y="4"/>
            <a:ext cx="7689826" cy="565432"/>
          </a:xfrm>
        </p:spPr>
        <p:txBody>
          <a:bodyPr>
            <a:normAutofit/>
          </a:bodyPr>
          <a:lstStyle/>
          <a:p>
            <a:r>
              <a:rPr lang="en-US" sz="2800" dirty="0"/>
              <a:t> </a:t>
            </a:r>
            <a:r>
              <a:rPr lang="en-IN" sz="2800" dirty="0">
                <a:latin typeface="+mj-lt"/>
              </a:rPr>
              <a:t>Disclosure of Tax Expense—Shoe Carnival, Inc.</a:t>
            </a:r>
          </a:p>
        </p:txBody>
      </p:sp>
      <p:sp>
        <p:nvSpPr>
          <p:cNvPr id="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graphicFrame>
        <p:nvGraphicFramePr>
          <p:cNvPr id="4" name="Table 3">
            <a:extLst>
              <a:ext uri="{FF2B5EF4-FFF2-40B4-BE49-F238E27FC236}">
                <a16:creationId xmlns:a16="http://schemas.microsoft.com/office/drawing/2014/main" id="{BB106631-2407-489A-93E1-58AB2773F658}"/>
              </a:ext>
            </a:extLst>
          </p:cNvPr>
          <p:cNvGraphicFramePr>
            <a:graphicFrameLocks noGrp="1"/>
          </p:cNvGraphicFramePr>
          <p:nvPr>
            <p:extLst>
              <p:ext uri="{D42A27DB-BD31-4B8C-83A1-F6EECF244321}">
                <p14:modId xmlns:p14="http://schemas.microsoft.com/office/powerpoint/2010/main" val="3257529758"/>
              </p:ext>
            </p:extLst>
          </p:nvPr>
        </p:nvGraphicFramePr>
        <p:xfrm>
          <a:off x="1733106" y="981208"/>
          <a:ext cx="5957188" cy="4449780"/>
        </p:xfrm>
        <a:graphic>
          <a:graphicData uri="http://schemas.openxmlformats.org/drawingml/2006/table">
            <a:tbl>
              <a:tblPr/>
              <a:tblGrid>
                <a:gridCol w="1489297">
                  <a:extLst>
                    <a:ext uri="{9D8B030D-6E8A-4147-A177-3AD203B41FA5}">
                      <a16:colId xmlns:a16="http://schemas.microsoft.com/office/drawing/2014/main" val="116935309"/>
                    </a:ext>
                  </a:extLst>
                </a:gridCol>
                <a:gridCol w="1489297">
                  <a:extLst>
                    <a:ext uri="{9D8B030D-6E8A-4147-A177-3AD203B41FA5}">
                      <a16:colId xmlns:a16="http://schemas.microsoft.com/office/drawing/2014/main" val="707235645"/>
                    </a:ext>
                  </a:extLst>
                </a:gridCol>
                <a:gridCol w="1489297">
                  <a:extLst>
                    <a:ext uri="{9D8B030D-6E8A-4147-A177-3AD203B41FA5}">
                      <a16:colId xmlns:a16="http://schemas.microsoft.com/office/drawing/2014/main" val="1782601288"/>
                    </a:ext>
                  </a:extLst>
                </a:gridCol>
                <a:gridCol w="1489297">
                  <a:extLst>
                    <a:ext uri="{9D8B030D-6E8A-4147-A177-3AD203B41FA5}">
                      <a16:colId xmlns:a16="http://schemas.microsoft.com/office/drawing/2014/main" val="3008379409"/>
                    </a:ext>
                  </a:extLst>
                </a:gridCol>
              </a:tblGrid>
              <a:tr h="276275">
                <a:tc gridSpan="4">
                  <a:txBody>
                    <a:bodyPr/>
                    <a:lstStyle/>
                    <a:p>
                      <a:pPr algn="l"/>
                      <a:r>
                        <a:rPr lang="en-US" sz="1400" b="1" dirty="0"/>
                        <a:t>Note 7 – Income Taxes (in part)</a:t>
                      </a:r>
                      <a:endParaRPr lang="en-US" sz="1400" dirty="0"/>
                    </a:p>
                  </a:txBody>
                  <a:tcPr marL="69069" marR="69069" marT="34534" marB="34534">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02580"/>
                  </a:ext>
                </a:extLst>
              </a:tr>
              <a:tr h="276275">
                <a:tc gridSpan="4">
                  <a:txBody>
                    <a:bodyPr/>
                    <a:lstStyle/>
                    <a:p>
                      <a:pPr algn="l"/>
                      <a:r>
                        <a:rPr lang="en-US" sz="1400" dirty="0"/>
                        <a:t>The provision for income taxes consisted of:</a:t>
                      </a:r>
                    </a:p>
                  </a:txBody>
                  <a:tcPr marL="69069" marR="69069" marT="34534" marB="34534">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9139364"/>
                  </a:ext>
                </a:extLst>
              </a:tr>
              <a:tr h="276275">
                <a:tc>
                  <a:txBody>
                    <a:bodyPr/>
                    <a:lstStyle/>
                    <a:p>
                      <a:pPr algn="l"/>
                      <a:r>
                        <a:rPr lang="en-US" sz="1400" dirty="0"/>
                        <a:t>($ in thousands)</a:t>
                      </a:r>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2016</a:t>
                      </a:r>
                      <a:endParaRPr lang="en-US" sz="1400" dirty="0"/>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2015</a:t>
                      </a:r>
                      <a:endParaRPr lang="en-US" sz="1400" dirty="0"/>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2014</a:t>
                      </a:r>
                      <a:endParaRPr lang="en-US" sz="1400" dirty="0"/>
                    </a:p>
                  </a:txBody>
                  <a:tcPr marL="69069" marR="69069" marT="34534" marB="34534">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38060875"/>
                  </a:ext>
                </a:extLst>
              </a:tr>
              <a:tr h="276275">
                <a:tc>
                  <a:txBody>
                    <a:bodyPr/>
                    <a:lstStyle/>
                    <a:p>
                      <a:pPr algn="l"/>
                      <a:r>
                        <a:rPr lang="en-US" sz="1400" i="1" dirty="0"/>
                        <a:t>Current</a:t>
                      </a:r>
                      <a:r>
                        <a:rPr lang="en-US" sz="1400" dirty="0"/>
                        <a:t>:</a:t>
                      </a:r>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400" dirty="0"/>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400" dirty="0"/>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400" dirty="0"/>
                    </a:p>
                  </a:txBody>
                  <a:tcPr marL="69069" marR="69069" marT="34534" marB="34534">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2700616020"/>
                  </a:ext>
                </a:extLst>
              </a:tr>
              <a:tr h="276275">
                <a:tc>
                  <a:txBody>
                    <a:bodyPr/>
                    <a:lstStyle/>
                    <a:p>
                      <a:pPr algn="l"/>
                      <a:r>
                        <a:rPr lang="en-US" sz="1400" dirty="0"/>
                        <a:t>Federal</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$13,366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$ 18,366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$ 14,575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733007307"/>
                  </a:ext>
                </a:extLst>
              </a:tr>
              <a:tr h="276275">
                <a:tc>
                  <a:txBody>
                    <a:bodyPr/>
                    <a:lstStyle/>
                    <a:p>
                      <a:pPr algn="l"/>
                      <a:r>
                        <a:rPr lang="en-US" sz="1400" dirty="0"/>
                        <a:t>State</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1,997 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2,267 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1,800 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91757822"/>
                  </a:ext>
                </a:extLst>
              </a:tr>
              <a:tr h="276275">
                <a:tc>
                  <a:txBody>
                    <a:bodyPr/>
                    <a:lstStyle/>
                    <a:p>
                      <a:pPr algn="l"/>
                      <a:r>
                        <a:rPr lang="en-US" sz="1400" dirty="0"/>
                        <a:t>Puerto Rico</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250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249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350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371693923"/>
                  </a:ext>
                </a:extLst>
              </a:tr>
              <a:tr h="276275">
                <a:tc>
                  <a:txBody>
                    <a:bodyPr/>
                    <a:lstStyle/>
                    <a:p>
                      <a:pPr algn="l"/>
                      <a:r>
                        <a:rPr lang="en-US" sz="1400" dirty="0"/>
                        <a:t>Total current</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dirty="0"/>
                        <a:t>  15,613</a:t>
                      </a:r>
                      <a:r>
                        <a:rPr lang="en-US" sz="1400" dirty="0"/>
                        <a:t>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20,882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16,725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90825033"/>
                  </a:ext>
                </a:extLst>
              </a:tr>
              <a:tr h="276275">
                <a:tc>
                  <a:txBody>
                    <a:bodyPr/>
                    <a:lstStyle/>
                    <a:p>
                      <a:pPr algn="l"/>
                      <a:r>
                        <a:rPr lang="en-US" sz="1400" i="1" dirty="0"/>
                        <a:t>Deferred:</a:t>
                      </a:r>
                      <a:endParaRPr lang="en-US" sz="1400"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endParaRPr lang="en-US" sz="1400"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endParaRPr lang="en-US" sz="1400"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endParaRPr lang="en-US" sz="1400" dirty="0"/>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415876754"/>
                  </a:ext>
                </a:extLst>
              </a:tr>
              <a:tr h="276275">
                <a:tc>
                  <a:txBody>
                    <a:bodyPr/>
                    <a:lstStyle/>
                    <a:p>
                      <a:pPr algn="l"/>
                      <a:r>
                        <a:rPr lang="en-US" sz="1400" dirty="0"/>
                        <a:t>Federal</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(153)</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(3,000)</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(1,229)</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910968952"/>
                  </a:ext>
                </a:extLst>
              </a:tr>
              <a:tr h="276275">
                <a:tc>
                  <a:txBody>
                    <a:bodyPr/>
                    <a:lstStyle/>
                    <a:p>
                      <a:pPr algn="l"/>
                      <a:r>
                        <a:rPr lang="en-US" sz="1400" dirty="0"/>
                        <a:t>State</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(1,228)</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(145)</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dirty="0"/>
                        <a:t>    (115)</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785281154"/>
                  </a:ext>
                </a:extLst>
              </a:tr>
              <a:tr h="276275">
                <a:tc>
                  <a:txBody>
                    <a:bodyPr/>
                    <a:lstStyle/>
                    <a:p>
                      <a:pPr algn="l"/>
                      <a:r>
                        <a:rPr lang="en-US" sz="1400" dirty="0"/>
                        <a:t>Puerto Rico</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(1,456)</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(318)</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(1,149)</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33956006"/>
                  </a:ext>
                </a:extLst>
              </a:tr>
              <a:tr h="276275">
                <a:tc>
                  <a:txBody>
                    <a:bodyPr/>
                    <a:lstStyle/>
                    <a:p>
                      <a:pPr algn="l"/>
                      <a:r>
                        <a:rPr lang="en-US" sz="1400" dirty="0"/>
                        <a:t>Total deferred</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u="sng" dirty="0"/>
                        <a:t>  (2,837)</a:t>
                      </a:r>
                      <a:endParaRPr lang="en-US" sz="1400" u="sng" dirty="0"/>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(3,463)</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(2,493)</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337849705"/>
                  </a:ext>
                </a:extLst>
              </a:tr>
              <a:tr h="483482">
                <a:tc>
                  <a:txBody>
                    <a:bodyPr/>
                    <a:lstStyle/>
                    <a:p>
                      <a:pPr algn="l"/>
                      <a:r>
                        <a:rPr lang="en-US" sz="1400" dirty="0"/>
                        <a:t>Valuation allowance</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u="sng" dirty="0"/>
                        <a:t>    1,456</a:t>
                      </a:r>
                      <a:r>
                        <a:rPr lang="en-US" sz="1400" u="sng" dirty="0"/>
                        <a:t>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318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sng" dirty="0"/>
                        <a:t>           1,943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131050526"/>
                  </a:ext>
                </a:extLst>
              </a:tr>
              <a:tr h="276275">
                <a:tc>
                  <a:txBody>
                    <a:bodyPr/>
                    <a:lstStyle/>
                    <a:p>
                      <a:pPr algn="l"/>
                      <a:r>
                        <a:rPr lang="en-US" sz="1400" dirty="0"/>
                        <a:t>Total provision</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b="1" u="dbl" baseline="0" dirty="0"/>
                        <a:t>$ 14,232</a:t>
                      </a:r>
                      <a:r>
                        <a:rPr lang="en-US" sz="1400" u="dbl" baseline="0" dirty="0"/>
                        <a:t>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dbl" baseline="0" dirty="0"/>
                        <a:t>$17,737 </a:t>
                      </a:r>
                    </a:p>
                  </a:txBody>
                  <a:tcPr marL="69069" marR="69069" marT="34534" marB="34534">
                    <a:lnL>
                      <a:noFill/>
                    </a:lnL>
                    <a:lnR>
                      <a:noFill/>
                    </a:lnR>
                    <a:lnT>
                      <a:noFill/>
                    </a:lnT>
                    <a:lnB>
                      <a:noFill/>
                    </a:lnB>
                    <a:solidFill>
                      <a:schemeClr val="accent1">
                        <a:lumMod val="20000"/>
                        <a:lumOff val="80000"/>
                      </a:schemeClr>
                    </a:solidFill>
                  </a:tcPr>
                </a:tc>
                <a:tc>
                  <a:txBody>
                    <a:bodyPr/>
                    <a:lstStyle/>
                    <a:p>
                      <a:pPr algn="r"/>
                      <a:r>
                        <a:rPr lang="en-US" sz="1400" u="dbl" baseline="0" dirty="0"/>
                        <a:t>$ 16,175 </a:t>
                      </a:r>
                    </a:p>
                  </a:txBody>
                  <a:tcPr marL="69069" marR="69069" marT="34534" marB="34534">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24069777"/>
                  </a:ext>
                </a:extLst>
              </a:tr>
            </a:tbl>
          </a:graphicData>
        </a:graphic>
      </p:graphicFrame>
      <p:sp>
        <p:nvSpPr>
          <p:cNvPr id="6" name="Slide Number Placeholder 5">
            <a:extLst>
              <a:ext uri="{FF2B5EF4-FFF2-40B4-BE49-F238E27FC236}">
                <a16:creationId xmlns:a16="http://schemas.microsoft.com/office/drawing/2014/main" id="{F05E1CC5-D32D-A240-8572-416664CFD219}"/>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85</a:t>
            </a:fld>
            <a:endParaRPr lang="en-US" dirty="0"/>
          </a:p>
        </p:txBody>
      </p:sp>
    </p:spTree>
    <p:extLst>
      <p:ext uri="{BB962C8B-B14F-4D97-AF65-F5344CB8AC3E}">
        <p14:creationId xmlns:p14="http://schemas.microsoft.com/office/powerpoint/2010/main" val="16505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Notes </a:t>
            </a:r>
            <a:r>
              <a:rPr lang="en-US" sz="2400" dirty="0"/>
              <a:t>(continued)</a:t>
            </a:r>
            <a:endParaRPr lang="en-US" dirty="0"/>
          </a:p>
        </p:txBody>
      </p:sp>
      <p:sp>
        <p:nvSpPr>
          <p:cNvPr id="3" name="Content Placeholder 2"/>
          <p:cNvSpPr>
            <a:spLocks noGrp="1"/>
          </p:cNvSpPr>
          <p:nvPr>
            <p:ph idx="1"/>
          </p:nvPr>
        </p:nvSpPr>
        <p:spPr>
          <a:xfrm>
            <a:off x="745433" y="1216028"/>
            <a:ext cx="8013600" cy="5057775"/>
          </a:xfrm>
        </p:spPr>
        <p:txBody>
          <a:bodyPr/>
          <a:lstStyle/>
          <a:p>
            <a:pPr marL="0" indent="0">
              <a:buNone/>
            </a:pPr>
            <a:r>
              <a:rPr lang="en-IN" b="1" dirty="0">
                <a:solidFill>
                  <a:srgbClr val="C00000"/>
                </a:solidFill>
              </a:rPr>
              <a:t>Deferred tax assets and deferred tax liabilities</a:t>
            </a:r>
          </a:p>
          <a:p>
            <a:r>
              <a:rPr lang="en-US" sz="3000" dirty="0"/>
              <a:t>Companies must disclose the following:</a:t>
            </a:r>
          </a:p>
          <a:p>
            <a:pPr lvl="1">
              <a:buFont typeface="Lucida Grande"/>
              <a:buChar char="–"/>
            </a:pPr>
            <a:r>
              <a:rPr lang="en-IN" sz="2800" dirty="0"/>
              <a:t>Total of all deferred tax liabilities</a:t>
            </a:r>
          </a:p>
          <a:p>
            <a:pPr lvl="1">
              <a:buFont typeface="Lucida Grande"/>
              <a:buChar char="–"/>
            </a:pPr>
            <a:r>
              <a:rPr lang="en-IN" sz="2800" dirty="0"/>
              <a:t>Total of all deferred tax assets</a:t>
            </a:r>
          </a:p>
          <a:p>
            <a:pPr lvl="1">
              <a:buFont typeface="Lucida Grande"/>
              <a:buChar char="–"/>
            </a:pPr>
            <a:r>
              <a:rPr lang="en-IN" sz="2800" dirty="0"/>
              <a:t>Total valuation allowance recognized for deferred tax assets</a:t>
            </a:r>
          </a:p>
          <a:p>
            <a:pPr lvl="1">
              <a:buFont typeface="Lucida Grande"/>
              <a:buChar char="–"/>
            </a:pPr>
            <a:r>
              <a:rPr lang="en-IN" sz="2800" dirty="0"/>
              <a:t>Net change in the valuation allowance</a:t>
            </a:r>
          </a:p>
          <a:p>
            <a:pPr lvl="1">
              <a:buFont typeface="Lucida Grande"/>
              <a:buChar char="–"/>
            </a:pPr>
            <a:r>
              <a:rPr lang="en-IN" sz="2800" dirty="0"/>
              <a:t>Approximate tax effect of each type of temporary difference (and carryforward)</a:t>
            </a:r>
            <a:endParaRPr lang="en-US" sz="2800"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sp>
        <p:nvSpPr>
          <p:cNvPr id="5" name="Slide Number Placeholder 5">
            <a:extLst>
              <a:ext uri="{FF2B5EF4-FFF2-40B4-BE49-F238E27FC236}">
                <a16:creationId xmlns:a16="http://schemas.microsoft.com/office/drawing/2014/main" id="{AC129B4F-822B-EA45-96EB-B6436E3FA780}"/>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86</a:t>
            </a:fld>
            <a:endParaRPr lang="en-US" dirty="0"/>
          </a:p>
        </p:txBody>
      </p:sp>
    </p:spTree>
    <p:extLst>
      <p:ext uri="{BB962C8B-B14F-4D97-AF65-F5344CB8AC3E}">
        <p14:creationId xmlns:p14="http://schemas.microsoft.com/office/powerpoint/2010/main" val="225164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F27EC659-1442-4648-94BB-9670CCB30B26}"/>
              </a:ext>
            </a:extLst>
          </p:cNvPr>
          <p:cNvSpPr/>
          <p:nvPr/>
        </p:nvSpPr>
        <p:spPr>
          <a:xfrm flipV="1">
            <a:off x="571500" y="482602"/>
            <a:ext cx="8382000" cy="6159498"/>
          </a:xfrm>
          <a:prstGeom prst="round2DiagRect">
            <a:avLst>
              <a:gd name="adj1" fmla="val 16667"/>
              <a:gd name="adj2" fmla="val 4071"/>
            </a:avLst>
          </a:prstGeom>
          <a:solidFill>
            <a:srgbClr val="DCE6F2"/>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8294" y="-95155"/>
            <a:ext cx="8382000" cy="806448"/>
          </a:xfrm>
        </p:spPr>
        <p:txBody>
          <a:bodyPr>
            <a:normAutofit/>
          </a:bodyPr>
          <a:lstStyle/>
          <a:p>
            <a:r>
              <a:rPr lang="en-US" sz="2200" dirty="0"/>
              <a:t> </a:t>
            </a:r>
            <a:r>
              <a:rPr lang="en-IN" sz="2200" dirty="0"/>
              <a:t>Disclosure of Deferred Tax Assets and Liabilities—Shoe Carnival, Inc.</a:t>
            </a:r>
            <a:endParaRPr lang="en-US" sz="2200" dirty="0"/>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graphicFrame>
        <p:nvGraphicFramePr>
          <p:cNvPr id="6" name="Table 5">
            <a:extLst>
              <a:ext uri="{FF2B5EF4-FFF2-40B4-BE49-F238E27FC236}">
                <a16:creationId xmlns:a16="http://schemas.microsoft.com/office/drawing/2014/main" id="{B9548BF0-4205-4048-A21D-2FDA5DA8ECD9}"/>
              </a:ext>
            </a:extLst>
          </p:cNvPr>
          <p:cNvGraphicFramePr>
            <a:graphicFrameLocks noGrp="1"/>
          </p:cNvGraphicFramePr>
          <p:nvPr>
            <p:extLst>
              <p:ext uri="{D42A27DB-BD31-4B8C-83A1-F6EECF244321}">
                <p14:modId xmlns:p14="http://schemas.microsoft.com/office/powerpoint/2010/main" val="3472831016"/>
              </p:ext>
            </p:extLst>
          </p:nvPr>
        </p:nvGraphicFramePr>
        <p:xfrm>
          <a:off x="1098550" y="696822"/>
          <a:ext cx="7327900" cy="5791015"/>
        </p:xfrm>
        <a:graphic>
          <a:graphicData uri="http://schemas.openxmlformats.org/drawingml/2006/table">
            <a:tbl>
              <a:tblPr/>
              <a:tblGrid>
                <a:gridCol w="2501900">
                  <a:extLst>
                    <a:ext uri="{9D8B030D-6E8A-4147-A177-3AD203B41FA5}">
                      <a16:colId xmlns:a16="http://schemas.microsoft.com/office/drawing/2014/main" val="2913963244"/>
                    </a:ext>
                  </a:extLst>
                </a:gridCol>
                <a:gridCol w="1586782">
                  <a:extLst>
                    <a:ext uri="{9D8B030D-6E8A-4147-A177-3AD203B41FA5}">
                      <a16:colId xmlns:a16="http://schemas.microsoft.com/office/drawing/2014/main" val="1298714332"/>
                    </a:ext>
                  </a:extLst>
                </a:gridCol>
                <a:gridCol w="1605678">
                  <a:extLst>
                    <a:ext uri="{9D8B030D-6E8A-4147-A177-3AD203B41FA5}">
                      <a16:colId xmlns:a16="http://schemas.microsoft.com/office/drawing/2014/main" val="1025094593"/>
                    </a:ext>
                  </a:extLst>
                </a:gridCol>
                <a:gridCol w="1633540">
                  <a:extLst>
                    <a:ext uri="{9D8B030D-6E8A-4147-A177-3AD203B41FA5}">
                      <a16:colId xmlns:a16="http://schemas.microsoft.com/office/drawing/2014/main" val="3176047530"/>
                    </a:ext>
                  </a:extLst>
                </a:gridCol>
              </a:tblGrid>
              <a:tr h="163700">
                <a:tc gridSpan="4">
                  <a:txBody>
                    <a:bodyPr/>
                    <a:lstStyle/>
                    <a:p>
                      <a:pPr algn="l"/>
                      <a:r>
                        <a:rPr lang="en-US" sz="1200" b="1" dirty="0"/>
                        <a:t>Note 7 - Income Taxes (in part)</a:t>
                      </a:r>
                      <a:endParaRPr lang="en-US" sz="1200" dirty="0"/>
                    </a:p>
                  </a:txBody>
                  <a:tcPr marL="31995" marR="31995" marT="15998" marB="15998">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972503"/>
                  </a:ext>
                </a:extLst>
              </a:tr>
              <a:tr h="409247">
                <a:tc gridSpan="4">
                  <a:txBody>
                    <a:bodyPr/>
                    <a:lstStyle/>
                    <a:p>
                      <a:pPr algn="l"/>
                      <a:r>
                        <a:rPr lang="en-US" sz="1200" dirty="0"/>
                        <a:t>Deferred income taxes are the result of temporary differences in the recognition of revenue and expense for tax and financial reporting purposes. The sources of these differences and the tax effect of each are as follows:</a:t>
                      </a:r>
                    </a:p>
                  </a:txBody>
                  <a:tcPr marL="31995" marR="31995" marT="15998" marB="15998">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018553"/>
                  </a:ext>
                </a:extLst>
              </a:tr>
              <a:tr h="264499">
                <a:tc>
                  <a:txBody>
                    <a:bodyPr/>
                    <a:lstStyle/>
                    <a:p>
                      <a:pPr algn="l"/>
                      <a:r>
                        <a:rPr lang="en-US" sz="1200" dirty="0"/>
                        <a:t>($ in thousands)</a:t>
                      </a:r>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t>January 28, 2017</a:t>
                      </a:r>
                      <a:endParaRPr lang="en-US" sz="1200" dirty="0"/>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t>January 30, 2016</a:t>
                      </a:r>
                      <a:endParaRPr lang="en-US" sz="1200" dirty="0"/>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0364913"/>
                  </a:ext>
                </a:extLst>
              </a:tr>
              <a:tr h="286474">
                <a:tc>
                  <a:txBody>
                    <a:bodyPr/>
                    <a:lstStyle/>
                    <a:p>
                      <a:pPr algn="l"/>
                      <a:r>
                        <a:rPr lang="en-US" sz="1200" b="1" dirty="0"/>
                        <a:t>Deferred tax assets:</a:t>
                      </a: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722550740"/>
                  </a:ext>
                </a:extLst>
              </a:tr>
              <a:tr h="163700">
                <a:tc>
                  <a:txBody>
                    <a:bodyPr/>
                    <a:lstStyle/>
                    <a:p>
                      <a:pPr algn="l"/>
                      <a:r>
                        <a:rPr lang="en-US" sz="1200" dirty="0"/>
                        <a:t>Accrued rent</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4,333</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$ 4,321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054061212"/>
                  </a:ext>
                </a:extLst>
              </a:tr>
              <a:tr h="286474">
                <a:tc>
                  <a:txBody>
                    <a:bodyPr/>
                    <a:lstStyle/>
                    <a:p>
                      <a:pPr algn="l"/>
                      <a:r>
                        <a:rPr lang="en-US" sz="1200" dirty="0"/>
                        <a:t>Accrued compensation</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8,552</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6,911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36449015"/>
                  </a:ext>
                </a:extLst>
              </a:tr>
              <a:tr h="286474">
                <a:tc>
                  <a:txBody>
                    <a:bodyPr/>
                    <a:lstStyle/>
                    <a:p>
                      <a:pPr algn="l"/>
                      <a:r>
                        <a:rPr lang="en-US" sz="1200" dirty="0"/>
                        <a:t>Accrued employee benefits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555</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532</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99468784"/>
                  </a:ext>
                </a:extLst>
              </a:tr>
              <a:tr h="163700">
                <a:tc>
                  <a:txBody>
                    <a:bodyPr/>
                    <a:lstStyle/>
                    <a:p>
                      <a:pPr algn="l"/>
                      <a:r>
                        <a:rPr lang="en-US" sz="1200" dirty="0"/>
                        <a:t>Inventory</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1,125</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737</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478354657"/>
                  </a:ext>
                </a:extLst>
              </a:tr>
              <a:tr h="286474">
                <a:tc>
                  <a:txBody>
                    <a:bodyPr/>
                    <a:lstStyle/>
                    <a:p>
                      <a:pPr algn="l"/>
                      <a:r>
                        <a:rPr lang="en-US" sz="1200" dirty="0"/>
                        <a:t>Self-insurance reserves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758</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641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0980003"/>
                  </a:ext>
                </a:extLst>
              </a:tr>
              <a:tr h="163700">
                <a:tc>
                  <a:txBody>
                    <a:bodyPr/>
                    <a:lstStyle/>
                    <a:p>
                      <a:pPr algn="l"/>
                      <a:r>
                        <a:rPr lang="en-US" sz="1200" dirty="0"/>
                        <a:t>Lease incentives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11,996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12,522</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403120149"/>
                  </a:ext>
                </a:extLst>
              </a:tr>
              <a:tr h="286474">
                <a:tc>
                  <a:txBody>
                    <a:bodyPr/>
                    <a:lstStyle/>
                    <a:p>
                      <a:pPr algn="l"/>
                      <a:r>
                        <a:rPr lang="en-US" sz="1200" dirty="0"/>
                        <a:t>Net operating loss carry forward</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3,719</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2,261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34523762"/>
                  </a:ext>
                </a:extLst>
              </a:tr>
              <a:tr h="163700">
                <a:tc>
                  <a:txBody>
                    <a:bodyPr/>
                    <a:lstStyle/>
                    <a:p>
                      <a:pPr algn="l"/>
                      <a:r>
                        <a:rPr lang="en-US" sz="1200" dirty="0"/>
                        <a:t>Other</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638</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411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583257578"/>
                  </a:ext>
                </a:extLst>
              </a:tr>
              <a:tr h="286474">
                <a:tc>
                  <a:txBody>
                    <a:bodyPr/>
                    <a:lstStyle/>
                    <a:p>
                      <a:pPr algn="l"/>
                      <a:r>
                        <a:rPr lang="en-US" sz="1200" i="1" dirty="0"/>
                        <a:t>Total deferred tax assets</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31,676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28,336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745432905"/>
                  </a:ext>
                </a:extLst>
              </a:tr>
              <a:tr h="286474">
                <a:tc>
                  <a:txBody>
                    <a:bodyPr/>
                    <a:lstStyle/>
                    <a:p>
                      <a:pPr algn="l"/>
                      <a:r>
                        <a:rPr lang="en-US" sz="1200" dirty="0"/>
                        <a:t>Valuation allowance</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(3,717)</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(2,261)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44444976"/>
                  </a:ext>
                </a:extLst>
              </a:tr>
              <a:tr h="488354">
                <a:tc>
                  <a:txBody>
                    <a:bodyPr/>
                    <a:lstStyle/>
                    <a:p>
                      <a:pPr algn="l"/>
                      <a:r>
                        <a:rPr lang="en-US" sz="1200" i="1" dirty="0"/>
                        <a:t>Total deferred tax assets—net of valuation allowance</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dbl" baseline="0" dirty="0"/>
                        <a:t>  27,959</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dbl" baseline="0" dirty="0"/>
                        <a:t> 26,075</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br>
                        <a:rPr lang="en-US" sz="1200" dirty="0"/>
                      </a:b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77714958"/>
                  </a:ext>
                </a:extLst>
              </a:tr>
              <a:tr h="286474">
                <a:tc>
                  <a:txBody>
                    <a:bodyPr/>
                    <a:lstStyle/>
                    <a:p>
                      <a:pPr algn="l"/>
                      <a:r>
                        <a:rPr lang="en-US" sz="1200" b="1" dirty="0"/>
                        <a:t>Deferred tax liabilities:</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79292147"/>
                  </a:ext>
                </a:extLst>
              </a:tr>
              <a:tr h="163700">
                <a:tc>
                  <a:txBody>
                    <a:bodyPr/>
                    <a:lstStyle/>
                    <a:p>
                      <a:pPr algn="l"/>
                      <a:r>
                        <a:rPr lang="en-US" sz="1200" dirty="0"/>
                        <a:t>Depreciation</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17,256</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16,671</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312999086"/>
                  </a:ext>
                </a:extLst>
              </a:tr>
              <a:tr h="163700">
                <a:tc>
                  <a:txBody>
                    <a:bodyPr/>
                    <a:lstStyle/>
                    <a:p>
                      <a:pPr algn="l"/>
                      <a:r>
                        <a:rPr lang="en-US" sz="1200" dirty="0"/>
                        <a:t>Capitalized costs</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1,103</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dirty="0"/>
                        <a:t>    1,153</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083075539"/>
                  </a:ext>
                </a:extLst>
              </a:tr>
              <a:tr h="163700">
                <a:tc>
                  <a:txBody>
                    <a:bodyPr/>
                    <a:lstStyle/>
                    <a:p>
                      <a:pPr algn="l"/>
                      <a:r>
                        <a:rPr lang="en-US" sz="1200" dirty="0"/>
                        <a:t>Other</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0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32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149801238"/>
                  </a:ext>
                </a:extLst>
              </a:tr>
              <a:tr h="331641">
                <a:tc>
                  <a:txBody>
                    <a:bodyPr/>
                    <a:lstStyle/>
                    <a:p>
                      <a:pPr algn="l"/>
                      <a:r>
                        <a:rPr lang="en-US" sz="1200" i="1" dirty="0"/>
                        <a:t>Total deferred tax liabilities</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18,359</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sng" dirty="0"/>
                        <a:t>   17,856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endParaRPr lang="en-US" sz="1200" dirty="0"/>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168333741"/>
                  </a:ext>
                </a:extLst>
              </a:tr>
              <a:tr h="286474">
                <a:tc>
                  <a:txBody>
                    <a:bodyPr/>
                    <a:lstStyle/>
                    <a:p>
                      <a:pPr algn="l"/>
                      <a:r>
                        <a:rPr lang="en-US" sz="1200" b="1" dirty="0"/>
                        <a:t>Net deferred tax asset</a:t>
                      </a:r>
                      <a:endParaRPr lang="en-US" sz="1200" dirty="0"/>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b="1" u="dbl" baseline="0" dirty="0"/>
                        <a:t>$    9,600</a:t>
                      </a:r>
                      <a:r>
                        <a:rPr lang="en-US" sz="1200" u="dbl" baseline="0" dirty="0"/>
                        <a:t>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u="dbl" baseline="0" dirty="0"/>
                        <a:t>   </a:t>
                      </a:r>
                      <a:r>
                        <a:rPr lang="en-US" sz="1200" b="1" u="dbl" baseline="0" dirty="0"/>
                        <a:t>$ 8,219</a:t>
                      </a:r>
                      <a:r>
                        <a:rPr lang="en-US" sz="1200" u="dbl" baseline="0" dirty="0"/>
                        <a:t>    </a:t>
                      </a:r>
                    </a:p>
                  </a:txBody>
                  <a:tcPr marL="31995" marR="31995" marT="15998" marB="15998">
                    <a:lnL>
                      <a:noFill/>
                    </a:lnL>
                    <a:lnR>
                      <a:noFill/>
                    </a:lnR>
                    <a:lnT>
                      <a:noFill/>
                    </a:lnT>
                    <a:lnB>
                      <a:noFill/>
                    </a:lnB>
                    <a:solidFill>
                      <a:schemeClr val="accent1">
                        <a:lumMod val="20000"/>
                        <a:lumOff val="80000"/>
                      </a:schemeClr>
                    </a:solidFill>
                  </a:tcPr>
                </a:tc>
                <a:tc>
                  <a:txBody>
                    <a:bodyPr/>
                    <a:lstStyle/>
                    <a:p>
                      <a:pPr algn="ctr"/>
                      <a:r>
                        <a:rPr lang="en-US" sz="1200" b="1" dirty="0"/>
                        <a:t>= </a:t>
                      </a:r>
                      <a:r>
                        <a:rPr lang="en-US" sz="1200" b="1" dirty="0">
                          <a:solidFill>
                            <a:srgbClr val="FF3399"/>
                          </a:solidFill>
                        </a:rPr>
                        <a:t>$1,381</a:t>
                      </a:r>
                      <a:endParaRPr lang="en-US" sz="1200" dirty="0">
                        <a:solidFill>
                          <a:srgbClr val="FF3399"/>
                        </a:solidFill>
                      </a:endParaRPr>
                    </a:p>
                  </a:txBody>
                  <a:tcPr marL="31995" marR="31995" marT="15998" marB="15998">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127507965"/>
                  </a:ext>
                </a:extLst>
              </a:tr>
            </a:tbl>
          </a:graphicData>
        </a:graphic>
      </p:graphicFrame>
      <p:cxnSp>
        <p:nvCxnSpPr>
          <p:cNvPr id="8" name="Straight Connector 7">
            <a:extLst>
              <a:ext uri="{FF2B5EF4-FFF2-40B4-BE49-F238E27FC236}">
                <a16:creationId xmlns:a16="http://schemas.microsoft.com/office/drawing/2014/main" id="{3A065FE9-5E30-4389-A8E4-1A832D91C0D8}"/>
              </a:ext>
            </a:extLst>
          </p:cNvPr>
          <p:cNvCxnSpPr/>
          <p:nvPr/>
        </p:nvCxnSpPr>
        <p:spPr>
          <a:xfrm>
            <a:off x="5092879" y="6353178"/>
            <a:ext cx="1095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FEEFC3FE-D760-413D-9E93-2000B0BBDCA9}"/>
              </a:ext>
            </a:extLst>
          </p:cNvPr>
          <p:cNvSpPr/>
          <p:nvPr/>
        </p:nvSpPr>
        <p:spPr>
          <a:xfrm flipV="1">
            <a:off x="1168400" y="1444626"/>
            <a:ext cx="7569200" cy="4143374"/>
          </a:xfrm>
          <a:prstGeom prst="round2DiagRect">
            <a:avLst>
              <a:gd name="adj1" fmla="val 16667"/>
              <a:gd name="adj2" fmla="val 4071"/>
            </a:avLst>
          </a:prstGeom>
          <a:solidFill>
            <a:srgbClr val="DCE6F2"/>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6017" y="2"/>
            <a:ext cx="8497982" cy="1444625"/>
          </a:xfrm>
        </p:spPr>
        <p:txBody>
          <a:bodyPr>
            <a:normAutofit/>
          </a:bodyPr>
          <a:lstStyle/>
          <a:p>
            <a:r>
              <a:rPr lang="en-US" dirty="0"/>
              <a:t> </a:t>
            </a:r>
            <a:r>
              <a:rPr lang="en-IN" dirty="0">
                <a:latin typeface="+mj-lt"/>
              </a:rPr>
              <a:t>Effective Tax Rate—Shoe Carnival</a:t>
            </a: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graphicFrame>
        <p:nvGraphicFramePr>
          <p:cNvPr id="4" name="Table 3">
            <a:extLst>
              <a:ext uri="{FF2B5EF4-FFF2-40B4-BE49-F238E27FC236}">
                <a16:creationId xmlns:a16="http://schemas.microsoft.com/office/drawing/2014/main" id="{11BC7CF6-BCCA-4E76-AF85-F47FB897A81C}"/>
              </a:ext>
            </a:extLst>
          </p:cNvPr>
          <p:cNvGraphicFramePr>
            <a:graphicFrameLocks noGrp="1"/>
          </p:cNvGraphicFramePr>
          <p:nvPr>
            <p:extLst>
              <p:ext uri="{D42A27DB-BD31-4B8C-83A1-F6EECF244321}">
                <p14:modId xmlns:p14="http://schemas.microsoft.com/office/powerpoint/2010/main" val="2339805873"/>
              </p:ext>
            </p:extLst>
          </p:nvPr>
        </p:nvGraphicFramePr>
        <p:xfrm>
          <a:off x="1334586" y="1748084"/>
          <a:ext cx="7120844" cy="3566464"/>
        </p:xfrm>
        <a:graphic>
          <a:graphicData uri="http://schemas.openxmlformats.org/drawingml/2006/table">
            <a:tbl>
              <a:tblPr/>
              <a:tblGrid>
                <a:gridCol w="3426238">
                  <a:extLst>
                    <a:ext uri="{9D8B030D-6E8A-4147-A177-3AD203B41FA5}">
                      <a16:colId xmlns:a16="http://schemas.microsoft.com/office/drawing/2014/main" val="2739921339"/>
                    </a:ext>
                  </a:extLst>
                </a:gridCol>
                <a:gridCol w="1235566">
                  <a:extLst>
                    <a:ext uri="{9D8B030D-6E8A-4147-A177-3AD203B41FA5}">
                      <a16:colId xmlns:a16="http://schemas.microsoft.com/office/drawing/2014/main" val="4202542897"/>
                    </a:ext>
                  </a:extLst>
                </a:gridCol>
                <a:gridCol w="1346200">
                  <a:extLst>
                    <a:ext uri="{9D8B030D-6E8A-4147-A177-3AD203B41FA5}">
                      <a16:colId xmlns:a16="http://schemas.microsoft.com/office/drawing/2014/main" val="1179933315"/>
                    </a:ext>
                  </a:extLst>
                </a:gridCol>
                <a:gridCol w="1112840">
                  <a:extLst>
                    <a:ext uri="{9D8B030D-6E8A-4147-A177-3AD203B41FA5}">
                      <a16:colId xmlns:a16="http://schemas.microsoft.com/office/drawing/2014/main" val="77235627"/>
                    </a:ext>
                  </a:extLst>
                </a:gridCol>
              </a:tblGrid>
              <a:tr h="296616">
                <a:tc>
                  <a:txBody>
                    <a:bodyPr/>
                    <a:lstStyle/>
                    <a:p>
                      <a:pPr algn="l"/>
                      <a:r>
                        <a:rPr lang="en-US" sz="1600" b="1" dirty="0"/>
                        <a:t>Note 9: Taxes (in part)</a:t>
                      </a:r>
                      <a:endParaRPr lang="en-US" sz="1600" dirty="0"/>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rowSpan="2" gridSpan="3">
                  <a:txBody>
                    <a:bodyPr/>
                    <a:lstStyle/>
                    <a:p>
                      <a:endParaRPr lang="en-US" sz="1600" dirty="0"/>
                    </a:p>
                  </a:txBody>
                  <a:tcPr marL="54392" marR="54392" marT="27196" marB="27196">
                    <a:lnL>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hMerge="1">
                  <a:txBody>
                    <a:bodyPr/>
                    <a:lstStyle/>
                    <a:p>
                      <a:endParaRPr lang="en-US" sz="1100" dirty="0"/>
                    </a:p>
                  </a:txBody>
                  <a:tcPr marL="54392" marR="54392" marT="27196" marB="2719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rowSpan="2" hMerge="1">
                  <a:txBody>
                    <a:bodyPr/>
                    <a:lstStyle/>
                    <a:p>
                      <a:endParaRPr lang="en-US" sz="1600"/>
                    </a:p>
                  </a:txBody>
                  <a:tcPr marL="54392" marR="54392" marT="27196" marB="27196">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48872312"/>
                  </a:ext>
                </a:extLst>
              </a:tr>
              <a:tr h="201584">
                <a:tc>
                  <a:txBody>
                    <a:bodyPr/>
                    <a:lstStyle/>
                    <a:p>
                      <a:pPr algn="l"/>
                      <a:r>
                        <a:rPr lang="en-US" sz="1600" i="1" dirty="0"/>
                        <a:t>Effective Tax Rate Reconciliation</a:t>
                      </a:r>
                      <a:endParaRPr lang="en-US" sz="1600" dirty="0"/>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gridSpan="3" vMerge="1">
                  <a:txBody>
                    <a:bodyPr/>
                    <a:lstStyle/>
                    <a:p>
                      <a:pPr algn="ctr"/>
                      <a:endParaRPr lang="en-US" sz="1600" dirty="0"/>
                    </a:p>
                  </a:txBody>
                  <a:tcPr marL="54392" marR="54392" marT="27196" marB="27196">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vMerge="1">
                  <a:txBody>
                    <a:bodyPr/>
                    <a:lstStyle/>
                    <a:p>
                      <a:endParaRPr lang="en-US"/>
                    </a:p>
                  </a:txBody>
                  <a:tcPr/>
                </a:tc>
                <a:tc hMerge="1" vMerge="1">
                  <a:txBody>
                    <a:bodyPr/>
                    <a:lstStyle/>
                    <a:p>
                      <a:pPr algn="ctr"/>
                      <a:endParaRPr lang="en-US" sz="1600" dirty="0"/>
                    </a:p>
                  </a:txBody>
                  <a:tcPr marL="54392" marR="54392" marT="27196" marB="27196">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27387342"/>
                  </a:ext>
                </a:extLst>
              </a:tr>
              <a:tr h="298117">
                <a:tc>
                  <a:txBody>
                    <a:bodyPr/>
                    <a:lstStyle/>
                    <a:p>
                      <a:pPr algn="l"/>
                      <a:endParaRPr lang="en-US" sz="1600" dirty="0"/>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600" b="1" kern="1200" dirty="0">
                          <a:solidFill>
                            <a:schemeClr val="tx1"/>
                          </a:solidFill>
                          <a:latin typeface="+mn-lt"/>
                          <a:ea typeface="+mn-ea"/>
                          <a:cs typeface="+mn-cs"/>
                        </a:rPr>
                        <a:t>2016</a:t>
                      </a:r>
                    </a:p>
                  </a:txBody>
                  <a:tcPr marL="54392" marR="54392" marT="27196" marB="27196">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t>2015</a:t>
                      </a:r>
                      <a:endParaRPr lang="en-US" sz="1600" dirty="0"/>
                    </a:p>
                  </a:txBody>
                  <a:tcPr marL="54392" marR="54392" marT="27196" marB="27196">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t>2014</a:t>
                      </a:r>
                      <a:endParaRPr lang="en-US" sz="1600" dirty="0"/>
                    </a:p>
                  </a:txBody>
                  <a:tcPr marL="54392" marR="54392" marT="27196" marB="27196">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38217156"/>
                  </a:ext>
                </a:extLst>
              </a:tr>
              <a:tr h="380595">
                <a:tc>
                  <a:txBody>
                    <a:bodyPr/>
                    <a:lstStyle/>
                    <a:p>
                      <a:pPr algn="l"/>
                      <a:r>
                        <a:rPr lang="en-US" sz="1600" dirty="0"/>
                        <a:t>U.S. statutory tax rate</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35.0% </a:t>
                      </a:r>
                    </a:p>
                  </a:txBody>
                  <a:tcPr marL="54392" marR="54392" marT="27196" marB="27196">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35.0% </a:t>
                      </a:r>
                    </a:p>
                  </a:txBody>
                  <a:tcPr marL="54392" marR="54392" marT="27196" marB="27196">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35.0% </a:t>
                      </a:r>
                    </a:p>
                  </a:txBody>
                  <a:tcPr marL="54392" marR="54392" marT="27196" marB="27196">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50092970"/>
                  </a:ext>
                </a:extLst>
              </a:tr>
              <a:tr h="177025">
                <a:tc>
                  <a:txBody>
                    <a:bodyPr/>
                    <a:lstStyle/>
                    <a:p>
                      <a:pPr algn="l"/>
                      <a:r>
                        <a:rPr lang="en-US" sz="1600" dirty="0"/>
                        <a:t>State and local income taxes, net of federal tax benefit</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2.1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2.7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3.1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388798"/>
                  </a:ext>
                </a:extLst>
              </a:tr>
              <a:tr h="298117">
                <a:tc>
                  <a:txBody>
                    <a:bodyPr/>
                    <a:lstStyle/>
                    <a:p>
                      <a:pPr algn="l"/>
                      <a:r>
                        <a:rPr lang="en-US" sz="1600" dirty="0"/>
                        <a:t>Puerto Rico</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0.2   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0.3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0.2   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2342947"/>
                  </a:ext>
                </a:extLst>
              </a:tr>
              <a:tr h="380595">
                <a:tc>
                  <a:txBody>
                    <a:bodyPr/>
                    <a:lstStyle/>
                    <a:p>
                      <a:pPr algn="l"/>
                      <a:r>
                        <a:rPr lang="en-US" sz="1600" dirty="0"/>
                        <a:t>Valuation allowance</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4.0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0.7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 4.7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6764814"/>
                  </a:ext>
                </a:extLst>
              </a:tr>
              <a:tr h="0">
                <a:tc>
                  <a:txBody>
                    <a:bodyPr/>
                    <a:lstStyle/>
                    <a:p>
                      <a:pPr algn="l"/>
                      <a:r>
                        <a:rPr lang="en-US" sz="1600" dirty="0"/>
                        <a:t>Tax benefit of foreign losses</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(3.6)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(0.6)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a:t>(4.3)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1304397"/>
                  </a:ext>
                </a:extLst>
              </a:tr>
              <a:tr h="118394">
                <a:tc>
                  <a:txBody>
                    <a:bodyPr/>
                    <a:lstStyle/>
                    <a:p>
                      <a:pPr algn="l"/>
                      <a:r>
                        <a:rPr lang="en-US" sz="1600" dirty="0"/>
                        <a:t>Other</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u="sng" dirty="0"/>
                        <a:t>   0.0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u="sng" dirty="0"/>
                        <a:t>     0.0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u="sng" dirty="0"/>
                        <a:t>   0.1   </a:t>
                      </a:r>
                    </a:p>
                  </a:txBody>
                  <a:tcPr marL="54392" marR="54392" marT="27196" marB="27196">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88954128"/>
                  </a:ext>
                </a:extLst>
              </a:tr>
              <a:tr h="0">
                <a:tc>
                  <a:txBody>
                    <a:bodyPr/>
                    <a:lstStyle/>
                    <a:p>
                      <a:pPr algn="l"/>
                      <a:r>
                        <a:rPr lang="en-US" sz="1600" b="1" dirty="0"/>
                        <a:t>Effective income tax rate</a:t>
                      </a:r>
                      <a:endParaRPr lang="en-US" sz="1600" dirty="0"/>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200000"/>
                        </a:lnSpc>
                      </a:pPr>
                      <a:r>
                        <a:rPr lang="en-US" sz="1600" dirty="0"/>
                        <a:t>37.7%</a:t>
                      </a:r>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200000"/>
                        </a:lnSpc>
                      </a:pPr>
                      <a:r>
                        <a:rPr lang="en-US" sz="1600" dirty="0"/>
                        <a:t>38.1%</a:t>
                      </a:r>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200000"/>
                        </a:lnSpc>
                      </a:pPr>
                      <a:r>
                        <a:rPr lang="en-US" sz="1600" dirty="0"/>
                        <a:t>38.8%</a:t>
                      </a:r>
                    </a:p>
                  </a:txBody>
                  <a:tcPr marL="54392" marR="54392" marT="27196" marB="27196" anchor="b">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61062115"/>
                  </a:ext>
                </a:extLst>
              </a:tr>
            </a:tbl>
          </a:graphicData>
        </a:graphic>
      </p:graphicFrame>
      <p:sp>
        <p:nvSpPr>
          <p:cNvPr id="7" name="Slide Number Placeholder 5">
            <a:extLst>
              <a:ext uri="{FF2B5EF4-FFF2-40B4-BE49-F238E27FC236}">
                <a16:creationId xmlns:a16="http://schemas.microsoft.com/office/drawing/2014/main" id="{BC1C218D-B589-8540-A4DA-279FE3F85404}"/>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88</a:t>
            </a:fld>
            <a:endParaRPr lang="en-US" dirty="0"/>
          </a:p>
        </p:txBody>
      </p:sp>
    </p:spTree>
    <p:extLst>
      <p:ext uri="{BB962C8B-B14F-4D97-AF65-F5344CB8AC3E}">
        <p14:creationId xmlns:p14="http://schemas.microsoft.com/office/powerpoint/2010/main" val="3693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
            <a:ext cx="8382000" cy="1074417"/>
          </a:xfrm>
        </p:spPr>
        <p:txBody>
          <a:bodyPr>
            <a:noAutofit/>
          </a:bodyPr>
          <a:lstStyle/>
          <a:p>
            <a:r>
              <a:rPr lang="en-US" dirty="0">
                <a:latin typeface="+mj-lt"/>
              </a:rPr>
              <a:t>Disclosure Notes: Net Operating Loss Carryforwards</a:t>
            </a:r>
            <a:endParaRPr lang="en-IN" dirty="0">
              <a:latin typeface="+mj-lt"/>
            </a:endParaRPr>
          </a:p>
        </p:txBody>
      </p:sp>
      <p:sp>
        <p:nvSpPr>
          <p:cNvPr id="3" name="Content Placeholder 2"/>
          <p:cNvSpPr>
            <a:spLocks noGrp="1"/>
          </p:cNvSpPr>
          <p:nvPr>
            <p:ph idx="1"/>
          </p:nvPr>
        </p:nvSpPr>
        <p:spPr>
          <a:xfrm>
            <a:off x="716789" y="1140550"/>
            <a:ext cx="8256420" cy="5717450"/>
          </a:xfrm>
        </p:spPr>
        <p:txBody>
          <a:bodyPr>
            <a:normAutofit/>
          </a:bodyPr>
          <a:lstStyle/>
          <a:p>
            <a:pPr marL="0" indent="0">
              <a:buNone/>
            </a:pPr>
            <a:r>
              <a:rPr lang="en-US" sz="2400" dirty="0"/>
              <a:t>Companies must disclose the following concerning Net Operating Loss (NOL) Carryforwards</a:t>
            </a:r>
          </a:p>
          <a:p>
            <a:r>
              <a:rPr lang="en-US" dirty="0"/>
              <a:t>The amounts of any NOL carryforwards and</a:t>
            </a:r>
          </a:p>
          <a:p>
            <a:r>
              <a:rPr lang="en-US" dirty="0"/>
              <a:t>Any applicable expiration dates</a:t>
            </a:r>
          </a:p>
          <a:p>
            <a:pPr lvl="1"/>
            <a:r>
              <a:rPr lang="en-US" sz="2800" dirty="0"/>
              <a:t>As indicated previously, NOLs arising in tax years beginning after December 31, 2017, can be carried forward indefinitely for federal taxes, but sometimes there are expiration dates that apply to older NOLs, to other unusual circumstances, or with respect to state or local taxes</a:t>
            </a: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LO16-8</a:t>
            </a:r>
          </a:p>
        </p:txBody>
      </p:sp>
      <p:sp>
        <p:nvSpPr>
          <p:cNvPr id="5" name="Slide Number Placeholder 5">
            <a:extLst>
              <a:ext uri="{FF2B5EF4-FFF2-40B4-BE49-F238E27FC236}">
                <a16:creationId xmlns:a16="http://schemas.microsoft.com/office/drawing/2014/main" id="{2EA54383-1674-CB4E-BAD6-D039D4DCCA0A}"/>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89</a:t>
            </a:fld>
            <a:endParaRPr lang="en-US" dirty="0"/>
          </a:p>
        </p:txBody>
      </p:sp>
    </p:spTree>
    <p:extLst>
      <p:ext uri="{BB962C8B-B14F-4D97-AF65-F5344CB8AC3E}">
        <p14:creationId xmlns:p14="http://schemas.microsoft.com/office/powerpoint/2010/main" val="36400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24" y="2"/>
            <a:ext cx="7939753" cy="945595"/>
          </a:xfrm>
        </p:spPr>
        <p:txBody>
          <a:bodyPr>
            <a:noAutofit/>
          </a:bodyPr>
          <a:lstStyle/>
          <a:p>
            <a:r>
              <a:rPr lang="en-US" sz="2600" dirty="0"/>
              <a:t> Expense-Related Deferred Tax Liabilities</a:t>
            </a:r>
            <a:endParaRPr lang="en-IN" sz="2600" dirty="0"/>
          </a:p>
        </p:txBody>
      </p:sp>
      <p:sp>
        <p:nvSpPr>
          <p:cNvPr id="9" name="Oval 8"/>
          <p:cNvSpPr/>
          <p:nvPr/>
        </p:nvSpPr>
        <p:spPr>
          <a:xfrm>
            <a:off x="8643145" y="1710887"/>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8780797" y="1656815"/>
            <a:ext cx="206038" cy="310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LO16-2</a:t>
            </a:r>
          </a:p>
        </p:txBody>
      </p:sp>
      <p:sp>
        <p:nvSpPr>
          <p:cNvPr id="3" name="TextBox 2"/>
          <p:cNvSpPr txBox="1"/>
          <p:nvPr/>
        </p:nvSpPr>
        <p:spPr>
          <a:xfrm>
            <a:off x="574524" y="860416"/>
            <a:ext cx="8412311" cy="2462213"/>
          </a:xfrm>
          <a:prstGeom prst="rect">
            <a:avLst/>
          </a:prstGeom>
          <a:noFill/>
        </p:spPr>
        <p:txBody>
          <a:bodyPr wrap="square" rtlCol="0">
            <a:spAutoFit/>
          </a:bodyPr>
          <a:lstStyle/>
          <a:p>
            <a:r>
              <a:rPr lang="en-US" sz="2200" dirty="0"/>
              <a:t>Watson Associates purchased $60 thousand of equipment in early January of 2021. Watson estimates the equipment has a useful life of three years, so it depreciates the equipment straight line, with $20 thousand of depreciation expense 2021–2023. However, tax rules allow Watson to take the entire $60 thousand deduction for the cost of the equipment on its 2021 tax return. Watson has a 25% tax rate and pretax accounting income of $100 thousand in each of those years.</a:t>
            </a:r>
          </a:p>
        </p:txBody>
      </p:sp>
      <p:sp>
        <p:nvSpPr>
          <p:cNvPr id="20" name="TextBox 19"/>
          <p:cNvSpPr txBox="1"/>
          <p:nvPr/>
        </p:nvSpPr>
        <p:spPr>
          <a:xfrm>
            <a:off x="5202305" y="3513764"/>
            <a:ext cx="949652" cy="400110"/>
          </a:xfrm>
          <a:prstGeom prst="rect">
            <a:avLst/>
          </a:prstGeom>
          <a:noFill/>
        </p:spPr>
        <p:txBody>
          <a:bodyPr wrap="square" rtlCol="0">
            <a:spAutoFit/>
          </a:bodyPr>
          <a:lstStyle/>
          <a:p>
            <a:pPr algn="ctr"/>
            <a:r>
              <a:rPr lang="en-US" sz="2000" b="1" dirty="0"/>
              <a:t>2021</a:t>
            </a:r>
            <a:endParaRPr lang="en-US" sz="2000" dirty="0"/>
          </a:p>
        </p:txBody>
      </p:sp>
      <p:sp>
        <p:nvSpPr>
          <p:cNvPr id="21" name="TextBox 20"/>
          <p:cNvSpPr txBox="1"/>
          <p:nvPr/>
        </p:nvSpPr>
        <p:spPr>
          <a:xfrm>
            <a:off x="6202140" y="3513764"/>
            <a:ext cx="949652" cy="400110"/>
          </a:xfrm>
          <a:prstGeom prst="rect">
            <a:avLst/>
          </a:prstGeom>
          <a:noFill/>
        </p:spPr>
        <p:txBody>
          <a:bodyPr wrap="square" rtlCol="0">
            <a:spAutoFit/>
          </a:bodyPr>
          <a:lstStyle/>
          <a:p>
            <a:pPr algn="ctr"/>
            <a:r>
              <a:rPr lang="en-US" sz="2000" b="1" dirty="0"/>
              <a:t>2022</a:t>
            </a:r>
            <a:endParaRPr lang="en-US" sz="2000" dirty="0"/>
          </a:p>
        </p:txBody>
      </p:sp>
      <p:sp>
        <p:nvSpPr>
          <p:cNvPr id="22" name="TextBox 21"/>
          <p:cNvSpPr txBox="1"/>
          <p:nvPr/>
        </p:nvSpPr>
        <p:spPr>
          <a:xfrm>
            <a:off x="7173495" y="3513764"/>
            <a:ext cx="949652" cy="400110"/>
          </a:xfrm>
          <a:prstGeom prst="rect">
            <a:avLst/>
          </a:prstGeom>
          <a:noFill/>
        </p:spPr>
        <p:txBody>
          <a:bodyPr wrap="square" rtlCol="0">
            <a:spAutoFit/>
          </a:bodyPr>
          <a:lstStyle/>
          <a:p>
            <a:pPr algn="ctr"/>
            <a:r>
              <a:rPr lang="en-US" sz="2000" b="1" dirty="0"/>
              <a:t>2023</a:t>
            </a:r>
            <a:endParaRPr lang="en-US" sz="2000" dirty="0"/>
          </a:p>
        </p:txBody>
      </p:sp>
      <p:sp>
        <p:nvSpPr>
          <p:cNvPr id="23" name="TextBox 22"/>
          <p:cNvSpPr txBox="1"/>
          <p:nvPr/>
        </p:nvSpPr>
        <p:spPr>
          <a:xfrm>
            <a:off x="8106007" y="3513764"/>
            <a:ext cx="949652" cy="400110"/>
          </a:xfrm>
          <a:prstGeom prst="rect">
            <a:avLst/>
          </a:prstGeom>
          <a:noFill/>
        </p:spPr>
        <p:txBody>
          <a:bodyPr wrap="square" rtlCol="0">
            <a:spAutoFit/>
          </a:bodyPr>
          <a:lstStyle/>
          <a:p>
            <a:pPr algn="ctr"/>
            <a:r>
              <a:rPr lang="en-US" sz="2000" b="1" dirty="0"/>
              <a:t>Total</a:t>
            </a:r>
            <a:endParaRPr lang="en-US" sz="2000" dirty="0"/>
          </a:p>
        </p:txBody>
      </p:sp>
      <p:sp>
        <p:nvSpPr>
          <p:cNvPr id="24" name="TextBox 23"/>
          <p:cNvSpPr txBox="1"/>
          <p:nvPr/>
        </p:nvSpPr>
        <p:spPr>
          <a:xfrm>
            <a:off x="601327" y="3956204"/>
            <a:ext cx="4799994" cy="400110"/>
          </a:xfrm>
          <a:prstGeom prst="rect">
            <a:avLst/>
          </a:prstGeom>
          <a:noFill/>
        </p:spPr>
        <p:txBody>
          <a:bodyPr wrap="square" rtlCol="0">
            <a:spAutoFit/>
          </a:bodyPr>
          <a:lstStyle/>
          <a:p>
            <a:r>
              <a:rPr lang="en-US" sz="2000" b="1" dirty="0"/>
              <a:t>Pretax accounting income </a:t>
            </a:r>
            <a:endParaRPr lang="en-US" sz="2000" dirty="0"/>
          </a:p>
        </p:txBody>
      </p:sp>
      <p:sp>
        <p:nvSpPr>
          <p:cNvPr id="25" name="TextBox 24"/>
          <p:cNvSpPr txBox="1"/>
          <p:nvPr/>
        </p:nvSpPr>
        <p:spPr>
          <a:xfrm>
            <a:off x="558802" y="4318973"/>
            <a:ext cx="5118329" cy="707886"/>
          </a:xfrm>
          <a:prstGeom prst="rect">
            <a:avLst/>
          </a:prstGeom>
          <a:noFill/>
        </p:spPr>
        <p:txBody>
          <a:bodyPr wrap="square" rtlCol="0">
            <a:spAutoFit/>
          </a:bodyPr>
          <a:lstStyle/>
          <a:p>
            <a:pPr lvl="1"/>
            <a:r>
              <a:rPr lang="en-US" sz="2000" dirty="0"/>
              <a:t>Depreciation expense in the income statement</a:t>
            </a:r>
          </a:p>
        </p:txBody>
      </p:sp>
      <p:sp>
        <p:nvSpPr>
          <p:cNvPr id="26" name="TextBox 25"/>
          <p:cNvSpPr txBox="1"/>
          <p:nvPr/>
        </p:nvSpPr>
        <p:spPr>
          <a:xfrm>
            <a:off x="601327" y="5073888"/>
            <a:ext cx="4799994" cy="400110"/>
          </a:xfrm>
          <a:prstGeom prst="rect">
            <a:avLst/>
          </a:prstGeom>
          <a:noFill/>
        </p:spPr>
        <p:txBody>
          <a:bodyPr wrap="square" rtlCol="0">
            <a:spAutoFit/>
          </a:bodyPr>
          <a:lstStyle/>
          <a:p>
            <a:pPr lvl="1"/>
            <a:r>
              <a:rPr lang="en-US" sz="2000" dirty="0"/>
              <a:t>Depreciation expense on the tax return</a:t>
            </a:r>
          </a:p>
        </p:txBody>
      </p:sp>
      <p:sp>
        <p:nvSpPr>
          <p:cNvPr id="27" name="TextBox 26"/>
          <p:cNvSpPr txBox="1"/>
          <p:nvPr/>
        </p:nvSpPr>
        <p:spPr>
          <a:xfrm>
            <a:off x="601327" y="6124684"/>
            <a:ext cx="4799994" cy="400110"/>
          </a:xfrm>
          <a:prstGeom prst="rect">
            <a:avLst/>
          </a:prstGeom>
          <a:noFill/>
        </p:spPr>
        <p:txBody>
          <a:bodyPr wrap="square" rtlCol="0">
            <a:spAutoFit/>
          </a:bodyPr>
          <a:lstStyle/>
          <a:p>
            <a:r>
              <a:rPr lang="en-US" sz="2000" b="1" dirty="0"/>
              <a:t>Taxable income (tax return)</a:t>
            </a:r>
            <a:endParaRPr lang="en-US" sz="2000" dirty="0"/>
          </a:p>
        </p:txBody>
      </p:sp>
      <p:sp>
        <p:nvSpPr>
          <p:cNvPr id="28" name="TextBox 27"/>
          <p:cNvSpPr txBox="1"/>
          <p:nvPr/>
        </p:nvSpPr>
        <p:spPr>
          <a:xfrm>
            <a:off x="5202305" y="3956204"/>
            <a:ext cx="949652" cy="400110"/>
          </a:xfrm>
          <a:prstGeom prst="rect">
            <a:avLst/>
          </a:prstGeom>
        </p:spPr>
        <p:txBody>
          <a:bodyPr wrap="square" rtlCol="0">
            <a:spAutoFit/>
          </a:bodyPr>
          <a:lstStyle/>
          <a:p>
            <a:pPr algn="r"/>
            <a:r>
              <a:rPr lang="en-US" sz="2000" dirty="0"/>
              <a:t>$100</a:t>
            </a:r>
          </a:p>
        </p:txBody>
      </p:sp>
      <p:sp>
        <p:nvSpPr>
          <p:cNvPr id="29" name="TextBox 28"/>
          <p:cNvSpPr txBox="1"/>
          <p:nvPr/>
        </p:nvSpPr>
        <p:spPr>
          <a:xfrm>
            <a:off x="5202305" y="4421919"/>
            <a:ext cx="949652" cy="400110"/>
          </a:xfrm>
          <a:prstGeom prst="rect">
            <a:avLst/>
          </a:prstGeom>
        </p:spPr>
        <p:txBody>
          <a:bodyPr wrap="square" rtlCol="0">
            <a:spAutoFit/>
          </a:bodyPr>
          <a:lstStyle/>
          <a:p>
            <a:pPr algn="r"/>
            <a:r>
              <a:rPr lang="en-US" sz="2000" dirty="0"/>
              <a:t>20</a:t>
            </a:r>
          </a:p>
        </p:txBody>
      </p:sp>
      <p:sp>
        <p:nvSpPr>
          <p:cNvPr id="30" name="TextBox 29"/>
          <p:cNvSpPr txBox="1"/>
          <p:nvPr/>
        </p:nvSpPr>
        <p:spPr>
          <a:xfrm>
            <a:off x="5202305" y="5061257"/>
            <a:ext cx="949652" cy="400110"/>
          </a:xfrm>
          <a:prstGeom prst="rect">
            <a:avLst/>
          </a:prstGeom>
        </p:spPr>
        <p:txBody>
          <a:bodyPr wrap="square" rtlCol="0">
            <a:spAutoFit/>
          </a:bodyPr>
          <a:lstStyle/>
          <a:p>
            <a:pPr algn="r"/>
            <a:r>
              <a:rPr lang="en-US" sz="2000" dirty="0"/>
              <a:t>(60)</a:t>
            </a:r>
          </a:p>
        </p:txBody>
      </p:sp>
      <p:sp>
        <p:nvSpPr>
          <p:cNvPr id="31" name="TextBox 30"/>
          <p:cNvSpPr txBox="1"/>
          <p:nvPr/>
        </p:nvSpPr>
        <p:spPr>
          <a:xfrm>
            <a:off x="5202305" y="6124684"/>
            <a:ext cx="949652" cy="400110"/>
          </a:xfrm>
          <a:prstGeom prst="rect">
            <a:avLst/>
          </a:prstGeom>
        </p:spPr>
        <p:txBody>
          <a:bodyPr wrap="square" rtlCol="0">
            <a:spAutoFit/>
          </a:bodyPr>
          <a:lstStyle/>
          <a:p>
            <a:pPr algn="r"/>
            <a:r>
              <a:rPr lang="en-US" sz="2000" dirty="0"/>
              <a:t>$60</a:t>
            </a:r>
          </a:p>
        </p:txBody>
      </p:sp>
      <p:sp>
        <p:nvSpPr>
          <p:cNvPr id="32" name="TextBox 31"/>
          <p:cNvSpPr txBox="1"/>
          <p:nvPr/>
        </p:nvSpPr>
        <p:spPr>
          <a:xfrm>
            <a:off x="6202140" y="3956204"/>
            <a:ext cx="949652" cy="400110"/>
          </a:xfrm>
          <a:prstGeom prst="rect">
            <a:avLst/>
          </a:prstGeom>
        </p:spPr>
        <p:txBody>
          <a:bodyPr wrap="square" rtlCol="0">
            <a:spAutoFit/>
          </a:bodyPr>
          <a:lstStyle/>
          <a:p>
            <a:pPr algn="r"/>
            <a:r>
              <a:rPr lang="en-US" sz="2000" dirty="0"/>
              <a:t>$100</a:t>
            </a:r>
          </a:p>
        </p:txBody>
      </p:sp>
      <p:sp>
        <p:nvSpPr>
          <p:cNvPr id="33" name="TextBox 32"/>
          <p:cNvSpPr txBox="1"/>
          <p:nvPr/>
        </p:nvSpPr>
        <p:spPr>
          <a:xfrm>
            <a:off x="6202140" y="4421919"/>
            <a:ext cx="949652" cy="400110"/>
          </a:xfrm>
          <a:prstGeom prst="rect">
            <a:avLst/>
          </a:prstGeom>
        </p:spPr>
        <p:txBody>
          <a:bodyPr wrap="square" rtlCol="0">
            <a:spAutoFit/>
          </a:bodyPr>
          <a:lstStyle/>
          <a:p>
            <a:pPr algn="r"/>
            <a:r>
              <a:rPr lang="en-US" sz="2000" dirty="0"/>
              <a:t>20</a:t>
            </a:r>
          </a:p>
        </p:txBody>
      </p:sp>
      <p:sp>
        <p:nvSpPr>
          <p:cNvPr id="34" name="TextBox 33"/>
          <p:cNvSpPr txBox="1"/>
          <p:nvPr/>
        </p:nvSpPr>
        <p:spPr>
          <a:xfrm>
            <a:off x="6202140" y="5061257"/>
            <a:ext cx="949652" cy="400110"/>
          </a:xfrm>
          <a:prstGeom prst="rect">
            <a:avLst/>
          </a:prstGeom>
        </p:spPr>
        <p:txBody>
          <a:bodyPr wrap="square" rtlCol="0">
            <a:spAutoFit/>
          </a:bodyPr>
          <a:lstStyle/>
          <a:p>
            <a:pPr algn="r"/>
            <a:r>
              <a:rPr lang="en-US" sz="2000" dirty="0"/>
              <a:t>(0)</a:t>
            </a:r>
          </a:p>
        </p:txBody>
      </p:sp>
      <p:sp>
        <p:nvSpPr>
          <p:cNvPr id="35" name="TextBox 34"/>
          <p:cNvSpPr txBox="1"/>
          <p:nvPr/>
        </p:nvSpPr>
        <p:spPr>
          <a:xfrm>
            <a:off x="6202140" y="6124684"/>
            <a:ext cx="949652" cy="400110"/>
          </a:xfrm>
          <a:prstGeom prst="rect">
            <a:avLst/>
          </a:prstGeom>
        </p:spPr>
        <p:txBody>
          <a:bodyPr wrap="square" rtlCol="0">
            <a:spAutoFit/>
          </a:bodyPr>
          <a:lstStyle/>
          <a:p>
            <a:pPr algn="r"/>
            <a:r>
              <a:rPr lang="en-US" sz="2000" dirty="0"/>
              <a:t>$120</a:t>
            </a:r>
          </a:p>
        </p:txBody>
      </p:sp>
      <p:sp>
        <p:nvSpPr>
          <p:cNvPr id="36" name="TextBox 35"/>
          <p:cNvSpPr txBox="1"/>
          <p:nvPr/>
        </p:nvSpPr>
        <p:spPr>
          <a:xfrm>
            <a:off x="7173495" y="3956204"/>
            <a:ext cx="949652" cy="400110"/>
          </a:xfrm>
          <a:prstGeom prst="rect">
            <a:avLst/>
          </a:prstGeom>
        </p:spPr>
        <p:txBody>
          <a:bodyPr wrap="square" rtlCol="0">
            <a:spAutoFit/>
          </a:bodyPr>
          <a:lstStyle/>
          <a:p>
            <a:pPr algn="r"/>
            <a:r>
              <a:rPr lang="en-US" sz="2000" dirty="0"/>
              <a:t>$100</a:t>
            </a:r>
          </a:p>
        </p:txBody>
      </p:sp>
      <p:sp>
        <p:nvSpPr>
          <p:cNvPr id="37" name="TextBox 36"/>
          <p:cNvSpPr txBox="1"/>
          <p:nvPr/>
        </p:nvSpPr>
        <p:spPr>
          <a:xfrm>
            <a:off x="7173495" y="4421919"/>
            <a:ext cx="949652" cy="400110"/>
          </a:xfrm>
          <a:prstGeom prst="rect">
            <a:avLst/>
          </a:prstGeom>
        </p:spPr>
        <p:txBody>
          <a:bodyPr wrap="square" rtlCol="0">
            <a:spAutoFit/>
          </a:bodyPr>
          <a:lstStyle/>
          <a:p>
            <a:pPr algn="r"/>
            <a:r>
              <a:rPr lang="en-US" sz="2000" dirty="0"/>
              <a:t>20</a:t>
            </a:r>
          </a:p>
        </p:txBody>
      </p:sp>
      <p:sp>
        <p:nvSpPr>
          <p:cNvPr id="38" name="TextBox 37"/>
          <p:cNvSpPr txBox="1"/>
          <p:nvPr/>
        </p:nvSpPr>
        <p:spPr>
          <a:xfrm>
            <a:off x="7173495" y="5061257"/>
            <a:ext cx="949652" cy="400110"/>
          </a:xfrm>
          <a:prstGeom prst="rect">
            <a:avLst/>
          </a:prstGeom>
        </p:spPr>
        <p:txBody>
          <a:bodyPr wrap="square" rtlCol="0">
            <a:spAutoFit/>
          </a:bodyPr>
          <a:lstStyle/>
          <a:p>
            <a:pPr algn="r"/>
            <a:r>
              <a:rPr lang="en-US" sz="2000" dirty="0"/>
              <a:t>(0)</a:t>
            </a:r>
          </a:p>
        </p:txBody>
      </p:sp>
      <p:sp>
        <p:nvSpPr>
          <p:cNvPr id="39" name="TextBox 38"/>
          <p:cNvSpPr txBox="1"/>
          <p:nvPr/>
        </p:nvSpPr>
        <p:spPr>
          <a:xfrm>
            <a:off x="7173495" y="6124684"/>
            <a:ext cx="949652" cy="400110"/>
          </a:xfrm>
          <a:prstGeom prst="rect">
            <a:avLst/>
          </a:prstGeom>
        </p:spPr>
        <p:txBody>
          <a:bodyPr wrap="square" rtlCol="0">
            <a:spAutoFit/>
          </a:bodyPr>
          <a:lstStyle/>
          <a:p>
            <a:pPr algn="r"/>
            <a:r>
              <a:rPr lang="en-US" sz="2000" dirty="0"/>
              <a:t>$120</a:t>
            </a:r>
          </a:p>
        </p:txBody>
      </p:sp>
      <p:sp>
        <p:nvSpPr>
          <p:cNvPr id="40" name="TextBox 39"/>
          <p:cNvSpPr txBox="1"/>
          <p:nvPr/>
        </p:nvSpPr>
        <p:spPr>
          <a:xfrm>
            <a:off x="8106007" y="3956204"/>
            <a:ext cx="949652" cy="400110"/>
          </a:xfrm>
          <a:prstGeom prst="rect">
            <a:avLst/>
          </a:prstGeom>
        </p:spPr>
        <p:txBody>
          <a:bodyPr wrap="square" rtlCol="0">
            <a:spAutoFit/>
          </a:bodyPr>
          <a:lstStyle/>
          <a:p>
            <a:pPr algn="r"/>
            <a:r>
              <a:rPr lang="en-US" sz="2000" dirty="0"/>
              <a:t>$300</a:t>
            </a:r>
          </a:p>
        </p:txBody>
      </p:sp>
      <p:sp>
        <p:nvSpPr>
          <p:cNvPr id="41" name="TextBox 40"/>
          <p:cNvSpPr txBox="1"/>
          <p:nvPr/>
        </p:nvSpPr>
        <p:spPr>
          <a:xfrm>
            <a:off x="8106007" y="4421919"/>
            <a:ext cx="949652" cy="400110"/>
          </a:xfrm>
          <a:prstGeom prst="rect">
            <a:avLst/>
          </a:prstGeom>
        </p:spPr>
        <p:txBody>
          <a:bodyPr wrap="square" rtlCol="0">
            <a:spAutoFit/>
          </a:bodyPr>
          <a:lstStyle/>
          <a:p>
            <a:pPr algn="r"/>
            <a:r>
              <a:rPr lang="en-US" sz="2000" dirty="0"/>
              <a:t>60</a:t>
            </a:r>
          </a:p>
        </p:txBody>
      </p:sp>
      <p:sp>
        <p:nvSpPr>
          <p:cNvPr id="42" name="TextBox 41"/>
          <p:cNvSpPr txBox="1"/>
          <p:nvPr/>
        </p:nvSpPr>
        <p:spPr>
          <a:xfrm>
            <a:off x="8106007" y="5061257"/>
            <a:ext cx="949652" cy="400110"/>
          </a:xfrm>
          <a:prstGeom prst="rect">
            <a:avLst/>
          </a:prstGeom>
        </p:spPr>
        <p:txBody>
          <a:bodyPr wrap="square" rtlCol="0">
            <a:spAutoFit/>
          </a:bodyPr>
          <a:lstStyle/>
          <a:p>
            <a:pPr algn="r"/>
            <a:r>
              <a:rPr lang="en-US" sz="2000" dirty="0"/>
              <a:t>(60)</a:t>
            </a:r>
          </a:p>
        </p:txBody>
      </p:sp>
      <p:sp>
        <p:nvSpPr>
          <p:cNvPr id="43" name="TextBox 42"/>
          <p:cNvSpPr txBox="1"/>
          <p:nvPr/>
        </p:nvSpPr>
        <p:spPr>
          <a:xfrm>
            <a:off x="8106007" y="6124684"/>
            <a:ext cx="949652" cy="400110"/>
          </a:xfrm>
          <a:prstGeom prst="rect">
            <a:avLst/>
          </a:prstGeom>
        </p:spPr>
        <p:txBody>
          <a:bodyPr wrap="square" rtlCol="0">
            <a:spAutoFit/>
          </a:bodyPr>
          <a:lstStyle/>
          <a:p>
            <a:pPr algn="r"/>
            <a:r>
              <a:rPr lang="en-US" sz="2000" dirty="0"/>
              <a:t>$300</a:t>
            </a:r>
          </a:p>
        </p:txBody>
      </p:sp>
      <p:cxnSp>
        <p:nvCxnSpPr>
          <p:cNvPr id="13" name="Straight Connector 12"/>
          <p:cNvCxnSpPr/>
          <p:nvPr/>
        </p:nvCxnSpPr>
        <p:spPr>
          <a:xfrm>
            <a:off x="5453995" y="551852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453995" y="65371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453995" y="6586318"/>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6427847" y="5517092"/>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6427847" y="65357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6427847" y="6584890"/>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7415997" y="5517249"/>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415997" y="6535883"/>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7415997" y="658504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8337939" y="5516947"/>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8337939" y="6535581"/>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337939" y="6584745"/>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669868" y="3941690"/>
            <a:ext cx="833350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01327" y="3597807"/>
            <a:ext cx="2035666" cy="400110"/>
          </a:xfrm>
          <a:prstGeom prst="rect">
            <a:avLst/>
          </a:prstGeom>
        </p:spPr>
        <p:txBody>
          <a:bodyPr wrap="square" rtlCol="0">
            <a:spAutoFit/>
          </a:bodyPr>
          <a:lstStyle/>
          <a:p>
            <a:pPr algn="ctr"/>
            <a:r>
              <a:rPr lang="en-US" sz="2000" dirty="0"/>
              <a:t>($ in thousands)</a:t>
            </a:r>
          </a:p>
        </p:txBody>
      </p:sp>
      <p:sp>
        <p:nvSpPr>
          <p:cNvPr id="58" name="TextBox 57">
            <a:extLst>
              <a:ext uri="{FF2B5EF4-FFF2-40B4-BE49-F238E27FC236}">
                <a16:creationId xmlns:a16="http://schemas.microsoft.com/office/drawing/2014/main" id="{A7A18A27-E530-4A7F-B074-35D96A278A06}"/>
              </a:ext>
            </a:extLst>
          </p:cNvPr>
          <p:cNvSpPr txBox="1"/>
          <p:nvPr/>
        </p:nvSpPr>
        <p:spPr>
          <a:xfrm>
            <a:off x="603252" y="5666122"/>
            <a:ext cx="4799994" cy="400110"/>
          </a:xfrm>
          <a:prstGeom prst="rect">
            <a:avLst/>
          </a:prstGeom>
          <a:noFill/>
        </p:spPr>
        <p:txBody>
          <a:bodyPr wrap="square" rtlCol="0">
            <a:spAutoFit/>
          </a:bodyPr>
          <a:lstStyle/>
          <a:p>
            <a:pPr lvl="1"/>
            <a:r>
              <a:rPr lang="en-US" sz="2000" dirty="0"/>
              <a:t>	Temporary difference</a:t>
            </a:r>
          </a:p>
        </p:txBody>
      </p:sp>
      <p:sp>
        <p:nvSpPr>
          <p:cNvPr id="66" name="TextBox 65">
            <a:extLst>
              <a:ext uri="{FF2B5EF4-FFF2-40B4-BE49-F238E27FC236}">
                <a16:creationId xmlns:a16="http://schemas.microsoft.com/office/drawing/2014/main" id="{C75B691F-8C30-4A12-8588-11C78399617E}"/>
              </a:ext>
            </a:extLst>
          </p:cNvPr>
          <p:cNvSpPr txBox="1"/>
          <p:nvPr/>
        </p:nvSpPr>
        <p:spPr>
          <a:xfrm>
            <a:off x="5204230" y="5653491"/>
            <a:ext cx="949652" cy="400110"/>
          </a:xfrm>
          <a:prstGeom prst="rect">
            <a:avLst/>
          </a:prstGeom>
        </p:spPr>
        <p:txBody>
          <a:bodyPr wrap="square" rtlCol="0">
            <a:spAutoFit/>
          </a:bodyPr>
          <a:lstStyle/>
          <a:p>
            <a:pPr algn="r"/>
            <a:r>
              <a:rPr lang="en-US" sz="2000" dirty="0"/>
              <a:t>(40)</a:t>
            </a:r>
          </a:p>
        </p:txBody>
      </p:sp>
      <p:sp>
        <p:nvSpPr>
          <p:cNvPr id="67" name="TextBox 66">
            <a:extLst>
              <a:ext uri="{FF2B5EF4-FFF2-40B4-BE49-F238E27FC236}">
                <a16:creationId xmlns:a16="http://schemas.microsoft.com/office/drawing/2014/main" id="{B9226B4F-9ACE-4231-B6D8-0F8BD4ED8616}"/>
              </a:ext>
            </a:extLst>
          </p:cNvPr>
          <p:cNvSpPr txBox="1"/>
          <p:nvPr/>
        </p:nvSpPr>
        <p:spPr>
          <a:xfrm>
            <a:off x="6204065" y="5653491"/>
            <a:ext cx="949652" cy="400110"/>
          </a:xfrm>
          <a:prstGeom prst="rect">
            <a:avLst/>
          </a:prstGeom>
        </p:spPr>
        <p:txBody>
          <a:bodyPr wrap="square" rtlCol="0">
            <a:spAutoFit/>
          </a:bodyPr>
          <a:lstStyle/>
          <a:p>
            <a:pPr algn="r"/>
            <a:r>
              <a:rPr lang="en-US" sz="2000" dirty="0"/>
              <a:t>20</a:t>
            </a:r>
          </a:p>
        </p:txBody>
      </p:sp>
      <p:sp>
        <p:nvSpPr>
          <p:cNvPr id="68" name="TextBox 67">
            <a:extLst>
              <a:ext uri="{FF2B5EF4-FFF2-40B4-BE49-F238E27FC236}">
                <a16:creationId xmlns:a16="http://schemas.microsoft.com/office/drawing/2014/main" id="{49F30EBD-BAD9-42A3-A030-54FFC09E989E}"/>
              </a:ext>
            </a:extLst>
          </p:cNvPr>
          <p:cNvSpPr txBox="1"/>
          <p:nvPr/>
        </p:nvSpPr>
        <p:spPr>
          <a:xfrm>
            <a:off x="7175420" y="5653491"/>
            <a:ext cx="949652" cy="400110"/>
          </a:xfrm>
          <a:prstGeom prst="rect">
            <a:avLst/>
          </a:prstGeom>
        </p:spPr>
        <p:txBody>
          <a:bodyPr wrap="square" rtlCol="0">
            <a:spAutoFit/>
          </a:bodyPr>
          <a:lstStyle/>
          <a:p>
            <a:pPr algn="r"/>
            <a:r>
              <a:rPr lang="en-US" sz="2000" dirty="0"/>
              <a:t>20</a:t>
            </a:r>
          </a:p>
        </p:txBody>
      </p:sp>
      <p:sp>
        <p:nvSpPr>
          <p:cNvPr id="69" name="TextBox 68">
            <a:extLst>
              <a:ext uri="{FF2B5EF4-FFF2-40B4-BE49-F238E27FC236}">
                <a16:creationId xmlns:a16="http://schemas.microsoft.com/office/drawing/2014/main" id="{707DA79B-1274-45EF-8292-D6906AED6BE4}"/>
              </a:ext>
            </a:extLst>
          </p:cNvPr>
          <p:cNvSpPr txBox="1"/>
          <p:nvPr/>
        </p:nvSpPr>
        <p:spPr>
          <a:xfrm>
            <a:off x="8107932" y="5653491"/>
            <a:ext cx="949652" cy="400110"/>
          </a:xfrm>
          <a:prstGeom prst="rect">
            <a:avLst/>
          </a:prstGeom>
        </p:spPr>
        <p:txBody>
          <a:bodyPr wrap="square" rtlCol="0">
            <a:spAutoFit/>
          </a:bodyPr>
          <a:lstStyle/>
          <a:p>
            <a:pPr algn="r"/>
            <a:r>
              <a:rPr lang="en-US" sz="2000" dirty="0"/>
              <a:t>0</a:t>
            </a:r>
          </a:p>
        </p:txBody>
      </p:sp>
      <p:cxnSp>
        <p:nvCxnSpPr>
          <p:cNvPr id="70" name="Straight Connector 69">
            <a:extLst>
              <a:ext uri="{FF2B5EF4-FFF2-40B4-BE49-F238E27FC236}">
                <a16:creationId xmlns:a16="http://schemas.microsoft.com/office/drawing/2014/main" id="{5A2C71DA-266E-4B7C-94A8-D577A1ABB053}"/>
              </a:ext>
            </a:extLst>
          </p:cNvPr>
          <p:cNvCxnSpPr/>
          <p:nvPr/>
        </p:nvCxnSpPr>
        <p:spPr>
          <a:xfrm>
            <a:off x="5455920" y="6110754"/>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C06EA47-ED18-4F16-BF18-86F42C0A5B68}"/>
              </a:ext>
            </a:extLst>
          </p:cNvPr>
          <p:cNvCxnSpPr/>
          <p:nvPr/>
        </p:nvCxnSpPr>
        <p:spPr>
          <a:xfrm>
            <a:off x="6429772" y="6109326"/>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7E4F334D-F36A-4DC4-A83F-A433BBA7E07D}"/>
              </a:ext>
            </a:extLst>
          </p:cNvPr>
          <p:cNvCxnSpPr/>
          <p:nvPr/>
        </p:nvCxnSpPr>
        <p:spPr>
          <a:xfrm>
            <a:off x="7417922" y="6109483"/>
            <a:ext cx="619152"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BE60B02-4663-45E6-80C9-79456F12D09F}"/>
              </a:ext>
            </a:extLst>
          </p:cNvPr>
          <p:cNvCxnSpPr/>
          <p:nvPr/>
        </p:nvCxnSpPr>
        <p:spPr>
          <a:xfrm>
            <a:off x="8339864" y="6109181"/>
            <a:ext cx="6191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382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par>
                                <p:cTn id="97" presetID="10" presetClass="entr" presetSubtype="0"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fade">
                                      <p:cBhvr>
                                        <p:cTn id="99" dur="500"/>
                                        <p:tgtEl>
                                          <p:spTgt spid="7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10"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0"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00"/>
                                        <p:tgtEl>
                                          <p:spTgt spid="43"/>
                                        </p:tgtEl>
                                      </p:cBhvr>
                                    </p:animEffect>
                                  </p:childTnLst>
                                </p:cTn>
                              </p:par>
                              <p:par>
                                <p:cTn id="129" presetID="10" presetClass="entr" presetSubtype="0" fill="hold" nodeType="with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fade">
                                      <p:cBhvr>
                                        <p:cTn id="131" dur="500"/>
                                        <p:tgtEl>
                                          <p:spTgt spid="44"/>
                                        </p:tgtEl>
                                      </p:cBhvr>
                                    </p:animEffect>
                                  </p:childTnLst>
                                </p:cTn>
                              </p:par>
                              <p:par>
                                <p:cTn id="132" presetID="10" presetClass="entr" presetSubtype="0" fill="hold"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childTnLst>
                                </p:cTn>
                              </p:par>
                              <p:par>
                                <p:cTn id="135" presetID="10" presetClass="entr" presetSubtype="0" fill="hold"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par>
                                <p:cTn id="138" presetID="10" presetClass="entr" presetSubtype="0"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par>
                                <p:cTn id="141" presetID="10" presetClass="entr" presetSubtype="0" fill="hold"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500"/>
                                        <p:tgtEl>
                                          <p:spTgt spid="50"/>
                                        </p:tgtEl>
                                      </p:cBhvr>
                                    </p:animEffect>
                                  </p:childTnLst>
                                </p:cTn>
                              </p:par>
                              <p:par>
                                <p:cTn id="144" presetID="10" presetClass="entr" presetSubtype="0" fill="hold" nodeType="with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fade">
                                      <p:cBhvr>
                                        <p:cTn id="146" dur="500"/>
                                        <p:tgtEl>
                                          <p:spTgt spid="51"/>
                                        </p:tgtEl>
                                      </p:cBhvr>
                                    </p:animEffect>
                                  </p:childTnLst>
                                </p:cTn>
                              </p:par>
                              <p:par>
                                <p:cTn id="147" presetID="10" presetClass="entr" presetSubtype="0" fill="hold" nodeType="with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fade">
                                      <p:cBhvr>
                                        <p:cTn id="149" dur="500"/>
                                        <p:tgtEl>
                                          <p:spTgt spid="53"/>
                                        </p:tgtEl>
                                      </p:cBhvr>
                                    </p:animEffect>
                                  </p:childTnLst>
                                </p:cTn>
                              </p:par>
                              <p:par>
                                <p:cTn id="150" presetID="10" presetClass="entr" presetSubtype="0"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Effect transition="in" filter="fade">
                                      <p:cBhvr>
                                        <p:cTn id="152" dur="500"/>
                                        <p:tgtEl>
                                          <p:spTgt spid="5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1"/>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62" grpId="0"/>
      <p:bldP spid="58" grpId="0"/>
      <p:bldP spid="66" grpId="0"/>
      <p:bldP spid="67" grpId="0"/>
      <p:bldP spid="68" grpId="0"/>
      <p:bldP spid="6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Coping with Uncertainty in Income Taxes</a:t>
            </a:r>
          </a:p>
        </p:txBody>
      </p:sp>
      <p:sp>
        <p:nvSpPr>
          <p:cNvPr id="3" name="Content Placeholder 2"/>
          <p:cNvSpPr>
            <a:spLocks noGrp="1"/>
          </p:cNvSpPr>
          <p:nvPr>
            <p:ph idx="1"/>
          </p:nvPr>
        </p:nvSpPr>
        <p:spPr>
          <a:xfrm>
            <a:off x="745433" y="1030518"/>
            <a:ext cx="8013600" cy="5827482"/>
          </a:xfrm>
        </p:spPr>
        <p:txBody>
          <a:bodyPr>
            <a:normAutofit/>
          </a:bodyPr>
          <a:lstStyle/>
          <a:p>
            <a:r>
              <a:rPr lang="en-IN" sz="2700" dirty="0"/>
              <a:t>Most companies strive to legitimately reduce their overall tax burden and to reduce or delay cash outflows for taxes</a:t>
            </a:r>
          </a:p>
          <a:p>
            <a:r>
              <a:rPr lang="en-IN" sz="2700" dirty="0"/>
              <a:t>Managements’ tax positions frequently are subjected to legal scrutiny </a:t>
            </a:r>
            <a:r>
              <a:rPr lang="en-US" sz="2700" dirty="0"/>
              <a:t>before the uncertainty ultimately is resolved</a:t>
            </a:r>
            <a:endParaRPr lang="en-IN" sz="2700" dirty="0"/>
          </a:p>
          <a:p>
            <a:pPr lvl="1">
              <a:buFont typeface="Lucida Grande"/>
              <a:buChar char="–"/>
            </a:pPr>
            <a:r>
              <a:rPr lang="en-US" sz="2500" dirty="0"/>
              <a:t>So, uncertainty exists because </a:t>
            </a:r>
            <a:r>
              <a:rPr lang="en-IN" sz="2500" dirty="0"/>
              <a:t>tax returns usually aren’t examined for one, two, or more years</a:t>
            </a:r>
          </a:p>
          <a:p>
            <a:pPr lvl="1">
              <a:buFont typeface="Lucida Grande"/>
              <a:buChar char="–"/>
            </a:pPr>
            <a:r>
              <a:rPr lang="en-IN" sz="2500" dirty="0"/>
              <a:t>If that uncertainty resolves unfavorably, the company could have to pay more tax than it originally recognized</a:t>
            </a:r>
          </a:p>
          <a:p>
            <a:r>
              <a:rPr lang="en-IN" sz="2700" dirty="0"/>
              <a:t>How should the potential for an unfavorable outcome to that uncertainty be shown in the financial statement?</a:t>
            </a:r>
          </a:p>
          <a:p>
            <a:endParaRPr lang="en-US" dirty="0"/>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5" name="Slide Number Placeholder 5">
            <a:extLst>
              <a:ext uri="{FF2B5EF4-FFF2-40B4-BE49-F238E27FC236}">
                <a16:creationId xmlns:a16="http://schemas.microsoft.com/office/drawing/2014/main" id="{BD3A78AD-B7E2-3540-A011-3F60F98ED440}"/>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90</a:t>
            </a:fld>
            <a:endParaRPr lang="en-US" dirty="0"/>
          </a:p>
        </p:txBody>
      </p:sp>
    </p:spTree>
    <p:extLst>
      <p:ext uri="{BB962C8B-B14F-4D97-AF65-F5344CB8AC3E}">
        <p14:creationId xmlns:p14="http://schemas.microsoft.com/office/powerpoint/2010/main" val="1519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Coping with Uncertainty in Income Taxes </a:t>
            </a:r>
            <a:r>
              <a:rPr lang="en-IN" sz="2400" dirty="0">
                <a:latin typeface="+mj-lt"/>
              </a:rPr>
              <a:t>(continued)</a:t>
            </a:r>
            <a:endParaRPr lang="en-IN" sz="2400" dirty="0">
              <a:solidFill>
                <a:srgbClr val="235A20"/>
              </a:solidFill>
              <a:latin typeface="+mj-lt"/>
            </a:endParaRPr>
          </a:p>
        </p:txBody>
      </p:sp>
      <p:sp>
        <p:nvSpPr>
          <p:cNvPr id="3" name="Content Placeholder 2"/>
          <p:cNvSpPr>
            <a:spLocks noGrp="1"/>
          </p:cNvSpPr>
          <p:nvPr>
            <p:ph idx="1"/>
          </p:nvPr>
        </p:nvSpPr>
        <p:spPr>
          <a:xfrm>
            <a:off x="745433" y="1238896"/>
            <a:ext cx="8013600" cy="583677"/>
          </a:xfrm>
        </p:spPr>
        <p:txBody>
          <a:bodyPr>
            <a:normAutofit/>
          </a:bodyPr>
          <a:lstStyle/>
          <a:p>
            <a:pPr marL="0" indent="0">
              <a:buNone/>
            </a:pPr>
            <a:r>
              <a:rPr lang="en-US" b="1" dirty="0">
                <a:solidFill>
                  <a:schemeClr val="tx1">
                    <a:lumMod val="95000"/>
                    <a:lumOff val="5000"/>
                  </a:schemeClr>
                </a:solidFill>
              </a:rPr>
              <a:t>Two-step decision process:</a:t>
            </a:r>
          </a:p>
        </p:txBody>
      </p:sp>
      <p:sp>
        <p:nvSpPr>
          <p:cNvPr id="4"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7" name="Freeform 6"/>
          <p:cNvSpPr/>
          <p:nvPr/>
        </p:nvSpPr>
        <p:spPr>
          <a:xfrm>
            <a:off x="692738" y="1924255"/>
            <a:ext cx="1871928" cy="2009153"/>
          </a:xfrm>
          <a:custGeom>
            <a:avLst/>
            <a:gdLst>
              <a:gd name="connsiteX0" fmla="*/ 0 w 2674182"/>
              <a:gd name="connsiteY0" fmla="*/ 0 h 1871927"/>
              <a:gd name="connsiteX1" fmla="*/ 1738219 w 2674182"/>
              <a:gd name="connsiteY1" fmla="*/ 0 h 1871927"/>
              <a:gd name="connsiteX2" fmla="*/ 2674182 w 2674182"/>
              <a:gd name="connsiteY2" fmla="*/ 935964 h 1871927"/>
              <a:gd name="connsiteX3" fmla="*/ 1738219 w 2674182"/>
              <a:gd name="connsiteY3" fmla="*/ 1871927 h 1871927"/>
              <a:gd name="connsiteX4" fmla="*/ 0 w 2674182"/>
              <a:gd name="connsiteY4" fmla="*/ 1871927 h 1871927"/>
              <a:gd name="connsiteX5" fmla="*/ 935964 w 2674182"/>
              <a:gd name="connsiteY5" fmla="*/ 935964 h 1871927"/>
              <a:gd name="connsiteX6" fmla="*/ 0 w 2674182"/>
              <a:gd name="connsiteY6" fmla="*/ 0 h 18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82" h="1871927">
                <a:moveTo>
                  <a:pt x="2674181" y="0"/>
                </a:moveTo>
                <a:lnTo>
                  <a:pt x="2674181" y="1216753"/>
                </a:lnTo>
                <a:lnTo>
                  <a:pt x="1337090" y="1871927"/>
                </a:lnTo>
                <a:lnTo>
                  <a:pt x="1" y="1216753"/>
                </a:lnTo>
                <a:lnTo>
                  <a:pt x="1" y="0"/>
                </a:lnTo>
                <a:lnTo>
                  <a:pt x="1337090" y="655175"/>
                </a:lnTo>
                <a:lnTo>
                  <a:pt x="2674181" y="0"/>
                </a:lnTo>
                <a:close/>
              </a:path>
            </a:pathLst>
          </a:cu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1" tIns="953745" rIns="17780" bIns="953743" numCol="1" spcCol="1270" anchor="ctr" anchorCtr="0">
            <a:noAutofit/>
          </a:bodyPr>
          <a:lstStyle/>
          <a:p>
            <a:pPr lvl="0" algn="ctr" defTabSz="1244600">
              <a:lnSpc>
                <a:spcPct val="90000"/>
              </a:lnSpc>
              <a:spcBef>
                <a:spcPct val="0"/>
              </a:spcBef>
              <a:spcAft>
                <a:spcPct val="35000"/>
              </a:spcAft>
            </a:pPr>
            <a:r>
              <a:rPr lang="en-IN" sz="2800" b="1" kern="1200" dirty="0"/>
              <a:t>Step 1</a:t>
            </a:r>
          </a:p>
        </p:txBody>
      </p:sp>
      <p:sp>
        <p:nvSpPr>
          <p:cNvPr id="8" name="Freeform 7"/>
          <p:cNvSpPr/>
          <p:nvPr/>
        </p:nvSpPr>
        <p:spPr>
          <a:xfrm>
            <a:off x="2564665" y="1727167"/>
            <a:ext cx="6496210" cy="1863607"/>
          </a:xfrm>
          <a:custGeom>
            <a:avLst/>
            <a:gdLst>
              <a:gd name="connsiteX0" fmla="*/ 289709 w 1738218"/>
              <a:gd name="connsiteY0" fmla="*/ 0 h 6496209"/>
              <a:gd name="connsiteX1" fmla="*/ 1448509 w 1738218"/>
              <a:gd name="connsiteY1" fmla="*/ 0 h 6496209"/>
              <a:gd name="connsiteX2" fmla="*/ 1738218 w 1738218"/>
              <a:gd name="connsiteY2" fmla="*/ 289709 h 6496209"/>
              <a:gd name="connsiteX3" fmla="*/ 1738218 w 1738218"/>
              <a:gd name="connsiteY3" fmla="*/ 6496209 h 6496209"/>
              <a:gd name="connsiteX4" fmla="*/ 1738218 w 1738218"/>
              <a:gd name="connsiteY4" fmla="*/ 6496209 h 6496209"/>
              <a:gd name="connsiteX5" fmla="*/ 0 w 1738218"/>
              <a:gd name="connsiteY5" fmla="*/ 6496209 h 6496209"/>
              <a:gd name="connsiteX6" fmla="*/ 0 w 1738218"/>
              <a:gd name="connsiteY6" fmla="*/ 6496209 h 6496209"/>
              <a:gd name="connsiteX7" fmla="*/ 0 w 1738218"/>
              <a:gd name="connsiteY7" fmla="*/ 289709 h 6496209"/>
              <a:gd name="connsiteX8" fmla="*/ 289709 w 1738218"/>
              <a:gd name="connsiteY8" fmla="*/ 0 h 64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18" h="6496209">
                <a:moveTo>
                  <a:pt x="1738218" y="1082725"/>
                </a:moveTo>
                <a:lnTo>
                  <a:pt x="1738218" y="5413484"/>
                </a:lnTo>
                <a:cubicBezTo>
                  <a:pt x="1738218" y="6011456"/>
                  <a:pt x="1703512" y="6496207"/>
                  <a:pt x="1660699" y="6496207"/>
                </a:cubicBezTo>
                <a:lnTo>
                  <a:pt x="0" y="6496207"/>
                </a:lnTo>
                <a:lnTo>
                  <a:pt x="0" y="6496207"/>
                </a:lnTo>
                <a:lnTo>
                  <a:pt x="0" y="2"/>
                </a:lnTo>
                <a:lnTo>
                  <a:pt x="0" y="2"/>
                </a:lnTo>
                <a:lnTo>
                  <a:pt x="1660699" y="2"/>
                </a:lnTo>
                <a:cubicBezTo>
                  <a:pt x="1703512" y="2"/>
                  <a:pt x="1738218" y="484753"/>
                  <a:pt x="1738218" y="1082725"/>
                </a:cubicBezTo>
                <a:close/>
              </a:path>
            </a:pathLst>
          </a:custGeom>
          <a:solidFill>
            <a:schemeClr val="accent1">
              <a:lumMod val="20000"/>
              <a:lumOff val="80000"/>
              <a:alpha val="90000"/>
            </a:schemeClr>
          </a:solidFill>
          <a:ln>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3" tIns="101363" rIns="101363" bIns="101364" numCol="1" spcCol="1270" anchor="ctr" anchorCtr="0">
            <a:noAutofit/>
          </a:bodyPr>
          <a:lstStyle/>
          <a:p>
            <a:pPr marL="228600" lvl="1" indent="-228600" algn="l" defTabSz="1155700">
              <a:lnSpc>
                <a:spcPct val="90000"/>
              </a:lnSpc>
              <a:spcBef>
                <a:spcPct val="0"/>
              </a:spcBef>
              <a:spcAft>
                <a:spcPct val="15000"/>
              </a:spcAft>
              <a:buChar char="••"/>
            </a:pPr>
            <a:r>
              <a:rPr lang="en-IN" sz="2600" kern="1200" dirty="0"/>
              <a:t>A tax benefit may be reflected in the financial statements only if it is “more likely than not” that the company will be able to sustain the tax return position, based on its technical merits</a:t>
            </a:r>
          </a:p>
        </p:txBody>
      </p:sp>
      <p:sp>
        <p:nvSpPr>
          <p:cNvPr id="9" name="Freeform 8"/>
          <p:cNvSpPr/>
          <p:nvPr/>
        </p:nvSpPr>
        <p:spPr>
          <a:xfrm>
            <a:off x="692738" y="4316226"/>
            <a:ext cx="1871928" cy="2009153"/>
          </a:xfrm>
          <a:custGeom>
            <a:avLst/>
            <a:gdLst>
              <a:gd name="connsiteX0" fmla="*/ 0 w 2674182"/>
              <a:gd name="connsiteY0" fmla="*/ 0 h 1871927"/>
              <a:gd name="connsiteX1" fmla="*/ 1738219 w 2674182"/>
              <a:gd name="connsiteY1" fmla="*/ 0 h 1871927"/>
              <a:gd name="connsiteX2" fmla="*/ 2674182 w 2674182"/>
              <a:gd name="connsiteY2" fmla="*/ 935964 h 1871927"/>
              <a:gd name="connsiteX3" fmla="*/ 1738219 w 2674182"/>
              <a:gd name="connsiteY3" fmla="*/ 1871927 h 1871927"/>
              <a:gd name="connsiteX4" fmla="*/ 0 w 2674182"/>
              <a:gd name="connsiteY4" fmla="*/ 1871927 h 1871927"/>
              <a:gd name="connsiteX5" fmla="*/ 935964 w 2674182"/>
              <a:gd name="connsiteY5" fmla="*/ 935964 h 1871927"/>
              <a:gd name="connsiteX6" fmla="*/ 0 w 2674182"/>
              <a:gd name="connsiteY6" fmla="*/ 0 h 18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82" h="1871927">
                <a:moveTo>
                  <a:pt x="2674181" y="0"/>
                </a:moveTo>
                <a:lnTo>
                  <a:pt x="2674181" y="1216753"/>
                </a:lnTo>
                <a:lnTo>
                  <a:pt x="1337090" y="1871927"/>
                </a:lnTo>
                <a:lnTo>
                  <a:pt x="1" y="1216753"/>
                </a:lnTo>
                <a:lnTo>
                  <a:pt x="1" y="0"/>
                </a:lnTo>
                <a:lnTo>
                  <a:pt x="1337090" y="655175"/>
                </a:lnTo>
                <a:lnTo>
                  <a:pt x="2674181" y="0"/>
                </a:lnTo>
                <a:close/>
              </a:path>
            </a:pathLst>
          </a:custGeom>
          <a:solidFill>
            <a:schemeClr val="accent1">
              <a:lumMod val="50000"/>
            </a:schemeClr>
          </a:solidFill>
          <a:ln>
            <a:solidFill>
              <a:schemeClr val="accent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1" tIns="953745" rIns="17780" bIns="953743" numCol="1" spcCol="1270" anchor="ctr" anchorCtr="0">
            <a:noAutofit/>
          </a:bodyPr>
          <a:lstStyle/>
          <a:p>
            <a:pPr lvl="0" algn="ctr" defTabSz="1244600">
              <a:lnSpc>
                <a:spcPct val="90000"/>
              </a:lnSpc>
              <a:spcBef>
                <a:spcPct val="0"/>
              </a:spcBef>
              <a:spcAft>
                <a:spcPct val="35000"/>
              </a:spcAft>
            </a:pPr>
            <a:r>
              <a:rPr lang="en-IN" sz="2800" b="1" kern="1200" dirty="0"/>
              <a:t>Step 2</a:t>
            </a:r>
          </a:p>
        </p:txBody>
      </p:sp>
      <p:sp>
        <p:nvSpPr>
          <p:cNvPr id="10" name="Freeform 9"/>
          <p:cNvSpPr/>
          <p:nvPr/>
        </p:nvSpPr>
        <p:spPr>
          <a:xfrm>
            <a:off x="2564665" y="4119138"/>
            <a:ext cx="6496210" cy="1863607"/>
          </a:xfrm>
          <a:custGeom>
            <a:avLst/>
            <a:gdLst>
              <a:gd name="connsiteX0" fmla="*/ 289709 w 1738218"/>
              <a:gd name="connsiteY0" fmla="*/ 0 h 6496209"/>
              <a:gd name="connsiteX1" fmla="*/ 1448509 w 1738218"/>
              <a:gd name="connsiteY1" fmla="*/ 0 h 6496209"/>
              <a:gd name="connsiteX2" fmla="*/ 1738218 w 1738218"/>
              <a:gd name="connsiteY2" fmla="*/ 289709 h 6496209"/>
              <a:gd name="connsiteX3" fmla="*/ 1738218 w 1738218"/>
              <a:gd name="connsiteY3" fmla="*/ 6496209 h 6496209"/>
              <a:gd name="connsiteX4" fmla="*/ 1738218 w 1738218"/>
              <a:gd name="connsiteY4" fmla="*/ 6496209 h 6496209"/>
              <a:gd name="connsiteX5" fmla="*/ 0 w 1738218"/>
              <a:gd name="connsiteY5" fmla="*/ 6496209 h 6496209"/>
              <a:gd name="connsiteX6" fmla="*/ 0 w 1738218"/>
              <a:gd name="connsiteY6" fmla="*/ 6496209 h 6496209"/>
              <a:gd name="connsiteX7" fmla="*/ 0 w 1738218"/>
              <a:gd name="connsiteY7" fmla="*/ 289709 h 6496209"/>
              <a:gd name="connsiteX8" fmla="*/ 289709 w 1738218"/>
              <a:gd name="connsiteY8" fmla="*/ 0 h 64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218" h="6496209">
                <a:moveTo>
                  <a:pt x="1738218" y="1082725"/>
                </a:moveTo>
                <a:lnTo>
                  <a:pt x="1738218" y="5413484"/>
                </a:lnTo>
                <a:cubicBezTo>
                  <a:pt x="1738218" y="6011456"/>
                  <a:pt x="1703512" y="6496207"/>
                  <a:pt x="1660699" y="6496207"/>
                </a:cubicBezTo>
                <a:lnTo>
                  <a:pt x="0" y="6496207"/>
                </a:lnTo>
                <a:lnTo>
                  <a:pt x="0" y="6496207"/>
                </a:lnTo>
                <a:lnTo>
                  <a:pt x="0" y="2"/>
                </a:lnTo>
                <a:lnTo>
                  <a:pt x="0" y="2"/>
                </a:lnTo>
                <a:lnTo>
                  <a:pt x="1660699" y="2"/>
                </a:lnTo>
                <a:cubicBezTo>
                  <a:pt x="1703512" y="2"/>
                  <a:pt x="1738218" y="484753"/>
                  <a:pt x="1738218" y="1082725"/>
                </a:cubicBezTo>
                <a:close/>
              </a:path>
            </a:pathLst>
          </a:custGeom>
          <a:solidFill>
            <a:schemeClr val="accent1">
              <a:lumMod val="20000"/>
              <a:lumOff val="80000"/>
              <a:alpha val="90000"/>
            </a:schemeClr>
          </a:solidFill>
          <a:ln>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913" tIns="101364" rIns="101363" bIns="101363" numCol="1" spcCol="1270" anchor="ctr" anchorCtr="0">
            <a:noAutofit/>
          </a:bodyPr>
          <a:lstStyle/>
          <a:p>
            <a:pPr marL="228600" lvl="1" indent="-228600" algn="l" defTabSz="1155700">
              <a:lnSpc>
                <a:spcPct val="90000"/>
              </a:lnSpc>
              <a:spcBef>
                <a:spcPct val="0"/>
              </a:spcBef>
              <a:spcAft>
                <a:spcPct val="15000"/>
              </a:spcAft>
              <a:buChar char="••"/>
            </a:pPr>
            <a:r>
              <a:rPr lang="en-IN" sz="2600" kern="1200" dirty="0"/>
              <a:t>A tax benefit should be measured as the largest amount of benefit that is “cumulatively greater than 50 percent likely to be realized”</a:t>
            </a:r>
          </a:p>
        </p:txBody>
      </p:sp>
      <p:sp>
        <p:nvSpPr>
          <p:cNvPr id="11" name="Slide Number Placeholder 5">
            <a:extLst>
              <a:ext uri="{FF2B5EF4-FFF2-40B4-BE49-F238E27FC236}">
                <a16:creationId xmlns:a16="http://schemas.microsoft.com/office/drawing/2014/main" id="{71E908B3-4845-8940-9F27-DF846DE71EBF}"/>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91</a:t>
            </a:fld>
            <a:endParaRPr lang="en-US" dirty="0"/>
          </a:p>
        </p:txBody>
      </p:sp>
    </p:spTree>
    <p:extLst>
      <p:ext uri="{BB962C8B-B14F-4D97-AF65-F5344CB8AC3E}">
        <p14:creationId xmlns:p14="http://schemas.microsoft.com/office/powerpoint/2010/main" val="5615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911226"/>
          </a:xfrm>
        </p:spPr>
        <p:txBody>
          <a:bodyPr>
            <a:normAutofit fontScale="90000"/>
          </a:bodyPr>
          <a:lstStyle/>
          <a:p>
            <a:r>
              <a:rPr lang="en-IN" sz="3600" dirty="0">
                <a:latin typeface="+mj-lt"/>
              </a:rPr>
              <a:t>Coping with Uncertainty in Income Taxes </a:t>
            </a:r>
            <a:r>
              <a:rPr lang="en-IN" sz="2700" dirty="0">
                <a:latin typeface="+mj-lt"/>
              </a:rPr>
              <a:t>(cont. 2)</a:t>
            </a:r>
            <a:endParaRPr lang="en-IN" sz="3600" dirty="0">
              <a:solidFill>
                <a:srgbClr val="235A20"/>
              </a:solidFill>
              <a:latin typeface="+mj-lt"/>
            </a:endParaRPr>
          </a:p>
        </p:txBody>
      </p:sp>
      <p:sp>
        <p:nvSpPr>
          <p:cNvPr id="3" name="Content Placeholder 2"/>
          <p:cNvSpPr>
            <a:spLocks noGrp="1"/>
          </p:cNvSpPr>
          <p:nvPr>
            <p:ph idx="1"/>
          </p:nvPr>
        </p:nvSpPr>
        <p:spPr>
          <a:xfrm>
            <a:off x="761999" y="768894"/>
            <a:ext cx="8013600" cy="5057775"/>
          </a:xfrm>
        </p:spPr>
        <p:txBody>
          <a:bodyPr>
            <a:normAutofit/>
          </a:bodyPr>
          <a:lstStyle/>
          <a:p>
            <a:pPr marL="0" indent="0">
              <a:buNone/>
            </a:pPr>
            <a:r>
              <a:rPr lang="en-IN" b="1" dirty="0">
                <a:solidFill>
                  <a:srgbClr val="C00000"/>
                </a:solidFill>
              </a:rPr>
              <a:t>Not</a:t>
            </a:r>
            <a:r>
              <a:rPr lang="en-IN" b="1" dirty="0">
                <a:solidFill>
                  <a:schemeClr val="tx1">
                    <a:lumMod val="95000"/>
                    <a:lumOff val="5000"/>
                  </a:schemeClr>
                </a:solidFill>
              </a:rPr>
              <a:t> “more likely than not”</a:t>
            </a:r>
          </a:p>
          <a:p>
            <a:pPr>
              <a:buClr>
                <a:schemeClr val="tx1"/>
              </a:buClr>
            </a:pPr>
            <a:r>
              <a:rPr lang="en-IN" dirty="0"/>
              <a:t>None of the tax benefit (reduction in tax expense) is recorded in the current year</a:t>
            </a:r>
          </a:p>
          <a:p>
            <a:pPr>
              <a:buClr>
                <a:schemeClr val="tx1"/>
              </a:buClr>
            </a:pPr>
            <a:r>
              <a:rPr lang="en-IN" dirty="0"/>
              <a:t>Income tax expense must be </a:t>
            </a:r>
            <a:r>
              <a:rPr lang="en-US" dirty="0"/>
              <a:t>recorded </a:t>
            </a:r>
            <a:r>
              <a:rPr lang="en-IN" dirty="0"/>
              <a:t>at the same amount as if the tax deduction was not taken</a:t>
            </a:r>
          </a:p>
          <a:p>
            <a:pPr marL="0" indent="0">
              <a:buClr>
                <a:schemeClr val="tx1"/>
              </a:buClr>
              <a:buNone/>
            </a:pPr>
            <a:r>
              <a:rPr lang="en-IN" b="1" dirty="0">
                <a:solidFill>
                  <a:srgbClr val="C00000"/>
                </a:solidFill>
              </a:rPr>
              <a:t>Example:</a:t>
            </a:r>
          </a:p>
          <a:p>
            <a:pPr marL="0" indent="0">
              <a:buNone/>
            </a:pPr>
            <a:r>
              <a:rPr lang="en-IN" sz="2600" dirty="0"/>
              <a:t>Derricks’s current income tax payable is $24 million after being reduced by an </a:t>
            </a:r>
            <a:r>
              <a:rPr lang="en-IN" sz="2600" b="1" dirty="0">
                <a:solidFill>
                  <a:srgbClr val="FF0000"/>
                </a:solidFill>
              </a:rPr>
              <a:t>$8</a:t>
            </a:r>
            <a:r>
              <a:rPr lang="en-IN" sz="2600" dirty="0"/>
              <a:t> million tax benefit. However, it’s </a:t>
            </a:r>
            <a:r>
              <a:rPr lang="en-IN" sz="2600" i="1" dirty="0"/>
              <a:t>more likely than not </a:t>
            </a:r>
            <a:r>
              <a:rPr lang="en-IN" sz="2600" dirty="0"/>
              <a:t>that the tax </a:t>
            </a:r>
            <a:r>
              <a:rPr lang="en-IN" dirty="0"/>
              <a:t>benefit isn’t sustainable upon examination.</a:t>
            </a:r>
            <a:endParaRPr lang="en-IN" b="1" dirty="0">
              <a:solidFill>
                <a:srgbClr val="235A20"/>
              </a:solidFill>
            </a:endParaRPr>
          </a:p>
        </p:txBody>
      </p:sp>
      <p:sp>
        <p:nvSpPr>
          <p:cNvPr id="15" name="Title 2"/>
          <p:cNvSpPr txBox="1">
            <a:spLocks/>
          </p:cNvSpPr>
          <p:nvPr/>
        </p:nvSpPr>
        <p:spPr bwMode="auto">
          <a:xfrm>
            <a:off x="8389940" y="0"/>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20" name="Rectangle 19"/>
          <p:cNvSpPr/>
          <p:nvPr/>
        </p:nvSpPr>
        <p:spPr>
          <a:xfrm>
            <a:off x="891049" y="5108791"/>
            <a:ext cx="7921625" cy="1535533"/>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21" name="TextBox 20"/>
          <p:cNvSpPr txBox="1">
            <a:spLocks noChangeArrowheads="1"/>
          </p:cNvSpPr>
          <p:nvPr/>
        </p:nvSpPr>
        <p:spPr bwMode="auto">
          <a:xfrm>
            <a:off x="891048" y="5133708"/>
            <a:ext cx="4686300" cy="492443"/>
          </a:xfrm>
          <a:prstGeom prst="rect">
            <a:avLst/>
          </a:prstGeom>
          <a:noFill/>
          <a:ln w="9525">
            <a:noFill/>
            <a:miter lim="800000"/>
            <a:headEnd/>
            <a:tailEnd/>
          </a:ln>
        </p:spPr>
        <p:txBody>
          <a:bodyPr>
            <a:spAutoFit/>
          </a:bodyPr>
          <a:lstStyle/>
          <a:p>
            <a:pPr algn="ctr"/>
            <a:r>
              <a:rPr lang="en-US" sz="2600" b="1" dirty="0">
                <a:latin typeface="Calibri" pitchFamily="34" charset="0"/>
              </a:rPr>
              <a:t>Journal Entry</a:t>
            </a:r>
            <a:endParaRPr lang="en-IN" sz="2600" b="1" baseline="30000" dirty="0">
              <a:latin typeface="Calibri" pitchFamily="34" charset="0"/>
            </a:endParaRPr>
          </a:p>
        </p:txBody>
      </p:sp>
      <p:sp>
        <p:nvSpPr>
          <p:cNvPr id="22" name="TextBox 21"/>
          <p:cNvSpPr txBox="1">
            <a:spLocks noChangeArrowheads="1"/>
          </p:cNvSpPr>
          <p:nvPr/>
        </p:nvSpPr>
        <p:spPr bwMode="auto">
          <a:xfrm>
            <a:off x="846699" y="5476371"/>
            <a:ext cx="6363067" cy="404812"/>
          </a:xfrm>
          <a:prstGeom prst="rect">
            <a:avLst/>
          </a:prstGeom>
          <a:noFill/>
          <a:ln w="9525">
            <a:noFill/>
            <a:miter lim="800000"/>
            <a:headEnd/>
            <a:tailEnd/>
          </a:ln>
        </p:spPr>
        <p:txBody>
          <a:bodyPr/>
          <a:lstStyle/>
          <a:p>
            <a:r>
              <a:rPr lang="en-US" sz="2400" dirty="0"/>
              <a:t>Income tax expense (without </a:t>
            </a:r>
            <a:r>
              <a:rPr lang="en-US" sz="2400" b="1" dirty="0">
                <a:solidFill>
                  <a:srgbClr val="FF0000"/>
                </a:solidFill>
              </a:rPr>
              <a:t>$8</a:t>
            </a:r>
            <a:r>
              <a:rPr lang="en-US" sz="2400" dirty="0"/>
              <a:t> benefit)</a:t>
            </a:r>
            <a:endParaRPr lang="en-IN" sz="2400" dirty="0">
              <a:solidFill>
                <a:srgbClr val="00AEEF"/>
              </a:solidFill>
              <a:latin typeface="Calibri" pitchFamily="34" charset="0"/>
            </a:endParaRPr>
          </a:p>
        </p:txBody>
      </p:sp>
      <p:sp>
        <p:nvSpPr>
          <p:cNvPr id="23" name="TextBox 22"/>
          <p:cNvSpPr txBox="1">
            <a:spLocks noChangeArrowheads="1"/>
          </p:cNvSpPr>
          <p:nvPr/>
        </p:nvSpPr>
        <p:spPr bwMode="auto">
          <a:xfrm>
            <a:off x="848384" y="5819771"/>
            <a:ext cx="5733575" cy="404813"/>
          </a:xfrm>
          <a:prstGeom prst="rect">
            <a:avLst/>
          </a:prstGeom>
          <a:noFill/>
          <a:ln w="9525">
            <a:noFill/>
            <a:miter lim="800000"/>
            <a:headEnd/>
            <a:tailEnd/>
          </a:ln>
        </p:spPr>
        <p:txBody>
          <a:bodyPr/>
          <a:lstStyle/>
          <a:p>
            <a:pPr lvl="1"/>
            <a:r>
              <a:rPr lang="en-US" sz="2400" dirty="0"/>
              <a:t>Income tax payable (with </a:t>
            </a:r>
            <a:r>
              <a:rPr lang="en-US" sz="2400" b="1" dirty="0">
                <a:solidFill>
                  <a:srgbClr val="FF0000"/>
                </a:solidFill>
              </a:rPr>
              <a:t>$8</a:t>
            </a:r>
            <a:r>
              <a:rPr lang="en-US" sz="2400" dirty="0"/>
              <a:t> benefit)</a:t>
            </a:r>
            <a:endParaRPr lang="en-IN" sz="2400" dirty="0">
              <a:latin typeface="Calibri" pitchFamily="34" charset="0"/>
            </a:endParaRPr>
          </a:p>
        </p:txBody>
      </p:sp>
      <p:sp>
        <p:nvSpPr>
          <p:cNvPr id="24" name="TextBox 23"/>
          <p:cNvSpPr txBox="1">
            <a:spLocks noChangeArrowheads="1"/>
          </p:cNvSpPr>
          <p:nvPr/>
        </p:nvSpPr>
        <p:spPr bwMode="auto">
          <a:xfrm>
            <a:off x="6228340" y="5506851"/>
            <a:ext cx="1174822" cy="404812"/>
          </a:xfrm>
          <a:prstGeom prst="rect">
            <a:avLst/>
          </a:prstGeom>
          <a:noFill/>
          <a:ln w="9525">
            <a:noFill/>
            <a:miter lim="800000"/>
            <a:headEnd/>
            <a:tailEnd/>
          </a:ln>
        </p:spPr>
        <p:txBody>
          <a:bodyPr/>
          <a:lstStyle/>
          <a:p>
            <a:pPr algn="r"/>
            <a:r>
              <a:rPr lang="en-IN" sz="2400" dirty="0">
                <a:solidFill>
                  <a:srgbClr val="FF3399"/>
                </a:solidFill>
                <a:latin typeface="Calibri" pitchFamily="34" charset="0"/>
              </a:rPr>
              <a:t>32</a:t>
            </a:r>
          </a:p>
        </p:txBody>
      </p:sp>
      <p:sp>
        <p:nvSpPr>
          <p:cNvPr id="25" name="TextBox 24"/>
          <p:cNvSpPr txBox="1">
            <a:spLocks noChangeArrowheads="1"/>
          </p:cNvSpPr>
          <p:nvPr/>
        </p:nvSpPr>
        <p:spPr bwMode="auto">
          <a:xfrm>
            <a:off x="7578168" y="5819771"/>
            <a:ext cx="1176057" cy="404813"/>
          </a:xfrm>
          <a:prstGeom prst="rect">
            <a:avLst/>
          </a:prstGeom>
          <a:noFill/>
          <a:ln w="9525">
            <a:noFill/>
            <a:miter lim="800000"/>
            <a:headEnd/>
            <a:tailEnd/>
          </a:ln>
        </p:spPr>
        <p:txBody>
          <a:bodyPr/>
          <a:lstStyle/>
          <a:p>
            <a:pPr algn="r"/>
            <a:r>
              <a:rPr lang="en-US" sz="2400" dirty="0">
                <a:solidFill>
                  <a:srgbClr val="92D050"/>
                </a:solidFill>
              </a:rPr>
              <a:t>24</a:t>
            </a:r>
            <a:endParaRPr lang="en-IN" sz="2400" dirty="0">
              <a:solidFill>
                <a:srgbClr val="92D050"/>
              </a:solidFill>
              <a:latin typeface="Calibri" pitchFamily="34" charset="0"/>
            </a:endParaRPr>
          </a:p>
        </p:txBody>
      </p:sp>
      <p:sp>
        <p:nvSpPr>
          <p:cNvPr id="26" name="TextBox 25"/>
          <p:cNvSpPr txBox="1">
            <a:spLocks noChangeArrowheads="1"/>
          </p:cNvSpPr>
          <p:nvPr/>
        </p:nvSpPr>
        <p:spPr bwMode="auto">
          <a:xfrm>
            <a:off x="7804505" y="5127356"/>
            <a:ext cx="1065331" cy="492443"/>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27" name="TextBox 26"/>
          <p:cNvSpPr txBox="1">
            <a:spLocks noChangeArrowheads="1"/>
          </p:cNvSpPr>
          <p:nvPr/>
        </p:nvSpPr>
        <p:spPr bwMode="auto">
          <a:xfrm>
            <a:off x="6305836" y="5127356"/>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cxnSp>
        <p:nvCxnSpPr>
          <p:cNvPr id="28" name="Straight Connector 27"/>
          <p:cNvCxnSpPr/>
          <p:nvPr/>
        </p:nvCxnSpPr>
        <p:spPr>
          <a:xfrm>
            <a:off x="891049" y="5550964"/>
            <a:ext cx="7921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848388" y="6168711"/>
            <a:ext cx="5553270" cy="404813"/>
          </a:xfrm>
          <a:prstGeom prst="rect">
            <a:avLst/>
          </a:prstGeom>
          <a:noFill/>
          <a:ln w="9525">
            <a:noFill/>
            <a:miter lim="800000"/>
            <a:headEnd/>
            <a:tailEnd/>
          </a:ln>
        </p:spPr>
        <p:txBody>
          <a:bodyPr/>
          <a:lstStyle/>
          <a:p>
            <a:pPr lvl="1"/>
            <a:r>
              <a:rPr lang="en-US" sz="2400" dirty="0"/>
              <a:t>Liability—uncertain tax position</a:t>
            </a:r>
            <a:endParaRPr lang="en-IN" sz="2400" dirty="0">
              <a:solidFill>
                <a:srgbClr val="EC008C"/>
              </a:solidFill>
              <a:latin typeface="Calibri" pitchFamily="34" charset="0"/>
            </a:endParaRPr>
          </a:p>
        </p:txBody>
      </p:sp>
      <p:sp>
        <p:nvSpPr>
          <p:cNvPr id="30" name="TextBox 29"/>
          <p:cNvSpPr txBox="1">
            <a:spLocks noChangeArrowheads="1"/>
          </p:cNvSpPr>
          <p:nvPr/>
        </p:nvSpPr>
        <p:spPr bwMode="auto">
          <a:xfrm>
            <a:off x="7578168" y="6138231"/>
            <a:ext cx="1176057" cy="404813"/>
          </a:xfrm>
          <a:prstGeom prst="rect">
            <a:avLst/>
          </a:prstGeom>
          <a:noFill/>
          <a:ln w="9525">
            <a:noFill/>
            <a:miter lim="800000"/>
            <a:headEnd/>
            <a:tailEnd/>
          </a:ln>
        </p:spPr>
        <p:txBody>
          <a:bodyPr/>
          <a:lstStyle/>
          <a:p>
            <a:pPr algn="r"/>
            <a:r>
              <a:rPr lang="en-US" sz="2400" b="1" dirty="0">
                <a:solidFill>
                  <a:srgbClr val="FF0000"/>
                </a:solidFill>
              </a:rPr>
              <a:t>8</a:t>
            </a:r>
            <a:endParaRPr lang="en-IN" sz="2400" b="1" dirty="0">
              <a:solidFill>
                <a:srgbClr val="FF0000"/>
              </a:solidFill>
              <a:latin typeface="Calibri" pitchFamily="34" charset="0"/>
            </a:endParaRPr>
          </a:p>
        </p:txBody>
      </p:sp>
      <p:sp>
        <p:nvSpPr>
          <p:cNvPr id="4" name="TextBox 3"/>
          <p:cNvSpPr txBox="1"/>
          <p:nvPr/>
        </p:nvSpPr>
        <p:spPr>
          <a:xfrm>
            <a:off x="5305977" y="4679853"/>
            <a:ext cx="3720599" cy="40011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IN" sz="2000" b="1" dirty="0">
                <a:solidFill>
                  <a:srgbClr val="C00000"/>
                </a:solidFill>
              </a:rPr>
              <a:t>Not</a:t>
            </a:r>
            <a:r>
              <a:rPr lang="en-IN" sz="2000" dirty="0"/>
              <a:t> reduced by the </a:t>
            </a:r>
            <a:r>
              <a:rPr lang="en-IN" sz="2000" b="1" dirty="0">
                <a:solidFill>
                  <a:srgbClr val="FF0000"/>
                </a:solidFill>
              </a:rPr>
              <a:t>$8</a:t>
            </a:r>
            <a:r>
              <a:rPr lang="en-IN" sz="2000" dirty="0"/>
              <a:t> tax benefit</a:t>
            </a:r>
            <a:endParaRPr lang="en-US" sz="2000" dirty="0"/>
          </a:p>
        </p:txBody>
      </p:sp>
      <p:sp>
        <p:nvSpPr>
          <p:cNvPr id="17" name="TextBox 16"/>
          <p:cNvSpPr txBox="1"/>
          <p:nvPr/>
        </p:nvSpPr>
        <p:spPr>
          <a:xfrm>
            <a:off x="7724458" y="2613539"/>
            <a:ext cx="1330964" cy="10156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IN" sz="2000" dirty="0"/>
              <a:t>Reduced by the </a:t>
            </a:r>
            <a:r>
              <a:rPr lang="en-IN" sz="2000" b="1" dirty="0">
                <a:solidFill>
                  <a:srgbClr val="FF0000"/>
                </a:solidFill>
              </a:rPr>
              <a:t>$8</a:t>
            </a:r>
            <a:r>
              <a:rPr lang="en-IN" sz="2000" dirty="0"/>
              <a:t> tax benefit</a:t>
            </a:r>
            <a:endParaRPr lang="en-US" sz="2000" dirty="0"/>
          </a:p>
        </p:txBody>
      </p:sp>
      <p:cxnSp>
        <p:nvCxnSpPr>
          <p:cNvPr id="6" name="Straight Arrow Connector 5"/>
          <p:cNvCxnSpPr>
            <a:cxnSpLocks/>
          </p:cNvCxnSpPr>
          <p:nvPr/>
        </p:nvCxnSpPr>
        <p:spPr>
          <a:xfrm>
            <a:off x="5975498" y="5079963"/>
            <a:ext cx="974863" cy="6817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466884" y="3629202"/>
            <a:ext cx="260843" cy="22166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950361" y="5581911"/>
            <a:ext cx="393005" cy="338089"/>
          </a:xfrm>
          <a:prstGeom prst="rect">
            <a:avLst/>
          </a:prstGeom>
          <a:noFill/>
          <a:ln w="28575" cap="flat" cmpd="sng" algn="ctr">
            <a:solidFill>
              <a:srgbClr val="C00000"/>
            </a:solidFill>
            <a:prstDash val="solid"/>
            <a:miter lim="800000"/>
          </a:ln>
          <a:effectLst/>
        </p:spPr>
        <p:txBody>
          <a:bodyPr rtlCol="0" anchor="ctr"/>
          <a:lstStyle/>
          <a:p>
            <a:pPr algn="ctr"/>
            <a:endParaRPr lang="en-US" sz="2400" kern="0" dirty="0">
              <a:solidFill>
                <a:prstClr val="white"/>
              </a:solidFill>
              <a:cs typeface="Arial" charset="0"/>
            </a:endParaRPr>
          </a:p>
        </p:txBody>
      </p:sp>
    </p:spTree>
    <p:extLst>
      <p:ext uri="{BB962C8B-B14F-4D97-AF65-F5344CB8AC3E}">
        <p14:creationId xmlns:p14="http://schemas.microsoft.com/office/powerpoint/2010/main" val="203936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22" presetClass="entr" presetSubtype="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par>
                                <p:cTn id="70" presetID="22" presetClass="entr" presetSubtype="1"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up)">
                                      <p:cBhvr>
                                        <p:cTn id="72" dur="500"/>
                                        <p:tgtEl>
                                          <p:spTgt spid="6"/>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P spid="26" grpId="0"/>
      <p:bldP spid="27" grpId="0"/>
      <p:bldP spid="29" grpId="0"/>
      <p:bldP spid="30" grpId="0"/>
      <p:bldP spid="4" grpId="0" animBg="1"/>
      <p:bldP spid="17" grpId="0" animBg="1"/>
      <p:bldP spid="3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657" y="1497940"/>
            <a:ext cx="8321800" cy="3544483"/>
          </a:xfrm>
          <a:prstGeom prst="rect">
            <a:avLst/>
          </a:prstGeom>
          <a:noFill/>
          <a:ln w="28575">
            <a:solidFill>
              <a:schemeClr val="bg1">
                <a:lumMod val="50000"/>
              </a:schemeClr>
            </a:solidFill>
          </a:ln>
        </p:spPr>
        <p:txBody>
          <a:bodyPr wrap="square" rtlCol="0">
            <a:spAutoFit/>
          </a:bodyPr>
          <a:lstStyle/>
          <a:p>
            <a:endParaRPr lang="en-US" dirty="0"/>
          </a:p>
        </p:txBody>
      </p:sp>
      <p:sp>
        <p:nvSpPr>
          <p:cNvPr id="2" name="Title 1"/>
          <p:cNvSpPr>
            <a:spLocks noGrp="1"/>
          </p:cNvSpPr>
          <p:nvPr>
            <p:ph type="title"/>
          </p:nvPr>
        </p:nvSpPr>
        <p:spPr>
          <a:xfrm>
            <a:off x="624476" y="3"/>
            <a:ext cx="8519523" cy="892095"/>
          </a:xfrm>
        </p:spPr>
        <p:txBody>
          <a:bodyPr>
            <a:normAutofit/>
          </a:bodyPr>
          <a:lstStyle/>
          <a:p>
            <a:r>
              <a:rPr lang="en-IN" dirty="0">
                <a:latin typeface="+mj-lt"/>
              </a:rPr>
              <a:t>Coping with Uncertainty in Income Taxes </a:t>
            </a:r>
            <a:r>
              <a:rPr lang="en-US" sz="2200" dirty="0">
                <a:cs typeface="Arial" charset="0"/>
              </a:rPr>
              <a:t>(cont. 3)</a:t>
            </a:r>
            <a:endParaRPr lang="en-IN" sz="2200" dirty="0">
              <a:solidFill>
                <a:srgbClr val="235A20"/>
              </a:solidFill>
              <a:latin typeface="+mj-lt"/>
            </a:endParaRPr>
          </a:p>
        </p:txBody>
      </p:sp>
      <p:sp>
        <p:nvSpPr>
          <p:cNvPr id="3" name="Content Placeholder 2"/>
          <p:cNvSpPr>
            <a:spLocks noGrp="1"/>
          </p:cNvSpPr>
          <p:nvPr>
            <p:ph idx="1"/>
          </p:nvPr>
        </p:nvSpPr>
        <p:spPr>
          <a:xfrm>
            <a:off x="761999" y="699368"/>
            <a:ext cx="8013600" cy="451079"/>
          </a:xfrm>
        </p:spPr>
        <p:txBody>
          <a:bodyPr>
            <a:normAutofit lnSpcReduction="10000"/>
          </a:bodyPr>
          <a:lstStyle/>
          <a:p>
            <a:pPr marL="0" indent="0">
              <a:buNone/>
            </a:pPr>
            <a:r>
              <a:rPr lang="en-US" b="1" dirty="0"/>
              <a:t>Measuring the tax benefit:</a:t>
            </a:r>
          </a:p>
        </p:txBody>
      </p:sp>
      <p:sp>
        <p:nvSpPr>
          <p:cNvPr id="5"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8" name="TextBox 7"/>
          <p:cNvSpPr txBox="1"/>
          <p:nvPr/>
        </p:nvSpPr>
        <p:spPr>
          <a:xfrm>
            <a:off x="936707" y="1076614"/>
            <a:ext cx="2268000" cy="461665"/>
          </a:xfrm>
          <a:prstGeom prst="rect">
            <a:avLst/>
          </a:prstGeom>
          <a:noFill/>
        </p:spPr>
        <p:txBody>
          <a:bodyPr wrap="square" rtlCol="0">
            <a:spAutoFit/>
          </a:bodyPr>
          <a:lstStyle/>
          <a:p>
            <a:pPr algn="ctr"/>
            <a:r>
              <a:rPr lang="en-IN" sz="2400" b="1" dirty="0"/>
              <a:t>Likelihood Table</a:t>
            </a:r>
          </a:p>
        </p:txBody>
      </p:sp>
      <p:sp>
        <p:nvSpPr>
          <p:cNvPr id="9" name="TextBox 8"/>
          <p:cNvSpPr txBox="1"/>
          <p:nvPr/>
        </p:nvSpPr>
        <p:spPr>
          <a:xfrm>
            <a:off x="3144674" y="1076614"/>
            <a:ext cx="2268000" cy="461665"/>
          </a:xfrm>
          <a:prstGeom prst="rect">
            <a:avLst/>
          </a:prstGeom>
          <a:noFill/>
        </p:spPr>
        <p:txBody>
          <a:bodyPr wrap="square" rtlCol="0">
            <a:spAutoFit/>
          </a:bodyPr>
          <a:lstStyle/>
          <a:p>
            <a:pPr algn="ctr"/>
            <a:r>
              <a:rPr lang="en-IN" sz="2400" b="1" dirty="0"/>
              <a:t>($ in millions)</a:t>
            </a:r>
          </a:p>
        </p:txBody>
      </p:sp>
      <p:sp>
        <p:nvSpPr>
          <p:cNvPr id="10" name="TextBox 9"/>
          <p:cNvSpPr txBox="1"/>
          <p:nvPr/>
        </p:nvSpPr>
        <p:spPr>
          <a:xfrm>
            <a:off x="691383" y="1544970"/>
            <a:ext cx="4320000" cy="1116000"/>
          </a:xfrm>
          <a:prstGeom prst="rect">
            <a:avLst/>
          </a:prstGeom>
          <a:noFill/>
        </p:spPr>
        <p:txBody>
          <a:bodyPr wrap="square" rtlCol="0">
            <a:spAutoFit/>
          </a:bodyPr>
          <a:lstStyle/>
          <a:p>
            <a:r>
              <a:rPr lang="en-IN" sz="2400" dirty="0"/>
              <a:t>Amount of the tax benefit that management expects to be sustained</a:t>
            </a:r>
          </a:p>
        </p:txBody>
      </p:sp>
      <p:sp>
        <p:nvSpPr>
          <p:cNvPr id="11" name="TextBox 10"/>
          <p:cNvSpPr txBox="1"/>
          <p:nvPr/>
        </p:nvSpPr>
        <p:spPr>
          <a:xfrm>
            <a:off x="713685" y="2682394"/>
            <a:ext cx="4320000" cy="1116000"/>
          </a:xfrm>
          <a:prstGeom prst="rect">
            <a:avLst/>
          </a:prstGeom>
          <a:noFill/>
        </p:spPr>
        <p:txBody>
          <a:bodyPr wrap="square" rtlCol="0">
            <a:spAutoFit/>
          </a:bodyPr>
          <a:lstStyle/>
          <a:p>
            <a:r>
              <a:rPr lang="en-IN" sz="2400" dirty="0"/>
              <a:t>Percentage likelihood that the tax position will be sustained at this level</a:t>
            </a:r>
          </a:p>
        </p:txBody>
      </p:sp>
      <p:sp>
        <p:nvSpPr>
          <p:cNvPr id="12" name="TextBox 11"/>
          <p:cNvSpPr txBox="1"/>
          <p:nvPr/>
        </p:nvSpPr>
        <p:spPr>
          <a:xfrm>
            <a:off x="624476" y="3909028"/>
            <a:ext cx="4320000" cy="830997"/>
          </a:xfrm>
          <a:prstGeom prst="rect">
            <a:avLst/>
          </a:prstGeom>
          <a:noFill/>
        </p:spPr>
        <p:txBody>
          <a:bodyPr wrap="square" rtlCol="0">
            <a:spAutoFit/>
          </a:bodyPr>
          <a:lstStyle/>
          <a:p>
            <a:r>
              <a:rPr lang="en-IN" sz="2400" i="1" dirty="0"/>
              <a:t>Cumulative </a:t>
            </a:r>
            <a:r>
              <a:rPr lang="en-IN" sz="2400" dirty="0"/>
              <a:t>probability that the tax position will be sustained</a:t>
            </a:r>
          </a:p>
        </p:txBody>
      </p:sp>
      <p:sp>
        <p:nvSpPr>
          <p:cNvPr id="13" name="TextBox 12"/>
          <p:cNvSpPr txBox="1"/>
          <p:nvPr/>
        </p:nvSpPr>
        <p:spPr>
          <a:xfrm>
            <a:off x="4861944" y="2199305"/>
            <a:ext cx="936000" cy="461665"/>
          </a:xfrm>
          <a:prstGeom prst="rect">
            <a:avLst/>
          </a:prstGeom>
          <a:noFill/>
        </p:spPr>
        <p:txBody>
          <a:bodyPr wrap="square" rtlCol="0">
            <a:spAutoFit/>
          </a:bodyPr>
          <a:lstStyle/>
          <a:p>
            <a:r>
              <a:rPr lang="en-IN" sz="2400" dirty="0"/>
              <a:t>$8</a:t>
            </a:r>
          </a:p>
        </p:txBody>
      </p:sp>
      <p:sp>
        <p:nvSpPr>
          <p:cNvPr id="14" name="TextBox 13"/>
          <p:cNvSpPr txBox="1"/>
          <p:nvPr/>
        </p:nvSpPr>
        <p:spPr>
          <a:xfrm>
            <a:off x="5690844" y="2199305"/>
            <a:ext cx="936000" cy="461665"/>
          </a:xfrm>
          <a:prstGeom prst="rect">
            <a:avLst/>
          </a:prstGeom>
          <a:noFill/>
        </p:spPr>
        <p:txBody>
          <a:bodyPr wrap="square" rtlCol="0">
            <a:spAutoFit/>
          </a:bodyPr>
          <a:lstStyle/>
          <a:p>
            <a:r>
              <a:rPr lang="en-IN" sz="2400" dirty="0"/>
              <a:t>$7</a:t>
            </a:r>
          </a:p>
        </p:txBody>
      </p:sp>
      <p:sp>
        <p:nvSpPr>
          <p:cNvPr id="15" name="TextBox 14"/>
          <p:cNvSpPr txBox="1"/>
          <p:nvPr/>
        </p:nvSpPr>
        <p:spPr>
          <a:xfrm>
            <a:off x="6519744" y="2199305"/>
            <a:ext cx="936000" cy="461665"/>
          </a:xfrm>
          <a:prstGeom prst="rect">
            <a:avLst/>
          </a:prstGeom>
          <a:noFill/>
        </p:spPr>
        <p:txBody>
          <a:bodyPr wrap="square" rtlCol="0">
            <a:spAutoFit/>
          </a:bodyPr>
          <a:lstStyle/>
          <a:p>
            <a:r>
              <a:rPr lang="en-IN" sz="2400" dirty="0"/>
              <a:t>$6</a:t>
            </a:r>
          </a:p>
        </p:txBody>
      </p:sp>
      <p:sp>
        <p:nvSpPr>
          <p:cNvPr id="16" name="TextBox 15"/>
          <p:cNvSpPr txBox="1"/>
          <p:nvPr/>
        </p:nvSpPr>
        <p:spPr>
          <a:xfrm>
            <a:off x="7348644" y="2199305"/>
            <a:ext cx="936000" cy="461665"/>
          </a:xfrm>
          <a:prstGeom prst="rect">
            <a:avLst/>
          </a:prstGeom>
          <a:noFill/>
        </p:spPr>
        <p:txBody>
          <a:bodyPr wrap="square" rtlCol="0">
            <a:spAutoFit/>
          </a:bodyPr>
          <a:lstStyle/>
          <a:p>
            <a:r>
              <a:rPr lang="en-IN" sz="2400" dirty="0"/>
              <a:t>$5</a:t>
            </a:r>
          </a:p>
        </p:txBody>
      </p:sp>
      <p:sp>
        <p:nvSpPr>
          <p:cNvPr id="17" name="TextBox 16"/>
          <p:cNvSpPr txBox="1"/>
          <p:nvPr/>
        </p:nvSpPr>
        <p:spPr>
          <a:xfrm>
            <a:off x="8177544" y="2199305"/>
            <a:ext cx="936000" cy="461665"/>
          </a:xfrm>
          <a:prstGeom prst="rect">
            <a:avLst/>
          </a:prstGeom>
          <a:noFill/>
        </p:spPr>
        <p:txBody>
          <a:bodyPr wrap="square" rtlCol="0">
            <a:spAutoFit/>
          </a:bodyPr>
          <a:lstStyle/>
          <a:p>
            <a:r>
              <a:rPr lang="en-IN" sz="2400" dirty="0"/>
              <a:t>$4</a:t>
            </a:r>
          </a:p>
        </p:txBody>
      </p:sp>
      <p:sp>
        <p:nvSpPr>
          <p:cNvPr id="18" name="TextBox 17"/>
          <p:cNvSpPr txBox="1"/>
          <p:nvPr/>
        </p:nvSpPr>
        <p:spPr>
          <a:xfrm>
            <a:off x="4861944" y="3336729"/>
            <a:ext cx="936000" cy="461665"/>
          </a:xfrm>
          <a:prstGeom prst="rect">
            <a:avLst/>
          </a:prstGeom>
          <a:noFill/>
        </p:spPr>
        <p:txBody>
          <a:bodyPr wrap="square" rtlCol="0">
            <a:spAutoFit/>
          </a:bodyPr>
          <a:lstStyle/>
          <a:p>
            <a:r>
              <a:rPr lang="en-IN" sz="2400" dirty="0"/>
              <a:t>10%</a:t>
            </a:r>
          </a:p>
        </p:txBody>
      </p:sp>
      <p:sp>
        <p:nvSpPr>
          <p:cNvPr id="19" name="TextBox 18"/>
          <p:cNvSpPr txBox="1"/>
          <p:nvPr/>
        </p:nvSpPr>
        <p:spPr>
          <a:xfrm>
            <a:off x="5690844" y="3336729"/>
            <a:ext cx="936000" cy="461665"/>
          </a:xfrm>
          <a:prstGeom prst="rect">
            <a:avLst/>
          </a:prstGeom>
          <a:noFill/>
        </p:spPr>
        <p:txBody>
          <a:bodyPr wrap="square" rtlCol="0">
            <a:spAutoFit/>
          </a:bodyPr>
          <a:lstStyle/>
          <a:p>
            <a:r>
              <a:rPr lang="en-IN" sz="2400" dirty="0"/>
              <a:t>20%</a:t>
            </a:r>
          </a:p>
        </p:txBody>
      </p:sp>
      <p:sp>
        <p:nvSpPr>
          <p:cNvPr id="20" name="TextBox 19"/>
          <p:cNvSpPr txBox="1"/>
          <p:nvPr/>
        </p:nvSpPr>
        <p:spPr>
          <a:xfrm>
            <a:off x="6519744" y="3336729"/>
            <a:ext cx="936000" cy="461665"/>
          </a:xfrm>
          <a:prstGeom prst="rect">
            <a:avLst/>
          </a:prstGeom>
          <a:noFill/>
        </p:spPr>
        <p:txBody>
          <a:bodyPr wrap="square" rtlCol="0">
            <a:spAutoFit/>
          </a:bodyPr>
          <a:lstStyle/>
          <a:p>
            <a:r>
              <a:rPr lang="en-IN" sz="2400" dirty="0"/>
              <a:t>25%</a:t>
            </a:r>
          </a:p>
        </p:txBody>
      </p:sp>
      <p:sp>
        <p:nvSpPr>
          <p:cNvPr id="21" name="TextBox 20"/>
          <p:cNvSpPr txBox="1"/>
          <p:nvPr/>
        </p:nvSpPr>
        <p:spPr>
          <a:xfrm>
            <a:off x="7348644" y="3336729"/>
            <a:ext cx="936000" cy="461665"/>
          </a:xfrm>
          <a:prstGeom prst="rect">
            <a:avLst/>
          </a:prstGeom>
          <a:noFill/>
        </p:spPr>
        <p:txBody>
          <a:bodyPr wrap="square" rtlCol="0">
            <a:spAutoFit/>
          </a:bodyPr>
          <a:lstStyle/>
          <a:p>
            <a:r>
              <a:rPr lang="en-IN" sz="2400" dirty="0"/>
              <a:t>25%</a:t>
            </a:r>
          </a:p>
        </p:txBody>
      </p:sp>
      <p:sp>
        <p:nvSpPr>
          <p:cNvPr id="22" name="TextBox 21"/>
          <p:cNvSpPr txBox="1"/>
          <p:nvPr/>
        </p:nvSpPr>
        <p:spPr>
          <a:xfrm>
            <a:off x="8177544" y="3336729"/>
            <a:ext cx="936000" cy="461665"/>
          </a:xfrm>
          <a:prstGeom prst="rect">
            <a:avLst/>
          </a:prstGeom>
          <a:noFill/>
        </p:spPr>
        <p:txBody>
          <a:bodyPr wrap="square" rtlCol="0">
            <a:spAutoFit/>
          </a:bodyPr>
          <a:lstStyle/>
          <a:p>
            <a:r>
              <a:rPr lang="en-IN" sz="2400" dirty="0"/>
              <a:t>20%</a:t>
            </a:r>
          </a:p>
        </p:txBody>
      </p:sp>
      <p:sp>
        <p:nvSpPr>
          <p:cNvPr id="23" name="TextBox 22"/>
          <p:cNvSpPr txBox="1"/>
          <p:nvPr/>
        </p:nvSpPr>
        <p:spPr>
          <a:xfrm>
            <a:off x="4861944" y="4239363"/>
            <a:ext cx="936000" cy="461665"/>
          </a:xfrm>
          <a:prstGeom prst="rect">
            <a:avLst/>
          </a:prstGeom>
          <a:noFill/>
        </p:spPr>
        <p:txBody>
          <a:bodyPr wrap="square" rtlCol="0">
            <a:spAutoFit/>
          </a:bodyPr>
          <a:lstStyle/>
          <a:p>
            <a:r>
              <a:rPr lang="en-IN" sz="2400" dirty="0"/>
              <a:t>10%</a:t>
            </a:r>
          </a:p>
        </p:txBody>
      </p:sp>
      <p:sp>
        <p:nvSpPr>
          <p:cNvPr id="24" name="TextBox 23"/>
          <p:cNvSpPr txBox="1"/>
          <p:nvPr/>
        </p:nvSpPr>
        <p:spPr>
          <a:xfrm>
            <a:off x="5690844" y="4239363"/>
            <a:ext cx="936000" cy="461665"/>
          </a:xfrm>
          <a:prstGeom prst="rect">
            <a:avLst/>
          </a:prstGeom>
          <a:noFill/>
        </p:spPr>
        <p:txBody>
          <a:bodyPr wrap="square" rtlCol="0">
            <a:spAutoFit/>
          </a:bodyPr>
          <a:lstStyle/>
          <a:p>
            <a:r>
              <a:rPr lang="en-IN" sz="2400" dirty="0"/>
              <a:t>30%</a:t>
            </a:r>
          </a:p>
        </p:txBody>
      </p:sp>
      <p:sp>
        <p:nvSpPr>
          <p:cNvPr id="25" name="TextBox 24"/>
          <p:cNvSpPr txBox="1"/>
          <p:nvPr/>
        </p:nvSpPr>
        <p:spPr>
          <a:xfrm>
            <a:off x="6519744" y="4239363"/>
            <a:ext cx="936000" cy="461665"/>
          </a:xfrm>
          <a:prstGeom prst="rect">
            <a:avLst/>
          </a:prstGeom>
          <a:noFill/>
        </p:spPr>
        <p:txBody>
          <a:bodyPr wrap="square" rtlCol="0">
            <a:spAutoFit/>
          </a:bodyPr>
          <a:lstStyle/>
          <a:p>
            <a:r>
              <a:rPr lang="en-IN" sz="2400" dirty="0"/>
              <a:t>55%</a:t>
            </a:r>
          </a:p>
        </p:txBody>
      </p:sp>
      <p:sp>
        <p:nvSpPr>
          <p:cNvPr id="26" name="TextBox 25"/>
          <p:cNvSpPr txBox="1"/>
          <p:nvPr/>
        </p:nvSpPr>
        <p:spPr>
          <a:xfrm>
            <a:off x="7348644" y="4239363"/>
            <a:ext cx="936000" cy="461665"/>
          </a:xfrm>
          <a:prstGeom prst="rect">
            <a:avLst/>
          </a:prstGeom>
          <a:noFill/>
        </p:spPr>
        <p:txBody>
          <a:bodyPr wrap="square" rtlCol="0">
            <a:spAutoFit/>
          </a:bodyPr>
          <a:lstStyle/>
          <a:p>
            <a:r>
              <a:rPr lang="en-IN" sz="2400" dirty="0"/>
              <a:t>80%</a:t>
            </a:r>
          </a:p>
        </p:txBody>
      </p:sp>
      <p:sp>
        <p:nvSpPr>
          <p:cNvPr id="27" name="TextBox 26"/>
          <p:cNvSpPr txBox="1"/>
          <p:nvPr/>
        </p:nvSpPr>
        <p:spPr>
          <a:xfrm>
            <a:off x="8177544" y="4239363"/>
            <a:ext cx="936000" cy="461665"/>
          </a:xfrm>
          <a:prstGeom prst="rect">
            <a:avLst/>
          </a:prstGeom>
          <a:noFill/>
        </p:spPr>
        <p:txBody>
          <a:bodyPr wrap="square" rtlCol="0">
            <a:spAutoFit/>
          </a:bodyPr>
          <a:lstStyle/>
          <a:p>
            <a:r>
              <a:rPr lang="en-IN" sz="2400" dirty="0"/>
              <a:t>100%</a:t>
            </a:r>
          </a:p>
        </p:txBody>
      </p:sp>
      <p:sp>
        <p:nvSpPr>
          <p:cNvPr id="28" name="Rectangle 27"/>
          <p:cNvSpPr/>
          <p:nvPr/>
        </p:nvSpPr>
        <p:spPr>
          <a:xfrm>
            <a:off x="891049" y="5110379"/>
            <a:ext cx="7921625" cy="1535533"/>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29" name="TextBox 28"/>
          <p:cNvSpPr txBox="1">
            <a:spLocks noChangeArrowheads="1"/>
          </p:cNvSpPr>
          <p:nvPr/>
        </p:nvSpPr>
        <p:spPr bwMode="auto">
          <a:xfrm>
            <a:off x="891048" y="5135296"/>
            <a:ext cx="4686300" cy="492443"/>
          </a:xfrm>
          <a:prstGeom prst="rect">
            <a:avLst/>
          </a:prstGeom>
          <a:noFill/>
          <a:ln w="9525">
            <a:noFill/>
            <a:miter lim="800000"/>
            <a:headEnd/>
            <a:tailEnd/>
          </a:ln>
        </p:spPr>
        <p:txBody>
          <a:bodyPr>
            <a:spAutoFit/>
          </a:bodyPr>
          <a:lstStyle/>
          <a:p>
            <a:pPr algn="ctr"/>
            <a:r>
              <a:rPr lang="en-US" sz="2600" b="1" dirty="0">
                <a:latin typeface="Calibri" pitchFamily="34" charset="0"/>
              </a:rPr>
              <a:t>Journal Entry</a:t>
            </a:r>
            <a:endParaRPr lang="en-IN" sz="2600" b="1" baseline="30000" dirty="0">
              <a:latin typeface="Calibri" pitchFamily="34" charset="0"/>
            </a:endParaRPr>
          </a:p>
        </p:txBody>
      </p:sp>
      <p:sp>
        <p:nvSpPr>
          <p:cNvPr id="30" name="TextBox 29"/>
          <p:cNvSpPr txBox="1">
            <a:spLocks noChangeArrowheads="1"/>
          </p:cNvSpPr>
          <p:nvPr/>
        </p:nvSpPr>
        <p:spPr bwMode="auto">
          <a:xfrm>
            <a:off x="846700" y="5477959"/>
            <a:ext cx="5556640" cy="404812"/>
          </a:xfrm>
          <a:prstGeom prst="rect">
            <a:avLst/>
          </a:prstGeom>
          <a:noFill/>
          <a:ln w="9525">
            <a:noFill/>
            <a:miter lim="800000"/>
            <a:headEnd/>
            <a:tailEnd/>
          </a:ln>
        </p:spPr>
        <p:txBody>
          <a:bodyPr/>
          <a:lstStyle/>
          <a:p>
            <a:r>
              <a:rPr lang="en-US" sz="2600" dirty="0"/>
              <a:t>Income tax expense (with </a:t>
            </a:r>
            <a:r>
              <a:rPr lang="en-US" sz="2600" b="1" dirty="0">
                <a:solidFill>
                  <a:srgbClr val="FF0000"/>
                </a:solidFill>
              </a:rPr>
              <a:t>$6</a:t>
            </a:r>
            <a:r>
              <a:rPr lang="en-US" sz="2600" dirty="0"/>
              <a:t> benefit)</a:t>
            </a:r>
            <a:endParaRPr lang="en-IN" sz="2600" dirty="0">
              <a:solidFill>
                <a:srgbClr val="00AEEF"/>
              </a:solidFill>
              <a:latin typeface="Calibri" pitchFamily="34" charset="0"/>
            </a:endParaRPr>
          </a:p>
        </p:txBody>
      </p:sp>
      <p:sp>
        <p:nvSpPr>
          <p:cNvPr id="31" name="TextBox 30"/>
          <p:cNvSpPr txBox="1">
            <a:spLocks noChangeArrowheads="1"/>
          </p:cNvSpPr>
          <p:nvPr/>
        </p:nvSpPr>
        <p:spPr bwMode="auto">
          <a:xfrm>
            <a:off x="848384" y="5821359"/>
            <a:ext cx="5877695" cy="404813"/>
          </a:xfrm>
          <a:prstGeom prst="rect">
            <a:avLst/>
          </a:prstGeom>
          <a:noFill/>
          <a:ln w="9525">
            <a:noFill/>
            <a:miter lim="800000"/>
            <a:headEnd/>
            <a:tailEnd/>
          </a:ln>
        </p:spPr>
        <p:txBody>
          <a:bodyPr/>
          <a:lstStyle/>
          <a:p>
            <a:pPr lvl="1"/>
            <a:r>
              <a:rPr lang="en-US" sz="2600" dirty="0"/>
              <a:t>Income tax payable (with $8 benefit)</a:t>
            </a:r>
            <a:endParaRPr lang="en-IN" sz="2600" dirty="0">
              <a:latin typeface="Calibri" pitchFamily="34" charset="0"/>
            </a:endParaRPr>
          </a:p>
        </p:txBody>
      </p:sp>
      <p:sp>
        <p:nvSpPr>
          <p:cNvPr id="32" name="TextBox 31"/>
          <p:cNvSpPr txBox="1">
            <a:spLocks noChangeArrowheads="1"/>
          </p:cNvSpPr>
          <p:nvPr/>
        </p:nvSpPr>
        <p:spPr bwMode="auto">
          <a:xfrm>
            <a:off x="6228340" y="5508439"/>
            <a:ext cx="1174822" cy="404812"/>
          </a:xfrm>
          <a:prstGeom prst="rect">
            <a:avLst/>
          </a:prstGeom>
          <a:noFill/>
          <a:ln w="9525">
            <a:noFill/>
            <a:miter lim="800000"/>
            <a:headEnd/>
            <a:tailEnd/>
          </a:ln>
        </p:spPr>
        <p:txBody>
          <a:bodyPr/>
          <a:lstStyle/>
          <a:p>
            <a:pPr algn="r"/>
            <a:r>
              <a:rPr lang="en-IN" sz="2600" dirty="0">
                <a:solidFill>
                  <a:srgbClr val="FF3399"/>
                </a:solidFill>
                <a:latin typeface="Calibri" pitchFamily="34" charset="0"/>
              </a:rPr>
              <a:t>26</a:t>
            </a:r>
          </a:p>
        </p:txBody>
      </p:sp>
      <p:sp>
        <p:nvSpPr>
          <p:cNvPr id="33" name="TextBox 32"/>
          <p:cNvSpPr txBox="1">
            <a:spLocks noChangeArrowheads="1"/>
          </p:cNvSpPr>
          <p:nvPr/>
        </p:nvSpPr>
        <p:spPr bwMode="auto">
          <a:xfrm>
            <a:off x="7578168" y="5821359"/>
            <a:ext cx="1176057" cy="404813"/>
          </a:xfrm>
          <a:prstGeom prst="rect">
            <a:avLst/>
          </a:prstGeom>
          <a:noFill/>
          <a:ln w="9525">
            <a:noFill/>
            <a:miter lim="800000"/>
            <a:headEnd/>
            <a:tailEnd/>
          </a:ln>
        </p:spPr>
        <p:txBody>
          <a:bodyPr/>
          <a:lstStyle/>
          <a:p>
            <a:pPr algn="r"/>
            <a:r>
              <a:rPr lang="en-US" sz="2600" dirty="0">
                <a:solidFill>
                  <a:srgbClr val="92D050"/>
                </a:solidFill>
              </a:rPr>
              <a:t>24</a:t>
            </a:r>
            <a:endParaRPr lang="en-IN" sz="2600" dirty="0">
              <a:solidFill>
                <a:srgbClr val="92D050"/>
              </a:solidFill>
              <a:latin typeface="Calibri" pitchFamily="34" charset="0"/>
            </a:endParaRPr>
          </a:p>
        </p:txBody>
      </p:sp>
      <p:sp>
        <p:nvSpPr>
          <p:cNvPr id="34" name="TextBox 33"/>
          <p:cNvSpPr txBox="1">
            <a:spLocks noChangeArrowheads="1"/>
          </p:cNvSpPr>
          <p:nvPr/>
        </p:nvSpPr>
        <p:spPr bwMode="auto">
          <a:xfrm>
            <a:off x="7804505" y="5128944"/>
            <a:ext cx="1065331" cy="492443"/>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35" name="TextBox 34"/>
          <p:cNvSpPr txBox="1">
            <a:spLocks noChangeArrowheads="1"/>
          </p:cNvSpPr>
          <p:nvPr/>
        </p:nvSpPr>
        <p:spPr bwMode="auto">
          <a:xfrm>
            <a:off x="6305836" y="5128944"/>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cxnSp>
        <p:nvCxnSpPr>
          <p:cNvPr id="36" name="Straight Connector 35"/>
          <p:cNvCxnSpPr/>
          <p:nvPr/>
        </p:nvCxnSpPr>
        <p:spPr>
          <a:xfrm>
            <a:off x="891049" y="5552552"/>
            <a:ext cx="7921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848388" y="6170299"/>
            <a:ext cx="7329156" cy="404813"/>
          </a:xfrm>
          <a:prstGeom prst="rect">
            <a:avLst/>
          </a:prstGeom>
          <a:noFill/>
          <a:ln w="9525">
            <a:noFill/>
            <a:miter lim="800000"/>
            <a:headEnd/>
            <a:tailEnd/>
          </a:ln>
        </p:spPr>
        <p:txBody>
          <a:bodyPr/>
          <a:lstStyle/>
          <a:p>
            <a:pPr lvl="1"/>
            <a:r>
              <a:rPr lang="en-US" sz="2600" dirty="0"/>
              <a:t>Liability—uncertain tax positions ($8 − </a:t>
            </a:r>
            <a:r>
              <a:rPr lang="en-US" sz="2600" b="1" dirty="0">
                <a:solidFill>
                  <a:srgbClr val="FF0000"/>
                </a:solidFill>
              </a:rPr>
              <a:t>$6</a:t>
            </a:r>
            <a:r>
              <a:rPr lang="en-US" sz="2600" dirty="0"/>
              <a:t>)</a:t>
            </a:r>
            <a:endParaRPr lang="en-IN" sz="2600" dirty="0">
              <a:solidFill>
                <a:srgbClr val="EC008C"/>
              </a:solidFill>
              <a:latin typeface="Calibri" pitchFamily="34" charset="0"/>
            </a:endParaRPr>
          </a:p>
        </p:txBody>
      </p:sp>
      <p:sp>
        <p:nvSpPr>
          <p:cNvPr id="38" name="TextBox 37"/>
          <p:cNvSpPr txBox="1">
            <a:spLocks noChangeArrowheads="1"/>
          </p:cNvSpPr>
          <p:nvPr/>
        </p:nvSpPr>
        <p:spPr bwMode="auto">
          <a:xfrm>
            <a:off x="7578168" y="6139819"/>
            <a:ext cx="1176057" cy="404813"/>
          </a:xfrm>
          <a:prstGeom prst="rect">
            <a:avLst/>
          </a:prstGeom>
          <a:noFill/>
          <a:ln w="9525">
            <a:noFill/>
            <a:miter lim="800000"/>
            <a:headEnd/>
            <a:tailEnd/>
          </a:ln>
        </p:spPr>
        <p:txBody>
          <a:bodyPr/>
          <a:lstStyle/>
          <a:p>
            <a:pPr algn="r"/>
            <a:r>
              <a:rPr lang="en-US" sz="2600" dirty="0"/>
              <a:t>2</a:t>
            </a:r>
            <a:endParaRPr lang="en-IN" sz="2600" dirty="0">
              <a:latin typeface="Calibri" pitchFamily="34" charset="0"/>
            </a:endParaRPr>
          </a:p>
        </p:txBody>
      </p:sp>
      <p:sp>
        <p:nvSpPr>
          <p:cNvPr id="6" name="TextBox 5"/>
          <p:cNvSpPr txBox="1"/>
          <p:nvPr/>
        </p:nvSpPr>
        <p:spPr>
          <a:xfrm>
            <a:off x="6376873" y="2199305"/>
            <a:ext cx="985944" cy="2455657"/>
          </a:xfrm>
          <a:prstGeom prst="rect">
            <a:avLst/>
          </a:prstGeom>
          <a:noFill/>
          <a:ln w="12700">
            <a:solidFill>
              <a:srgbClr val="EC008C"/>
            </a:solidFill>
          </a:ln>
        </p:spPr>
        <p:txBody>
          <a:bodyPr wrap="square" rtlCol="0">
            <a:spAutoFit/>
          </a:bodyPr>
          <a:lstStyle/>
          <a:p>
            <a:endParaRPr lang="en-US" dirty="0"/>
          </a:p>
        </p:txBody>
      </p:sp>
      <p:sp>
        <p:nvSpPr>
          <p:cNvPr id="39" name="TextBox 38"/>
          <p:cNvSpPr txBox="1"/>
          <p:nvPr/>
        </p:nvSpPr>
        <p:spPr>
          <a:xfrm>
            <a:off x="2914061" y="4711512"/>
            <a:ext cx="2591679" cy="323732"/>
          </a:xfrm>
          <a:prstGeom prst="rect">
            <a:avLst/>
          </a:prstGeom>
          <a:solidFill>
            <a:schemeClr val="accent1">
              <a:lumMod val="20000"/>
              <a:lumOff val="80000"/>
            </a:schemeClr>
          </a:solidFill>
          <a:ln>
            <a:solidFill>
              <a:schemeClr val="accent1">
                <a:lumMod val="50000"/>
              </a:schemeClr>
            </a:solidFill>
          </a:ln>
        </p:spPr>
        <p:txBody>
          <a:bodyPr wrap="square" rtlCol="0" anchor="ctr">
            <a:spAutoFit/>
          </a:bodyPr>
          <a:lstStyle/>
          <a:p>
            <a:pPr algn="ctr"/>
            <a:r>
              <a:rPr lang="en-IN" sz="2200" dirty="0"/>
              <a:t>With </a:t>
            </a:r>
            <a:r>
              <a:rPr lang="en-IN" sz="2200" b="1" dirty="0">
                <a:solidFill>
                  <a:srgbClr val="EC008C"/>
                </a:solidFill>
              </a:rPr>
              <a:t>$6</a:t>
            </a:r>
            <a:r>
              <a:rPr lang="en-IN" sz="2200" dirty="0"/>
              <a:t> tax benefit</a:t>
            </a:r>
            <a:endParaRPr lang="en-US" sz="2200" dirty="0"/>
          </a:p>
        </p:txBody>
      </p:sp>
      <p:cxnSp>
        <p:nvCxnSpPr>
          <p:cNvPr id="40" name="Straight Arrow Connector 39"/>
          <p:cNvCxnSpPr/>
          <p:nvPr/>
        </p:nvCxnSpPr>
        <p:spPr>
          <a:xfrm>
            <a:off x="4336617" y="5042423"/>
            <a:ext cx="2527014" cy="708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45881" y="4711512"/>
            <a:ext cx="2591679" cy="323732"/>
          </a:xfrm>
          <a:prstGeom prst="rect">
            <a:avLst/>
          </a:prstGeom>
          <a:solidFill>
            <a:schemeClr val="accent1">
              <a:lumMod val="20000"/>
              <a:lumOff val="80000"/>
            </a:schemeClr>
          </a:solidFill>
          <a:ln>
            <a:solidFill>
              <a:schemeClr val="accent1">
                <a:lumMod val="50000"/>
              </a:schemeClr>
            </a:solidFill>
          </a:ln>
        </p:spPr>
        <p:txBody>
          <a:bodyPr wrap="square" rtlCol="0" anchor="ctr">
            <a:spAutoFit/>
          </a:bodyPr>
          <a:lstStyle/>
          <a:p>
            <a:pPr algn="ctr"/>
            <a:r>
              <a:rPr lang="en-IN" sz="2200" dirty="0"/>
              <a:t>With $8 tax benefit</a:t>
            </a:r>
            <a:endParaRPr lang="en-US" sz="2200" dirty="0"/>
          </a:p>
        </p:txBody>
      </p:sp>
      <p:cxnSp>
        <p:nvCxnSpPr>
          <p:cNvPr id="44" name="Straight Arrow Connector 43"/>
          <p:cNvCxnSpPr/>
          <p:nvPr/>
        </p:nvCxnSpPr>
        <p:spPr>
          <a:xfrm>
            <a:off x="7468437" y="5042423"/>
            <a:ext cx="816207" cy="1033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361" y="5581514"/>
            <a:ext cx="393005" cy="338089"/>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Tree>
    <p:extLst>
      <p:ext uri="{BB962C8B-B14F-4D97-AF65-F5344CB8AC3E}">
        <p14:creationId xmlns:p14="http://schemas.microsoft.com/office/powerpoint/2010/main" val="9469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22" presetClass="entr" presetSubtype="1"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22" presetClass="entr" presetSubtype="1"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childTnLst>
                                </p:cTn>
                              </p:par>
                              <p:par>
                                <p:cTn id="96" presetID="10"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29" grpId="0"/>
      <p:bldP spid="30" grpId="0"/>
      <p:bldP spid="31" grpId="0"/>
      <p:bldP spid="32" grpId="0"/>
      <p:bldP spid="33" grpId="0"/>
      <p:bldP spid="34" grpId="0"/>
      <p:bldP spid="35" grpId="0"/>
      <p:bldP spid="37" grpId="0"/>
      <p:bldP spid="38" grpId="0"/>
      <p:bldP spid="6" grpId="0" animBg="1"/>
      <p:bldP spid="39" grpId="0" animBg="1"/>
      <p:bldP spid="43" grpId="0" animBg="1"/>
      <p:bldP spid="4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altLang="en-US" b="1" dirty="0"/>
              <a:t>Concept Check: Not “More Likely Than Not”</a:t>
            </a:r>
          </a:p>
        </p:txBody>
      </p:sp>
      <p:sp>
        <p:nvSpPr>
          <p:cNvPr id="414723" name="Rectangle 3"/>
          <p:cNvSpPr>
            <a:spLocks noGrp="1" noChangeArrowheads="1"/>
          </p:cNvSpPr>
          <p:nvPr>
            <p:ph idx="1"/>
          </p:nvPr>
        </p:nvSpPr>
        <p:spPr>
          <a:xfrm>
            <a:off x="754200" y="1226128"/>
            <a:ext cx="8013600" cy="5234710"/>
          </a:xfrm>
          <a:solidFill>
            <a:schemeClr val="bg1">
              <a:lumMod val="95000"/>
            </a:schemeClr>
          </a:solidFill>
        </p:spPr>
        <p:txBody>
          <a:bodyPr>
            <a:normAutofit/>
          </a:bodyPr>
          <a:lstStyle/>
          <a:p>
            <a:pPr marL="0" indent="0">
              <a:spcAft>
                <a:spcPts val="1200"/>
              </a:spcAft>
              <a:buNone/>
            </a:pPr>
            <a:r>
              <a:rPr lang="en-US" sz="2000" dirty="0"/>
              <a:t>Bagwell took an aggressive tax position that reduced taxable income from $500,000 to $400,000. Bagwell does not believe it is more likely than not that it would prevail in court if the position was questioned. Bagwell pays tax at a rate of 25%. Bagwell’s journal entry to account for taxes would include a: </a:t>
            </a:r>
          </a:p>
          <a:p>
            <a:pPr marL="457200" indent="-457200">
              <a:buFont typeface="+mj-lt"/>
              <a:buAutoNum type="alphaLcPeriod"/>
              <a:tabLst>
                <a:tab pos="342900" algn="l"/>
              </a:tabLst>
            </a:pPr>
            <a:r>
              <a:rPr lang="en-US" sz="2000" dirty="0"/>
              <a:t>Debit to tax expense for $125,000</a:t>
            </a:r>
          </a:p>
          <a:p>
            <a:pPr marL="457200" indent="-457200">
              <a:buFont typeface="+mj-lt"/>
              <a:buAutoNum type="alphaLcPeriod"/>
              <a:tabLst>
                <a:tab pos="342900" algn="l"/>
              </a:tabLst>
            </a:pPr>
            <a:r>
              <a:rPr lang="en-US" sz="2000" dirty="0"/>
              <a:t>Credit to tax benefit of $25,000</a:t>
            </a:r>
          </a:p>
          <a:p>
            <a:pPr marL="457200" lvl="0" indent="-457200">
              <a:buFont typeface="+mj-lt"/>
              <a:buAutoNum type="alphaLcPeriod"/>
              <a:tabLst>
                <a:tab pos="342900" algn="l"/>
              </a:tabLst>
            </a:pPr>
            <a:r>
              <a:rPr lang="en-US" sz="2000" dirty="0">
                <a:solidFill>
                  <a:prstClr val="black"/>
                </a:solidFill>
              </a:rPr>
              <a:t>Credit to Liability—projected additional tax of $100,000</a:t>
            </a:r>
          </a:p>
          <a:p>
            <a:pPr marL="457200" lvl="0" indent="-457200">
              <a:buFont typeface="+mj-lt"/>
              <a:buAutoNum type="alphaLcPeriod"/>
              <a:tabLst>
                <a:tab pos="342900" algn="l"/>
              </a:tabLst>
            </a:pPr>
            <a:r>
              <a:rPr lang="en-US" sz="2000" dirty="0">
                <a:solidFill>
                  <a:prstClr val="black"/>
                </a:solidFill>
              </a:rPr>
              <a:t>Credit to tax payable of $125,000</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30681" y="2908351"/>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916419" y="4712941"/>
            <a:ext cx="7580608" cy="1738938"/>
          </a:xfrm>
          <a:prstGeom prst="rect">
            <a:avLst/>
          </a:prstGeom>
          <a:solidFill>
            <a:srgbClr val="FDEADA"/>
          </a:solidFill>
          <a:ln w="6350">
            <a:solidFill>
              <a:schemeClr val="tx1"/>
            </a:solidFill>
          </a:ln>
        </p:spPr>
        <p:txBody>
          <a:bodyPr wrap="square" rtlCol="0">
            <a:spAutoFit/>
          </a:bodyPr>
          <a:lstStyle/>
          <a:p>
            <a:pPr fontAlgn="base">
              <a:spcBef>
                <a:spcPct val="0"/>
              </a:spcBef>
              <a:spcAft>
                <a:spcPts val="600"/>
              </a:spcAft>
            </a:pPr>
            <a:r>
              <a:rPr lang="en-US" sz="1700" dirty="0">
                <a:cs typeface="Arial" charset="0"/>
              </a:rPr>
              <a:t>The correct answer is </a:t>
            </a:r>
            <a:r>
              <a:rPr lang="en-US" sz="1700" i="1" dirty="0">
                <a:cs typeface="Arial" charset="0"/>
              </a:rPr>
              <a:t>a</a:t>
            </a:r>
            <a:r>
              <a:rPr lang="en-US" sz="1700" dirty="0">
                <a:cs typeface="Arial" charset="0"/>
              </a:rPr>
              <a:t>. Because it is not more likely than not that the position would be sustained if later questioned, Bagwell must establish a liability for the entire position.</a:t>
            </a:r>
          </a:p>
          <a:p>
            <a:pPr fontAlgn="base">
              <a:spcBef>
                <a:spcPct val="0"/>
              </a:spcBef>
            </a:pPr>
            <a:r>
              <a:rPr lang="en-US" sz="1700" dirty="0">
                <a:solidFill>
                  <a:prstClr val="black"/>
                </a:solidFill>
                <a:cs typeface="Arial" charset="0"/>
              </a:rPr>
              <a:t>   </a:t>
            </a:r>
            <a:r>
              <a:rPr lang="en-US" sz="1700" dirty="0">
                <a:cs typeface="Arial" charset="0"/>
              </a:rPr>
              <a:t>Tax expense (to balance)</a:t>
            </a:r>
            <a:r>
              <a:rPr lang="en-US" sz="1700" dirty="0">
                <a:solidFill>
                  <a:srgbClr val="0070C0"/>
                </a:solidFill>
                <a:cs typeface="Arial" charset="0"/>
              </a:rPr>
              <a:t>				125,000</a:t>
            </a:r>
          </a:p>
          <a:p>
            <a:pPr fontAlgn="base">
              <a:spcBef>
                <a:spcPct val="0"/>
              </a:spcBef>
            </a:pPr>
            <a:r>
              <a:rPr lang="en-US" sz="1700" dirty="0">
                <a:solidFill>
                  <a:prstClr val="black"/>
                </a:solidFill>
                <a:cs typeface="Arial" charset="0"/>
              </a:rPr>
              <a:t>	</a:t>
            </a:r>
            <a:r>
              <a:rPr lang="en-US" sz="1700" dirty="0">
                <a:cs typeface="Arial" charset="0"/>
              </a:rPr>
              <a:t>Tax payable ($400,000 × 25%)</a:t>
            </a:r>
            <a:r>
              <a:rPr lang="en-US" sz="1700" dirty="0">
                <a:solidFill>
                  <a:srgbClr val="92D050"/>
                </a:solidFill>
                <a:cs typeface="Arial" charset="0"/>
              </a:rPr>
              <a:t>			100,000</a:t>
            </a:r>
          </a:p>
          <a:p>
            <a:pPr fontAlgn="base">
              <a:spcBef>
                <a:spcPct val="0"/>
              </a:spcBef>
              <a:spcAft>
                <a:spcPts val="600"/>
              </a:spcAft>
            </a:pPr>
            <a:r>
              <a:rPr lang="en-US" sz="1700" dirty="0">
                <a:solidFill>
                  <a:prstClr val="black"/>
                </a:solidFill>
                <a:cs typeface="Arial" charset="0"/>
              </a:rPr>
              <a:t>	</a:t>
            </a:r>
            <a:r>
              <a:rPr lang="en-US" sz="1700" dirty="0">
                <a:cs typeface="Arial" charset="0"/>
              </a:rPr>
              <a:t>Liability – uncertain tax position ($100,000 × 25%)	  25,000</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7" name="Slide Number Placeholder 5">
            <a:extLst>
              <a:ext uri="{FF2B5EF4-FFF2-40B4-BE49-F238E27FC236}">
                <a16:creationId xmlns:a16="http://schemas.microsoft.com/office/drawing/2014/main" id="{07456BEC-32DE-D94B-ABB6-55EDA3B125BE}"/>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94</a:t>
            </a:fld>
            <a:endParaRPr lang="en-US" dirty="0"/>
          </a:p>
        </p:txBody>
      </p:sp>
    </p:spTree>
    <p:extLst>
      <p:ext uri="{BB962C8B-B14F-4D97-AF65-F5344CB8AC3E}">
        <p14:creationId xmlns:p14="http://schemas.microsoft.com/office/powerpoint/2010/main" val="13702309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5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a:t>
            </a:r>
            <a:r>
              <a:rPr lang="en-US" altLang="en-US" dirty="0"/>
              <a:t>: “More Likely Than Not”</a:t>
            </a:r>
            <a:endParaRPr lang="en-US" altLang="en-US" b="1" dirty="0"/>
          </a:p>
        </p:txBody>
      </p:sp>
      <p:sp>
        <p:nvSpPr>
          <p:cNvPr id="414723" name="Rectangle 3"/>
          <p:cNvSpPr>
            <a:spLocks noGrp="1" noChangeArrowheads="1"/>
          </p:cNvSpPr>
          <p:nvPr>
            <p:ph idx="1"/>
          </p:nvPr>
        </p:nvSpPr>
        <p:spPr>
          <a:xfrm>
            <a:off x="754199" y="1186349"/>
            <a:ext cx="8013600" cy="5100984"/>
          </a:xfrm>
          <a:solidFill>
            <a:schemeClr val="bg1">
              <a:lumMod val="95000"/>
            </a:schemeClr>
          </a:solidFill>
        </p:spPr>
        <p:txBody>
          <a:bodyPr>
            <a:normAutofit/>
          </a:bodyPr>
          <a:lstStyle/>
          <a:p>
            <a:pPr marL="0" indent="0">
              <a:spcBef>
                <a:spcPts val="600"/>
              </a:spcBef>
              <a:spcAft>
                <a:spcPts val="1200"/>
              </a:spcAft>
              <a:buNone/>
            </a:pPr>
            <a:r>
              <a:rPr lang="en-US" sz="1900" dirty="0"/>
              <a:t>Bagwell took an aggressive tax position that reduced taxable income from $500,000 to $400,000. Now assume that Bagwell believes it is more likely than not that it would prevail in court if the position was questioned. Bagwell believes there is a 40% chance that $100,000 would be sustained, a 20% chance that $80,000 would be sustained, and a 40% chance that $50,000 would be sustained. Bagwell pays tax at a rate of 25%. Bagwell’s journal entry to account for taxes would include a: </a:t>
            </a:r>
          </a:p>
          <a:p>
            <a:pPr marL="457200" indent="-457200">
              <a:spcBef>
                <a:spcPts val="600"/>
              </a:spcBef>
              <a:buFont typeface="+mj-lt"/>
              <a:buAutoNum type="alphaLcPeriod"/>
              <a:tabLst>
                <a:tab pos="342900" algn="l"/>
              </a:tabLst>
            </a:pPr>
            <a:r>
              <a:rPr lang="en-US" sz="1900" dirty="0"/>
              <a:t>Debit to tax expense for $100,000</a:t>
            </a:r>
          </a:p>
          <a:p>
            <a:pPr marL="457200" indent="-457200">
              <a:spcBef>
                <a:spcPts val="600"/>
              </a:spcBef>
              <a:buFont typeface="+mj-lt"/>
              <a:buAutoNum type="alphaLcPeriod"/>
              <a:tabLst>
                <a:tab pos="342900" algn="l"/>
              </a:tabLst>
            </a:pPr>
            <a:r>
              <a:rPr lang="en-US" sz="1900" dirty="0"/>
              <a:t>Credit to tax benefit of $5,000</a:t>
            </a:r>
          </a:p>
          <a:p>
            <a:pPr marL="457200" lvl="0" indent="-457200">
              <a:spcBef>
                <a:spcPts val="600"/>
              </a:spcBef>
              <a:buFont typeface="+mj-lt"/>
              <a:buAutoNum type="alphaLcPeriod"/>
              <a:tabLst>
                <a:tab pos="342900" algn="l"/>
              </a:tabLst>
            </a:pPr>
            <a:r>
              <a:rPr lang="en-US" sz="1900" dirty="0">
                <a:solidFill>
                  <a:prstClr val="black"/>
                </a:solidFill>
              </a:rPr>
              <a:t>Credit to Liability—projected additional tax of $5,000</a:t>
            </a:r>
          </a:p>
          <a:p>
            <a:pPr marL="457200" lvl="0" indent="-457200">
              <a:spcBef>
                <a:spcPts val="600"/>
              </a:spcBef>
              <a:buFont typeface="+mj-lt"/>
              <a:buAutoNum type="alphaLcPeriod"/>
              <a:tabLst>
                <a:tab pos="342900" algn="l"/>
              </a:tabLst>
            </a:pPr>
            <a:r>
              <a:rPr lang="en-US" sz="1900" dirty="0">
                <a:solidFill>
                  <a:prstClr val="black"/>
                </a:solidFill>
              </a:rPr>
              <a:t>Credit to tax payable of $125,000</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30675" y="3912368"/>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939935" y="4614480"/>
            <a:ext cx="7822227" cy="2015936"/>
          </a:xfrm>
          <a:prstGeom prst="rect">
            <a:avLst/>
          </a:prstGeom>
          <a:solidFill>
            <a:srgbClr val="FDEADA"/>
          </a:solidFill>
          <a:ln w="6350">
            <a:solidFill>
              <a:schemeClr val="tx1"/>
            </a:solidFill>
          </a:ln>
        </p:spPr>
        <p:txBody>
          <a:bodyPr wrap="square" rtlCol="0">
            <a:spAutoFit/>
          </a:bodyPr>
          <a:lstStyle/>
          <a:p>
            <a:pPr fontAlgn="base">
              <a:spcBef>
                <a:spcPct val="0"/>
              </a:spcBef>
              <a:spcAft>
                <a:spcPts val="600"/>
              </a:spcAft>
            </a:pPr>
            <a:r>
              <a:rPr lang="en-US" sz="1500" dirty="0">
                <a:solidFill>
                  <a:prstClr val="black"/>
                </a:solidFill>
                <a:cs typeface="Arial" charset="0"/>
              </a:rPr>
              <a:t>The correct answer is </a:t>
            </a:r>
            <a:r>
              <a:rPr lang="en-US" sz="1500" i="1" dirty="0">
                <a:solidFill>
                  <a:prstClr val="black"/>
                </a:solidFill>
                <a:cs typeface="Arial" charset="0"/>
              </a:rPr>
              <a:t>c</a:t>
            </a:r>
            <a:r>
              <a:rPr lang="en-US" sz="1500" dirty="0">
                <a:solidFill>
                  <a:prstClr val="black"/>
                </a:solidFill>
                <a:cs typeface="Arial" charset="0"/>
              </a:rPr>
              <a:t>. Because it is more likely than not that the position would be sustained if later questioned, Bagwell can recognize benefit of $80,000 of deduction, as that is the largest amount that has more than 50% chance of success (40% chance of $100,000 + 20% chance of $80,000, so &gt; 50% chance of $80,000). That leaves $20,000 of benefit that Bagwell assumes it will not receive, requiring a liability of $5,000.</a:t>
            </a:r>
          </a:p>
          <a:p>
            <a:pPr fontAlgn="base">
              <a:spcBef>
                <a:spcPct val="0"/>
              </a:spcBef>
            </a:pPr>
            <a:r>
              <a:rPr lang="en-US" sz="1500" dirty="0">
                <a:solidFill>
                  <a:prstClr val="black"/>
                </a:solidFill>
                <a:cs typeface="Arial" charset="0"/>
              </a:rPr>
              <a:t>  </a:t>
            </a:r>
            <a:r>
              <a:rPr lang="en-US" sz="1500" dirty="0">
                <a:cs typeface="Arial" charset="0"/>
              </a:rPr>
              <a:t>Tax expense (to balance)</a:t>
            </a:r>
            <a:r>
              <a:rPr lang="en-US" sz="1500" dirty="0">
                <a:solidFill>
                  <a:srgbClr val="0070C0"/>
                </a:solidFill>
                <a:cs typeface="Arial" charset="0"/>
              </a:rPr>
              <a:t>				105,000</a:t>
            </a:r>
          </a:p>
          <a:p>
            <a:pPr fontAlgn="base">
              <a:spcBef>
                <a:spcPct val="0"/>
              </a:spcBef>
            </a:pPr>
            <a:r>
              <a:rPr lang="en-US" sz="1500" dirty="0">
                <a:solidFill>
                  <a:prstClr val="black"/>
                </a:solidFill>
                <a:cs typeface="Arial" charset="0"/>
              </a:rPr>
              <a:t>	</a:t>
            </a:r>
            <a:r>
              <a:rPr lang="en-US" sz="1500" dirty="0">
                <a:cs typeface="Arial" charset="0"/>
              </a:rPr>
              <a:t>Tax payable ($400,000 × 25%)</a:t>
            </a:r>
            <a:r>
              <a:rPr lang="en-US" sz="1500" dirty="0">
                <a:solidFill>
                  <a:srgbClr val="92D050"/>
                </a:solidFill>
                <a:cs typeface="Arial" charset="0"/>
              </a:rPr>
              <a:t>				100,000</a:t>
            </a:r>
          </a:p>
          <a:p>
            <a:pPr fontAlgn="base">
              <a:spcBef>
                <a:spcPct val="0"/>
              </a:spcBef>
              <a:spcAft>
                <a:spcPts val="600"/>
              </a:spcAft>
            </a:pPr>
            <a:r>
              <a:rPr lang="en-US" sz="1500" dirty="0">
                <a:solidFill>
                  <a:prstClr val="black"/>
                </a:solidFill>
                <a:cs typeface="Arial" charset="0"/>
              </a:rPr>
              <a:t>	</a:t>
            </a:r>
            <a:r>
              <a:rPr lang="en-US" sz="1500" dirty="0">
                <a:cs typeface="Arial" charset="0"/>
              </a:rPr>
              <a:t>Liability—uncertain tax position ($20,000 × 25%)	    	    5,000</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Tree>
    <p:extLst>
      <p:ext uri="{BB962C8B-B14F-4D97-AF65-F5344CB8AC3E}">
        <p14:creationId xmlns:p14="http://schemas.microsoft.com/office/powerpoint/2010/main" val="19964213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5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5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73" y="282198"/>
            <a:ext cx="8650126" cy="1162429"/>
          </a:xfrm>
        </p:spPr>
        <p:txBody>
          <a:bodyPr>
            <a:noAutofit/>
          </a:bodyPr>
          <a:lstStyle/>
          <a:p>
            <a:r>
              <a:rPr lang="en-IN" dirty="0">
                <a:latin typeface="+mj-lt"/>
              </a:rPr>
              <a:t>Coping with Uncertainty in Income Taxes </a:t>
            </a:r>
            <a:r>
              <a:rPr lang="en-IN" sz="2600" dirty="0">
                <a:latin typeface="+mj-lt"/>
              </a:rPr>
              <a:t>(cont. 4)</a:t>
            </a:r>
            <a:br>
              <a:rPr lang="en-US" sz="2600" dirty="0">
                <a:cs typeface="Arial" charset="0"/>
              </a:rPr>
            </a:br>
            <a:endParaRPr lang="en-IN" sz="2600" dirty="0">
              <a:solidFill>
                <a:srgbClr val="235A20"/>
              </a:solidFill>
              <a:latin typeface="+mj-lt"/>
            </a:endParaRPr>
          </a:p>
        </p:txBody>
      </p:sp>
      <p:sp>
        <p:nvSpPr>
          <p:cNvPr id="3" name="Content Placeholder 2"/>
          <p:cNvSpPr>
            <a:spLocks noGrp="1"/>
          </p:cNvSpPr>
          <p:nvPr>
            <p:ph idx="1"/>
          </p:nvPr>
        </p:nvSpPr>
        <p:spPr>
          <a:xfrm>
            <a:off x="745433" y="976173"/>
            <a:ext cx="8013600" cy="5057775"/>
          </a:xfrm>
        </p:spPr>
        <p:txBody>
          <a:bodyPr>
            <a:normAutofit/>
          </a:bodyPr>
          <a:lstStyle/>
          <a:p>
            <a:pPr marL="0" indent="0">
              <a:buNone/>
            </a:pPr>
            <a:r>
              <a:rPr lang="en-US" b="1" dirty="0"/>
              <a:t>Resolution of the uncertainty:</a:t>
            </a:r>
          </a:p>
          <a:p>
            <a:pPr marL="0" indent="0">
              <a:buNone/>
            </a:pPr>
            <a:r>
              <a:rPr lang="en-IN" dirty="0"/>
              <a:t>The “</a:t>
            </a:r>
            <a:r>
              <a:rPr lang="en-US" dirty="0"/>
              <a:t>Liability—uncertain tax positions</a:t>
            </a:r>
            <a:r>
              <a:rPr lang="en-IN" dirty="0"/>
              <a:t>” gets reduced to zero in the period in which the </a:t>
            </a:r>
            <a:r>
              <a:rPr lang="en-US" dirty="0"/>
              <a:t>uncertainty is resolved. The rest of the entry depends on </a:t>
            </a:r>
            <a:r>
              <a:rPr lang="en-US" i="1" dirty="0"/>
              <a:t>how </a:t>
            </a:r>
            <a:r>
              <a:rPr lang="en-US" dirty="0"/>
              <a:t>it is resolved.</a:t>
            </a:r>
            <a:endParaRPr lang="en-US" b="1" dirty="0"/>
          </a:p>
          <a:p>
            <a:pPr marL="514350" indent="-514350">
              <a:buAutoNum type="arabicPeriod"/>
            </a:pPr>
            <a:r>
              <a:rPr lang="en-US" b="1" dirty="0"/>
              <a:t>Worst case scenario</a:t>
            </a:r>
          </a:p>
          <a:p>
            <a:pPr marL="0" indent="0">
              <a:buNone/>
            </a:pPr>
            <a:r>
              <a:rPr lang="en-IN" dirty="0"/>
              <a:t>The entire position is disallowed, such that Derrick owes $8 million tax</a:t>
            </a:r>
            <a:endParaRPr lang="en-US" dirty="0"/>
          </a:p>
        </p:txBody>
      </p:sp>
      <p:sp>
        <p:nvSpPr>
          <p:cNvPr id="1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28" name="Rectangle 27"/>
          <p:cNvSpPr/>
          <p:nvPr/>
        </p:nvSpPr>
        <p:spPr>
          <a:xfrm>
            <a:off x="891049" y="4532959"/>
            <a:ext cx="7921625" cy="2096247"/>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29" name="TextBox 28"/>
          <p:cNvSpPr txBox="1">
            <a:spLocks noChangeArrowheads="1"/>
          </p:cNvSpPr>
          <p:nvPr/>
        </p:nvSpPr>
        <p:spPr bwMode="auto">
          <a:xfrm>
            <a:off x="867530" y="4862876"/>
            <a:ext cx="4686300" cy="492443"/>
          </a:xfrm>
          <a:prstGeom prst="rect">
            <a:avLst/>
          </a:prstGeom>
          <a:noFill/>
          <a:ln w="9525">
            <a:noFill/>
            <a:miter lim="800000"/>
            <a:headEnd/>
            <a:tailEnd/>
          </a:ln>
        </p:spPr>
        <p:txBody>
          <a:bodyPr>
            <a:spAutoFit/>
          </a:bodyPr>
          <a:lstStyle/>
          <a:p>
            <a:pPr algn="ctr"/>
            <a:r>
              <a:rPr lang="en-US" sz="2600" b="1" dirty="0">
                <a:latin typeface="Calibri" pitchFamily="34" charset="0"/>
              </a:rPr>
              <a:t>Journal Entry – 2021</a:t>
            </a:r>
            <a:endParaRPr lang="en-IN" sz="2600" b="1" baseline="30000" dirty="0">
              <a:latin typeface="Calibri" pitchFamily="34" charset="0"/>
            </a:endParaRPr>
          </a:p>
        </p:txBody>
      </p:sp>
      <p:cxnSp>
        <p:nvCxnSpPr>
          <p:cNvPr id="30" name="Straight Connector 29"/>
          <p:cNvCxnSpPr/>
          <p:nvPr/>
        </p:nvCxnSpPr>
        <p:spPr>
          <a:xfrm>
            <a:off x="891050" y="532583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6228340" y="5748711"/>
            <a:ext cx="1174822" cy="404812"/>
          </a:xfrm>
          <a:prstGeom prst="rect">
            <a:avLst/>
          </a:prstGeom>
          <a:noFill/>
          <a:ln w="9525">
            <a:noFill/>
            <a:miter lim="800000"/>
            <a:headEnd/>
            <a:tailEnd/>
          </a:ln>
        </p:spPr>
        <p:txBody>
          <a:bodyPr/>
          <a:lstStyle/>
          <a:p>
            <a:pPr algn="r"/>
            <a:r>
              <a:rPr lang="en-IN" sz="2600" dirty="0">
                <a:latin typeface="Calibri" pitchFamily="34" charset="0"/>
              </a:rPr>
              <a:t>2</a:t>
            </a:r>
          </a:p>
        </p:txBody>
      </p:sp>
      <p:sp>
        <p:nvSpPr>
          <p:cNvPr id="32" name="TextBox 31"/>
          <p:cNvSpPr txBox="1">
            <a:spLocks noChangeArrowheads="1"/>
          </p:cNvSpPr>
          <p:nvPr/>
        </p:nvSpPr>
        <p:spPr bwMode="auto">
          <a:xfrm>
            <a:off x="897873" y="5341696"/>
            <a:ext cx="5204555" cy="404812"/>
          </a:xfrm>
          <a:prstGeom prst="rect">
            <a:avLst/>
          </a:prstGeom>
          <a:noFill/>
          <a:ln w="9525">
            <a:noFill/>
            <a:miter lim="800000"/>
            <a:headEnd/>
            <a:tailEnd/>
          </a:ln>
        </p:spPr>
        <p:txBody>
          <a:bodyPr/>
          <a:lstStyle/>
          <a:p>
            <a:r>
              <a:rPr lang="en-US" sz="2600" dirty="0"/>
              <a:t>Income tax expense</a:t>
            </a:r>
            <a:endParaRPr lang="en-IN" sz="2600" dirty="0">
              <a:latin typeface="Calibri" pitchFamily="34" charset="0"/>
            </a:endParaRPr>
          </a:p>
        </p:txBody>
      </p:sp>
      <p:sp>
        <p:nvSpPr>
          <p:cNvPr id="33" name="TextBox 32"/>
          <p:cNvSpPr txBox="1">
            <a:spLocks noChangeArrowheads="1"/>
          </p:cNvSpPr>
          <p:nvPr/>
        </p:nvSpPr>
        <p:spPr bwMode="auto">
          <a:xfrm>
            <a:off x="899450" y="6174125"/>
            <a:ext cx="5201400" cy="368012"/>
          </a:xfrm>
          <a:prstGeom prst="rect">
            <a:avLst/>
          </a:prstGeom>
          <a:noFill/>
          <a:ln w="9525">
            <a:noFill/>
            <a:miter lim="800000"/>
            <a:headEnd/>
            <a:tailEnd/>
          </a:ln>
        </p:spPr>
        <p:txBody>
          <a:bodyPr/>
          <a:lstStyle/>
          <a:p>
            <a:pPr lvl="1"/>
            <a:r>
              <a:rPr lang="en-IN" sz="2600" dirty="0"/>
              <a:t>Income tax payable (or cash)</a:t>
            </a:r>
            <a:endParaRPr lang="en-IN" sz="2600" dirty="0">
              <a:latin typeface="Calibri" pitchFamily="34" charset="0"/>
            </a:endParaRPr>
          </a:p>
        </p:txBody>
      </p:sp>
      <p:sp>
        <p:nvSpPr>
          <p:cNvPr id="34" name="TextBox 33"/>
          <p:cNvSpPr txBox="1">
            <a:spLocks noChangeArrowheads="1"/>
          </p:cNvSpPr>
          <p:nvPr/>
        </p:nvSpPr>
        <p:spPr bwMode="auto">
          <a:xfrm>
            <a:off x="7567399" y="6137324"/>
            <a:ext cx="1176057" cy="404813"/>
          </a:xfrm>
          <a:prstGeom prst="rect">
            <a:avLst/>
          </a:prstGeom>
          <a:noFill/>
          <a:ln w="9525">
            <a:noFill/>
            <a:miter lim="800000"/>
            <a:headEnd/>
            <a:tailEnd/>
          </a:ln>
        </p:spPr>
        <p:txBody>
          <a:bodyPr/>
          <a:lstStyle/>
          <a:p>
            <a:pPr algn="r"/>
            <a:r>
              <a:rPr lang="en-IN" sz="2600" dirty="0">
                <a:solidFill>
                  <a:srgbClr val="92D050"/>
                </a:solidFill>
                <a:latin typeface="Calibri" pitchFamily="34" charset="0"/>
              </a:rPr>
              <a:t>8</a:t>
            </a:r>
          </a:p>
        </p:txBody>
      </p:sp>
      <p:sp>
        <p:nvSpPr>
          <p:cNvPr id="35" name="TextBox 34"/>
          <p:cNvSpPr txBox="1">
            <a:spLocks noChangeArrowheads="1"/>
          </p:cNvSpPr>
          <p:nvPr/>
        </p:nvSpPr>
        <p:spPr bwMode="auto">
          <a:xfrm>
            <a:off x="7804505" y="4874634"/>
            <a:ext cx="1065331" cy="492443"/>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36" name="TextBox 35"/>
          <p:cNvSpPr txBox="1">
            <a:spLocks noChangeArrowheads="1"/>
          </p:cNvSpPr>
          <p:nvPr/>
        </p:nvSpPr>
        <p:spPr bwMode="auto">
          <a:xfrm>
            <a:off x="6305836" y="4874634"/>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sp>
        <p:nvSpPr>
          <p:cNvPr id="37" name="TextBox 36"/>
          <p:cNvSpPr txBox="1">
            <a:spLocks noChangeArrowheads="1"/>
          </p:cNvSpPr>
          <p:nvPr/>
        </p:nvSpPr>
        <p:spPr bwMode="auto">
          <a:xfrm>
            <a:off x="6683104" y="4494494"/>
            <a:ext cx="2014974" cy="396173"/>
          </a:xfrm>
          <a:prstGeom prst="rect">
            <a:avLst/>
          </a:prstGeom>
          <a:noFill/>
          <a:ln w="9525">
            <a:noFill/>
            <a:miter lim="800000"/>
            <a:headEnd/>
            <a:tailEnd/>
          </a:ln>
        </p:spPr>
        <p:txBody>
          <a:bodyPr>
            <a:spAutoFit/>
          </a:bodyPr>
          <a:lstStyle/>
          <a:p>
            <a:pPr algn="ctr"/>
            <a:r>
              <a:rPr lang="en-US" sz="2600" dirty="0">
                <a:latin typeface="Calibri" pitchFamily="34" charset="0"/>
              </a:rPr>
              <a:t>($ in millions)</a:t>
            </a:r>
            <a:endParaRPr lang="en-IN" sz="2600" baseline="30000" dirty="0">
              <a:latin typeface="Calibri" pitchFamily="34" charset="0"/>
            </a:endParaRPr>
          </a:p>
        </p:txBody>
      </p:sp>
      <p:sp>
        <p:nvSpPr>
          <p:cNvPr id="38" name="TextBox 37"/>
          <p:cNvSpPr txBox="1">
            <a:spLocks noChangeArrowheads="1"/>
          </p:cNvSpPr>
          <p:nvPr/>
        </p:nvSpPr>
        <p:spPr bwMode="auto">
          <a:xfrm>
            <a:off x="899450" y="5748710"/>
            <a:ext cx="5201400" cy="404813"/>
          </a:xfrm>
          <a:prstGeom prst="rect">
            <a:avLst/>
          </a:prstGeom>
          <a:noFill/>
          <a:ln w="9525">
            <a:noFill/>
            <a:miter lim="800000"/>
            <a:headEnd/>
            <a:tailEnd/>
          </a:ln>
        </p:spPr>
        <p:txBody>
          <a:bodyPr/>
          <a:lstStyle/>
          <a:p>
            <a:r>
              <a:rPr lang="en-US" sz="2800" dirty="0"/>
              <a:t>Liability—uncertain tax positions</a:t>
            </a:r>
            <a:endParaRPr lang="en-IN" sz="2600" dirty="0">
              <a:latin typeface="Calibri" pitchFamily="34" charset="0"/>
            </a:endParaRPr>
          </a:p>
        </p:txBody>
      </p:sp>
      <p:sp>
        <p:nvSpPr>
          <p:cNvPr id="40" name="TextBox 39"/>
          <p:cNvSpPr txBox="1">
            <a:spLocks noChangeArrowheads="1"/>
          </p:cNvSpPr>
          <p:nvPr/>
        </p:nvSpPr>
        <p:spPr bwMode="auto">
          <a:xfrm>
            <a:off x="6228340" y="5341696"/>
            <a:ext cx="1174822" cy="404812"/>
          </a:xfrm>
          <a:prstGeom prst="rect">
            <a:avLst/>
          </a:prstGeom>
          <a:noFill/>
          <a:ln w="9525">
            <a:noFill/>
            <a:miter lim="800000"/>
            <a:headEnd/>
            <a:tailEnd/>
          </a:ln>
        </p:spPr>
        <p:txBody>
          <a:bodyPr/>
          <a:lstStyle/>
          <a:p>
            <a:pPr algn="r"/>
            <a:r>
              <a:rPr lang="en-IN" sz="2600" b="1" dirty="0">
                <a:solidFill>
                  <a:srgbClr val="FF0000"/>
                </a:solidFill>
                <a:latin typeface="Calibri" pitchFamily="34" charset="0"/>
              </a:rPr>
              <a:t>6</a:t>
            </a:r>
          </a:p>
        </p:txBody>
      </p:sp>
      <p:sp>
        <p:nvSpPr>
          <p:cNvPr id="17" name="Rectangle 16"/>
          <p:cNvSpPr/>
          <p:nvPr/>
        </p:nvSpPr>
        <p:spPr>
          <a:xfrm>
            <a:off x="7083706" y="5424721"/>
            <a:ext cx="294937" cy="338089"/>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Tree>
    <p:extLst>
      <p:ext uri="{BB962C8B-B14F-4D97-AF65-F5344CB8AC3E}">
        <p14:creationId xmlns:p14="http://schemas.microsoft.com/office/powerpoint/2010/main" val="39851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2" grpId="0"/>
      <p:bldP spid="33" grpId="0"/>
      <p:bldP spid="34" grpId="0"/>
      <p:bldP spid="35" grpId="0"/>
      <p:bldP spid="36" grpId="0"/>
      <p:bldP spid="37" grpId="0"/>
      <p:bldP spid="38" grpId="0"/>
      <p:bldP spid="40" grpId="0"/>
      <p:bldP spid="1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Coping with Uncertainty in Income Taxes </a:t>
            </a:r>
            <a:r>
              <a:rPr lang="en-IN" sz="2600" dirty="0">
                <a:latin typeface="+mj-lt"/>
              </a:rPr>
              <a:t>(cont. 5)</a:t>
            </a:r>
            <a:endParaRPr lang="en-IN" sz="2600" dirty="0">
              <a:solidFill>
                <a:srgbClr val="235A20"/>
              </a:solidFill>
              <a:latin typeface="+mj-lt"/>
            </a:endParaRPr>
          </a:p>
        </p:txBody>
      </p:sp>
      <p:sp>
        <p:nvSpPr>
          <p:cNvPr id="3" name="Content Placeholder 2"/>
          <p:cNvSpPr>
            <a:spLocks noGrp="1"/>
          </p:cNvSpPr>
          <p:nvPr>
            <p:ph idx="1"/>
          </p:nvPr>
        </p:nvSpPr>
        <p:spPr/>
        <p:txBody>
          <a:bodyPr>
            <a:normAutofit/>
          </a:bodyPr>
          <a:lstStyle/>
          <a:p>
            <a:pPr marL="0" indent="0">
              <a:buNone/>
            </a:pPr>
            <a:r>
              <a:rPr lang="en-US" b="1" dirty="0"/>
              <a:t>Resolution of the uncertainty:</a:t>
            </a:r>
          </a:p>
          <a:p>
            <a:pPr marL="0" indent="0">
              <a:buNone/>
            </a:pPr>
            <a:r>
              <a:rPr lang="en-US" b="1" dirty="0"/>
              <a:t>2. Best case scenario</a:t>
            </a:r>
          </a:p>
          <a:p>
            <a:pPr marL="0" indent="0">
              <a:buNone/>
            </a:pPr>
            <a:r>
              <a:rPr lang="en-IN" dirty="0"/>
              <a:t>The entire position is upheld, so Derrick owes no additional tax</a:t>
            </a:r>
            <a:endParaRPr lang="en-US" b="1" dirty="0"/>
          </a:p>
        </p:txBody>
      </p:sp>
      <p:sp>
        <p:nvSpPr>
          <p:cNvPr id="1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17" name="Rectangle 16"/>
          <p:cNvSpPr/>
          <p:nvPr/>
        </p:nvSpPr>
        <p:spPr>
          <a:xfrm>
            <a:off x="891049" y="3534525"/>
            <a:ext cx="7921625" cy="1732435"/>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8" name="TextBox 17"/>
          <p:cNvSpPr txBox="1">
            <a:spLocks noChangeArrowheads="1"/>
          </p:cNvSpPr>
          <p:nvPr/>
        </p:nvSpPr>
        <p:spPr bwMode="auto">
          <a:xfrm>
            <a:off x="891048" y="3819696"/>
            <a:ext cx="4686300" cy="492443"/>
          </a:xfrm>
          <a:prstGeom prst="rect">
            <a:avLst/>
          </a:prstGeom>
          <a:noFill/>
          <a:ln w="9525">
            <a:noFill/>
            <a:miter lim="800000"/>
            <a:headEnd/>
            <a:tailEnd/>
          </a:ln>
        </p:spPr>
        <p:txBody>
          <a:bodyPr>
            <a:spAutoFit/>
          </a:bodyPr>
          <a:lstStyle/>
          <a:p>
            <a:pPr algn="ctr"/>
            <a:r>
              <a:rPr lang="en-US" sz="2600" b="1" dirty="0">
                <a:latin typeface="Calibri" pitchFamily="34" charset="0"/>
              </a:rPr>
              <a:t>Journal Entry</a:t>
            </a:r>
            <a:endParaRPr lang="en-IN" sz="2600" b="1" baseline="30000" dirty="0">
              <a:latin typeface="Calibri" pitchFamily="34" charset="0"/>
            </a:endParaRPr>
          </a:p>
        </p:txBody>
      </p:sp>
      <p:cxnSp>
        <p:nvCxnSpPr>
          <p:cNvPr id="19" name="Straight Connector 18"/>
          <p:cNvCxnSpPr/>
          <p:nvPr/>
        </p:nvCxnSpPr>
        <p:spPr>
          <a:xfrm>
            <a:off x="891050" y="428265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6228340" y="4355011"/>
            <a:ext cx="1174822" cy="404812"/>
          </a:xfrm>
          <a:prstGeom prst="rect">
            <a:avLst/>
          </a:prstGeom>
          <a:noFill/>
          <a:ln w="9525">
            <a:noFill/>
            <a:miter lim="800000"/>
            <a:headEnd/>
            <a:tailEnd/>
          </a:ln>
        </p:spPr>
        <p:txBody>
          <a:bodyPr/>
          <a:lstStyle/>
          <a:p>
            <a:pPr algn="r"/>
            <a:r>
              <a:rPr lang="en-IN" sz="2600" dirty="0">
                <a:latin typeface="Calibri" pitchFamily="34" charset="0"/>
              </a:rPr>
              <a:t>2</a:t>
            </a:r>
          </a:p>
        </p:txBody>
      </p:sp>
      <p:sp>
        <p:nvSpPr>
          <p:cNvPr id="21" name="TextBox 20"/>
          <p:cNvSpPr txBox="1">
            <a:spLocks noChangeArrowheads="1"/>
          </p:cNvSpPr>
          <p:nvPr/>
        </p:nvSpPr>
        <p:spPr bwMode="auto">
          <a:xfrm>
            <a:off x="897873" y="3947996"/>
            <a:ext cx="5204555" cy="404812"/>
          </a:xfrm>
          <a:prstGeom prst="rect">
            <a:avLst/>
          </a:prstGeom>
          <a:noFill/>
          <a:ln w="9525">
            <a:noFill/>
            <a:miter lim="800000"/>
            <a:headEnd/>
            <a:tailEnd/>
          </a:ln>
        </p:spPr>
        <p:txBody>
          <a:bodyPr/>
          <a:lstStyle/>
          <a:p>
            <a:endParaRPr lang="en-IN" sz="2600" dirty="0">
              <a:latin typeface="Calibri" pitchFamily="34" charset="0"/>
            </a:endParaRPr>
          </a:p>
        </p:txBody>
      </p:sp>
      <p:sp>
        <p:nvSpPr>
          <p:cNvPr id="22" name="TextBox 21"/>
          <p:cNvSpPr txBox="1">
            <a:spLocks noChangeArrowheads="1"/>
          </p:cNvSpPr>
          <p:nvPr/>
        </p:nvSpPr>
        <p:spPr bwMode="auto">
          <a:xfrm>
            <a:off x="899450" y="4780425"/>
            <a:ext cx="5201400" cy="368012"/>
          </a:xfrm>
          <a:prstGeom prst="rect">
            <a:avLst/>
          </a:prstGeom>
          <a:noFill/>
          <a:ln w="9525">
            <a:noFill/>
            <a:miter lim="800000"/>
            <a:headEnd/>
            <a:tailEnd/>
          </a:ln>
        </p:spPr>
        <p:txBody>
          <a:bodyPr/>
          <a:lstStyle/>
          <a:p>
            <a:pPr lvl="1"/>
            <a:r>
              <a:rPr lang="en-US" sz="2600" dirty="0"/>
              <a:t>Income tax expense</a:t>
            </a:r>
            <a:endParaRPr lang="en-IN" sz="2600" dirty="0">
              <a:latin typeface="Calibri" pitchFamily="34" charset="0"/>
            </a:endParaRPr>
          </a:p>
        </p:txBody>
      </p:sp>
      <p:sp>
        <p:nvSpPr>
          <p:cNvPr id="23" name="TextBox 22"/>
          <p:cNvSpPr txBox="1">
            <a:spLocks noChangeArrowheads="1"/>
          </p:cNvSpPr>
          <p:nvPr/>
        </p:nvSpPr>
        <p:spPr bwMode="auto">
          <a:xfrm>
            <a:off x="7567399" y="4743624"/>
            <a:ext cx="1176057" cy="404813"/>
          </a:xfrm>
          <a:prstGeom prst="rect">
            <a:avLst/>
          </a:prstGeom>
          <a:noFill/>
          <a:ln w="9525">
            <a:noFill/>
            <a:miter lim="800000"/>
            <a:headEnd/>
            <a:tailEnd/>
          </a:ln>
        </p:spPr>
        <p:txBody>
          <a:bodyPr/>
          <a:lstStyle/>
          <a:p>
            <a:pPr algn="r"/>
            <a:r>
              <a:rPr lang="en-IN" sz="2600" dirty="0">
                <a:solidFill>
                  <a:srgbClr val="FF3399"/>
                </a:solidFill>
                <a:latin typeface="Calibri" pitchFamily="34" charset="0"/>
              </a:rPr>
              <a:t>2</a:t>
            </a:r>
          </a:p>
        </p:txBody>
      </p:sp>
      <p:sp>
        <p:nvSpPr>
          <p:cNvPr id="24" name="TextBox 23"/>
          <p:cNvSpPr txBox="1">
            <a:spLocks noChangeArrowheads="1"/>
          </p:cNvSpPr>
          <p:nvPr/>
        </p:nvSpPr>
        <p:spPr bwMode="auto">
          <a:xfrm>
            <a:off x="7804505" y="3843212"/>
            <a:ext cx="1065331" cy="492443"/>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25" name="TextBox 24"/>
          <p:cNvSpPr txBox="1">
            <a:spLocks noChangeArrowheads="1"/>
          </p:cNvSpPr>
          <p:nvPr/>
        </p:nvSpPr>
        <p:spPr bwMode="auto">
          <a:xfrm>
            <a:off x="6305836" y="3843212"/>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sp>
        <p:nvSpPr>
          <p:cNvPr id="26" name="TextBox 25"/>
          <p:cNvSpPr txBox="1">
            <a:spLocks noChangeArrowheads="1"/>
          </p:cNvSpPr>
          <p:nvPr/>
        </p:nvSpPr>
        <p:spPr bwMode="auto">
          <a:xfrm>
            <a:off x="6683104" y="3463072"/>
            <a:ext cx="2014974" cy="396173"/>
          </a:xfrm>
          <a:prstGeom prst="rect">
            <a:avLst/>
          </a:prstGeom>
          <a:noFill/>
          <a:ln w="9525">
            <a:noFill/>
            <a:miter lim="800000"/>
            <a:headEnd/>
            <a:tailEnd/>
          </a:ln>
        </p:spPr>
        <p:txBody>
          <a:bodyPr>
            <a:spAutoFit/>
          </a:bodyPr>
          <a:lstStyle/>
          <a:p>
            <a:pPr algn="ctr"/>
            <a:r>
              <a:rPr lang="en-US" sz="2600" dirty="0">
                <a:latin typeface="Calibri" pitchFamily="34" charset="0"/>
              </a:rPr>
              <a:t>($ in millions)</a:t>
            </a:r>
            <a:endParaRPr lang="en-IN" sz="2600" baseline="30000" dirty="0">
              <a:latin typeface="Calibri" pitchFamily="34" charset="0"/>
            </a:endParaRPr>
          </a:p>
        </p:txBody>
      </p:sp>
      <p:sp>
        <p:nvSpPr>
          <p:cNvPr id="27" name="TextBox 26"/>
          <p:cNvSpPr txBox="1">
            <a:spLocks noChangeArrowheads="1"/>
          </p:cNvSpPr>
          <p:nvPr/>
        </p:nvSpPr>
        <p:spPr bwMode="auto">
          <a:xfrm>
            <a:off x="899450" y="4355010"/>
            <a:ext cx="5201400" cy="404813"/>
          </a:xfrm>
          <a:prstGeom prst="rect">
            <a:avLst/>
          </a:prstGeom>
          <a:noFill/>
          <a:ln w="9525">
            <a:noFill/>
            <a:miter lim="800000"/>
            <a:headEnd/>
            <a:tailEnd/>
          </a:ln>
        </p:spPr>
        <p:txBody>
          <a:bodyPr/>
          <a:lstStyle/>
          <a:p>
            <a:r>
              <a:rPr lang="en-US" sz="2800" dirty="0"/>
              <a:t>Liability—uncertain tax positions</a:t>
            </a:r>
            <a:endParaRPr lang="en-IN" sz="2600" dirty="0">
              <a:latin typeface="Calibri" pitchFamily="34" charset="0"/>
            </a:endParaRPr>
          </a:p>
        </p:txBody>
      </p:sp>
      <p:sp>
        <p:nvSpPr>
          <p:cNvPr id="28" name="Rectangle 27"/>
          <p:cNvSpPr/>
          <p:nvPr/>
        </p:nvSpPr>
        <p:spPr>
          <a:xfrm>
            <a:off x="8334163" y="4810348"/>
            <a:ext cx="393005" cy="338089"/>
          </a:xfrm>
          <a:prstGeom prst="rect">
            <a:avLst/>
          </a:prstGeom>
          <a:noFill/>
          <a:ln w="28575" cap="flat" cmpd="sng" algn="ctr">
            <a:solidFill>
              <a:srgbClr val="C00000"/>
            </a:solidFill>
            <a:prstDash val="solid"/>
            <a:miter lim="800000"/>
          </a:ln>
          <a:effectLst/>
        </p:spPr>
        <p:txBody>
          <a:bodyPr rtlCol="0" anchor="ctr"/>
          <a:lstStyle/>
          <a:p>
            <a:pPr algn="ctr"/>
            <a:endParaRPr lang="en-US" kern="0" dirty="0">
              <a:solidFill>
                <a:prstClr val="white"/>
              </a:solidFill>
              <a:cs typeface="Arial" charset="0"/>
            </a:endParaRPr>
          </a:p>
        </p:txBody>
      </p:sp>
      <p:sp>
        <p:nvSpPr>
          <p:cNvPr id="29" name="Slide Number Placeholder 5">
            <a:extLst>
              <a:ext uri="{FF2B5EF4-FFF2-40B4-BE49-F238E27FC236}">
                <a16:creationId xmlns:a16="http://schemas.microsoft.com/office/drawing/2014/main" id="{5D201E10-0F89-314C-AFCF-7AB57CA05406}"/>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97</a:t>
            </a:fld>
            <a:endParaRPr lang="en-US" dirty="0"/>
          </a:p>
        </p:txBody>
      </p:sp>
    </p:spTree>
    <p:extLst>
      <p:ext uri="{BB962C8B-B14F-4D97-AF65-F5344CB8AC3E}">
        <p14:creationId xmlns:p14="http://schemas.microsoft.com/office/powerpoint/2010/main" val="30918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1" grpId="0"/>
      <p:bldP spid="22" grpId="0"/>
      <p:bldP spid="23" grpId="0"/>
      <p:bldP spid="24" grpId="0"/>
      <p:bldP spid="25" grpId="0"/>
      <p:bldP spid="26" grpId="0"/>
      <p:bldP spid="27" grpId="0"/>
      <p:bldP spid="2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mj-lt"/>
              </a:rPr>
              <a:t>Coping with Uncertainty in Income Taxes </a:t>
            </a:r>
            <a:br>
              <a:rPr lang="en-IN" dirty="0">
                <a:latin typeface="+mj-lt"/>
              </a:rPr>
            </a:br>
            <a:r>
              <a:rPr lang="en-IN" sz="2200" dirty="0"/>
              <a:t>(concluded)</a:t>
            </a:r>
            <a:endParaRPr lang="en-IN" sz="2200" dirty="0">
              <a:solidFill>
                <a:srgbClr val="235A20"/>
              </a:solidFill>
              <a:latin typeface="+mj-lt"/>
            </a:endParaRPr>
          </a:p>
        </p:txBody>
      </p:sp>
      <p:sp>
        <p:nvSpPr>
          <p:cNvPr id="3" name="Content Placeholder 2"/>
          <p:cNvSpPr>
            <a:spLocks noGrp="1"/>
          </p:cNvSpPr>
          <p:nvPr>
            <p:ph idx="1"/>
          </p:nvPr>
        </p:nvSpPr>
        <p:spPr/>
        <p:txBody>
          <a:bodyPr>
            <a:normAutofit/>
          </a:bodyPr>
          <a:lstStyle/>
          <a:p>
            <a:pPr marL="0" indent="0">
              <a:buNone/>
            </a:pPr>
            <a:r>
              <a:rPr lang="en-US" b="1" dirty="0"/>
              <a:t>Resolution of the uncertainty:</a:t>
            </a:r>
          </a:p>
          <a:p>
            <a:pPr marL="0" indent="0">
              <a:buNone/>
            </a:pPr>
            <a:r>
              <a:rPr lang="en-US" b="1" dirty="0"/>
              <a:t>3. Expected scenario</a:t>
            </a:r>
          </a:p>
          <a:p>
            <a:pPr marL="0" indent="0">
              <a:buNone/>
            </a:pPr>
            <a:r>
              <a:rPr lang="en-IN" dirty="0"/>
              <a:t>The $6 million position is allowed as expected, so Derrick owes the </a:t>
            </a:r>
            <a:r>
              <a:rPr lang="en-US" dirty="0"/>
              <a:t>expected $2 million tax</a:t>
            </a:r>
            <a:endParaRPr lang="en-US" b="1" dirty="0"/>
          </a:p>
        </p:txBody>
      </p:sp>
      <p:sp>
        <p:nvSpPr>
          <p:cNvPr id="1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28" name="Rectangle 27"/>
          <p:cNvSpPr/>
          <p:nvPr/>
        </p:nvSpPr>
        <p:spPr>
          <a:xfrm>
            <a:off x="891049" y="3427845"/>
            <a:ext cx="7921625" cy="1732435"/>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29" name="TextBox 28"/>
          <p:cNvSpPr txBox="1">
            <a:spLocks noChangeArrowheads="1"/>
          </p:cNvSpPr>
          <p:nvPr/>
        </p:nvSpPr>
        <p:spPr bwMode="auto">
          <a:xfrm>
            <a:off x="891048" y="3783564"/>
            <a:ext cx="4686300" cy="492443"/>
          </a:xfrm>
          <a:prstGeom prst="rect">
            <a:avLst/>
          </a:prstGeom>
          <a:noFill/>
          <a:ln w="9525">
            <a:noFill/>
            <a:miter lim="800000"/>
            <a:headEnd/>
            <a:tailEnd/>
          </a:ln>
        </p:spPr>
        <p:txBody>
          <a:bodyPr>
            <a:spAutoFit/>
          </a:bodyPr>
          <a:lstStyle/>
          <a:p>
            <a:pPr algn="ctr"/>
            <a:r>
              <a:rPr lang="en-US" sz="2600" b="1" dirty="0">
                <a:latin typeface="Calibri" pitchFamily="34" charset="0"/>
              </a:rPr>
              <a:t>Journal Entry</a:t>
            </a:r>
            <a:endParaRPr lang="en-IN" sz="2600" b="1" baseline="30000" dirty="0">
              <a:latin typeface="Calibri" pitchFamily="34" charset="0"/>
            </a:endParaRPr>
          </a:p>
        </p:txBody>
      </p:sp>
      <p:cxnSp>
        <p:nvCxnSpPr>
          <p:cNvPr id="30" name="Straight Connector 29"/>
          <p:cNvCxnSpPr/>
          <p:nvPr/>
        </p:nvCxnSpPr>
        <p:spPr>
          <a:xfrm>
            <a:off x="891050" y="4243523"/>
            <a:ext cx="7921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6228340" y="4248331"/>
            <a:ext cx="1174822" cy="404812"/>
          </a:xfrm>
          <a:prstGeom prst="rect">
            <a:avLst/>
          </a:prstGeom>
          <a:noFill/>
          <a:ln w="9525">
            <a:noFill/>
            <a:miter lim="800000"/>
            <a:headEnd/>
            <a:tailEnd/>
          </a:ln>
        </p:spPr>
        <p:txBody>
          <a:bodyPr/>
          <a:lstStyle/>
          <a:p>
            <a:pPr algn="r"/>
            <a:r>
              <a:rPr lang="en-IN" sz="2600" dirty="0">
                <a:latin typeface="Calibri" pitchFamily="34" charset="0"/>
              </a:rPr>
              <a:t>2</a:t>
            </a:r>
          </a:p>
        </p:txBody>
      </p:sp>
      <p:sp>
        <p:nvSpPr>
          <p:cNvPr id="32" name="TextBox 31"/>
          <p:cNvSpPr txBox="1">
            <a:spLocks noChangeArrowheads="1"/>
          </p:cNvSpPr>
          <p:nvPr/>
        </p:nvSpPr>
        <p:spPr bwMode="auto">
          <a:xfrm>
            <a:off x="897873" y="3841316"/>
            <a:ext cx="5204555" cy="404812"/>
          </a:xfrm>
          <a:prstGeom prst="rect">
            <a:avLst/>
          </a:prstGeom>
          <a:noFill/>
          <a:ln w="9525">
            <a:noFill/>
            <a:miter lim="800000"/>
            <a:headEnd/>
            <a:tailEnd/>
          </a:ln>
        </p:spPr>
        <p:txBody>
          <a:bodyPr/>
          <a:lstStyle/>
          <a:p>
            <a:endParaRPr lang="en-IN" sz="2600" dirty="0">
              <a:latin typeface="Calibri" pitchFamily="34" charset="0"/>
            </a:endParaRPr>
          </a:p>
        </p:txBody>
      </p:sp>
      <p:sp>
        <p:nvSpPr>
          <p:cNvPr id="33" name="TextBox 32"/>
          <p:cNvSpPr txBox="1">
            <a:spLocks noChangeArrowheads="1"/>
          </p:cNvSpPr>
          <p:nvPr/>
        </p:nvSpPr>
        <p:spPr bwMode="auto">
          <a:xfrm>
            <a:off x="899450" y="4673745"/>
            <a:ext cx="5201400" cy="368012"/>
          </a:xfrm>
          <a:prstGeom prst="rect">
            <a:avLst/>
          </a:prstGeom>
          <a:noFill/>
          <a:ln w="9525">
            <a:noFill/>
            <a:miter lim="800000"/>
            <a:headEnd/>
            <a:tailEnd/>
          </a:ln>
        </p:spPr>
        <p:txBody>
          <a:bodyPr/>
          <a:lstStyle/>
          <a:p>
            <a:pPr lvl="1"/>
            <a:r>
              <a:rPr lang="en-US" sz="2600" dirty="0"/>
              <a:t>Income tax payable</a:t>
            </a:r>
            <a:endParaRPr lang="en-IN" sz="2600" dirty="0">
              <a:latin typeface="Calibri" pitchFamily="34" charset="0"/>
            </a:endParaRPr>
          </a:p>
        </p:txBody>
      </p:sp>
      <p:sp>
        <p:nvSpPr>
          <p:cNvPr id="34" name="TextBox 33"/>
          <p:cNvSpPr txBox="1">
            <a:spLocks noChangeArrowheads="1"/>
          </p:cNvSpPr>
          <p:nvPr/>
        </p:nvSpPr>
        <p:spPr bwMode="auto">
          <a:xfrm>
            <a:off x="7567399" y="4636944"/>
            <a:ext cx="1176057" cy="404813"/>
          </a:xfrm>
          <a:prstGeom prst="rect">
            <a:avLst/>
          </a:prstGeom>
          <a:noFill/>
          <a:ln w="9525">
            <a:noFill/>
            <a:miter lim="800000"/>
            <a:headEnd/>
            <a:tailEnd/>
          </a:ln>
        </p:spPr>
        <p:txBody>
          <a:bodyPr/>
          <a:lstStyle/>
          <a:p>
            <a:pPr algn="r"/>
            <a:r>
              <a:rPr lang="en-IN" sz="2600" dirty="0">
                <a:solidFill>
                  <a:srgbClr val="FF3399"/>
                </a:solidFill>
                <a:latin typeface="Calibri" pitchFamily="34" charset="0"/>
              </a:rPr>
              <a:t>2</a:t>
            </a:r>
          </a:p>
        </p:txBody>
      </p:sp>
      <p:sp>
        <p:nvSpPr>
          <p:cNvPr id="35" name="TextBox 34"/>
          <p:cNvSpPr txBox="1">
            <a:spLocks noChangeArrowheads="1"/>
          </p:cNvSpPr>
          <p:nvPr/>
        </p:nvSpPr>
        <p:spPr bwMode="auto">
          <a:xfrm>
            <a:off x="7804505" y="3783564"/>
            <a:ext cx="1065331" cy="492443"/>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36" name="TextBox 35"/>
          <p:cNvSpPr txBox="1">
            <a:spLocks noChangeArrowheads="1"/>
          </p:cNvSpPr>
          <p:nvPr/>
        </p:nvSpPr>
        <p:spPr bwMode="auto">
          <a:xfrm>
            <a:off x="6305836" y="3783564"/>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sp>
        <p:nvSpPr>
          <p:cNvPr id="37" name="TextBox 36"/>
          <p:cNvSpPr txBox="1">
            <a:spLocks noChangeArrowheads="1"/>
          </p:cNvSpPr>
          <p:nvPr/>
        </p:nvSpPr>
        <p:spPr bwMode="auto">
          <a:xfrm>
            <a:off x="6683104" y="3450456"/>
            <a:ext cx="2014974" cy="396173"/>
          </a:xfrm>
          <a:prstGeom prst="rect">
            <a:avLst/>
          </a:prstGeom>
          <a:noFill/>
          <a:ln w="9525">
            <a:noFill/>
            <a:miter lim="800000"/>
            <a:headEnd/>
            <a:tailEnd/>
          </a:ln>
        </p:spPr>
        <p:txBody>
          <a:bodyPr>
            <a:spAutoFit/>
          </a:bodyPr>
          <a:lstStyle/>
          <a:p>
            <a:pPr algn="ctr"/>
            <a:r>
              <a:rPr lang="en-US" sz="2600" dirty="0">
                <a:latin typeface="Calibri" pitchFamily="34" charset="0"/>
              </a:rPr>
              <a:t>($ in millions)</a:t>
            </a:r>
            <a:endParaRPr lang="en-IN" sz="2600" baseline="30000" dirty="0">
              <a:latin typeface="Calibri" pitchFamily="34" charset="0"/>
            </a:endParaRPr>
          </a:p>
        </p:txBody>
      </p:sp>
      <p:sp>
        <p:nvSpPr>
          <p:cNvPr id="38" name="TextBox 37"/>
          <p:cNvSpPr txBox="1">
            <a:spLocks noChangeArrowheads="1"/>
          </p:cNvSpPr>
          <p:nvPr/>
        </p:nvSpPr>
        <p:spPr bwMode="auto">
          <a:xfrm>
            <a:off x="899450" y="4248330"/>
            <a:ext cx="5201400" cy="404813"/>
          </a:xfrm>
          <a:prstGeom prst="rect">
            <a:avLst/>
          </a:prstGeom>
          <a:noFill/>
          <a:ln w="9525">
            <a:noFill/>
            <a:miter lim="800000"/>
            <a:headEnd/>
            <a:tailEnd/>
          </a:ln>
        </p:spPr>
        <p:txBody>
          <a:bodyPr/>
          <a:lstStyle/>
          <a:p>
            <a:r>
              <a:rPr lang="en-US" sz="2800" dirty="0"/>
              <a:t>Liability—uncertain tax positions</a:t>
            </a:r>
            <a:endParaRPr lang="en-IN" sz="2600" dirty="0">
              <a:latin typeface="Calibri" pitchFamily="34" charset="0"/>
            </a:endParaRPr>
          </a:p>
        </p:txBody>
      </p:sp>
      <p:sp>
        <p:nvSpPr>
          <p:cNvPr id="17" name="Slide Number Placeholder 5">
            <a:extLst>
              <a:ext uri="{FF2B5EF4-FFF2-40B4-BE49-F238E27FC236}">
                <a16:creationId xmlns:a16="http://schemas.microsoft.com/office/drawing/2014/main" id="{F939012B-0F64-474F-BE11-83522E977951}"/>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98</a:t>
            </a:fld>
            <a:endParaRPr lang="en-US" dirty="0"/>
          </a:p>
        </p:txBody>
      </p:sp>
    </p:spTree>
    <p:extLst>
      <p:ext uri="{BB962C8B-B14F-4D97-AF65-F5344CB8AC3E}">
        <p14:creationId xmlns:p14="http://schemas.microsoft.com/office/powerpoint/2010/main" val="34523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2" grpId="0"/>
      <p:bldP spid="33" grpId="0"/>
      <p:bldP spid="34" grpId="0"/>
      <p:bldP spid="35" grpId="0"/>
      <p:bldP spid="36" grpId="0"/>
      <p:bldP spid="37" grpId="0"/>
      <p:bldP spid="3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a:t>Concept Check: Uncertain Positions</a:t>
            </a:r>
          </a:p>
        </p:txBody>
      </p:sp>
      <p:sp>
        <p:nvSpPr>
          <p:cNvPr id="414723" name="Rectangle 3"/>
          <p:cNvSpPr>
            <a:spLocks noGrp="1" noChangeArrowheads="1"/>
          </p:cNvSpPr>
          <p:nvPr>
            <p:ph idx="1"/>
          </p:nvPr>
        </p:nvSpPr>
        <p:spPr>
          <a:xfrm>
            <a:off x="754199" y="1194956"/>
            <a:ext cx="8013600" cy="5234710"/>
          </a:xfrm>
          <a:solidFill>
            <a:schemeClr val="bg1">
              <a:lumMod val="95000"/>
            </a:schemeClr>
          </a:solidFill>
        </p:spPr>
        <p:txBody>
          <a:bodyPr>
            <a:normAutofit/>
          </a:bodyPr>
          <a:lstStyle/>
          <a:p>
            <a:pPr marL="0" indent="0">
              <a:spcBef>
                <a:spcPts val="600"/>
              </a:spcBef>
              <a:spcAft>
                <a:spcPts val="1200"/>
              </a:spcAft>
              <a:buNone/>
            </a:pPr>
            <a:r>
              <a:rPr lang="en-US" sz="2000" dirty="0"/>
              <a:t>Now assume that Bagwell took an aggressive tax position that reduced taxable income from $500,000 to $400,000, recorded a Liability—uncertain tax position for $5,000, and in a later period learns that the entire position was upheld in court. Bagwell pays tax at a rate of 25%. Bagwell’s journal entry to account for taxes would include a: </a:t>
            </a:r>
          </a:p>
          <a:p>
            <a:pPr marL="457200" indent="-457200">
              <a:spcBef>
                <a:spcPts val="600"/>
              </a:spcBef>
              <a:buFont typeface="+mj-lt"/>
              <a:buAutoNum type="alphaLcPeriod"/>
              <a:tabLst>
                <a:tab pos="342900" algn="l"/>
              </a:tabLst>
            </a:pPr>
            <a:r>
              <a:rPr lang="en-US" sz="2000" dirty="0"/>
              <a:t>Debit to tax expense for $95,000</a:t>
            </a:r>
          </a:p>
          <a:p>
            <a:pPr marL="457200" indent="-457200">
              <a:spcBef>
                <a:spcPts val="600"/>
              </a:spcBef>
              <a:buFont typeface="+mj-lt"/>
              <a:buAutoNum type="alphaLcPeriod"/>
              <a:tabLst>
                <a:tab pos="342900" algn="l"/>
              </a:tabLst>
            </a:pPr>
            <a:r>
              <a:rPr lang="en-US" sz="2000" dirty="0"/>
              <a:t>Credit to tax benefit of $100,000</a:t>
            </a:r>
          </a:p>
          <a:p>
            <a:pPr marL="457200" lvl="0" indent="-457200">
              <a:spcBef>
                <a:spcPts val="600"/>
              </a:spcBef>
              <a:buFont typeface="+mj-lt"/>
              <a:buAutoNum type="alphaLcPeriod"/>
              <a:tabLst>
                <a:tab pos="342900" algn="l"/>
              </a:tabLst>
            </a:pPr>
            <a:r>
              <a:rPr lang="en-US" sz="2000" dirty="0">
                <a:solidFill>
                  <a:prstClr val="black"/>
                </a:solidFill>
              </a:rPr>
              <a:t>Debit to tax refund receivable of $5,000</a:t>
            </a:r>
          </a:p>
          <a:p>
            <a:pPr marL="457200" lvl="0" indent="-457200">
              <a:spcBef>
                <a:spcPts val="600"/>
              </a:spcBef>
              <a:buFont typeface="+mj-lt"/>
              <a:buAutoNum type="alphaLcPeriod"/>
              <a:tabLst>
                <a:tab pos="342900" algn="l"/>
              </a:tabLst>
            </a:pPr>
            <a:r>
              <a:rPr lang="en-US" sz="2000" dirty="0">
                <a:solidFill>
                  <a:prstClr val="black"/>
                </a:solidFill>
              </a:rPr>
              <a:t>Debit to Liability—uncertain tax position of $5,000</a:t>
            </a:r>
          </a:p>
          <a:p>
            <a:pPr marL="0" lvl="0" indent="0">
              <a:spcBef>
                <a:spcPts val="600"/>
              </a:spcBef>
              <a:buNone/>
              <a:tabLst>
                <a:tab pos="342900" algn="l"/>
              </a:tabLst>
            </a:pPr>
            <a:endParaRPr lang="en-US" sz="2000" dirty="0">
              <a:solidFill>
                <a:prstClr val="black"/>
              </a:solidFill>
            </a:endParaRP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54192" y="3847246"/>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4" name="TextBox 3"/>
          <p:cNvSpPr txBox="1"/>
          <p:nvPr/>
        </p:nvSpPr>
        <p:spPr>
          <a:xfrm>
            <a:off x="939930" y="4454163"/>
            <a:ext cx="7383188" cy="1031051"/>
          </a:xfrm>
          <a:prstGeom prst="rect">
            <a:avLst/>
          </a:prstGeom>
          <a:solidFill>
            <a:srgbClr val="FDEADA"/>
          </a:solidFill>
          <a:ln w="6350">
            <a:solidFill>
              <a:schemeClr val="tx1"/>
            </a:solidFill>
          </a:ln>
        </p:spPr>
        <p:txBody>
          <a:bodyPr wrap="square" rtlCol="0">
            <a:spAutoFit/>
          </a:bodyPr>
          <a:lstStyle/>
          <a:p>
            <a:pPr fontAlgn="base">
              <a:spcBef>
                <a:spcPct val="0"/>
              </a:spcBef>
              <a:spcAft>
                <a:spcPts val="600"/>
              </a:spcAft>
            </a:pPr>
            <a:r>
              <a:rPr lang="en-US" sz="1700" dirty="0">
                <a:cs typeface="Arial" charset="0"/>
              </a:rPr>
              <a:t>The correct answer is </a:t>
            </a:r>
            <a:r>
              <a:rPr lang="en-US" sz="1700" i="1" dirty="0">
                <a:cs typeface="Arial" charset="0"/>
              </a:rPr>
              <a:t>d</a:t>
            </a:r>
            <a:r>
              <a:rPr lang="en-US" sz="1700" dirty="0">
                <a:cs typeface="Arial" charset="0"/>
              </a:rPr>
              <a:t>:</a:t>
            </a:r>
          </a:p>
          <a:p>
            <a:pPr fontAlgn="base">
              <a:spcBef>
                <a:spcPct val="0"/>
              </a:spcBef>
              <a:spcAft>
                <a:spcPts val="600"/>
              </a:spcAft>
            </a:pPr>
            <a:r>
              <a:rPr lang="en-US" sz="1700" dirty="0">
                <a:cs typeface="Arial" charset="0"/>
              </a:rPr>
              <a:t>Liability—uncertain tax position 		5,000</a:t>
            </a:r>
          </a:p>
          <a:p>
            <a:pPr fontAlgn="base">
              <a:spcBef>
                <a:spcPct val="0"/>
              </a:spcBef>
            </a:pPr>
            <a:r>
              <a:rPr lang="en-US" sz="1700" dirty="0">
                <a:solidFill>
                  <a:prstClr val="black"/>
                </a:solidFill>
                <a:cs typeface="Arial" charset="0"/>
              </a:rPr>
              <a:t>	</a:t>
            </a:r>
            <a:r>
              <a:rPr lang="en-US" sz="1700" dirty="0">
                <a:cs typeface="Arial" charset="0"/>
              </a:rPr>
              <a:t>Income tax expense (benefit)</a:t>
            </a:r>
            <a:r>
              <a:rPr lang="en-US" sz="1700" dirty="0">
                <a:solidFill>
                  <a:srgbClr val="0070C0"/>
                </a:solidFill>
                <a:cs typeface="Arial" charset="0"/>
              </a:rPr>
              <a:t>			5,000</a:t>
            </a:r>
          </a:p>
        </p:txBody>
      </p:sp>
      <p:sp>
        <p:nvSpPr>
          <p:cNvPr id="6" name="Title 2"/>
          <p:cNvSpPr txBox="1">
            <a:spLocks/>
          </p:cNvSpPr>
          <p:nvPr/>
        </p:nvSpPr>
        <p:spPr bwMode="auto">
          <a:xfrm>
            <a:off x="8389940" y="119065"/>
            <a:ext cx="738187" cy="363537"/>
          </a:xfrm>
          <a:prstGeom prst="rect">
            <a:avLst/>
          </a:prstGeom>
          <a:noFill/>
          <a:ln>
            <a:noFill/>
          </a:ln>
          <a:extLst/>
        </p:spPr>
        <p:txBody>
          <a:bodyPr anchor="ctr">
            <a:normAutofit fontScale="400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dirty="0"/>
              <a:t>LO16-9</a:t>
            </a:r>
          </a:p>
        </p:txBody>
      </p:sp>
      <p:sp>
        <p:nvSpPr>
          <p:cNvPr id="7" name="Rectangle 6">
            <a:extLst>
              <a:ext uri="{FF2B5EF4-FFF2-40B4-BE49-F238E27FC236}">
                <a16:creationId xmlns:a16="http://schemas.microsoft.com/office/drawing/2014/main" id="{4FB4467C-3A18-4549-8893-52076524A913}"/>
              </a:ext>
            </a:extLst>
          </p:cNvPr>
          <p:cNvSpPr/>
          <p:nvPr/>
        </p:nvSpPr>
        <p:spPr>
          <a:xfrm>
            <a:off x="5393008" y="4800643"/>
            <a:ext cx="839403" cy="338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478CB1D5-E817-1943-874A-3AD2092D0B08}"/>
              </a:ext>
            </a:extLst>
          </p:cNvPr>
          <p:cNvSpPr txBox="1">
            <a:spLocks/>
          </p:cNvSpPr>
          <p:nvPr/>
        </p:nvSpPr>
        <p:spPr>
          <a:xfrm>
            <a:off x="6553200" y="637624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16-</a:t>
            </a:r>
            <a:fld id="{2607F632-3F85-4F98-B182-BC32E868C800}" type="slidenum">
              <a:rPr lang="en-US" smtClean="0"/>
              <a:pPr/>
              <a:t>99</a:t>
            </a:fld>
            <a:endParaRPr lang="en-US" dirty="0"/>
          </a:p>
        </p:txBody>
      </p:sp>
    </p:spTree>
    <p:extLst>
      <p:ext uri="{BB962C8B-B14F-4D97-AF65-F5344CB8AC3E}">
        <p14:creationId xmlns:p14="http://schemas.microsoft.com/office/powerpoint/2010/main" val="32643253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mc:Fallback>
  </mc:AlternateContent>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34148</TotalTime>
  <Words>18636</Words>
  <Application>Microsoft Macintosh PowerPoint</Application>
  <PresentationFormat>On-screen Show (4:3)</PresentationFormat>
  <Paragraphs>3041</Paragraphs>
  <Slides>104</Slides>
  <Notes>104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104</vt:i4>
      </vt:variant>
    </vt:vector>
  </HeadingPairs>
  <TitlesOfParts>
    <vt:vector size="113" baseType="lpstr">
      <vt:lpstr>Arial</vt:lpstr>
      <vt:lpstr>Calibri</vt:lpstr>
      <vt:lpstr>Calibri Light</vt:lpstr>
      <vt:lpstr>Lucida Grande</vt:lpstr>
      <vt:lpstr>Tahoma</vt:lpstr>
      <vt:lpstr>Times New Roman</vt:lpstr>
      <vt:lpstr>Wingdings</vt:lpstr>
      <vt:lpstr>Office Theme</vt:lpstr>
      <vt:lpstr>1_Office Theme</vt:lpstr>
      <vt:lpstr>Chapter 16</vt:lpstr>
      <vt:lpstr>Conceptual Underpinning</vt:lpstr>
      <vt:lpstr>Conceptual Underpinning (continued)</vt:lpstr>
      <vt:lpstr>Conceptual Underpinning - Example</vt:lpstr>
      <vt:lpstr>Conceptual Underpinning – Example (continued)</vt:lpstr>
      <vt:lpstr>Deferred Tax Assets and Deferred Tax Liabilities</vt:lpstr>
      <vt:lpstr>The 4-Step Process</vt:lpstr>
      <vt:lpstr> Types of Temporary Differences</vt:lpstr>
      <vt:lpstr> Expense-Related Deferred Tax Liabilities</vt:lpstr>
      <vt:lpstr>Determining and Recording Income Taxes—2021 </vt:lpstr>
      <vt:lpstr>Determining and Recording Income Taxes—2022 </vt:lpstr>
      <vt:lpstr>Determining and Recording Income Taxes—2023 </vt:lpstr>
      <vt:lpstr>Temporary Difference Originating in 2021 and Reversing in 2022 and 2023 </vt:lpstr>
      <vt:lpstr>Concept Check: Depreciation</vt:lpstr>
      <vt:lpstr>Concept Check: Deferred Tax Liability</vt:lpstr>
      <vt:lpstr>Balance Sheet and Income Statement Perspectives</vt:lpstr>
      <vt:lpstr> Temporary Book-Tax Difference</vt:lpstr>
      <vt:lpstr>Concept Check: Balance Sheet Presentation</vt:lpstr>
      <vt:lpstr>Revenue-Related Deferred tax liabilities</vt:lpstr>
      <vt:lpstr>Determining and Recording Income Taxes—2021 </vt:lpstr>
      <vt:lpstr>Determining and Recording Income Taxes—2022 </vt:lpstr>
      <vt:lpstr>Determining and Recording Income Taxes—2023 </vt:lpstr>
      <vt:lpstr>Temporary Difference Originating in 2021 and Reversing in 2022 and 2023 </vt:lpstr>
      <vt:lpstr>Concept Check: Installment Sale</vt:lpstr>
      <vt:lpstr> Temporary Book-Tax Difference</vt:lpstr>
      <vt:lpstr>Deferred Tax Assets</vt:lpstr>
      <vt:lpstr> Expense-Related Deferred Tax Assets</vt:lpstr>
      <vt:lpstr>Determining and Recording Income Taxes—2021 </vt:lpstr>
      <vt:lpstr>Determining and Recording Income Taxes—2022 </vt:lpstr>
      <vt:lpstr>Determining and Recording Income Taxes—2023 </vt:lpstr>
      <vt:lpstr> Temporary Difference Originating in 2021 and Reversing in 2022 and 2023 </vt:lpstr>
      <vt:lpstr> Temporary Book-Tax Difference</vt:lpstr>
      <vt:lpstr>Concept Check: Deferred Tax Asset</vt:lpstr>
      <vt:lpstr>Revenue-Related Deferred Tax Assets</vt:lpstr>
      <vt:lpstr>Determining and Recording Income Taxes—2021 </vt:lpstr>
      <vt:lpstr>Determining and Recording Income Taxes—2022 </vt:lpstr>
      <vt:lpstr>Determining and Recording Income Taxes—2023 </vt:lpstr>
      <vt:lpstr> Temporary Difference Originating in 2021 and Reversing in 2022 and 2023 </vt:lpstr>
      <vt:lpstr> Temporary Book-Tax Difference</vt:lpstr>
      <vt:lpstr>Concept Check: Deferred Revenue</vt:lpstr>
      <vt:lpstr> Valuation Allowance </vt:lpstr>
      <vt:lpstr>Valuation Allowance (cont.)</vt:lpstr>
      <vt:lpstr>Valuation Allowance (concluded) </vt:lpstr>
      <vt:lpstr>Concept Check: Valuation Allowance</vt:lpstr>
      <vt:lpstr> Explanation for Valuation Allowance—Sears Holding Corporation</vt:lpstr>
      <vt:lpstr>International Financial Reporting Standards: Valuation Allowance</vt:lpstr>
      <vt:lpstr> Disclosure of Tax Expense—Shoe Carnival, Inc.</vt:lpstr>
      <vt:lpstr> Disclosure of Deferred Tax Assets and Liabilities—Shoe Carnival, Inc.</vt:lpstr>
      <vt:lpstr>Permanent Differences</vt:lpstr>
      <vt:lpstr> Differences without Deferred Tax Consequences</vt:lpstr>
      <vt:lpstr>Permanent Differences (continued)</vt:lpstr>
      <vt:lpstr>Concept Check: Municipal Bond Interest</vt:lpstr>
      <vt:lpstr>Temporary and Permanent Differences</vt:lpstr>
      <vt:lpstr>Temporary and Permanent Differences (continued)</vt:lpstr>
      <vt:lpstr>Temporary and Permanent Differences (concluded) </vt:lpstr>
      <vt:lpstr> Effective Tax Rate—Shoe Carnival</vt:lpstr>
      <vt:lpstr>Differences between IFRS and U.S. GAAP</vt:lpstr>
      <vt:lpstr>Tax Rate Considerations</vt:lpstr>
      <vt:lpstr>Already Scheduled Difference in Tax Rates</vt:lpstr>
      <vt:lpstr>Changes in Tax Laws or Rates</vt:lpstr>
      <vt:lpstr>Changes in Tax Laws or Rates (Continued)</vt:lpstr>
      <vt:lpstr>Effect of a tax rate change on a deferred tax liability</vt:lpstr>
      <vt:lpstr>Effect of a tax rate change on a deferred tax asset</vt:lpstr>
      <vt:lpstr>Concept Check: Deferred Tax Liability Based on Tax Rate</vt:lpstr>
      <vt:lpstr>Concept Check: Change in Tax Rate</vt:lpstr>
      <vt:lpstr>Multiple Temporary Differences</vt:lpstr>
      <vt:lpstr> Multiple Temporary Differences (continued)</vt:lpstr>
      <vt:lpstr>Multiple Temporary Differences (concluded)</vt:lpstr>
      <vt:lpstr>Multiple Temporary Differences—2021</vt:lpstr>
      <vt:lpstr>Multiple Temporary Differences—2021 (continued)</vt:lpstr>
      <vt:lpstr>Multiple Temporary Differences—2022</vt:lpstr>
      <vt:lpstr>Multiple Temporary Differences—2022 (continued)</vt:lpstr>
      <vt:lpstr>Net Operating Losses (NOLs)</vt:lpstr>
      <vt:lpstr>Net Operating Loss Carryforward</vt:lpstr>
      <vt:lpstr>Net Operating Loss Carryforward (continued)</vt:lpstr>
      <vt:lpstr>Concept Check: Net Operating Loss</vt:lpstr>
      <vt:lpstr>Utilizing a Net Operating Loss Carryforward</vt:lpstr>
      <vt:lpstr>Net Operating Loss Carryforward (continued)</vt:lpstr>
      <vt:lpstr>Net Operating Loss Carryback</vt:lpstr>
      <vt:lpstr>Net Operating Loss Carryback (continued)</vt:lpstr>
      <vt:lpstr>Net Operating Loss Carryback (continued)</vt:lpstr>
      <vt:lpstr>Net Operating Loss Carryback (concluded)</vt:lpstr>
      <vt:lpstr>Financial Statement Presentation</vt:lpstr>
      <vt:lpstr>Disclosure Notes</vt:lpstr>
      <vt:lpstr> Disclosure of Tax Expense—Shoe Carnival, Inc.</vt:lpstr>
      <vt:lpstr>Disclosure Notes (continued)</vt:lpstr>
      <vt:lpstr> Disclosure of Deferred Tax Assets and Liabilities—Shoe Carnival, Inc.</vt:lpstr>
      <vt:lpstr> Effective Tax Rate—Shoe Carnival</vt:lpstr>
      <vt:lpstr>Disclosure Notes: Net Operating Loss Carryforwards</vt:lpstr>
      <vt:lpstr>Coping with Uncertainty in Income Taxes</vt:lpstr>
      <vt:lpstr>Coping with Uncertainty in Income Taxes (continued)</vt:lpstr>
      <vt:lpstr>Coping with Uncertainty in Income Taxes (cont. 2)</vt:lpstr>
      <vt:lpstr>Coping with Uncertainty in Income Taxes (cont. 3)</vt:lpstr>
      <vt:lpstr>Concept Check: Not “More Likely Than Not”</vt:lpstr>
      <vt:lpstr>Concept Check: “More Likely Than Not”</vt:lpstr>
      <vt:lpstr>Coping with Uncertainty in Income Taxes (cont. 4) </vt:lpstr>
      <vt:lpstr>Coping with Uncertainty in Income Taxes (cont. 5)</vt:lpstr>
      <vt:lpstr>Coping with Uncertainty in Income Taxes  (concluded)</vt:lpstr>
      <vt:lpstr>Concept Check: Uncertain Positions</vt:lpstr>
      <vt:lpstr> Disclosure of Deferred Taxes—Staples, Inc.</vt:lpstr>
      <vt:lpstr>Intraperiod Tax Allocation</vt:lpstr>
      <vt:lpstr>Intraperiod Tax Allocation (continued)</vt:lpstr>
      <vt:lpstr>Intraperiod Tax Allocation (concluded)</vt:lpstr>
      <vt:lpstr>End of Chapter 16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Keerthana C K</dc:creator>
  <cp:lastModifiedBy>Caitlyn Johnston</cp:lastModifiedBy>
  <cp:revision>1587</cp:revision>
  <dcterms:created xsi:type="dcterms:W3CDTF">2014-12-23T19:03:44Z</dcterms:created>
  <dcterms:modified xsi:type="dcterms:W3CDTF">2019-01-17T04:03:12Z</dcterms:modified>
</cp:coreProperties>
</file>