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8"/>
  </p:notesMasterIdLst>
  <p:sldIdLst>
    <p:sldId id="256" r:id="rId2"/>
    <p:sldId id="257" r:id="rId3"/>
    <p:sldId id="258" r:id="rId4"/>
    <p:sldId id="259" r:id="rId5"/>
    <p:sldId id="260" r:id="rId6"/>
    <p:sldId id="319" r:id="rId7"/>
    <p:sldId id="320" r:id="rId8"/>
    <p:sldId id="334" r:id="rId9"/>
    <p:sldId id="261" r:id="rId10"/>
    <p:sldId id="263" r:id="rId11"/>
    <p:sldId id="264" r:id="rId12"/>
    <p:sldId id="265" r:id="rId13"/>
    <p:sldId id="266" r:id="rId14"/>
    <p:sldId id="267" r:id="rId15"/>
    <p:sldId id="268" r:id="rId16"/>
    <p:sldId id="337" r:id="rId17"/>
    <p:sldId id="322" r:id="rId18"/>
    <p:sldId id="269" r:id="rId19"/>
    <p:sldId id="270" r:id="rId20"/>
    <p:sldId id="271" r:id="rId21"/>
    <p:sldId id="272" r:id="rId22"/>
    <p:sldId id="330" r:id="rId23"/>
    <p:sldId id="344" r:id="rId24"/>
    <p:sldId id="273" r:id="rId25"/>
    <p:sldId id="274" r:id="rId26"/>
    <p:sldId id="276" r:id="rId27"/>
    <p:sldId id="321" r:id="rId28"/>
    <p:sldId id="343" r:id="rId29"/>
    <p:sldId id="278" r:id="rId30"/>
    <p:sldId id="279" r:id="rId31"/>
    <p:sldId id="280" r:id="rId32"/>
    <p:sldId id="281" r:id="rId33"/>
    <p:sldId id="325" r:id="rId34"/>
    <p:sldId id="282" r:id="rId35"/>
    <p:sldId id="283" r:id="rId36"/>
    <p:sldId id="342" r:id="rId37"/>
    <p:sldId id="285" r:id="rId38"/>
    <p:sldId id="287" r:id="rId39"/>
    <p:sldId id="288" r:id="rId40"/>
    <p:sldId id="289" r:id="rId41"/>
    <p:sldId id="290" r:id="rId42"/>
    <p:sldId id="291" r:id="rId43"/>
    <p:sldId id="292" r:id="rId44"/>
    <p:sldId id="293" r:id="rId45"/>
    <p:sldId id="294" r:id="rId46"/>
    <p:sldId id="297" r:id="rId47"/>
    <p:sldId id="295" r:id="rId48"/>
    <p:sldId id="296" r:id="rId49"/>
    <p:sldId id="299" r:id="rId50"/>
    <p:sldId id="304" r:id="rId51"/>
    <p:sldId id="301" r:id="rId52"/>
    <p:sldId id="345" r:id="rId53"/>
    <p:sldId id="302" r:id="rId54"/>
    <p:sldId id="315" r:id="rId55"/>
    <p:sldId id="303" r:id="rId56"/>
    <p:sldId id="316" r:id="rId57"/>
    <p:sldId id="336" r:id="rId58"/>
    <p:sldId id="305" r:id="rId59"/>
    <p:sldId id="306" r:id="rId60"/>
    <p:sldId id="307" r:id="rId61"/>
    <p:sldId id="348" r:id="rId62"/>
    <p:sldId id="331" r:id="rId63"/>
    <p:sldId id="332" r:id="rId64"/>
    <p:sldId id="346" r:id="rId65"/>
    <p:sldId id="347" r:id="rId66"/>
    <p:sldId id="318"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p15:clr>
            <a:srgbClr val="A4A3A4"/>
          </p15:clr>
        </p15:guide>
        <p15:guide id="2" pos="480">
          <p15:clr>
            <a:srgbClr val="A4A3A4"/>
          </p15:clr>
        </p15:guide>
        <p15:guide id="3" pos="55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initials="H" lastIdx="46" clrIdx="0">
    <p:extLst/>
  </p:cmAuthor>
  <p:cmAuthor id="2" name="Agate 10" initials="A1" lastIdx="1" clrIdx="1"/>
  <p:cmAuthor id="3" name="Owner" initials="O" lastIdx="16" clrIdx="2">
    <p:extLst>
      <p:ext uri="{19B8F6BF-5375-455C-9EA6-DF929625EA0E}">
        <p15:presenceInfo xmlns:p15="http://schemas.microsoft.com/office/powerpoint/2012/main" userId="Owner" providerId="None"/>
      </p:ext>
    </p:extLst>
  </p:cmAuthor>
  <p:cmAuthor id="4" name="Shortt, Jacob" initials="SJ" lastIdx="15" clrIdx="3">
    <p:extLst>
      <p:ext uri="{19B8F6BF-5375-455C-9EA6-DF929625EA0E}">
        <p15:presenceInfo xmlns:p15="http://schemas.microsoft.com/office/powerpoint/2012/main" userId="S::jshortt@vt.edu::d4a0093f-b11e-4f22-a730-d0aef9c66b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58346"/>
    <a:srgbClr val="F79646"/>
    <a:srgbClr val="C00000"/>
    <a:srgbClr val="0072A2"/>
    <a:srgbClr val="FFFAB0"/>
    <a:srgbClr val="FDEADA"/>
    <a:srgbClr val="FFFFCC"/>
    <a:srgbClr val="BC2400"/>
    <a:srgbClr val="CEE2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1766" autoAdjust="0"/>
  </p:normalViewPr>
  <p:slideViewPr>
    <p:cSldViewPr>
      <p:cViewPr varScale="1">
        <p:scale>
          <a:sx n="106" d="100"/>
          <a:sy n="106" d="100"/>
        </p:scale>
        <p:origin x="1784" y="168"/>
      </p:cViewPr>
      <p:guideLst>
        <p:guide orient="horz" pos="912"/>
        <p:guide pos="480"/>
        <p:guide pos="5520"/>
      </p:guideLst>
    </p:cSldViewPr>
  </p:slideViewPr>
  <p:notesTextViewPr>
    <p:cViewPr>
      <p:scale>
        <a:sx n="3" d="2"/>
        <a:sy n="3" d="2"/>
      </p:scale>
      <p:origin x="0" y="0"/>
    </p:cViewPr>
  </p:notesTextViewPr>
  <p:sorterViewPr>
    <p:cViewPr>
      <p:scale>
        <a:sx n="140" d="100"/>
        <a:sy n="140" d="100"/>
      </p:scale>
      <p:origin x="0" y="-11190"/>
    </p:cViewPr>
  </p:sorterViewPr>
  <p:notesViewPr>
    <p:cSldViewPr snapToGrid="0" snapToObjects="1">
      <p:cViewPr>
        <p:scale>
          <a:sx n="240" d="100"/>
          <a:sy n="240" d="100"/>
        </p:scale>
        <p:origin x="128" y="592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58FE8C-29CF-4CCB-9099-1A3FF20AD92B}" type="datetimeFigureOut">
              <a:rPr lang="en-US" smtClean="0"/>
              <a:pPr/>
              <a:t>12/11/18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ED483-A17F-43BA-875A-90610EF3B010}" type="slidenum">
              <a:rPr lang="en-US" smtClean="0"/>
              <a:pPr/>
              <a:t>‹#›</a:t>
            </a:fld>
            <a:endParaRPr lang="en-US" dirty="0"/>
          </a:p>
        </p:txBody>
      </p:sp>
    </p:spTree>
    <p:extLst>
      <p:ext uri="{BB962C8B-B14F-4D97-AF65-F5344CB8AC3E}">
        <p14:creationId xmlns:p14="http://schemas.microsoft.com/office/powerpoint/2010/main" val="64687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Chapter 4 provided a brief overview of accounting changes and error correction. Later, we discussed changes encountered in connection with specific assets and liabilities as we dealt with those topics in subsequent chapters.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Here we revisit accounting changes and error correction to synthesize the way these are handled in a variety of situations that might be encountered in practice. We see that most changes in accounting principle are reported retrospectively. Changes in estimates are accounted for prospectively. A change in depreciation methods is considered a change in estimate resulting from a change in principle. Both changes in reporting entities and the correction of errors are reported retrospectively. </a:t>
            </a:r>
            <a:endParaRPr lang="en-US"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a:t>
            </a:fld>
            <a:endParaRPr lang="en-IN" dirty="0">
              <a:solidFill>
                <a:prstClr val="black"/>
              </a:solidFill>
            </a:endParaRPr>
          </a:p>
        </p:txBody>
      </p:sp>
    </p:spTree>
    <p:extLst>
      <p:ext uri="{BB962C8B-B14F-4D97-AF65-F5344CB8AC3E}">
        <p14:creationId xmlns:p14="http://schemas.microsoft.com/office/powerpoint/2010/main" val="330959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a:t>We now see how the company</a:t>
            </a:r>
            <a:r>
              <a:rPr lang="en-US" sz="1100" b="0" baseline="0" dirty="0"/>
              <a:t> recasts the comparative statements. </a:t>
            </a:r>
            <a:r>
              <a:rPr lang="en-IN" sz="1100" b="0" baseline="0" dirty="0"/>
              <a:t>For each year reported in the comparative statements, Air Parts makes those statements appear as if the newly adopted accounting method (FIFO) had been applied all along. As you learned in Chapter 1, comparability is one of the important qualitative characteristics of accounting information.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100" b="0" baseline="0" dirty="0"/>
              <a:t>When accounting changes occur, the usefulness of the comparative financial statements is enhanced with retrospective application of those changes.</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100" b="0" baseline="0" dirty="0"/>
              <a:t>Earnings per share each year, of course, also will be based on the revised net income numbers.</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10</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Illustration 20–3A Effects of Switch to FIFO</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Balance Sheets </a:t>
            </a:r>
          </a:p>
          <a:p>
            <a:endParaRPr lang="en-IN" sz="1200" b="0" i="0" u="none" strike="noStrike" kern="1200" baseline="0" dirty="0">
              <a:solidFill>
                <a:schemeClr val="tx1"/>
              </a:solidFill>
              <a:latin typeface="+mn-lt"/>
              <a:ea typeface="+mn-ea"/>
              <a:cs typeface="+mn-cs"/>
            </a:endParaRPr>
          </a:p>
          <a:p>
            <a:r>
              <a:rPr lang="en-IN" sz="1200" b="1" i="0" u="none" strike="noStrike" kern="1200" baseline="0" dirty="0">
                <a:solidFill>
                  <a:schemeClr val="tx1"/>
                </a:solidFill>
                <a:latin typeface="+mn-lt"/>
                <a:ea typeface="+mn-ea"/>
                <a:cs typeface="+mn-cs"/>
              </a:rPr>
              <a:t>Inventory:</a:t>
            </a:r>
          </a:p>
          <a:p>
            <a:r>
              <a:rPr lang="en-US" sz="1200" b="0" i="0" u="none" strike="noStrike" kern="1200" baseline="0" dirty="0">
                <a:solidFill>
                  <a:schemeClr val="tx1"/>
                </a:solidFill>
                <a:latin typeface="+mn-lt"/>
                <a:ea typeface="+mn-ea"/>
                <a:cs typeface="+mn-cs"/>
              </a:rPr>
              <a:t>In its comparative balance sheets, Air Parts will report 2021 </a:t>
            </a:r>
            <a:r>
              <a:rPr lang="en-US" sz="1200" b="1" i="0" u="none" strike="noStrike" kern="1200" baseline="0" dirty="0">
                <a:solidFill>
                  <a:schemeClr val="tx1"/>
                </a:solidFill>
                <a:latin typeface="+mn-lt"/>
                <a:ea typeface="+mn-ea"/>
                <a:cs typeface="+mn-cs"/>
              </a:rPr>
              <a:t>inventory </a:t>
            </a:r>
            <a:r>
              <a:rPr lang="en-US" sz="1200" b="0" i="0" u="none" strike="noStrike" kern="1200" baseline="0" dirty="0">
                <a:solidFill>
                  <a:schemeClr val="tx1"/>
                </a:solidFill>
                <a:latin typeface="+mn-lt"/>
                <a:ea typeface="+mn-ea"/>
                <a:cs typeface="+mn-cs"/>
              </a:rPr>
              <a:t>by its newly adopted method, FIFO, and revise the amounts it reported last year for its 2019 and 2020 inventory. Each year, inventory will be higher than it would have been by LIFO. Here’s why: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Since the cost of goods </a:t>
            </a:r>
            <a:r>
              <a:rPr lang="en-US" sz="1200" b="0" i="1" u="none" strike="noStrike" kern="1200" baseline="0" dirty="0">
                <a:solidFill>
                  <a:schemeClr val="tx1"/>
                </a:solidFill>
                <a:latin typeface="+mn-lt"/>
                <a:ea typeface="+mn-ea"/>
                <a:cs typeface="+mn-cs"/>
              </a:rPr>
              <a:t>available for sale </a:t>
            </a:r>
            <a:r>
              <a:rPr lang="en-US" sz="1200" b="0" i="0" u="none" strike="noStrike" kern="1200" baseline="0" dirty="0">
                <a:solidFill>
                  <a:schemeClr val="tx1"/>
                </a:solidFill>
                <a:latin typeface="+mn-lt"/>
                <a:ea typeface="+mn-ea"/>
                <a:cs typeface="+mn-cs"/>
              </a:rPr>
              <a:t>each period is the sum of the cost of goods </a:t>
            </a:r>
            <a:r>
              <a:rPr lang="en-US" sz="1200" b="0" i="1" u="none" strike="noStrike" kern="1200" baseline="0" dirty="0">
                <a:solidFill>
                  <a:schemeClr val="tx1"/>
                </a:solidFill>
                <a:latin typeface="+mn-lt"/>
                <a:ea typeface="+mn-ea"/>
                <a:cs typeface="+mn-cs"/>
              </a:rPr>
              <a:t>sold </a:t>
            </a:r>
            <a:r>
              <a:rPr lang="en-US" sz="1200" b="0" i="0" u="none" strike="noStrike" kern="1200" baseline="0" dirty="0">
                <a:solidFill>
                  <a:schemeClr val="tx1"/>
                </a:solidFill>
                <a:latin typeface="+mn-lt"/>
                <a:ea typeface="+mn-ea"/>
                <a:cs typeface="+mn-cs"/>
              </a:rPr>
              <a:t>and the cost of goods </a:t>
            </a:r>
            <a:r>
              <a:rPr lang="en-US" sz="1200" b="0" i="1" u="none" strike="noStrike" kern="1200" baseline="0" dirty="0">
                <a:solidFill>
                  <a:schemeClr val="tx1"/>
                </a:solidFill>
                <a:latin typeface="+mn-lt"/>
                <a:ea typeface="+mn-ea"/>
                <a:cs typeface="+mn-cs"/>
              </a:rPr>
              <a:t>unsold </a:t>
            </a:r>
            <a:r>
              <a:rPr lang="en-US" sz="1200" b="0" i="0" u="none" strike="noStrike" kern="1200" baseline="0" dirty="0">
                <a:solidFill>
                  <a:schemeClr val="tx1"/>
                </a:solidFill>
                <a:latin typeface="+mn-lt"/>
                <a:ea typeface="+mn-ea"/>
                <a:cs typeface="+mn-cs"/>
              </a:rPr>
              <a:t>(inventory), a difference in cost of goods sold resulting from having used LIFO rather than FIFO means there also is an opposite difference in inventory. Because cost of goods sold by the FIFO method is </a:t>
            </a:r>
            <a:r>
              <a:rPr lang="en-US" sz="1200" b="0" i="1" u="none" strike="noStrike" kern="1200" baseline="0" dirty="0">
                <a:solidFill>
                  <a:schemeClr val="tx1"/>
                </a:solidFill>
                <a:latin typeface="+mn-lt"/>
                <a:ea typeface="+mn-ea"/>
                <a:cs typeface="+mn-cs"/>
              </a:rPr>
              <a:t>less </a:t>
            </a:r>
            <a:r>
              <a:rPr lang="en-US" sz="1200" b="0" i="0" u="none" strike="noStrike" kern="1200" baseline="0" dirty="0">
                <a:solidFill>
                  <a:schemeClr val="tx1"/>
                </a:solidFill>
                <a:latin typeface="+mn-lt"/>
                <a:ea typeface="+mn-ea"/>
                <a:cs typeface="+mn-cs"/>
              </a:rPr>
              <a:t>than by LIFO, inventory by FIFO is </a:t>
            </a:r>
            <a:r>
              <a:rPr lang="en-US" sz="1200" b="0" i="1" u="none" strike="noStrike" kern="1200" baseline="0" dirty="0">
                <a:solidFill>
                  <a:schemeClr val="tx1"/>
                </a:solidFill>
                <a:latin typeface="+mn-lt"/>
                <a:ea typeface="+mn-ea"/>
                <a:cs typeface="+mn-cs"/>
              </a:rPr>
              <a:t>greater </a:t>
            </a:r>
            <a:r>
              <a:rPr lang="en-US" sz="1200" b="0" i="0" u="none" strike="noStrike" kern="1200" baseline="0" dirty="0">
                <a:solidFill>
                  <a:schemeClr val="tx1"/>
                </a:solidFill>
                <a:latin typeface="+mn-lt"/>
                <a:ea typeface="+mn-ea"/>
                <a:cs typeface="+mn-cs"/>
              </a:rPr>
              <a:t>than by LIFO. The amounts of the differences and also the cumulative differences over the years are calculated in </a:t>
            </a:r>
            <a:r>
              <a:rPr lang="en-IN" sz="1200" b="0" i="0" u="none" strike="noStrike" kern="1200" baseline="0" dirty="0">
                <a:solidFill>
                  <a:schemeClr val="tx1"/>
                </a:solidFill>
                <a:latin typeface="+mn-lt"/>
                <a:ea typeface="+mn-ea"/>
                <a:cs typeface="+mn-cs"/>
              </a:rPr>
              <a:t>the illustration here.</a:t>
            </a:r>
          </a:p>
          <a:p>
            <a:endParaRPr lang="en-IN" sz="1200" b="0" i="0" u="none" strike="noStrike" kern="1200" baseline="0" dirty="0">
              <a:solidFill>
                <a:schemeClr val="tx1"/>
              </a:solidFill>
              <a:latin typeface="+mn-lt"/>
              <a:ea typeface="+mn-ea"/>
              <a:cs typeface="+mn-cs"/>
            </a:endParaRPr>
          </a:p>
          <a:p>
            <a:r>
              <a:rPr lang="en-IN" sz="1200" b="1" i="0" u="none" strike="noStrike" kern="1200" baseline="0" dirty="0">
                <a:solidFill>
                  <a:schemeClr val="tx1"/>
                </a:solidFill>
                <a:latin typeface="+mn-lt"/>
                <a:ea typeface="+mn-ea"/>
                <a:cs typeface="+mn-cs"/>
              </a:rPr>
              <a:t>Retained earnings:</a:t>
            </a:r>
          </a:p>
          <a:p>
            <a:r>
              <a:rPr lang="en-US" sz="1200" b="0" i="0" u="none" strike="noStrike" kern="1200" baseline="0" dirty="0">
                <a:solidFill>
                  <a:schemeClr val="tx1"/>
                </a:solidFill>
                <a:latin typeface="+mn-lt"/>
                <a:ea typeface="+mn-ea"/>
                <a:cs typeface="+mn-cs"/>
              </a:rPr>
              <a:t>Similarly, Air Parts will report </a:t>
            </a:r>
            <a:r>
              <a:rPr lang="en-US" sz="1200" b="1" i="0" u="none" strike="noStrike" kern="1200" baseline="0" dirty="0">
                <a:solidFill>
                  <a:schemeClr val="tx1"/>
                </a:solidFill>
                <a:latin typeface="+mn-lt"/>
                <a:ea typeface="+mn-ea"/>
                <a:cs typeface="+mn-cs"/>
              </a:rPr>
              <a:t>retained earnings </a:t>
            </a:r>
            <a:r>
              <a:rPr lang="en-US" sz="1200" b="0" i="0" u="none" strike="noStrike" kern="1200" baseline="0" dirty="0">
                <a:solidFill>
                  <a:schemeClr val="tx1"/>
                </a:solidFill>
                <a:latin typeface="+mn-lt"/>
                <a:ea typeface="+mn-ea"/>
                <a:cs typeface="+mn-cs"/>
              </a:rPr>
              <a:t>by FIFO each year as well. Retained earnings is different because the two inventory methods affect income differently. Because cost of goods sold by FIFO is </a:t>
            </a:r>
            <a:r>
              <a:rPr lang="en-US" sz="1200" b="0" i="1" u="none" strike="noStrike" kern="1200" baseline="0" dirty="0">
                <a:solidFill>
                  <a:schemeClr val="tx1"/>
                </a:solidFill>
                <a:latin typeface="+mn-lt"/>
                <a:ea typeface="+mn-ea"/>
                <a:cs typeface="+mn-cs"/>
              </a:rPr>
              <a:t>less </a:t>
            </a:r>
            <a:r>
              <a:rPr lang="en-US" sz="1200" b="0" i="0" u="none" strike="noStrike" kern="1200" baseline="0" dirty="0">
                <a:solidFill>
                  <a:schemeClr val="tx1"/>
                </a:solidFill>
                <a:latin typeface="+mn-lt"/>
                <a:ea typeface="+mn-ea"/>
                <a:cs typeface="+mn-cs"/>
              </a:rPr>
              <a:t>than by LIFO, income and therefore retained earnings by FIFO are </a:t>
            </a:r>
            <a:r>
              <a:rPr lang="en-US" sz="1200" b="0" i="1" u="none" strike="noStrike" kern="1200" baseline="0" dirty="0">
                <a:solidFill>
                  <a:schemeClr val="tx1"/>
                </a:solidFill>
                <a:latin typeface="+mn-lt"/>
                <a:ea typeface="+mn-ea"/>
                <a:cs typeface="+mn-cs"/>
              </a:rPr>
              <a:t>greater </a:t>
            </a:r>
            <a:r>
              <a:rPr lang="en-US" sz="1200" b="0" i="0" u="none" strike="noStrike" kern="1200" baseline="0" dirty="0">
                <a:solidFill>
                  <a:schemeClr val="tx1"/>
                </a:solidFill>
                <a:latin typeface="+mn-lt"/>
                <a:ea typeface="+mn-ea"/>
                <a:cs typeface="+mn-cs"/>
              </a:rPr>
              <a:t>than by LIFO.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Comparative balance sheets, then, will report retained earnings for 2019, 2020, and 2021 at amounts $255, $288, and $324 million higher than would have been reported if the switch from LIFO had not occurred. These are the cumulative net income differences shown </a:t>
            </a:r>
            <a:r>
              <a:rPr lang="en-IN" sz="1200" b="0" i="0" u="none" strike="noStrike" kern="1200" baseline="0" dirty="0">
                <a:solidFill>
                  <a:schemeClr val="tx1"/>
                </a:solidFill>
                <a:latin typeface="+mn-lt"/>
                <a:ea typeface="+mn-ea"/>
                <a:cs typeface="+mn-cs"/>
              </a:rPr>
              <a:t>in the </a:t>
            </a:r>
            <a:r>
              <a:rPr lang="en-US" sz="1200" b="0" i="0" u="none" strike="noStrike" kern="1200" baseline="0" dirty="0">
                <a:solidFill>
                  <a:schemeClr val="tx1"/>
                </a:solidFill>
                <a:latin typeface="+mn-lt"/>
                <a:ea typeface="+mn-ea"/>
                <a:cs typeface="+mn-cs"/>
              </a:rPr>
              <a:t>illustration.</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11</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b="0" i="0" dirty="0"/>
              <a:t>Illustration 20–3B Comparative Statements</a:t>
            </a:r>
            <a:r>
              <a:rPr lang="en-IN" b="0" i="0" baseline="0" dirty="0"/>
              <a:t> of Shareholders’ Equity</a:t>
            </a:r>
            <a:endParaRPr lang="en-IN" b="0" i="0" dirty="0"/>
          </a:p>
          <a:p>
            <a:endParaRPr lang="en-IN" b="0" i="0" dirty="0"/>
          </a:p>
          <a:p>
            <a:r>
              <a:rPr lang="en-IN" b="1" i="0" dirty="0"/>
              <a:t>Statements of shareholders’ equity.</a:t>
            </a:r>
          </a:p>
          <a:p>
            <a:endParaRPr lang="en-IN" b="1" i="0" dirty="0"/>
          </a:p>
          <a:p>
            <a:r>
              <a:rPr lang="en-US" sz="1200" b="0" i="0" u="none" strike="noStrike" kern="1200" baseline="0" dirty="0">
                <a:solidFill>
                  <a:schemeClr val="tx1"/>
                </a:solidFill>
                <a:latin typeface="+mn-lt"/>
                <a:ea typeface="+mn-ea"/>
                <a:cs typeface="+mn-cs"/>
              </a:rPr>
              <a:t>Recall that a statement of shareholders’ equity reports changes that occur in each shareholders’ equity account starting with the beginning balances in the earliest year reported.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 if retained earnings is one of the accounts whose balance requires adjustment due to a change in accounting principle (and it usually is), we must adjust the beginning balance of retained earnings for the earliest period reported in the comparative statements of shareholders’ equity. The amount of the revision is the cumulative effect of the change on years prior to that date. Air Parts will revise its 2019 beginning retained earnings since that’s the earliest year in its comparative statements. That balance had been reported in prior statements as $700 million. If FIFO had been used for inventory rather than LIFO, that amount would have been higher by </a:t>
            </a:r>
            <a:r>
              <a:rPr lang="en-US" sz="1200" b="1" i="0" u="none" strike="noStrike" kern="1200" baseline="0" dirty="0">
                <a:solidFill>
                  <a:schemeClr val="tx1"/>
                </a:solidFill>
                <a:latin typeface="+mn-lt"/>
                <a:ea typeface="+mn-ea"/>
                <a:cs typeface="+mn-cs"/>
              </a:rPr>
              <a:t>$225 million</a:t>
            </a:r>
            <a:r>
              <a:rPr lang="en-US" sz="1200" b="0" i="0" u="none" strike="noStrike" kern="1200" baseline="0" dirty="0">
                <a:solidFill>
                  <a:schemeClr val="tx1"/>
                </a:solidFill>
                <a:latin typeface="+mn-lt"/>
                <a:ea typeface="+mn-ea"/>
                <a:cs typeface="+mn-cs"/>
              </a:rPr>
              <a:t>, as calculated in Illustration 20–3A. The disclosure note pertaining to the inventory change should point out the amount of the adjustment. The January 1, 2019, retained earnings balance reported in the comparative statements of shareholders’ equity in Illustration 20–3B has been adjusted from $700 million to </a:t>
            </a:r>
            <a:r>
              <a:rPr lang="en-US" sz="1200" b="1" i="0" u="none" strike="noStrike" kern="1200" baseline="0" dirty="0">
                <a:solidFill>
                  <a:schemeClr val="tx1"/>
                </a:solidFill>
                <a:latin typeface="+mn-lt"/>
                <a:ea typeface="+mn-ea"/>
                <a:cs typeface="+mn-cs"/>
              </a:rPr>
              <a:t>$925 million</a:t>
            </a:r>
            <a:r>
              <a:rPr lang="en-US" sz="1200" b="0" i="0" u="none" strike="noStrike" kern="1200" baseline="0" dirty="0">
                <a:solidFill>
                  <a:schemeClr val="tx1"/>
                </a:solidFill>
                <a:latin typeface="+mn-lt"/>
                <a:ea typeface="+mn-ea"/>
                <a:cs typeface="+mn-cs"/>
              </a:rPr>
              <a:t>. </a:t>
            </a:r>
            <a:endParaRPr lang="en-IN" b="0" i="0" u="none" strike="noStrike" kern="1200" baseline="0" dirty="0">
              <a:solidFill>
                <a:schemeClr val="tx1"/>
              </a:solidFill>
            </a:endParaRP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12</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Besides reporting revised amounts in the comparative financial statements, Air Parts must also adjust the book balances of affected accounts. It does so by creating a journal entry to change those balances from their current amounts (from using LIFO) to what those balances would have been using the newly adopted method (FIFO). As discussed in the previous section, differences in cost of goods sold and income are reflected in retained earnings, as are the income tax effects of changes in income. So, the journal entry updates inventory, retained earnings, and the income tax liability for the cumulative differences up to the year of the decision to change from the LIFO method to the FIFO method. Adjustments are made in the beginning of the year of change, so in our example, this would be for the differences generated up to January 1, 2021. Repeating a portion of the calculation we made in Illustration 20–3A, we determine the difference in cost of goods sold and therefore in inventory. </a:t>
            </a:r>
            <a:endParaRPr lang="en-IN" sz="1200" b="0" i="0" u="none" strike="noStrike" kern="1200" baseline="0" dirty="0">
              <a:solidFill>
                <a:schemeClr val="tx1"/>
              </a:solidFill>
              <a:latin typeface="+mn-lt"/>
              <a:ea typeface="+mn-ea"/>
              <a:cs typeface="+mn-cs"/>
            </a:endParaRP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a:t>
            </a:r>
            <a:r>
              <a:rPr lang="en-US" sz="1200" b="1" i="0" u="none" strike="noStrike" kern="1200" baseline="0" dirty="0">
                <a:solidFill>
                  <a:schemeClr val="tx1"/>
                </a:solidFill>
                <a:latin typeface="+mn-lt"/>
                <a:ea typeface="+mn-ea"/>
                <a:cs typeface="+mn-cs"/>
              </a:rPr>
              <a:t>$384 </a:t>
            </a:r>
            <a:r>
              <a:rPr lang="en-US" sz="1200" b="0" i="0" u="none" strike="noStrike" kern="1200" baseline="0" dirty="0">
                <a:solidFill>
                  <a:schemeClr val="tx1"/>
                </a:solidFill>
                <a:latin typeface="+mn-lt"/>
                <a:ea typeface="+mn-ea"/>
                <a:cs typeface="+mn-cs"/>
              </a:rPr>
              <a:t>million cumulative difference in cost of goods sold also is the difference between the balance in inventory and what that balance would have been if the FIFO method, rather than LIFO, had been used before 2021. Inventory must be increased by that amount. Retained earnings must be increased also, but by only 75% of that amount because income taxes would have been higher by 25% of the change in pretax income.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Notice that the income tax effect is reflected in the income tax payable account. The reason is that, unlike for other accounting method changes, the Internal Revenue Code requires that the inventory costing method used for tax purposes must be the same as that used for financial reporting. For that reason, the tax code allows a retrospective change in an inventory method, but then requires that taxes saved previously ($96 million in this case) from having used another inventory method must now be repaid. However, taxpayers are given up to six years to pay the tax due. As a result, this liability has both a current portion (payable within one year) and a noncurrent portion (payable after one year), but is not a deferred tax liability. </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13</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To achieve consistency and comparability, accounting choices once made should be consistently followed from year to year. Any change, then, requires that the new method be justified as clearly more appropriate. In the first set of financial statements after the change, a disclosure note is needed to provide that justification. The note also should point out that comparative information has been revised, or that retrospective revision has not been made because it is impracticable, and report any per share amounts affected for the current period and all prior periods presented.</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14</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20–4 Disclosure of a Change in Inventory Method—Abercrombie &amp; Fitch</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Disclosure of a recent change by Abercrombie &amp; Fitch in a recent annual report provides us the example shown in the illustration.</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15</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a new FASB accounting standard update mandates a change in accounting principle, the Board typically specifies the way companies should implement the change and often allows companies to choose among multiple ways of accounting for the change. One approach usually allowed is the retrospective approach we discussed for voluntary changes in accounting principle, by which the new standard is applied retrospectively to all periods presented in the financial statements. And, as we discuss in the next section, sometimes the prospective approach is allowed or mandated for a new standard. A third approach the FASB sometimes allows is a </a:t>
            </a:r>
            <a:r>
              <a:rPr lang="en-US" sz="1200" b="0" i="1" u="none" strike="noStrike" kern="1200" baseline="0" dirty="0">
                <a:solidFill>
                  <a:schemeClr val="tx1"/>
                </a:solidFill>
                <a:latin typeface="+mn-lt"/>
                <a:ea typeface="+mn-ea"/>
                <a:cs typeface="+mn-cs"/>
              </a:rPr>
              <a:t>modified retrospective approach. </a:t>
            </a:r>
            <a:r>
              <a:rPr lang="en-US" sz="1200" b="0" i="0" u="none" strike="noStrike" kern="1200" baseline="0" dirty="0">
                <a:solidFill>
                  <a:schemeClr val="tx1"/>
                </a:solidFill>
                <a:latin typeface="+mn-lt"/>
                <a:ea typeface="+mn-ea"/>
                <a:cs typeface="+mn-cs"/>
              </a:rPr>
              <a:t>By this approach, we apply the new standard only to the adoption period (that is, the current period) and then adjust the balance of retained earnings at the beginning of the adoption period to capture the cumulative effects of prior periods without actually adjusting the numbers in the prior periods reported. </a:t>
            </a:r>
            <a:endParaRPr lang="en-US" dirty="0"/>
          </a:p>
        </p:txBody>
      </p:sp>
      <p:sp>
        <p:nvSpPr>
          <p:cNvPr id="4" name="Slide Number Placeholder 3"/>
          <p:cNvSpPr>
            <a:spLocks noGrp="1"/>
          </p:cNvSpPr>
          <p:nvPr>
            <p:ph type="sldNum" sz="quarter" idx="10"/>
          </p:nvPr>
        </p:nvSpPr>
        <p:spPr/>
        <p:txBody>
          <a:bodyPr/>
          <a:lstStyle/>
          <a:p>
            <a:fld id="{926ED483-A17F-43BA-875A-90610EF3B010}" type="slidenum">
              <a:rPr lang="en-US" smtClean="0"/>
              <a:pPr/>
              <a:t>16</a:t>
            </a:fld>
            <a:endParaRPr lang="en-US" dirty="0"/>
          </a:p>
        </p:txBody>
      </p:sp>
    </p:spTree>
    <p:extLst>
      <p:ext uri="{BB962C8B-B14F-4D97-AF65-F5344CB8AC3E}">
        <p14:creationId xmlns:p14="http://schemas.microsoft.com/office/powerpoint/2010/main" val="2870669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17</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dirty="0"/>
              <a:t>The correct answer is </a:t>
            </a:r>
            <a:r>
              <a:rPr lang="en-US" sz="1200" i="1" dirty="0"/>
              <a:t>c</a:t>
            </a:r>
            <a:r>
              <a:rPr lang="en-US" sz="1200" dirty="0"/>
              <a:t>. </a:t>
            </a:r>
          </a:p>
          <a:p>
            <a:r>
              <a:rPr lang="en-US" sz="1200" dirty="0"/>
              <a:t>It will be restated to the balance it would have if the weighted-average method had been used all along.</a:t>
            </a:r>
          </a:p>
          <a:p>
            <a:pPr eaLnBrk="1" hangingPunct="1"/>
            <a:endParaRPr lang="en-US" altLang="en-US" dirty="0"/>
          </a:p>
        </p:txBody>
      </p:sp>
    </p:spTree>
    <p:extLst>
      <p:ext uri="{BB962C8B-B14F-4D97-AF65-F5344CB8AC3E}">
        <p14:creationId xmlns:p14="http://schemas.microsoft.com/office/powerpoint/2010/main" val="2817226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Illustration 20–5 Disclosure of a Change to LIFO—Books A Million, Inc.</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Although we usually report voluntary changes in accounting principles retrospectively, it’s not always practicable or appropriate to do so.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For some changes in principle, insufficient information is available for retrospective application to be practicable. Revising balances in prior years means knowing what those balances should be. </a:t>
            </a:r>
            <a:r>
              <a:rPr lang="en-US" sz="1200" kern="1200" dirty="0">
                <a:solidFill>
                  <a:schemeClr val="tx1"/>
                </a:solidFill>
                <a:latin typeface="+mn-lt"/>
                <a:ea typeface="+mn-ea"/>
                <a:cs typeface="+mn-cs"/>
              </a:rPr>
              <a:t>But suppose we’re switching from the FIFO method of inventory costing to the LIFO method. Recall from your study of inventory costing methods that LIFO inventory consists of “layers” added in prior years at costs existing in those years. If another method has been used, though, the company likely hasn’t kept track of those costs. So, accounting records of prior years usually are inadequate to report the change retrospectively. In that case, a company changing to LIFO usually reports the change prospectively, and the beginning inventory in the year the LIFO method is adopted becomes the base year inventory for all future LIFO calculations. </a:t>
            </a:r>
            <a:r>
              <a:rPr lang="en-IN" sz="1200" b="0" i="0" u="none" strike="noStrike" kern="1200" baseline="0" dirty="0">
                <a:solidFill>
                  <a:schemeClr val="tx1"/>
                </a:solidFill>
                <a:latin typeface="+mn-lt"/>
                <a:ea typeface="+mn-ea"/>
                <a:cs typeface="+mn-cs"/>
              </a:rPr>
              <a:t>A disclosure note should indicate reasons why retrospective application was impracticable. Prospective changes usually are accounted for as of the beginning of the year of change.</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When Books A Million, Inc., adopted the LIFO cost flow assumption for valuing its inventories, the change was reported in a disclosure note as shown in the illustration.</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18</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When it is impracticable to determine some period-specific effects. </a:t>
            </a:r>
            <a:r>
              <a:rPr lang="en-US" sz="1200" b="0" i="0" u="none" strike="noStrike" kern="1200" baseline="0" dirty="0">
                <a:solidFill>
                  <a:schemeClr val="tx1"/>
                </a:solidFill>
                <a:latin typeface="+mn-lt"/>
                <a:ea typeface="+mn-ea"/>
                <a:cs typeface="+mn-cs"/>
              </a:rPr>
              <a:t>A company may have some, but not all, the information it needs to account for a change retrospectively. For instance, let’s say a company changes to the LIFO inventory method effective as of the beginning of 2021. It has information that would allow it to revise all assets and liabilities on the basis of the newly adopted method for 2020 in its comparative statements, but not for 2019. In that case, the company should report 2020 statement amounts (revised) and 2021 statement amounts (reported without restatement for the first time) based on LIFO, but not revise 2019 numbers. Then, account balances should be retrospectively adjusted at the beginning of 2020 since that’s the earliest date it’s practicable to do so.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it’s impracticable to adjust each year reported, the change is applied retrospectively as of the earliest year practicable.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When it is impracticable to determine the cumulative effect of prior years. </a:t>
            </a:r>
            <a:r>
              <a:rPr lang="en-US" sz="1200" b="0" i="0" u="none" strike="noStrike" kern="1200" baseline="0" dirty="0">
                <a:solidFill>
                  <a:schemeClr val="tx1"/>
                </a:solidFill>
                <a:latin typeface="+mn-lt"/>
                <a:ea typeface="+mn-ea"/>
                <a:cs typeface="+mn-cs"/>
              </a:rPr>
              <a:t>Another possibility is that the company doesn’t have the information necessary to retrospectively adjust retained earnings, but does have information that would allow it to revise all assets and liabilities for one or more specific years. Let’s say the records of inventory purchases and sales are not available for some previous years, which would have allowed it to determine the cumulative effect of applying this change to LIFO retrospectively. However, it does have all of the information necessary to apply the LIFO method on a prospective basis beginning in, say, 2019. In that case, the company should report numbers for years beginning in 2019 as if it had carried forward the 2018 ending balance in inventory (measured on the previous inventory costing basis) and then had begun applying LIFO as of January 1, 2019. Of course there would be no adjustment to retained earnings for the cumulative income effect of not using LIFO prior to that.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full retrospective application isn’t possible, the new method is applied prospectively beginning in the earliest year practicable. </a:t>
            </a:r>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19</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100" baseline="0" dirty="0"/>
              <a:t>Illustration 20-1 Types of Accounting Changes</a:t>
            </a:r>
          </a:p>
          <a:p>
            <a:endParaRPr lang="en-IN" sz="1100" baseline="0" dirty="0"/>
          </a:p>
          <a:p>
            <a:r>
              <a:rPr lang="en-IN" sz="1100" baseline="0" dirty="0"/>
              <a:t>Accounting changes fall into one of the three categories: Change in accounting principle, change in accounting estimate, or change in reporting entity. </a:t>
            </a:r>
          </a:p>
          <a:p>
            <a:endParaRPr lang="en-IN" sz="1100" baseline="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2</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Another exception to retrospective application of voluntary changes in accounting principle is when authoritative literature requires prospective application for specific changes in accounting methods. For instance, for a change from the equity method to another method of accounting for long-term investments, GAAP requires the prospective application of the new method. Recall from Chapter 12 that when an investor’s level of influence changes, it may be necessary to change from the equity method to another method. </a:t>
            </a:r>
            <a:r>
              <a:rPr lang="en-US" sz="1200" kern="1200" dirty="0">
                <a:solidFill>
                  <a:schemeClr val="tx1"/>
                </a:solidFill>
                <a:latin typeface="+mn-lt"/>
                <a:ea typeface="+mn-ea"/>
                <a:cs typeface="+mn-cs"/>
              </a:rPr>
              <a:t>This could happen, for instance, if a sale of shares causes the investor’s ownership interest to fall from, say, 25% to 15%, resulting in the equity method no longer being appropriate. When this situation happens, no adjustment is made to the remaining book value, sometimes called carrying value or carrying amount of the investment. Instead, the equity method is simply discontinued and the new method applied from then on. The balance in the investment account when the equity method is discontinued would serve as the new “cost” basis for writing the investment up or down to fair value on the next set of financial statements.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a new accounting standards update specifically requires prospective accounting, that requirement is followed. </a:t>
            </a:r>
          </a:p>
          <a:p>
            <a:endParaRPr lang="en-IN"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20</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200" b="0" i="0" u="none" strike="noStrike" kern="1200" baseline="0" dirty="0">
                <a:solidFill>
                  <a:schemeClr val="tx1"/>
                </a:solidFill>
                <a:latin typeface="+mn-lt"/>
                <a:ea typeface="+mn-ea"/>
                <a:cs typeface="+mn-cs"/>
              </a:rPr>
              <a:t>A change in depreciation methods is considered to be a change in accounting estimate that is achieved by a change in accounting principle. As a result, we account for such a change prospectively—precisely the way we account for changes in estimates.</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21</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22</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dirty="0"/>
              <a:t>The correct answer is </a:t>
            </a:r>
            <a:r>
              <a:rPr lang="en-US" sz="1200" i="1" dirty="0"/>
              <a:t>b</a:t>
            </a:r>
            <a:r>
              <a:rPr lang="en-US" sz="1200" dirty="0"/>
              <a:t>. </a:t>
            </a:r>
          </a:p>
          <a:p>
            <a:r>
              <a:rPr lang="en-US" sz="1200" dirty="0"/>
              <a:t>Changes </a:t>
            </a:r>
            <a:r>
              <a:rPr lang="en-US" sz="1200" b="1" dirty="0">
                <a:solidFill>
                  <a:srgbClr val="C00000"/>
                </a:solidFill>
              </a:rPr>
              <a:t>to LIFO </a:t>
            </a:r>
            <a:r>
              <a:rPr lang="en-US" sz="1200" dirty="0"/>
              <a:t>are handled prospectively.</a:t>
            </a:r>
          </a:p>
          <a:p>
            <a:pPr eaLnBrk="1" hangingPunct="1"/>
            <a:endParaRPr lang="en-US" altLang="en-US" dirty="0"/>
          </a:p>
        </p:txBody>
      </p:sp>
    </p:spTree>
    <p:extLst>
      <p:ext uri="{BB962C8B-B14F-4D97-AF65-F5344CB8AC3E}">
        <p14:creationId xmlns:p14="http://schemas.microsoft.com/office/powerpoint/2010/main" val="3420543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23</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dirty="0"/>
              <a:t>The correct answer is </a:t>
            </a:r>
            <a:r>
              <a:rPr lang="en-US" sz="1200" i="1" dirty="0"/>
              <a:t>a</a:t>
            </a:r>
            <a:r>
              <a:rPr lang="en-US" sz="1200" dirty="0"/>
              <a:t>. </a:t>
            </a:r>
          </a:p>
          <a:p>
            <a:r>
              <a:rPr lang="en-US" sz="1200" dirty="0"/>
              <a:t>Changes in depreciation methods are treated as changes in estimates and accounted for prospectively.</a:t>
            </a:r>
          </a:p>
          <a:p>
            <a:pPr eaLnBrk="1" hangingPunct="1"/>
            <a:endParaRPr lang="en-US" altLang="en-US" dirty="0"/>
          </a:p>
        </p:txBody>
      </p:sp>
    </p:spTree>
    <p:extLst>
      <p:ext uri="{BB962C8B-B14F-4D97-AF65-F5344CB8AC3E}">
        <p14:creationId xmlns:p14="http://schemas.microsoft.com/office/powerpoint/2010/main" val="24885374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latin typeface="+mn-lt"/>
                <a:ea typeface="+mn-ea"/>
                <a:cs typeface="+mn-cs"/>
              </a:rPr>
              <a:t>You’ve encountered many instances during your study of accounting in which it’s necessary to make estimates of uncertain future events. Depreciation, for example, entails estimates not only of the useful lives of depreciable assets, but their anticipated residual values as well. Anticipating uncollectible accounts receivable, predicting warranty expenses, amortizing intangible assets, and making actuarial assumptions for pension benefits are but a few of the accounting tasks that require estimates.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Estimates are an </a:t>
            </a:r>
            <a:r>
              <a:rPr lang="en-US" sz="1200" b="0" kern="1200" dirty="0">
                <a:solidFill>
                  <a:schemeClr val="tx1"/>
                </a:solidFill>
                <a:latin typeface="+mn-lt"/>
                <a:ea typeface="+mn-ea"/>
                <a:cs typeface="+mn-cs"/>
              </a:rPr>
              <a:t>inherent aspect of accounting. Unfortunately, though, estimates routinely differ from actual experience. No matter how carefully known facts are considered and forecasts are prepared, new information and experience frequently force the revision of estimates. Of course, if the original estimate was based on erroneous information or calculations or was not made in good faith, the revision of that estimate constitutes the correction of an error. </a:t>
            </a:r>
            <a:r>
              <a:rPr lang="en-US" sz="1200" b="0" i="0" u="none" strike="noStrike" kern="1200" baseline="0" dirty="0">
                <a:solidFill>
                  <a:schemeClr val="tx1"/>
                </a:solidFill>
                <a:latin typeface="+mn-lt"/>
                <a:ea typeface="+mn-ea"/>
                <a:cs typeface="+mn-cs"/>
              </a:rPr>
              <a:t>Revisions are viewed as a natural consequence of making estimates.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Changes in accounting estimates are accounted for prospectively. When a company revises a previous estimate, prior financial statements are not revised. Instead, the company merely incorporates the new estimate in any related accounting determinations from then on. So, it usually will affect some aspects of both the balance sheet and the income statement in the current period and future periods. A disclosure note should describe the effect of a change in estimate on income from continuing operations, net income, and related per share amounts for the current period.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 change in estimate is reflected in the financial statements of the current period and future periods.</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24</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Illustration 20–6 Change in Estimate—Owens-Corning Fiberglass Corporation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Owens-Corning Fiberglass revised estimates of the useful lives of some of its depreciable assets, the change was disclosed in its annual report as shown in the illustration.</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25</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lgn="l"/>
            <a:r>
              <a:rPr lang="en-US" sz="1200" kern="1200" baseline="0" dirty="0">
                <a:solidFill>
                  <a:schemeClr val="tx1"/>
                </a:solidFill>
                <a:latin typeface="+mn-lt"/>
                <a:ea typeface="+mn-ea"/>
                <a:cs typeface="+mn-cs"/>
              </a:rPr>
              <a:t>Illustration 20–7 Change in Accounting Estimate</a:t>
            </a:r>
          </a:p>
          <a:p>
            <a:pPr algn="l"/>
            <a:endParaRPr lang="en-US" sz="1200" kern="1200" baseline="0" dirty="0">
              <a:solidFill>
                <a:schemeClr val="tx1"/>
              </a:solidFill>
              <a:latin typeface="+mn-lt"/>
              <a:ea typeface="+mn-ea"/>
              <a:cs typeface="+mn-cs"/>
            </a:endParaRPr>
          </a:p>
          <a:p>
            <a:pPr algn="l"/>
            <a:r>
              <a:rPr lang="en-US" sz="1200" kern="1200" baseline="0" dirty="0">
                <a:solidFill>
                  <a:schemeClr val="tx1"/>
                </a:solidFill>
              </a:rPr>
              <a:t>An example of another change in estimate is provided in the illustration. It is given in the illustration that </a:t>
            </a:r>
            <a:r>
              <a:rPr lang="en-US" sz="1200" baseline="0" dirty="0"/>
              <a:t>Universal Semiconductors estimates warranty expense as 2% of sales. After a review during 2021, Universal determined that 3% of sales is a more realistic estimate of its payment experience. Sales in 2021 are $400 million. The effective income tax rate is 25%.</a:t>
            </a:r>
            <a:r>
              <a:rPr lang="en-US" sz="1200" kern="1200" baseline="0" dirty="0">
                <a:solidFill>
                  <a:schemeClr val="tx1"/>
                </a:solidFill>
              </a:rPr>
              <a:t> </a:t>
            </a:r>
          </a:p>
          <a:p>
            <a:pPr algn="l"/>
            <a:endParaRPr lang="en-US" sz="1200" kern="1200" baseline="0" dirty="0">
              <a:solidFill>
                <a:schemeClr val="tx1"/>
              </a:solidFill>
            </a:endParaRPr>
          </a:p>
          <a:p>
            <a:pPr algn="l"/>
            <a:r>
              <a:rPr lang="en-US" sz="1200" kern="1200" baseline="0" dirty="0">
                <a:solidFill>
                  <a:schemeClr val="tx1"/>
                </a:solidFill>
              </a:rPr>
              <a:t>No </a:t>
            </a:r>
            <a:r>
              <a:rPr lang="en-US" sz="1200" baseline="0" dirty="0"/>
              <a:t>account balances are adjusted. The cumulative effect of the estimate change is not reported in current income. Rather, in 2021 and later years, the adjusting entry to record warranty expense simply will reflect the new percentage.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26</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after-tax effect of the change in estimate is </a:t>
            </a:r>
            <a:r>
              <a:rPr lang="en-US" sz="1200" b="1" i="0" u="none" strike="noStrike" kern="1200" baseline="0" dirty="0">
                <a:solidFill>
                  <a:schemeClr val="tx1"/>
                </a:solidFill>
                <a:latin typeface="+mn-lt"/>
                <a:ea typeface="+mn-ea"/>
                <a:cs typeface="+mn-cs"/>
              </a:rPr>
              <a:t>$3 million </a:t>
            </a:r>
            <a:r>
              <a:rPr lang="en-US" sz="1200" b="0" i="0" u="none" strike="noStrike" kern="1200" baseline="0" dirty="0">
                <a:solidFill>
                  <a:schemeClr val="tx1"/>
                </a:solidFill>
                <a:latin typeface="+mn-lt"/>
                <a:ea typeface="+mn-ea"/>
                <a:cs typeface="+mn-cs"/>
              </a:rPr>
              <a:t>[$400 million × (3% – 2%) = $4 million, less 25% of $4 million]. Assuming 100 million outstanding shares of common stock, the effect is described in a disclosure note to the financial statements </a:t>
            </a:r>
            <a:r>
              <a:rPr lang="en-US" sz="1200" kern="1200" baseline="0" dirty="0">
                <a:solidFill>
                  <a:schemeClr val="tx1"/>
                </a:solidFill>
                <a:latin typeface="+mn-lt"/>
                <a:ea typeface="+mn-ea"/>
                <a:cs typeface="+mn-cs"/>
              </a:rPr>
              <a:t>as set forth in the slide.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27</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28</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b</a:t>
            </a:r>
            <a:r>
              <a:rPr lang="en-US" sz="1200" dirty="0"/>
              <a:t>. With a change in estimate, the current amounts are used to apply the new estimate this year and future years. The new estimate is not applied to previous periods.</a:t>
            </a:r>
          </a:p>
          <a:p>
            <a:pPr eaLnBrk="1" hangingPunct="1"/>
            <a:endParaRPr lang="en-US" altLang="en-US" dirty="0"/>
          </a:p>
        </p:txBody>
      </p:sp>
    </p:spTree>
    <p:extLst>
      <p:ext uri="{BB962C8B-B14F-4D97-AF65-F5344CB8AC3E}">
        <p14:creationId xmlns:p14="http://schemas.microsoft.com/office/powerpoint/2010/main" val="37616177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latin typeface="+mn-lt"/>
                <a:ea typeface="+mn-ea"/>
                <a:cs typeface="+mn-cs"/>
              </a:rPr>
              <a:t>Illustration 20–8 Change in Depreciation Methods</a:t>
            </a:r>
          </a:p>
          <a:p>
            <a:endParaRPr lang="en-US" sz="1200" kern="120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When a company acquires an asset that will provide benefits for several years, it allocates the cost of the asset over the asset’s useful life. If the asset is a building, equipment, or other tangible asset, the allocation process is called </a:t>
            </a:r>
            <a:r>
              <a:rPr lang="en-US" sz="1200" b="0" i="1" u="none" strike="noStrike" kern="1200" baseline="0" dirty="0">
                <a:solidFill>
                  <a:schemeClr val="tx1"/>
                </a:solidFill>
                <a:latin typeface="+mn-lt"/>
                <a:ea typeface="+mn-ea"/>
                <a:cs typeface="+mn-cs"/>
              </a:rPr>
              <a:t>depreciation. </a:t>
            </a:r>
            <a:r>
              <a:rPr lang="en-US" sz="1200" b="0" i="0" u="none" strike="noStrike" kern="1200" baseline="0" dirty="0">
                <a:solidFill>
                  <a:schemeClr val="tx1"/>
                </a:solidFill>
                <a:latin typeface="+mn-lt"/>
                <a:ea typeface="+mn-ea"/>
                <a:cs typeface="+mn-cs"/>
              </a:rPr>
              <a:t>It’s referred to as </a:t>
            </a:r>
            <a:r>
              <a:rPr lang="en-US" sz="1200" b="0" i="1" u="none" strike="noStrike" kern="1200" baseline="0" dirty="0">
                <a:solidFill>
                  <a:schemeClr val="tx1"/>
                </a:solidFill>
                <a:latin typeface="+mn-lt"/>
                <a:ea typeface="+mn-ea"/>
                <a:cs typeface="+mn-cs"/>
              </a:rPr>
              <a:t>amortization </a:t>
            </a:r>
            <a:r>
              <a:rPr lang="en-US" sz="1200" b="0" i="0" u="none" strike="noStrike" kern="1200" baseline="0" dirty="0">
                <a:solidFill>
                  <a:schemeClr val="tx1"/>
                </a:solidFill>
                <a:latin typeface="+mn-lt"/>
                <a:ea typeface="+mn-ea"/>
                <a:cs typeface="+mn-cs"/>
              </a:rPr>
              <a:t>if an intangible asset or </a:t>
            </a:r>
            <a:r>
              <a:rPr lang="en-US" sz="1200" b="0" i="1" u="none" strike="noStrike" kern="1200" baseline="0" dirty="0">
                <a:solidFill>
                  <a:schemeClr val="tx1"/>
                </a:solidFill>
                <a:latin typeface="+mn-lt"/>
                <a:ea typeface="+mn-ea"/>
                <a:cs typeface="+mn-cs"/>
              </a:rPr>
              <a:t>depletion </a:t>
            </a:r>
            <a:r>
              <a:rPr lang="en-US" sz="1200" b="0" i="0" u="none" strike="noStrike" kern="1200" baseline="0" dirty="0">
                <a:solidFill>
                  <a:schemeClr val="tx1"/>
                </a:solidFill>
                <a:latin typeface="+mn-lt"/>
                <a:ea typeface="+mn-ea"/>
                <a:cs typeface="+mn-cs"/>
              </a:rPr>
              <a:t>if a natural resource. In each case, estimates are essential to the allocation process. How long will benefits accrue? What will be the value of the asset when its use is discontinued? Will the benefits be realized evenly over the asset’s life or will they be higher in some years than in others?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choice of depreciation method and application reflects these estimates. Likewise, when a company changes the way it depreciates an asset in midstream, the change would be made to reflect a change in (a) estimated future benefits from the asset, (b) the pattern of receiving those benefits, or (c) the company’s knowledge about those benefits.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For instance, suppose Universal Semiconductors originally chose an accelerated depreciation method because it expected greater benefits in the earlier years of an asset’s life. Then, two years later, when it became apparent that remaining benefits would be realized approximately evenly over the remaining useful life, Universal Semiconductor switched to straight-line depreciation. Even though the company is changing its depreciation method, it is doing so to reflect changes in its estimates of future benefits. As a result, we report a change in depreciation method as a change in estimate, rather than as a change in accounting principle.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For this reason, a company reports a change in depreciation method (say to straight-line) prospectively; previous financial statements are not revised. Instead, the company simply employs the straight-line method from then on. The undepreciated cost remaining at the time of the change would be depreciated straight-line over the remaining useful life. The illustration provides an example.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29</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dirty="0"/>
              <a:t>Illustration 20–2 Correction of Errors</a:t>
            </a:r>
          </a:p>
          <a:p>
            <a:endParaRPr lang="en-IN" dirty="0"/>
          </a:p>
          <a:p>
            <a:r>
              <a:rPr lang="en-IN" dirty="0"/>
              <a:t>The correction of an error is another adjustment sometimes made to financial statements</a:t>
            </a:r>
            <a:r>
              <a:rPr lang="en-IN" baseline="0" dirty="0"/>
              <a:t> </a:t>
            </a:r>
            <a:r>
              <a:rPr lang="en-IN" dirty="0"/>
              <a:t>that is not actually an accounting change but is accounted for similarly. Errors occur when</a:t>
            </a:r>
            <a:r>
              <a:rPr lang="en-IN" baseline="0" dirty="0"/>
              <a:t> </a:t>
            </a:r>
            <a:r>
              <a:rPr lang="en-IN" dirty="0"/>
              <a:t>transactions are either recorded incorrectly or not recorded at all as shown </a:t>
            </a:r>
            <a:r>
              <a:rPr lang="en-US" b="0" i="0" u="none" strike="noStrike" kern="1200" baseline="0" dirty="0">
                <a:solidFill>
                  <a:schemeClr val="tx1"/>
                </a:solidFill>
              </a:rPr>
              <a:t>in this illustration</a:t>
            </a:r>
            <a:r>
              <a:rPr lang="en-IN" dirty="0"/>
              <a:t>.</a:t>
            </a:r>
          </a:p>
          <a:p>
            <a:endParaRPr lang="en-IN" sz="1100" dirty="0"/>
          </a:p>
          <a:p>
            <a:endParaRPr lang="en-US" sz="110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3</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 change in depreciation method is considered a </a:t>
            </a:r>
            <a:r>
              <a:rPr lang="en-US" sz="1200" b="0" i="1" u="none" strike="noStrike" kern="1200" baseline="0" dirty="0">
                <a:solidFill>
                  <a:schemeClr val="tx1"/>
                </a:solidFill>
                <a:latin typeface="+mn-lt"/>
                <a:ea typeface="+mn-ea"/>
                <a:cs typeface="+mn-cs"/>
              </a:rPr>
              <a:t>change in accounting estimate resulting from a change in accounting principle. </a:t>
            </a:r>
            <a:r>
              <a:rPr lang="en-US" sz="1200" b="0" i="0" u="none" strike="noStrike" kern="1200" baseline="0" dirty="0">
                <a:solidFill>
                  <a:schemeClr val="tx1"/>
                </a:solidFill>
                <a:latin typeface="+mn-lt"/>
                <a:ea typeface="+mn-ea"/>
                <a:cs typeface="+mn-cs"/>
              </a:rPr>
              <a:t>So, Universal Semiconductors reports the change prospectively; previous financial statements are not revised. Instead, the company simply employs the straight-line method from 2021 on. The undepreciated cost remaining at the time of the change is depreciated straight-line over the remaining useful life.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30</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$24 million depreciable cost not yet depreciated is spread over the asset’s remaining three years. </a:t>
            </a:r>
            <a:endParaRPr lang="en-US" sz="1200" b="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31</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Illustration 20–9 Change in Depreciation Method for Newly Acquired Assets—Rohm and Haas Company</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Is a change in depreciation method a change in accounting principle, or is it a change in estimate? As we’ve seen, it’s both. Even though it’s considered to reflect a change in estimate and is accounted for as such, a change to a new depreciation method requires the company to justify the new method as being preferable to the previous method, just as for any other change in principle. A disclosure note should justify that the change is preferable and describe the effect of a change on any financial statement line items and per share amounts affected for all periods reported. </a:t>
            </a:r>
          </a:p>
          <a:p>
            <a:endParaRPr lang="en-US"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In practice, the situation arises infrequently. Most companies changing depreciation methods do not apply the change to existing assets, but instead to assets placed in service after that date. In those cases, of course, the new method is simply applied prospectively, as shown in the illustration.</a:t>
            </a:r>
          </a:p>
          <a:p>
            <a:endParaRPr lang="en-US" sz="1200" kern="1200" baseline="0" dirty="0">
              <a:solidFill>
                <a:schemeClr val="tx1"/>
              </a:solidFill>
              <a:latin typeface="+mn-lt"/>
              <a:ea typeface="+mn-ea"/>
              <a:cs typeface="+mn-cs"/>
            </a:endParaRPr>
          </a:p>
          <a:p>
            <a:r>
              <a:rPr lang="en-US" sz="1200" kern="1200" dirty="0">
                <a:solidFill>
                  <a:schemeClr val="tx1"/>
                </a:solidFill>
                <a:latin typeface="+mn-lt"/>
                <a:ea typeface="+mn-ea"/>
                <a:cs typeface="+mn-cs"/>
              </a:rPr>
              <a:t>Sometimes, it’s not easy to distinguish between a change in principle and a change in estimate. For example, if a company begins to capitalize rather than expense the cost of tools because their benefits beyond one year become apparent, the change could be construed as either a change in principle or a change in the estimated life of the asset. When the distinction is not possible, the change should be treated as a change in estimate. This treatment also is appropriate when both a change in principle and a change in estimate occur simultaneously. </a:t>
            </a:r>
            <a:r>
              <a:rPr lang="en-US" sz="1200" b="0" kern="1200" dirty="0">
                <a:solidFill>
                  <a:schemeClr val="tx1"/>
                </a:solidFill>
                <a:latin typeface="+mn-lt"/>
                <a:ea typeface="+mn-ea"/>
                <a:cs typeface="+mn-cs"/>
              </a:rPr>
              <a:t>When it’s not possible to distinguish between a change in principle and a change in estimate, the change should be treated as a change in estimate.</a:t>
            </a:r>
            <a:endParaRPr lang="en-US" sz="1200" b="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32</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33</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dirty="0"/>
              <a:t>The correct answer is </a:t>
            </a:r>
            <a:r>
              <a:rPr lang="en-US" sz="1200" i="1" dirty="0"/>
              <a:t>d</a:t>
            </a:r>
            <a:r>
              <a:rPr lang="en-US" sz="1200" dirty="0"/>
              <a:t>:</a:t>
            </a:r>
          </a:p>
          <a:p>
            <a:r>
              <a:rPr lang="en-US" sz="1200" dirty="0"/>
              <a:t>Accumulated amortization at the end of 2021 is $16 million, comprised of 3 years’ amortization at $2.5 million per year ($50 ÷ 20 years) plus one year’s amortization at $8.5 million [($50 − $7.5) ÷ (8 − 3) years]. $50M – 16M = </a:t>
            </a:r>
            <a:r>
              <a:rPr lang="en-US" sz="1200" b="1" dirty="0">
                <a:solidFill>
                  <a:srgbClr val="C00000"/>
                </a:solidFill>
              </a:rPr>
              <a:t>$34M</a:t>
            </a:r>
            <a:r>
              <a:rPr lang="en-US" sz="1200" dirty="0"/>
              <a:t>.</a:t>
            </a:r>
          </a:p>
          <a:p>
            <a:pPr eaLnBrk="1" hangingPunct="1"/>
            <a:endParaRPr lang="en-US" altLang="en-US" dirty="0"/>
          </a:p>
        </p:txBody>
      </p:sp>
    </p:spTree>
    <p:extLst>
      <p:ext uri="{BB962C8B-B14F-4D97-AF65-F5344CB8AC3E}">
        <p14:creationId xmlns:p14="http://schemas.microsoft.com/office/powerpoint/2010/main" val="40011753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a:solidFill>
                  <a:schemeClr val="tx1"/>
                </a:solidFill>
                <a:latin typeface="+mn-lt"/>
                <a:ea typeface="+mn-ea"/>
                <a:cs typeface="+mn-cs"/>
              </a:rPr>
              <a:t>A reporting entity can be a single company, or it can be a group of companies that reports a single set of financial statements. For example, the consolidated financial statements of </a:t>
            </a:r>
            <a:r>
              <a:rPr lang="en-US" sz="1200" b="1" i="0" u="none" strike="noStrike" kern="1200" baseline="0" dirty="0">
                <a:solidFill>
                  <a:schemeClr val="tx1"/>
                </a:solidFill>
                <a:latin typeface="+mn-lt"/>
                <a:ea typeface="+mn-ea"/>
                <a:cs typeface="+mn-cs"/>
              </a:rPr>
              <a:t>PepsiCo Inc. </a:t>
            </a:r>
            <a:r>
              <a:rPr lang="en-US" sz="1200" b="0" i="0" u="none" strike="noStrike" kern="1200" baseline="0" dirty="0">
                <a:solidFill>
                  <a:schemeClr val="tx1"/>
                </a:solidFill>
                <a:latin typeface="+mn-lt"/>
                <a:ea typeface="+mn-ea"/>
                <a:cs typeface="+mn-cs"/>
              </a:rPr>
              <a:t>report the financial position and results of operations not only for the parent company, but also for its subsidiaries which include </a:t>
            </a:r>
            <a:r>
              <a:rPr lang="en-US" sz="1200" b="1" i="0" u="none" strike="noStrike" kern="1200" baseline="0" dirty="0">
                <a:solidFill>
                  <a:schemeClr val="tx1"/>
                </a:solidFill>
                <a:latin typeface="+mn-lt"/>
                <a:ea typeface="+mn-ea"/>
                <a:cs typeface="+mn-cs"/>
              </a:rPr>
              <a:t>Frito-Lay</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Quaker</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Tropicana</a:t>
            </a:r>
            <a:r>
              <a:rPr lang="en-US" sz="1200" b="0" i="0" u="none" strike="noStrike" kern="1200" baseline="0" dirty="0">
                <a:solidFill>
                  <a:schemeClr val="tx1"/>
                </a:solidFill>
                <a:latin typeface="+mn-lt"/>
                <a:ea typeface="+mn-ea"/>
                <a:cs typeface="+mn-cs"/>
              </a:rPr>
              <a:t>, and </a:t>
            </a:r>
            <a:r>
              <a:rPr lang="en-US" sz="1200" b="1" i="0" u="none" strike="noStrike" kern="1200" baseline="0" dirty="0">
                <a:solidFill>
                  <a:schemeClr val="tx1"/>
                </a:solidFill>
                <a:latin typeface="+mn-lt"/>
                <a:ea typeface="+mn-ea"/>
                <a:cs typeface="+mn-cs"/>
              </a:rPr>
              <a:t>Gatorade</a:t>
            </a:r>
            <a:r>
              <a:rPr lang="en-US" sz="1200" b="0" i="0" u="none" strike="noStrike" kern="1200" baseline="0" dirty="0">
                <a:solidFill>
                  <a:schemeClr val="tx1"/>
                </a:solidFill>
                <a:latin typeface="+mn-lt"/>
                <a:ea typeface="+mn-ea"/>
                <a:cs typeface="+mn-cs"/>
              </a:rPr>
              <a:t>. A </a:t>
            </a:r>
            <a:r>
              <a:rPr lang="en-US" sz="1200" b="1" i="0" u="none" strike="noStrike" kern="1200" baseline="0" dirty="0">
                <a:solidFill>
                  <a:schemeClr val="tx1"/>
                </a:solidFill>
                <a:latin typeface="+mn-lt"/>
                <a:ea typeface="+mn-ea"/>
                <a:cs typeface="+mn-cs"/>
              </a:rPr>
              <a:t>change in reporting entity </a:t>
            </a:r>
            <a:r>
              <a:rPr lang="en-US" sz="1200" b="0" i="0" u="none" strike="noStrike" kern="1200" baseline="0" dirty="0">
                <a:solidFill>
                  <a:schemeClr val="tx1"/>
                </a:solidFill>
                <a:latin typeface="+mn-lt"/>
                <a:ea typeface="+mn-ea"/>
                <a:cs typeface="+mn-cs"/>
              </a:rPr>
              <a:t>occurs as a result of (1) presenting consolidated financial statements in place of statements of individual companies or (2) changing specific companies that constitute the group for which consolidated or combined statements are prepared.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 changes in reporting entity are a result of changes in accounting rules. For example, companies like </a:t>
            </a:r>
            <a:r>
              <a:rPr lang="en-US" sz="1200" b="1" i="0" u="none" strike="noStrike" kern="1200" baseline="0" dirty="0">
                <a:solidFill>
                  <a:schemeClr val="tx1"/>
                </a:solidFill>
                <a:latin typeface="+mn-lt"/>
                <a:ea typeface="+mn-ea"/>
                <a:cs typeface="+mn-cs"/>
              </a:rPr>
              <a:t>Ford</a:t>
            </a:r>
            <a:r>
              <a:rPr lang="en-US" sz="1200" b="0" i="0"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General Motors</a:t>
            </a:r>
            <a:r>
              <a:rPr lang="en-US" sz="1200" b="0" i="0" u="none" strike="noStrike" kern="1200" baseline="0" dirty="0">
                <a:solidFill>
                  <a:schemeClr val="tx1"/>
                </a:solidFill>
                <a:latin typeface="+mn-lt"/>
                <a:ea typeface="+mn-ea"/>
                <a:cs typeface="+mn-cs"/>
              </a:rPr>
              <a:t>, and </a:t>
            </a:r>
            <a:r>
              <a:rPr lang="en-US" sz="1200" b="1" i="0" u="none" strike="noStrike" kern="1200" baseline="0" dirty="0">
                <a:solidFill>
                  <a:schemeClr val="tx1"/>
                </a:solidFill>
                <a:latin typeface="+mn-lt"/>
                <a:ea typeface="+mn-ea"/>
                <a:cs typeface="+mn-cs"/>
              </a:rPr>
              <a:t>IBM </a:t>
            </a:r>
            <a:r>
              <a:rPr lang="en-US" sz="1200" b="0" i="0" u="none" strike="noStrike" kern="1200" baseline="0" dirty="0">
                <a:solidFill>
                  <a:schemeClr val="tx1"/>
                </a:solidFill>
                <a:latin typeface="+mn-lt"/>
                <a:ea typeface="+mn-ea"/>
                <a:cs typeface="+mn-cs"/>
              </a:rPr>
              <a:t>must consolidate their manufacturing operations with their </a:t>
            </a:r>
            <a:r>
              <a:rPr lang="en-US" sz="1200" b="0" i="1" u="none" strike="noStrike" kern="1200" baseline="0" dirty="0">
                <a:solidFill>
                  <a:schemeClr val="tx1"/>
                </a:solidFill>
                <a:latin typeface="+mn-lt"/>
                <a:ea typeface="+mn-ea"/>
                <a:cs typeface="+mn-cs"/>
              </a:rPr>
              <a:t>financial </a:t>
            </a:r>
            <a:r>
              <a:rPr lang="en-US" sz="1200" b="0" i="0" u="none" strike="noStrike" kern="1200" baseline="0" dirty="0">
                <a:solidFill>
                  <a:schemeClr val="tx1"/>
                </a:solidFill>
                <a:latin typeface="+mn-lt"/>
                <a:ea typeface="+mn-ea"/>
                <a:cs typeface="+mn-cs"/>
              </a:rPr>
              <a:t>subsidiaries, creating a new entity that includes them both. For those changes in entity, the prior-period financial statements that are presented for comparative purposes must be restated to appear as if the new entity existed in those periods.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However, the more frequent change in entity occurs when one company acquires another one. In those circumstances, the financial statements of the acquirer include the acquiree as of the date of acquisition, and the acquirer’s prior-period financial statements that are presented for comparative purposes are not restated. This makes it difficult to make year-to-year comparisons for a company that frequently acquires other companies. Acquiring companies are required to provide a disclosure note that presents key financial statement information as if the acquisition had occurred before the beginning of the previous year. At a minimum, the supplemental pro forma information should display revenue, income from continuing operations, net income, and earnings per share.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change in reporting entity is reported by recasting all previous periods’ financial statements as if the new reporting entity existed in those periods. In the first set of financial statements after the change, a disclosure note should describe the nature of the change and the reason it occurred. Also, the effect of the change on net income, income from continuing operations, and related per share amounts should be indicated for all periods presented. These disclosures aren’t necessary in subsequent financial statements. </a:t>
            </a:r>
            <a:endParaRPr lang="en-US"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34</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baseline="0" dirty="0">
                <a:solidFill>
                  <a:schemeClr val="tx1"/>
                </a:solidFill>
                <a:latin typeface="+mn-lt"/>
                <a:ea typeface="+mn-ea"/>
                <a:cs typeface="+mn-cs"/>
              </a:rPr>
              <a:t>Illustration 20–10 Change in Reporting Entity—Hartford Life Insurance</a:t>
            </a:r>
          </a:p>
          <a:p>
            <a:endParaRPr lang="en-US" sz="1200"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Hartford Life Insurance Company</a:t>
            </a:r>
            <a:r>
              <a:rPr lang="en-US" sz="1200" b="0" i="0" u="none" strike="noStrike" kern="1200" baseline="0" dirty="0">
                <a:solidFill>
                  <a:schemeClr val="tx1"/>
                </a:solidFill>
                <a:latin typeface="+mn-lt"/>
                <a:ea typeface="+mn-ea"/>
                <a:cs typeface="+mn-cs"/>
              </a:rPr>
              <a:t>, a financial services company, changed the composition of its reporting entity and described it </a:t>
            </a:r>
            <a:r>
              <a:rPr lang="en-US" sz="1200" kern="1200" baseline="0" dirty="0">
                <a:solidFill>
                  <a:schemeClr val="tx1"/>
                </a:solidFill>
                <a:latin typeface="+mn-lt"/>
                <a:ea typeface="+mn-ea"/>
                <a:cs typeface="+mn-cs"/>
              </a:rPr>
              <a:t>as shown here.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35</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36</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d</a:t>
            </a:r>
            <a:r>
              <a:rPr lang="en-US" sz="1200" dirty="0"/>
              <a:t>. A change in reporting entity occurs when one company acquires another.</a:t>
            </a:r>
          </a:p>
          <a:p>
            <a:pPr eaLnBrk="1" hangingPunct="1"/>
            <a:endParaRPr lang="en-US" altLang="en-US" dirty="0"/>
          </a:p>
        </p:txBody>
      </p:sp>
    </p:spTree>
    <p:extLst>
      <p:ext uri="{BB962C8B-B14F-4D97-AF65-F5344CB8AC3E}">
        <p14:creationId xmlns:p14="http://schemas.microsoft.com/office/powerpoint/2010/main" val="21791204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Illustration 20–11 Approaches to Reporting Accounting Changes and Error Corrections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c</a:t>
            </a:r>
            <a:r>
              <a:rPr lang="en-US" dirty="0"/>
              <a:t>orrection of an error is not actually an accounting change but is accounted for similarly. In fact, it’s accounted for</a:t>
            </a:r>
            <a:r>
              <a:rPr lang="en-US" sz="1200" kern="1200" baseline="0" dirty="0">
                <a:solidFill>
                  <a:schemeClr val="tx1"/>
                </a:solidFill>
                <a:latin typeface="+mn-lt"/>
                <a:ea typeface="+mn-ea"/>
                <a:cs typeface="+mn-cs"/>
              </a:rPr>
              <a:t> retrospectively like a change in reporting entity and like most changes in accounting principle.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More specifically, previous years’ financial statements that were incorrect as a result of the error are retrospectively restated to reflect the correction. And, of course, any account balances that are incorrect as a result of the error are corrected by a journal entry. If retained earnings is one of the incorrect accounts, the correction is reported as a prior period adjustment to the beginning balance in a statement of shareholders’ equity (or statement of retained earnings if that’s presented instead). And, as for accounting changes, a disclosure note is needed to describe the nature of the error and the impact of its correction on operations.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We discuss the correction of error in more detail in Part B of this chapter. But first, let’s compare the two approaches for reporting accounting changes and error corrections through the illustration. </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37</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Illustration 20–12 Accounting Changes and Errors: A Summary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A comparison of accounting treatments is provided by this illustration.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38</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kern="1200" baseline="0" dirty="0">
                <a:solidFill>
                  <a:schemeClr val="tx1"/>
                </a:solidFill>
                <a:latin typeface="+mn-lt"/>
                <a:ea typeface="+mn-ea"/>
                <a:cs typeface="+mn-cs"/>
              </a:rPr>
              <a:t>Illustration 20–13 Steps to Correct an Error</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kern="1200" baseline="0" dirty="0">
                <a:solidFill>
                  <a:schemeClr val="tx1"/>
                </a:solidFill>
                <a:latin typeface="+mn-lt"/>
                <a:ea typeface="+mn-ea"/>
                <a:cs typeface="+mn-cs"/>
              </a:rPr>
              <a:t>Nobody’s perfect. People make mistakes, even accountants. When errors are discovered, they should be corrected. The illustration describes the steps to be taken to correct an error, if the effect of the error is material.</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kern="1200" baseline="0" dirty="0">
                <a:solidFill>
                  <a:schemeClr val="tx1"/>
                </a:solidFill>
                <a:latin typeface="+mn-lt"/>
                <a:ea typeface="+mn-ea"/>
                <a:cs typeface="+mn-cs"/>
              </a:rPr>
              <a:t>Before we see these steps applied to the correction of an error, one of the steps requires elaboration. As discussed in Chapter 4, the correction of errors is the situation that creates prior period adjustments. A prior period adjustment refers to an addition to or reduction in the beginning retained earnings balance in a statement of shareholders’ equity (or statement of retained earnings if that’s presented instead). </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kern="1200" baseline="0" dirty="0">
                <a:solidFill>
                  <a:schemeClr val="tx1"/>
                </a:solidFill>
                <a:latin typeface="+mn-lt"/>
                <a:ea typeface="+mn-ea"/>
                <a:cs typeface="+mn-cs"/>
              </a:rPr>
              <a:t>The retrospective approach is used for the correction of errors. The correction of an error is treated as a prior period adjustment.</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39</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Three approaches to reporting accounting changes and error corrections are used, depending on the situation.</a:t>
            </a:r>
          </a:p>
          <a:p>
            <a:r>
              <a:rPr lang="en-US" sz="1200" b="0" i="0" u="none" strike="noStrike" kern="1200" baseline="0" dirty="0">
                <a:solidFill>
                  <a:schemeClr val="tx1"/>
                </a:solidFill>
                <a:latin typeface="+mn-lt"/>
                <a:ea typeface="+mn-ea"/>
                <a:cs typeface="+mn-cs"/>
              </a:rPr>
              <a:t> </a:t>
            </a:r>
          </a:p>
          <a:p>
            <a:pPr marL="228600" indent="-228600">
              <a:buAutoNum type="arabicPeriod"/>
            </a:pPr>
            <a:r>
              <a:rPr lang="en-US" sz="1200" b="0" i="0" u="none" strike="noStrike" kern="1200" baseline="0" dirty="0">
                <a:solidFill>
                  <a:schemeClr val="tx1"/>
                </a:solidFill>
                <a:latin typeface="+mn-lt"/>
                <a:ea typeface="+mn-ea"/>
                <a:cs typeface="+mn-cs"/>
              </a:rPr>
              <a:t>Using the </a:t>
            </a:r>
            <a:r>
              <a:rPr lang="en-US" sz="1200" b="1" i="0" u="none" strike="noStrike" kern="1200" baseline="0" dirty="0">
                <a:solidFill>
                  <a:schemeClr val="tx1"/>
                </a:solidFill>
                <a:latin typeface="+mn-lt"/>
                <a:ea typeface="+mn-ea"/>
                <a:cs typeface="+mn-cs"/>
              </a:rPr>
              <a:t>retrospective approach</a:t>
            </a:r>
            <a:r>
              <a:rPr lang="en-US" sz="1200" b="0" i="0" u="none" strike="noStrike" kern="1200" baseline="0" dirty="0">
                <a:solidFill>
                  <a:schemeClr val="tx1"/>
                </a:solidFill>
                <a:latin typeface="+mn-lt"/>
                <a:ea typeface="+mn-ea"/>
                <a:cs typeface="+mn-cs"/>
              </a:rPr>
              <a:t>, financial statements issued prior to the change are adjusted to reflect the impact of the change whenever those statements are presented again for comparative purposes (comparative financial statements). For each year reported in the comparative statements, the balance of each account affected is adjusted to incorporate the change. So for the first period presented in the comparative statements, the adjusted balances include the cumulative effect of the change prior to that date. In other words, those statements are made to appear as if the newly adopted accounting method had been applied all along or that the error had never occurred. To achieve this result, a journal entry is created to adjust all account balances affected to what those amounts would have been. In addition, if retained earnings is one of the accounts that requires adjustment, that adjustment is made to the beginning balance of retained earnings for the earliest period reported in the comparative statements of shareholders’ equity. An advantage of this retrospective approach is that it achieves comparability among financial statements. All financial statements presented are prepared on the same basis. However, some argue that public confidence in the integrity of financial data suffers when numbers previously reported as correct are later superseded. On the other hand, proponents argue the opposite—that it’s impossible to maintain public confidence unless the financial statements are comparable. </a:t>
            </a:r>
          </a:p>
          <a:p>
            <a:pPr marL="228600" indent="-228600">
              <a:buAutoNum type="arabicPeriod"/>
            </a:pPr>
            <a:endParaRPr lang="en-US" sz="1200" b="0" i="0" u="none" strike="noStrike" kern="1200" baseline="0" dirty="0">
              <a:solidFill>
                <a:schemeClr val="tx1"/>
              </a:solidFill>
              <a:latin typeface="+mn-lt"/>
              <a:ea typeface="+mn-ea"/>
              <a:cs typeface="+mn-cs"/>
            </a:endParaRPr>
          </a:p>
          <a:p>
            <a:pPr marL="228600" indent="-228600">
              <a:buAutoNum type="arabicPeriod"/>
            </a:pPr>
            <a:r>
              <a:rPr lang="en-US" sz="1200" b="0" i="0" u="none" strike="noStrike" kern="1200" baseline="0" dirty="0">
                <a:solidFill>
                  <a:schemeClr val="tx1"/>
                </a:solidFill>
                <a:latin typeface="+mn-lt"/>
                <a:ea typeface="+mn-ea"/>
                <a:cs typeface="+mn-cs"/>
              </a:rPr>
              <a:t>The </a:t>
            </a:r>
            <a:r>
              <a:rPr lang="en-US" sz="1200" b="1" i="0" u="none" strike="noStrike" kern="1200" baseline="0" dirty="0">
                <a:solidFill>
                  <a:schemeClr val="tx1"/>
                </a:solidFill>
                <a:latin typeface="+mn-lt"/>
                <a:ea typeface="+mn-ea"/>
                <a:cs typeface="+mn-cs"/>
              </a:rPr>
              <a:t>modified retrospective approach </a:t>
            </a:r>
            <a:r>
              <a:rPr lang="en-US" sz="1200" b="0" i="0" u="none" strike="noStrike" kern="1200" baseline="0" dirty="0">
                <a:solidFill>
                  <a:schemeClr val="tx1"/>
                </a:solidFill>
                <a:latin typeface="+mn-lt"/>
                <a:ea typeface="+mn-ea"/>
                <a:cs typeface="+mn-cs"/>
              </a:rPr>
              <a:t>requires application of the new standard only to the adoption period (that is, the current period) as well as adjustment of the balance of retained earnings at the beginning of the adoption period to capture the cumulative effects of prior periods without actually adjusting the numbers in the prior periods reported. </a:t>
            </a:r>
          </a:p>
          <a:p>
            <a:pPr marL="228600" indent="-228600">
              <a:buAutoNum type="arabicPeriod"/>
            </a:pPr>
            <a:endParaRPr lang="en-US" sz="1200" b="0" i="0" u="none" strike="noStrike" kern="1200" baseline="0" dirty="0">
              <a:solidFill>
                <a:schemeClr val="tx1"/>
              </a:solidFill>
              <a:latin typeface="+mn-lt"/>
              <a:ea typeface="+mn-ea"/>
              <a:cs typeface="+mn-cs"/>
            </a:endParaRPr>
          </a:p>
          <a:p>
            <a:pPr marL="228600" indent="-228600">
              <a:buAutoNum type="arabicPeriod"/>
            </a:pPr>
            <a:r>
              <a:rPr lang="en-US" sz="1200" b="0" i="0" u="none" strike="noStrike" kern="1200" baseline="0" dirty="0">
                <a:solidFill>
                  <a:schemeClr val="tx1"/>
                </a:solidFill>
                <a:latin typeface="+mn-lt"/>
                <a:ea typeface="+mn-ea"/>
                <a:cs typeface="+mn-cs"/>
              </a:rPr>
              <a:t>The </a:t>
            </a:r>
            <a:r>
              <a:rPr lang="en-US" sz="1200" b="1" i="0" u="none" strike="noStrike" kern="1200" baseline="0" dirty="0">
                <a:solidFill>
                  <a:schemeClr val="tx1"/>
                </a:solidFill>
                <a:latin typeface="+mn-lt"/>
                <a:ea typeface="+mn-ea"/>
                <a:cs typeface="+mn-cs"/>
              </a:rPr>
              <a:t>prospective approach </a:t>
            </a:r>
            <a:r>
              <a:rPr lang="en-US" sz="1200" b="0" i="0" u="none" strike="noStrike" kern="1200" baseline="0" dirty="0">
                <a:solidFill>
                  <a:schemeClr val="tx1"/>
                </a:solidFill>
                <a:latin typeface="+mn-lt"/>
                <a:ea typeface="+mn-ea"/>
                <a:cs typeface="+mn-cs"/>
              </a:rPr>
              <a:t>requires neither a modification of prior years’ financial statements nor a journal entry to adjust account balances. Instead, the change is simply implemented in the period of the change, and its effects are reflected in the financial statements of the period of the change and future periods only.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Now, let’s look at each type of accounting change, one at a time, focusing on the selective application of these approaches. </a:t>
            </a:r>
            <a:endParaRPr lang="en-US" sz="1100" b="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4</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i="0" u="none" strike="noStrike" kern="1200" baseline="0" dirty="0">
                <a:solidFill>
                  <a:schemeClr val="tx1"/>
                </a:solidFill>
                <a:latin typeface="+mn-lt"/>
                <a:ea typeface="+mn-ea"/>
                <a:cs typeface="+mn-cs"/>
              </a:rPr>
              <a:t>In an earlier chapter we saw that a statement of shareholders’ equity is the most commonly used way to report the events that cause components of shareholders’ equity to change during a particular reporting period. Some companies, though, choose to report the changes that occur in the balance of retained earnings separately in a statement of retained earnings. When it’s discovered that the ending balance of retained earnings in the period prior to the discovery of an error was incorrect as a result of that error, the balance must be corrected when it appears as the beginning balance the following year. However, simply reporting a corrected amount might cause misunderstanding for someone familiar with the previously reported amount. Explicitly reporting a prior period adjustment on the statement itself avoids this confusion. </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statement of retained earnings (or retained earnings column in a statement of shareholders’ equity) reports the events that cause changes in retained earnings.</a:t>
            </a:r>
            <a:endParaRPr lang="en-IN" sz="1200" b="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40</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kern="1200" baseline="0" dirty="0">
                <a:solidFill>
                  <a:schemeClr val="tx1"/>
                </a:solidFill>
                <a:latin typeface="+mn-lt"/>
                <a:ea typeface="+mn-ea"/>
                <a:cs typeface="+mn-cs"/>
              </a:rPr>
              <a:t>Now suppose that in 2021 it’s discovered that an error in 2019 caused that year’s net income to be overstated by $20,000 (net income should have been $330,000). This means retained earnings in both prior years were overstated. Because comparative financial statements are presented and the current year is the year in which the error was discovered, the prior year would include a prior period adjustment (as shown here).</a:t>
            </a:r>
          </a:p>
          <a:p>
            <a:endParaRPr lang="en-IN" sz="1200" kern="1200" baseline="0" dirty="0">
              <a:solidFill>
                <a:schemeClr val="tx1"/>
              </a:solidFill>
              <a:latin typeface="+mn-lt"/>
              <a:ea typeface="+mn-ea"/>
              <a:cs typeface="+mn-cs"/>
            </a:endParaRPr>
          </a:p>
          <a:p>
            <a:r>
              <a:rPr lang="en-IN" sz="1200" b="0" kern="1200" baseline="0" dirty="0">
                <a:solidFill>
                  <a:schemeClr val="tx1"/>
                </a:solidFill>
                <a:latin typeface="+mn-lt"/>
                <a:ea typeface="+mn-ea"/>
                <a:cs typeface="+mn-cs"/>
              </a:rPr>
              <a:t>The incorrect balance as previously reported is corrected by the prior period adjustment.</a:t>
            </a:r>
          </a:p>
          <a:p>
            <a:endParaRPr lang="en-IN" sz="1200" kern="1200" baseline="0" dirty="0">
              <a:solidFill>
                <a:schemeClr val="tx1"/>
              </a:solidFill>
              <a:latin typeface="+mn-lt"/>
              <a:ea typeface="+mn-ea"/>
              <a:cs typeface="+mn-cs"/>
            </a:endParaRPr>
          </a:p>
          <a:p>
            <a:r>
              <a:rPr lang="en-IN" sz="1200" kern="1200" baseline="0" dirty="0">
                <a:solidFill>
                  <a:schemeClr val="tx1"/>
                </a:solidFill>
                <a:latin typeface="+mn-lt"/>
                <a:ea typeface="+mn-ea"/>
                <a:cs typeface="+mn-cs"/>
              </a:rPr>
              <a:t>At least two years’ (as in our example) and often three years’ statements are reported in comparative financial statements. The prior period adjustment is applied to beginning retained earnings for the year following the error, or for the earliest year being reported in the comparative financial statements when the error occurs prior to the earliest year presented.</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41</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kern="1200" baseline="0" dirty="0">
                <a:solidFill>
                  <a:schemeClr val="tx1"/>
                </a:solidFill>
                <a:latin typeface="+mn-lt"/>
                <a:ea typeface="+mn-ea"/>
                <a:cs typeface="+mn-cs"/>
              </a:rPr>
              <a:t>Now, let’s discuss the procedures to correct errors in the context of a variety of the most common types of errors. Since there are literally thousands of possibilities, it’s not practical to describe every error in every stage of its discovery. However, </a:t>
            </a:r>
            <a:r>
              <a:rPr lang="en-IN" sz="1200" b="0" i="0" u="none" strike="noStrike" kern="1200" baseline="0" dirty="0">
                <a:solidFill>
                  <a:schemeClr val="tx1"/>
                </a:solidFill>
                <a:latin typeface="+mn-lt"/>
                <a:ea typeface="+mn-ea"/>
                <a:cs typeface="+mn-cs"/>
              </a:rPr>
              <a:t>by applying the process to the various situations, you should become sufficiently comfortable with the process that you could apply it to whatever situation you might encounter. </a:t>
            </a:r>
          </a:p>
          <a:p>
            <a:endParaRPr lang="en-IN" sz="1200" b="0" i="0" u="none" strike="noStrike" kern="1200" baseline="0" dirty="0">
              <a:solidFill>
                <a:schemeClr val="tx1"/>
              </a:solidFill>
              <a:latin typeface="+mn-lt"/>
              <a:ea typeface="+mn-ea"/>
              <a:cs typeface="+mn-cs"/>
            </a:endParaRPr>
          </a:p>
          <a:p>
            <a:r>
              <a:rPr lang="en-IN" sz="1200" i="0" kern="1200" baseline="0" dirty="0">
                <a:solidFill>
                  <a:schemeClr val="tx1"/>
                </a:solidFill>
                <a:latin typeface="+mn-lt"/>
                <a:ea typeface="+mn-ea"/>
                <a:cs typeface="+mn-cs"/>
              </a:rPr>
              <a:t>As you study these examples, be sure to notice that it’s significantly more complicated to deal with an error if (a) it affected net income in the reporting period in which it occurred and (b) it is not discovered until a later period.</a:t>
            </a:r>
          </a:p>
          <a:p>
            <a:endParaRPr lang="en-IN" sz="1200" i="0" kern="1200" baseline="0" dirty="0">
              <a:solidFill>
                <a:schemeClr val="tx1"/>
              </a:solidFill>
              <a:latin typeface="+mn-lt"/>
              <a:ea typeface="+mn-ea"/>
              <a:cs typeface="+mn-cs"/>
            </a:endParaRPr>
          </a:p>
          <a:p>
            <a:r>
              <a:rPr lang="en-IN" sz="1200" b="0" i="0" kern="1200" baseline="0" dirty="0">
                <a:solidFill>
                  <a:schemeClr val="tx1"/>
                </a:solidFill>
                <a:latin typeface="+mn-lt"/>
                <a:ea typeface="+mn-ea"/>
                <a:cs typeface="+mn-cs"/>
              </a:rPr>
              <a:t>You shouldn’t try to memorize how specific errors are corrected; you should learn the process needed to analyze whatever errors you might encounter.</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42</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kern="1200" baseline="0" dirty="0">
                <a:solidFill>
                  <a:schemeClr val="tx1"/>
                </a:solidFill>
                <a:latin typeface="+mn-lt"/>
                <a:ea typeface="+mn-ea"/>
                <a:cs typeface="+mn-cs"/>
              </a:rPr>
              <a:t>Illustration 20–14 Error Discovered in the Same Reporting Period That It Occurred</a:t>
            </a:r>
          </a:p>
          <a:p>
            <a:endParaRPr lang="en-IN" sz="1200" i="0" kern="1200" baseline="0" dirty="0">
              <a:solidFill>
                <a:schemeClr val="tx1"/>
              </a:solidFill>
              <a:latin typeface="+mn-lt"/>
              <a:ea typeface="+mn-ea"/>
              <a:cs typeface="+mn-cs"/>
            </a:endParaRPr>
          </a:p>
          <a:p>
            <a:r>
              <a:rPr lang="en-IN" sz="1200" i="0" kern="1200" baseline="0" dirty="0">
                <a:solidFill>
                  <a:schemeClr val="tx1"/>
                </a:solidFill>
                <a:latin typeface="+mn-lt"/>
                <a:ea typeface="+mn-ea"/>
                <a:cs typeface="+mn-cs"/>
              </a:rPr>
              <a:t>If an accounting error is made and discovered in the same accounting period, the original erroneous entry should simply be reversed and the appropriate entry recorded. The possibilities are limitless. Let’s look at the one in the illustration. </a:t>
            </a:r>
            <a:endParaRPr lang="en-IN" sz="1200" b="0" i="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43</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kern="1200" baseline="0" dirty="0">
                <a:solidFill>
                  <a:schemeClr val="tx1"/>
                </a:solidFill>
                <a:latin typeface="+mn-lt"/>
                <a:ea typeface="+mn-ea"/>
                <a:cs typeface="+mn-cs"/>
              </a:rPr>
              <a:t>Illustration 20–15 Error Correction: Advanced Drainage Systems</a:t>
            </a:r>
          </a:p>
          <a:p>
            <a:endParaRPr lang="en-IN" sz="1200" i="0"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an error did </a:t>
            </a:r>
            <a:r>
              <a:rPr lang="en-US" sz="1200" b="0" i="1" u="none" strike="noStrike" kern="1200" baseline="0" dirty="0">
                <a:solidFill>
                  <a:schemeClr val="tx1"/>
                </a:solidFill>
                <a:latin typeface="+mn-lt"/>
                <a:ea typeface="+mn-ea"/>
                <a:cs typeface="+mn-cs"/>
              </a:rPr>
              <a:t>not </a:t>
            </a:r>
            <a:r>
              <a:rPr lang="en-US" sz="1200" b="0" i="0" u="none" strike="noStrike" kern="1200" baseline="0" dirty="0">
                <a:solidFill>
                  <a:schemeClr val="tx1"/>
                </a:solidFill>
                <a:latin typeface="+mn-lt"/>
                <a:ea typeface="+mn-ea"/>
                <a:cs typeface="+mn-cs"/>
              </a:rPr>
              <a:t>affect net income in the year it occurred, it’s relatively easy to correct. Examples are incorrectly recording salaries payable as accounts payable, recording a loss as an expense, or classifying a cash flow as an investing activity rather than a financing activity on the statement of cash flows. The 2017 financial statements of </a:t>
            </a:r>
            <a:r>
              <a:rPr lang="en-US" sz="1200" b="1" i="0" u="none" strike="noStrike" kern="1200" baseline="0" dirty="0">
                <a:solidFill>
                  <a:schemeClr val="tx1"/>
                </a:solidFill>
                <a:latin typeface="+mn-lt"/>
                <a:ea typeface="+mn-ea"/>
                <a:cs typeface="+mn-cs"/>
              </a:rPr>
              <a:t>Advanced Drainage Systems </a:t>
            </a:r>
            <a:r>
              <a:rPr lang="en-US" sz="1200" b="0" i="0" u="none" strike="noStrike" kern="1200" baseline="0" dirty="0">
                <a:solidFill>
                  <a:schemeClr val="tx1"/>
                </a:solidFill>
                <a:latin typeface="+mn-lt"/>
                <a:ea typeface="+mn-ea"/>
                <a:cs typeface="+mn-cs"/>
              </a:rPr>
              <a:t>announced that the company will restate its prior period financial statements and related financial information as filed with the Securities and Exchange Commission. The disclosure note reporting that restatement is reproduced in the illustration shown here. </a:t>
            </a:r>
            <a:endParaRPr lang="en-IN" sz="1200" i="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44</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kern="1200" baseline="0" dirty="0">
                <a:solidFill>
                  <a:schemeClr val="tx1"/>
                </a:solidFill>
                <a:latin typeface="+mn-lt"/>
                <a:ea typeface="+mn-ea"/>
                <a:cs typeface="+mn-cs"/>
              </a:rPr>
              <a:t>Illustration 20–16 Error Affecting Previous Financial Statements, but Not Net Income </a:t>
            </a:r>
          </a:p>
          <a:p>
            <a:endParaRPr lang="en-IN" sz="1200" i="0" kern="1200" baseline="0" dirty="0">
              <a:solidFill>
                <a:schemeClr val="tx1"/>
              </a:solidFill>
              <a:latin typeface="+mn-lt"/>
              <a:ea typeface="+mn-ea"/>
              <a:cs typeface="+mn-cs"/>
            </a:endParaRPr>
          </a:p>
          <a:p>
            <a:r>
              <a:rPr lang="en-IN" sz="1200" i="0" kern="1200" baseline="0" dirty="0">
                <a:solidFill>
                  <a:schemeClr val="tx1"/>
                </a:solidFill>
                <a:latin typeface="+mn-lt"/>
                <a:ea typeface="+mn-ea"/>
                <a:cs typeface="+mn-cs"/>
              </a:rPr>
              <a:t>This illustration provides an example of an error affecting previous financial statements, but not net income. </a:t>
            </a:r>
          </a:p>
          <a:p>
            <a:endParaRPr lang="en-IN" sz="1200" dirty="0"/>
          </a:p>
          <a:p>
            <a:r>
              <a:rPr lang="en-IN" sz="1200" dirty="0"/>
              <a:t>MDS </a:t>
            </a:r>
            <a:r>
              <a:rPr lang="en-IN" sz="1200" b="0" dirty="0"/>
              <a:t>Transportation incorrectly recorded a $2 million note receivable as accounts receivable. The error was discovered a year later. Therefore, to correct</a:t>
            </a:r>
            <a:r>
              <a:rPr lang="en-IN" sz="1200" b="0" baseline="0" dirty="0"/>
              <a:t> incorrect accounts, Note receivable is debited and Accounts receivable is credited for $2 million. Remember this is the first step to correct an error. </a:t>
            </a:r>
          </a:p>
          <a:p>
            <a:endParaRPr lang="en-IN" sz="1200" b="0" baseline="0" dirty="0"/>
          </a:p>
          <a:p>
            <a:r>
              <a:rPr lang="en-IN" sz="1200" b="0" baseline="0" dirty="0"/>
              <a:t>Step 2:</a:t>
            </a:r>
          </a:p>
          <a:p>
            <a:r>
              <a:rPr lang="en-IN" sz="1200" b="0" dirty="0"/>
              <a:t>When reported for comparative purposes in the current year’s annual report, last year’s</a:t>
            </a:r>
            <a:r>
              <a:rPr lang="en-IN" sz="1200" b="0" baseline="0" dirty="0"/>
              <a:t> </a:t>
            </a:r>
            <a:r>
              <a:rPr lang="en-IN" sz="1200" b="0" dirty="0"/>
              <a:t>balance sheet would be restated to report the note as it should have been reported last year.</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45</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i="0" kern="1200" baseline="0" dirty="0">
                <a:solidFill>
                  <a:schemeClr val="tx1"/>
                </a:solidFill>
                <a:latin typeface="+mn-lt"/>
                <a:ea typeface="+mn-ea"/>
                <a:cs typeface="+mn-cs"/>
              </a:rPr>
              <a:t>Illustration 20–16 Error Affecting Previous Financial Statements, but Not Net Income (continued)</a:t>
            </a:r>
            <a:endParaRPr lang="en-IN" sz="1200" b="0" dirty="0"/>
          </a:p>
          <a:p>
            <a:endParaRPr lang="en-IN" sz="1200" b="0" dirty="0"/>
          </a:p>
          <a:p>
            <a:r>
              <a:rPr lang="en-IN" sz="1200" b="0" dirty="0"/>
              <a:t>Step 3:</a:t>
            </a:r>
          </a:p>
          <a:p>
            <a:r>
              <a:rPr lang="en-IN" sz="1200" b="0" dirty="0"/>
              <a:t>Since last year’s net income was not affected by the error, the balance in retained</a:t>
            </a:r>
            <a:r>
              <a:rPr lang="en-IN" sz="1200" b="0" baseline="0" dirty="0"/>
              <a:t> </a:t>
            </a:r>
            <a:r>
              <a:rPr lang="en-IN" sz="1200" b="0" dirty="0"/>
              <a:t>earnings was not incorrect. So no prior period adjustment to that account is necessary.</a:t>
            </a:r>
          </a:p>
          <a:p>
            <a:endParaRPr lang="en-IN" sz="1200" b="0" dirty="0"/>
          </a:p>
          <a:p>
            <a:r>
              <a:rPr lang="en-IN" sz="1200" b="0" dirty="0"/>
              <a:t>Step 4:</a:t>
            </a:r>
            <a:endParaRPr lang="en-IN" sz="1200" b="0" baseline="0" dirty="0"/>
          </a:p>
          <a:p>
            <a:r>
              <a:rPr lang="en-IN" sz="1200" b="0" dirty="0"/>
              <a:t>A disclosure note would describe the nature of the error, but there would be no impact</a:t>
            </a:r>
            <a:r>
              <a:rPr lang="en-IN" sz="1200" b="0" baseline="0" dirty="0"/>
              <a:t> </a:t>
            </a:r>
            <a:r>
              <a:rPr lang="en-IN" sz="1200" b="0" dirty="0"/>
              <a:t>on net income, income from continuing operations, and earnings per share to report.</a:t>
            </a:r>
            <a:endParaRPr lang="en-US" sz="1200"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46</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dirty="0"/>
              <a:t>Most errors affect net income in some way. When they do, they affect the balance sheet</a:t>
            </a:r>
            <a:r>
              <a:rPr lang="en-IN" sz="1200" b="0" baseline="0" dirty="0"/>
              <a:t> </a:t>
            </a:r>
            <a:r>
              <a:rPr lang="en-IN" sz="1200" b="0" dirty="0"/>
              <a:t>as well. Both statements must be retrospectively restated; the statement of cash flows</a:t>
            </a:r>
            <a:r>
              <a:rPr lang="en-IN" sz="1200" b="0" baseline="0" dirty="0"/>
              <a:t> </a:t>
            </a:r>
            <a:r>
              <a:rPr lang="en-IN" sz="1200" b="0" dirty="0"/>
              <a:t>sometimes is affected, too. As with any error, all incorrect account balances must be corrected.</a:t>
            </a:r>
            <a:r>
              <a:rPr lang="en-IN" sz="1200" b="0" baseline="0" dirty="0"/>
              <a:t> </a:t>
            </a:r>
            <a:r>
              <a:rPr lang="en-IN" sz="1200" b="0" dirty="0"/>
              <a:t>Because these errors affect income, one of the balances that will require correction is</a:t>
            </a:r>
            <a:r>
              <a:rPr lang="en-IN" sz="1200" b="0" baseline="0" dirty="0"/>
              <a:t> </a:t>
            </a:r>
            <a:r>
              <a:rPr lang="en-IN" sz="1200" b="0" dirty="0"/>
              <a:t>retained earnings. Complicating matters, income taxes often are affected by income errors.</a:t>
            </a:r>
            <a:r>
              <a:rPr lang="en-IN" sz="1200" b="0" baseline="0" dirty="0"/>
              <a:t> </a:t>
            </a:r>
            <a:r>
              <a:rPr lang="en-IN" sz="1200" b="0" dirty="0"/>
              <a:t>In those cases, amended tax returns are prepared either to pay additional taxes or to claim a</a:t>
            </a:r>
            <a:r>
              <a:rPr lang="en-IN" sz="1200" b="0" baseline="0" dirty="0"/>
              <a:t> </a:t>
            </a:r>
            <a:r>
              <a:rPr lang="en-IN" sz="1200" b="0" dirty="0"/>
              <a:t>tax refund for taxes overpaid.</a:t>
            </a:r>
            <a:endParaRPr lang="en-US" sz="1200"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47</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dirty="0"/>
              <a:t>Illustration 20–17 Error</a:t>
            </a:r>
            <a:r>
              <a:rPr lang="en-IN" sz="1200" b="0" baseline="0" dirty="0"/>
              <a:t> Affecting Net Income: Recording an Asset as an Expense</a:t>
            </a:r>
            <a:endParaRPr lang="en-IN" sz="1200" b="0" dirty="0"/>
          </a:p>
          <a:p>
            <a:endParaRPr lang="en-IN" sz="1200" b="0" dirty="0"/>
          </a:p>
          <a:p>
            <a:r>
              <a:rPr lang="en-IN" sz="1200" b="0" dirty="0"/>
              <a:t>In the illustration (except as indicated), we ignore the tax effects of the errors and their</a:t>
            </a:r>
            <a:r>
              <a:rPr lang="en-IN" sz="1200" b="0" baseline="0" dirty="0"/>
              <a:t> </a:t>
            </a:r>
            <a:r>
              <a:rPr lang="en-IN" sz="1200" b="0" dirty="0"/>
              <a:t>correction to allow us to focus on the errors themselves rather than their tax aspects. </a:t>
            </a:r>
          </a:p>
          <a:p>
            <a:endParaRPr lang="en-IN" sz="1200" b="0" dirty="0"/>
          </a:p>
          <a:p>
            <a:r>
              <a:rPr lang="en-IN" sz="1200" b="0" dirty="0"/>
              <a:t>In 2021, internal auditors discovered that Seidman Distribution, Inc., had debited an expense account for the $7 million cost of sorting equipment purchased at the beginning of 2019. The equipment’s useful life was expected to be five years with no residual</a:t>
            </a:r>
            <a:r>
              <a:rPr lang="en-IN" sz="1200" b="0" baseline="0" dirty="0"/>
              <a:t> value. Straight-line depreciation is used by Seidman.</a:t>
            </a:r>
          </a:p>
          <a:p>
            <a:endParaRPr lang="en-IN" sz="12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0" dirty="0"/>
              <a:t>Sometimes, the analysis is easier if</a:t>
            </a:r>
            <a:r>
              <a:rPr lang="en-IN" sz="1200" b="0" baseline="0" dirty="0"/>
              <a:t> you re-create the entries actually recorded incorrectly and those that would have been recorded if the error hadn’t occurred and then compare them. This analysis is described in this slide.</a:t>
            </a:r>
            <a:endParaRPr lang="en-IN" sz="1200" b="1" baseline="0" dirty="0"/>
          </a:p>
          <a:p>
            <a:endParaRPr lang="en-IN" sz="1200" b="0" baseline="0" dirty="0"/>
          </a:p>
          <a:p>
            <a:r>
              <a:rPr lang="en-IN" sz="1200" b="0" baseline="0" dirty="0"/>
              <a:t>During the two-year period, depreciation expense was understated by $2.8 million, but other expenses were overstated by $7 million, so net income during the period was understated by $4.2 million. This means retained earnings is currently understated by that amount.</a:t>
            </a:r>
          </a:p>
          <a:p>
            <a:endParaRPr lang="en-IN" sz="1200" b="0" baseline="0" dirty="0"/>
          </a:p>
          <a:p>
            <a:r>
              <a:rPr lang="en-IN" sz="1200" b="0" baseline="0" dirty="0"/>
              <a:t>Accumulated depreciation is understated by $2.8 million.</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48</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dirty="0"/>
              <a:t>Illustration 20–17 Error</a:t>
            </a:r>
            <a:r>
              <a:rPr lang="en-IN" sz="1200" b="0" baseline="0" dirty="0"/>
              <a:t> Affecting</a:t>
            </a:r>
            <a:r>
              <a:rPr lang="en-IN" sz="1200" b="0" dirty="0"/>
              <a:t> </a:t>
            </a:r>
            <a:r>
              <a:rPr lang="en-IN" sz="1200" b="0" baseline="0" dirty="0"/>
              <a:t>Net Income: Recording an Asset as an Expense (continued)</a:t>
            </a:r>
            <a:endParaRPr lang="en-IN" sz="1200" b="0" dirty="0"/>
          </a:p>
          <a:p>
            <a:endParaRPr lang="en-IN" sz="1200" b="0" dirty="0"/>
          </a:p>
          <a:p>
            <a:r>
              <a:rPr lang="en-IN" sz="1200" b="0" dirty="0"/>
              <a:t>Step</a:t>
            </a:r>
            <a:r>
              <a:rPr lang="en-IN" sz="1200" b="0" baseline="0" dirty="0"/>
              <a:t> 1:</a:t>
            </a:r>
          </a:p>
          <a:p>
            <a:r>
              <a:rPr lang="en-IN" sz="1200" b="0" baseline="0" dirty="0"/>
              <a:t>A journal entry is posted to correct incorrect accounts. Equipment account is debited for $7 million and since </a:t>
            </a:r>
            <a:r>
              <a:rPr lang="en-IN" sz="1200" b="0" i="0" u="none" strike="noStrike" kern="1200" baseline="0" dirty="0">
                <a:solidFill>
                  <a:schemeClr val="tx1"/>
                </a:solidFill>
                <a:latin typeface="+mn-lt"/>
                <a:ea typeface="+mn-ea"/>
                <a:cs typeface="+mn-cs"/>
              </a:rPr>
              <a:t>depreciation expense was understated by $2.8 million, Accumulated depreciation account is credited for $2.8 million, and the difference of $4.2 million (7.0 − 2.8) credited to Retained earnings account.</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Step 2:</a:t>
            </a:r>
          </a:p>
          <a:p>
            <a:r>
              <a:rPr lang="en-IN" sz="1200" b="0" i="0" u="none" strike="noStrike" kern="1200" baseline="0" dirty="0">
                <a:solidFill>
                  <a:schemeClr val="tx1"/>
                </a:solidFill>
                <a:latin typeface="+mn-lt"/>
                <a:ea typeface="+mn-ea"/>
                <a:cs typeface="+mn-cs"/>
              </a:rPr>
              <a:t>The 2019 and 2020 financial statements that were incorrect as a result of the error are retrospectively restated to report the equipment acquired and to reflect the correct amount of depreciation expense and accumulated depreciation, assuming both statements are reported again for comparative purposes in the 2021 annual report.</a:t>
            </a:r>
          </a:p>
          <a:p>
            <a:endParaRPr lang="en-US" sz="1200" b="1"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49</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Accounting is not an exact science. Professional judgment is required to apply a set of principles, concepts, and objectives to specific sets of circumstances. This means choices must be made. In your study of accounting to date, you’ve encountered many areas where choices are necessary. For example, management must choose whether to use accelerated or straight-line depreciation. Is FIFO, LIFO, or average cost most appropriate to measure inventories? Should we adopt a new accounting standard early or wait until it’s mandatory? These are but a few of the accounting choices management makes.</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You also probably recall that comparability is an enhancing qualitative characteristic of financial reporting. To achieve this attribute of information, accounting choices, once made, should be consistently followed from year to year. This doesn’t mean, though, that methods can never be changed. Changing circumstances might make a new method more appropriate.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 change in economic conditions, for instance, might prompt a company to change accounting methods. The most extensive voluntary accounting change ever—a switch by hundreds of companies from FIFO to LIFO in the mid-1970s, for example—was a result of heightened inflation. Changes within a specific industry, too, can lead a company to switch methods, often to adapt to new technology or to be consistent with others in the industry. And, of course, a change might be mandated when the FASB codifies a new accounting standard. For these reasons, it’s not uncommon for a company to switch from one accounting method to another. This is called a change in accounting principle.</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consistency and comparability are desirable, changing to a new method sometimes is appropriate.</a:t>
            </a:r>
            <a:endParaRPr lang="en-US" sz="1100" b="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5</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dirty="0"/>
              <a:t>Illustration 20–17 Error</a:t>
            </a:r>
            <a:r>
              <a:rPr lang="en-IN" sz="1200" b="0" baseline="0" dirty="0"/>
              <a:t> Affecting Net Income: Recording an Asset as an Expense (continued 2)</a:t>
            </a:r>
            <a:endParaRPr lang="en-IN" sz="1200" b="0" dirty="0"/>
          </a:p>
          <a:p>
            <a:endParaRPr lang="en-IN" sz="1200" b="0" dirty="0"/>
          </a:p>
          <a:p>
            <a:r>
              <a:rPr lang="en-IN" sz="1200" b="0" dirty="0"/>
              <a:t>Step 3:</a:t>
            </a:r>
          </a:p>
          <a:p>
            <a:r>
              <a:rPr lang="en-IN" sz="1200" b="0" dirty="0"/>
              <a:t>Because retained earnings is one of the accounts that is incorrect as a result of the error, a correction to that account of $4.2 million is reported as a prior period adjustment to the 2021 beginning retained earnings balance in Seidman’s comparative statements of shareholders’ equity. A correction would be</a:t>
            </a:r>
            <a:r>
              <a:rPr lang="en-IN" sz="1200" b="0" baseline="0" dirty="0"/>
              <a:t> made also to the 2020 beginning retained earnings balance. </a:t>
            </a:r>
            <a:r>
              <a:rPr lang="en-IN" sz="1200" b="0" dirty="0"/>
              <a:t>That prior period adjustment, though, would be for the pre-2020 difference: $7 million − 1.4 million = $5.6 million. If 2019 statements also are included in the comparative report, no adjustment would be necessary for that period because the error didn’t occur until after the beginning of 2019.</a:t>
            </a:r>
          </a:p>
          <a:p>
            <a:endParaRPr lang="en-US" sz="1200"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50</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dirty="0"/>
              <a:t>Illustration 20–17 Error</a:t>
            </a:r>
            <a:r>
              <a:rPr lang="en-IN" sz="1200" b="0" baseline="0" dirty="0"/>
              <a:t> Affecting Net Income: Recording an Asset as an Expense (continued 3)</a:t>
            </a:r>
            <a:endParaRPr lang="en-IN" sz="1200" b="0" dirty="0"/>
          </a:p>
          <a:p>
            <a:pPr marL="0" marR="0" indent="0" algn="l" defTabSz="914400" rtl="0" eaLnBrk="1" fontAlgn="auto" latinLnBrk="0" hangingPunct="1">
              <a:lnSpc>
                <a:spcPct val="100000"/>
              </a:lnSpc>
              <a:spcBef>
                <a:spcPts val="0"/>
              </a:spcBef>
              <a:spcAft>
                <a:spcPts val="0"/>
              </a:spcAft>
              <a:buClrTx/>
              <a:buSzTx/>
              <a:buFontTx/>
              <a:buNone/>
              <a:tabLst/>
              <a:defRPr/>
            </a:pPr>
            <a:endParaRPr lang="en-IN" sz="1200" b="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200" b="0" dirty="0"/>
              <a:t>Step 4:</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a:t>A </a:t>
            </a:r>
            <a:r>
              <a:rPr lang="en-US" sz="1200" b="0" i="0" u="none" strike="noStrike" kern="1200" baseline="0" dirty="0">
                <a:solidFill>
                  <a:schemeClr val="tx1"/>
                </a:solidFill>
                <a:latin typeface="+mn-lt"/>
                <a:ea typeface="+mn-ea"/>
                <a:cs typeface="+mn-cs"/>
              </a:rPr>
              <a:t>disclosure note accompanying Seidman’s 2021 financial statements should describe the nature of the error and the impact of its correction on each financial statement line item and any per-share amounts affected for each prior period presented (net income understated by $5.6 million in 2019 and overstated by $1.4 million in 2020). </a:t>
            </a:r>
            <a:endParaRPr lang="en-US" sz="120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51</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52</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c</a:t>
            </a:r>
            <a:r>
              <a:rPr lang="en-US" sz="1200" dirty="0"/>
              <a:t>. The effect of an error is reported as an </a:t>
            </a:r>
            <a:r>
              <a:rPr lang="en-US" sz="1200" b="1" dirty="0">
                <a:solidFill>
                  <a:srgbClr val="C00000"/>
                </a:solidFill>
              </a:rPr>
              <a:t>adjustment to beginning-of-period retained earnings </a:t>
            </a:r>
            <a:r>
              <a:rPr lang="en-US" sz="1200" dirty="0"/>
              <a:t>and prior years’ financial statements are restated.</a:t>
            </a:r>
          </a:p>
          <a:p>
            <a:pPr eaLnBrk="1" hangingPunct="1"/>
            <a:endParaRPr lang="en-US" altLang="en-US" dirty="0"/>
          </a:p>
        </p:txBody>
      </p:sp>
    </p:spTree>
    <p:extLst>
      <p:ext uri="{BB962C8B-B14F-4D97-AF65-F5344CB8AC3E}">
        <p14:creationId xmlns:p14="http://schemas.microsoft.com/office/powerpoint/2010/main" val="10802378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i="0" u="none" strike="noStrike" kern="1200" baseline="0" dirty="0">
                <a:solidFill>
                  <a:schemeClr val="tx1"/>
                </a:solidFill>
                <a:latin typeface="+mn-lt"/>
                <a:ea typeface="+mn-ea"/>
                <a:cs typeface="+mn-cs"/>
              </a:rPr>
              <a:t>The effect of most errors is different, depending on </a:t>
            </a:r>
            <a:r>
              <a:rPr lang="en-IN" sz="1200" b="0" i="1" u="none" strike="noStrike" kern="1200" baseline="0" dirty="0">
                <a:solidFill>
                  <a:schemeClr val="tx1"/>
                </a:solidFill>
                <a:latin typeface="+mn-lt"/>
                <a:ea typeface="+mn-ea"/>
                <a:cs typeface="+mn-cs"/>
              </a:rPr>
              <a:t>when</a:t>
            </a:r>
            <a:r>
              <a:rPr lang="en-IN" sz="1200" b="0" i="0" u="none" strike="noStrike" kern="1200" baseline="0" dirty="0">
                <a:solidFill>
                  <a:schemeClr val="tx1"/>
                </a:solidFill>
                <a:latin typeface="+mn-lt"/>
                <a:ea typeface="+mn-ea"/>
                <a:cs typeface="+mn-cs"/>
              </a:rPr>
              <a:t> the error is discovered. For example, if the error in the previous illustration is not discovered until 2022, rather than 2021, accumulated depreciation would be understated by another $1.4 million, or a total of $4.2 million.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If not discovered until 2024 or after, no correcting entry at all would be needed. By then, the sum of the omitted depreciation amounts ($1.4 million × 5 years) would equal the expense incorrectly recorded in 2019 ($7 million), so the retained earnings balance would be the same as if the error never had occurred. Also, the asset may have been disposed of—if the useful life estimate was correct—so neither the equipment nor accumulated depreciation would need to be recorded. Of course, any statements of prior years that were affected and are reported again in comparative statements still would be restated, and a disclosure note would describe the error </a:t>
            </a:r>
            <a:r>
              <a:rPr lang="en-US" sz="1200" b="0" i="0" u="none" strike="noStrike" kern="1200" baseline="0" dirty="0">
                <a:solidFill>
                  <a:schemeClr val="tx1"/>
                </a:solidFill>
                <a:latin typeface="+mn-lt"/>
                <a:ea typeface="+mn-ea"/>
                <a:cs typeface="+mn-cs"/>
              </a:rPr>
              <a:t>and the impact of its correction on each financial statement line item and any per-share amounts affected for each prior period presented.</a:t>
            </a:r>
            <a:r>
              <a:rPr lang="en-IN" sz="1200" b="0" i="0" u="none" strike="noStrike" kern="1200" baseline="0" dirty="0">
                <a:solidFill>
                  <a:schemeClr val="tx1"/>
                </a:solidFill>
                <a:latin typeface="+mn-lt"/>
                <a:ea typeface="+mn-ea"/>
                <a:cs typeface="+mn-cs"/>
              </a:rPr>
              <a:t> </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Most errors, in fact, eventually self-correct. An example of an uncommon instance in which an error never self-corrects would be an expense account debited for the cost of land. Because land doesn’t depreciate, the error would continue until the land is sold.</a:t>
            </a:r>
            <a:endParaRPr lang="en-US" sz="1200" b="0" i="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53</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b="0" i="0" u="none" strike="noStrike" kern="1200" baseline="0" dirty="0">
                <a:solidFill>
                  <a:schemeClr val="tx1"/>
                </a:solidFill>
                <a:latin typeface="+mn-lt"/>
                <a:ea typeface="+mn-ea"/>
                <a:cs typeface="+mn-cs"/>
              </a:rPr>
              <a:t>Illustration 20–18 Error Affecting Net Income: Inventory Misstated</a:t>
            </a:r>
          </a:p>
          <a:p>
            <a:endParaRPr lang="en-IN" sz="1200" b="0" i="0" u="none" strike="noStrike" kern="1200" baseline="0" dirty="0">
              <a:solidFill>
                <a:schemeClr val="tx1"/>
              </a:solidFill>
              <a:latin typeface="+mn-lt"/>
              <a:ea typeface="+mn-ea"/>
              <a:cs typeface="+mn-cs"/>
            </a:endParaRPr>
          </a:p>
          <a:p>
            <a:r>
              <a:rPr lang="en-IN" sz="1200" b="0" i="0" u="none" strike="noStrike" kern="1200" baseline="0" dirty="0">
                <a:solidFill>
                  <a:schemeClr val="tx1"/>
                </a:solidFill>
                <a:latin typeface="+mn-lt"/>
                <a:ea typeface="+mn-ea"/>
                <a:cs typeface="+mn-cs"/>
              </a:rPr>
              <a:t>Some errors correct themselves the following year. For instance, if a company’s ending inventory is incorrectly counted or otherwise misstated, the income statement would be in error for the year of the error and the following year, but the balance sheet would be incorrect only for the year the error occurs. After that, all account balances will be correct. This is demonstrated in the illustration.</a:t>
            </a:r>
          </a:p>
          <a:p>
            <a:endParaRPr lang="en-IN"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Other error corrections that benefit from a similar analysis are the overstatement of ending inventory, the overstatement or understatement of beginning inventory, and errors in recording merchandise purchases (or returns).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Even errors that eventually correct themselves cause financial statements to be misstated in the meantime. </a:t>
            </a:r>
          </a:p>
          <a:p>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	</a:t>
            </a:r>
          </a:p>
          <a:p>
            <a:endParaRPr lang="en-IN" sz="1200" b="0" i="0" u="none" strike="noStrike"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54</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20–18 Error Affecting Net Income: Inventory Misstated (continued)</a:t>
            </a:r>
            <a:endParaRPr lang="en-US" sz="1200" b="1"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analyzing inventory errors or other errors that affect cost of goods sold, you may find it helpful to visualize the determination of cost of goods sold, net income, and retained earnings. 	</a:t>
            </a:r>
          </a:p>
          <a:p>
            <a:endParaRPr lang="en-IN" sz="1200" b="0" dirty="0"/>
          </a:p>
          <a:p>
            <a:r>
              <a:rPr lang="en-IN" sz="1200" b="0" dirty="0"/>
              <a:t>Step</a:t>
            </a:r>
            <a:r>
              <a:rPr lang="en-IN" sz="1200" b="0" baseline="0" dirty="0"/>
              <a:t> 1:</a:t>
            </a:r>
          </a:p>
          <a:p>
            <a:r>
              <a:rPr lang="en-IN" sz="1200" b="0" baseline="0" dirty="0"/>
              <a:t>A journal entry is posted to correct incorrect accounts. </a:t>
            </a:r>
            <a:endParaRPr lang="en-IN" sz="1200" b="1" i="0" u="none" strike="noStrike"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55</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20–18 Error Affecting Net Income: Inventory Misstated (continued 2)</a:t>
            </a:r>
            <a:endParaRPr lang="en-US" sz="1200" b="1" i="0" u="none" strike="noStrike" kern="1200" baseline="0" dirty="0">
              <a:solidFill>
                <a:schemeClr val="tx1"/>
              </a:solidFill>
              <a:latin typeface="+mn-lt"/>
              <a:ea typeface="+mn-ea"/>
              <a:cs typeface="+mn-cs"/>
            </a:endParaRPr>
          </a:p>
          <a:p>
            <a:endParaRPr lang="en-US" sz="1200" b="0" dirty="0"/>
          </a:p>
          <a:p>
            <a:r>
              <a:rPr lang="en-US" sz="1200" b="0" dirty="0"/>
              <a:t>Step</a:t>
            </a:r>
            <a:r>
              <a:rPr lang="en-US" sz="1200" b="0" baseline="0" dirty="0"/>
              <a:t> 2:</a:t>
            </a:r>
          </a:p>
          <a:p>
            <a:r>
              <a:rPr lang="en-US" sz="1200" b="0" i="0" u="none" strike="noStrike" kern="1200" baseline="0" dirty="0">
                <a:solidFill>
                  <a:schemeClr val="tx1"/>
                </a:solidFill>
                <a:latin typeface="+mn-lt"/>
                <a:ea typeface="+mn-ea"/>
                <a:cs typeface="+mn-cs"/>
              </a:rPr>
              <a:t>If the error is discovered in 2020, the 2019 financial statements that were incorrect as a result of the error are retrospectively restated to reflect the correct inventory amounts, cost of goods sold, and retained earnings when those statements are reported again for comparative purposes in the 2020 annual report. If the error is discovered in 2021, the 2020 financial statements also are retrospectively restated to reflect the correct inventory amounts and cost of goods sold (retained earnings would not require adjustment), even though no correcting entry would be needed at that point. </a:t>
            </a:r>
            <a:endParaRPr lang="en-US" sz="1200" b="0" baseline="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56</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baseline="0" dirty="0">
                <a:solidFill>
                  <a:schemeClr val="tx1"/>
                </a:solidFill>
                <a:latin typeface="+mn-lt"/>
                <a:ea typeface="+mn-ea"/>
                <a:cs typeface="+mn-cs"/>
              </a:rPr>
              <a:t>Illustration 20–18 Error Affecting Net Income: Inventory Misstated (concluded)</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Step 3:</a:t>
            </a:r>
          </a:p>
          <a:p>
            <a:r>
              <a:rPr lang="en-US" sz="1200" b="0" i="0" u="none" strike="noStrike" kern="1200" baseline="0" dirty="0">
                <a:solidFill>
                  <a:schemeClr val="tx1"/>
                </a:solidFill>
                <a:latin typeface="+mn-lt"/>
                <a:ea typeface="+mn-ea"/>
                <a:cs typeface="+mn-cs"/>
              </a:rPr>
              <a:t>Because retained earnings is one of the accounts incorrect if the error is discovered in 2020, the correction to that account is reported as a prior period adjustment to the 2020 beginning retained earnings balance in Overseas’ statement of shareholders’ equity. Of course, no prior period adjustment is needed if the error isn’t discovered until 2021 or later.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Step 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A disclosure note in Overseas’ annual report should describe the nature of the error and the impact of its correction on each year’s net income (understated by $1 million in 2019, overstated by $1 million in 2020), income from continuing operations (same as net income), and earnings per share.</a:t>
            </a:r>
            <a:endParaRPr lang="en-US" dirty="0"/>
          </a:p>
        </p:txBody>
      </p:sp>
      <p:sp>
        <p:nvSpPr>
          <p:cNvPr id="4" name="Slide Number Placeholder 3"/>
          <p:cNvSpPr>
            <a:spLocks noGrp="1"/>
          </p:cNvSpPr>
          <p:nvPr>
            <p:ph type="sldNum" sz="quarter" idx="10"/>
          </p:nvPr>
        </p:nvSpPr>
        <p:spPr/>
        <p:txBody>
          <a:bodyPr/>
          <a:lstStyle/>
          <a:p>
            <a:fld id="{926ED483-A17F-43BA-875A-90610EF3B010}" type="slidenum">
              <a:rPr lang="en-US" smtClean="0"/>
              <a:pPr/>
              <a:t>57</a:t>
            </a:fld>
            <a:endParaRPr lang="en-US" dirty="0"/>
          </a:p>
        </p:txBody>
      </p:sp>
    </p:spTree>
    <p:extLst>
      <p:ext uri="{BB962C8B-B14F-4D97-AF65-F5344CB8AC3E}">
        <p14:creationId xmlns:p14="http://schemas.microsoft.com/office/powerpoint/2010/main" val="1335477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latin typeface="+mn-lt"/>
                <a:ea typeface="+mn-ea"/>
                <a:cs typeface="+mn-cs"/>
              </a:rPr>
              <a:t>Illustration</a:t>
            </a:r>
            <a:r>
              <a:rPr lang="en-US" sz="1200" kern="1200" baseline="0" dirty="0">
                <a:solidFill>
                  <a:schemeClr val="tx1"/>
                </a:solidFill>
                <a:latin typeface="+mn-lt"/>
                <a:ea typeface="+mn-ea"/>
                <a:cs typeface="+mn-cs"/>
              </a:rPr>
              <a:t> 20–19 Error Affecting Net Income: Failure to Record Sales Revenue </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IN" sz="1200" dirty="0"/>
              <a:t>An error would occur if a revenue or an expense is recorded in the</a:t>
            </a:r>
            <a:r>
              <a:rPr lang="en-IN" sz="1200" baseline="0" dirty="0"/>
              <a:t> </a:t>
            </a:r>
            <a:r>
              <a:rPr lang="en-IN" sz="1200" dirty="0"/>
              <a:t>wrong accounting</a:t>
            </a:r>
            <a:r>
              <a:rPr lang="en-IN" sz="1200" baseline="0" dirty="0"/>
              <a:t> </a:t>
            </a:r>
            <a:r>
              <a:rPr lang="en-IN" sz="1200" dirty="0"/>
              <a:t>period. The illustration offers an example. </a:t>
            </a:r>
          </a:p>
          <a:p>
            <a:endParaRPr lang="en-IN" sz="1200" dirty="0"/>
          </a:p>
          <a:p>
            <a:r>
              <a:rPr lang="en-US" sz="1200" b="0" i="0" u="none" strike="noStrike" kern="1200" baseline="0" dirty="0">
                <a:solidFill>
                  <a:schemeClr val="tx1"/>
                </a:solidFill>
                <a:latin typeface="+mn-lt"/>
                <a:ea typeface="+mn-ea"/>
                <a:cs typeface="+mn-cs"/>
              </a:rPr>
              <a:t>2020 sales revenue was incorrectly recorded in 2021, so 2020 net income was understated. Retained earnings is currently understated in 2021. 2021 sales revenue is overstated. </a:t>
            </a:r>
            <a:endParaRPr lang="en-IN" sz="120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58</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Illustration</a:t>
            </a:r>
            <a:r>
              <a:rPr lang="en-US" sz="1200" kern="1200" baseline="0" dirty="0">
                <a:solidFill>
                  <a:schemeClr val="tx1"/>
                </a:solidFill>
                <a:latin typeface="+mn-lt"/>
                <a:ea typeface="+mn-ea"/>
                <a:cs typeface="+mn-cs"/>
              </a:rPr>
              <a:t> 20–19 Error Affecting Net Income: Failure to Record Sales Revenue (continued)</a:t>
            </a:r>
            <a:endParaRPr lang="en-US" sz="1200" kern="1200" dirty="0">
              <a:solidFill>
                <a:schemeClr val="tx1"/>
              </a:solidFill>
              <a:latin typeface="+mn-lt"/>
              <a:ea typeface="+mn-ea"/>
              <a:cs typeface="+mn-cs"/>
            </a:endParaRPr>
          </a:p>
          <a:p>
            <a:endParaRPr lang="en-US" sz="1200" b="0" dirty="0"/>
          </a:p>
          <a:p>
            <a:r>
              <a:rPr lang="en-US" sz="1200" b="0" dirty="0"/>
              <a:t>Step</a:t>
            </a:r>
            <a:r>
              <a:rPr lang="en-US" sz="1200" b="0" baseline="0" dirty="0"/>
              <a:t> 1:</a:t>
            </a:r>
          </a:p>
          <a:p>
            <a:r>
              <a:rPr lang="en-US" sz="1200" b="0" baseline="0" dirty="0"/>
              <a:t>A journal entry is posted to correct incorrect accounts. Since </a:t>
            </a:r>
            <a:r>
              <a:rPr lang="en-IN" sz="1200" b="0" baseline="0" dirty="0"/>
              <a:t>2020 sales revenue was incorrectly recorded in 2021 leading to the understatement in 2021, Sales revenue account is debited and Retained earnings account is credited for $3,000. </a:t>
            </a:r>
            <a:r>
              <a:rPr lang="en-US" sz="1200" b="1" i="0" u="none" strike="noStrike" kern="1200" baseline="0" dirty="0">
                <a:solidFill>
                  <a:schemeClr val="tx1"/>
                </a:solidFill>
                <a:latin typeface="+mn-lt"/>
                <a:ea typeface="+mn-ea"/>
                <a:cs typeface="+mn-cs"/>
              </a:rPr>
              <a:t>Note: </a:t>
            </a:r>
            <a:r>
              <a:rPr lang="en-US" sz="1200" b="0" i="0" u="none" strike="noStrike" kern="1200" baseline="0" dirty="0">
                <a:solidFill>
                  <a:schemeClr val="tx1"/>
                </a:solidFill>
                <a:latin typeface="+mn-lt"/>
                <a:ea typeface="+mn-ea"/>
                <a:cs typeface="+mn-cs"/>
              </a:rPr>
              <a:t>If the sales revenue had not been recorded at all, the correcting entry would include a debit to accounts receivable rather than sales revenue. </a:t>
            </a:r>
            <a:endParaRPr lang="en-IN" sz="1200" b="0" baseline="0" dirty="0"/>
          </a:p>
          <a:p>
            <a:endParaRPr lang="en-IN" sz="1200"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t>Step</a:t>
            </a:r>
            <a:r>
              <a:rPr lang="en-US" sz="1200" b="0" baseline="0" dirty="0"/>
              <a:t> 2:</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dirty="0"/>
              <a:t>The 2020 financial statements that were incorrect as a result of the error are retroactively restated to reflect the correct amount of sales revenue and accounts receivable when those statements are reported again for comparative purposes in the 2021 annual report.</a:t>
            </a:r>
            <a:endParaRPr lang="en-US" sz="1200" b="0" dirty="0"/>
          </a:p>
          <a:p>
            <a:endParaRPr lang="en-US" sz="1200" b="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59</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100" b="0" dirty="0"/>
              <a:t>It would be nice to think that all accounting choices are made by management in the best</a:t>
            </a:r>
            <a:r>
              <a:rPr lang="en-IN" sz="1100" b="0" baseline="0" dirty="0"/>
              <a:t> </a:t>
            </a:r>
            <a:r>
              <a:rPr lang="en-IN" sz="1100" b="0" dirty="0"/>
              <a:t>interest of fair and consistent financial reporting. Unfortunately, other motives influence the</a:t>
            </a:r>
            <a:r>
              <a:rPr lang="en-IN" sz="1100" b="0" baseline="0" dirty="0"/>
              <a:t> </a:t>
            </a:r>
            <a:r>
              <a:rPr lang="en-IN" sz="1100" b="0" dirty="0"/>
              <a:t>choices among accounting methods and whether to change methods. It has been suggested</a:t>
            </a:r>
            <a:r>
              <a:rPr lang="en-IN" sz="1100" b="0" baseline="0" dirty="0"/>
              <a:t> </a:t>
            </a:r>
            <a:r>
              <a:rPr lang="en-IN" sz="1100" b="0" dirty="0"/>
              <a:t>that the effect of choices on management compensation, on existing debt agreements, and</a:t>
            </a:r>
            <a:r>
              <a:rPr lang="en-IN" sz="1100" b="0" baseline="0" dirty="0"/>
              <a:t> </a:t>
            </a:r>
            <a:r>
              <a:rPr lang="en-IN" sz="1100" b="0" dirty="0"/>
              <a:t>on union negotiations each can affect management’s selection of accounting methods. For</a:t>
            </a:r>
            <a:r>
              <a:rPr lang="en-IN" sz="1100" b="0" baseline="0" dirty="0"/>
              <a:t> </a:t>
            </a:r>
            <a:r>
              <a:rPr lang="en-IN" sz="1100" b="0" dirty="0"/>
              <a:t>instance, research has suggested that managers of companies with bonus plans are more</a:t>
            </a:r>
            <a:r>
              <a:rPr lang="en-IN" sz="1100" b="0" baseline="0" dirty="0"/>
              <a:t> </a:t>
            </a:r>
            <a:r>
              <a:rPr lang="en-IN" sz="1100" b="0" dirty="0"/>
              <a:t>likely to choose accounting methods that maximize their bonuses (often those that increase</a:t>
            </a:r>
            <a:r>
              <a:rPr lang="en-IN" sz="1100" b="0" baseline="0" dirty="0"/>
              <a:t> </a:t>
            </a:r>
            <a:r>
              <a:rPr lang="en-IN" sz="1100" b="0" dirty="0"/>
              <a:t>net income).</a:t>
            </a:r>
          </a:p>
          <a:p>
            <a:endParaRPr lang="en-IN" sz="1100" b="0" dirty="0"/>
          </a:p>
          <a:p>
            <a:r>
              <a:rPr lang="en-IN" sz="1100" b="0" dirty="0"/>
              <a:t>A financial analyst must be aware that different accounting methods used by different</a:t>
            </a:r>
            <a:r>
              <a:rPr lang="en-IN" sz="1100" b="0" baseline="0" dirty="0"/>
              <a:t> </a:t>
            </a:r>
            <a:r>
              <a:rPr lang="en-IN" sz="1100" b="0" dirty="0"/>
              <a:t>firms and by the same firm in different years complicate comparisons. Financial ratios, for</a:t>
            </a:r>
            <a:r>
              <a:rPr lang="en-IN" sz="1100" b="0" baseline="0" dirty="0"/>
              <a:t> </a:t>
            </a:r>
            <a:r>
              <a:rPr lang="en-IN" sz="1100" b="0" dirty="0"/>
              <a:t>example, will differ when different accounting methods are used, even when there are no</a:t>
            </a:r>
            <a:r>
              <a:rPr lang="en-IN" sz="1100" b="0" baseline="0" dirty="0"/>
              <a:t> </a:t>
            </a:r>
            <a:r>
              <a:rPr lang="en-IN" sz="1100" b="0" dirty="0"/>
              <a:t>differences in attributes being compared.</a:t>
            </a:r>
          </a:p>
          <a:p>
            <a:endParaRPr lang="en-IN" sz="1100" b="0" dirty="0"/>
          </a:p>
          <a:p>
            <a:r>
              <a:rPr lang="en-IN" sz="1100" b="0" i="0" u="none" strike="noStrike" kern="1200" baseline="0" dirty="0">
                <a:solidFill>
                  <a:schemeClr val="tx1"/>
                </a:solidFill>
                <a:latin typeface="+mn-lt"/>
                <a:ea typeface="+mn-ea"/>
                <a:cs typeface="+mn-cs"/>
              </a:rPr>
              <a:t>Investors and creditors also should be alert to instances in which companies change accounting methods. They must consider not only the effect on comparability but also possible hidden motivations for making the changes. Are managers trying to compensate for a downturn in actual performance with a switch to methods that artificially inflate reported earnings? Is the firm in danger of violating debt covenants or other contractual agreements regarding financial position? Are executive compensation plans tied to reported performance measures? Fortunately, the nature and effect of changes are reported in the financial statements. Although a justification for a change is provided by management, analysts should be wary of accepting the reported justification at face value without considering a </a:t>
            </a:r>
            <a:r>
              <a:rPr lang="en-US" sz="1100" b="0" i="0" u="none" strike="noStrike" kern="1200" baseline="0" dirty="0">
                <a:solidFill>
                  <a:schemeClr val="tx1"/>
                </a:solidFill>
                <a:latin typeface="+mn-lt"/>
                <a:ea typeface="+mn-ea"/>
                <a:cs typeface="+mn-cs"/>
              </a:rPr>
              <a:t>possible hidden agenda.</a:t>
            </a:r>
          </a:p>
          <a:p>
            <a:endParaRPr lang="en-US" sz="1100" b="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6</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dirty="0"/>
              <a:t>Step</a:t>
            </a:r>
            <a:r>
              <a:rPr lang="en-US" sz="1200" b="0" baseline="0" dirty="0"/>
              <a:t> 3:</a:t>
            </a:r>
          </a:p>
          <a:p>
            <a:r>
              <a:rPr lang="en-IN" sz="1200" b="0" baseline="0" dirty="0"/>
              <a:t>Because retained earnings is one of the accounts incorrect as a result of the error, the correction to that account is reported as a prior period adjustment to the 2021 beginning retained earnings balance in General Paper’s comparative statements of shareholders’ equity.</a:t>
            </a:r>
            <a:endParaRPr lang="en-US" sz="1200" b="0" baseline="0" dirty="0"/>
          </a:p>
          <a:p>
            <a:endParaRPr lang="en-US" sz="1200" b="0" baseline="0" dirty="0"/>
          </a:p>
          <a:p>
            <a:r>
              <a:rPr lang="en-US" sz="1200" b="0" baseline="0" dirty="0"/>
              <a:t>Step 4:</a:t>
            </a:r>
          </a:p>
          <a:p>
            <a:r>
              <a:rPr lang="en-US" sz="1200" b="0" i="0" u="none" strike="noStrike" kern="1200" baseline="0" dirty="0">
                <a:solidFill>
                  <a:schemeClr val="tx1"/>
                </a:solidFill>
                <a:latin typeface="+mn-lt"/>
                <a:ea typeface="+mn-ea"/>
                <a:cs typeface="+mn-cs"/>
              </a:rPr>
              <a:t>A disclosure note in General Paper’s 2021 annual report should describe the nature of the error and the impact of its correction on each financial statement line item (net income understated by $3,000 in 2020) and any per-share amounts affected for each prior period presented. </a:t>
            </a:r>
            <a:endParaRPr lang="en-IN" sz="1200" b="1" baseline="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60</a:t>
            </a:fld>
            <a:endParaRPr lang="en-IN" dirty="0">
              <a:cs typeface="Arial" charset="0"/>
            </a:endParaRPr>
          </a:p>
        </p:txBody>
      </p:sp>
    </p:spTree>
    <p:extLst>
      <p:ext uri="{BB962C8B-B14F-4D97-AF65-F5344CB8AC3E}">
        <p14:creationId xmlns:p14="http://schemas.microsoft.com/office/powerpoint/2010/main" val="9217897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en-IN" sz="1200" i="0" kern="1200" baseline="0" dirty="0">
                <a:solidFill>
                  <a:schemeClr val="tx1"/>
                </a:solidFill>
                <a:latin typeface="+mn-lt"/>
                <a:ea typeface="+mn-ea"/>
                <a:cs typeface="+mn-cs"/>
              </a:rPr>
              <a:t>Illustration 20–20 Error Correction: Hertz</a:t>
            </a:r>
          </a:p>
          <a:p>
            <a:endParaRPr lang="en-IN" sz="1200" i="0"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Hertz Global Holding, Inc.</a:t>
            </a:r>
            <a:r>
              <a:rPr lang="en-US" sz="1200" b="0" i="0" u="none" strike="noStrike" kern="1200" baseline="0" dirty="0">
                <a:solidFill>
                  <a:schemeClr val="tx1"/>
                </a:solidFill>
                <a:latin typeface="+mn-lt"/>
                <a:ea typeface="+mn-ea"/>
                <a:cs typeface="+mn-cs"/>
              </a:rPr>
              <a:t>, operates car rental businesses through the Hertz, Dollar, Thrifty, and Firefly brands. The illustration shown here reports information from a disclosure note in Hertz’s annual report issued July 16, 2015. It shows how Hertz corrected its financial statements primarily because of depreciation errors on the sale of vehicles at retail locations.</a:t>
            </a:r>
            <a:endParaRPr lang="en-IN" sz="1200" i="0" kern="1200" baseline="0" dirty="0">
              <a:solidFill>
                <a:schemeClr val="tx1"/>
              </a:solidFill>
              <a:latin typeface="+mn-lt"/>
              <a:ea typeface="+mn-ea"/>
              <a:cs typeface="+mn-cs"/>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61</a:t>
            </a:fld>
            <a:endParaRPr lang="en-IN" dirty="0">
              <a:cs typeface="Arial" charset="0"/>
            </a:endParaRPr>
          </a:p>
        </p:txBody>
      </p:sp>
    </p:spTree>
    <p:extLst>
      <p:ext uri="{BB962C8B-B14F-4D97-AF65-F5344CB8AC3E}">
        <p14:creationId xmlns:p14="http://schemas.microsoft.com/office/powerpoint/2010/main" val="236028042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62</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a</a:t>
            </a:r>
            <a:r>
              <a:rPr lang="en-US" sz="1200" dirty="0"/>
              <a:t>. Accumulated depreciation would be credited for </a:t>
            </a:r>
            <a:r>
              <a:rPr lang="en-US" sz="1200" b="1" dirty="0">
                <a:solidFill>
                  <a:srgbClr val="C00000"/>
                </a:solidFill>
              </a:rPr>
              <a:t>three years’ depreciation (2018 through 2020) at $4.8 million per year</a:t>
            </a:r>
            <a:r>
              <a:rPr lang="en-US" sz="1200" dirty="0"/>
              <a:t>. Depreciation for 2021 will be accounted for normally. In addition, an asset account would be debited for $24 million and retained earnings would be credited for $9.6 million.</a:t>
            </a:r>
          </a:p>
          <a:p>
            <a:pPr eaLnBrk="1" hangingPunct="1"/>
            <a:endParaRPr lang="en-US" altLang="en-US" dirty="0"/>
          </a:p>
        </p:txBody>
      </p:sp>
    </p:spTree>
    <p:extLst>
      <p:ext uri="{BB962C8B-B14F-4D97-AF65-F5344CB8AC3E}">
        <p14:creationId xmlns:p14="http://schemas.microsoft.com/office/powerpoint/2010/main" val="184467296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63</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d</a:t>
            </a:r>
            <a:r>
              <a:rPr lang="en-US" sz="1200" dirty="0"/>
              <a:t>. Retained earnings would be debited for $30 million, and inventory would be credited for $30 million. </a:t>
            </a:r>
          </a:p>
          <a:p>
            <a:pPr eaLnBrk="1" hangingPunct="1"/>
            <a:endParaRPr lang="en-US" altLang="en-US" dirty="0"/>
          </a:p>
        </p:txBody>
      </p:sp>
    </p:spTree>
    <p:extLst>
      <p:ext uri="{BB962C8B-B14F-4D97-AF65-F5344CB8AC3E}">
        <p14:creationId xmlns:p14="http://schemas.microsoft.com/office/powerpoint/2010/main" val="370352411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43000" y="685800"/>
            <a:ext cx="4572000" cy="34290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a:solidFill>
                  <a:schemeClr val="tx1"/>
                </a:solidFill>
                <a:latin typeface="+mn-lt"/>
                <a:ea typeface="+mn-ea"/>
                <a:cs typeface="+mn-cs"/>
              </a:rPr>
              <a:t>Accounting Changes and Error Corrections. </a:t>
            </a:r>
            <a:r>
              <a:rPr lang="en-US" sz="1200" b="0" i="0" u="none" strike="noStrike" kern="1200" baseline="0" dirty="0">
                <a:solidFill>
                  <a:schemeClr val="tx1"/>
                </a:solidFill>
                <a:latin typeface="+mn-lt"/>
                <a:ea typeface="+mn-ea"/>
                <a:cs typeface="+mn-cs"/>
              </a:rPr>
              <a:t>U.S. GAAP and International standards are largely converged regarding accounting changes and error corrections, but one difference concerns error corrections. When correcting errors in previously issued financial statements, IFRS (</a:t>
            </a:r>
            <a:r>
              <a:rPr lang="en-US" sz="1200" b="0" i="1" u="none" strike="noStrike" kern="1200" baseline="0" dirty="0">
                <a:solidFill>
                  <a:schemeClr val="tx1"/>
                </a:solidFill>
                <a:latin typeface="+mn-lt"/>
                <a:ea typeface="+mn-ea"/>
                <a:cs typeface="+mn-cs"/>
              </a:rPr>
              <a:t>IAS No. 8) </a:t>
            </a:r>
            <a:r>
              <a:rPr lang="en-US" sz="1200" b="0" i="0" u="none" strike="noStrike" kern="1200" baseline="0" dirty="0">
                <a:solidFill>
                  <a:schemeClr val="tx1"/>
                </a:solidFill>
                <a:latin typeface="+mn-lt"/>
                <a:ea typeface="+mn-ea"/>
                <a:cs typeface="+mn-cs"/>
              </a:rPr>
              <a:t>permits the effect of the error to be reported in the current period if it’s not considered practicable to report it retrospectively, as is required by U.S. GAAP.</a:t>
            </a:r>
            <a:endParaRPr lang="en-US" sz="1200" b="0" i="0" baseline="0"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D15D8FB-FC97-4C24-A5FC-6A392C5ECBA1}" type="slidenum">
              <a:rPr lang="en-IN">
                <a:cs typeface="Arial" charset="0"/>
              </a:rPr>
              <a:pPr fontAlgn="base">
                <a:spcBef>
                  <a:spcPct val="0"/>
                </a:spcBef>
                <a:spcAft>
                  <a:spcPct val="0"/>
                </a:spcAft>
              </a:pPr>
              <a:t>64</a:t>
            </a:fld>
            <a:endParaRPr lang="en-IN" dirty="0">
              <a:cs typeface="Arial" charset="0"/>
            </a:endParaRPr>
          </a:p>
        </p:txBody>
      </p:sp>
    </p:spTree>
    <p:extLst>
      <p:ext uri="{BB962C8B-B14F-4D97-AF65-F5344CB8AC3E}">
        <p14:creationId xmlns:p14="http://schemas.microsoft.com/office/powerpoint/2010/main" val="9911809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65</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sz="1200" dirty="0"/>
              <a:t>The correct answer is </a:t>
            </a:r>
            <a:r>
              <a:rPr lang="en-US" sz="1200" i="1" dirty="0"/>
              <a:t>c</a:t>
            </a:r>
            <a:r>
              <a:rPr lang="en-US" sz="1200" dirty="0"/>
              <a:t>.</a:t>
            </a:r>
          </a:p>
          <a:p>
            <a:r>
              <a:rPr lang="en-US" sz="1200" dirty="0"/>
              <a:t>IFRS allows the error to be reported in the current period, GAAP requires a retrospective approach.</a:t>
            </a:r>
          </a:p>
          <a:p>
            <a:pPr eaLnBrk="1" hangingPunct="1"/>
            <a:endParaRPr lang="en-US" altLang="en-US" dirty="0"/>
          </a:p>
        </p:txBody>
      </p:sp>
    </p:spTree>
    <p:extLst>
      <p:ext uri="{BB962C8B-B14F-4D97-AF65-F5344CB8AC3E}">
        <p14:creationId xmlns:p14="http://schemas.microsoft.com/office/powerpoint/2010/main" val="37472147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B77834-1D65-4CA4-A322-DCD675ADD8F3}" type="slidenum">
              <a:rPr lang="en-US" smtClean="0"/>
              <a:pPr/>
              <a:t>66</a:t>
            </a:fld>
            <a:endParaRPr lang="en-US" dirty="0"/>
          </a:p>
        </p:txBody>
      </p:sp>
    </p:spTree>
    <p:extLst>
      <p:ext uri="{BB962C8B-B14F-4D97-AF65-F5344CB8AC3E}">
        <p14:creationId xmlns:p14="http://schemas.microsoft.com/office/powerpoint/2010/main" val="4017722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Choices are not always those that tend to increase income. As you learned in Chapter 8, many companies use the LIFO inventory method because it reduces income and therefore reduces the amount of income taxes that must be paid currently. Also, some very large and visible companies might be reluctant to report high income that might render them vulnerable to union demands, government regulations, or higher taxes.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Another reason managers sometimes choose accounting methods that don’t necessarily increase earnings was mentioned earlier. Most managers tend to prefer to report earnings that follow a regular, smooth trend from year to year. The desire to “smooth” earnings means that any attempt to manipulate earnings by choosing accounting methods is not always in the direction of higher income. Instead, the choice might be to avoid irregular earnings, particularly those with wide variations from year to year, a pattern that might be interpreted by analysts as denoting a risky situation.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Obviously, any time managers make accounting choices for any of the reasons discussed here, when the motivation is an objective other than to provide useful information, earnings quality suffers. As mentioned frequently throughout this text, earnings quality refers to the ability of reported earnings (income) to predict a company’s future earnings. </a:t>
            </a:r>
            <a:endParaRPr lang="en-US" sz="1100" b="0" dirty="0"/>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7</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D40FB1-DF55-4619-B3FB-FB168E2F521B}" type="slidenum">
              <a:rPr lang="en-US" altLang="en-US" smtClean="0">
                <a:latin typeface="Times New Roman" pitchFamily="18" charset="0"/>
              </a:rPr>
              <a:pPr/>
              <a:t>8</a:t>
            </a:fld>
            <a:endParaRPr lang="en-US" altLang="en-US" dirty="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correct answer is </a:t>
            </a:r>
            <a:r>
              <a:rPr lang="en-US" sz="1200" i="1" dirty="0"/>
              <a:t>b</a:t>
            </a:r>
            <a:r>
              <a:rPr lang="en-US" sz="1200" dirty="0"/>
              <a:t>. A change in the useful life of a depreciable asset is a change in accounting estimate.</a:t>
            </a:r>
          </a:p>
        </p:txBody>
      </p:sp>
    </p:spTree>
    <p:extLst>
      <p:ext uri="{BB962C8B-B14F-4D97-AF65-F5344CB8AC3E}">
        <p14:creationId xmlns:p14="http://schemas.microsoft.com/office/powerpoint/2010/main" val="20848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IN" sz="1100" b="0" baseline="0" dirty="0"/>
              <a:t>Illustration 20–3 Change in Accounting Principle</a:t>
            </a:r>
          </a:p>
          <a:p>
            <a:endParaRPr lang="en-IN" sz="1100" b="0" baseline="0" dirty="0"/>
          </a:p>
          <a:p>
            <a:r>
              <a:rPr lang="en-IN" sz="1100" b="0" baseline="0" dirty="0"/>
              <a:t>We report most voluntary changes in accounting principles retrospectively. This means reporting all previous period’s financial statements as if the new method had been used in all prior periods. An example is provided in the illustration.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IN" sz="1100" dirty="0"/>
              <a:t>Air Parts Corporation used the LIFO inventory costing method. At the beginning of 2021, Air Parts decided to change to the FIFO method. Income components for 2021 and prior years are</a:t>
            </a:r>
            <a:r>
              <a:rPr lang="en-IN" sz="1100" baseline="0" dirty="0"/>
              <a:t> given in the illustration. </a:t>
            </a:r>
            <a:r>
              <a:rPr lang="en-IN" sz="1100" b="0" dirty="0"/>
              <a:t>LIFO usually produces</a:t>
            </a:r>
            <a:r>
              <a:rPr lang="en-IN" sz="1100" b="0" baseline="0" dirty="0"/>
              <a:t> </a:t>
            </a:r>
            <a:r>
              <a:rPr lang="en-IN" sz="1100" b="0" dirty="0"/>
              <a:t>higher cost of goods sold</a:t>
            </a:r>
            <a:r>
              <a:rPr lang="en-IN" sz="1100" b="0" baseline="0" dirty="0"/>
              <a:t> </a:t>
            </a:r>
            <a:r>
              <a:rPr lang="en-IN" sz="1100" b="0" dirty="0"/>
              <a:t>than does FIFO because</a:t>
            </a:r>
            <a:r>
              <a:rPr lang="en-IN" sz="1100" b="0" baseline="0" dirty="0"/>
              <a:t> </a:t>
            </a:r>
            <a:r>
              <a:rPr lang="en-IN" sz="1100" b="0" dirty="0"/>
              <a:t>more recently purchased</a:t>
            </a:r>
            <a:r>
              <a:rPr lang="en-IN" sz="1100" b="0" baseline="0" dirty="0"/>
              <a:t> </a:t>
            </a:r>
            <a:r>
              <a:rPr lang="en-IN" sz="1100" b="0" dirty="0"/>
              <a:t>goods (usually higher</a:t>
            </a:r>
            <a:r>
              <a:rPr lang="en-IN" sz="1100" b="0" baseline="0" dirty="0"/>
              <a:t> </a:t>
            </a:r>
            <a:r>
              <a:rPr lang="en-IN" sz="1100" b="0" dirty="0"/>
              <a:t>priced) are assumed sold</a:t>
            </a:r>
            <a:r>
              <a:rPr lang="en-IN" sz="1100" b="0" baseline="0" dirty="0"/>
              <a:t> </a:t>
            </a:r>
            <a:r>
              <a:rPr lang="en-IN" sz="1100" b="0" dirty="0"/>
              <a:t>first.</a:t>
            </a:r>
          </a:p>
        </p:txBody>
      </p:sp>
      <p:sp>
        <p:nvSpPr>
          <p:cNvPr id="4" name="Slide Number Placeholder 3"/>
          <p:cNvSpPr>
            <a:spLocks noGrp="1"/>
          </p:cNvSpPr>
          <p:nvPr>
            <p:ph type="sldNum" sz="quarter" idx="10"/>
          </p:nvPr>
        </p:nvSpPr>
        <p:spPr/>
        <p:txBody>
          <a:bodyPr/>
          <a:lstStyle/>
          <a:p>
            <a:pPr>
              <a:defRPr/>
            </a:pPr>
            <a:fld id="{7CB2D331-82EA-48E0-910E-15F90698289F}" type="slidenum">
              <a:rPr lang="en-IN" smtClean="0">
                <a:solidFill>
                  <a:prstClr val="black"/>
                </a:solidFill>
              </a:rPr>
              <a:pPr>
                <a:defRPr/>
              </a:pPr>
              <a:t>9</a:t>
            </a:fld>
            <a:endParaRPr lang="en-IN" dirty="0">
              <a:solidFill>
                <a:prstClr val="black"/>
              </a:solidFill>
            </a:endParaRPr>
          </a:p>
        </p:txBody>
      </p:sp>
    </p:spTree>
    <p:extLst>
      <p:ext uri="{BB962C8B-B14F-4D97-AF65-F5344CB8AC3E}">
        <p14:creationId xmlns:p14="http://schemas.microsoft.com/office/powerpoint/2010/main" val="3554757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17" descr="E:\Templates\Spiceland GEs\Spiceland-01.png"/>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8" name="Rectangle 9"/>
          <p:cNvSpPr>
            <a:spLocks noGrp="1" noChangeArrowheads="1"/>
          </p:cNvSpPr>
          <p:nvPr>
            <p:ph type="title"/>
          </p:nvPr>
        </p:nvSpPr>
        <p:spPr bwMode="auto">
          <a:xfrm>
            <a:off x="715268" y="1458916"/>
            <a:ext cx="2916933" cy="738187"/>
          </a:xfrm>
          <a:prstGeom prst="rect">
            <a:avLst/>
          </a:prstGeom>
          <a:noFill/>
          <a:ln>
            <a:noFill/>
          </a:ln>
          <a:extLst/>
        </p:spPr>
        <p:txBody>
          <a:bodyPr>
            <a:normAutofit/>
          </a:bodyPr>
          <a:lstStyle>
            <a:lvl1pPr algn="l">
              <a:defRPr sz="3600">
                <a:solidFill>
                  <a:srgbClr val="0072A2"/>
                </a:solidFill>
                <a:latin typeface="+mn-lt"/>
                <a:ea typeface="Adobe Fan Heiti Std B" pitchFamily="34" charset="-128"/>
              </a:defRPr>
            </a:lvl1pPr>
          </a:lstStyle>
          <a:p>
            <a:r>
              <a:rPr lang="en-US" dirty="0"/>
              <a:t>Click to edit Master title style</a:t>
            </a:r>
            <a:endParaRPr lang="en-IN" dirty="0"/>
          </a:p>
        </p:txBody>
      </p:sp>
      <p:sp>
        <p:nvSpPr>
          <p:cNvPr id="17" name="Text Placeholder 16"/>
          <p:cNvSpPr>
            <a:spLocks noGrp="1"/>
          </p:cNvSpPr>
          <p:nvPr>
            <p:ph type="body" sz="quarter" idx="10"/>
          </p:nvPr>
        </p:nvSpPr>
        <p:spPr>
          <a:xfrm>
            <a:off x="3257550" y="2362200"/>
            <a:ext cx="5105400" cy="3429000"/>
          </a:xfrm>
        </p:spPr>
        <p:txBody>
          <a:bodyPr anchor="ctr" anchorCtr="1">
            <a:noAutofit/>
          </a:bodyPr>
          <a:lstStyle>
            <a:lvl1pPr marL="0" indent="0" algn="ctr">
              <a:buNone/>
              <a:defRPr sz="4000" b="0">
                <a:solidFill>
                  <a:schemeClr val="tx1"/>
                </a:solidFill>
                <a:effectLst/>
              </a:defRPr>
            </a:lvl1pPr>
          </a:lstStyle>
          <a:p>
            <a:pPr lvl="0"/>
            <a:r>
              <a:rPr lang="en-US" dirty="0"/>
              <a:t>Click to edit Master text styles</a:t>
            </a:r>
          </a:p>
        </p:txBody>
      </p:sp>
      <p:sp>
        <p:nvSpPr>
          <p:cNvPr id="6" name="TextBox 5">
            <a:extLst>
              <a:ext uri="{FF2B5EF4-FFF2-40B4-BE49-F238E27FC236}">
                <a16:creationId xmlns:a16="http://schemas.microsoft.com/office/drawing/2014/main" id="{5B873B53-3F9D-3F42-9644-21A363084905}"/>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52404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8" y="283"/>
            <a:ext cx="9143245" cy="6857434"/>
          </a:xfrm>
          <a:prstGeom prst="rect">
            <a:avLst/>
          </a:prstGeom>
        </p:spPr>
      </p:pic>
      <p:sp>
        <p:nvSpPr>
          <p:cNvPr id="6" name="Rectangle 9"/>
          <p:cNvSpPr>
            <a:spLocks noGrp="1" noChangeArrowheads="1"/>
          </p:cNvSpPr>
          <p:nvPr>
            <p:ph type="title"/>
          </p:nvPr>
        </p:nvSpPr>
        <p:spPr bwMode="auto">
          <a:xfrm>
            <a:off x="533400" y="2"/>
            <a:ext cx="8610599" cy="1444625"/>
          </a:xfrm>
          <a:prstGeom prst="rect">
            <a:avLst/>
          </a:prstGeom>
          <a:noFill/>
          <a:ln>
            <a:noFill/>
          </a:ln>
          <a:extLst/>
        </p:spPr>
        <p:txBody>
          <a:bodyPr>
            <a:normAutofit/>
          </a:bodyPr>
          <a:lstStyle>
            <a:lvl1pPr algn="ctr">
              <a:lnSpc>
                <a:spcPct val="110000"/>
              </a:lnSpc>
              <a:defRPr sz="3200" b="1">
                <a:solidFill>
                  <a:srgbClr val="0072A2"/>
                </a:solidFill>
                <a:latin typeface="+mn-lt"/>
                <a:ea typeface="Adobe Fan Heiti Std B" pitchFamily="34" charset="-128"/>
              </a:defRPr>
            </a:lvl1pPr>
          </a:lstStyle>
          <a:p>
            <a:pPr lvl="0"/>
            <a:r>
              <a:rPr lang="en-US" altLang="en-US" dirty="0"/>
              <a:t>Click to edit Master title style</a:t>
            </a:r>
          </a:p>
        </p:txBody>
      </p:sp>
      <p:sp>
        <p:nvSpPr>
          <p:cNvPr id="5" name="Text Placeholder 2"/>
          <p:cNvSpPr>
            <a:spLocks noGrp="1"/>
          </p:cNvSpPr>
          <p:nvPr>
            <p:ph idx="1"/>
          </p:nvPr>
        </p:nvSpPr>
        <p:spPr>
          <a:xfrm>
            <a:off x="761999" y="1444628"/>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TextBox 6">
            <a:extLst>
              <a:ext uri="{FF2B5EF4-FFF2-40B4-BE49-F238E27FC236}">
                <a16:creationId xmlns:a16="http://schemas.microsoft.com/office/drawing/2014/main" id="{6FD195BB-6ECC-E74A-B9BE-E950258DC391}"/>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410491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Rectangle 9"/>
          <p:cNvSpPr>
            <a:spLocks noGrp="1" noChangeArrowheads="1"/>
          </p:cNvSpPr>
          <p:nvPr>
            <p:ph type="title" hasCustomPrompt="1"/>
          </p:nvPr>
        </p:nvSpPr>
        <p:spPr bwMode="auto">
          <a:xfrm>
            <a:off x="2554516" y="1647599"/>
            <a:ext cx="4630057" cy="3563030"/>
          </a:xfrm>
          <a:prstGeom prst="rect">
            <a:avLst/>
          </a:prstGeom>
          <a:noFill/>
          <a:ln>
            <a:noFill/>
          </a:ln>
          <a:extLst/>
        </p:spPr>
        <p:txBody>
          <a:bodyPr>
            <a:normAutofit/>
          </a:bodyPr>
          <a:lstStyle>
            <a:lvl1pPr algn="ctr">
              <a:defRPr sz="4000">
                <a:solidFill>
                  <a:srgbClr val="0072A2"/>
                </a:solidFill>
                <a:latin typeface="+mn-lt"/>
                <a:ea typeface="Adobe Fan Heiti Std B" pitchFamily="34" charset="-128"/>
              </a:defRPr>
            </a:lvl1pPr>
          </a:lstStyle>
          <a:p>
            <a:r>
              <a:rPr lang="en-US" dirty="0"/>
              <a:t>End of Chapter ##</a:t>
            </a:r>
            <a:endParaRPr lang="en-IN" dirty="0"/>
          </a:p>
        </p:txBody>
      </p:sp>
      <p:sp>
        <p:nvSpPr>
          <p:cNvPr id="6" name="TextBox 5">
            <a:extLst>
              <a:ext uri="{FF2B5EF4-FFF2-40B4-BE49-F238E27FC236}">
                <a16:creationId xmlns:a16="http://schemas.microsoft.com/office/drawing/2014/main" id="{D06D1B2D-083D-BB4C-8ABD-A39D1A53376A}"/>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39142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pic>
        <p:nvPicPr>
          <p:cNvPr id="4" name="Picture 18" descr="E:\Templates\Spiceland GEs\Spiceland-02.png"/>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Rectangle 9"/>
          <p:cNvSpPr>
            <a:spLocks noGrp="1" noChangeArrowheads="1"/>
          </p:cNvSpPr>
          <p:nvPr>
            <p:ph type="title" hasCustomPrompt="1"/>
          </p:nvPr>
        </p:nvSpPr>
        <p:spPr bwMode="auto">
          <a:xfrm>
            <a:off x="762049" y="177800"/>
            <a:ext cx="8013600" cy="941740"/>
          </a:xfrm>
          <a:prstGeom prst="rect">
            <a:avLst/>
          </a:prstGeom>
          <a:noFill/>
          <a:ln>
            <a:noFill/>
          </a:ln>
          <a:extLst/>
        </p:spPr>
        <p:txBody>
          <a:bodyPr>
            <a:normAutofit/>
          </a:bodyPr>
          <a:lstStyle>
            <a:lvl1pPr algn="ctr">
              <a:defRPr sz="3600" b="1">
                <a:solidFill>
                  <a:srgbClr val="0070C0"/>
                </a:solidFill>
                <a:latin typeface="+mn-lt"/>
                <a:ea typeface="Adobe Fan Heiti Std B" pitchFamily="34" charset="-128"/>
              </a:defRPr>
            </a:lvl1pPr>
          </a:lstStyle>
          <a:p>
            <a:pPr lvl="0"/>
            <a:r>
              <a:rPr lang="en-US" altLang="en-US" dirty="0"/>
              <a:t>Concept Check: </a:t>
            </a:r>
          </a:p>
        </p:txBody>
      </p:sp>
      <p:sp>
        <p:nvSpPr>
          <p:cNvPr id="5" name="Text Placeholder 2"/>
          <p:cNvSpPr>
            <a:spLocks noGrp="1"/>
          </p:cNvSpPr>
          <p:nvPr>
            <p:ph idx="1"/>
          </p:nvPr>
        </p:nvSpPr>
        <p:spPr>
          <a:xfrm>
            <a:off x="761999" y="1444626"/>
            <a:ext cx="8013600" cy="5057775"/>
          </a:xfrm>
          <a:prstGeom prst="rect">
            <a:avLst/>
          </a:prstGeom>
        </p:spPr>
        <p:txBody>
          <a:bodyPr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TextBox 6">
            <a:extLst>
              <a:ext uri="{FF2B5EF4-FFF2-40B4-BE49-F238E27FC236}">
                <a16:creationId xmlns:a16="http://schemas.microsoft.com/office/drawing/2014/main" id="{28B9F604-A88E-5248-B8D8-E2F36C85D6DD}"/>
              </a:ext>
            </a:extLst>
          </p:cNvPr>
          <p:cNvSpPr txBox="1"/>
          <p:nvPr userDrawn="1"/>
        </p:nvSpPr>
        <p:spPr>
          <a:xfrm>
            <a:off x="413792" y="6598364"/>
            <a:ext cx="8316416" cy="246221"/>
          </a:xfrm>
          <a:prstGeom prst="rect">
            <a:avLst/>
          </a:prstGeom>
          <a:noFill/>
        </p:spPr>
        <p:txBody>
          <a:bodyPr wrap="square" rtlCol="0">
            <a:spAutoFit/>
          </a:bodyPr>
          <a:lstStyle/>
          <a:p>
            <a:pPr algn="r"/>
            <a:r>
              <a:rPr lang="en-US" sz="1000" i="1" kern="1200" dirty="0">
                <a:solidFill>
                  <a:schemeClr val="tx1"/>
                </a:solidFill>
                <a:latin typeface="+mn-lt"/>
                <a:ea typeface="+mn-ea"/>
                <a:cs typeface="+mn-cs"/>
              </a:rPr>
              <a:t>Copyright © 2020 McGraw-Hill Education. All rights reserved. No reproduction or distribution without prior written consent of McGraw-Hill Education. </a:t>
            </a:r>
            <a:endParaRPr lang="en-US" sz="1000" i="1" dirty="0"/>
          </a:p>
        </p:txBody>
      </p:sp>
    </p:spTree>
    <p:extLst>
      <p:ext uri="{BB962C8B-B14F-4D97-AF65-F5344CB8AC3E}">
        <p14:creationId xmlns:p14="http://schemas.microsoft.com/office/powerpoint/2010/main" val="2890013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9"/>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IN"/>
          </a:p>
        </p:txBody>
      </p:sp>
      <p:sp>
        <p:nvSpPr>
          <p:cNvPr id="1027" name="Text Placeholder 2"/>
          <p:cNvSpPr>
            <a:spLocks noGrp="1"/>
          </p:cNvSpPr>
          <p:nvPr>
            <p:ph type="body" idx="1"/>
          </p:nvPr>
        </p:nvSpPr>
        <p:spPr bwMode="auto">
          <a:xfrm>
            <a:off x="628650" y="1825625"/>
            <a:ext cx="7886700" cy="4502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937542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2" r:id="rId4"/>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fontAlgn="auto">
              <a:spcAft>
                <a:spcPts val="0"/>
              </a:spcAft>
              <a:defRPr/>
            </a:pPr>
            <a:r>
              <a:rPr lang="en-IN" b="1" dirty="0"/>
              <a:t>Chapter 20</a:t>
            </a:r>
          </a:p>
        </p:txBody>
      </p:sp>
      <p:sp>
        <p:nvSpPr>
          <p:cNvPr id="16386" name="Text Placeholder 3"/>
          <p:cNvSpPr>
            <a:spLocks noGrp="1"/>
          </p:cNvSpPr>
          <p:nvPr>
            <p:ph type="body" sz="quarter" idx="10"/>
          </p:nvPr>
        </p:nvSpPr>
        <p:spPr/>
        <p:txBody>
          <a:bodyPr/>
          <a:lstStyle/>
          <a:p>
            <a:r>
              <a:rPr lang="en-IN" dirty="0"/>
              <a:t>Accounting Changes and Error Corrections</a:t>
            </a:r>
          </a:p>
        </p:txBody>
      </p:sp>
    </p:spTree>
    <p:extLst>
      <p:ext uri="{BB962C8B-B14F-4D97-AF65-F5344CB8AC3E}">
        <p14:creationId xmlns:p14="http://schemas.microsoft.com/office/powerpoint/2010/main" val="192525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545266"/>
            <a:ext cx="8267996" cy="3483934"/>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1999" y="15028"/>
            <a:ext cx="8382000" cy="1227207"/>
          </a:xfrm>
        </p:spPr>
        <p:txBody>
          <a:bodyPr/>
          <a:lstStyle/>
          <a:p>
            <a:r>
              <a:rPr lang="en-IN" dirty="0"/>
              <a:t>1. Revise Comparative Financial Statements</a:t>
            </a:r>
            <a:endParaRPr lang="en-US" dirty="0"/>
          </a:p>
        </p:txBody>
      </p:sp>
      <p:sp>
        <p:nvSpPr>
          <p:cNvPr id="7" name="Content Placeholder 6"/>
          <p:cNvSpPr>
            <a:spLocks noGrp="1"/>
          </p:cNvSpPr>
          <p:nvPr>
            <p:ph idx="1"/>
          </p:nvPr>
        </p:nvSpPr>
        <p:spPr>
          <a:xfrm>
            <a:off x="685800" y="1066800"/>
            <a:ext cx="8013600" cy="5384797"/>
          </a:xfrm>
        </p:spPr>
        <p:txBody>
          <a:bodyPr>
            <a:normAutofit/>
          </a:bodyPr>
          <a:lstStyle/>
          <a:p>
            <a:pPr marL="0" indent="0">
              <a:buNone/>
            </a:pPr>
            <a:r>
              <a:rPr lang="en-US" b="1" dirty="0">
                <a:solidFill>
                  <a:srgbClr val="660066"/>
                </a:solidFill>
              </a:rPr>
              <a:t>Income Statements</a:t>
            </a:r>
          </a:p>
          <a:p>
            <a:pPr marL="0" indent="0">
              <a:buNone/>
            </a:pPr>
            <a:endParaRPr lang="en-US" sz="2600" dirty="0">
              <a:solidFill>
                <a:srgbClr val="800000"/>
              </a:solidFill>
            </a:endParaRPr>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dirty="0"/>
          </a:p>
          <a:p>
            <a:pPr marL="0" indent="0">
              <a:buNone/>
            </a:pPr>
            <a:endParaRPr lang="en-US" sz="2600" b="1" dirty="0"/>
          </a:p>
          <a:p>
            <a:endParaRPr lang="en-IN" sz="2600" dirty="0"/>
          </a:p>
          <a:p>
            <a:endParaRPr lang="en-IN" sz="1000" dirty="0"/>
          </a:p>
          <a:p>
            <a:r>
              <a:rPr lang="en-IN" sz="2600" dirty="0"/>
              <a:t>Air Parts makes the statements appear</a:t>
            </a:r>
            <a:r>
              <a:rPr lang="en-IN" sz="2600" dirty="0">
                <a:solidFill>
                  <a:srgbClr val="C00000"/>
                </a:solidFill>
              </a:rPr>
              <a:t> </a:t>
            </a:r>
            <a:r>
              <a:rPr lang="en-IN" sz="2600" b="1" dirty="0">
                <a:solidFill>
                  <a:srgbClr val="CC0066"/>
                </a:solidFill>
              </a:rPr>
              <a:t>as if the newly adopted accounting method (FIFO) had been applied all along</a:t>
            </a:r>
            <a:endParaRPr lang="en-US" sz="2600" b="1" dirty="0">
              <a:solidFill>
                <a:srgbClr val="CC0066"/>
              </a:solidFill>
            </a:endParaRPr>
          </a:p>
          <a:p>
            <a:pPr marL="0" indent="0">
              <a:buNone/>
            </a:pPr>
            <a:endParaRPr lang="en-US" sz="26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57" name="Rectangle 56"/>
          <p:cNvSpPr/>
          <p:nvPr/>
        </p:nvSpPr>
        <p:spPr>
          <a:xfrm>
            <a:off x="7735575" y="1524000"/>
            <a:ext cx="857928" cy="492443"/>
          </a:xfrm>
          <a:prstGeom prst="rect">
            <a:avLst/>
          </a:prstGeom>
        </p:spPr>
        <p:txBody>
          <a:bodyPr wrap="none">
            <a:spAutoFit/>
          </a:bodyPr>
          <a:lstStyle/>
          <a:p>
            <a:pPr algn="r"/>
            <a:r>
              <a:rPr lang="en-US" sz="2600" b="1" dirty="0"/>
              <a:t>2021</a:t>
            </a:r>
            <a:endParaRPr lang="en-US" sz="2600" dirty="0"/>
          </a:p>
        </p:txBody>
      </p:sp>
      <p:sp>
        <p:nvSpPr>
          <p:cNvPr id="58" name="Rectangle 57"/>
          <p:cNvSpPr/>
          <p:nvPr/>
        </p:nvSpPr>
        <p:spPr>
          <a:xfrm>
            <a:off x="6353291" y="1524000"/>
            <a:ext cx="857928" cy="492443"/>
          </a:xfrm>
          <a:prstGeom prst="rect">
            <a:avLst/>
          </a:prstGeom>
        </p:spPr>
        <p:txBody>
          <a:bodyPr wrap="none">
            <a:spAutoFit/>
          </a:bodyPr>
          <a:lstStyle/>
          <a:p>
            <a:pPr algn="r"/>
            <a:r>
              <a:rPr lang="en-US" sz="2600" b="1" dirty="0"/>
              <a:t>2020</a:t>
            </a:r>
            <a:endParaRPr lang="en-US" sz="2600" dirty="0"/>
          </a:p>
        </p:txBody>
      </p:sp>
      <p:sp>
        <p:nvSpPr>
          <p:cNvPr id="59" name="Rectangle 58"/>
          <p:cNvSpPr/>
          <p:nvPr/>
        </p:nvSpPr>
        <p:spPr>
          <a:xfrm>
            <a:off x="4724400" y="1524000"/>
            <a:ext cx="857928" cy="492443"/>
          </a:xfrm>
          <a:prstGeom prst="rect">
            <a:avLst/>
          </a:prstGeom>
        </p:spPr>
        <p:txBody>
          <a:bodyPr wrap="none">
            <a:spAutoFit/>
          </a:bodyPr>
          <a:lstStyle/>
          <a:p>
            <a:pPr algn="r"/>
            <a:r>
              <a:rPr lang="en-US" sz="2600" b="1" dirty="0"/>
              <a:t>2019</a:t>
            </a:r>
            <a:endParaRPr lang="en-US" sz="2600" dirty="0"/>
          </a:p>
        </p:txBody>
      </p:sp>
      <p:cxnSp>
        <p:nvCxnSpPr>
          <p:cNvPr id="60" name="Straight Connector 59"/>
          <p:cNvCxnSpPr/>
          <p:nvPr/>
        </p:nvCxnSpPr>
        <p:spPr>
          <a:xfrm>
            <a:off x="693299" y="1981200"/>
            <a:ext cx="82695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685800" y="1956682"/>
            <a:ext cx="1480405" cy="492443"/>
          </a:xfrm>
          <a:prstGeom prst="rect">
            <a:avLst/>
          </a:prstGeom>
        </p:spPr>
        <p:txBody>
          <a:bodyPr wrap="none">
            <a:spAutoFit/>
          </a:bodyPr>
          <a:lstStyle/>
          <a:p>
            <a:r>
              <a:rPr lang="en-IN" sz="2600" dirty="0"/>
              <a:t>Revenues</a:t>
            </a:r>
            <a:endParaRPr lang="en-US" sz="2600" dirty="0"/>
          </a:p>
        </p:txBody>
      </p:sp>
      <p:sp>
        <p:nvSpPr>
          <p:cNvPr id="62" name="Rectangle 61"/>
          <p:cNvSpPr/>
          <p:nvPr/>
        </p:nvSpPr>
        <p:spPr>
          <a:xfrm>
            <a:off x="685800" y="2421896"/>
            <a:ext cx="3974358" cy="492443"/>
          </a:xfrm>
          <a:prstGeom prst="rect">
            <a:avLst/>
          </a:prstGeom>
        </p:spPr>
        <p:txBody>
          <a:bodyPr wrap="none">
            <a:spAutoFit/>
          </a:bodyPr>
          <a:lstStyle/>
          <a:p>
            <a:r>
              <a:rPr lang="en-IN" sz="2600" b="1" dirty="0">
                <a:solidFill>
                  <a:srgbClr val="CC0066"/>
                </a:solidFill>
              </a:rPr>
              <a:t>     Cost of goods sold (FIFO)</a:t>
            </a:r>
            <a:endParaRPr lang="en-US" sz="2600" b="1" dirty="0">
              <a:solidFill>
                <a:srgbClr val="CC0066"/>
              </a:solidFill>
            </a:endParaRPr>
          </a:p>
        </p:txBody>
      </p:sp>
      <p:sp>
        <p:nvSpPr>
          <p:cNvPr id="63" name="Rectangle 62"/>
          <p:cNvSpPr/>
          <p:nvPr/>
        </p:nvSpPr>
        <p:spPr>
          <a:xfrm>
            <a:off x="685800" y="2887110"/>
            <a:ext cx="3229795" cy="492443"/>
          </a:xfrm>
          <a:prstGeom prst="rect">
            <a:avLst/>
          </a:prstGeom>
        </p:spPr>
        <p:txBody>
          <a:bodyPr wrap="none">
            <a:spAutoFit/>
          </a:bodyPr>
          <a:lstStyle/>
          <a:p>
            <a:r>
              <a:rPr lang="en-IN" sz="2600" dirty="0"/>
              <a:t>     Operating expenses</a:t>
            </a:r>
            <a:endParaRPr lang="en-US" sz="2600" dirty="0"/>
          </a:p>
        </p:txBody>
      </p:sp>
      <p:sp>
        <p:nvSpPr>
          <p:cNvPr id="64" name="Rectangle 63"/>
          <p:cNvSpPr/>
          <p:nvPr/>
        </p:nvSpPr>
        <p:spPr>
          <a:xfrm>
            <a:off x="685800" y="3352324"/>
            <a:ext cx="2633863" cy="492443"/>
          </a:xfrm>
          <a:prstGeom prst="rect">
            <a:avLst/>
          </a:prstGeom>
        </p:spPr>
        <p:txBody>
          <a:bodyPr wrap="none">
            <a:spAutoFit/>
          </a:bodyPr>
          <a:lstStyle/>
          <a:p>
            <a:r>
              <a:rPr lang="en-IN" sz="2600" dirty="0"/>
              <a:t>Income before tax</a:t>
            </a:r>
            <a:endParaRPr lang="en-US" sz="2600" dirty="0"/>
          </a:p>
        </p:txBody>
      </p:sp>
      <p:sp>
        <p:nvSpPr>
          <p:cNvPr id="65" name="Rectangle 64"/>
          <p:cNvSpPr/>
          <p:nvPr/>
        </p:nvSpPr>
        <p:spPr>
          <a:xfrm>
            <a:off x="685800" y="3817538"/>
            <a:ext cx="4092274" cy="492443"/>
          </a:xfrm>
          <a:prstGeom prst="rect">
            <a:avLst/>
          </a:prstGeom>
        </p:spPr>
        <p:txBody>
          <a:bodyPr wrap="none">
            <a:spAutoFit/>
          </a:bodyPr>
          <a:lstStyle/>
          <a:p>
            <a:r>
              <a:rPr lang="en-IN" sz="2600" dirty="0"/>
              <a:t>     Income tax expense (25%)</a:t>
            </a:r>
            <a:endParaRPr lang="en-US" sz="2600" dirty="0"/>
          </a:p>
        </p:txBody>
      </p:sp>
      <p:sp>
        <p:nvSpPr>
          <p:cNvPr id="66" name="Rectangle 65"/>
          <p:cNvSpPr/>
          <p:nvPr/>
        </p:nvSpPr>
        <p:spPr>
          <a:xfrm>
            <a:off x="7740272" y="1956682"/>
            <a:ext cx="857927" cy="492443"/>
          </a:xfrm>
          <a:prstGeom prst="rect">
            <a:avLst/>
          </a:prstGeom>
        </p:spPr>
        <p:txBody>
          <a:bodyPr wrap="none">
            <a:spAutoFit/>
          </a:bodyPr>
          <a:lstStyle/>
          <a:p>
            <a:pPr algn="r"/>
            <a:r>
              <a:rPr lang="en-IN" sz="2600" dirty="0"/>
              <a:t>$950</a:t>
            </a:r>
            <a:endParaRPr lang="en-US" sz="2600" dirty="0"/>
          </a:p>
        </p:txBody>
      </p:sp>
      <p:sp>
        <p:nvSpPr>
          <p:cNvPr id="67" name="Rectangle 66"/>
          <p:cNvSpPr/>
          <p:nvPr/>
        </p:nvSpPr>
        <p:spPr>
          <a:xfrm>
            <a:off x="7791672" y="2421896"/>
            <a:ext cx="891591" cy="492443"/>
          </a:xfrm>
          <a:prstGeom prst="rect">
            <a:avLst/>
          </a:prstGeom>
        </p:spPr>
        <p:txBody>
          <a:bodyPr wrap="none">
            <a:spAutoFit/>
          </a:bodyPr>
          <a:lstStyle/>
          <a:p>
            <a:pPr algn="r"/>
            <a:r>
              <a:rPr lang="en-IN" sz="2600" b="1" dirty="0">
                <a:solidFill>
                  <a:srgbClr val="CC0066"/>
                </a:solidFill>
              </a:rPr>
              <a:t>(370)</a:t>
            </a:r>
            <a:endParaRPr lang="en-US" sz="2600" b="1" dirty="0">
              <a:solidFill>
                <a:srgbClr val="CC0066"/>
              </a:solidFill>
            </a:endParaRPr>
          </a:p>
        </p:txBody>
      </p:sp>
      <p:sp>
        <p:nvSpPr>
          <p:cNvPr id="68" name="Rectangle 67"/>
          <p:cNvSpPr/>
          <p:nvPr/>
        </p:nvSpPr>
        <p:spPr>
          <a:xfrm>
            <a:off x="7791672" y="2887110"/>
            <a:ext cx="891591" cy="492443"/>
          </a:xfrm>
          <a:prstGeom prst="rect">
            <a:avLst/>
          </a:prstGeom>
        </p:spPr>
        <p:txBody>
          <a:bodyPr wrap="none">
            <a:spAutoFit/>
          </a:bodyPr>
          <a:lstStyle/>
          <a:p>
            <a:pPr algn="r"/>
            <a:r>
              <a:rPr lang="en-IN" sz="2600" dirty="0"/>
              <a:t>(220)</a:t>
            </a:r>
            <a:endParaRPr lang="en-US" sz="2600" dirty="0"/>
          </a:p>
        </p:txBody>
      </p:sp>
      <p:sp>
        <p:nvSpPr>
          <p:cNvPr id="69" name="Rectangle 68"/>
          <p:cNvSpPr/>
          <p:nvPr/>
        </p:nvSpPr>
        <p:spPr>
          <a:xfrm>
            <a:off x="7740271" y="3352324"/>
            <a:ext cx="857928" cy="492443"/>
          </a:xfrm>
          <a:prstGeom prst="rect">
            <a:avLst/>
          </a:prstGeom>
        </p:spPr>
        <p:txBody>
          <a:bodyPr wrap="none">
            <a:spAutoFit/>
          </a:bodyPr>
          <a:lstStyle/>
          <a:p>
            <a:pPr algn="r"/>
            <a:r>
              <a:rPr lang="en-IN" sz="2600" dirty="0"/>
              <a:t>$360</a:t>
            </a:r>
            <a:endParaRPr lang="en-US" sz="2600" dirty="0"/>
          </a:p>
        </p:txBody>
      </p:sp>
      <p:sp>
        <p:nvSpPr>
          <p:cNvPr id="70" name="Rectangle 69"/>
          <p:cNvSpPr/>
          <p:nvPr/>
        </p:nvSpPr>
        <p:spPr>
          <a:xfrm>
            <a:off x="7959988" y="3817538"/>
            <a:ext cx="723275" cy="492443"/>
          </a:xfrm>
          <a:prstGeom prst="rect">
            <a:avLst/>
          </a:prstGeom>
        </p:spPr>
        <p:txBody>
          <a:bodyPr wrap="none">
            <a:spAutoFit/>
          </a:bodyPr>
          <a:lstStyle/>
          <a:p>
            <a:pPr algn="r"/>
            <a:r>
              <a:rPr lang="en-IN" sz="2600" dirty="0"/>
              <a:t>(90)</a:t>
            </a:r>
            <a:endParaRPr lang="en-US" sz="2600" dirty="0"/>
          </a:p>
        </p:txBody>
      </p:sp>
      <p:sp>
        <p:nvSpPr>
          <p:cNvPr id="71" name="Rectangle 70"/>
          <p:cNvSpPr/>
          <p:nvPr/>
        </p:nvSpPr>
        <p:spPr>
          <a:xfrm>
            <a:off x="6358039" y="1956682"/>
            <a:ext cx="857927" cy="492443"/>
          </a:xfrm>
          <a:prstGeom prst="rect">
            <a:avLst/>
          </a:prstGeom>
        </p:spPr>
        <p:txBody>
          <a:bodyPr wrap="none">
            <a:spAutoFit/>
          </a:bodyPr>
          <a:lstStyle/>
          <a:p>
            <a:pPr algn="r"/>
            <a:r>
              <a:rPr lang="en-IN" sz="2600" dirty="0"/>
              <a:t>$900</a:t>
            </a:r>
            <a:endParaRPr lang="en-US" sz="2600" dirty="0"/>
          </a:p>
        </p:txBody>
      </p:sp>
      <p:sp>
        <p:nvSpPr>
          <p:cNvPr id="72" name="Rectangle 71"/>
          <p:cNvSpPr/>
          <p:nvPr/>
        </p:nvSpPr>
        <p:spPr>
          <a:xfrm>
            <a:off x="6420072" y="2421896"/>
            <a:ext cx="891591" cy="492443"/>
          </a:xfrm>
          <a:prstGeom prst="rect">
            <a:avLst/>
          </a:prstGeom>
        </p:spPr>
        <p:txBody>
          <a:bodyPr wrap="none">
            <a:spAutoFit/>
          </a:bodyPr>
          <a:lstStyle/>
          <a:p>
            <a:pPr algn="r"/>
            <a:r>
              <a:rPr lang="en-IN" sz="2600" b="1" dirty="0">
                <a:solidFill>
                  <a:srgbClr val="CC0066"/>
                </a:solidFill>
              </a:rPr>
              <a:t>(365)</a:t>
            </a:r>
            <a:endParaRPr lang="en-US" sz="2600" b="1" dirty="0">
              <a:solidFill>
                <a:srgbClr val="CC0066"/>
              </a:solidFill>
            </a:endParaRPr>
          </a:p>
        </p:txBody>
      </p:sp>
      <p:sp>
        <p:nvSpPr>
          <p:cNvPr id="73" name="Rectangle 72"/>
          <p:cNvSpPr/>
          <p:nvPr/>
        </p:nvSpPr>
        <p:spPr>
          <a:xfrm>
            <a:off x="6420072" y="2887110"/>
            <a:ext cx="891591" cy="492443"/>
          </a:xfrm>
          <a:prstGeom prst="rect">
            <a:avLst/>
          </a:prstGeom>
        </p:spPr>
        <p:txBody>
          <a:bodyPr wrap="none">
            <a:spAutoFit/>
          </a:bodyPr>
          <a:lstStyle/>
          <a:p>
            <a:pPr algn="r"/>
            <a:r>
              <a:rPr lang="en-IN" sz="2600" dirty="0"/>
              <a:t>(211)</a:t>
            </a:r>
            <a:endParaRPr lang="en-US" sz="2600" dirty="0"/>
          </a:p>
        </p:txBody>
      </p:sp>
      <p:sp>
        <p:nvSpPr>
          <p:cNvPr id="74" name="Rectangle 73"/>
          <p:cNvSpPr/>
          <p:nvPr/>
        </p:nvSpPr>
        <p:spPr>
          <a:xfrm>
            <a:off x="6358038" y="3352324"/>
            <a:ext cx="857928" cy="492443"/>
          </a:xfrm>
          <a:prstGeom prst="rect">
            <a:avLst/>
          </a:prstGeom>
        </p:spPr>
        <p:txBody>
          <a:bodyPr wrap="none">
            <a:spAutoFit/>
          </a:bodyPr>
          <a:lstStyle/>
          <a:p>
            <a:pPr algn="r"/>
            <a:r>
              <a:rPr lang="en-IN" sz="2600" dirty="0"/>
              <a:t>$324</a:t>
            </a:r>
            <a:endParaRPr lang="en-US" sz="2600" dirty="0"/>
          </a:p>
        </p:txBody>
      </p:sp>
      <p:sp>
        <p:nvSpPr>
          <p:cNvPr id="75" name="Rectangle 74"/>
          <p:cNvSpPr/>
          <p:nvPr/>
        </p:nvSpPr>
        <p:spPr>
          <a:xfrm>
            <a:off x="6588388" y="3817538"/>
            <a:ext cx="723275" cy="492443"/>
          </a:xfrm>
          <a:prstGeom prst="rect">
            <a:avLst/>
          </a:prstGeom>
        </p:spPr>
        <p:txBody>
          <a:bodyPr wrap="none">
            <a:spAutoFit/>
          </a:bodyPr>
          <a:lstStyle/>
          <a:p>
            <a:pPr algn="r"/>
            <a:r>
              <a:rPr lang="en-IN" sz="2600" dirty="0"/>
              <a:t>(81)</a:t>
            </a:r>
            <a:endParaRPr lang="en-US" sz="2600" dirty="0"/>
          </a:p>
        </p:txBody>
      </p:sp>
      <p:sp>
        <p:nvSpPr>
          <p:cNvPr id="76" name="Rectangle 75"/>
          <p:cNvSpPr/>
          <p:nvPr/>
        </p:nvSpPr>
        <p:spPr>
          <a:xfrm>
            <a:off x="4724401" y="1956682"/>
            <a:ext cx="857927" cy="492443"/>
          </a:xfrm>
          <a:prstGeom prst="rect">
            <a:avLst/>
          </a:prstGeom>
        </p:spPr>
        <p:txBody>
          <a:bodyPr wrap="none">
            <a:spAutoFit/>
          </a:bodyPr>
          <a:lstStyle/>
          <a:p>
            <a:pPr algn="r"/>
            <a:r>
              <a:rPr lang="en-IN" sz="2600" dirty="0"/>
              <a:t>$875</a:t>
            </a:r>
            <a:endParaRPr lang="en-US" sz="2600" dirty="0"/>
          </a:p>
        </p:txBody>
      </p:sp>
      <p:sp>
        <p:nvSpPr>
          <p:cNvPr id="77" name="Rectangle 76"/>
          <p:cNvSpPr/>
          <p:nvPr/>
        </p:nvSpPr>
        <p:spPr>
          <a:xfrm>
            <a:off x="4775801" y="2421896"/>
            <a:ext cx="891591" cy="492443"/>
          </a:xfrm>
          <a:prstGeom prst="rect">
            <a:avLst/>
          </a:prstGeom>
        </p:spPr>
        <p:txBody>
          <a:bodyPr wrap="none">
            <a:spAutoFit/>
          </a:bodyPr>
          <a:lstStyle/>
          <a:p>
            <a:pPr algn="r"/>
            <a:r>
              <a:rPr lang="en-IN" sz="2600" b="1" dirty="0">
                <a:solidFill>
                  <a:srgbClr val="CC0066"/>
                </a:solidFill>
              </a:rPr>
              <a:t>(360)</a:t>
            </a:r>
            <a:endParaRPr lang="en-US" sz="2600" b="1" dirty="0">
              <a:solidFill>
                <a:srgbClr val="CC0066"/>
              </a:solidFill>
            </a:endParaRPr>
          </a:p>
        </p:txBody>
      </p:sp>
      <p:sp>
        <p:nvSpPr>
          <p:cNvPr id="78" name="Rectangle 77"/>
          <p:cNvSpPr/>
          <p:nvPr/>
        </p:nvSpPr>
        <p:spPr>
          <a:xfrm>
            <a:off x="4775801" y="2887110"/>
            <a:ext cx="891591" cy="492443"/>
          </a:xfrm>
          <a:prstGeom prst="rect">
            <a:avLst/>
          </a:prstGeom>
        </p:spPr>
        <p:txBody>
          <a:bodyPr wrap="none">
            <a:spAutoFit/>
          </a:bodyPr>
          <a:lstStyle/>
          <a:p>
            <a:pPr algn="r"/>
            <a:r>
              <a:rPr lang="en-IN" sz="2600" dirty="0"/>
              <a:t>(207)</a:t>
            </a:r>
            <a:endParaRPr lang="en-US" sz="2600" dirty="0"/>
          </a:p>
        </p:txBody>
      </p:sp>
      <p:sp>
        <p:nvSpPr>
          <p:cNvPr id="79" name="Rectangle 78"/>
          <p:cNvSpPr/>
          <p:nvPr/>
        </p:nvSpPr>
        <p:spPr>
          <a:xfrm>
            <a:off x="4724400" y="3352324"/>
            <a:ext cx="857928" cy="492443"/>
          </a:xfrm>
          <a:prstGeom prst="rect">
            <a:avLst/>
          </a:prstGeom>
        </p:spPr>
        <p:txBody>
          <a:bodyPr wrap="none">
            <a:spAutoFit/>
          </a:bodyPr>
          <a:lstStyle/>
          <a:p>
            <a:pPr algn="r"/>
            <a:r>
              <a:rPr lang="en-IN" sz="2600" dirty="0"/>
              <a:t>$308</a:t>
            </a:r>
            <a:endParaRPr lang="en-US" sz="2600" dirty="0"/>
          </a:p>
        </p:txBody>
      </p:sp>
      <p:sp>
        <p:nvSpPr>
          <p:cNvPr id="80" name="Rectangle 79"/>
          <p:cNvSpPr/>
          <p:nvPr/>
        </p:nvSpPr>
        <p:spPr>
          <a:xfrm>
            <a:off x="4944117" y="3817538"/>
            <a:ext cx="723275" cy="492443"/>
          </a:xfrm>
          <a:prstGeom prst="rect">
            <a:avLst/>
          </a:prstGeom>
        </p:spPr>
        <p:txBody>
          <a:bodyPr wrap="none">
            <a:spAutoFit/>
          </a:bodyPr>
          <a:lstStyle/>
          <a:p>
            <a:pPr algn="r"/>
            <a:r>
              <a:rPr lang="en-IN" sz="2600" dirty="0"/>
              <a:t>(77)</a:t>
            </a:r>
            <a:endParaRPr lang="en-US" sz="2600" dirty="0"/>
          </a:p>
        </p:txBody>
      </p:sp>
      <p:sp>
        <p:nvSpPr>
          <p:cNvPr id="125" name="Rectangle 124"/>
          <p:cNvSpPr/>
          <p:nvPr/>
        </p:nvSpPr>
        <p:spPr>
          <a:xfrm>
            <a:off x="685800" y="1524000"/>
            <a:ext cx="1593706" cy="400110"/>
          </a:xfrm>
          <a:prstGeom prst="rect">
            <a:avLst/>
          </a:prstGeom>
        </p:spPr>
        <p:txBody>
          <a:bodyPr wrap="none">
            <a:spAutoFit/>
          </a:bodyPr>
          <a:lstStyle/>
          <a:p>
            <a:r>
              <a:rPr lang="en-IN" sz="2000" dirty="0"/>
              <a:t>($ in millions)</a:t>
            </a:r>
            <a:endParaRPr lang="en-US" sz="2000" dirty="0"/>
          </a:p>
        </p:txBody>
      </p:sp>
      <p:sp>
        <p:nvSpPr>
          <p:cNvPr id="131" name="Rectangle 130"/>
          <p:cNvSpPr/>
          <p:nvPr/>
        </p:nvSpPr>
        <p:spPr>
          <a:xfrm>
            <a:off x="685800" y="4282754"/>
            <a:ext cx="1747851" cy="492443"/>
          </a:xfrm>
          <a:prstGeom prst="rect">
            <a:avLst/>
          </a:prstGeom>
        </p:spPr>
        <p:txBody>
          <a:bodyPr wrap="none">
            <a:spAutoFit/>
          </a:bodyPr>
          <a:lstStyle/>
          <a:p>
            <a:r>
              <a:rPr lang="en-IN" sz="2600" dirty="0"/>
              <a:t>Net income</a:t>
            </a:r>
            <a:endParaRPr lang="en-US" sz="2600" dirty="0"/>
          </a:p>
        </p:txBody>
      </p:sp>
      <p:sp>
        <p:nvSpPr>
          <p:cNvPr id="132" name="Rectangle 131"/>
          <p:cNvSpPr/>
          <p:nvPr/>
        </p:nvSpPr>
        <p:spPr>
          <a:xfrm>
            <a:off x="7740271" y="4282754"/>
            <a:ext cx="857928" cy="492443"/>
          </a:xfrm>
          <a:prstGeom prst="rect">
            <a:avLst/>
          </a:prstGeom>
        </p:spPr>
        <p:txBody>
          <a:bodyPr wrap="none">
            <a:spAutoFit/>
          </a:bodyPr>
          <a:lstStyle/>
          <a:p>
            <a:pPr algn="r"/>
            <a:r>
              <a:rPr lang="en-IN" sz="2600" dirty="0"/>
              <a:t>$270</a:t>
            </a:r>
            <a:endParaRPr lang="en-US" sz="2600" dirty="0"/>
          </a:p>
        </p:txBody>
      </p:sp>
      <p:sp>
        <p:nvSpPr>
          <p:cNvPr id="133" name="Rectangle 132"/>
          <p:cNvSpPr/>
          <p:nvPr/>
        </p:nvSpPr>
        <p:spPr>
          <a:xfrm>
            <a:off x="6358038" y="4282754"/>
            <a:ext cx="857928" cy="492443"/>
          </a:xfrm>
          <a:prstGeom prst="rect">
            <a:avLst/>
          </a:prstGeom>
        </p:spPr>
        <p:txBody>
          <a:bodyPr wrap="none">
            <a:spAutoFit/>
          </a:bodyPr>
          <a:lstStyle/>
          <a:p>
            <a:pPr algn="r"/>
            <a:r>
              <a:rPr lang="en-IN" sz="2600" dirty="0"/>
              <a:t>$243</a:t>
            </a:r>
            <a:endParaRPr lang="en-US" sz="2600" dirty="0"/>
          </a:p>
        </p:txBody>
      </p:sp>
      <p:sp>
        <p:nvSpPr>
          <p:cNvPr id="134" name="Rectangle 133"/>
          <p:cNvSpPr/>
          <p:nvPr/>
        </p:nvSpPr>
        <p:spPr>
          <a:xfrm>
            <a:off x="4724400" y="4282754"/>
            <a:ext cx="857928" cy="492443"/>
          </a:xfrm>
          <a:prstGeom prst="rect">
            <a:avLst/>
          </a:prstGeom>
        </p:spPr>
        <p:txBody>
          <a:bodyPr wrap="none">
            <a:spAutoFit/>
          </a:bodyPr>
          <a:lstStyle/>
          <a:p>
            <a:pPr algn="r"/>
            <a:r>
              <a:rPr lang="en-IN" sz="2600" dirty="0"/>
              <a:t>$231</a:t>
            </a:r>
            <a:endParaRPr lang="en-US" sz="2600" dirty="0"/>
          </a:p>
        </p:txBody>
      </p:sp>
      <p:cxnSp>
        <p:nvCxnSpPr>
          <p:cNvPr id="138" name="Straight Connector 137"/>
          <p:cNvCxnSpPr/>
          <p:nvPr/>
        </p:nvCxnSpPr>
        <p:spPr>
          <a:xfrm>
            <a:off x="7756842" y="4328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6395875" y="4328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4737103" y="4328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7760953" y="3403597"/>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6399986" y="3403597"/>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4741214" y="3403597"/>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7758611" y="4709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6397644" y="4709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a:off x="4738872" y="4709630"/>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7760380" y="4741529"/>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6399413" y="4741529"/>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4740641" y="4741529"/>
            <a:ext cx="8408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cxnSpLocks/>
          </p:cNvCxnSpPr>
          <p:nvPr/>
        </p:nvCxnSpPr>
        <p:spPr>
          <a:xfrm flipV="1">
            <a:off x="4801768" y="2781297"/>
            <a:ext cx="259201" cy="243840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17" idx="0"/>
          </p:cNvCxnSpPr>
          <p:nvPr/>
        </p:nvCxnSpPr>
        <p:spPr>
          <a:xfrm flipV="1">
            <a:off x="4838700" y="2793999"/>
            <a:ext cx="1859401" cy="24383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4775711" y="2793999"/>
            <a:ext cx="3453889" cy="243839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85800" y="5232397"/>
            <a:ext cx="8305800" cy="1219200"/>
          </a:xfrm>
          <a:prstGeom prst="rect">
            <a:avLst/>
          </a:prstGeom>
          <a:noFill/>
          <a:ln w="190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lide Number Placeholder 5">
            <a:extLst>
              <a:ext uri="{FF2B5EF4-FFF2-40B4-BE49-F238E27FC236}">
                <a16:creationId xmlns:a16="http://schemas.microsoft.com/office/drawing/2014/main" id="{701FF5DE-9B11-F242-96C2-EBB3290FB96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10</a:t>
            </a:fld>
            <a:endParaRPr lang="en-US" dirty="0"/>
          </a:p>
        </p:txBody>
      </p:sp>
    </p:spTree>
    <p:extLst>
      <p:ext uri="{BB962C8B-B14F-4D97-AF65-F5344CB8AC3E}">
        <p14:creationId xmlns:p14="http://schemas.microsoft.com/office/powerpoint/2010/main" val="48346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fade">
                                      <p:cBhvr>
                                        <p:cTn id="13" dur="500"/>
                                        <p:tgtEl>
                                          <p:spTgt spid="5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fade">
                                      <p:cBhvr>
                                        <p:cTn id="16" dur="500"/>
                                        <p:tgtEl>
                                          <p:spTgt spid="59"/>
                                        </p:tgtEl>
                                      </p:cBhvr>
                                    </p:animEffect>
                                  </p:childTnLst>
                                </p:cTn>
                              </p:par>
                              <p:par>
                                <p:cTn id="17" presetID="10" presetClass="entr" presetSubtype="0"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fade">
                                      <p:cBhvr>
                                        <p:cTn id="19" dur="500"/>
                                        <p:tgtEl>
                                          <p:spTgt spid="6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500"/>
                                        <p:tgtEl>
                                          <p:spTgt spid="6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fade">
                                      <p:cBhvr>
                                        <p:cTn id="28" dur="500"/>
                                        <p:tgtEl>
                                          <p:spTgt spid="6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500"/>
                                        <p:tgtEl>
                                          <p:spTgt spid="6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Effect transition="in" filter="fade">
                                      <p:cBhvr>
                                        <p:cTn id="34" dur="500"/>
                                        <p:tgtEl>
                                          <p:spTgt spid="6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500"/>
                                        <p:tgtEl>
                                          <p:spTgt spid="6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fade">
                                      <p:cBhvr>
                                        <p:cTn id="40" dur="500"/>
                                        <p:tgtEl>
                                          <p:spTgt spid="6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8"/>
                                        </p:tgtEl>
                                        <p:attrNameLst>
                                          <p:attrName>style.visibility</p:attrName>
                                        </p:attrNameLst>
                                      </p:cBhvr>
                                      <p:to>
                                        <p:strVal val="visible"/>
                                      </p:to>
                                    </p:set>
                                    <p:animEffect transition="in" filter="fade">
                                      <p:cBhvr>
                                        <p:cTn id="43" dur="500"/>
                                        <p:tgtEl>
                                          <p:spTgt spid="6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9"/>
                                        </p:tgtEl>
                                        <p:attrNameLst>
                                          <p:attrName>style.visibility</p:attrName>
                                        </p:attrNameLst>
                                      </p:cBhvr>
                                      <p:to>
                                        <p:strVal val="visible"/>
                                      </p:to>
                                    </p:set>
                                    <p:animEffect transition="in" filter="fade">
                                      <p:cBhvr>
                                        <p:cTn id="46" dur="500"/>
                                        <p:tgtEl>
                                          <p:spTgt spid="6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0"/>
                                        </p:tgtEl>
                                        <p:attrNameLst>
                                          <p:attrName>style.visibility</p:attrName>
                                        </p:attrNameLst>
                                      </p:cBhvr>
                                      <p:to>
                                        <p:strVal val="visible"/>
                                      </p:to>
                                    </p:set>
                                    <p:animEffect transition="in" filter="fade">
                                      <p:cBhvr>
                                        <p:cTn id="49" dur="500"/>
                                        <p:tgtEl>
                                          <p:spTgt spid="7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fade">
                                      <p:cBhvr>
                                        <p:cTn id="52" dur="500"/>
                                        <p:tgtEl>
                                          <p:spTgt spid="7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fade">
                                      <p:cBhvr>
                                        <p:cTn id="55" dur="500"/>
                                        <p:tgtEl>
                                          <p:spTgt spid="7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500"/>
                                        <p:tgtEl>
                                          <p:spTgt spid="7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fade">
                                      <p:cBhvr>
                                        <p:cTn id="61" dur="500"/>
                                        <p:tgtEl>
                                          <p:spTgt spid="7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75"/>
                                        </p:tgtEl>
                                        <p:attrNameLst>
                                          <p:attrName>style.visibility</p:attrName>
                                        </p:attrNameLst>
                                      </p:cBhvr>
                                      <p:to>
                                        <p:strVal val="visible"/>
                                      </p:to>
                                    </p:set>
                                    <p:animEffect transition="in" filter="fade">
                                      <p:cBhvr>
                                        <p:cTn id="64" dur="500"/>
                                        <p:tgtEl>
                                          <p:spTgt spid="7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6"/>
                                        </p:tgtEl>
                                        <p:attrNameLst>
                                          <p:attrName>style.visibility</p:attrName>
                                        </p:attrNameLst>
                                      </p:cBhvr>
                                      <p:to>
                                        <p:strVal val="visible"/>
                                      </p:to>
                                    </p:set>
                                    <p:animEffect transition="in" filter="fade">
                                      <p:cBhvr>
                                        <p:cTn id="67" dur="500"/>
                                        <p:tgtEl>
                                          <p:spTgt spid="7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7"/>
                                        </p:tgtEl>
                                        <p:attrNameLst>
                                          <p:attrName>style.visibility</p:attrName>
                                        </p:attrNameLst>
                                      </p:cBhvr>
                                      <p:to>
                                        <p:strVal val="visible"/>
                                      </p:to>
                                    </p:set>
                                    <p:animEffect transition="in" filter="fade">
                                      <p:cBhvr>
                                        <p:cTn id="70" dur="500"/>
                                        <p:tgtEl>
                                          <p:spTgt spid="77"/>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fade">
                                      <p:cBhvr>
                                        <p:cTn id="73" dur="500"/>
                                        <p:tgtEl>
                                          <p:spTgt spid="7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79"/>
                                        </p:tgtEl>
                                        <p:attrNameLst>
                                          <p:attrName>style.visibility</p:attrName>
                                        </p:attrNameLst>
                                      </p:cBhvr>
                                      <p:to>
                                        <p:strVal val="visible"/>
                                      </p:to>
                                    </p:set>
                                    <p:animEffect transition="in" filter="fade">
                                      <p:cBhvr>
                                        <p:cTn id="76" dur="500"/>
                                        <p:tgtEl>
                                          <p:spTgt spid="79"/>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fade">
                                      <p:cBhvr>
                                        <p:cTn id="79" dur="500"/>
                                        <p:tgtEl>
                                          <p:spTgt spid="8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25"/>
                                        </p:tgtEl>
                                        <p:attrNameLst>
                                          <p:attrName>style.visibility</p:attrName>
                                        </p:attrNameLst>
                                      </p:cBhvr>
                                      <p:to>
                                        <p:strVal val="visible"/>
                                      </p:to>
                                    </p:set>
                                    <p:animEffect transition="in" filter="fade">
                                      <p:cBhvr>
                                        <p:cTn id="82" dur="500"/>
                                        <p:tgtEl>
                                          <p:spTgt spid="12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31"/>
                                        </p:tgtEl>
                                        <p:attrNameLst>
                                          <p:attrName>style.visibility</p:attrName>
                                        </p:attrNameLst>
                                      </p:cBhvr>
                                      <p:to>
                                        <p:strVal val="visible"/>
                                      </p:to>
                                    </p:set>
                                    <p:animEffect transition="in" filter="fade">
                                      <p:cBhvr>
                                        <p:cTn id="85" dur="500"/>
                                        <p:tgtEl>
                                          <p:spTgt spid="13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32"/>
                                        </p:tgtEl>
                                        <p:attrNameLst>
                                          <p:attrName>style.visibility</p:attrName>
                                        </p:attrNameLst>
                                      </p:cBhvr>
                                      <p:to>
                                        <p:strVal val="visible"/>
                                      </p:to>
                                    </p:set>
                                    <p:animEffect transition="in" filter="fade">
                                      <p:cBhvr>
                                        <p:cTn id="88" dur="500"/>
                                        <p:tgtEl>
                                          <p:spTgt spid="132"/>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33"/>
                                        </p:tgtEl>
                                        <p:attrNameLst>
                                          <p:attrName>style.visibility</p:attrName>
                                        </p:attrNameLst>
                                      </p:cBhvr>
                                      <p:to>
                                        <p:strVal val="visible"/>
                                      </p:to>
                                    </p:set>
                                    <p:animEffect transition="in" filter="fade">
                                      <p:cBhvr>
                                        <p:cTn id="91" dur="500"/>
                                        <p:tgtEl>
                                          <p:spTgt spid="133"/>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34"/>
                                        </p:tgtEl>
                                        <p:attrNameLst>
                                          <p:attrName>style.visibility</p:attrName>
                                        </p:attrNameLst>
                                      </p:cBhvr>
                                      <p:to>
                                        <p:strVal val="visible"/>
                                      </p:to>
                                    </p:set>
                                    <p:animEffect transition="in" filter="fade">
                                      <p:cBhvr>
                                        <p:cTn id="94" dur="500"/>
                                        <p:tgtEl>
                                          <p:spTgt spid="134"/>
                                        </p:tgtEl>
                                      </p:cBhvr>
                                    </p:animEffect>
                                  </p:childTnLst>
                                </p:cTn>
                              </p:par>
                              <p:par>
                                <p:cTn id="95" presetID="10" presetClass="entr" presetSubtype="0" fill="hold" nodeType="withEffect">
                                  <p:stCondLst>
                                    <p:cond delay="0"/>
                                  </p:stCondLst>
                                  <p:childTnLst>
                                    <p:set>
                                      <p:cBhvr>
                                        <p:cTn id="96" dur="1" fill="hold">
                                          <p:stCondLst>
                                            <p:cond delay="0"/>
                                          </p:stCondLst>
                                        </p:cTn>
                                        <p:tgtEl>
                                          <p:spTgt spid="138"/>
                                        </p:tgtEl>
                                        <p:attrNameLst>
                                          <p:attrName>style.visibility</p:attrName>
                                        </p:attrNameLst>
                                      </p:cBhvr>
                                      <p:to>
                                        <p:strVal val="visible"/>
                                      </p:to>
                                    </p:set>
                                    <p:animEffect transition="in" filter="fade">
                                      <p:cBhvr>
                                        <p:cTn id="97" dur="500"/>
                                        <p:tgtEl>
                                          <p:spTgt spid="138"/>
                                        </p:tgtEl>
                                      </p:cBhvr>
                                    </p:animEffect>
                                  </p:childTnLst>
                                </p:cTn>
                              </p:par>
                              <p:par>
                                <p:cTn id="98" presetID="10" presetClass="entr" presetSubtype="0" fill="hold" nodeType="withEffect">
                                  <p:stCondLst>
                                    <p:cond delay="0"/>
                                  </p:stCondLst>
                                  <p:childTnLst>
                                    <p:set>
                                      <p:cBhvr>
                                        <p:cTn id="99" dur="1" fill="hold">
                                          <p:stCondLst>
                                            <p:cond delay="0"/>
                                          </p:stCondLst>
                                        </p:cTn>
                                        <p:tgtEl>
                                          <p:spTgt spid="139"/>
                                        </p:tgtEl>
                                        <p:attrNameLst>
                                          <p:attrName>style.visibility</p:attrName>
                                        </p:attrNameLst>
                                      </p:cBhvr>
                                      <p:to>
                                        <p:strVal val="visible"/>
                                      </p:to>
                                    </p:set>
                                    <p:animEffect transition="in" filter="fade">
                                      <p:cBhvr>
                                        <p:cTn id="100" dur="500"/>
                                        <p:tgtEl>
                                          <p:spTgt spid="139"/>
                                        </p:tgtEl>
                                      </p:cBhvr>
                                    </p:animEffect>
                                  </p:childTnLst>
                                </p:cTn>
                              </p:par>
                              <p:par>
                                <p:cTn id="101" presetID="10" presetClass="entr" presetSubtype="0" fill="hold" nodeType="withEffect">
                                  <p:stCondLst>
                                    <p:cond delay="0"/>
                                  </p:stCondLst>
                                  <p:childTnLst>
                                    <p:set>
                                      <p:cBhvr>
                                        <p:cTn id="102" dur="1" fill="hold">
                                          <p:stCondLst>
                                            <p:cond delay="0"/>
                                          </p:stCondLst>
                                        </p:cTn>
                                        <p:tgtEl>
                                          <p:spTgt spid="140"/>
                                        </p:tgtEl>
                                        <p:attrNameLst>
                                          <p:attrName>style.visibility</p:attrName>
                                        </p:attrNameLst>
                                      </p:cBhvr>
                                      <p:to>
                                        <p:strVal val="visible"/>
                                      </p:to>
                                    </p:set>
                                    <p:animEffect transition="in" filter="fade">
                                      <p:cBhvr>
                                        <p:cTn id="103" dur="500"/>
                                        <p:tgtEl>
                                          <p:spTgt spid="140"/>
                                        </p:tgtEl>
                                      </p:cBhvr>
                                    </p:animEffect>
                                  </p:childTnLst>
                                </p:cTn>
                              </p:par>
                              <p:par>
                                <p:cTn id="104" presetID="10" presetClass="entr" presetSubtype="0" fill="hold" nodeType="withEffect">
                                  <p:stCondLst>
                                    <p:cond delay="0"/>
                                  </p:stCondLst>
                                  <p:childTnLst>
                                    <p:set>
                                      <p:cBhvr>
                                        <p:cTn id="105" dur="1" fill="hold">
                                          <p:stCondLst>
                                            <p:cond delay="0"/>
                                          </p:stCondLst>
                                        </p:cTn>
                                        <p:tgtEl>
                                          <p:spTgt spid="144"/>
                                        </p:tgtEl>
                                        <p:attrNameLst>
                                          <p:attrName>style.visibility</p:attrName>
                                        </p:attrNameLst>
                                      </p:cBhvr>
                                      <p:to>
                                        <p:strVal val="visible"/>
                                      </p:to>
                                    </p:set>
                                    <p:animEffect transition="in" filter="fade">
                                      <p:cBhvr>
                                        <p:cTn id="106" dur="500"/>
                                        <p:tgtEl>
                                          <p:spTgt spid="144"/>
                                        </p:tgtEl>
                                      </p:cBhvr>
                                    </p:animEffect>
                                  </p:childTnLst>
                                </p:cTn>
                              </p:par>
                              <p:par>
                                <p:cTn id="107" presetID="10" presetClass="entr" presetSubtype="0" fill="hold" nodeType="withEffect">
                                  <p:stCondLst>
                                    <p:cond delay="0"/>
                                  </p:stCondLst>
                                  <p:childTnLst>
                                    <p:set>
                                      <p:cBhvr>
                                        <p:cTn id="108" dur="1" fill="hold">
                                          <p:stCondLst>
                                            <p:cond delay="0"/>
                                          </p:stCondLst>
                                        </p:cTn>
                                        <p:tgtEl>
                                          <p:spTgt spid="145"/>
                                        </p:tgtEl>
                                        <p:attrNameLst>
                                          <p:attrName>style.visibility</p:attrName>
                                        </p:attrNameLst>
                                      </p:cBhvr>
                                      <p:to>
                                        <p:strVal val="visible"/>
                                      </p:to>
                                    </p:set>
                                    <p:animEffect transition="in" filter="fade">
                                      <p:cBhvr>
                                        <p:cTn id="109" dur="500"/>
                                        <p:tgtEl>
                                          <p:spTgt spid="145"/>
                                        </p:tgtEl>
                                      </p:cBhvr>
                                    </p:animEffect>
                                  </p:childTnLst>
                                </p:cTn>
                              </p:par>
                              <p:par>
                                <p:cTn id="110" presetID="10" presetClass="entr" presetSubtype="0" fill="hold" nodeType="withEffect">
                                  <p:stCondLst>
                                    <p:cond delay="0"/>
                                  </p:stCondLst>
                                  <p:childTnLst>
                                    <p:set>
                                      <p:cBhvr>
                                        <p:cTn id="111" dur="1" fill="hold">
                                          <p:stCondLst>
                                            <p:cond delay="0"/>
                                          </p:stCondLst>
                                        </p:cTn>
                                        <p:tgtEl>
                                          <p:spTgt spid="146"/>
                                        </p:tgtEl>
                                        <p:attrNameLst>
                                          <p:attrName>style.visibility</p:attrName>
                                        </p:attrNameLst>
                                      </p:cBhvr>
                                      <p:to>
                                        <p:strVal val="visible"/>
                                      </p:to>
                                    </p:set>
                                    <p:animEffect transition="in" filter="fade">
                                      <p:cBhvr>
                                        <p:cTn id="112" dur="500"/>
                                        <p:tgtEl>
                                          <p:spTgt spid="146"/>
                                        </p:tgtEl>
                                      </p:cBhvr>
                                    </p:animEffect>
                                  </p:childTnLst>
                                </p:cTn>
                              </p:par>
                              <p:par>
                                <p:cTn id="113" presetID="10" presetClass="entr" presetSubtype="0" fill="hold" nodeType="withEffect">
                                  <p:stCondLst>
                                    <p:cond delay="0"/>
                                  </p:stCondLst>
                                  <p:childTnLst>
                                    <p:set>
                                      <p:cBhvr>
                                        <p:cTn id="114" dur="1" fill="hold">
                                          <p:stCondLst>
                                            <p:cond delay="0"/>
                                          </p:stCondLst>
                                        </p:cTn>
                                        <p:tgtEl>
                                          <p:spTgt spid="147"/>
                                        </p:tgtEl>
                                        <p:attrNameLst>
                                          <p:attrName>style.visibility</p:attrName>
                                        </p:attrNameLst>
                                      </p:cBhvr>
                                      <p:to>
                                        <p:strVal val="visible"/>
                                      </p:to>
                                    </p:set>
                                    <p:animEffect transition="in" filter="fade">
                                      <p:cBhvr>
                                        <p:cTn id="115" dur="500"/>
                                        <p:tgtEl>
                                          <p:spTgt spid="147"/>
                                        </p:tgtEl>
                                      </p:cBhvr>
                                    </p:animEffect>
                                  </p:childTnLst>
                                </p:cTn>
                              </p:par>
                              <p:par>
                                <p:cTn id="116" presetID="10" presetClass="entr" presetSubtype="0" fill="hold" nodeType="withEffect">
                                  <p:stCondLst>
                                    <p:cond delay="0"/>
                                  </p:stCondLst>
                                  <p:childTnLst>
                                    <p:set>
                                      <p:cBhvr>
                                        <p:cTn id="117" dur="1" fill="hold">
                                          <p:stCondLst>
                                            <p:cond delay="0"/>
                                          </p:stCondLst>
                                        </p:cTn>
                                        <p:tgtEl>
                                          <p:spTgt spid="148"/>
                                        </p:tgtEl>
                                        <p:attrNameLst>
                                          <p:attrName>style.visibility</p:attrName>
                                        </p:attrNameLst>
                                      </p:cBhvr>
                                      <p:to>
                                        <p:strVal val="visible"/>
                                      </p:to>
                                    </p:set>
                                    <p:animEffect transition="in" filter="fade">
                                      <p:cBhvr>
                                        <p:cTn id="118" dur="500"/>
                                        <p:tgtEl>
                                          <p:spTgt spid="148"/>
                                        </p:tgtEl>
                                      </p:cBhvr>
                                    </p:animEffect>
                                  </p:childTnLst>
                                </p:cTn>
                              </p:par>
                              <p:par>
                                <p:cTn id="119" presetID="10" presetClass="entr" presetSubtype="0" fill="hold" nodeType="withEffect">
                                  <p:stCondLst>
                                    <p:cond delay="0"/>
                                  </p:stCondLst>
                                  <p:childTnLst>
                                    <p:set>
                                      <p:cBhvr>
                                        <p:cTn id="120" dur="1" fill="hold">
                                          <p:stCondLst>
                                            <p:cond delay="0"/>
                                          </p:stCondLst>
                                        </p:cTn>
                                        <p:tgtEl>
                                          <p:spTgt spid="149"/>
                                        </p:tgtEl>
                                        <p:attrNameLst>
                                          <p:attrName>style.visibility</p:attrName>
                                        </p:attrNameLst>
                                      </p:cBhvr>
                                      <p:to>
                                        <p:strVal val="visible"/>
                                      </p:to>
                                    </p:set>
                                    <p:animEffect transition="in" filter="fade">
                                      <p:cBhvr>
                                        <p:cTn id="121" dur="500"/>
                                        <p:tgtEl>
                                          <p:spTgt spid="14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3"/>
                                        </p:tgtEl>
                                        <p:attrNameLst>
                                          <p:attrName>style.visibility</p:attrName>
                                        </p:attrNameLst>
                                      </p:cBhvr>
                                      <p:to>
                                        <p:strVal val="visible"/>
                                      </p:to>
                                    </p:set>
                                    <p:animEffect transition="in" filter="fade">
                                      <p:cBhvr>
                                        <p:cTn id="124" dur="500"/>
                                        <p:tgtEl>
                                          <p:spTgt spid="3"/>
                                        </p:tgtEl>
                                      </p:cBhvr>
                                    </p:animEffect>
                                  </p:childTnLst>
                                </p:cTn>
                              </p:par>
                              <p:par>
                                <p:cTn id="125" presetID="10" presetClass="entr" presetSubtype="0" fill="hold" nodeType="withEffect">
                                  <p:stCondLst>
                                    <p:cond delay="0"/>
                                  </p:stCondLst>
                                  <p:childTnLst>
                                    <p:set>
                                      <p:cBhvr>
                                        <p:cTn id="126" dur="1" fill="hold">
                                          <p:stCondLst>
                                            <p:cond delay="0"/>
                                          </p:stCondLst>
                                        </p:cTn>
                                        <p:tgtEl>
                                          <p:spTgt spid="150"/>
                                        </p:tgtEl>
                                        <p:attrNameLst>
                                          <p:attrName>style.visibility</p:attrName>
                                        </p:attrNameLst>
                                      </p:cBhvr>
                                      <p:to>
                                        <p:strVal val="visible"/>
                                      </p:to>
                                    </p:set>
                                    <p:animEffect transition="in" filter="fade">
                                      <p:cBhvr>
                                        <p:cTn id="127" dur="500"/>
                                        <p:tgtEl>
                                          <p:spTgt spid="150"/>
                                        </p:tgtEl>
                                      </p:cBhvr>
                                    </p:animEffect>
                                  </p:childTnLst>
                                </p:cTn>
                              </p:par>
                              <p:par>
                                <p:cTn id="128" presetID="10" presetClass="entr" presetSubtype="0" fill="hold" nodeType="withEffect">
                                  <p:stCondLst>
                                    <p:cond delay="0"/>
                                  </p:stCondLst>
                                  <p:childTnLst>
                                    <p:set>
                                      <p:cBhvr>
                                        <p:cTn id="129" dur="1" fill="hold">
                                          <p:stCondLst>
                                            <p:cond delay="0"/>
                                          </p:stCondLst>
                                        </p:cTn>
                                        <p:tgtEl>
                                          <p:spTgt spid="151"/>
                                        </p:tgtEl>
                                        <p:attrNameLst>
                                          <p:attrName>style.visibility</p:attrName>
                                        </p:attrNameLst>
                                      </p:cBhvr>
                                      <p:to>
                                        <p:strVal val="visible"/>
                                      </p:to>
                                    </p:set>
                                    <p:animEffect transition="in" filter="fade">
                                      <p:cBhvr>
                                        <p:cTn id="130" dur="500"/>
                                        <p:tgtEl>
                                          <p:spTgt spid="151"/>
                                        </p:tgtEl>
                                      </p:cBhvr>
                                    </p:animEffect>
                                  </p:childTnLst>
                                </p:cTn>
                              </p:par>
                              <p:par>
                                <p:cTn id="131" presetID="10" presetClass="entr" presetSubtype="0" fill="hold" nodeType="withEffect">
                                  <p:stCondLst>
                                    <p:cond delay="0"/>
                                  </p:stCondLst>
                                  <p:childTnLst>
                                    <p:set>
                                      <p:cBhvr>
                                        <p:cTn id="132" dur="1" fill="hold">
                                          <p:stCondLst>
                                            <p:cond delay="0"/>
                                          </p:stCondLst>
                                        </p:cTn>
                                        <p:tgtEl>
                                          <p:spTgt spid="152"/>
                                        </p:tgtEl>
                                        <p:attrNameLst>
                                          <p:attrName>style.visibility</p:attrName>
                                        </p:attrNameLst>
                                      </p:cBhvr>
                                      <p:to>
                                        <p:strVal val="visible"/>
                                      </p:to>
                                    </p:set>
                                    <p:animEffect transition="in" filter="fade">
                                      <p:cBhvr>
                                        <p:cTn id="133" dur="500"/>
                                        <p:tgtEl>
                                          <p:spTgt spid="152"/>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17"/>
                                        </p:tgtEl>
                                        <p:attrNameLst>
                                          <p:attrName>style.visibility</p:attrName>
                                        </p:attrNameLst>
                                      </p:cBhvr>
                                      <p:to>
                                        <p:strVal val="visible"/>
                                      </p:to>
                                    </p:set>
                                    <p:animEffect transition="in" filter="wipe(down)">
                                      <p:cBhvr>
                                        <p:cTn id="138" dur="500"/>
                                        <p:tgtEl>
                                          <p:spTgt spid="17"/>
                                        </p:tgtEl>
                                      </p:cBhvr>
                                    </p:animEffect>
                                  </p:childTnLst>
                                </p:cTn>
                              </p:par>
                              <p:par>
                                <p:cTn id="139" presetID="10" presetClass="entr" presetSubtype="0" fill="hold" nodeType="withEffect">
                                  <p:stCondLst>
                                    <p:cond delay="0"/>
                                  </p:stCondLst>
                                  <p:childTnLst>
                                    <p:set>
                                      <p:cBhvr>
                                        <p:cTn id="140" dur="1" fill="hold">
                                          <p:stCondLst>
                                            <p:cond delay="0"/>
                                          </p:stCondLst>
                                        </p:cTn>
                                        <p:tgtEl>
                                          <p:spTgt spid="7">
                                            <p:txEl>
                                              <p:pRg st="9" end="9"/>
                                            </p:txEl>
                                          </p:spTgt>
                                        </p:tgtEl>
                                        <p:attrNameLst>
                                          <p:attrName>style.visibility</p:attrName>
                                        </p:attrNameLst>
                                      </p:cBhvr>
                                      <p:to>
                                        <p:strVal val="visible"/>
                                      </p:to>
                                    </p:set>
                                    <p:animEffect transition="in" filter="fade">
                                      <p:cBhvr>
                                        <p:cTn id="141" dur="500"/>
                                        <p:tgtEl>
                                          <p:spTgt spid="7">
                                            <p:txEl>
                                              <p:pRg st="9" end="9"/>
                                            </p:txEl>
                                          </p:spTgt>
                                        </p:tgtEl>
                                      </p:cBhvr>
                                    </p:animEffect>
                                  </p:childTnLst>
                                </p:cTn>
                              </p:par>
                            </p:childTnLst>
                          </p:cTn>
                        </p:par>
                        <p:par>
                          <p:cTn id="142" fill="hold">
                            <p:stCondLst>
                              <p:cond delay="500"/>
                            </p:stCondLst>
                            <p:childTnLst>
                              <p:par>
                                <p:cTn id="143" presetID="22" presetClass="entr" presetSubtype="4" fill="hold" nodeType="afterEffect">
                                  <p:stCondLst>
                                    <p:cond delay="0"/>
                                  </p:stCondLst>
                                  <p:childTnLst>
                                    <p:set>
                                      <p:cBhvr>
                                        <p:cTn id="144" dur="1" fill="hold">
                                          <p:stCondLst>
                                            <p:cond delay="0"/>
                                          </p:stCondLst>
                                        </p:cTn>
                                        <p:tgtEl>
                                          <p:spTgt spid="13"/>
                                        </p:tgtEl>
                                        <p:attrNameLst>
                                          <p:attrName>style.visibility</p:attrName>
                                        </p:attrNameLst>
                                      </p:cBhvr>
                                      <p:to>
                                        <p:strVal val="visible"/>
                                      </p:to>
                                    </p:set>
                                    <p:animEffect transition="in" filter="wipe(down)">
                                      <p:cBhvr>
                                        <p:cTn id="145" dur="500"/>
                                        <p:tgtEl>
                                          <p:spTgt spid="13"/>
                                        </p:tgtEl>
                                      </p:cBhvr>
                                    </p:animEffect>
                                  </p:childTnLst>
                                </p:cTn>
                              </p:par>
                              <p:par>
                                <p:cTn id="146" presetID="22" presetClass="entr" presetSubtype="4" fill="hold" nodeType="withEffect">
                                  <p:stCondLst>
                                    <p:cond delay="0"/>
                                  </p:stCondLst>
                                  <p:childTnLst>
                                    <p:set>
                                      <p:cBhvr>
                                        <p:cTn id="147" dur="1" fill="hold">
                                          <p:stCondLst>
                                            <p:cond delay="0"/>
                                          </p:stCondLst>
                                        </p:cTn>
                                        <p:tgtEl>
                                          <p:spTgt spid="81"/>
                                        </p:tgtEl>
                                        <p:attrNameLst>
                                          <p:attrName>style.visibility</p:attrName>
                                        </p:attrNameLst>
                                      </p:cBhvr>
                                      <p:to>
                                        <p:strVal val="visible"/>
                                      </p:to>
                                    </p:set>
                                    <p:animEffect transition="in" filter="wipe(down)">
                                      <p:cBhvr>
                                        <p:cTn id="148" dur="500"/>
                                        <p:tgtEl>
                                          <p:spTgt spid="81"/>
                                        </p:tgtEl>
                                      </p:cBhvr>
                                    </p:animEffect>
                                  </p:childTnLst>
                                </p:cTn>
                              </p:par>
                              <p:par>
                                <p:cTn id="149" presetID="22" presetClass="entr" presetSubtype="4" fill="hold" nodeType="with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down)">
                                      <p:cBhvr>
                                        <p:cTn id="151"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7" grpId="0"/>
      <p:bldP spid="58" grpId="0"/>
      <p:bldP spid="59" grpId="0"/>
      <p:bldP spid="61" grpId="0"/>
      <p:bldP spid="62" grpId="0"/>
      <p:bldP spid="63" grpId="0"/>
      <p:bldP spid="64" grpId="0"/>
      <p:bldP spid="65" grpId="0"/>
      <p:bldP spid="66" grpId="0"/>
      <p:bldP spid="67" grpId="0"/>
      <p:bldP spid="68" grpId="0"/>
      <p:bldP spid="69" grpId="0"/>
      <p:bldP spid="70" grpId="0"/>
      <p:bldP spid="71" grpId="0"/>
      <p:bldP spid="72" grpId="0"/>
      <p:bldP spid="73" grpId="0"/>
      <p:bldP spid="74" grpId="0"/>
      <p:bldP spid="75" grpId="0"/>
      <p:bldP spid="76" grpId="0"/>
      <p:bldP spid="77" grpId="0"/>
      <p:bldP spid="78" grpId="0"/>
      <p:bldP spid="79" grpId="0"/>
      <p:bldP spid="80" grpId="0"/>
      <p:bldP spid="125" grpId="0"/>
      <p:bldP spid="131" grpId="0"/>
      <p:bldP spid="132" grpId="0"/>
      <p:bldP spid="133" grpId="0"/>
      <p:bldP spid="134" grpId="0"/>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8828" y="1605382"/>
            <a:ext cx="8502529" cy="3363795"/>
          </a:xfrm>
          <a:prstGeom prst="rect">
            <a:avLst/>
          </a:prstGeom>
          <a:solidFill>
            <a:srgbClr val="FFFAB0"/>
          </a:solidFill>
          <a:ln w="12700">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C71E8D9-B72B-4984-91CA-C83218F19F1A}"/>
              </a:ext>
            </a:extLst>
          </p:cNvPr>
          <p:cNvSpPr/>
          <p:nvPr/>
        </p:nvSpPr>
        <p:spPr>
          <a:xfrm>
            <a:off x="8204796" y="1962090"/>
            <a:ext cx="890990" cy="2985297"/>
          </a:xfrm>
          <a:prstGeom prst="rect">
            <a:avLst/>
          </a:prstGeom>
          <a:solidFill>
            <a:srgbClr val="F58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6" name="Title 5"/>
          <p:cNvSpPr>
            <a:spLocks noGrp="1"/>
          </p:cNvSpPr>
          <p:nvPr>
            <p:ph type="title"/>
          </p:nvPr>
        </p:nvSpPr>
        <p:spPr/>
        <p:txBody>
          <a:bodyPr/>
          <a:lstStyle/>
          <a:p>
            <a:r>
              <a:rPr lang="en-IN" dirty="0"/>
              <a:t>Effects of Switch to FIFO</a:t>
            </a:r>
            <a:endParaRPr lang="en-US" dirty="0"/>
          </a:p>
        </p:txBody>
      </p:sp>
      <p:sp>
        <p:nvSpPr>
          <p:cNvPr id="5" name="Content Placeholder 4"/>
          <p:cNvSpPr>
            <a:spLocks noGrp="1"/>
          </p:cNvSpPr>
          <p:nvPr>
            <p:ph idx="1"/>
          </p:nvPr>
        </p:nvSpPr>
        <p:spPr>
          <a:xfrm>
            <a:off x="761999" y="1520828"/>
            <a:ext cx="8013600" cy="5057775"/>
          </a:xfrm>
        </p:spPr>
        <p:txBody>
          <a:bodyPr/>
          <a:lstStyle/>
          <a:p>
            <a:endParaRPr lang="en-US" dirty="0"/>
          </a:p>
          <a:p>
            <a:endParaRPr lang="en-US" dirty="0"/>
          </a:p>
          <a:p>
            <a:endParaRPr lang="en-US" dirty="0"/>
          </a:p>
        </p:txBody>
      </p:sp>
      <p:sp>
        <p:nvSpPr>
          <p:cNvPr id="53" name="Rectangle 52"/>
          <p:cNvSpPr/>
          <p:nvPr/>
        </p:nvSpPr>
        <p:spPr>
          <a:xfrm>
            <a:off x="8229600" y="1981587"/>
            <a:ext cx="704039" cy="400110"/>
          </a:xfrm>
          <a:prstGeom prst="rect">
            <a:avLst/>
          </a:prstGeom>
        </p:spPr>
        <p:txBody>
          <a:bodyPr wrap="none">
            <a:spAutoFit/>
          </a:bodyPr>
          <a:lstStyle/>
          <a:p>
            <a:pPr algn="r"/>
            <a:r>
              <a:rPr lang="en-US" sz="2000" b="1" dirty="0"/>
              <a:t>2021</a:t>
            </a:r>
            <a:endParaRPr lang="en-US" sz="2000" dirty="0"/>
          </a:p>
        </p:txBody>
      </p:sp>
      <p:sp>
        <p:nvSpPr>
          <p:cNvPr id="54" name="Rectangle 53"/>
          <p:cNvSpPr/>
          <p:nvPr/>
        </p:nvSpPr>
        <p:spPr>
          <a:xfrm>
            <a:off x="7189629" y="1981587"/>
            <a:ext cx="704039" cy="400110"/>
          </a:xfrm>
          <a:prstGeom prst="rect">
            <a:avLst/>
          </a:prstGeom>
        </p:spPr>
        <p:txBody>
          <a:bodyPr wrap="none">
            <a:spAutoFit/>
          </a:bodyPr>
          <a:lstStyle/>
          <a:p>
            <a:r>
              <a:rPr lang="en-US" sz="2000" b="1" dirty="0"/>
              <a:t>2020</a:t>
            </a:r>
            <a:endParaRPr lang="en-US" sz="2000" dirty="0"/>
          </a:p>
        </p:txBody>
      </p:sp>
      <p:sp>
        <p:nvSpPr>
          <p:cNvPr id="55" name="Rectangle 54"/>
          <p:cNvSpPr/>
          <p:nvPr/>
        </p:nvSpPr>
        <p:spPr>
          <a:xfrm>
            <a:off x="6118319" y="1981587"/>
            <a:ext cx="704039" cy="400110"/>
          </a:xfrm>
          <a:prstGeom prst="rect">
            <a:avLst/>
          </a:prstGeom>
        </p:spPr>
        <p:txBody>
          <a:bodyPr wrap="none">
            <a:spAutoFit/>
          </a:bodyPr>
          <a:lstStyle/>
          <a:p>
            <a:r>
              <a:rPr lang="en-US" sz="2000" b="1" dirty="0"/>
              <a:t>2019</a:t>
            </a:r>
            <a:endParaRPr lang="en-US" sz="2000" dirty="0"/>
          </a:p>
        </p:txBody>
      </p:sp>
      <p:sp>
        <p:nvSpPr>
          <p:cNvPr id="83" name="Rectangle 82"/>
          <p:cNvSpPr/>
          <p:nvPr/>
        </p:nvSpPr>
        <p:spPr>
          <a:xfrm>
            <a:off x="4114800" y="1981587"/>
            <a:ext cx="1718163" cy="400110"/>
          </a:xfrm>
          <a:prstGeom prst="rect">
            <a:avLst/>
          </a:prstGeom>
        </p:spPr>
        <p:txBody>
          <a:bodyPr wrap="none">
            <a:spAutoFit/>
          </a:bodyPr>
          <a:lstStyle/>
          <a:p>
            <a:r>
              <a:rPr lang="en-US" sz="2000" b="1" dirty="0"/>
              <a:t>Previous Years</a:t>
            </a:r>
            <a:endParaRPr lang="en-US" sz="2000" dirty="0"/>
          </a:p>
        </p:txBody>
      </p:sp>
      <p:cxnSp>
        <p:nvCxnSpPr>
          <p:cNvPr id="84" name="Straight Connector 83"/>
          <p:cNvCxnSpPr/>
          <p:nvPr/>
        </p:nvCxnSpPr>
        <p:spPr>
          <a:xfrm>
            <a:off x="618387" y="2345322"/>
            <a:ext cx="841834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685800" y="2350185"/>
            <a:ext cx="2752228" cy="400110"/>
          </a:xfrm>
          <a:prstGeom prst="rect">
            <a:avLst/>
          </a:prstGeom>
        </p:spPr>
        <p:txBody>
          <a:bodyPr wrap="none">
            <a:spAutoFit/>
          </a:bodyPr>
          <a:lstStyle/>
          <a:p>
            <a:r>
              <a:rPr lang="en-IN" sz="2000" dirty="0"/>
              <a:t>Cost of goods sold (</a:t>
            </a:r>
            <a:r>
              <a:rPr lang="en-IN" sz="2000" b="1" dirty="0">
                <a:solidFill>
                  <a:srgbClr val="C00000"/>
                </a:solidFill>
              </a:rPr>
              <a:t>LIFO</a:t>
            </a:r>
            <a:r>
              <a:rPr lang="en-IN" sz="2000" dirty="0"/>
              <a:t>)</a:t>
            </a:r>
            <a:endParaRPr lang="en-US" sz="2000" dirty="0"/>
          </a:p>
        </p:txBody>
      </p:sp>
      <p:sp>
        <p:nvSpPr>
          <p:cNvPr id="86" name="Rectangle 85"/>
          <p:cNvSpPr/>
          <p:nvPr/>
        </p:nvSpPr>
        <p:spPr>
          <a:xfrm>
            <a:off x="685800" y="2651441"/>
            <a:ext cx="2763449" cy="400110"/>
          </a:xfrm>
          <a:prstGeom prst="rect">
            <a:avLst/>
          </a:prstGeom>
        </p:spPr>
        <p:txBody>
          <a:bodyPr wrap="none">
            <a:spAutoFit/>
          </a:bodyPr>
          <a:lstStyle/>
          <a:p>
            <a:r>
              <a:rPr lang="en-IN" sz="2000" dirty="0"/>
              <a:t>Cost of goods sold (</a:t>
            </a:r>
            <a:r>
              <a:rPr lang="en-IN" sz="2000" b="1" dirty="0">
                <a:solidFill>
                  <a:srgbClr val="C00000"/>
                </a:solidFill>
              </a:rPr>
              <a:t>FIFO</a:t>
            </a:r>
            <a:r>
              <a:rPr lang="en-IN" sz="2000" dirty="0"/>
              <a:t>)</a:t>
            </a:r>
            <a:endParaRPr lang="en-US" sz="2000" dirty="0"/>
          </a:p>
        </p:txBody>
      </p:sp>
      <p:sp>
        <p:nvSpPr>
          <p:cNvPr id="87" name="Rectangle 86"/>
          <p:cNvSpPr/>
          <p:nvPr/>
        </p:nvSpPr>
        <p:spPr>
          <a:xfrm>
            <a:off x="939204" y="2996110"/>
            <a:ext cx="1364989" cy="400110"/>
          </a:xfrm>
          <a:prstGeom prst="rect">
            <a:avLst/>
          </a:prstGeom>
        </p:spPr>
        <p:txBody>
          <a:bodyPr wrap="none">
            <a:spAutoFit/>
          </a:bodyPr>
          <a:lstStyle/>
          <a:p>
            <a:r>
              <a:rPr lang="en-IN" sz="2000" dirty="0"/>
              <a:t>Differences</a:t>
            </a:r>
            <a:endParaRPr lang="en-US" sz="2000" dirty="0"/>
          </a:p>
        </p:txBody>
      </p:sp>
      <p:sp>
        <p:nvSpPr>
          <p:cNvPr id="88" name="Rectangle 87"/>
          <p:cNvSpPr/>
          <p:nvPr/>
        </p:nvSpPr>
        <p:spPr>
          <a:xfrm>
            <a:off x="685800" y="4034359"/>
            <a:ext cx="3733201" cy="400110"/>
          </a:xfrm>
          <a:prstGeom prst="rect">
            <a:avLst/>
          </a:prstGeom>
        </p:spPr>
        <p:txBody>
          <a:bodyPr wrap="none">
            <a:spAutoFit/>
          </a:bodyPr>
          <a:lstStyle/>
          <a:p>
            <a:r>
              <a:rPr lang="en-IN" sz="2000" dirty="0"/>
              <a:t>Cost of goods sold (and inventory)</a:t>
            </a:r>
            <a:endParaRPr lang="en-US" sz="2000" dirty="0"/>
          </a:p>
        </p:txBody>
      </p:sp>
      <p:sp>
        <p:nvSpPr>
          <p:cNvPr id="89" name="Rectangle 88"/>
          <p:cNvSpPr/>
          <p:nvPr/>
        </p:nvSpPr>
        <p:spPr>
          <a:xfrm>
            <a:off x="685800" y="4331186"/>
            <a:ext cx="2210926" cy="400110"/>
          </a:xfrm>
          <a:prstGeom prst="rect">
            <a:avLst/>
          </a:prstGeom>
        </p:spPr>
        <p:txBody>
          <a:bodyPr wrap="none">
            <a:spAutoFit/>
          </a:bodyPr>
          <a:lstStyle/>
          <a:p>
            <a:r>
              <a:rPr lang="en-IN" sz="2000" dirty="0"/>
              <a:t>Income taxes (25%)</a:t>
            </a:r>
            <a:endParaRPr lang="en-US" sz="2000" dirty="0"/>
          </a:p>
        </p:txBody>
      </p:sp>
      <p:sp>
        <p:nvSpPr>
          <p:cNvPr id="90" name="Rectangle 89"/>
          <p:cNvSpPr/>
          <p:nvPr/>
        </p:nvSpPr>
        <p:spPr>
          <a:xfrm>
            <a:off x="8229600" y="2351954"/>
            <a:ext cx="704039" cy="400110"/>
          </a:xfrm>
          <a:prstGeom prst="rect">
            <a:avLst/>
          </a:prstGeom>
        </p:spPr>
        <p:txBody>
          <a:bodyPr wrap="none">
            <a:spAutoFit/>
          </a:bodyPr>
          <a:lstStyle/>
          <a:p>
            <a:pPr algn="r"/>
            <a:r>
              <a:rPr lang="en-IN" sz="2000" dirty="0"/>
              <a:t>$418</a:t>
            </a:r>
            <a:endParaRPr lang="en-US" sz="2000" dirty="0"/>
          </a:p>
        </p:txBody>
      </p:sp>
      <p:sp>
        <p:nvSpPr>
          <p:cNvPr id="91" name="Rectangle 90"/>
          <p:cNvSpPr/>
          <p:nvPr/>
        </p:nvSpPr>
        <p:spPr>
          <a:xfrm>
            <a:off x="8359444" y="2637257"/>
            <a:ext cx="574195" cy="400110"/>
          </a:xfrm>
          <a:prstGeom prst="rect">
            <a:avLst/>
          </a:prstGeom>
        </p:spPr>
        <p:txBody>
          <a:bodyPr wrap="none">
            <a:spAutoFit/>
          </a:bodyPr>
          <a:lstStyle/>
          <a:p>
            <a:pPr algn="r"/>
            <a:r>
              <a:rPr lang="en-IN" sz="2000" dirty="0"/>
              <a:t>370</a:t>
            </a:r>
            <a:endParaRPr lang="en-US" sz="2000" dirty="0"/>
          </a:p>
        </p:txBody>
      </p:sp>
      <p:sp>
        <p:nvSpPr>
          <p:cNvPr id="92" name="Rectangle 91"/>
          <p:cNvSpPr/>
          <p:nvPr/>
        </p:nvSpPr>
        <p:spPr>
          <a:xfrm>
            <a:off x="8244027" y="2996110"/>
            <a:ext cx="689612" cy="400110"/>
          </a:xfrm>
          <a:prstGeom prst="rect">
            <a:avLst/>
          </a:prstGeom>
        </p:spPr>
        <p:txBody>
          <a:bodyPr wrap="none">
            <a:spAutoFit/>
          </a:bodyPr>
          <a:lstStyle/>
          <a:p>
            <a:pPr algn="r"/>
            <a:r>
              <a:rPr lang="en-IN" sz="2000" dirty="0"/>
              <a:t>$  48</a:t>
            </a:r>
            <a:endParaRPr lang="en-US" sz="2000" dirty="0"/>
          </a:p>
        </p:txBody>
      </p:sp>
      <p:sp>
        <p:nvSpPr>
          <p:cNvPr id="93" name="Rectangle 92"/>
          <p:cNvSpPr/>
          <p:nvPr/>
        </p:nvSpPr>
        <p:spPr>
          <a:xfrm>
            <a:off x="8229600" y="4034359"/>
            <a:ext cx="704039" cy="400110"/>
          </a:xfrm>
          <a:prstGeom prst="rect">
            <a:avLst/>
          </a:prstGeom>
        </p:spPr>
        <p:txBody>
          <a:bodyPr wrap="none">
            <a:spAutoFit/>
          </a:bodyPr>
          <a:lstStyle/>
          <a:p>
            <a:pPr algn="r"/>
            <a:r>
              <a:rPr lang="en-IN" sz="2000" b="1" dirty="0">
                <a:solidFill>
                  <a:srgbClr val="CC0066"/>
                </a:solidFill>
              </a:rPr>
              <a:t>$432</a:t>
            </a:r>
            <a:endParaRPr lang="en-US" sz="2000" b="1" dirty="0">
              <a:solidFill>
                <a:srgbClr val="CC0066"/>
              </a:solidFill>
            </a:endParaRPr>
          </a:p>
        </p:txBody>
      </p:sp>
      <p:sp>
        <p:nvSpPr>
          <p:cNvPr id="94" name="Rectangle 93"/>
          <p:cNvSpPr/>
          <p:nvPr/>
        </p:nvSpPr>
        <p:spPr>
          <a:xfrm>
            <a:off x="8359443" y="4331186"/>
            <a:ext cx="574196" cy="400110"/>
          </a:xfrm>
          <a:prstGeom prst="rect">
            <a:avLst/>
          </a:prstGeom>
        </p:spPr>
        <p:txBody>
          <a:bodyPr wrap="none">
            <a:spAutoFit/>
          </a:bodyPr>
          <a:lstStyle/>
          <a:p>
            <a:pPr algn="r"/>
            <a:r>
              <a:rPr lang="en-IN" sz="2000" dirty="0"/>
              <a:t>108</a:t>
            </a:r>
            <a:endParaRPr lang="en-US" sz="2000" dirty="0"/>
          </a:p>
        </p:txBody>
      </p:sp>
      <p:sp>
        <p:nvSpPr>
          <p:cNvPr id="95" name="Rectangle 94"/>
          <p:cNvSpPr/>
          <p:nvPr/>
        </p:nvSpPr>
        <p:spPr>
          <a:xfrm>
            <a:off x="7220761" y="2351954"/>
            <a:ext cx="704039" cy="400110"/>
          </a:xfrm>
          <a:prstGeom prst="rect">
            <a:avLst/>
          </a:prstGeom>
        </p:spPr>
        <p:txBody>
          <a:bodyPr wrap="none">
            <a:spAutoFit/>
          </a:bodyPr>
          <a:lstStyle/>
          <a:p>
            <a:pPr algn="r"/>
            <a:r>
              <a:rPr lang="en-IN" sz="2000" dirty="0"/>
              <a:t>$409</a:t>
            </a:r>
            <a:endParaRPr lang="en-US" sz="2000" dirty="0"/>
          </a:p>
        </p:txBody>
      </p:sp>
      <p:sp>
        <p:nvSpPr>
          <p:cNvPr id="96" name="Rectangle 95"/>
          <p:cNvSpPr/>
          <p:nvPr/>
        </p:nvSpPr>
        <p:spPr>
          <a:xfrm>
            <a:off x="7350605" y="2637257"/>
            <a:ext cx="574195" cy="400110"/>
          </a:xfrm>
          <a:prstGeom prst="rect">
            <a:avLst/>
          </a:prstGeom>
        </p:spPr>
        <p:txBody>
          <a:bodyPr wrap="none">
            <a:spAutoFit/>
          </a:bodyPr>
          <a:lstStyle/>
          <a:p>
            <a:pPr algn="r"/>
            <a:r>
              <a:rPr lang="en-IN" sz="2000" dirty="0"/>
              <a:t>365</a:t>
            </a:r>
            <a:endParaRPr lang="en-US" sz="2000" dirty="0"/>
          </a:p>
        </p:txBody>
      </p:sp>
      <p:sp>
        <p:nvSpPr>
          <p:cNvPr id="97" name="Rectangle 96"/>
          <p:cNvSpPr/>
          <p:nvPr/>
        </p:nvSpPr>
        <p:spPr>
          <a:xfrm>
            <a:off x="7235188" y="2996110"/>
            <a:ext cx="689612" cy="400110"/>
          </a:xfrm>
          <a:prstGeom prst="rect">
            <a:avLst/>
          </a:prstGeom>
        </p:spPr>
        <p:txBody>
          <a:bodyPr wrap="none">
            <a:spAutoFit/>
          </a:bodyPr>
          <a:lstStyle/>
          <a:p>
            <a:pPr algn="r"/>
            <a:r>
              <a:rPr lang="en-IN" sz="2000" dirty="0"/>
              <a:t>$  44</a:t>
            </a:r>
            <a:endParaRPr lang="en-US" sz="2000" dirty="0"/>
          </a:p>
        </p:txBody>
      </p:sp>
      <p:sp>
        <p:nvSpPr>
          <p:cNvPr id="98" name="Rectangle 97"/>
          <p:cNvSpPr/>
          <p:nvPr/>
        </p:nvSpPr>
        <p:spPr>
          <a:xfrm>
            <a:off x="7220761" y="4034359"/>
            <a:ext cx="704039" cy="400110"/>
          </a:xfrm>
          <a:prstGeom prst="rect">
            <a:avLst/>
          </a:prstGeom>
        </p:spPr>
        <p:txBody>
          <a:bodyPr wrap="none">
            <a:spAutoFit/>
          </a:bodyPr>
          <a:lstStyle/>
          <a:p>
            <a:pPr algn="r"/>
            <a:r>
              <a:rPr lang="en-IN" sz="2000" b="1" dirty="0">
                <a:solidFill>
                  <a:srgbClr val="CC0066"/>
                </a:solidFill>
              </a:rPr>
              <a:t>$384</a:t>
            </a:r>
            <a:endParaRPr lang="en-US" sz="2000" b="1" dirty="0">
              <a:solidFill>
                <a:srgbClr val="CC0066"/>
              </a:solidFill>
            </a:endParaRPr>
          </a:p>
        </p:txBody>
      </p:sp>
      <p:sp>
        <p:nvSpPr>
          <p:cNvPr id="99" name="Rectangle 98"/>
          <p:cNvSpPr/>
          <p:nvPr/>
        </p:nvSpPr>
        <p:spPr>
          <a:xfrm>
            <a:off x="7480448" y="4331186"/>
            <a:ext cx="444352" cy="400110"/>
          </a:xfrm>
          <a:prstGeom prst="rect">
            <a:avLst/>
          </a:prstGeom>
        </p:spPr>
        <p:txBody>
          <a:bodyPr wrap="none">
            <a:spAutoFit/>
          </a:bodyPr>
          <a:lstStyle/>
          <a:p>
            <a:pPr algn="r"/>
            <a:r>
              <a:rPr lang="en-US" sz="2000" dirty="0"/>
              <a:t>96</a:t>
            </a:r>
          </a:p>
        </p:txBody>
      </p:sp>
      <p:sp>
        <p:nvSpPr>
          <p:cNvPr id="100" name="Rectangle 99"/>
          <p:cNvSpPr/>
          <p:nvPr/>
        </p:nvSpPr>
        <p:spPr>
          <a:xfrm>
            <a:off x="6146526" y="2351954"/>
            <a:ext cx="704039" cy="400110"/>
          </a:xfrm>
          <a:prstGeom prst="rect">
            <a:avLst/>
          </a:prstGeom>
        </p:spPr>
        <p:txBody>
          <a:bodyPr wrap="none">
            <a:spAutoFit/>
          </a:bodyPr>
          <a:lstStyle/>
          <a:p>
            <a:pPr algn="r"/>
            <a:r>
              <a:rPr lang="en-IN" sz="2000" dirty="0"/>
              <a:t>$400</a:t>
            </a:r>
            <a:endParaRPr lang="en-US" sz="2000" dirty="0"/>
          </a:p>
        </p:txBody>
      </p:sp>
      <p:sp>
        <p:nvSpPr>
          <p:cNvPr id="101" name="Rectangle 100"/>
          <p:cNvSpPr/>
          <p:nvPr/>
        </p:nvSpPr>
        <p:spPr>
          <a:xfrm>
            <a:off x="6276370" y="2637257"/>
            <a:ext cx="574195" cy="400110"/>
          </a:xfrm>
          <a:prstGeom prst="rect">
            <a:avLst/>
          </a:prstGeom>
        </p:spPr>
        <p:txBody>
          <a:bodyPr wrap="none">
            <a:spAutoFit/>
          </a:bodyPr>
          <a:lstStyle/>
          <a:p>
            <a:pPr algn="r"/>
            <a:r>
              <a:rPr lang="en-IN" sz="2000" dirty="0"/>
              <a:t>360</a:t>
            </a:r>
            <a:endParaRPr lang="en-US" sz="2000" dirty="0"/>
          </a:p>
        </p:txBody>
      </p:sp>
      <p:sp>
        <p:nvSpPr>
          <p:cNvPr id="102" name="Rectangle 101"/>
          <p:cNvSpPr/>
          <p:nvPr/>
        </p:nvSpPr>
        <p:spPr>
          <a:xfrm>
            <a:off x="6160953" y="2996110"/>
            <a:ext cx="689612" cy="400110"/>
          </a:xfrm>
          <a:prstGeom prst="rect">
            <a:avLst/>
          </a:prstGeom>
        </p:spPr>
        <p:txBody>
          <a:bodyPr wrap="none">
            <a:spAutoFit/>
          </a:bodyPr>
          <a:lstStyle/>
          <a:p>
            <a:pPr algn="r"/>
            <a:r>
              <a:rPr lang="en-IN" sz="2000" dirty="0"/>
              <a:t>$  40</a:t>
            </a:r>
            <a:endParaRPr lang="en-US" sz="2000" dirty="0"/>
          </a:p>
        </p:txBody>
      </p:sp>
      <p:sp>
        <p:nvSpPr>
          <p:cNvPr id="103" name="Rectangle 102"/>
          <p:cNvSpPr/>
          <p:nvPr/>
        </p:nvSpPr>
        <p:spPr>
          <a:xfrm>
            <a:off x="6146526" y="4034359"/>
            <a:ext cx="704039" cy="400110"/>
          </a:xfrm>
          <a:prstGeom prst="rect">
            <a:avLst/>
          </a:prstGeom>
        </p:spPr>
        <p:txBody>
          <a:bodyPr wrap="none">
            <a:spAutoFit/>
          </a:bodyPr>
          <a:lstStyle/>
          <a:p>
            <a:pPr algn="r"/>
            <a:r>
              <a:rPr lang="en-IN" sz="2000" b="1" dirty="0">
                <a:solidFill>
                  <a:srgbClr val="CC0066"/>
                </a:solidFill>
              </a:rPr>
              <a:t>$340</a:t>
            </a:r>
            <a:endParaRPr lang="en-US" sz="2000" b="1" dirty="0">
              <a:solidFill>
                <a:srgbClr val="CC0066"/>
              </a:solidFill>
            </a:endParaRPr>
          </a:p>
        </p:txBody>
      </p:sp>
      <p:sp>
        <p:nvSpPr>
          <p:cNvPr id="104" name="Rectangle 103"/>
          <p:cNvSpPr/>
          <p:nvPr/>
        </p:nvSpPr>
        <p:spPr>
          <a:xfrm>
            <a:off x="6406213" y="4331186"/>
            <a:ext cx="444352" cy="400110"/>
          </a:xfrm>
          <a:prstGeom prst="rect">
            <a:avLst/>
          </a:prstGeom>
        </p:spPr>
        <p:txBody>
          <a:bodyPr wrap="none">
            <a:spAutoFit/>
          </a:bodyPr>
          <a:lstStyle/>
          <a:p>
            <a:pPr algn="r"/>
            <a:r>
              <a:rPr lang="en-IN" sz="2000" dirty="0"/>
              <a:t>85</a:t>
            </a:r>
            <a:endParaRPr lang="en-US" sz="2000" dirty="0"/>
          </a:p>
        </p:txBody>
      </p:sp>
      <p:sp>
        <p:nvSpPr>
          <p:cNvPr id="105" name="Rectangle 104"/>
          <p:cNvSpPr/>
          <p:nvPr/>
        </p:nvSpPr>
        <p:spPr>
          <a:xfrm>
            <a:off x="4534025" y="2351954"/>
            <a:ext cx="898002" cy="400110"/>
          </a:xfrm>
          <a:prstGeom prst="rect">
            <a:avLst/>
          </a:prstGeom>
        </p:spPr>
        <p:txBody>
          <a:bodyPr wrap="none">
            <a:spAutoFit/>
          </a:bodyPr>
          <a:lstStyle/>
          <a:p>
            <a:pPr algn="r"/>
            <a:r>
              <a:rPr lang="en-IN" sz="2000" dirty="0"/>
              <a:t>$2,000</a:t>
            </a:r>
            <a:endParaRPr lang="en-US" sz="2000" dirty="0"/>
          </a:p>
        </p:txBody>
      </p:sp>
      <p:sp>
        <p:nvSpPr>
          <p:cNvPr id="106" name="Rectangle 105"/>
          <p:cNvSpPr/>
          <p:nvPr/>
        </p:nvSpPr>
        <p:spPr>
          <a:xfrm>
            <a:off x="4663868" y="2637257"/>
            <a:ext cx="768159" cy="400110"/>
          </a:xfrm>
          <a:prstGeom prst="rect">
            <a:avLst/>
          </a:prstGeom>
        </p:spPr>
        <p:txBody>
          <a:bodyPr wrap="none">
            <a:spAutoFit/>
          </a:bodyPr>
          <a:lstStyle/>
          <a:p>
            <a:pPr algn="r"/>
            <a:r>
              <a:rPr lang="en-IN" sz="2000" dirty="0"/>
              <a:t>1,700</a:t>
            </a:r>
            <a:endParaRPr lang="en-US" sz="2000" dirty="0"/>
          </a:p>
        </p:txBody>
      </p:sp>
      <p:sp>
        <p:nvSpPr>
          <p:cNvPr id="107" name="Rectangle 106"/>
          <p:cNvSpPr/>
          <p:nvPr/>
        </p:nvSpPr>
        <p:spPr>
          <a:xfrm>
            <a:off x="4554864" y="2996110"/>
            <a:ext cx="877163" cy="400110"/>
          </a:xfrm>
          <a:prstGeom prst="rect">
            <a:avLst/>
          </a:prstGeom>
        </p:spPr>
        <p:txBody>
          <a:bodyPr wrap="none">
            <a:spAutoFit/>
          </a:bodyPr>
          <a:lstStyle/>
          <a:p>
            <a:pPr algn="r"/>
            <a:r>
              <a:rPr lang="en-IN" sz="2000" dirty="0"/>
              <a:t>$   300</a:t>
            </a:r>
            <a:endParaRPr lang="en-US" sz="2000" dirty="0"/>
          </a:p>
        </p:txBody>
      </p:sp>
      <p:sp>
        <p:nvSpPr>
          <p:cNvPr id="108" name="Rectangle 107"/>
          <p:cNvSpPr/>
          <p:nvPr/>
        </p:nvSpPr>
        <p:spPr>
          <a:xfrm>
            <a:off x="4554864" y="4034359"/>
            <a:ext cx="877163" cy="400110"/>
          </a:xfrm>
          <a:prstGeom prst="rect">
            <a:avLst/>
          </a:prstGeom>
        </p:spPr>
        <p:txBody>
          <a:bodyPr wrap="none">
            <a:spAutoFit/>
          </a:bodyPr>
          <a:lstStyle/>
          <a:p>
            <a:pPr algn="r"/>
            <a:r>
              <a:rPr lang="en-IN" sz="2000" dirty="0"/>
              <a:t>$   300</a:t>
            </a:r>
            <a:endParaRPr lang="en-US" sz="2000" dirty="0"/>
          </a:p>
        </p:txBody>
      </p:sp>
      <p:sp>
        <p:nvSpPr>
          <p:cNvPr id="109" name="Rectangle 108"/>
          <p:cNvSpPr/>
          <p:nvPr/>
        </p:nvSpPr>
        <p:spPr>
          <a:xfrm>
            <a:off x="4987675" y="4331186"/>
            <a:ext cx="444352" cy="400110"/>
          </a:xfrm>
          <a:prstGeom prst="rect">
            <a:avLst/>
          </a:prstGeom>
        </p:spPr>
        <p:txBody>
          <a:bodyPr wrap="none">
            <a:spAutoFit/>
          </a:bodyPr>
          <a:lstStyle/>
          <a:p>
            <a:pPr algn="r"/>
            <a:r>
              <a:rPr lang="en-US" sz="2000" dirty="0"/>
              <a:t>75</a:t>
            </a:r>
          </a:p>
        </p:txBody>
      </p:sp>
      <p:cxnSp>
        <p:nvCxnSpPr>
          <p:cNvPr id="110" name="Straight Connector 109"/>
          <p:cNvCxnSpPr/>
          <p:nvPr/>
        </p:nvCxnSpPr>
        <p:spPr>
          <a:xfrm>
            <a:off x="8238694" y="2980190"/>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7134158" y="2978421"/>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6155620" y="2978421"/>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a:off x="4579165" y="2978421"/>
            <a:ext cx="8528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a:off x="721238" y="3285852"/>
            <a:ext cx="3812788" cy="707886"/>
          </a:xfrm>
          <a:prstGeom prst="rect">
            <a:avLst/>
          </a:prstGeom>
        </p:spPr>
        <p:txBody>
          <a:bodyPr wrap="square">
            <a:spAutoFit/>
          </a:bodyPr>
          <a:lstStyle/>
          <a:p>
            <a:r>
              <a:rPr lang="en-IN" sz="2000" b="1" i="1" dirty="0"/>
              <a:t>Cumulative differences </a:t>
            </a:r>
            <a:r>
              <a:rPr lang="en-IN" sz="2000" i="1" dirty="0"/>
              <a:t>(effect of not having used FIFO previously):</a:t>
            </a:r>
            <a:endParaRPr lang="en-US" sz="2000" i="1" dirty="0"/>
          </a:p>
        </p:txBody>
      </p:sp>
      <p:sp>
        <p:nvSpPr>
          <p:cNvPr id="124" name="Rectangle 123"/>
          <p:cNvSpPr/>
          <p:nvPr/>
        </p:nvSpPr>
        <p:spPr>
          <a:xfrm>
            <a:off x="684031" y="4629090"/>
            <a:ext cx="3723968" cy="400110"/>
          </a:xfrm>
          <a:prstGeom prst="rect">
            <a:avLst/>
          </a:prstGeom>
        </p:spPr>
        <p:txBody>
          <a:bodyPr wrap="none">
            <a:spAutoFit/>
          </a:bodyPr>
          <a:lstStyle/>
          <a:p>
            <a:r>
              <a:rPr lang="en-IN" sz="2000" dirty="0"/>
              <a:t>Net income and retained earnings</a:t>
            </a:r>
            <a:endParaRPr lang="en-US" sz="2000" dirty="0"/>
          </a:p>
        </p:txBody>
      </p:sp>
      <p:sp>
        <p:nvSpPr>
          <p:cNvPr id="126" name="Rectangle 125"/>
          <p:cNvSpPr/>
          <p:nvPr/>
        </p:nvSpPr>
        <p:spPr>
          <a:xfrm>
            <a:off x="8229600" y="4629090"/>
            <a:ext cx="704039" cy="400110"/>
          </a:xfrm>
          <a:prstGeom prst="rect">
            <a:avLst/>
          </a:prstGeom>
        </p:spPr>
        <p:txBody>
          <a:bodyPr wrap="none">
            <a:spAutoFit/>
          </a:bodyPr>
          <a:lstStyle/>
          <a:p>
            <a:pPr algn="r"/>
            <a:r>
              <a:rPr lang="en-IN" sz="2000" dirty="0"/>
              <a:t>$324</a:t>
            </a:r>
            <a:endParaRPr lang="en-US" sz="2000" dirty="0"/>
          </a:p>
        </p:txBody>
      </p:sp>
      <p:sp>
        <p:nvSpPr>
          <p:cNvPr id="127" name="Rectangle 126"/>
          <p:cNvSpPr/>
          <p:nvPr/>
        </p:nvSpPr>
        <p:spPr>
          <a:xfrm>
            <a:off x="7220761" y="4629090"/>
            <a:ext cx="704039" cy="400110"/>
          </a:xfrm>
          <a:prstGeom prst="rect">
            <a:avLst/>
          </a:prstGeom>
        </p:spPr>
        <p:txBody>
          <a:bodyPr wrap="none">
            <a:spAutoFit/>
          </a:bodyPr>
          <a:lstStyle/>
          <a:p>
            <a:pPr algn="r"/>
            <a:r>
              <a:rPr lang="en-IN" sz="2000" dirty="0"/>
              <a:t>$288</a:t>
            </a:r>
            <a:endParaRPr lang="en-US" sz="2000" dirty="0"/>
          </a:p>
        </p:txBody>
      </p:sp>
      <p:sp>
        <p:nvSpPr>
          <p:cNvPr id="128" name="Rectangle 127"/>
          <p:cNvSpPr/>
          <p:nvPr/>
        </p:nvSpPr>
        <p:spPr>
          <a:xfrm>
            <a:off x="6146526" y="4629090"/>
            <a:ext cx="704039" cy="400110"/>
          </a:xfrm>
          <a:prstGeom prst="rect">
            <a:avLst/>
          </a:prstGeom>
        </p:spPr>
        <p:txBody>
          <a:bodyPr wrap="none">
            <a:spAutoFit/>
          </a:bodyPr>
          <a:lstStyle/>
          <a:p>
            <a:pPr algn="r"/>
            <a:r>
              <a:rPr lang="en-IN" sz="2000" dirty="0"/>
              <a:t>$255</a:t>
            </a:r>
            <a:endParaRPr lang="en-US" sz="2000" dirty="0"/>
          </a:p>
        </p:txBody>
      </p:sp>
      <p:sp>
        <p:nvSpPr>
          <p:cNvPr id="129" name="Rectangle 128"/>
          <p:cNvSpPr/>
          <p:nvPr/>
        </p:nvSpPr>
        <p:spPr>
          <a:xfrm>
            <a:off x="4554863" y="4629090"/>
            <a:ext cx="877164" cy="400110"/>
          </a:xfrm>
          <a:prstGeom prst="rect">
            <a:avLst/>
          </a:prstGeom>
        </p:spPr>
        <p:txBody>
          <a:bodyPr wrap="none">
            <a:spAutoFit/>
          </a:bodyPr>
          <a:lstStyle/>
          <a:p>
            <a:pPr algn="r"/>
            <a:r>
              <a:rPr lang="en-IN" sz="2000" dirty="0"/>
              <a:t>$   225</a:t>
            </a:r>
            <a:endParaRPr lang="en-US" sz="2000" dirty="0"/>
          </a:p>
        </p:txBody>
      </p:sp>
      <p:cxnSp>
        <p:nvCxnSpPr>
          <p:cNvPr id="130" name="Straight Connector 129"/>
          <p:cNvCxnSpPr/>
          <p:nvPr/>
        </p:nvCxnSpPr>
        <p:spPr>
          <a:xfrm>
            <a:off x="8242152" y="4682753"/>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7137616" y="4680984"/>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6159078" y="4680984"/>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582623" y="4680984"/>
            <a:ext cx="8528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59457" y="4969179"/>
            <a:ext cx="8099577" cy="1631216"/>
          </a:xfrm>
          <a:prstGeom prst="rect">
            <a:avLst/>
          </a:prstGeom>
        </p:spPr>
        <p:txBody>
          <a:bodyPr>
            <a:spAutoFit/>
          </a:bodyPr>
          <a:lstStyle/>
          <a:p>
            <a:r>
              <a:rPr lang="en-US" sz="2000" dirty="0"/>
              <a:t>Comparative balance sheets, then, will report 2019 inventory </a:t>
            </a:r>
            <a:r>
              <a:rPr lang="en-US" sz="2000" b="1" dirty="0">
                <a:solidFill>
                  <a:srgbClr val="CC0066"/>
                </a:solidFill>
              </a:rPr>
              <a:t>$340 million </a:t>
            </a:r>
            <a:r>
              <a:rPr lang="en-US" sz="2000" dirty="0"/>
              <a:t>higher than it was reported in last year’s statements. Likewise, 2020 inventory will be increased by </a:t>
            </a:r>
            <a:r>
              <a:rPr lang="en-US" sz="2000" b="1" dirty="0">
                <a:solidFill>
                  <a:srgbClr val="CC0066"/>
                </a:solidFill>
              </a:rPr>
              <a:t>$384 million</a:t>
            </a:r>
            <a:r>
              <a:rPr lang="en-US" sz="2000" dirty="0"/>
              <a:t>. Inventory for 2021, being reported for the first time, is </a:t>
            </a:r>
            <a:r>
              <a:rPr lang="en-US" sz="2000" b="1" dirty="0">
                <a:solidFill>
                  <a:srgbClr val="CC0066"/>
                </a:solidFill>
              </a:rPr>
              <a:t>$432 million </a:t>
            </a:r>
            <a:r>
              <a:rPr lang="en-US" sz="2000" dirty="0"/>
              <a:t>higher than it would have been if the switch from LIFO had not occurred. </a:t>
            </a:r>
            <a:endParaRPr lang="en-US" sz="2800" dirty="0"/>
          </a:p>
        </p:txBody>
      </p:sp>
      <p:sp>
        <p:nvSpPr>
          <p:cNvPr id="2" name="Rectangle 1"/>
          <p:cNvSpPr/>
          <p:nvPr/>
        </p:nvSpPr>
        <p:spPr>
          <a:xfrm>
            <a:off x="618387" y="1116140"/>
            <a:ext cx="2426433" cy="523220"/>
          </a:xfrm>
          <a:prstGeom prst="rect">
            <a:avLst/>
          </a:prstGeom>
        </p:spPr>
        <p:txBody>
          <a:bodyPr wrap="none">
            <a:spAutoFit/>
          </a:bodyPr>
          <a:lstStyle/>
          <a:p>
            <a:r>
              <a:rPr lang="en-US" sz="2800" b="1" dirty="0">
                <a:solidFill>
                  <a:srgbClr val="660066"/>
                </a:solidFill>
              </a:rPr>
              <a:t>Balance Sheets</a:t>
            </a:r>
          </a:p>
        </p:txBody>
      </p:sp>
      <p:sp>
        <p:nvSpPr>
          <p:cNvPr id="52" name="Rectangle 51">
            <a:extLst>
              <a:ext uri="{FF2B5EF4-FFF2-40B4-BE49-F238E27FC236}">
                <a16:creationId xmlns:a16="http://schemas.microsoft.com/office/drawing/2014/main" id="{DE5CA545-1FE8-484A-9C68-DB972B043D27}"/>
              </a:ext>
            </a:extLst>
          </p:cNvPr>
          <p:cNvSpPr/>
          <p:nvPr/>
        </p:nvSpPr>
        <p:spPr>
          <a:xfrm>
            <a:off x="685800" y="1962090"/>
            <a:ext cx="1593706" cy="400110"/>
          </a:xfrm>
          <a:prstGeom prst="rect">
            <a:avLst/>
          </a:prstGeom>
        </p:spPr>
        <p:txBody>
          <a:bodyPr wrap="none">
            <a:spAutoFit/>
          </a:bodyPr>
          <a:lstStyle/>
          <a:p>
            <a:r>
              <a:rPr lang="en-IN" sz="2000" dirty="0"/>
              <a:t>($ in millions)</a:t>
            </a:r>
            <a:endParaRPr lang="en-US" sz="2000" dirty="0"/>
          </a:p>
        </p:txBody>
      </p:sp>
      <p:sp>
        <p:nvSpPr>
          <p:cNvPr id="56" name="Rectangle 55">
            <a:extLst>
              <a:ext uri="{FF2B5EF4-FFF2-40B4-BE49-F238E27FC236}">
                <a16:creationId xmlns:a16="http://schemas.microsoft.com/office/drawing/2014/main" id="{4B81E715-3EFA-47A8-B747-59E2C8E3A959}"/>
              </a:ext>
            </a:extLst>
          </p:cNvPr>
          <p:cNvSpPr/>
          <p:nvPr/>
        </p:nvSpPr>
        <p:spPr>
          <a:xfrm>
            <a:off x="5558666" y="1641997"/>
            <a:ext cx="2368341" cy="400110"/>
          </a:xfrm>
          <a:prstGeom prst="rect">
            <a:avLst/>
          </a:prstGeom>
        </p:spPr>
        <p:txBody>
          <a:bodyPr wrap="none">
            <a:spAutoFit/>
          </a:bodyPr>
          <a:lstStyle/>
          <a:p>
            <a:r>
              <a:rPr lang="en-US" sz="2000" b="1" dirty="0"/>
              <a:t>Years Ending Dec. 31</a:t>
            </a:r>
            <a:endParaRPr lang="en-US" sz="2000" dirty="0"/>
          </a:p>
        </p:txBody>
      </p:sp>
      <p:cxnSp>
        <p:nvCxnSpPr>
          <p:cNvPr id="61" name="Straight Connector 60">
            <a:extLst>
              <a:ext uri="{FF2B5EF4-FFF2-40B4-BE49-F238E27FC236}">
                <a16:creationId xmlns:a16="http://schemas.microsoft.com/office/drawing/2014/main" id="{796D72A1-8C07-4555-9130-5F5A784F5649}"/>
              </a:ext>
            </a:extLst>
          </p:cNvPr>
          <p:cNvCxnSpPr/>
          <p:nvPr/>
        </p:nvCxnSpPr>
        <p:spPr>
          <a:xfrm>
            <a:off x="4191000" y="1981200"/>
            <a:ext cx="4800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Slide Number Placeholder 5">
            <a:extLst>
              <a:ext uri="{FF2B5EF4-FFF2-40B4-BE49-F238E27FC236}">
                <a16:creationId xmlns:a16="http://schemas.microsoft.com/office/drawing/2014/main" id="{229F9F50-859E-F942-98D3-8F625A5E17D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11</a:t>
            </a:fld>
            <a:endParaRPr lang="en-US" dirty="0"/>
          </a:p>
        </p:txBody>
      </p:sp>
    </p:spTree>
    <p:extLst>
      <p:ext uri="{BB962C8B-B14F-4D97-AF65-F5344CB8AC3E}">
        <p14:creationId xmlns:p14="http://schemas.microsoft.com/office/powerpoint/2010/main" val="22845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fade">
                                      <p:cBhvr>
                                        <p:cTn id="10" dur="500"/>
                                        <p:tgtEl>
                                          <p:spTgt spid="5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500"/>
                                        <p:tgtEl>
                                          <p:spTgt spid="5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3"/>
                                        </p:tgtEl>
                                        <p:attrNameLst>
                                          <p:attrName>style.visibility</p:attrName>
                                        </p:attrNameLst>
                                      </p:cBhvr>
                                      <p:to>
                                        <p:strVal val="visible"/>
                                      </p:to>
                                    </p:set>
                                    <p:animEffect transition="in" filter="fade">
                                      <p:cBhvr>
                                        <p:cTn id="19" dur="500"/>
                                        <p:tgtEl>
                                          <p:spTgt spid="83"/>
                                        </p:tgtEl>
                                      </p:cBhvr>
                                    </p:animEffect>
                                  </p:childTnLst>
                                </p:cTn>
                              </p:par>
                              <p:par>
                                <p:cTn id="20" presetID="10" presetClass="entr" presetSubtype="0" fill="hold" nodeType="with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500"/>
                                        <p:tgtEl>
                                          <p:spTgt spid="8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5"/>
                                        </p:tgtEl>
                                        <p:attrNameLst>
                                          <p:attrName>style.visibility</p:attrName>
                                        </p:attrNameLst>
                                      </p:cBhvr>
                                      <p:to>
                                        <p:strVal val="visible"/>
                                      </p:to>
                                    </p:set>
                                    <p:animEffect transition="in" filter="fade">
                                      <p:cBhvr>
                                        <p:cTn id="25" dur="500"/>
                                        <p:tgtEl>
                                          <p:spTgt spid="8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500"/>
                                        <p:tgtEl>
                                          <p:spTgt spid="8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fade">
                                      <p:cBhvr>
                                        <p:cTn id="31" dur="500"/>
                                        <p:tgtEl>
                                          <p:spTgt spid="8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0"/>
                                        </p:tgtEl>
                                        <p:attrNameLst>
                                          <p:attrName>style.visibility</p:attrName>
                                        </p:attrNameLst>
                                      </p:cBhvr>
                                      <p:to>
                                        <p:strVal val="visible"/>
                                      </p:to>
                                    </p:set>
                                    <p:animEffect transition="in" filter="fade">
                                      <p:cBhvr>
                                        <p:cTn id="34" dur="500"/>
                                        <p:tgtEl>
                                          <p:spTgt spid="9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500"/>
                                        <p:tgtEl>
                                          <p:spTgt spid="9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6"/>
                                        </p:tgtEl>
                                        <p:attrNameLst>
                                          <p:attrName>style.visibility</p:attrName>
                                        </p:attrNameLst>
                                      </p:cBhvr>
                                      <p:to>
                                        <p:strVal val="visible"/>
                                      </p:to>
                                    </p:set>
                                    <p:animEffect transition="in" filter="fade">
                                      <p:cBhvr>
                                        <p:cTn id="40" dur="500"/>
                                        <p:tgtEl>
                                          <p:spTgt spid="9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fade">
                                      <p:cBhvr>
                                        <p:cTn id="43" dur="500"/>
                                        <p:tgtEl>
                                          <p:spTgt spid="9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01"/>
                                        </p:tgtEl>
                                        <p:attrNameLst>
                                          <p:attrName>style.visibility</p:attrName>
                                        </p:attrNameLst>
                                      </p:cBhvr>
                                      <p:to>
                                        <p:strVal val="visible"/>
                                      </p:to>
                                    </p:set>
                                    <p:animEffect transition="in" filter="fade">
                                      <p:cBhvr>
                                        <p:cTn id="46" dur="500"/>
                                        <p:tgtEl>
                                          <p:spTgt spid="10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00"/>
                                        </p:tgtEl>
                                        <p:attrNameLst>
                                          <p:attrName>style.visibility</p:attrName>
                                        </p:attrNameLst>
                                      </p:cBhvr>
                                      <p:to>
                                        <p:strVal val="visible"/>
                                      </p:to>
                                    </p:set>
                                    <p:animEffect transition="in" filter="fade">
                                      <p:cBhvr>
                                        <p:cTn id="49" dur="500"/>
                                        <p:tgtEl>
                                          <p:spTgt spid="10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05"/>
                                        </p:tgtEl>
                                        <p:attrNameLst>
                                          <p:attrName>style.visibility</p:attrName>
                                        </p:attrNameLst>
                                      </p:cBhvr>
                                      <p:to>
                                        <p:strVal val="visible"/>
                                      </p:to>
                                    </p:set>
                                    <p:animEffect transition="in" filter="fade">
                                      <p:cBhvr>
                                        <p:cTn id="52" dur="500"/>
                                        <p:tgtEl>
                                          <p:spTgt spid="10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6"/>
                                        </p:tgtEl>
                                        <p:attrNameLst>
                                          <p:attrName>style.visibility</p:attrName>
                                        </p:attrNameLst>
                                      </p:cBhvr>
                                      <p:to>
                                        <p:strVal val="visible"/>
                                      </p:to>
                                    </p:set>
                                    <p:animEffect transition="in" filter="fade">
                                      <p:cBhvr>
                                        <p:cTn id="55" dur="500"/>
                                        <p:tgtEl>
                                          <p:spTgt spid="106"/>
                                        </p:tgtEl>
                                      </p:cBhvr>
                                    </p:animEffect>
                                  </p:childTnLst>
                                </p:cTn>
                              </p:par>
                              <p:par>
                                <p:cTn id="56" presetID="10" presetClass="entr" presetSubtype="0" fill="hold" nodeType="withEffect">
                                  <p:stCondLst>
                                    <p:cond delay="0"/>
                                  </p:stCondLst>
                                  <p:childTnLst>
                                    <p:set>
                                      <p:cBhvr>
                                        <p:cTn id="57" dur="1" fill="hold">
                                          <p:stCondLst>
                                            <p:cond delay="0"/>
                                          </p:stCondLst>
                                        </p:cTn>
                                        <p:tgtEl>
                                          <p:spTgt spid="119"/>
                                        </p:tgtEl>
                                        <p:attrNameLst>
                                          <p:attrName>style.visibility</p:attrName>
                                        </p:attrNameLst>
                                      </p:cBhvr>
                                      <p:to>
                                        <p:strVal val="visible"/>
                                      </p:to>
                                    </p:set>
                                    <p:animEffect transition="in" filter="fade">
                                      <p:cBhvr>
                                        <p:cTn id="58" dur="500"/>
                                        <p:tgtEl>
                                          <p:spTgt spid="119"/>
                                        </p:tgtEl>
                                      </p:cBhvr>
                                    </p:animEffect>
                                  </p:childTnLst>
                                </p:cTn>
                              </p:par>
                              <p:par>
                                <p:cTn id="59" presetID="10" presetClass="entr" presetSubtype="0" fill="hold" nodeType="withEffect">
                                  <p:stCondLst>
                                    <p:cond delay="0"/>
                                  </p:stCondLst>
                                  <p:childTnLst>
                                    <p:set>
                                      <p:cBhvr>
                                        <p:cTn id="60" dur="1" fill="hold">
                                          <p:stCondLst>
                                            <p:cond delay="0"/>
                                          </p:stCondLst>
                                        </p:cTn>
                                        <p:tgtEl>
                                          <p:spTgt spid="110"/>
                                        </p:tgtEl>
                                        <p:attrNameLst>
                                          <p:attrName>style.visibility</p:attrName>
                                        </p:attrNameLst>
                                      </p:cBhvr>
                                      <p:to>
                                        <p:strVal val="visible"/>
                                      </p:to>
                                    </p:set>
                                    <p:animEffect transition="in" filter="fade">
                                      <p:cBhvr>
                                        <p:cTn id="61" dur="500"/>
                                        <p:tgtEl>
                                          <p:spTgt spid="110"/>
                                        </p:tgtEl>
                                      </p:cBhvr>
                                    </p:animEffect>
                                  </p:childTnLst>
                                </p:cTn>
                              </p:par>
                              <p:par>
                                <p:cTn id="62" presetID="10" presetClass="entr" presetSubtype="0" fill="hold" nodeType="withEffect">
                                  <p:stCondLst>
                                    <p:cond delay="0"/>
                                  </p:stCondLst>
                                  <p:childTnLst>
                                    <p:set>
                                      <p:cBhvr>
                                        <p:cTn id="63" dur="1" fill="hold">
                                          <p:stCondLst>
                                            <p:cond delay="0"/>
                                          </p:stCondLst>
                                        </p:cTn>
                                        <p:tgtEl>
                                          <p:spTgt spid="113"/>
                                        </p:tgtEl>
                                        <p:attrNameLst>
                                          <p:attrName>style.visibility</p:attrName>
                                        </p:attrNameLst>
                                      </p:cBhvr>
                                      <p:to>
                                        <p:strVal val="visible"/>
                                      </p:to>
                                    </p:set>
                                    <p:animEffect transition="in" filter="fade">
                                      <p:cBhvr>
                                        <p:cTn id="64" dur="500"/>
                                        <p:tgtEl>
                                          <p:spTgt spid="113"/>
                                        </p:tgtEl>
                                      </p:cBhvr>
                                    </p:animEffect>
                                  </p:childTnLst>
                                </p:cTn>
                              </p:par>
                              <p:par>
                                <p:cTn id="65" presetID="10" presetClass="entr" presetSubtype="0" fill="hold" nodeType="withEffect">
                                  <p:stCondLst>
                                    <p:cond delay="0"/>
                                  </p:stCondLst>
                                  <p:childTnLst>
                                    <p:set>
                                      <p:cBhvr>
                                        <p:cTn id="66" dur="1" fill="hold">
                                          <p:stCondLst>
                                            <p:cond delay="0"/>
                                          </p:stCondLst>
                                        </p:cTn>
                                        <p:tgtEl>
                                          <p:spTgt spid="116"/>
                                        </p:tgtEl>
                                        <p:attrNameLst>
                                          <p:attrName>style.visibility</p:attrName>
                                        </p:attrNameLst>
                                      </p:cBhvr>
                                      <p:to>
                                        <p:strVal val="visible"/>
                                      </p:to>
                                    </p:set>
                                    <p:animEffect transition="in" filter="fade">
                                      <p:cBhvr>
                                        <p:cTn id="67" dur="500"/>
                                        <p:tgtEl>
                                          <p:spTgt spid="11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02"/>
                                        </p:tgtEl>
                                        <p:attrNameLst>
                                          <p:attrName>style.visibility</p:attrName>
                                        </p:attrNameLst>
                                      </p:cBhvr>
                                      <p:to>
                                        <p:strVal val="visible"/>
                                      </p:to>
                                    </p:set>
                                    <p:animEffect transition="in" filter="fade">
                                      <p:cBhvr>
                                        <p:cTn id="70" dur="500"/>
                                        <p:tgtEl>
                                          <p:spTgt spid="10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97"/>
                                        </p:tgtEl>
                                        <p:attrNameLst>
                                          <p:attrName>style.visibility</p:attrName>
                                        </p:attrNameLst>
                                      </p:cBhvr>
                                      <p:to>
                                        <p:strVal val="visible"/>
                                      </p:to>
                                    </p:set>
                                    <p:animEffect transition="in" filter="fade">
                                      <p:cBhvr>
                                        <p:cTn id="73" dur="500"/>
                                        <p:tgtEl>
                                          <p:spTgt spid="9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92"/>
                                        </p:tgtEl>
                                        <p:attrNameLst>
                                          <p:attrName>style.visibility</p:attrName>
                                        </p:attrNameLst>
                                      </p:cBhvr>
                                      <p:to>
                                        <p:strVal val="visible"/>
                                      </p:to>
                                    </p:set>
                                    <p:animEffect transition="in" filter="fade">
                                      <p:cBhvr>
                                        <p:cTn id="76" dur="500"/>
                                        <p:tgtEl>
                                          <p:spTgt spid="92"/>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fade">
                                      <p:cBhvr>
                                        <p:cTn id="79" dur="500"/>
                                        <p:tgtEl>
                                          <p:spTgt spid="56"/>
                                        </p:tgtEl>
                                      </p:cBhvr>
                                    </p:animEffect>
                                  </p:childTnLst>
                                </p:cTn>
                              </p:par>
                              <p:par>
                                <p:cTn id="80" presetID="10" presetClass="entr" presetSubtype="0" fill="hold" nodeType="with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fade">
                                      <p:cBhvr>
                                        <p:cTn id="82" dur="500"/>
                                        <p:tgtEl>
                                          <p:spTgt spid="61"/>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fade">
                                      <p:cBhvr>
                                        <p:cTn id="85" dur="500"/>
                                        <p:tgtEl>
                                          <p:spTgt spid="5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07"/>
                                        </p:tgtEl>
                                        <p:attrNameLst>
                                          <p:attrName>style.visibility</p:attrName>
                                        </p:attrNameLst>
                                      </p:cBhvr>
                                      <p:to>
                                        <p:strVal val="visible"/>
                                      </p:to>
                                    </p:set>
                                    <p:animEffect transition="in" filter="fade">
                                      <p:cBhvr>
                                        <p:cTn id="88" dur="500"/>
                                        <p:tgtEl>
                                          <p:spTgt spid="107"/>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22"/>
                                        </p:tgtEl>
                                        <p:attrNameLst>
                                          <p:attrName>style.visibility</p:attrName>
                                        </p:attrNameLst>
                                      </p:cBhvr>
                                      <p:to>
                                        <p:strVal val="visible"/>
                                      </p:to>
                                    </p:set>
                                  </p:childTnLst>
                                </p:cTn>
                              </p:par>
                              <p:par>
                                <p:cTn id="93" presetID="10" presetClass="entr" presetSubtype="0" fill="hold" grpId="0" nodeType="withEffect">
                                  <p:stCondLst>
                                    <p:cond delay="0"/>
                                  </p:stCondLst>
                                  <p:childTnLst>
                                    <p:set>
                                      <p:cBhvr>
                                        <p:cTn id="94" dur="1" fill="hold">
                                          <p:stCondLst>
                                            <p:cond delay="0"/>
                                          </p:stCondLst>
                                        </p:cTn>
                                        <p:tgtEl>
                                          <p:spTgt spid="88"/>
                                        </p:tgtEl>
                                        <p:attrNameLst>
                                          <p:attrName>style.visibility</p:attrName>
                                        </p:attrNameLst>
                                      </p:cBhvr>
                                      <p:to>
                                        <p:strVal val="visible"/>
                                      </p:to>
                                    </p:set>
                                    <p:animEffect transition="in" filter="fade">
                                      <p:cBhvr>
                                        <p:cTn id="95" dur="500"/>
                                        <p:tgtEl>
                                          <p:spTgt spid="88"/>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89"/>
                                        </p:tgtEl>
                                        <p:attrNameLst>
                                          <p:attrName>style.visibility</p:attrName>
                                        </p:attrNameLst>
                                      </p:cBhvr>
                                      <p:to>
                                        <p:strVal val="visible"/>
                                      </p:to>
                                    </p:set>
                                    <p:animEffect transition="in" filter="fade">
                                      <p:cBhvr>
                                        <p:cTn id="98" dur="500"/>
                                        <p:tgtEl>
                                          <p:spTgt spid="89"/>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93"/>
                                        </p:tgtEl>
                                        <p:attrNameLst>
                                          <p:attrName>style.visibility</p:attrName>
                                        </p:attrNameLst>
                                      </p:cBhvr>
                                      <p:to>
                                        <p:strVal val="visible"/>
                                      </p:to>
                                    </p:set>
                                    <p:animEffect transition="in" filter="fade">
                                      <p:cBhvr>
                                        <p:cTn id="101" dur="500"/>
                                        <p:tgtEl>
                                          <p:spTgt spid="93"/>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94"/>
                                        </p:tgtEl>
                                        <p:attrNameLst>
                                          <p:attrName>style.visibility</p:attrName>
                                        </p:attrNameLst>
                                      </p:cBhvr>
                                      <p:to>
                                        <p:strVal val="visible"/>
                                      </p:to>
                                    </p:set>
                                    <p:animEffect transition="in" filter="fade">
                                      <p:cBhvr>
                                        <p:cTn id="104" dur="500"/>
                                        <p:tgtEl>
                                          <p:spTgt spid="94"/>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98"/>
                                        </p:tgtEl>
                                        <p:attrNameLst>
                                          <p:attrName>style.visibility</p:attrName>
                                        </p:attrNameLst>
                                      </p:cBhvr>
                                      <p:to>
                                        <p:strVal val="visible"/>
                                      </p:to>
                                    </p:set>
                                    <p:animEffect transition="in" filter="fade">
                                      <p:cBhvr>
                                        <p:cTn id="107" dur="500"/>
                                        <p:tgtEl>
                                          <p:spTgt spid="9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99"/>
                                        </p:tgtEl>
                                        <p:attrNameLst>
                                          <p:attrName>style.visibility</p:attrName>
                                        </p:attrNameLst>
                                      </p:cBhvr>
                                      <p:to>
                                        <p:strVal val="visible"/>
                                      </p:to>
                                    </p:set>
                                    <p:animEffect transition="in" filter="fade">
                                      <p:cBhvr>
                                        <p:cTn id="110" dur="500"/>
                                        <p:tgtEl>
                                          <p:spTgt spid="99"/>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103"/>
                                        </p:tgtEl>
                                        <p:attrNameLst>
                                          <p:attrName>style.visibility</p:attrName>
                                        </p:attrNameLst>
                                      </p:cBhvr>
                                      <p:to>
                                        <p:strVal val="visible"/>
                                      </p:to>
                                    </p:set>
                                    <p:animEffect transition="in" filter="fade">
                                      <p:cBhvr>
                                        <p:cTn id="113" dur="500"/>
                                        <p:tgtEl>
                                          <p:spTgt spid="103"/>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104"/>
                                        </p:tgtEl>
                                        <p:attrNameLst>
                                          <p:attrName>style.visibility</p:attrName>
                                        </p:attrNameLst>
                                      </p:cBhvr>
                                      <p:to>
                                        <p:strVal val="visible"/>
                                      </p:to>
                                    </p:set>
                                    <p:animEffect transition="in" filter="fade">
                                      <p:cBhvr>
                                        <p:cTn id="116" dur="500"/>
                                        <p:tgtEl>
                                          <p:spTgt spid="10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108"/>
                                        </p:tgtEl>
                                        <p:attrNameLst>
                                          <p:attrName>style.visibility</p:attrName>
                                        </p:attrNameLst>
                                      </p:cBhvr>
                                      <p:to>
                                        <p:strVal val="visible"/>
                                      </p:to>
                                    </p:set>
                                    <p:animEffect transition="in" filter="fade">
                                      <p:cBhvr>
                                        <p:cTn id="119" dur="500"/>
                                        <p:tgtEl>
                                          <p:spTgt spid="108"/>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109"/>
                                        </p:tgtEl>
                                        <p:attrNameLst>
                                          <p:attrName>style.visibility</p:attrName>
                                        </p:attrNameLst>
                                      </p:cBhvr>
                                      <p:to>
                                        <p:strVal val="visible"/>
                                      </p:to>
                                    </p:set>
                                    <p:animEffect transition="in" filter="fade">
                                      <p:cBhvr>
                                        <p:cTn id="122" dur="500"/>
                                        <p:tgtEl>
                                          <p:spTgt spid="109"/>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124"/>
                                        </p:tgtEl>
                                        <p:attrNameLst>
                                          <p:attrName>style.visibility</p:attrName>
                                        </p:attrNameLst>
                                      </p:cBhvr>
                                      <p:to>
                                        <p:strVal val="visible"/>
                                      </p:to>
                                    </p:set>
                                    <p:animEffect transition="in" filter="fade">
                                      <p:cBhvr>
                                        <p:cTn id="125" dur="500"/>
                                        <p:tgtEl>
                                          <p:spTgt spid="124"/>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26"/>
                                        </p:tgtEl>
                                        <p:attrNameLst>
                                          <p:attrName>style.visibility</p:attrName>
                                        </p:attrNameLst>
                                      </p:cBhvr>
                                      <p:to>
                                        <p:strVal val="visible"/>
                                      </p:to>
                                    </p:set>
                                    <p:animEffect transition="in" filter="fade">
                                      <p:cBhvr>
                                        <p:cTn id="128" dur="500"/>
                                        <p:tgtEl>
                                          <p:spTgt spid="126"/>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127"/>
                                        </p:tgtEl>
                                        <p:attrNameLst>
                                          <p:attrName>style.visibility</p:attrName>
                                        </p:attrNameLst>
                                      </p:cBhvr>
                                      <p:to>
                                        <p:strVal val="visible"/>
                                      </p:to>
                                    </p:set>
                                    <p:animEffect transition="in" filter="fade">
                                      <p:cBhvr>
                                        <p:cTn id="131" dur="500"/>
                                        <p:tgtEl>
                                          <p:spTgt spid="127"/>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128"/>
                                        </p:tgtEl>
                                        <p:attrNameLst>
                                          <p:attrName>style.visibility</p:attrName>
                                        </p:attrNameLst>
                                      </p:cBhvr>
                                      <p:to>
                                        <p:strVal val="visible"/>
                                      </p:to>
                                    </p:set>
                                    <p:animEffect transition="in" filter="fade">
                                      <p:cBhvr>
                                        <p:cTn id="134" dur="500"/>
                                        <p:tgtEl>
                                          <p:spTgt spid="128"/>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29"/>
                                        </p:tgtEl>
                                        <p:attrNameLst>
                                          <p:attrName>style.visibility</p:attrName>
                                        </p:attrNameLst>
                                      </p:cBhvr>
                                      <p:to>
                                        <p:strVal val="visible"/>
                                      </p:to>
                                    </p:set>
                                    <p:animEffect transition="in" filter="fade">
                                      <p:cBhvr>
                                        <p:cTn id="137" dur="500"/>
                                        <p:tgtEl>
                                          <p:spTgt spid="129"/>
                                        </p:tgtEl>
                                      </p:cBhvr>
                                    </p:animEffect>
                                  </p:childTnLst>
                                </p:cTn>
                              </p:par>
                              <p:par>
                                <p:cTn id="138" presetID="10" presetClass="entr" presetSubtype="0" fill="hold" nodeType="withEffect">
                                  <p:stCondLst>
                                    <p:cond delay="0"/>
                                  </p:stCondLst>
                                  <p:childTnLst>
                                    <p:set>
                                      <p:cBhvr>
                                        <p:cTn id="139" dur="1" fill="hold">
                                          <p:stCondLst>
                                            <p:cond delay="0"/>
                                          </p:stCondLst>
                                        </p:cTn>
                                        <p:tgtEl>
                                          <p:spTgt spid="130"/>
                                        </p:tgtEl>
                                        <p:attrNameLst>
                                          <p:attrName>style.visibility</p:attrName>
                                        </p:attrNameLst>
                                      </p:cBhvr>
                                      <p:to>
                                        <p:strVal val="visible"/>
                                      </p:to>
                                    </p:set>
                                    <p:animEffect transition="in" filter="fade">
                                      <p:cBhvr>
                                        <p:cTn id="140" dur="500"/>
                                        <p:tgtEl>
                                          <p:spTgt spid="130"/>
                                        </p:tgtEl>
                                      </p:cBhvr>
                                    </p:animEffect>
                                  </p:childTnLst>
                                </p:cTn>
                              </p:par>
                              <p:par>
                                <p:cTn id="141" presetID="10" presetClass="entr" presetSubtype="0" fill="hold" nodeType="withEffect">
                                  <p:stCondLst>
                                    <p:cond delay="0"/>
                                  </p:stCondLst>
                                  <p:childTnLst>
                                    <p:set>
                                      <p:cBhvr>
                                        <p:cTn id="142" dur="1" fill="hold">
                                          <p:stCondLst>
                                            <p:cond delay="0"/>
                                          </p:stCondLst>
                                        </p:cTn>
                                        <p:tgtEl>
                                          <p:spTgt spid="135"/>
                                        </p:tgtEl>
                                        <p:attrNameLst>
                                          <p:attrName>style.visibility</p:attrName>
                                        </p:attrNameLst>
                                      </p:cBhvr>
                                      <p:to>
                                        <p:strVal val="visible"/>
                                      </p:to>
                                    </p:set>
                                    <p:animEffect transition="in" filter="fade">
                                      <p:cBhvr>
                                        <p:cTn id="143" dur="500"/>
                                        <p:tgtEl>
                                          <p:spTgt spid="135"/>
                                        </p:tgtEl>
                                      </p:cBhvr>
                                    </p:animEffect>
                                  </p:childTnLst>
                                </p:cTn>
                              </p:par>
                              <p:par>
                                <p:cTn id="144" presetID="10" presetClass="entr" presetSubtype="0" fill="hold" nodeType="withEffect">
                                  <p:stCondLst>
                                    <p:cond delay="0"/>
                                  </p:stCondLst>
                                  <p:childTnLst>
                                    <p:set>
                                      <p:cBhvr>
                                        <p:cTn id="145" dur="1" fill="hold">
                                          <p:stCondLst>
                                            <p:cond delay="0"/>
                                          </p:stCondLst>
                                        </p:cTn>
                                        <p:tgtEl>
                                          <p:spTgt spid="136"/>
                                        </p:tgtEl>
                                        <p:attrNameLst>
                                          <p:attrName>style.visibility</p:attrName>
                                        </p:attrNameLst>
                                      </p:cBhvr>
                                      <p:to>
                                        <p:strVal val="visible"/>
                                      </p:to>
                                    </p:set>
                                    <p:animEffect transition="in" filter="fade">
                                      <p:cBhvr>
                                        <p:cTn id="146" dur="500"/>
                                        <p:tgtEl>
                                          <p:spTgt spid="136"/>
                                        </p:tgtEl>
                                      </p:cBhvr>
                                    </p:animEffect>
                                  </p:childTnLst>
                                </p:cTn>
                              </p:par>
                              <p:par>
                                <p:cTn id="147" presetID="10" presetClass="entr" presetSubtype="0" fill="hold"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500"/>
                                        <p:tgtEl>
                                          <p:spTgt spid="137"/>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8"/>
                                        </p:tgtEl>
                                        <p:attrNameLst>
                                          <p:attrName>style.visibility</p:attrName>
                                        </p:attrNameLst>
                                      </p:cBhvr>
                                      <p:to>
                                        <p:strVal val="visible"/>
                                      </p:to>
                                    </p:set>
                                    <p:animEffect transition="in" filter="fade">
                                      <p:cBhvr>
                                        <p:cTn id="154" dur="500"/>
                                        <p:tgtEl>
                                          <p:spTgt spid="8"/>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4"/>
                                        </p:tgtEl>
                                        <p:attrNameLst>
                                          <p:attrName>style.visibility</p:attrName>
                                        </p:attrNameLst>
                                      </p:cBhvr>
                                      <p:to>
                                        <p:strVal val="visible"/>
                                      </p:to>
                                    </p:set>
                                    <p:animEffect transition="in" filter="fade">
                                      <p:cBhvr>
                                        <p:cTn id="1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53" grpId="0"/>
      <p:bldP spid="54" grpId="0"/>
      <p:bldP spid="55" grpId="0"/>
      <p:bldP spid="83" grpId="0"/>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P spid="99" grpId="0"/>
      <p:bldP spid="100" grpId="0"/>
      <p:bldP spid="101" grpId="0"/>
      <p:bldP spid="102" grpId="0"/>
      <p:bldP spid="103" grpId="0"/>
      <p:bldP spid="104" grpId="0"/>
      <p:bldP spid="105" grpId="0"/>
      <p:bldP spid="106" grpId="0"/>
      <p:bldP spid="107" grpId="0"/>
      <p:bldP spid="108" grpId="0"/>
      <p:bldP spid="109" grpId="0"/>
      <p:bldP spid="122" grpId="0"/>
      <p:bldP spid="124" grpId="0"/>
      <p:bldP spid="126" grpId="0"/>
      <p:bldP spid="127" grpId="0"/>
      <p:bldP spid="128" grpId="0"/>
      <p:bldP spid="129" grpId="0"/>
      <p:bldP spid="8" grpId="0"/>
      <p:bldP spid="52" grpId="0"/>
      <p:bldP spid="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3904" y="1447800"/>
            <a:ext cx="8392002" cy="50292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6" name="Title 5"/>
          <p:cNvSpPr>
            <a:spLocks noGrp="1"/>
          </p:cNvSpPr>
          <p:nvPr>
            <p:ph type="title"/>
          </p:nvPr>
        </p:nvSpPr>
        <p:spPr/>
        <p:txBody>
          <a:bodyPr>
            <a:normAutofit/>
          </a:bodyPr>
          <a:lstStyle/>
          <a:p>
            <a:r>
              <a:rPr lang="en-IN" dirty="0"/>
              <a:t>Comparative Statements of Shareholders’ Equity</a:t>
            </a:r>
            <a:endParaRPr lang="en-US" dirty="0"/>
          </a:p>
        </p:txBody>
      </p:sp>
      <p:sp>
        <p:nvSpPr>
          <p:cNvPr id="3" name="Rectangle 2"/>
          <p:cNvSpPr/>
          <p:nvPr/>
        </p:nvSpPr>
        <p:spPr>
          <a:xfrm>
            <a:off x="709097" y="2209717"/>
            <a:ext cx="1505540" cy="369332"/>
          </a:xfrm>
          <a:prstGeom prst="rect">
            <a:avLst/>
          </a:prstGeom>
        </p:spPr>
        <p:txBody>
          <a:bodyPr wrap="none">
            <a:spAutoFit/>
          </a:bodyPr>
          <a:lstStyle/>
          <a:p>
            <a:r>
              <a:rPr lang="en-US" dirty="0"/>
              <a:t>($ in millions) </a:t>
            </a:r>
          </a:p>
        </p:txBody>
      </p:sp>
      <p:sp>
        <p:nvSpPr>
          <p:cNvPr id="52" name="Rectangle 51"/>
          <p:cNvSpPr/>
          <p:nvPr/>
        </p:nvSpPr>
        <p:spPr>
          <a:xfrm>
            <a:off x="3124200" y="1724799"/>
            <a:ext cx="1151277" cy="707886"/>
          </a:xfrm>
          <a:prstGeom prst="rect">
            <a:avLst/>
          </a:prstGeom>
        </p:spPr>
        <p:txBody>
          <a:bodyPr wrap="none">
            <a:spAutoFit/>
          </a:bodyPr>
          <a:lstStyle/>
          <a:p>
            <a:r>
              <a:rPr lang="en-US" sz="2000" b="1" dirty="0"/>
              <a:t>Common</a:t>
            </a:r>
          </a:p>
          <a:p>
            <a:pPr algn="ctr"/>
            <a:r>
              <a:rPr lang="en-US" sz="2000" b="1" dirty="0"/>
              <a:t>Stock</a:t>
            </a:r>
          </a:p>
        </p:txBody>
      </p:sp>
      <p:sp>
        <p:nvSpPr>
          <p:cNvPr id="56" name="Rectangle 55"/>
          <p:cNvSpPr/>
          <p:nvPr/>
        </p:nvSpPr>
        <p:spPr>
          <a:xfrm>
            <a:off x="4424467" y="1447800"/>
            <a:ext cx="1293944" cy="1015663"/>
          </a:xfrm>
          <a:prstGeom prst="rect">
            <a:avLst/>
          </a:prstGeom>
        </p:spPr>
        <p:txBody>
          <a:bodyPr wrap="none">
            <a:spAutoFit/>
          </a:bodyPr>
          <a:lstStyle/>
          <a:p>
            <a:pPr algn="ctr"/>
            <a:r>
              <a:rPr lang="en-US" sz="2000" b="1" dirty="0"/>
              <a:t>Additional</a:t>
            </a:r>
          </a:p>
          <a:p>
            <a:pPr algn="ctr"/>
            <a:r>
              <a:rPr lang="en-US" sz="2000" b="1" dirty="0"/>
              <a:t>Paid-In</a:t>
            </a:r>
          </a:p>
          <a:p>
            <a:pPr algn="ctr"/>
            <a:r>
              <a:rPr lang="en-US" sz="2000" b="1" dirty="0"/>
              <a:t>Capital</a:t>
            </a:r>
          </a:p>
        </p:txBody>
      </p:sp>
      <p:sp>
        <p:nvSpPr>
          <p:cNvPr id="57" name="Rectangle 56"/>
          <p:cNvSpPr/>
          <p:nvPr/>
        </p:nvSpPr>
        <p:spPr>
          <a:xfrm>
            <a:off x="5818092" y="1724799"/>
            <a:ext cx="1133644" cy="707886"/>
          </a:xfrm>
          <a:prstGeom prst="rect">
            <a:avLst/>
          </a:prstGeom>
        </p:spPr>
        <p:txBody>
          <a:bodyPr wrap="none">
            <a:spAutoFit/>
          </a:bodyPr>
          <a:lstStyle/>
          <a:p>
            <a:pPr algn="ctr"/>
            <a:r>
              <a:rPr lang="en-US" sz="2000" b="1" dirty="0"/>
              <a:t>Retained</a:t>
            </a:r>
          </a:p>
          <a:p>
            <a:pPr algn="ctr"/>
            <a:r>
              <a:rPr lang="en-US" sz="2000" b="1" dirty="0"/>
              <a:t>Earnings</a:t>
            </a:r>
          </a:p>
        </p:txBody>
      </p:sp>
      <p:sp>
        <p:nvSpPr>
          <p:cNvPr id="58" name="Rectangle 57"/>
          <p:cNvSpPr/>
          <p:nvPr/>
        </p:nvSpPr>
        <p:spPr>
          <a:xfrm>
            <a:off x="7237774" y="1447800"/>
            <a:ext cx="1651799" cy="1015663"/>
          </a:xfrm>
          <a:prstGeom prst="rect">
            <a:avLst/>
          </a:prstGeom>
        </p:spPr>
        <p:txBody>
          <a:bodyPr wrap="none">
            <a:spAutoFit/>
          </a:bodyPr>
          <a:lstStyle/>
          <a:p>
            <a:pPr algn="ctr"/>
            <a:r>
              <a:rPr lang="en-US" sz="2000" b="1" dirty="0"/>
              <a:t>Total</a:t>
            </a:r>
          </a:p>
          <a:p>
            <a:pPr algn="ctr"/>
            <a:r>
              <a:rPr lang="en-US" sz="2000" b="1" dirty="0"/>
              <a:t>Shareholders’</a:t>
            </a:r>
          </a:p>
          <a:p>
            <a:pPr algn="ctr"/>
            <a:r>
              <a:rPr lang="en-US" sz="2000" b="1" dirty="0"/>
              <a:t>Equity</a:t>
            </a:r>
          </a:p>
        </p:txBody>
      </p:sp>
      <p:sp>
        <p:nvSpPr>
          <p:cNvPr id="59" name="Rectangle 58"/>
          <p:cNvSpPr/>
          <p:nvPr/>
        </p:nvSpPr>
        <p:spPr>
          <a:xfrm>
            <a:off x="643904" y="2667000"/>
            <a:ext cx="1661032" cy="461665"/>
          </a:xfrm>
          <a:prstGeom prst="rect">
            <a:avLst/>
          </a:prstGeom>
        </p:spPr>
        <p:txBody>
          <a:bodyPr wrap="none">
            <a:spAutoFit/>
          </a:bodyPr>
          <a:lstStyle/>
          <a:p>
            <a:r>
              <a:rPr lang="en-US" sz="2400" dirty="0"/>
              <a:t>Jan. 1, 2019</a:t>
            </a:r>
          </a:p>
        </p:txBody>
      </p:sp>
      <p:sp>
        <p:nvSpPr>
          <p:cNvPr id="61" name="Rectangle 60"/>
          <p:cNvSpPr/>
          <p:nvPr/>
        </p:nvSpPr>
        <p:spPr>
          <a:xfrm>
            <a:off x="643904" y="3023896"/>
            <a:ext cx="3785011" cy="461665"/>
          </a:xfrm>
          <a:prstGeom prst="rect">
            <a:avLst/>
          </a:prstGeom>
        </p:spPr>
        <p:txBody>
          <a:bodyPr wrap="none">
            <a:spAutoFit/>
          </a:bodyPr>
          <a:lstStyle/>
          <a:p>
            <a:r>
              <a:rPr lang="en-IN" sz="2400" dirty="0"/>
              <a:t>Net income (</a:t>
            </a:r>
            <a:r>
              <a:rPr lang="en-IN" sz="2400" b="1" dirty="0"/>
              <a:t>revised to FIFO</a:t>
            </a:r>
            <a:r>
              <a:rPr lang="en-IN" sz="2400" dirty="0"/>
              <a:t>)</a:t>
            </a:r>
            <a:endParaRPr lang="en-US" sz="2400" dirty="0"/>
          </a:p>
        </p:txBody>
      </p:sp>
      <p:sp>
        <p:nvSpPr>
          <p:cNvPr id="62" name="Rectangle 61"/>
          <p:cNvSpPr/>
          <p:nvPr/>
        </p:nvSpPr>
        <p:spPr>
          <a:xfrm>
            <a:off x="643904" y="3737688"/>
            <a:ext cx="1882247" cy="461665"/>
          </a:xfrm>
          <a:prstGeom prst="rect">
            <a:avLst/>
          </a:prstGeom>
        </p:spPr>
        <p:txBody>
          <a:bodyPr wrap="none">
            <a:spAutoFit/>
          </a:bodyPr>
          <a:lstStyle/>
          <a:p>
            <a:r>
              <a:rPr lang="en-IN" sz="2400" dirty="0"/>
              <a:t>Dec. 31, 2019</a:t>
            </a:r>
            <a:endParaRPr lang="en-US" sz="2400" dirty="0"/>
          </a:p>
        </p:txBody>
      </p:sp>
      <p:sp>
        <p:nvSpPr>
          <p:cNvPr id="63" name="Rectangle 62"/>
          <p:cNvSpPr/>
          <p:nvPr/>
        </p:nvSpPr>
        <p:spPr>
          <a:xfrm>
            <a:off x="643904" y="4094584"/>
            <a:ext cx="3785011" cy="461665"/>
          </a:xfrm>
          <a:prstGeom prst="rect">
            <a:avLst/>
          </a:prstGeom>
        </p:spPr>
        <p:txBody>
          <a:bodyPr wrap="none">
            <a:spAutoFit/>
          </a:bodyPr>
          <a:lstStyle/>
          <a:p>
            <a:r>
              <a:rPr lang="en-IN" sz="2400" dirty="0"/>
              <a:t>Net income (</a:t>
            </a:r>
            <a:r>
              <a:rPr lang="en-IN" sz="2400" b="1" dirty="0"/>
              <a:t>revised to FIFO</a:t>
            </a:r>
            <a:r>
              <a:rPr lang="en-IN" sz="2400" dirty="0"/>
              <a:t>)</a:t>
            </a:r>
            <a:endParaRPr lang="en-US" sz="2400" dirty="0"/>
          </a:p>
        </p:txBody>
      </p:sp>
      <p:sp>
        <p:nvSpPr>
          <p:cNvPr id="64" name="Rectangle 63"/>
          <p:cNvSpPr/>
          <p:nvPr/>
        </p:nvSpPr>
        <p:spPr>
          <a:xfrm>
            <a:off x="643904" y="4808376"/>
            <a:ext cx="1882247" cy="461665"/>
          </a:xfrm>
          <a:prstGeom prst="rect">
            <a:avLst/>
          </a:prstGeom>
        </p:spPr>
        <p:txBody>
          <a:bodyPr wrap="none">
            <a:spAutoFit/>
          </a:bodyPr>
          <a:lstStyle/>
          <a:p>
            <a:r>
              <a:rPr lang="en-IN" sz="2400" dirty="0"/>
              <a:t>Dec. 31, 2020</a:t>
            </a:r>
            <a:endParaRPr lang="en-US" sz="2400" dirty="0"/>
          </a:p>
        </p:txBody>
      </p:sp>
      <p:sp>
        <p:nvSpPr>
          <p:cNvPr id="65" name="Rectangle 64"/>
          <p:cNvSpPr/>
          <p:nvPr/>
        </p:nvSpPr>
        <p:spPr>
          <a:xfrm>
            <a:off x="643904" y="5165272"/>
            <a:ext cx="3170548" cy="461665"/>
          </a:xfrm>
          <a:prstGeom prst="rect">
            <a:avLst/>
          </a:prstGeom>
        </p:spPr>
        <p:txBody>
          <a:bodyPr wrap="none">
            <a:spAutoFit/>
          </a:bodyPr>
          <a:lstStyle/>
          <a:p>
            <a:r>
              <a:rPr lang="en-IN" sz="2400" dirty="0"/>
              <a:t>Net income (</a:t>
            </a:r>
            <a:r>
              <a:rPr lang="en-IN" sz="2400" b="1" dirty="0"/>
              <a:t>using FIFO</a:t>
            </a:r>
            <a:r>
              <a:rPr lang="en-IN" sz="2400" dirty="0"/>
              <a:t>)</a:t>
            </a:r>
            <a:endParaRPr lang="en-US" sz="2400" dirty="0"/>
          </a:p>
        </p:txBody>
      </p:sp>
      <p:sp>
        <p:nvSpPr>
          <p:cNvPr id="66" name="Rectangle 65"/>
          <p:cNvSpPr/>
          <p:nvPr/>
        </p:nvSpPr>
        <p:spPr>
          <a:xfrm>
            <a:off x="643904" y="5522168"/>
            <a:ext cx="1414170" cy="461665"/>
          </a:xfrm>
          <a:prstGeom prst="rect">
            <a:avLst/>
          </a:prstGeom>
        </p:spPr>
        <p:txBody>
          <a:bodyPr wrap="none">
            <a:spAutoFit/>
          </a:bodyPr>
          <a:lstStyle/>
          <a:p>
            <a:r>
              <a:rPr lang="en-IN" sz="2400" dirty="0"/>
              <a:t>Dividends</a:t>
            </a:r>
            <a:endParaRPr lang="en-US" sz="2400" dirty="0"/>
          </a:p>
        </p:txBody>
      </p:sp>
      <p:sp>
        <p:nvSpPr>
          <p:cNvPr id="67" name="Rectangle 66"/>
          <p:cNvSpPr/>
          <p:nvPr/>
        </p:nvSpPr>
        <p:spPr>
          <a:xfrm>
            <a:off x="643904" y="5879068"/>
            <a:ext cx="1882247" cy="461665"/>
          </a:xfrm>
          <a:prstGeom prst="rect">
            <a:avLst/>
          </a:prstGeom>
        </p:spPr>
        <p:txBody>
          <a:bodyPr wrap="none">
            <a:spAutoFit/>
          </a:bodyPr>
          <a:lstStyle/>
          <a:p>
            <a:r>
              <a:rPr lang="en-IN" sz="2400" dirty="0"/>
              <a:t>Dec. 31, 2021</a:t>
            </a:r>
            <a:endParaRPr lang="en-US" sz="2400" dirty="0"/>
          </a:p>
        </p:txBody>
      </p:sp>
      <p:sp>
        <p:nvSpPr>
          <p:cNvPr id="80" name="Rectangle 79"/>
          <p:cNvSpPr/>
          <p:nvPr/>
        </p:nvSpPr>
        <p:spPr>
          <a:xfrm>
            <a:off x="643904" y="3380792"/>
            <a:ext cx="1414170" cy="461665"/>
          </a:xfrm>
          <a:prstGeom prst="rect">
            <a:avLst/>
          </a:prstGeom>
        </p:spPr>
        <p:txBody>
          <a:bodyPr wrap="none">
            <a:spAutoFit/>
          </a:bodyPr>
          <a:lstStyle/>
          <a:p>
            <a:r>
              <a:rPr lang="en-IN" sz="2400" dirty="0"/>
              <a:t>Dividends</a:t>
            </a:r>
            <a:endParaRPr lang="en-US" sz="2400" dirty="0"/>
          </a:p>
        </p:txBody>
      </p:sp>
      <p:sp>
        <p:nvSpPr>
          <p:cNvPr id="81" name="Rectangle 80"/>
          <p:cNvSpPr/>
          <p:nvPr/>
        </p:nvSpPr>
        <p:spPr>
          <a:xfrm>
            <a:off x="643904" y="4451480"/>
            <a:ext cx="1414170" cy="461665"/>
          </a:xfrm>
          <a:prstGeom prst="rect">
            <a:avLst/>
          </a:prstGeom>
        </p:spPr>
        <p:txBody>
          <a:bodyPr wrap="none">
            <a:spAutoFit/>
          </a:bodyPr>
          <a:lstStyle/>
          <a:p>
            <a:r>
              <a:rPr lang="en-IN" sz="2400" dirty="0"/>
              <a:t>Dividends</a:t>
            </a:r>
            <a:endParaRPr lang="en-US" sz="2400" dirty="0"/>
          </a:p>
        </p:txBody>
      </p:sp>
      <p:sp>
        <p:nvSpPr>
          <p:cNvPr id="82" name="Rectangle 81"/>
          <p:cNvSpPr/>
          <p:nvPr/>
        </p:nvSpPr>
        <p:spPr>
          <a:xfrm>
            <a:off x="5843660" y="2667000"/>
            <a:ext cx="944490" cy="461665"/>
          </a:xfrm>
          <a:prstGeom prst="rect">
            <a:avLst/>
          </a:prstGeom>
        </p:spPr>
        <p:txBody>
          <a:bodyPr wrap="none">
            <a:spAutoFit/>
          </a:bodyPr>
          <a:lstStyle/>
          <a:p>
            <a:pPr algn="r"/>
            <a:r>
              <a:rPr lang="en-US" sz="2400" b="1" dirty="0">
                <a:solidFill>
                  <a:srgbClr val="CC0066"/>
                </a:solidFill>
              </a:rPr>
              <a:t>$  925</a:t>
            </a:r>
          </a:p>
        </p:txBody>
      </p:sp>
      <p:sp>
        <p:nvSpPr>
          <p:cNvPr id="111" name="Rectangle 110"/>
          <p:cNvSpPr/>
          <p:nvPr/>
        </p:nvSpPr>
        <p:spPr>
          <a:xfrm>
            <a:off x="6137010" y="3023896"/>
            <a:ext cx="651140" cy="461665"/>
          </a:xfrm>
          <a:prstGeom prst="rect">
            <a:avLst/>
          </a:prstGeom>
        </p:spPr>
        <p:txBody>
          <a:bodyPr wrap="none">
            <a:spAutoFit/>
          </a:bodyPr>
          <a:lstStyle/>
          <a:p>
            <a:pPr algn="r"/>
            <a:r>
              <a:rPr lang="en-US" sz="2400" dirty="0"/>
              <a:t>231</a:t>
            </a:r>
          </a:p>
        </p:txBody>
      </p:sp>
      <p:sp>
        <p:nvSpPr>
          <p:cNvPr id="112" name="Rectangle 111"/>
          <p:cNvSpPr/>
          <p:nvPr/>
        </p:nvSpPr>
        <p:spPr>
          <a:xfrm>
            <a:off x="5749083" y="3737688"/>
            <a:ext cx="1039067" cy="461665"/>
          </a:xfrm>
          <a:prstGeom prst="rect">
            <a:avLst/>
          </a:prstGeom>
        </p:spPr>
        <p:txBody>
          <a:bodyPr wrap="none">
            <a:spAutoFit/>
          </a:bodyPr>
          <a:lstStyle/>
          <a:p>
            <a:pPr algn="r"/>
            <a:r>
              <a:rPr lang="en-IN" sz="2400" dirty="0"/>
              <a:t>$1,116</a:t>
            </a:r>
            <a:endParaRPr lang="en-US" sz="2400" dirty="0"/>
          </a:p>
        </p:txBody>
      </p:sp>
      <p:sp>
        <p:nvSpPr>
          <p:cNvPr id="114" name="Rectangle 113"/>
          <p:cNvSpPr/>
          <p:nvPr/>
        </p:nvSpPr>
        <p:spPr>
          <a:xfrm>
            <a:off x="6137010" y="4094584"/>
            <a:ext cx="651140" cy="461665"/>
          </a:xfrm>
          <a:prstGeom prst="rect">
            <a:avLst/>
          </a:prstGeom>
        </p:spPr>
        <p:txBody>
          <a:bodyPr wrap="none">
            <a:spAutoFit/>
          </a:bodyPr>
          <a:lstStyle/>
          <a:p>
            <a:pPr algn="r"/>
            <a:r>
              <a:rPr lang="en-US" sz="2400" dirty="0"/>
              <a:t>243</a:t>
            </a:r>
          </a:p>
        </p:txBody>
      </p:sp>
      <p:sp>
        <p:nvSpPr>
          <p:cNvPr id="115" name="Rectangle 114"/>
          <p:cNvSpPr/>
          <p:nvPr/>
        </p:nvSpPr>
        <p:spPr>
          <a:xfrm>
            <a:off x="5749083" y="4808376"/>
            <a:ext cx="1039067" cy="461665"/>
          </a:xfrm>
          <a:prstGeom prst="rect">
            <a:avLst/>
          </a:prstGeom>
        </p:spPr>
        <p:txBody>
          <a:bodyPr wrap="none">
            <a:spAutoFit/>
          </a:bodyPr>
          <a:lstStyle/>
          <a:p>
            <a:pPr algn="r"/>
            <a:r>
              <a:rPr lang="en-IN" sz="2400" dirty="0"/>
              <a:t>$1,319</a:t>
            </a:r>
            <a:endParaRPr lang="en-US" sz="2400" dirty="0"/>
          </a:p>
        </p:txBody>
      </p:sp>
      <p:sp>
        <p:nvSpPr>
          <p:cNvPr id="117" name="Rectangle 116"/>
          <p:cNvSpPr/>
          <p:nvPr/>
        </p:nvSpPr>
        <p:spPr>
          <a:xfrm>
            <a:off x="6137011" y="5165272"/>
            <a:ext cx="651139" cy="461665"/>
          </a:xfrm>
          <a:prstGeom prst="rect">
            <a:avLst/>
          </a:prstGeom>
        </p:spPr>
        <p:txBody>
          <a:bodyPr wrap="none">
            <a:spAutoFit/>
          </a:bodyPr>
          <a:lstStyle/>
          <a:p>
            <a:pPr algn="r"/>
            <a:r>
              <a:rPr lang="en-IN" sz="2400" dirty="0"/>
              <a:t>270</a:t>
            </a:r>
            <a:endParaRPr lang="en-US" sz="2400" dirty="0"/>
          </a:p>
        </p:txBody>
      </p:sp>
      <p:sp>
        <p:nvSpPr>
          <p:cNvPr id="118" name="Rectangle 117"/>
          <p:cNvSpPr/>
          <p:nvPr/>
        </p:nvSpPr>
        <p:spPr>
          <a:xfrm>
            <a:off x="5900687" y="5522168"/>
            <a:ext cx="957313" cy="461665"/>
          </a:xfrm>
          <a:prstGeom prst="rect">
            <a:avLst/>
          </a:prstGeom>
        </p:spPr>
        <p:txBody>
          <a:bodyPr wrap="none">
            <a:spAutoFit/>
          </a:bodyPr>
          <a:lstStyle/>
          <a:p>
            <a:pPr algn="r"/>
            <a:r>
              <a:rPr lang="en-IN" sz="2400" u="sng" dirty="0"/>
              <a:t>    (40)</a:t>
            </a:r>
            <a:endParaRPr lang="en-US" sz="2400" u="sng" dirty="0"/>
          </a:p>
        </p:txBody>
      </p:sp>
      <p:sp>
        <p:nvSpPr>
          <p:cNvPr id="120" name="Rectangle 119"/>
          <p:cNvSpPr/>
          <p:nvPr/>
        </p:nvSpPr>
        <p:spPr>
          <a:xfrm>
            <a:off x="5818092" y="5868025"/>
            <a:ext cx="1039067" cy="461665"/>
          </a:xfrm>
          <a:prstGeom prst="rect">
            <a:avLst/>
          </a:prstGeom>
        </p:spPr>
        <p:txBody>
          <a:bodyPr wrap="none">
            <a:spAutoFit/>
          </a:bodyPr>
          <a:lstStyle/>
          <a:p>
            <a:pPr algn="r"/>
            <a:r>
              <a:rPr lang="en-IN" sz="2400" u="dbl" dirty="0"/>
              <a:t>$1,549</a:t>
            </a:r>
            <a:endParaRPr lang="en-US" sz="2400" u="dbl" dirty="0"/>
          </a:p>
        </p:txBody>
      </p:sp>
      <p:sp>
        <p:nvSpPr>
          <p:cNvPr id="121" name="Rectangle 120"/>
          <p:cNvSpPr/>
          <p:nvPr/>
        </p:nvSpPr>
        <p:spPr>
          <a:xfrm>
            <a:off x="5900687" y="3380792"/>
            <a:ext cx="957313" cy="461665"/>
          </a:xfrm>
          <a:prstGeom prst="rect">
            <a:avLst/>
          </a:prstGeom>
        </p:spPr>
        <p:txBody>
          <a:bodyPr wrap="none">
            <a:spAutoFit/>
          </a:bodyPr>
          <a:lstStyle/>
          <a:p>
            <a:pPr algn="r"/>
            <a:r>
              <a:rPr lang="en-IN" sz="2400" u="sng" dirty="0"/>
              <a:t>    (40)</a:t>
            </a:r>
            <a:endParaRPr lang="en-US" sz="2400" u="sng" dirty="0"/>
          </a:p>
        </p:txBody>
      </p:sp>
      <p:sp>
        <p:nvSpPr>
          <p:cNvPr id="123" name="Rectangle 122"/>
          <p:cNvSpPr/>
          <p:nvPr/>
        </p:nvSpPr>
        <p:spPr>
          <a:xfrm>
            <a:off x="5900687" y="4451480"/>
            <a:ext cx="957313" cy="461665"/>
          </a:xfrm>
          <a:prstGeom prst="rect">
            <a:avLst/>
          </a:prstGeom>
        </p:spPr>
        <p:txBody>
          <a:bodyPr wrap="none">
            <a:spAutoFit/>
          </a:bodyPr>
          <a:lstStyle/>
          <a:p>
            <a:pPr algn="r"/>
            <a:r>
              <a:rPr lang="en-IN" sz="2400" u="sng" dirty="0"/>
              <a:t>    (40)</a:t>
            </a:r>
            <a:endParaRPr lang="en-US" sz="2400" u="sng" dirty="0"/>
          </a:p>
        </p:txBody>
      </p:sp>
      <p:cxnSp>
        <p:nvCxnSpPr>
          <p:cNvPr id="10" name="Straight Connector 9"/>
          <p:cNvCxnSpPr/>
          <p:nvPr/>
        </p:nvCxnSpPr>
        <p:spPr>
          <a:xfrm>
            <a:off x="685449" y="2599730"/>
            <a:ext cx="830891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Slide Number Placeholder 5">
            <a:extLst>
              <a:ext uri="{FF2B5EF4-FFF2-40B4-BE49-F238E27FC236}">
                <a16:creationId xmlns:a16="http://schemas.microsoft.com/office/drawing/2014/main" id="{F25B7FBA-6A2F-0446-BC30-B5EEC205CC5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12</a:t>
            </a:fld>
            <a:endParaRPr lang="en-US" dirty="0"/>
          </a:p>
        </p:txBody>
      </p:sp>
    </p:spTree>
    <p:extLst>
      <p:ext uri="{BB962C8B-B14F-4D97-AF65-F5344CB8AC3E}">
        <p14:creationId xmlns:p14="http://schemas.microsoft.com/office/powerpoint/2010/main" val="259174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animEffect transition="in" filter="fade">
                                      <p:cBhvr>
                                        <p:cTn id="16" dur="500"/>
                                        <p:tgtEl>
                                          <p:spTgt spid="5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2"/>
                                        </p:tgtEl>
                                        <p:attrNameLst>
                                          <p:attrName>style.visibility</p:attrName>
                                        </p:attrNameLst>
                                      </p:cBhvr>
                                      <p:to>
                                        <p:strVal val="visible"/>
                                      </p:to>
                                    </p:set>
                                    <p:animEffect transition="in" filter="fade">
                                      <p:cBhvr>
                                        <p:cTn id="28" dur="500"/>
                                        <p:tgtEl>
                                          <p:spTgt spid="6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500"/>
                                        <p:tgtEl>
                                          <p:spTgt spid="6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4"/>
                                        </p:tgtEl>
                                        <p:attrNameLst>
                                          <p:attrName>style.visibility</p:attrName>
                                        </p:attrNameLst>
                                      </p:cBhvr>
                                      <p:to>
                                        <p:strVal val="visible"/>
                                      </p:to>
                                    </p:set>
                                    <p:animEffect transition="in" filter="fade">
                                      <p:cBhvr>
                                        <p:cTn id="34" dur="500"/>
                                        <p:tgtEl>
                                          <p:spTgt spid="6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500"/>
                                        <p:tgtEl>
                                          <p:spTgt spid="66"/>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7"/>
                                        </p:tgtEl>
                                        <p:attrNameLst>
                                          <p:attrName>style.visibility</p:attrName>
                                        </p:attrNameLst>
                                      </p:cBhvr>
                                      <p:to>
                                        <p:strVal val="visible"/>
                                      </p:to>
                                    </p:set>
                                    <p:animEffect transition="in" filter="fade">
                                      <p:cBhvr>
                                        <p:cTn id="43" dur="500"/>
                                        <p:tgtEl>
                                          <p:spTgt spid="67"/>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fade">
                                      <p:cBhvr>
                                        <p:cTn id="46" dur="500"/>
                                        <p:tgtEl>
                                          <p:spTgt spid="8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500"/>
                                        <p:tgtEl>
                                          <p:spTgt spid="81"/>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fade">
                                      <p:cBhvr>
                                        <p:cTn id="52" dur="500"/>
                                        <p:tgtEl>
                                          <p:spTgt spid="82"/>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1"/>
                                        </p:tgtEl>
                                        <p:attrNameLst>
                                          <p:attrName>style.visibility</p:attrName>
                                        </p:attrNameLst>
                                      </p:cBhvr>
                                      <p:to>
                                        <p:strVal val="visible"/>
                                      </p:to>
                                    </p:set>
                                    <p:animEffect transition="in" filter="fade">
                                      <p:cBhvr>
                                        <p:cTn id="55" dur="500"/>
                                        <p:tgtEl>
                                          <p:spTgt spid="11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12"/>
                                        </p:tgtEl>
                                        <p:attrNameLst>
                                          <p:attrName>style.visibility</p:attrName>
                                        </p:attrNameLst>
                                      </p:cBhvr>
                                      <p:to>
                                        <p:strVal val="visible"/>
                                      </p:to>
                                    </p:set>
                                    <p:animEffect transition="in" filter="fade">
                                      <p:cBhvr>
                                        <p:cTn id="58" dur="500"/>
                                        <p:tgtEl>
                                          <p:spTgt spid="11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14"/>
                                        </p:tgtEl>
                                        <p:attrNameLst>
                                          <p:attrName>style.visibility</p:attrName>
                                        </p:attrNameLst>
                                      </p:cBhvr>
                                      <p:to>
                                        <p:strVal val="visible"/>
                                      </p:to>
                                    </p:set>
                                    <p:animEffect transition="in" filter="fade">
                                      <p:cBhvr>
                                        <p:cTn id="61" dur="500"/>
                                        <p:tgtEl>
                                          <p:spTgt spid="11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15"/>
                                        </p:tgtEl>
                                        <p:attrNameLst>
                                          <p:attrName>style.visibility</p:attrName>
                                        </p:attrNameLst>
                                      </p:cBhvr>
                                      <p:to>
                                        <p:strVal val="visible"/>
                                      </p:to>
                                    </p:set>
                                    <p:animEffect transition="in" filter="fade">
                                      <p:cBhvr>
                                        <p:cTn id="64" dur="500"/>
                                        <p:tgtEl>
                                          <p:spTgt spid="115"/>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17"/>
                                        </p:tgtEl>
                                        <p:attrNameLst>
                                          <p:attrName>style.visibility</p:attrName>
                                        </p:attrNameLst>
                                      </p:cBhvr>
                                      <p:to>
                                        <p:strVal val="visible"/>
                                      </p:to>
                                    </p:set>
                                    <p:animEffect transition="in" filter="fade">
                                      <p:cBhvr>
                                        <p:cTn id="67" dur="500"/>
                                        <p:tgtEl>
                                          <p:spTgt spid="11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18"/>
                                        </p:tgtEl>
                                        <p:attrNameLst>
                                          <p:attrName>style.visibility</p:attrName>
                                        </p:attrNameLst>
                                      </p:cBhvr>
                                      <p:to>
                                        <p:strVal val="visible"/>
                                      </p:to>
                                    </p:set>
                                    <p:animEffect transition="in" filter="fade">
                                      <p:cBhvr>
                                        <p:cTn id="70" dur="500"/>
                                        <p:tgtEl>
                                          <p:spTgt spid="11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20"/>
                                        </p:tgtEl>
                                        <p:attrNameLst>
                                          <p:attrName>style.visibility</p:attrName>
                                        </p:attrNameLst>
                                      </p:cBhvr>
                                      <p:to>
                                        <p:strVal val="visible"/>
                                      </p:to>
                                    </p:set>
                                    <p:animEffect transition="in" filter="fade">
                                      <p:cBhvr>
                                        <p:cTn id="73" dur="500"/>
                                        <p:tgtEl>
                                          <p:spTgt spid="12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21"/>
                                        </p:tgtEl>
                                        <p:attrNameLst>
                                          <p:attrName>style.visibility</p:attrName>
                                        </p:attrNameLst>
                                      </p:cBhvr>
                                      <p:to>
                                        <p:strVal val="visible"/>
                                      </p:to>
                                    </p:set>
                                    <p:animEffect transition="in" filter="fade">
                                      <p:cBhvr>
                                        <p:cTn id="76" dur="500"/>
                                        <p:tgtEl>
                                          <p:spTgt spid="121"/>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23"/>
                                        </p:tgtEl>
                                        <p:attrNameLst>
                                          <p:attrName>style.visibility</p:attrName>
                                        </p:attrNameLst>
                                      </p:cBhvr>
                                      <p:to>
                                        <p:strVal val="visible"/>
                                      </p:to>
                                    </p:set>
                                    <p:animEffect transition="in" filter="fade">
                                      <p:cBhvr>
                                        <p:cTn id="79" dur="500"/>
                                        <p:tgtEl>
                                          <p:spTgt spid="123"/>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fade">
                                      <p:cBhvr>
                                        <p:cTn id="82" dur="500"/>
                                        <p:tgtEl>
                                          <p:spTgt spid="7"/>
                                        </p:tgtEl>
                                      </p:cBhvr>
                                    </p:animEffect>
                                  </p:childTnLst>
                                </p:cTn>
                              </p:par>
                              <p:par>
                                <p:cTn id="83" presetID="10" presetClass="entr" presetSubtype="0" fill="hold" nodeType="with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500"/>
                                        <p:tgtEl>
                                          <p:spTgt spid="10"/>
                                        </p:tgtEl>
                                      </p:cBhvr>
                                    </p:animEffect>
                                  </p:childTnLst>
                                </p:cTn>
                              </p:par>
                            </p:childTnLst>
                          </p:cTn>
                        </p:par>
                        <p:par>
                          <p:cTn id="86" fill="hold">
                            <p:stCondLst>
                              <p:cond delay="500"/>
                            </p:stCondLst>
                            <p:childTnLst>
                              <p:par>
                                <p:cTn id="87" presetID="26" presetClass="emph" presetSubtype="0" fill="hold" grpId="1" nodeType="afterEffect">
                                  <p:stCondLst>
                                    <p:cond delay="0"/>
                                  </p:stCondLst>
                                  <p:childTnLst>
                                    <p:animEffect transition="out" filter="fade">
                                      <p:cBhvr>
                                        <p:cTn id="88" dur="500" tmFilter="0, 0; .2, .5; .8, .5; 1, 0"/>
                                        <p:tgtEl>
                                          <p:spTgt spid="82"/>
                                        </p:tgtEl>
                                      </p:cBhvr>
                                    </p:animEffect>
                                    <p:animScale>
                                      <p:cBhvr>
                                        <p:cTn id="89" dur="250" autoRev="1" fill="hold"/>
                                        <p:tgtEl>
                                          <p:spTgt spid="8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p:bldP spid="52" grpId="0"/>
      <p:bldP spid="56" grpId="0"/>
      <p:bldP spid="57" grpId="0"/>
      <p:bldP spid="58" grpId="0"/>
      <p:bldP spid="59" grpId="0"/>
      <p:bldP spid="61" grpId="0"/>
      <p:bldP spid="62" grpId="0"/>
      <p:bldP spid="63" grpId="0"/>
      <p:bldP spid="64" grpId="0"/>
      <p:bldP spid="65" grpId="0"/>
      <p:bldP spid="66" grpId="0"/>
      <p:bldP spid="67" grpId="0"/>
      <p:bldP spid="80" grpId="0"/>
      <p:bldP spid="81" grpId="0"/>
      <p:bldP spid="82" grpId="0"/>
      <p:bldP spid="82" grpId="1"/>
      <p:bldP spid="111" grpId="0"/>
      <p:bldP spid="112" grpId="0"/>
      <p:bldP spid="114" grpId="0"/>
      <p:bldP spid="115" grpId="0"/>
      <p:bldP spid="117" grpId="0"/>
      <p:bldP spid="118" grpId="0"/>
      <p:bldP spid="120" grpId="0"/>
      <p:bldP spid="121" grpId="0"/>
      <p:bldP spid="1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2851" y="3319706"/>
            <a:ext cx="8261542" cy="2242893"/>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6" name="Title 5"/>
          <p:cNvSpPr>
            <a:spLocks noGrp="1"/>
          </p:cNvSpPr>
          <p:nvPr>
            <p:ph type="title"/>
          </p:nvPr>
        </p:nvSpPr>
        <p:spPr>
          <a:xfrm>
            <a:off x="761999" y="3"/>
            <a:ext cx="8382000" cy="914397"/>
          </a:xfrm>
        </p:spPr>
        <p:txBody>
          <a:bodyPr>
            <a:normAutofit/>
          </a:bodyPr>
          <a:lstStyle/>
          <a:p>
            <a:r>
              <a:rPr lang="en-IN" dirty="0"/>
              <a:t>2. Adjust Accounts for the Change</a:t>
            </a:r>
            <a:endParaRPr lang="en-US" dirty="0"/>
          </a:p>
        </p:txBody>
      </p:sp>
      <p:sp>
        <p:nvSpPr>
          <p:cNvPr id="5" name="Content Placeholder 4"/>
          <p:cNvSpPr>
            <a:spLocks noGrp="1"/>
          </p:cNvSpPr>
          <p:nvPr>
            <p:ph idx="1"/>
          </p:nvPr>
        </p:nvSpPr>
        <p:spPr/>
        <p:txBody>
          <a:bodyPr/>
          <a:lstStyle/>
          <a:p>
            <a:endParaRPr lang="en-US" dirty="0"/>
          </a:p>
          <a:p>
            <a:endParaRPr lang="en-US" dirty="0"/>
          </a:p>
        </p:txBody>
      </p:sp>
      <p:sp>
        <p:nvSpPr>
          <p:cNvPr id="8" name="Rectangle 7"/>
          <p:cNvSpPr/>
          <p:nvPr/>
        </p:nvSpPr>
        <p:spPr>
          <a:xfrm>
            <a:off x="533400" y="1828800"/>
            <a:ext cx="1593706" cy="400110"/>
          </a:xfrm>
          <a:prstGeom prst="rect">
            <a:avLst/>
          </a:prstGeom>
        </p:spPr>
        <p:txBody>
          <a:bodyPr wrap="none">
            <a:spAutoFit/>
          </a:bodyPr>
          <a:lstStyle/>
          <a:p>
            <a:r>
              <a:rPr lang="en-US" sz="2000" dirty="0"/>
              <a:t>($ in millions)</a:t>
            </a:r>
          </a:p>
        </p:txBody>
      </p:sp>
      <p:sp>
        <p:nvSpPr>
          <p:cNvPr id="9" name="Rectangle 8"/>
          <p:cNvSpPr/>
          <p:nvPr/>
        </p:nvSpPr>
        <p:spPr>
          <a:xfrm>
            <a:off x="6575545" y="1651662"/>
            <a:ext cx="806631" cy="461665"/>
          </a:xfrm>
          <a:prstGeom prst="rect">
            <a:avLst/>
          </a:prstGeom>
        </p:spPr>
        <p:txBody>
          <a:bodyPr wrap="none">
            <a:spAutoFit/>
          </a:bodyPr>
          <a:lstStyle/>
          <a:p>
            <a:r>
              <a:rPr lang="en-US" sz="2400" b="1" dirty="0"/>
              <a:t>2020</a:t>
            </a:r>
            <a:endParaRPr lang="en-US" sz="2400" dirty="0"/>
          </a:p>
        </p:txBody>
      </p:sp>
      <p:sp>
        <p:nvSpPr>
          <p:cNvPr id="35" name="Rectangle 34"/>
          <p:cNvSpPr/>
          <p:nvPr/>
        </p:nvSpPr>
        <p:spPr>
          <a:xfrm>
            <a:off x="5517969" y="1651662"/>
            <a:ext cx="806631" cy="461665"/>
          </a:xfrm>
          <a:prstGeom prst="rect">
            <a:avLst/>
          </a:prstGeom>
        </p:spPr>
        <p:txBody>
          <a:bodyPr wrap="none">
            <a:spAutoFit/>
          </a:bodyPr>
          <a:lstStyle/>
          <a:p>
            <a:r>
              <a:rPr lang="en-US" sz="2400" b="1" dirty="0"/>
              <a:t>2019</a:t>
            </a:r>
            <a:endParaRPr lang="en-US" sz="2400" dirty="0"/>
          </a:p>
        </p:txBody>
      </p:sp>
      <p:sp>
        <p:nvSpPr>
          <p:cNvPr id="36" name="Rectangle 35"/>
          <p:cNvSpPr/>
          <p:nvPr/>
        </p:nvSpPr>
        <p:spPr>
          <a:xfrm>
            <a:off x="3962400" y="1097664"/>
            <a:ext cx="1391791" cy="1077218"/>
          </a:xfrm>
          <a:prstGeom prst="rect">
            <a:avLst/>
          </a:prstGeom>
        </p:spPr>
        <p:txBody>
          <a:bodyPr wrap="none">
            <a:spAutoFit/>
          </a:bodyPr>
          <a:lstStyle/>
          <a:p>
            <a:pPr algn="ctr"/>
            <a:r>
              <a:rPr lang="en-US" sz="2000" b="1" dirty="0"/>
              <a:t>Cumulative</a:t>
            </a:r>
          </a:p>
          <a:p>
            <a:pPr algn="ctr"/>
            <a:r>
              <a:rPr lang="en-US" sz="2000" b="1" dirty="0"/>
              <a:t>Difference</a:t>
            </a:r>
          </a:p>
          <a:p>
            <a:pPr algn="ctr"/>
            <a:r>
              <a:rPr lang="en-US" sz="2400" b="1" dirty="0"/>
              <a:t>pre-2019</a:t>
            </a:r>
            <a:endParaRPr lang="en-US" sz="2400" dirty="0"/>
          </a:p>
        </p:txBody>
      </p:sp>
      <p:sp>
        <p:nvSpPr>
          <p:cNvPr id="37" name="Rectangle 36"/>
          <p:cNvSpPr/>
          <p:nvPr/>
        </p:nvSpPr>
        <p:spPr>
          <a:xfrm>
            <a:off x="7523609" y="1097664"/>
            <a:ext cx="1391791" cy="1077218"/>
          </a:xfrm>
          <a:prstGeom prst="rect">
            <a:avLst/>
          </a:prstGeom>
        </p:spPr>
        <p:txBody>
          <a:bodyPr wrap="none">
            <a:spAutoFit/>
          </a:bodyPr>
          <a:lstStyle/>
          <a:p>
            <a:pPr algn="ctr"/>
            <a:r>
              <a:rPr lang="en-US" sz="2000" b="1" dirty="0"/>
              <a:t>Cumulative</a:t>
            </a:r>
          </a:p>
          <a:p>
            <a:pPr algn="ctr"/>
            <a:r>
              <a:rPr lang="en-US" sz="2000" b="1" dirty="0"/>
              <a:t>Difference</a:t>
            </a:r>
          </a:p>
          <a:p>
            <a:pPr algn="ctr"/>
            <a:r>
              <a:rPr lang="en-US" sz="2400" b="1" dirty="0"/>
              <a:t>pre-2021</a:t>
            </a:r>
            <a:endParaRPr lang="en-US" sz="2400" dirty="0"/>
          </a:p>
        </p:txBody>
      </p:sp>
      <p:cxnSp>
        <p:nvCxnSpPr>
          <p:cNvPr id="38" name="Straight Connector 37"/>
          <p:cNvCxnSpPr>
            <a:cxnSpLocks/>
          </p:cNvCxnSpPr>
          <p:nvPr/>
        </p:nvCxnSpPr>
        <p:spPr>
          <a:xfrm>
            <a:off x="609600" y="2183875"/>
            <a:ext cx="815179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09600" y="2190604"/>
            <a:ext cx="3258969" cy="461665"/>
          </a:xfrm>
          <a:prstGeom prst="rect">
            <a:avLst/>
          </a:prstGeom>
        </p:spPr>
        <p:txBody>
          <a:bodyPr wrap="none">
            <a:spAutoFit/>
          </a:bodyPr>
          <a:lstStyle/>
          <a:p>
            <a:r>
              <a:rPr lang="en-IN" sz="2400" dirty="0"/>
              <a:t>Cost of goods sold (LIFO)</a:t>
            </a:r>
            <a:endParaRPr lang="en-US" sz="2400" dirty="0"/>
          </a:p>
        </p:txBody>
      </p:sp>
      <p:sp>
        <p:nvSpPr>
          <p:cNvPr id="41" name="Rectangle 40"/>
          <p:cNvSpPr/>
          <p:nvPr/>
        </p:nvSpPr>
        <p:spPr>
          <a:xfrm>
            <a:off x="609600" y="2544838"/>
            <a:ext cx="3270191" cy="461665"/>
          </a:xfrm>
          <a:prstGeom prst="rect">
            <a:avLst/>
          </a:prstGeom>
        </p:spPr>
        <p:txBody>
          <a:bodyPr wrap="none">
            <a:spAutoFit/>
          </a:bodyPr>
          <a:lstStyle/>
          <a:p>
            <a:r>
              <a:rPr lang="en-IN" sz="2400" dirty="0"/>
              <a:t>Cost of goods sold (FIFO)</a:t>
            </a:r>
            <a:endParaRPr lang="en-US" sz="2400" dirty="0"/>
          </a:p>
        </p:txBody>
      </p:sp>
      <p:sp>
        <p:nvSpPr>
          <p:cNvPr id="42" name="Rectangle 41"/>
          <p:cNvSpPr/>
          <p:nvPr/>
        </p:nvSpPr>
        <p:spPr>
          <a:xfrm>
            <a:off x="867496" y="2872866"/>
            <a:ext cx="1479572" cy="461665"/>
          </a:xfrm>
          <a:prstGeom prst="rect">
            <a:avLst/>
          </a:prstGeom>
        </p:spPr>
        <p:txBody>
          <a:bodyPr wrap="none">
            <a:spAutoFit/>
          </a:bodyPr>
          <a:lstStyle/>
          <a:p>
            <a:r>
              <a:rPr lang="en-IN" sz="2400" dirty="0"/>
              <a:t>Difference</a:t>
            </a:r>
            <a:endParaRPr lang="en-US" sz="2400" dirty="0"/>
          </a:p>
        </p:txBody>
      </p:sp>
      <p:sp>
        <p:nvSpPr>
          <p:cNvPr id="43" name="Rectangle 42"/>
          <p:cNvSpPr/>
          <p:nvPr/>
        </p:nvSpPr>
        <p:spPr>
          <a:xfrm>
            <a:off x="6570843" y="2190604"/>
            <a:ext cx="806631" cy="461665"/>
          </a:xfrm>
          <a:prstGeom prst="rect">
            <a:avLst/>
          </a:prstGeom>
        </p:spPr>
        <p:txBody>
          <a:bodyPr wrap="none">
            <a:spAutoFit/>
          </a:bodyPr>
          <a:lstStyle/>
          <a:p>
            <a:pPr algn="r"/>
            <a:r>
              <a:rPr lang="en-IN" sz="2400" dirty="0"/>
              <a:t>$409</a:t>
            </a:r>
            <a:endParaRPr lang="en-US" sz="2400" dirty="0"/>
          </a:p>
        </p:txBody>
      </p:sp>
      <p:sp>
        <p:nvSpPr>
          <p:cNvPr id="44" name="Rectangle 43"/>
          <p:cNvSpPr/>
          <p:nvPr/>
        </p:nvSpPr>
        <p:spPr>
          <a:xfrm>
            <a:off x="6726334" y="2544838"/>
            <a:ext cx="651140" cy="461665"/>
          </a:xfrm>
          <a:prstGeom prst="rect">
            <a:avLst/>
          </a:prstGeom>
        </p:spPr>
        <p:txBody>
          <a:bodyPr wrap="none">
            <a:spAutoFit/>
          </a:bodyPr>
          <a:lstStyle/>
          <a:p>
            <a:pPr algn="r"/>
            <a:r>
              <a:rPr lang="en-IN" sz="2400" dirty="0"/>
              <a:t>365</a:t>
            </a:r>
            <a:endParaRPr lang="en-US" sz="2400" dirty="0"/>
          </a:p>
        </p:txBody>
      </p:sp>
      <p:sp>
        <p:nvSpPr>
          <p:cNvPr id="45" name="Rectangle 44"/>
          <p:cNvSpPr/>
          <p:nvPr/>
        </p:nvSpPr>
        <p:spPr>
          <a:xfrm>
            <a:off x="6588475" y="2872866"/>
            <a:ext cx="788999" cy="461665"/>
          </a:xfrm>
          <a:prstGeom prst="rect">
            <a:avLst/>
          </a:prstGeom>
        </p:spPr>
        <p:txBody>
          <a:bodyPr wrap="none">
            <a:spAutoFit/>
          </a:bodyPr>
          <a:lstStyle/>
          <a:p>
            <a:pPr algn="r"/>
            <a:r>
              <a:rPr lang="en-IN" sz="2400" dirty="0"/>
              <a:t>$  44</a:t>
            </a:r>
            <a:endParaRPr lang="en-US" sz="2400" dirty="0"/>
          </a:p>
        </p:txBody>
      </p:sp>
      <p:sp>
        <p:nvSpPr>
          <p:cNvPr id="46" name="Rectangle 45"/>
          <p:cNvSpPr/>
          <p:nvPr/>
        </p:nvSpPr>
        <p:spPr>
          <a:xfrm>
            <a:off x="5512032" y="2200202"/>
            <a:ext cx="806631" cy="461665"/>
          </a:xfrm>
          <a:prstGeom prst="rect">
            <a:avLst/>
          </a:prstGeom>
        </p:spPr>
        <p:txBody>
          <a:bodyPr wrap="none">
            <a:spAutoFit/>
          </a:bodyPr>
          <a:lstStyle/>
          <a:p>
            <a:pPr algn="r"/>
            <a:r>
              <a:rPr lang="en-IN" sz="2400" dirty="0"/>
              <a:t>$400</a:t>
            </a:r>
            <a:endParaRPr lang="en-US" sz="2400" dirty="0"/>
          </a:p>
        </p:txBody>
      </p:sp>
      <p:sp>
        <p:nvSpPr>
          <p:cNvPr id="47" name="Rectangle 46"/>
          <p:cNvSpPr/>
          <p:nvPr/>
        </p:nvSpPr>
        <p:spPr>
          <a:xfrm>
            <a:off x="5667523" y="2554436"/>
            <a:ext cx="651140" cy="461665"/>
          </a:xfrm>
          <a:prstGeom prst="rect">
            <a:avLst/>
          </a:prstGeom>
        </p:spPr>
        <p:txBody>
          <a:bodyPr wrap="none">
            <a:spAutoFit/>
          </a:bodyPr>
          <a:lstStyle/>
          <a:p>
            <a:pPr algn="r"/>
            <a:r>
              <a:rPr lang="en-IN" sz="2400" dirty="0"/>
              <a:t>360</a:t>
            </a:r>
            <a:endParaRPr lang="en-US" sz="2400" dirty="0"/>
          </a:p>
        </p:txBody>
      </p:sp>
      <p:sp>
        <p:nvSpPr>
          <p:cNvPr id="48" name="Rectangle 47"/>
          <p:cNvSpPr/>
          <p:nvPr/>
        </p:nvSpPr>
        <p:spPr>
          <a:xfrm>
            <a:off x="5529664" y="2882464"/>
            <a:ext cx="788999" cy="461665"/>
          </a:xfrm>
          <a:prstGeom prst="rect">
            <a:avLst/>
          </a:prstGeom>
        </p:spPr>
        <p:txBody>
          <a:bodyPr wrap="none">
            <a:spAutoFit/>
          </a:bodyPr>
          <a:lstStyle/>
          <a:p>
            <a:pPr algn="r"/>
            <a:r>
              <a:rPr lang="en-IN" sz="2400" dirty="0"/>
              <a:t>$  40</a:t>
            </a:r>
            <a:endParaRPr lang="en-US" sz="2400" dirty="0"/>
          </a:p>
        </p:txBody>
      </p:sp>
      <p:sp>
        <p:nvSpPr>
          <p:cNvPr id="49" name="Rectangle 48"/>
          <p:cNvSpPr/>
          <p:nvPr/>
        </p:nvSpPr>
        <p:spPr>
          <a:xfrm>
            <a:off x="4112887" y="2200202"/>
            <a:ext cx="1039067" cy="461665"/>
          </a:xfrm>
          <a:prstGeom prst="rect">
            <a:avLst/>
          </a:prstGeom>
        </p:spPr>
        <p:txBody>
          <a:bodyPr wrap="none">
            <a:spAutoFit/>
          </a:bodyPr>
          <a:lstStyle/>
          <a:p>
            <a:pPr algn="r"/>
            <a:r>
              <a:rPr lang="en-IN" sz="2400" dirty="0"/>
              <a:t>$2,000</a:t>
            </a:r>
            <a:endParaRPr lang="en-US" sz="2400" dirty="0"/>
          </a:p>
        </p:txBody>
      </p:sp>
      <p:sp>
        <p:nvSpPr>
          <p:cNvPr id="50" name="Rectangle 49"/>
          <p:cNvSpPr/>
          <p:nvPr/>
        </p:nvSpPr>
        <p:spPr>
          <a:xfrm>
            <a:off x="4166803" y="2554436"/>
            <a:ext cx="985151" cy="461665"/>
          </a:xfrm>
          <a:prstGeom prst="rect">
            <a:avLst/>
          </a:prstGeom>
        </p:spPr>
        <p:txBody>
          <a:bodyPr wrap="square">
            <a:spAutoFit/>
          </a:bodyPr>
          <a:lstStyle/>
          <a:p>
            <a:pPr algn="r"/>
            <a:r>
              <a:rPr lang="en-IN" sz="2400" dirty="0"/>
              <a:t>1,700</a:t>
            </a:r>
            <a:endParaRPr lang="en-US" sz="2400" dirty="0"/>
          </a:p>
        </p:txBody>
      </p:sp>
      <p:sp>
        <p:nvSpPr>
          <p:cNvPr id="51" name="Rectangle 50"/>
          <p:cNvSpPr/>
          <p:nvPr/>
        </p:nvSpPr>
        <p:spPr>
          <a:xfrm>
            <a:off x="4138535" y="2882464"/>
            <a:ext cx="1013419" cy="461665"/>
          </a:xfrm>
          <a:prstGeom prst="rect">
            <a:avLst/>
          </a:prstGeom>
        </p:spPr>
        <p:txBody>
          <a:bodyPr wrap="none">
            <a:spAutoFit/>
          </a:bodyPr>
          <a:lstStyle/>
          <a:p>
            <a:pPr algn="r"/>
            <a:r>
              <a:rPr lang="en-IN" sz="2400" dirty="0"/>
              <a:t>$   300</a:t>
            </a:r>
            <a:endParaRPr lang="en-US" sz="2400" dirty="0"/>
          </a:p>
        </p:txBody>
      </p:sp>
      <p:sp>
        <p:nvSpPr>
          <p:cNvPr id="53" name="Rectangle 52"/>
          <p:cNvSpPr/>
          <p:nvPr/>
        </p:nvSpPr>
        <p:spPr>
          <a:xfrm>
            <a:off x="7887273" y="2872866"/>
            <a:ext cx="806631" cy="461665"/>
          </a:xfrm>
          <a:prstGeom prst="rect">
            <a:avLst/>
          </a:prstGeom>
        </p:spPr>
        <p:txBody>
          <a:bodyPr wrap="none">
            <a:spAutoFit/>
          </a:bodyPr>
          <a:lstStyle/>
          <a:p>
            <a:pPr algn="r"/>
            <a:r>
              <a:rPr lang="en-IN" sz="2400" b="1" dirty="0">
                <a:solidFill>
                  <a:srgbClr val="C00000"/>
                </a:solidFill>
              </a:rPr>
              <a:t>$384</a:t>
            </a:r>
            <a:endParaRPr lang="en-US" sz="2400" b="1" dirty="0">
              <a:solidFill>
                <a:srgbClr val="C00000"/>
              </a:solidFill>
            </a:endParaRPr>
          </a:p>
        </p:txBody>
      </p:sp>
      <p:cxnSp>
        <p:nvCxnSpPr>
          <p:cNvPr id="54" name="Straight Connector 53"/>
          <p:cNvCxnSpPr/>
          <p:nvPr/>
        </p:nvCxnSpPr>
        <p:spPr>
          <a:xfrm>
            <a:off x="6547834" y="2957629"/>
            <a:ext cx="8435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68075" y="2957629"/>
            <a:ext cx="8435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4215951" y="2957629"/>
            <a:ext cx="9411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66812" y="4368782"/>
            <a:ext cx="6091188" cy="461665"/>
          </a:xfrm>
          <a:prstGeom prst="rect">
            <a:avLst/>
          </a:prstGeom>
          <a:noFill/>
        </p:spPr>
        <p:txBody>
          <a:bodyPr wrap="square" rtlCol="0">
            <a:spAutoFit/>
          </a:bodyPr>
          <a:lstStyle/>
          <a:p>
            <a:r>
              <a:rPr lang="en-IN" sz="2400" dirty="0"/>
              <a:t>Inventory</a:t>
            </a:r>
            <a:endParaRPr lang="en-IN" sz="2000" dirty="0"/>
          </a:p>
        </p:txBody>
      </p:sp>
      <p:sp>
        <p:nvSpPr>
          <p:cNvPr id="70" name="TextBox 69"/>
          <p:cNvSpPr txBox="1"/>
          <p:nvPr/>
        </p:nvSpPr>
        <p:spPr>
          <a:xfrm>
            <a:off x="6549160" y="4368782"/>
            <a:ext cx="1243502" cy="461665"/>
          </a:xfrm>
          <a:prstGeom prst="rect">
            <a:avLst/>
          </a:prstGeom>
          <a:noFill/>
        </p:spPr>
        <p:txBody>
          <a:bodyPr wrap="square" rtlCol="0">
            <a:spAutoFit/>
          </a:bodyPr>
          <a:lstStyle/>
          <a:p>
            <a:pPr algn="ctr"/>
            <a:r>
              <a:rPr lang="en-IN" sz="2400" b="1" dirty="0">
                <a:solidFill>
                  <a:srgbClr val="C00000"/>
                </a:solidFill>
                <a:latin typeface="+mn-lt"/>
              </a:rPr>
              <a:t>384</a:t>
            </a:r>
          </a:p>
        </p:txBody>
      </p:sp>
      <p:sp>
        <p:nvSpPr>
          <p:cNvPr id="71" name="TextBox 70"/>
          <p:cNvSpPr txBox="1"/>
          <p:nvPr/>
        </p:nvSpPr>
        <p:spPr>
          <a:xfrm>
            <a:off x="766812" y="4724400"/>
            <a:ext cx="7157988" cy="461665"/>
          </a:xfrm>
          <a:prstGeom prst="rect">
            <a:avLst/>
          </a:prstGeom>
          <a:noFill/>
        </p:spPr>
        <p:txBody>
          <a:bodyPr wrap="square" rtlCol="0">
            <a:spAutoFit/>
          </a:bodyPr>
          <a:lstStyle/>
          <a:p>
            <a:r>
              <a:rPr lang="en-IN" sz="2400" dirty="0"/>
              <a:t>	Retained earnings</a:t>
            </a:r>
            <a:endParaRPr lang="en-IN" sz="2000" dirty="0"/>
          </a:p>
        </p:txBody>
      </p:sp>
      <p:sp>
        <p:nvSpPr>
          <p:cNvPr id="72" name="TextBox 71"/>
          <p:cNvSpPr txBox="1"/>
          <p:nvPr/>
        </p:nvSpPr>
        <p:spPr>
          <a:xfrm>
            <a:off x="7732621" y="4738896"/>
            <a:ext cx="1235661" cy="461665"/>
          </a:xfrm>
          <a:prstGeom prst="rect">
            <a:avLst/>
          </a:prstGeom>
          <a:noFill/>
        </p:spPr>
        <p:txBody>
          <a:bodyPr wrap="square" rtlCol="0">
            <a:spAutoFit/>
          </a:bodyPr>
          <a:lstStyle/>
          <a:p>
            <a:pPr algn="ctr"/>
            <a:r>
              <a:rPr lang="en-IN" sz="2400" dirty="0">
                <a:latin typeface="+mn-lt"/>
              </a:rPr>
              <a:t>288</a:t>
            </a:r>
          </a:p>
        </p:txBody>
      </p:sp>
      <p:sp>
        <p:nvSpPr>
          <p:cNvPr id="73" name="TextBox 72"/>
          <p:cNvSpPr txBox="1"/>
          <p:nvPr/>
        </p:nvSpPr>
        <p:spPr>
          <a:xfrm>
            <a:off x="761999" y="3886200"/>
            <a:ext cx="4191000"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 – January 1, 2021</a:t>
            </a:r>
          </a:p>
        </p:txBody>
      </p:sp>
      <p:cxnSp>
        <p:nvCxnSpPr>
          <p:cNvPr id="74" name="Straight Connector 73"/>
          <p:cNvCxnSpPr/>
          <p:nvPr/>
        </p:nvCxnSpPr>
        <p:spPr>
          <a:xfrm>
            <a:off x="743618" y="4362322"/>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705600" y="388620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76" name="TextBox 75"/>
          <p:cNvSpPr txBox="1"/>
          <p:nvPr/>
        </p:nvSpPr>
        <p:spPr>
          <a:xfrm>
            <a:off x="7848600" y="388620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78" name="Rectangle 77"/>
          <p:cNvSpPr/>
          <p:nvPr/>
        </p:nvSpPr>
        <p:spPr>
          <a:xfrm>
            <a:off x="847443" y="3396461"/>
            <a:ext cx="5948873" cy="461665"/>
          </a:xfrm>
          <a:prstGeom prst="rect">
            <a:avLst/>
          </a:prstGeom>
        </p:spPr>
        <p:txBody>
          <a:bodyPr wrap="none">
            <a:spAutoFit/>
          </a:bodyPr>
          <a:lstStyle/>
          <a:p>
            <a:r>
              <a:rPr lang="en-IN" sz="2400" dirty="0"/>
              <a:t>Journal entry to record the change in principle</a:t>
            </a:r>
            <a:endParaRPr lang="en-US" sz="2400" dirty="0">
              <a:solidFill>
                <a:srgbClr val="00B0F0"/>
              </a:solidFill>
            </a:endParaRPr>
          </a:p>
        </p:txBody>
      </p:sp>
      <p:sp>
        <p:nvSpPr>
          <p:cNvPr id="79" name="TextBox 78"/>
          <p:cNvSpPr txBox="1"/>
          <p:nvPr/>
        </p:nvSpPr>
        <p:spPr>
          <a:xfrm>
            <a:off x="766812" y="5079669"/>
            <a:ext cx="6108415" cy="461665"/>
          </a:xfrm>
          <a:prstGeom prst="rect">
            <a:avLst/>
          </a:prstGeom>
          <a:noFill/>
        </p:spPr>
        <p:txBody>
          <a:bodyPr wrap="square" rtlCol="0">
            <a:spAutoFit/>
          </a:bodyPr>
          <a:lstStyle/>
          <a:p>
            <a:r>
              <a:rPr lang="en-IN" sz="2400" dirty="0"/>
              <a:t>	Income tax payable (</a:t>
            </a:r>
            <a:r>
              <a:rPr lang="en-IN" sz="2400" b="1" dirty="0">
                <a:solidFill>
                  <a:srgbClr val="C00000"/>
                </a:solidFill>
              </a:rPr>
              <a:t>$384 </a:t>
            </a:r>
            <a:r>
              <a:rPr lang="en-IN" sz="2400" dirty="0"/>
              <a:t>× 25%)</a:t>
            </a:r>
          </a:p>
        </p:txBody>
      </p:sp>
      <p:sp>
        <p:nvSpPr>
          <p:cNvPr id="83" name="TextBox 82"/>
          <p:cNvSpPr txBox="1"/>
          <p:nvPr/>
        </p:nvSpPr>
        <p:spPr>
          <a:xfrm>
            <a:off x="7738732" y="5079669"/>
            <a:ext cx="1235661" cy="461665"/>
          </a:xfrm>
          <a:prstGeom prst="rect">
            <a:avLst/>
          </a:prstGeom>
          <a:noFill/>
        </p:spPr>
        <p:txBody>
          <a:bodyPr wrap="square" rtlCol="0">
            <a:spAutoFit/>
          </a:bodyPr>
          <a:lstStyle/>
          <a:p>
            <a:pPr algn="ctr"/>
            <a:r>
              <a:rPr lang="en-IN" sz="2400" dirty="0">
                <a:latin typeface="+mn-lt"/>
              </a:rPr>
              <a:t>96</a:t>
            </a:r>
          </a:p>
        </p:txBody>
      </p:sp>
      <p:cxnSp>
        <p:nvCxnSpPr>
          <p:cNvPr id="14" name="Straight Arrow Connector 13"/>
          <p:cNvCxnSpPr/>
          <p:nvPr/>
        </p:nvCxnSpPr>
        <p:spPr>
          <a:xfrm>
            <a:off x="1371600" y="4718203"/>
            <a:ext cx="0" cy="1443406"/>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990600" y="6183868"/>
            <a:ext cx="5497787" cy="461665"/>
          </a:xfrm>
          <a:prstGeom prst="rect">
            <a:avLst/>
          </a:prstGeom>
          <a:ln w="19050">
            <a:solidFill>
              <a:schemeClr val="tx2">
                <a:lumMod val="60000"/>
                <a:lumOff val="40000"/>
              </a:schemeClr>
            </a:solidFill>
          </a:ln>
        </p:spPr>
        <p:txBody>
          <a:bodyPr wrap="none">
            <a:spAutoFit/>
          </a:bodyPr>
          <a:lstStyle/>
          <a:p>
            <a:r>
              <a:rPr lang="en-IN" sz="2400" dirty="0"/>
              <a:t>Additional inventory if FIFO had been used</a:t>
            </a:r>
            <a:endParaRPr lang="en-US" sz="2400" dirty="0"/>
          </a:p>
        </p:txBody>
      </p:sp>
      <p:cxnSp>
        <p:nvCxnSpPr>
          <p:cNvPr id="84" name="Straight Arrow Connector 83"/>
          <p:cNvCxnSpPr/>
          <p:nvPr/>
        </p:nvCxnSpPr>
        <p:spPr>
          <a:xfrm>
            <a:off x="3979051" y="5007804"/>
            <a:ext cx="318967" cy="710186"/>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1693251" y="5687075"/>
            <a:ext cx="5717719" cy="461665"/>
          </a:xfrm>
          <a:prstGeom prst="rect">
            <a:avLst/>
          </a:prstGeom>
          <a:ln w="19050">
            <a:solidFill>
              <a:schemeClr val="tx2">
                <a:lumMod val="60000"/>
                <a:lumOff val="40000"/>
              </a:schemeClr>
            </a:solidFill>
          </a:ln>
        </p:spPr>
        <p:txBody>
          <a:bodyPr wrap="none">
            <a:spAutoFit/>
          </a:bodyPr>
          <a:lstStyle/>
          <a:p>
            <a:r>
              <a:rPr lang="en-IN" sz="2400" dirty="0"/>
              <a:t>Additional net income if FIFO had been used</a:t>
            </a:r>
            <a:endParaRPr lang="en-US" sz="2400" dirty="0"/>
          </a:p>
        </p:txBody>
      </p:sp>
      <p:cxnSp>
        <p:nvCxnSpPr>
          <p:cNvPr id="3" name="Straight Arrow Connector 2"/>
          <p:cNvCxnSpPr>
            <a:cxnSpLocks/>
          </p:cNvCxnSpPr>
          <p:nvPr/>
        </p:nvCxnSpPr>
        <p:spPr>
          <a:xfrm flipH="1">
            <a:off x="7193674" y="3284169"/>
            <a:ext cx="935742" cy="1249731"/>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2" name="Slide Number Placeholder 5">
            <a:extLst>
              <a:ext uri="{FF2B5EF4-FFF2-40B4-BE49-F238E27FC236}">
                <a16:creationId xmlns:a16="http://schemas.microsoft.com/office/drawing/2014/main" id="{0803163A-513A-5A41-B904-98D7C4DC831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13</a:t>
            </a:fld>
            <a:endParaRPr lang="en-US" dirty="0"/>
          </a:p>
        </p:txBody>
      </p:sp>
    </p:spTree>
    <p:extLst>
      <p:ext uri="{BB962C8B-B14F-4D97-AF65-F5344CB8AC3E}">
        <p14:creationId xmlns:p14="http://schemas.microsoft.com/office/powerpoint/2010/main" val="222936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500"/>
                                        <p:tgtEl>
                                          <p:spTgt spid="41"/>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500"/>
                                        <p:tgtEl>
                                          <p:spTgt spid="4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fade">
                                      <p:cBhvr>
                                        <p:cTn id="40" dur="500"/>
                                        <p:tgtEl>
                                          <p:spTgt spid="4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500"/>
                                        <p:tgtEl>
                                          <p:spTgt spid="4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500"/>
                                        <p:tgtEl>
                                          <p:spTgt spid="49"/>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fade">
                                      <p:cBhvr>
                                        <p:cTn id="55" dur="500"/>
                                        <p:tgtEl>
                                          <p:spTgt spid="5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500"/>
                                        <p:tgtEl>
                                          <p:spTgt spid="5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par>
                                <p:cTn id="62" presetID="10" presetClass="entr" presetSubtype="0" fill="hold" nodeType="with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fade">
                                      <p:cBhvr>
                                        <p:cTn id="64" dur="500"/>
                                        <p:tgtEl>
                                          <p:spTgt spid="54"/>
                                        </p:tgtEl>
                                      </p:cBhvr>
                                    </p:animEffect>
                                  </p:childTnLst>
                                </p:cTn>
                              </p:par>
                              <p:par>
                                <p:cTn id="65" presetID="10" presetClass="entr" presetSubtype="0" fill="hold"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fade">
                                      <p:cBhvr>
                                        <p:cTn id="67" dur="500"/>
                                        <p:tgtEl>
                                          <p:spTgt spid="55"/>
                                        </p:tgtEl>
                                      </p:cBhvr>
                                    </p:animEffect>
                                  </p:childTnLst>
                                </p:cTn>
                              </p:par>
                              <p:par>
                                <p:cTn id="68" presetID="10" presetClass="entr" presetSubtype="0" fill="hold" nodeType="with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fade">
                                      <p:cBhvr>
                                        <p:cTn id="70" dur="500"/>
                                        <p:tgtEl>
                                          <p:spTgt spid="60"/>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74"/>
                                        </p:tgtEl>
                                        <p:attrNameLst>
                                          <p:attrName>style.visibility</p:attrName>
                                        </p:attrNameLst>
                                      </p:cBhvr>
                                      <p:to>
                                        <p:strVal val="visible"/>
                                      </p:to>
                                    </p:set>
                                    <p:animEffect transition="in" filter="fade">
                                      <p:cBhvr>
                                        <p:cTn id="75" dur="500"/>
                                        <p:tgtEl>
                                          <p:spTgt spid="7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9"/>
                                        </p:tgtEl>
                                        <p:attrNameLst>
                                          <p:attrName>style.visibility</p:attrName>
                                        </p:attrNameLst>
                                      </p:cBhvr>
                                      <p:to>
                                        <p:strVal val="visible"/>
                                      </p:to>
                                    </p:set>
                                    <p:animEffect transition="in" filter="fade">
                                      <p:cBhvr>
                                        <p:cTn id="78" dur="500"/>
                                        <p:tgtEl>
                                          <p:spTgt spid="6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fade">
                                      <p:cBhvr>
                                        <p:cTn id="81" dur="500"/>
                                        <p:tgtEl>
                                          <p:spTgt spid="73"/>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
                                        </p:tgtEl>
                                        <p:attrNameLst>
                                          <p:attrName>style.visibility</p:attrName>
                                        </p:attrNameLst>
                                      </p:cBhvr>
                                      <p:to>
                                        <p:strVal val="visible"/>
                                      </p:to>
                                    </p:set>
                                    <p:animEffect transition="in" filter="fade">
                                      <p:cBhvr>
                                        <p:cTn id="84" dur="500"/>
                                        <p:tgtEl>
                                          <p:spTgt spid="2"/>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72"/>
                                        </p:tgtEl>
                                        <p:attrNameLst>
                                          <p:attrName>style.visibility</p:attrName>
                                        </p:attrNameLst>
                                      </p:cBhvr>
                                      <p:to>
                                        <p:strVal val="visible"/>
                                      </p:to>
                                    </p:set>
                                    <p:animEffect transition="in" filter="fade">
                                      <p:cBhvr>
                                        <p:cTn id="87" dur="500"/>
                                        <p:tgtEl>
                                          <p:spTgt spid="7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70"/>
                                        </p:tgtEl>
                                        <p:attrNameLst>
                                          <p:attrName>style.visibility</p:attrName>
                                        </p:attrNameLst>
                                      </p:cBhvr>
                                      <p:to>
                                        <p:strVal val="visible"/>
                                      </p:to>
                                    </p:set>
                                    <p:animEffect transition="in" filter="fade">
                                      <p:cBhvr>
                                        <p:cTn id="90" dur="500"/>
                                        <p:tgtEl>
                                          <p:spTgt spid="70"/>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71"/>
                                        </p:tgtEl>
                                        <p:attrNameLst>
                                          <p:attrName>style.visibility</p:attrName>
                                        </p:attrNameLst>
                                      </p:cBhvr>
                                      <p:to>
                                        <p:strVal val="visible"/>
                                      </p:to>
                                    </p:set>
                                    <p:animEffect transition="in" filter="fade">
                                      <p:cBhvr>
                                        <p:cTn id="93" dur="500"/>
                                        <p:tgtEl>
                                          <p:spTgt spid="71"/>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75"/>
                                        </p:tgtEl>
                                        <p:attrNameLst>
                                          <p:attrName>style.visibility</p:attrName>
                                        </p:attrNameLst>
                                      </p:cBhvr>
                                      <p:to>
                                        <p:strVal val="visible"/>
                                      </p:to>
                                    </p:set>
                                    <p:animEffect transition="in" filter="fade">
                                      <p:cBhvr>
                                        <p:cTn id="96" dur="500"/>
                                        <p:tgtEl>
                                          <p:spTgt spid="75"/>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76"/>
                                        </p:tgtEl>
                                        <p:attrNameLst>
                                          <p:attrName>style.visibility</p:attrName>
                                        </p:attrNameLst>
                                      </p:cBhvr>
                                      <p:to>
                                        <p:strVal val="visible"/>
                                      </p:to>
                                    </p:set>
                                    <p:animEffect transition="in" filter="fade">
                                      <p:cBhvr>
                                        <p:cTn id="99" dur="500"/>
                                        <p:tgtEl>
                                          <p:spTgt spid="76"/>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78"/>
                                        </p:tgtEl>
                                        <p:attrNameLst>
                                          <p:attrName>style.visibility</p:attrName>
                                        </p:attrNameLst>
                                      </p:cBhvr>
                                      <p:to>
                                        <p:strVal val="visible"/>
                                      </p:to>
                                    </p:set>
                                    <p:animEffect transition="in" filter="fade">
                                      <p:cBhvr>
                                        <p:cTn id="102" dur="500"/>
                                        <p:tgtEl>
                                          <p:spTgt spid="78"/>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79"/>
                                        </p:tgtEl>
                                        <p:attrNameLst>
                                          <p:attrName>style.visibility</p:attrName>
                                        </p:attrNameLst>
                                      </p:cBhvr>
                                      <p:to>
                                        <p:strVal val="visible"/>
                                      </p:to>
                                    </p:set>
                                    <p:animEffect transition="in" filter="fade">
                                      <p:cBhvr>
                                        <p:cTn id="105" dur="500"/>
                                        <p:tgtEl>
                                          <p:spTgt spid="79"/>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83"/>
                                        </p:tgtEl>
                                        <p:attrNameLst>
                                          <p:attrName>style.visibility</p:attrName>
                                        </p:attrNameLst>
                                      </p:cBhvr>
                                      <p:to>
                                        <p:strVal val="visible"/>
                                      </p:to>
                                    </p:set>
                                    <p:animEffect transition="in" filter="fade">
                                      <p:cBhvr>
                                        <p:cTn id="108" dur="500"/>
                                        <p:tgtEl>
                                          <p:spTgt spid="83"/>
                                        </p:tgtEl>
                                      </p:cBhvr>
                                    </p:animEffect>
                                  </p:childTnLst>
                                </p:cTn>
                              </p:par>
                            </p:childTnLst>
                          </p:cTn>
                        </p:par>
                        <p:par>
                          <p:cTn id="109" fill="hold">
                            <p:stCondLst>
                              <p:cond delay="500"/>
                            </p:stCondLst>
                            <p:childTnLst>
                              <p:par>
                                <p:cTn id="110" presetID="22" presetClass="entr" presetSubtype="1" fill="hold" nodeType="after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wipe(up)">
                                      <p:cBhvr>
                                        <p:cTn id="112" dur="500"/>
                                        <p:tgtEl>
                                          <p:spTgt spid="14"/>
                                        </p:tgtEl>
                                      </p:cBhvr>
                                    </p:animEffect>
                                  </p:childTnLst>
                                </p:cTn>
                              </p:par>
                            </p:childTnLst>
                          </p:cTn>
                        </p:par>
                        <p:par>
                          <p:cTn id="113" fill="hold">
                            <p:stCondLst>
                              <p:cond delay="1000"/>
                            </p:stCondLst>
                            <p:childTnLst>
                              <p:par>
                                <p:cTn id="114" presetID="22" presetClass="entr" presetSubtype="1" fill="hold" grpId="0" nodeType="afterEffect">
                                  <p:stCondLst>
                                    <p:cond delay="0"/>
                                  </p:stCondLst>
                                  <p:childTnLst>
                                    <p:set>
                                      <p:cBhvr>
                                        <p:cTn id="115" dur="1" fill="hold">
                                          <p:stCondLst>
                                            <p:cond delay="0"/>
                                          </p:stCondLst>
                                        </p:cTn>
                                        <p:tgtEl>
                                          <p:spTgt spid="16"/>
                                        </p:tgtEl>
                                        <p:attrNameLst>
                                          <p:attrName>style.visibility</p:attrName>
                                        </p:attrNameLst>
                                      </p:cBhvr>
                                      <p:to>
                                        <p:strVal val="visible"/>
                                      </p:to>
                                    </p:set>
                                    <p:animEffect transition="in" filter="wipe(up)">
                                      <p:cBhvr>
                                        <p:cTn id="116" dur="500"/>
                                        <p:tgtEl>
                                          <p:spTgt spid="16"/>
                                        </p:tgtEl>
                                      </p:cBhvr>
                                    </p:animEffect>
                                  </p:childTnLst>
                                </p:cTn>
                              </p:par>
                            </p:childTnLst>
                          </p:cTn>
                        </p:par>
                        <p:par>
                          <p:cTn id="117" fill="hold">
                            <p:stCondLst>
                              <p:cond delay="1500"/>
                            </p:stCondLst>
                            <p:childTnLst>
                              <p:par>
                                <p:cTn id="118" presetID="22" presetClass="entr" presetSubtype="1" fill="hold" nodeType="afterEffect">
                                  <p:stCondLst>
                                    <p:cond delay="0"/>
                                  </p:stCondLst>
                                  <p:childTnLst>
                                    <p:set>
                                      <p:cBhvr>
                                        <p:cTn id="119" dur="1" fill="hold">
                                          <p:stCondLst>
                                            <p:cond delay="0"/>
                                          </p:stCondLst>
                                        </p:cTn>
                                        <p:tgtEl>
                                          <p:spTgt spid="84"/>
                                        </p:tgtEl>
                                        <p:attrNameLst>
                                          <p:attrName>style.visibility</p:attrName>
                                        </p:attrNameLst>
                                      </p:cBhvr>
                                      <p:to>
                                        <p:strVal val="visible"/>
                                      </p:to>
                                    </p:set>
                                    <p:animEffect transition="in" filter="wipe(up)">
                                      <p:cBhvr>
                                        <p:cTn id="120" dur="500"/>
                                        <p:tgtEl>
                                          <p:spTgt spid="84"/>
                                        </p:tgtEl>
                                      </p:cBhvr>
                                    </p:animEffect>
                                  </p:childTnLst>
                                </p:cTn>
                              </p:par>
                            </p:childTnLst>
                          </p:cTn>
                        </p:par>
                        <p:par>
                          <p:cTn id="121" fill="hold">
                            <p:stCondLst>
                              <p:cond delay="2000"/>
                            </p:stCondLst>
                            <p:childTnLst>
                              <p:par>
                                <p:cTn id="122" presetID="22" presetClass="entr" presetSubtype="1" fill="hold" grpId="0" nodeType="afterEffect">
                                  <p:stCondLst>
                                    <p:cond delay="0"/>
                                  </p:stCondLst>
                                  <p:childTnLst>
                                    <p:set>
                                      <p:cBhvr>
                                        <p:cTn id="123" dur="1" fill="hold">
                                          <p:stCondLst>
                                            <p:cond delay="0"/>
                                          </p:stCondLst>
                                        </p:cTn>
                                        <p:tgtEl>
                                          <p:spTgt spid="85"/>
                                        </p:tgtEl>
                                        <p:attrNameLst>
                                          <p:attrName>style.visibility</p:attrName>
                                        </p:attrNameLst>
                                      </p:cBhvr>
                                      <p:to>
                                        <p:strVal val="visible"/>
                                      </p:to>
                                    </p:set>
                                    <p:animEffect transition="in" filter="wipe(up)">
                                      <p:cBhvr>
                                        <p:cTn id="124" dur="500"/>
                                        <p:tgtEl>
                                          <p:spTgt spid="85"/>
                                        </p:tgtEl>
                                      </p:cBhvr>
                                    </p:animEffect>
                                  </p:childTnLst>
                                </p:cTn>
                              </p:par>
                              <p:par>
                                <p:cTn id="125" presetID="1" presetClass="entr" presetSubtype="0" fill="hold" nodeType="withEffect">
                                  <p:stCondLst>
                                    <p:cond delay="0"/>
                                  </p:stCondLst>
                                  <p:childTnLst>
                                    <p:set>
                                      <p:cBhvr>
                                        <p:cTn id="1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p:bldP spid="9" grpId="0"/>
      <p:bldP spid="35" grpId="0"/>
      <p:bldP spid="36" grpId="0"/>
      <p:bldP spid="37" grpId="0"/>
      <p:bldP spid="11" grpId="0"/>
      <p:bldP spid="41" grpId="0"/>
      <p:bldP spid="42" grpId="0"/>
      <p:bldP spid="43" grpId="0"/>
      <p:bldP spid="44" grpId="0"/>
      <p:bldP spid="45" grpId="0"/>
      <p:bldP spid="46" grpId="0"/>
      <p:bldP spid="47" grpId="0"/>
      <p:bldP spid="48" grpId="0"/>
      <p:bldP spid="49" grpId="0"/>
      <p:bldP spid="50" grpId="0"/>
      <p:bldP spid="51" grpId="0"/>
      <p:bldP spid="53" grpId="0"/>
      <p:bldP spid="69" grpId="0"/>
      <p:bldP spid="70" grpId="0"/>
      <p:bldP spid="71" grpId="0"/>
      <p:bldP spid="72" grpId="0"/>
      <p:bldP spid="73" grpId="0"/>
      <p:bldP spid="75" grpId="0"/>
      <p:bldP spid="76" grpId="0"/>
      <p:bldP spid="78" grpId="0"/>
      <p:bldP spid="79" grpId="0"/>
      <p:bldP spid="83" grpId="0"/>
      <p:bldP spid="16" grpId="0" animBg="1"/>
      <p:bldP spid="8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13" name="Title 12"/>
          <p:cNvSpPr>
            <a:spLocks noGrp="1"/>
          </p:cNvSpPr>
          <p:nvPr>
            <p:ph type="title"/>
          </p:nvPr>
        </p:nvSpPr>
        <p:spPr/>
        <p:txBody>
          <a:bodyPr/>
          <a:lstStyle/>
          <a:p>
            <a:r>
              <a:rPr lang="en-US" dirty="0"/>
              <a:t>3. Disclosure Notes</a:t>
            </a:r>
          </a:p>
        </p:txBody>
      </p:sp>
      <p:sp>
        <p:nvSpPr>
          <p:cNvPr id="52" name="Content Placeholder 4"/>
          <p:cNvSpPr>
            <a:spLocks noGrp="1"/>
          </p:cNvSpPr>
          <p:nvPr>
            <p:ph idx="1"/>
          </p:nvPr>
        </p:nvSpPr>
        <p:spPr>
          <a:xfrm>
            <a:off x="761999" y="1444629"/>
            <a:ext cx="8013600" cy="4575172"/>
          </a:xfrm>
        </p:spPr>
        <p:txBody>
          <a:bodyPr>
            <a:normAutofit/>
          </a:bodyPr>
          <a:lstStyle/>
          <a:p>
            <a:r>
              <a:rPr lang="en-IN" dirty="0"/>
              <a:t>Must be provided </a:t>
            </a:r>
            <a:r>
              <a:rPr lang="en-US" dirty="0"/>
              <a:t>in the first set of financial statements after the change </a:t>
            </a:r>
            <a:r>
              <a:rPr lang="en-IN" dirty="0"/>
              <a:t>to </a:t>
            </a:r>
            <a:r>
              <a:rPr lang="en-IN" b="1" dirty="0">
                <a:solidFill>
                  <a:srgbClr val="C00000"/>
                </a:solidFill>
              </a:rPr>
              <a:t>justify the application of the new method</a:t>
            </a:r>
          </a:p>
          <a:p>
            <a:r>
              <a:rPr lang="en-US" dirty="0"/>
              <a:t>Note disclosure must:</a:t>
            </a:r>
          </a:p>
          <a:p>
            <a:pPr marL="741363" lvl="1" indent="-284163">
              <a:buFont typeface="Lucida Grande"/>
              <a:buChar char="–"/>
            </a:pPr>
            <a:r>
              <a:rPr lang="en-US" sz="2600" dirty="0"/>
              <a:t>Explain why the change was needed as well as its effects on items not reported on the face of the primary financial statements</a:t>
            </a:r>
          </a:p>
          <a:p>
            <a:pPr marL="741363" lvl="1" indent="-284163">
              <a:buFont typeface="Lucida Grande"/>
              <a:buChar char="–"/>
            </a:pPr>
            <a:r>
              <a:rPr lang="en-IN" sz="2600" dirty="0"/>
              <a:t>Point out that comparative information has been revised</a:t>
            </a:r>
          </a:p>
          <a:p>
            <a:pPr marL="741363" lvl="1" indent="-284163">
              <a:buFont typeface="Lucida Grande"/>
              <a:buChar char="–"/>
            </a:pPr>
            <a:r>
              <a:rPr lang="en-IN" sz="2600" dirty="0"/>
              <a:t>Report any </a:t>
            </a:r>
            <a:r>
              <a:rPr lang="en-IN" sz="2600" b="1" dirty="0">
                <a:solidFill>
                  <a:srgbClr val="C00000"/>
                </a:solidFill>
              </a:rPr>
              <a:t>per share amounts affected </a:t>
            </a:r>
            <a:r>
              <a:rPr lang="en-IN" sz="2600" dirty="0"/>
              <a:t>for the current period and all prior periods presented</a:t>
            </a:r>
          </a:p>
        </p:txBody>
      </p:sp>
      <p:sp>
        <p:nvSpPr>
          <p:cNvPr id="5" name="Slide Number Placeholder 5">
            <a:extLst>
              <a:ext uri="{FF2B5EF4-FFF2-40B4-BE49-F238E27FC236}">
                <a16:creationId xmlns:a16="http://schemas.microsoft.com/office/drawing/2014/main" id="{5E115C03-242D-544A-AE2A-8560171A85D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14</a:t>
            </a:fld>
            <a:endParaRPr lang="en-US" dirty="0"/>
          </a:p>
        </p:txBody>
      </p:sp>
    </p:spTree>
    <p:extLst>
      <p:ext uri="{BB962C8B-B14F-4D97-AF65-F5344CB8AC3E}">
        <p14:creationId xmlns:p14="http://schemas.microsoft.com/office/powerpoint/2010/main" val="351603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2">
                                            <p:txEl>
                                              <p:pRg st="0" end="0"/>
                                            </p:txEl>
                                          </p:spTgt>
                                        </p:tgtEl>
                                        <p:attrNameLst>
                                          <p:attrName>style.visibility</p:attrName>
                                        </p:attrNameLst>
                                      </p:cBhvr>
                                      <p:to>
                                        <p:strVal val="visible"/>
                                      </p:to>
                                    </p:set>
                                    <p:animEffect transition="in" filter="fade">
                                      <p:cBhvr>
                                        <p:cTn id="7" dur="500"/>
                                        <p:tgtEl>
                                          <p:spTgt spid="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
                                            <p:txEl>
                                              <p:pRg st="1" end="1"/>
                                            </p:txEl>
                                          </p:spTgt>
                                        </p:tgtEl>
                                        <p:attrNameLst>
                                          <p:attrName>style.visibility</p:attrName>
                                        </p:attrNameLst>
                                      </p:cBhvr>
                                      <p:to>
                                        <p:strVal val="visible"/>
                                      </p:to>
                                    </p:set>
                                    <p:animEffect transition="in" filter="fade">
                                      <p:cBhvr>
                                        <p:cTn id="12" dur="500"/>
                                        <p:tgtEl>
                                          <p:spTgt spid="5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2">
                                            <p:txEl>
                                              <p:pRg st="2" end="2"/>
                                            </p:txEl>
                                          </p:spTgt>
                                        </p:tgtEl>
                                        <p:attrNameLst>
                                          <p:attrName>style.visibility</p:attrName>
                                        </p:attrNameLst>
                                      </p:cBhvr>
                                      <p:to>
                                        <p:strVal val="visible"/>
                                      </p:to>
                                    </p:set>
                                    <p:animEffect transition="in" filter="fade">
                                      <p:cBhvr>
                                        <p:cTn id="15" dur="500"/>
                                        <p:tgtEl>
                                          <p:spTgt spid="52">
                                            <p:txEl>
                                              <p:pRg st="2" end="2"/>
                                            </p:txEl>
                                          </p:spTgt>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52">
                                            <p:txEl>
                                              <p:pRg st="3" end="3"/>
                                            </p:txEl>
                                          </p:spTgt>
                                        </p:tgtEl>
                                        <p:attrNameLst>
                                          <p:attrName>style.visibility</p:attrName>
                                        </p:attrNameLst>
                                      </p:cBhvr>
                                      <p:to>
                                        <p:strVal val="visible"/>
                                      </p:to>
                                    </p:set>
                                    <p:animEffect transition="in" filter="fade">
                                      <p:cBhvr>
                                        <p:cTn id="19" dur="500"/>
                                        <p:tgtEl>
                                          <p:spTgt spid="52">
                                            <p:txEl>
                                              <p:pRg st="3" end="3"/>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52">
                                            <p:txEl>
                                              <p:pRg st="4" end="4"/>
                                            </p:txEl>
                                          </p:spTgt>
                                        </p:tgtEl>
                                        <p:attrNameLst>
                                          <p:attrName>style.visibility</p:attrName>
                                        </p:attrNameLst>
                                      </p:cBhvr>
                                      <p:to>
                                        <p:strVal val="visible"/>
                                      </p:to>
                                    </p:set>
                                    <p:animEffect transition="in" filter="fade">
                                      <p:cBhvr>
                                        <p:cTn id="23" dur="500"/>
                                        <p:tgtEl>
                                          <p:spTgt spid="5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3" name="Title 2"/>
          <p:cNvSpPr>
            <a:spLocks noGrp="1"/>
          </p:cNvSpPr>
          <p:nvPr>
            <p:ph type="title"/>
          </p:nvPr>
        </p:nvSpPr>
        <p:spPr>
          <a:xfrm>
            <a:off x="533400" y="2"/>
            <a:ext cx="8610599" cy="1600198"/>
          </a:xfrm>
        </p:spPr>
        <p:txBody>
          <a:bodyPr>
            <a:normAutofit/>
          </a:bodyPr>
          <a:lstStyle/>
          <a:p>
            <a:r>
              <a:rPr lang="en-IN" dirty="0"/>
              <a:t>Disclosure of a Change in Inventory Method—Abercrombie &amp; Fitch</a:t>
            </a:r>
            <a:endParaRPr lang="en-US" dirty="0"/>
          </a:p>
        </p:txBody>
      </p:sp>
      <p:sp>
        <p:nvSpPr>
          <p:cNvPr id="6" name="Rectangle: Diagonal Corners Rounded 5">
            <a:extLst>
              <a:ext uri="{FF2B5EF4-FFF2-40B4-BE49-F238E27FC236}">
                <a16:creationId xmlns:a16="http://schemas.microsoft.com/office/drawing/2014/main" id="{861C8FD5-6D1A-4B2A-9431-A08184ED6616}"/>
              </a:ext>
            </a:extLst>
          </p:cNvPr>
          <p:cNvSpPr/>
          <p:nvPr/>
        </p:nvSpPr>
        <p:spPr>
          <a:xfrm flipH="1">
            <a:off x="685798" y="1447800"/>
            <a:ext cx="8285581" cy="48006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8158609F-8A40-4B33-AA5E-C6EA56C196CF}"/>
              </a:ext>
            </a:extLst>
          </p:cNvPr>
          <p:cNvSpPr txBox="1"/>
          <p:nvPr/>
        </p:nvSpPr>
        <p:spPr>
          <a:xfrm>
            <a:off x="761629" y="1966268"/>
            <a:ext cx="8133929" cy="3693319"/>
          </a:xfrm>
          <a:prstGeom prst="rect">
            <a:avLst/>
          </a:prstGeom>
          <a:solidFill>
            <a:srgbClr val="CEE2ED"/>
          </a:solidFill>
          <a:ln>
            <a:noFill/>
          </a:ln>
        </p:spPr>
        <p:txBody>
          <a:bodyPr wrap="square" lIns="182880" rtlCol="0">
            <a:spAutoFit/>
          </a:bodyPr>
          <a:lstStyle/>
          <a:p>
            <a:r>
              <a:rPr lang="en-US" b="1" dirty="0"/>
              <a:t>4. CHANGE IN ACCOUNTING PRINCIPLE </a:t>
            </a:r>
            <a:endParaRPr lang="en-US" dirty="0"/>
          </a:p>
          <a:p>
            <a:r>
              <a:rPr lang="en-US" dirty="0"/>
              <a:t>The Company elected to change its method of accounting for inventory from the lower of cost or market utilizing the retail method to the weighted average cost method. . . . In accordance with generally accepted accounting principles, all periods have been retroactively adjusted to reflect the period-specific effects of the change to the weighted average cost method. The Company believes that accounting under the weighted average cost method is preferable as it better aligns with the Company’s focus on realized selling margin and improves the comparability of the Company’s financial results with those of its competitors. Additionally, it will improve the matching of cost of goods sold with the related net sales and reflect the acquisition cost of inventory outstanding at each balance sheet date. The cumulative adjustment . . . was an increase in its inventory of $73.6 million and an increase in retained earnings of $47.3 million. </a:t>
            </a:r>
            <a:endParaRPr lang="en-US" sz="2000" dirty="0"/>
          </a:p>
        </p:txBody>
      </p:sp>
      <p:sp>
        <p:nvSpPr>
          <p:cNvPr id="8" name="Slide Number Placeholder 5">
            <a:extLst>
              <a:ext uri="{FF2B5EF4-FFF2-40B4-BE49-F238E27FC236}">
                <a16:creationId xmlns:a16="http://schemas.microsoft.com/office/drawing/2014/main" id="{529744BD-8C6A-F04B-B18E-AAFEB37DA4C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15</a:t>
            </a:fld>
            <a:endParaRPr lang="en-US" dirty="0"/>
          </a:p>
        </p:txBody>
      </p:sp>
    </p:spTree>
    <p:extLst>
      <p:ext uri="{BB962C8B-B14F-4D97-AF65-F5344CB8AC3E}">
        <p14:creationId xmlns:p14="http://schemas.microsoft.com/office/powerpoint/2010/main" val="333964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Modified Retrospective Approach</a:t>
            </a:r>
          </a:p>
        </p:txBody>
      </p:sp>
      <p:sp>
        <p:nvSpPr>
          <p:cNvPr id="3" name="Content Placeholder 2"/>
          <p:cNvSpPr>
            <a:spLocks noGrp="1"/>
          </p:cNvSpPr>
          <p:nvPr>
            <p:ph idx="1"/>
          </p:nvPr>
        </p:nvSpPr>
        <p:spPr/>
        <p:txBody>
          <a:bodyPr>
            <a:normAutofit/>
          </a:bodyPr>
          <a:lstStyle/>
          <a:p>
            <a:pPr>
              <a:spcAft>
                <a:spcPts val="2400"/>
              </a:spcAft>
            </a:pPr>
            <a:r>
              <a:rPr lang="en-US" dirty="0"/>
              <a:t>The FASB sometimes allows a </a:t>
            </a:r>
            <a:r>
              <a:rPr lang="en-US" b="1" dirty="0">
                <a:solidFill>
                  <a:srgbClr val="C00000"/>
                </a:solidFill>
              </a:rPr>
              <a:t>modified retrospective approach</a:t>
            </a:r>
            <a:r>
              <a:rPr lang="en-US" i="1" dirty="0"/>
              <a:t> </a:t>
            </a:r>
          </a:p>
          <a:p>
            <a:pPr marL="741363" lvl="1" indent="-284163">
              <a:spcAft>
                <a:spcPts val="2400"/>
              </a:spcAft>
              <a:buClr>
                <a:schemeClr val="tx1"/>
              </a:buClr>
              <a:buFont typeface="Lucida Grande"/>
              <a:buChar char="–"/>
            </a:pPr>
            <a:r>
              <a:rPr lang="en-US" sz="2600" b="1" dirty="0">
                <a:solidFill>
                  <a:srgbClr val="C00000"/>
                </a:solidFill>
              </a:rPr>
              <a:t>Apply</a:t>
            </a:r>
            <a:r>
              <a:rPr lang="en-US" sz="2600" dirty="0"/>
              <a:t> the new standard only</a:t>
            </a:r>
            <a:r>
              <a:rPr lang="en-US" sz="2600" b="1" dirty="0">
                <a:solidFill>
                  <a:srgbClr val="C00000"/>
                </a:solidFill>
              </a:rPr>
              <a:t> to the adoption period </a:t>
            </a:r>
            <a:r>
              <a:rPr lang="en-US" sz="2600" dirty="0"/>
              <a:t>(the current period)</a:t>
            </a:r>
          </a:p>
          <a:p>
            <a:pPr marL="741363" lvl="1" indent="-284163">
              <a:buFont typeface="Lucida Grande"/>
              <a:buChar char="–"/>
            </a:pPr>
            <a:r>
              <a:rPr lang="en-US" sz="2600" dirty="0"/>
              <a:t>Adjust the balance of retained earnings at the beginning of the adoption period</a:t>
            </a:r>
            <a:r>
              <a:rPr lang="en-US" sz="2600" b="1" dirty="0">
                <a:solidFill>
                  <a:srgbClr val="C00000"/>
                </a:solidFill>
              </a:rPr>
              <a:t> </a:t>
            </a:r>
            <a:r>
              <a:rPr lang="en-US" sz="2600" dirty="0"/>
              <a:t>to capture the cumulative effects of prior periods </a:t>
            </a:r>
            <a:r>
              <a:rPr lang="en-US" sz="2600" b="1" dirty="0">
                <a:solidFill>
                  <a:srgbClr val="C00000"/>
                </a:solidFill>
              </a:rPr>
              <a:t>without</a:t>
            </a:r>
            <a:r>
              <a:rPr lang="en-US" sz="2600" dirty="0"/>
              <a:t> actually </a:t>
            </a:r>
            <a:r>
              <a:rPr lang="en-US" sz="2600" b="1" dirty="0">
                <a:solidFill>
                  <a:srgbClr val="C00000"/>
                </a:solidFill>
              </a:rPr>
              <a:t>adjusting</a:t>
            </a:r>
            <a:r>
              <a:rPr lang="en-US" sz="2600" dirty="0"/>
              <a:t> </a:t>
            </a:r>
            <a:r>
              <a:rPr lang="en-US" sz="2600" b="1" dirty="0">
                <a:solidFill>
                  <a:srgbClr val="C00000"/>
                </a:solidFill>
              </a:rPr>
              <a:t>the numbers in</a:t>
            </a:r>
            <a:r>
              <a:rPr lang="en-US" sz="2600" dirty="0"/>
              <a:t> the </a:t>
            </a:r>
            <a:r>
              <a:rPr lang="en-US" sz="2600" b="1" dirty="0">
                <a:solidFill>
                  <a:srgbClr val="C00000"/>
                </a:solidFill>
              </a:rPr>
              <a:t>prior periods </a:t>
            </a:r>
            <a:r>
              <a:rPr lang="en-US" sz="2600" dirty="0"/>
              <a:t>reported</a:t>
            </a:r>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5" name="Slide Number Placeholder 5">
            <a:extLst>
              <a:ext uri="{FF2B5EF4-FFF2-40B4-BE49-F238E27FC236}">
                <a16:creationId xmlns:a16="http://schemas.microsoft.com/office/drawing/2014/main" id="{77798DC7-8851-744B-8642-A278E68FCDC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16</a:t>
            </a:fld>
            <a:endParaRPr lang="en-US" dirty="0"/>
          </a:p>
        </p:txBody>
      </p:sp>
    </p:spTree>
    <p:extLst>
      <p:ext uri="{BB962C8B-B14F-4D97-AF65-F5344CB8AC3E}">
        <p14:creationId xmlns:p14="http://schemas.microsoft.com/office/powerpoint/2010/main" val="112694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48" y="177800"/>
            <a:ext cx="8229551" cy="941740"/>
          </a:xfrm>
        </p:spPr>
        <p:txBody>
          <a:bodyPr>
            <a:noAutofit/>
          </a:bodyPr>
          <a:lstStyle/>
          <a:p>
            <a:r>
              <a:rPr lang="en-US" altLang="en-US" sz="3200" dirty="0"/>
              <a:t>Concept Check: The Retrospective Approach</a:t>
            </a:r>
            <a:endParaRPr lang="en-US" sz="3200" dirty="0"/>
          </a:p>
        </p:txBody>
      </p:sp>
      <p:sp>
        <p:nvSpPr>
          <p:cNvPr id="414723" name="Rectangle 3"/>
          <p:cNvSpPr>
            <a:spLocks noGrp="1" noChangeArrowheads="1"/>
          </p:cNvSpPr>
          <p:nvPr>
            <p:ph idx="1"/>
          </p:nvPr>
        </p:nvSpPr>
        <p:spPr>
          <a:xfrm>
            <a:off x="664595" y="1140372"/>
            <a:ext cx="8450317" cy="5412828"/>
          </a:xfrm>
          <a:solidFill>
            <a:schemeClr val="bg1">
              <a:lumMod val="95000"/>
            </a:schemeClr>
          </a:solidFill>
        </p:spPr>
        <p:txBody>
          <a:bodyPr>
            <a:noAutofit/>
          </a:bodyPr>
          <a:lstStyle/>
          <a:p>
            <a:pPr marL="0" indent="0">
              <a:spcAft>
                <a:spcPts val="1200"/>
              </a:spcAft>
              <a:buNone/>
            </a:pPr>
            <a:r>
              <a:rPr lang="en-US" sz="2700" dirty="0"/>
              <a:t>Big Merchandisers changed from the FIFO method of costing inventories to the weighted-average method during 2021. When reported in the 2021 comparative financial statements, the 2020 inventory amount will be: </a:t>
            </a:r>
          </a:p>
          <a:p>
            <a:pPr marL="514350" indent="-514350">
              <a:buFont typeface="+mj-lt"/>
              <a:buAutoNum type="alphaLcPeriod"/>
            </a:pPr>
            <a:r>
              <a:rPr lang="en-US" sz="2700" dirty="0"/>
              <a:t>Increased</a:t>
            </a:r>
          </a:p>
          <a:p>
            <a:pPr marL="514350" indent="-514350">
              <a:buFont typeface="+mj-lt"/>
              <a:buAutoNum type="alphaLcPeriod"/>
            </a:pPr>
            <a:r>
              <a:rPr lang="en-US" sz="2700" dirty="0"/>
              <a:t>Decreased</a:t>
            </a:r>
          </a:p>
          <a:p>
            <a:pPr marL="514350" indent="-514350">
              <a:buFont typeface="+mj-lt"/>
              <a:buAutoNum type="alphaLcPeriod"/>
            </a:pPr>
            <a:r>
              <a:rPr lang="en-US" sz="2700" dirty="0"/>
              <a:t>Increased or decreased, depending on how prices changed during 2021</a:t>
            </a:r>
          </a:p>
          <a:p>
            <a:pPr marL="514350" indent="-514350">
              <a:buFont typeface="+mj-lt"/>
              <a:buAutoNum type="alphaLcPeriod"/>
            </a:pPr>
            <a:r>
              <a:rPr lang="en-US" sz="2700" dirty="0"/>
              <a:t>Unaffected</a:t>
            </a:r>
          </a:p>
        </p:txBody>
      </p:sp>
      <p:sp>
        <p:nvSpPr>
          <p:cNvPr id="2" name="Oval 1"/>
          <p:cNvSpPr/>
          <p:nvPr/>
        </p:nvSpPr>
        <p:spPr bwMode="auto">
          <a:xfrm flipV="1">
            <a:off x="627808" y="388620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100114" y="5203036"/>
            <a:ext cx="7579277" cy="1197764"/>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400" dirty="0"/>
              <a:t>The correct answer is </a:t>
            </a:r>
            <a:r>
              <a:rPr lang="en-US" sz="2400" i="1" dirty="0"/>
              <a:t>c</a:t>
            </a:r>
            <a:r>
              <a:rPr lang="en-US" sz="2400" dirty="0"/>
              <a:t>. </a:t>
            </a:r>
          </a:p>
          <a:p>
            <a:r>
              <a:rPr lang="en-US" sz="2400" dirty="0"/>
              <a:t>It will be restated to the balance it would have if the weighted-average method had been used all along.</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8" name="Slide Number Placeholder 5">
            <a:extLst>
              <a:ext uri="{FF2B5EF4-FFF2-40B4-BE49-F238E27FC236}">
                <a16:creationId xmlns:a16="http://schemas.microsoft.com/office/drawing/2014/main" id="{F1DB760F-598F-C947-BE6D-8C29B9FDDC6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17</a:t>
            </a:fld>
            <a:endParaRPr lang="en-US" dirty="0"/>
          </a:p>
        </p:txBody>
      </p:sp>
    </p:spTree>
    <p:extLst>
      <p:ext uri="{BB962C8B-B14F-4D97-AF65-F5344CB8AC3E}">
        <p14:creationId xmlns:p14="http://schemas.microsoft.com/office/powerpoint/2010/main" val="367913558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3" name="Title 2"/>
          <p:cNvSpPr>
            <a:spLocks noGrp="1"/>
          </p:cNvSpPr>
          <p:nvPr>
            <p:ph type="title"/>
          </p:nvPr>
        </p:nvSpPr>
        <p:spPr/>
        <p:txBody>
          <a:bodyPr>
            <a:normAutofit/>
          </a:bodyPr>
          <a:lstStyle/>
          <a:p>
            <a:r>
              <a:rPr lang="en-IN" dirty="0"/>
              <a:t>The Prospective Approach: When Retrospective Application is Impracticable</a:t>
            </a:r>
            <a:endParaRPr lang="en-US" dirty="0"/>
          </a:p>
        </p:txBody>
      </p:sp>
      <p:sp>
        <p:nvSpPr>
          <p:cNvPr id="5" name="Content Placeholder 4"/>
          <p:cNvSpPr>
            <a:spLocks noGrp="1"/>
          </p:cNvSpPr>
          <p:nvPr>
            <p:ph idx="1"/>
          </p:nvPr>
        </p:nvSpPr>
        <p:spPr>
          <a:xfrm>
            <a:off x="664464" y="1444628"/>
            <a:ext cx="8401465" cy="5057775"/>
          </a:xfrm>
        </p:spPr>
        <p:txBody>
          <a:bodyPr>
            <a:normAutofit/>
          </a:bodyPr>
          <a:lstStyle/>
          <a:p>
            <a:r>
              <a:rPr lang="en-US" dirty="0"/>
              <a:t>Sometimes a lack of information makes it impracticable to report a change retrospectively so the new method is simply applied prospectively</a:t>
            </a:r>
            <a:endParaRPr lang="en-IN" dirty="0"/>
          </a:p>
        </p:txBody>
      </p:sp>
      <p:sp>
        <p:nvSpPr>
          <p:cNvPr id="6" name="Rectangle: Diagonal Corners Rounded 5">
            <a:extLst>
              <a:ext uri="{FF2B5EF4-FFF2-40B4-BE49-F238E27FC236}">
                <a16:creationId xmlns:a16="http://schemas.microsoft.com/office/drawing/2014/main" id="{E7912A69-8593-4A60-A12A-DA08A8A77EFC}"/>
              </a:ext>
            </a:extLst>
          </p:cNvPr>
          <p:cNvSpPr/>
          <p:nvPr/>
        </p:nvSpPr>
        <p:spPr>
          <a:xfrm flipH="1">
            <a:off x="664460" y="2743200"/>
            <a:ext cx="8306915" cy="32766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A76892ED-F729-4C3F-9A3F-F9E4503293D4}"/>
              </a:ext>
            </a:extLst>
          </p:cNvPr>
          <p:cNvSpPr txBox="1"/>
          <p:nvPr/>
        </p:nvSpPr>
        <p:spPr>
          <a:xfrm>
            <a:off x="740685" y="3080126"/>
            <a:ext cx="8154873" cy="2585323"/>
          </a:xfrm>
          <a:prstGeom prst="rect">
            <a:avLst/>
          </a:prstGeom>
          <a:solidFill>
            <a:srgbClr val="CEE2ED"/>
          </a:solidFill>
          <a:ln>
            <a:noFill/>
          </a:ln>
        </p:spPr>
        <p:txBody>
          <a:bodyPr wrap="square" lIns="182880" rtlCol="0">
            <a:spAutoFit/>
          </a:bodyPr>
          <a:lstStyle/>
          <a:p>
            <a:r>
              <a:rPr lang="en-US" b="1" dirty="0"/>
              <a:t>Inventories (in part) </a:t>
            </a:r>
            <a:endParaRPr lang="en-US" dirty="0"/>
          </a:p>
          <a:p>
            <a:r>
              <a:rPr lang="en-US" dirty="0"/>
              <a:t>. . . the Company changed from the first-in, first-out (FIFO) method of accounting for inventories to the last-in, first-out (LIFO) method. Management believes this change was preferable in that it achieves a more appropriate matching of revenues and expenses. The impact of this accounting change was to increase “Costs of Products Sold” in the consolidated statements of operations by $0.7 million for the fiscal year. . . . The cumulative effect of a change in accounting principle from the FIFO method to LIFO method is not determinable. Accordingly, such change has been accounted for prospectively. </a:t>
            </a:r>
            <a:endParaRPr lang="en-US" sz="2000" dirty="0"/>
          </a:p>
        </p:txBody>
      </p:sp>
      <p:sp>
        <p:nvSpPr>
          <p:cNvPr id="8" name="Slide Number Placeholder 5">
            <a:extLst>
              <a:ext uri="{FF2B5EF4-FFF2-40B4-BE49-F238E27FC236}">
                <a16:creationId xmlns:a16="http://schemas.microsoft.com/office/drawing/2014/main" id="{B14E7F99-4DF1-7D4A-8FAE-9DE8AFCD53C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18</a:t>
            </a:fld>
            <a:endParaRPr lang="en-US" dirty="0"/>
          </a:p>
        </p:txBody>
      </p:sp>
    </p:spTree>
    <p:extLst>
      <p:ext uri="{BB962C8B-B14F-4D97-AF65-F5344CB8AC3E}">
        <p14:creationId xmlns:p14="http://schemas.microsoft.com/office/powerpoint/2010/main" val="66912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p:nvPr/>
        </p:nvCxnSpPr>
        <p:spPr>
          <a:xfrm>
            <a:off x="2750127" y="4448556"/>
            <a:ext cx="1364673" cy="964692"/>
          </a:xfrm>
          <a:prstGeom prst="line">
            <a:avLst/>
          </a:prstGeom>
          <a:ln w="57150">
            <a:solidFill>
              <a:schemeClr val="accent4">
                <a:lumMod val="75000"/>
              </a:schemeClr>
            </a:solidFill>
            <a:headEnd type="none" w="med" len="med"/>
            <a:tailEnd type="arrow" w="med" len="med"/>
          </a:ln>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638800" y="4456306"/>
            <a:ext cx="1333500" cy="956942"/>
          </a:xfrm>
          <a:prstGeom prst="line">
            <a:avLst/>
          </a:prstGeom>
          <a:ln w="57150">
            <a:solidFill>
              <a:srgbClr val="604A7B"/>
            </a:solidFill>
            <a:headEnd type="none" w="med" len="med"/>
            <a:tailEnd type="arrow" w="med" len="med"/>
          </a:ln>
          <a:effectLst/>
        </p:spPr>
        <p:style>
          <a:lnRef idx="1">
            <a:schemeClr val="accent1"/>
          </a:lnRef>
          <a:fillRef idx="0">
            <a:schemeClr val="accent1"/>
          </a:fillRef>
          <a:effectRef idx="0">
            <a:schemeClr val="accent1"/>
          </a:effectRef>
          <a:fontRef idx="minor">
            <a:schemeClr val="tx1"/>
          </a:fontRef>
        </p:style>
      </p:cxn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3" name="Title 2"/>
          <p:cNvSpPr>
            <a:spLocks noGrp="1"/>
          </p:cNvSpPr>
          <p:nvPr>
            <p:ph type="title"/>
          </p:nvPr>
        </p:nvSpPr>
        <p:spPr/>
        <p:txBody>
          <a:bodyPr>
            <a:normAutofit/>
          </a:bodyPr>
          <a:lstStyle/>
          <a:p>
            <a:r>
              <a:rPr lang="en-IN" dirty="0"/>
              <a:t>The Prospective Approach: When Retrospective Application is Impracticable </a:t>
            </a:r>
            <a:r>
              <a:rPr lang="en-IN" sz="2800" dirty="0"/>
              <a:t>(continued)</a:t>
            </a:r>
            <a:endParaRPr lang="en-US" sz="2800" dirty="0"/>
          </a:p>
        </p:txBody>
      </p:sp>
      <p:sp>
        <p:nvSpPr>
          <p:cNvPr id="5" name="Content Placeholder 4"/>
          <p:cNvSpPr>
            <a:spLocks noGrp="1"/>
          </p:cNvSpPr>
          <p:nvPr>
            <p:ph idx="1"/>
          </p:nvPr>
        </p:nvSpPr>
        <p:spPr/>
        <p:txBody>
          <a:bodyPr/>
          <a:lstStyle/>
          <a:p>
            <a:pPr marL="457200" lvl="1" indent="0">
              <a:buNone/>
            </a:pPr>
            <a:endParaRPr lang="en-US" dirty="0"/>
          </a:p>
          <a:p>
            <a:pPr marL="457200" lvl="1" indent="0">
              <a:buNone/>
            </a:pPr>
            <a:endParaRPr lang="en-US" dirty="0"/>
          </a:p>
        </p:txBody>
      </p:sp>
      <p:sp>
        <p:nvSpPr>
          <p:cNvPr id="6" name="Rounded Rectangle 5"/>
          <p:cNvSpPr/>
          <p:nvPr/>
        </p:nvSpPr>
        <p:spPr>
          <a:xfrm>
            <a:off x="730827" y="1524002"/>
            <a:ext cx="4038601" cy="131848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Impracticable to determine some period-specific effects</a:t>
            </a:r>
            <a:endParaRPr lang="en-US" sz="2400" b="1" dirty="0"/>
          </a:p>
        </p:txBody>
      </p:sp>
      <p:sp>
        <p:nvSpPr>
          <p:cNvPr id="8" name="Rounded Rectangle 7"/>
          <p:cNvSpPr/>
          <p:nvPr/>
        </p:nvSpPr>
        <p:spPr>
          <a:xfrm>
            <a:off x="4952999" y="1524000"/>
            <a:ext cx="4038601" cy="131849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Impracticable to determine the cumulative effect of prior years</a:t>
            </a:r>
            <a:endParaRPr lang="en-US" sz="2400" b="1" dirty="0"/>
          </a:p>
        </p:txBody>
      </p:sp>
      <p:sp>
        <p:nvSpPr>
          <p:cNvPr id="7" name="Down Arrow 6"/>
          <p:cNvSpPr/>
          <p:nvPr/>
        </p:nvSpPr>
        <p:spPr>
          <a:xfrm>
            <a:off x="2445327" y="2942422"/>
            <a:ext cx="609600" cy="645414"/>
          </a:xfrm>
          <a:prstGeom prst="down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400" b="1" dirty="0"/>
          </a:p>
        </p:txBody>
      </p:sp>
      <p:sp>
        <p:nvSpPr>
          <p:cNvPr id="10" name="Down Arrow 9"/>
          <p:cNvSpPr/>
          <p:nvPr/>
        </p:nvSpPr>
        <p:spPr>
          <a:xfrm>
            <a:off x="6667499" y="2946297"/>
            <a:ext cx="609600" cy="645414"/>
          </a:xfrm>
          <a:prstGeom prst="down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2400" b="1" dirty="0"/>
          </a:p>
        </p:txBody>
      </p:sp>
      <p:sp>
        <p:nvSpPr>
          <p:cNvPr id="9" name="Rounded Rectangle 8"/>
          <p:cNvSpPr/>
          <p:nvPr/>
        </p:nvSpPr>
        <p:spPr>
          <a:xfrm>
            <a:off x="853532" y="3581400"/>
            <a:ext cx="3793191" cy="922020"/>
          </a:xfrm>
          <a:prstGeom prst="roundRect">
            <a:avLst>
              <a:gd name="adj" fmla="val 5000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Change is</a:t>
            </a:r>
          </a:p>
          <a:p>
            <a:pPr algn="ctr"/>
            <a:r>
              <a:rPr lang="en-US" sz="2400" b="1" dirty="0"/>
              <a:t>applied retrospectively</a:t>
            </a:r>
          </a:p>
        </p:txBody>
      </p:sp>
      <p:sp>
        <p:nvSpPr>
          <p:cNvPr id="14" name="Rounded Rectangle 13"/>
          <p:cNvSpPr/>
          <p:nvPr/>
        </p:nvSpPr>
        <p:spPr>
          <a:xfrm>
            <a:off x="5075704" y="3589150"/>
            <a:ext cx="3793191" cy="922020"/>
          </a:xfrm>
          <a:prstGeom prst="roundRect">
            <a:avLst>
              <a:gd name="adj" fmla="val 5000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Change is</a:t>
            </a:r>
          </a:p>
          <a:p>
            <a:pPr algn="ctr"/>
            <a:r>
              <a:rPr lang="en-US" sz="2400" b="1" dirty="0"/>
              <a:t>applied prospectively</a:t>
            </a:r>
          </a:p>
        </p:txBody>
      </p:sp>
      <p:sp>
        <p:nvSpPr>
          <p:cNvPr id="12" name="Rounded Rectangle 11"/>
          <p:cNvSpPr/>
          <p:nvPr/>
        </p:nvSpPr>
        <p:spPr>
          <a:xfrm>
            <a:off x="2209800" y="5424051"/>
            <a:ext cx="5243530" cy="90054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t>Beginning in the earliest year practicable</a:t>
            </a:r>
            <a:endParaRPr lang="en-US" sz="2400" b="1" dirty="0"/>
          </a:p>
        </p:txBody>
      </p:sp>
      <p:sp>
        <p:nvSpPr>
          <p:cNvPr id="15" name="Slide Number Placeholder 5">
            <a:extLst>
              <a:ext uri="{FF2B5EF4-FFF2-40B4-BE49-F238E27FC236}">
                <a16:creationId xmlns:a16="http://schemas.microsoft.com/office/drawing/2014/main" id="{A5F5799A-67CB-C440-93EB-014E5C353C1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19</a:t>
            </a:fld>
            <a:endParaRPr lang="en-US" dirty="0"/>
          </a:p>
        </p:txBody>
      </p:sp>
    </p:spTree>
    <p:extLst>
      <p:ext uri="{BB962C8B-B14F-4D97-AF65-F5344CB8AC3E}">
        <p14:creationId xmlns:p14="http://schemas.microsoft.com/office/powerpoint/2010/main" val="327089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up)">
                                      <p:cBhvr>
                                        <p:cTn id="14" dur="500"/>
                                        <p:tgtEl>
                                          <p:spTgt spid="7"/>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up)">
                                      <p:cBhvr>
                                        <p:cTn id="17" dur="500"/>
                                        <p:tgtEl>
                                          <p:spTgt spid="10"/>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1000"/>
                                        <p:tgtEl>
                                          <p:spTgt spid="9"/>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1000"/>
                                        <p:tgtEl>
                                          <p:spTgt spid="1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up)">
                                      <p:cBhvr>
                                        <p:cTn id="28" dur="500"/>
                                        <p:tgtEl>
                                          <p:spTgt spid="25"/>
                                        </p:tgtEl>
                                      </p:cBhvr>
                                    </p:animEffect>
                                  </p:childTnLst>
                                </p:cTn>
                              </p:par>
                              <p:par>
                                <p:cTn id="29" presetID="22" presetClass="entr" presetSubtype="1" fill="hold"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500"/>
                                        <p:tgtEl>
                                          <p:spTgt spid="27"/>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7" grpId="0" animBg="1"/>
      <p:bldP spid="10" grpId="0" animBg="1"/>
      <p:bldP spid="9" grpId="0" animBg="1"/>
      <p:bldP spid="14"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534399" cy="1066800"/>
          </a:xfrm>
        </p:spPr>
        <p:txBody>
          <a:bodyPr>
            <a:normAutofit/>
          </a:bodyPr>
          <a:lstStyle/>
          <a:p>
            <a:r>
              <a:rPr lang="en-IN" dirty="0"/>
              <a:t>Types of Accounting Changes</a:t>
            </a:r>
            <a:endParaRPr lang="en-US"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pic>
        <p:nvPicPr>
          <p:cNvPr id="5" name="Picture 4">
            <a:extLst>
              <a:ext uri="{FF2B5EF4-FFF2-40B4-BE49-F238E27FC236}">
                <a16:creationId xmlns:a16="http://schemas.microsoft.com/office/drawing/2014/main" id="{6EAE4B19-3626-40CD-A22E-1D8DCDBC9D80}"/>
              </a:ext>
            </a:extLst>
          </p:cNvPr>
          <p:cNvPicPr>
            <a:picLocks noChangeAspect="1"/>
          </p:cNvPicPr>
          <p:nvPr/>
        </p:nvPicPr>
        <p:blipFill rotWithShape="1">
          <a:blip r:embed="rId3"/>
          <a:srcRect l="1055" t="1612"/>
          <a:stretch/>
        </p:blipFill>
        <p:spPr>
          <a:xfrm>
            <a:off x="1295400" y="838200"/>
            <a:ext cx="6913411" cy="5844991"/>
          </a:xfrm>
          <a:prstGeom prst="rect">
            <a:avLst/>
          </a:prstGeom>
        </p:spPr>
      </p:pic>
      <p:sp>
        <p:nvSpPr>
          <p:cNvPr id="6" name="Slide Number Placeholder 5">
            <a:extLst>
              <a:ext uri="{FF2B5EF4-FFF2-40B4-BE49-F238E27FC236}">
                <a16:creationId xmlns:a16="http://schemas.microsoft.com/office/drawing/2014/main" id="{B6658D1B-5B1C-7042-B246-7193035F316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2</a:t>
            </a:fld>
            <a:endParaRPr lang="en-US" dirty="0"/>
          </a:p>
        </p:txBody>
      </p:sp>
    </p:spTree>
    <p:extLst>
      <p:ext uri="{BB962C8B-B14F-4D97-AF65-F5344CB8AC3E}">
        <p14:creationId xmlns:p14="http://schemas.microsoft.com/office/powerpoint/2010/main" val="230917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3" name="Title 2"/>
          <p:cNvSpPr>
            <a:spLocks noGrp="1"/>
          </p:cNvSpPr>
          <p:nvPr>
            <p:ph type="title"/>
          </p:nvPr>
        </p:nvSpPr>
        <p:spPr/>
        <p:txBody>
          <a:bodyPr>
            <a:normAutofit/>
          </a:bodyPr>
          <a:lstStyle/>
          <a:p>
            <a:r>
              <a:rPr lang="en-IN" dirty="0"/>
              <a:t>The Prospective Approach: When Mandated by Authoritative Accounting Literature</a:t>
            </a:r>
            <a:endParaRPr lang="en-US" dirty="0"/>
          </a:p>
        </p:txBody>
      </p:sp>
      <p:sp>
        <p:nvSpPr>
          <p:cNvPr id="5" name="Content Placeholder 4"/>
          <p:cNvSpPr>
            <a:spLocks noGrp="1"/>
          </p:cNvSpPr>
          <p:nvPr>
            <p:ph idx="1"/>
          </p:nvPr>
        </p:nvSpPr>
        <p:spPr/>
        <p:txBody>
          <a:bodyPr>
            <a:normAutofit/>
          </a:bodyPr>
          <a:lstStyle/>
          <a:p>
            <a:pPr marL="233363" lvl="1" indent="-233363">
              <a:buFont typeface="Arial" panose="020B0604020202020204" pitchFamily="34" charset="0"/>
              <a:buChar char="•"/>
            </a:pPr>
            <a:r>
              <a:rPr lang="en-IN" sz="2800" dirty="0"/>
              <a:t>If a </a:t>
            </a:r>
            <a:r>
              <a:rPr lang="en-IN" sz="2800" b="1" dirty="0">
                <a:solidFill>
                  <a:srgbClr val="C00000"/>
                </a:solidFill>
              </a:rPr>
              <a:t>new accounting standards update </a:t>
            </a:r>
            <a:r>
              <a:rPr lang="en-IN" sz="2800" dirty="0"/>
              <a:t>specifically requires prospective accounting, that requirement is followed</a:t>
            </a:r>
          </a:p>
          <a:p>
            <a:pPr marL="0" lvl="1" indent="0">
              <a:buNone/>
            </a:pPr>
            <a:endParaRPr lang="en-IN" sz="2800" dirty="0"/>
          </a:p>
          <a:p>
            <a:pPr marL="0" lvl="1" indent="0">
              <a:buNone/>
            </a:pPr>
            <a:r>
              <a:rPr lang="en-US" sz="2800" b="1" dirty="0">
                <a:solidFill>
                  <a:srgbClr val="C00000"/>
                </a:solidFill>
              </a:rPr>
              <a:t>Example:</a:t>
            </a:r>
          </a:p>
          <a:p>
            <a:pPr marL="0" lvl="1" indent="0">
              <a:buNone/>
            </a:pPr>
            <a:r>
              <a:rPr lang="en-IN" sz="2800" dirty="0"/>
              <a:t>For a change from the equity method to another method of accounting for long-term investments, GAAP requires the prospective application of the new method</a:t>
            </a:r>
            <a:endParaRPr lang="en-US" sz="2800" dirty="0"/>
          </a:p>
        </p:txBody>
      </p:sp>
      <p:sp>
        <p:nvSpPr>
          <p:cNvPr id="6" name="Slide Number Placeholder 5">
            <a:extLst>
              <a:ext uri="{FF2B5EF4-FFF2-40B4-BE49-F238E27FC236}">
                <a16:creationId xmlns:a16="http://schemas.microsoft.com/office/drawing/2014/main" id="{64504397-D30C-F844-AB61-8F8991A584D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20</a:t>
            </a:fld>
            <a:endParaRPr lang="en-US" dirty="0"/>
          </a:p>
        </p:txBody>
      </p:sp>
    </p:spTree>
    <p:extLst>
      <p:ext uri="{BB962C8B-B14F-4D97-AF65-F5344CB8AC3E}">
        <p14:creationId xmlns:p14="http://schemas.microsoft.com/office/powerpoint/2010/main" val="236148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3" name="Title 2"/>
          <p:cNvSpPr>
            <a:spLocks noGrp="1"/>
          </p:cNvSpPr>
          <p:nvPr>
            <p:ph type="title"/>
          </p:nvPr>
        </p:nvSpPr>
        <p:spPr>
          <a:xfrm>
            <a:off x="379883" y="181770"/>
            <a:ext cx="8915399" cy="1444625"/>
          </a:xfrm>
        </p:spPr>
        <p:txBody>
          <a:bodyPr>
            <a:noAutofit/>
          </a:bodyPr>
          <a:lstStyle/>
          <a:p>
            <a:r>
              <a:rPr lang="en-IN" dirty="0"/>
              <a:t>The Prospective Approach: Changing Depreciation, Amortization, and Depletion Methods</a:t>
            </a:r>
            <a:endParaRPr lang="en-US" dirty="0"/>
          </a:p>
        </p:txBody>
      </p:sp>
      <p:sp>
        <p:nvSpPr>
          <p:cNvPr id="5" name="Content Placeholder 4"/>
          <p:cNvSpPr>
            <a:spLocks noGrp="1"/>
          </p:cNvSpPr>
          <p:nvPr>
            <p:ph idx="1"/>
          </p:nvPr>
        </p:nvSpPr>
        <p:spPr/>
        <p:txBody>
          <a:bodyPr>
            <a:normAutofit/>
          </a:bodyPr>
          <a:lstStyle/>
          <a:p>
            <a:pPr marL="20638" lvl="1" indent="0">
              <a:buNone/>
            </a:pPr>
            <a:endParaRPr lang="en-IN" sz="2000" dirty="0"/>
          </a:p>
          <a:p>
            <a:pPr marL="233363" lvl="1" indent="-212725"/>
            <a:r>
              <a:rPr lang="en-IN" sz="2800" dirty="0"/>
              <a:t>Considered to be a </a:t>
            </a:r>
            <a:r>
              <a:rPr lang="en-IN" sz="2800" b="1" dirty="0">
                <a:solidFill>
                  <a:srgbClr val="C00000"/>
                </a:solidFill>
              </a:rPr>
              <a:t>change in accounting estimate </a:t>
            </a:r>
            <a:r>
              <a:rPr lang="en-IN" sz="2800" dirty="0"/>
              <a:t>that is </a:t>
            </a:r>
            <a:r>
              <a:rPr lang="en-IN" sz="2800" b="1" dirty="0">
                <a:solidFill>
                  <a:srgbClr val="C00000"/>
                </a:solidFill>
              </a:rPr>
              <a:t>achieved by a change in accounting principle</a:t>
            </a:r>
          </a:p>
          <a:p>
            <a:pPr marL="233363" lvl="1" indent="-233363"/>
            <a:r>
              <a:rPr lang="en-IN" sz="2800" dirty="0"/>
              <a:t>Accounted for prospectively—precisely the way we account for changes in estimates</a:t>
            </a:r>
            <a:endParaRPr lang="en-US" sz="2800" dirty="0"/>
          </a:p>
        </p:txBody>
      </p:sp>
      <p:sp>
        <p:nvSpPr>
          <p:cNvPr id="6" name="Slide Number Placeholder 5">
            <a:extLst>
              <a:ext uri="{FF2B5EF4-FFF2-40B4-BE49-F238E27FC236}">
                <a16:creationId xmlns:a16="http://schemas.microsoft.com/office/drawing/2014/main" id="{3E37B2E7-27F4-344A-90F8-0416E7CE080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21</a:t>
            </a:fld>
            <a:endParaRPr lang="en-US" dirty="0"/>
          </a:p>
        </p:txBody>
      </p:sp>
    </p:spTree>
    <p:extLst>
      <p:ext uri="{BB962C8B-B14F-4D97-AF65-F5344CB8AC3E}">
        <p14:creationId xmlns:p14="http://schemas.microsoft.com/office/powerpoint/2010/main" val="149796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a:t>
            </a:r>
            <a:br>
              <a:rPr lang="en-US" altLang="en-US" sz="3200" dirty="0"/>
            </a:br>
            <a:r>
              <a:rPr lang="en-US" altLang="en-US" sz="3200" dirty="0"/>
              <a:t>Change in Accounting Principle</a:t>
            </a:r>
            <a:endParaRPr lang="en-US" sz="3400" dirty="0"/>
          </a:p>
        </p:txBody>
      </p:sp>
      <p:sp>
        <p:nvSpPr>
          <p:cNvPr id="414723" name="Rectangle 3"/>
          <p:cNvSpPr>
            <a:spLocks noGrp="1" noChangeArrowheads="1"/>
          </p:cNvSpPr>
          <p:nvPr>
            <p:ph idx="1"/>
          </p:nvPr>
        </p:nvSpPr>
        <p:spPr>
          <a:xfrm>
            <a:off x="693682" y="1295400"/>
            <a:ext cx="8450317" cy="5184228"/>
          </a:xfrm>
          <a:solidFill>
            <a:schemeClr val="bg1">
              <a:lumMod val="95000"/>
            </a:schemeClr>
          </a:solidFill>
        </p:spPr>
        <p:txBody>
          <a:bodyPr>
            <a:noAutofit/>
          </a:bodyPr>
          <a:lstStyle/>
          <a:p>
            <a:pPr marL="0" indent="0">
              <a:spcAft>
                <a:spcPts val="1200"/>
              </a:spcAft>
              <a:buNone/>
            </a:pPr>
            <a:r>
              <a:rPr lang="en-US" sz="2400" dirty="0"/>
              <a:t>A change in accounting principle that usually should not be reported by revising the financial statements of prior periods is a change from:</a:t>
            </a:r>
          </a:p>
          <a:p>
            <a:pPr marL="457200" indent="-457200">
              <a:buFont typeface="+mj-lt"/>
              <a:buAutoNum type="alphaLcPeriod"/>
            </a:pPr>
            <a:r>
              <a:rPr lang="en-US" sz="2400" dirty="0"/>
              <a:t>The weighted-average method to the FIFO method</a:t>
            </a:r>
          </a:p>
          <a:p>
            <a:pPr marL="457200" indent="-457200">
              <a:buFont typeface="+mj-lt"/>
              <a:buAutoNum type="alphaLcPeriod"/>
            </a:pPr>
            <a:r>
              <a:rPr lang="en-US" sz="2400" dirty="0"/>
              <a:t>The weighted-average method to the LIFO method</a:t>
            </a:r>
          </a:p>
          <a:p>
            <a:pPr marL="457200" indent="-457200">
              <a:buFont typeface="+mj-lt"/>
              <a:buAutoNum type="alphaLcPeriod"/>
            </a:pPr>
            <a:r>
              <a:rPr lang="en-US" sz="2400" dirty="0"/>
              <a:t>FIFO method to the weighted-average method</a:t>
            </a:r>
          </a:p>
          <a:p>
            <a:pPr marL="457200" indent="-457200">
              <a:buFont typeface="+mj-lt"/>
              <a:buAutoNum type="alphaLcPeriod"/>
            </a:pPr>
            <a:r>
              <a:rPr lang="en-US" sz="2400" dirty="0"/>
              <a:t>LIFO method to the weighted-average method</a:t>
            </a:r>
          </a:p>
        </p:txBody>
      </p:sp>
      <p:sp>
        <p:nvSpPr>
          <p:cNvPr id="2" name="Oval 1"/>
          <p:cNvSpPr/>
          <p:nvPr/>
        </p:nvSpPr>
        <p:spPr bwMode="auto">
          <a:xfrm flipV="1">
            <a:off x="685800" y="3048000"/>
            <a:ext cx="404660" cy="3707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005072" y="4876800"/>
            <a:ext cx="7391400" cy="951542"/>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800" dirty="0"/>
              <a:t>The correct answer is </a:t>
            </a:r>
            <a:r>
              <a:rPr lang="en-US" sz="2800" i="1" dirty="0"/>
              <a:t>b</a:t>
            </a:r>
            <a:r>
              <a:rPr lang="en-US" sz="2800" dirty="0"/>
              <a:t>. </a:t>
            </a:r>
          </a:p>
          <a:p>
            <a:r>
              <a:rPr lang="en-US" sz="2800" dirty="0"/>
              <a:t>Changes </a:t>
            </a:r>
            <a:r>
              <a:rPr lang="en-US" sz="2800" b="1" dirty="0">
                <a:solidFill>
                  <a:srgbClr val="C00000"/>
                </a:solidFill>
              </a:rPr>
              <a:t>to LIFO </a:t>
            </a:r>
            <a:r>
              <a:rPr lang="en-US" sz="2800" dirty="0"/>
              <a:t>are handled prospectively.</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8" name="Slide Number Placeholder 5">
            <a:extLst>
              <a:ext uri="{FF2B5EF4-FFF2-40B4-BE49-F238E27FC236}">
                <a16:creationId xmlns:a16="http://schemas.microsoft.com/office/drawing/2014/main" id="{508F8120-56F9-0440-A1A6-CE06AF884E9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22</a:t>
            </a:fld>
            <a:endParaRPr lang="en-US" dirty="0"/>
          </a:p>
        </p:txBody>
      </p:sp>
    </p:spTree>
    <p:extLst>
      <p:ext uri="{BB962C8B-B14F-4D97-AF65-F5344CB8AC3E}">
        <p14:creationId xmlns:p14="http://schemas.microsoft.com/office/powerpoint/2010/main" val="247320944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 </a:t>
            </a:r>
            <a:br>
              <a:rPr lang="en-US" altLang="en-US" sz="3200" dirty="0"/>
            </a:br>
            <a:r>
              <a:rPr lang="en-US" altLang="en-US" sz="3200" dirty="0"/>
              <a:t>Using the Retrospective Approach</a:t>
            </a:r>
            <a:endParaRPr lang="en-US" sz="3200" dirty="0"/>
          </a:p>
        </p:txBody>
      </p:sp>
      <p:sp>
        <p:nvSpPr>
          <p:cNvPr id="414723" name="Rectangle 3"/>
          <p:cNvSpPr>
            <a:spLocks noGrp="1" noChangeArrowheads="1"/>
          </p:cNvSpPr>
          <p:nvPr>
            <p:ph idx="1"/>
          </p:nvPr>
        </p:nvSpPr>
        <p:spPr>
          <a:xfrm>
            <a:off x="693682" y="1219200"/>
            <a:ext cx="8450317" cy="5260428"/>
          </a:xfrm>
          <a:solidFill>
            <a:schemeClr val="bg1">
              <a:lumMod val="95000"/>
            </a:schemeClr>
          </a:solidFill>
        </p:spPr>
        <p:txBody>
          <a:bodyPr>
            <a:noAutofit/>
          </a:bodyPr>
          <a:lstStyle/>
          <a:p>
            <a:pPr marL="0" indent="0">
              <a:spcAft>
                <a:spcPts val="1200"/>
              </a:spcAft>
              <a:buNone/>
            </a:pPr>
            <a:r>
              <a:rPr lang="en-US" dirty="0"/>
              <a:t>Which of the following is </a:t>
            </a:r>
            <a:r>
              <a:rPr lang="en-US" b="1" dirty="0"/>
              <a:t>not</a:t>
            </a:r>
            <a:r>
              <a:rPr lang="en-US" dirty="0"/>
              <a:t> a change in accounting principle usually accounted for by restrospectively revising prior financial statements?</a:t>
            </a:r>
          </a:p>
          <a:p>
            <a:pPr marL="514350" indent="-514350">
              <a:buFont typeface="+mj-lt"/>
              <a:buAutoNum type="alphaLcPeriod"/>
            </a:pPr>
            <a:r>
              <a:rPr lang="en-US" dirty="0"/>
              <a:t>Change from sum-of-the-years’-digits to double-declining balance depreciation method</a:t>
            </a:r>
          </a:p>
          <a:p>
            <a:pPr marL="514350" indent="-514350">
              <a:buFont typeface="+mj-lt"/>
              <a:buAutoNum type="alphaLcPeriod"/>
            </a:pPr>
            <a:r>
              <a:rPr lang="en-US" dirty="0"/>
              <a:t>Change from FIFO to the average method</a:t>
            </a:r>
          </a:p>
          <a:p>
            <a:pPr marL="514350" indent="-514350">
              <a:buFont typeface="+mj-lt"/>
              <a:buAutoNum type="alphaLcPeriod"/>
            </a:pPr>
            <a:r>
              <a:rPr lang="en-US" dirty="0"/>
              <a:t>Change from the average method to FIFO</a:t>
            </a:r>
          </a:p>
          <a:p>
            <a:pPr marL="514350" indent="-514350">
              <a:buFont typeface="+mj-lt"/>
              <a:buAutoNum type="alphaLcPeriod"/>
            </a:pPr>
            <a:r>
              <a:rPr lang="en-US" dirty="0"/>
              <a:t>Change from LIFO to FIFO</a:t>
            </a:r>
          </a:p>
        </p:txBody>
      </p:sp>
      <p:sp>
        <p:nvSpPr>
          <p:cNvPr id="2" name="Oval 1"/>
          <p:cNvSpPr/>
          <p:nvPr/>
        </p:nvSpPr>
        <p:spPr bwMode="auto">
          <a:xfrm flipV="1">
            <a:off x="627808" y="2694548"/>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693682" y="5063795"/>
            <a:ext cx="8176137" cy="1382430"/>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800" dirty="0"/>
              <a:t>The correct answer is </a:t>
            </a:r>
            <a:r>
              <a:rPr lang="en-US" sz="2800" i="1" dirty="0"/>
              <a:t>a</a:t>
            </a:r>
            <a:r>
              <a:rPr lang="en-US" sz="2800" dirty="0"/>
              <a:t>. </a:t>
            </a:r>
          </a:p>
          <a:p>
            <a:r>
              <a:rPr lang="en-US" sz="2800" dirty="0"/>
              <a:t>Changes in depreciation methods are treated as changes in estimates and accounted for prospectively.</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LO20-3</a:t>
            </a:r>
          </a:p>
        </p:txBody>
      </p:sp>
      <p:sp>
        <p:nvSpPr>
          <p:cNvPr id="8" name="Slide Number Placeholder 5">
            <a:extLst>
              <a:ext uri="{FF2B5EF4-FFF2-40B4-BE49-F238E27FC236}">
                <a16:creationId xmlns:a16="http://schemas.microsoft.com/office/drawing/2014/main" id="{3021204F-307F-D44D-BB32-EF20F74AD4D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23</a:t>
            </a:fld>
            <a:endParaRPr lang="en-US" dirty="0"/>
          </a:p>
        </p:txBody>
      </p:sp>
    </p:spTree>
    <p:extLst>
      <p:ext uri="{BB962C8B-B14F-4D97-AF65-F5344CB8AC3E}">
        <p14:creationId xmlns:p14="http://schemas.microsoft.com/office/powerpoint/2010/main" val="283921652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Accounting Estimate</a:t>
            </a:r>
          </a:p>
        </p:txBody>
      </p:sp>
      <p:sp>
        <p:nvSpPr>
          <p:cNvPr id="3" name="Content Placeholder 2"/>
          <p:cNvSpPr>
            <a:spLocks noGrp="1"/>
          </p:cNvSpPr>
          <p:nvPr>
            <p:ph idx="1"/>
          </p:nvPr>
        </p:nvSpPr>
        <p:spPr>
          <a:xfrm>
            <a:off x="761999" y="1334127"/>
            <a:ext cx="8013600" cy="5057775"/>
          </a:xfrm>
        </p:spPr>
        <p:txBody>
          <a:bodyPr>
            <a:normAutofit/>
          </a:bodyPr>
          <a:lstStyle/>
          <a:p>
            <a:r>
              <a:rPr lang="en-US" dirty="0"/>
              <a:t>Revision of an estimate may result from new information or new experience</a:t>
            </a:r>
            <a:endParaRPr lang="en-US" sz="2800" dirty="0"/>
          </a:p>
          <a:p>
            <a:pPr>
              <a:buFont typeface="Arial" panose="020B0604020202020204" pitchFamily="34" charset="0"/>
              <a:buChar char="•"/>
            </a:pPr>
            <a:r>
              <a:rPr lang="en-US" sz="2800" dirty="0"/>
              <a:t>They are accounted for </a:t>
            </a:r>
            <a:r>
              <a:rPr lang="en-US" sz="2800" b="1" dirty="0">
                <a:solidFill>
                  <a:srgbClr val="C00000"/>
                </a:solidFill>
              </a:rPr>
              <a:t>prospectively</a:t>
            </a:r>
          </a:p>
          <a:p>
            <a:r>
              <a:rPr lang="en-US" dirty="0"/>
              <a:t>Disclosure note should describe the effect of a change in estimate on </a:t>
            </a:r>
            <a:r>
              <a:rPr lang="en-US" b="1" dirty="0">
                <a:solidFill>
                  <a:srgbClr val="C00000"/>
                </a:solidFill>
              </a:rPr>
              <a:t>income from continuing operations</a:t>
            </a:r>
            <a:r>
              <a:rPr lang="en-US" dirty="0"/>
              <a:t>, </a:t>
            </a:r>
            <a:r>
              <a:rPr lang="en-US" b="1" dirty="0">
                <a:solidFill>
                  <a:srgbClr val="C00000"/>
                </a:solidFill>
              </a:rPr>
              <a:t>net income</a:t>
            </a:r>
            <a:r>
              <a:rPr lang="en-US" dirty="0"/>
              <a:t>, and related </a:t>
            </a:r>
            <a:r>
              <a:rPr lang="en-US" b="1" dirty="0">
                <a:solidFill>
                  <a:srgbClr val="C00000"/>
                </a:solidFill>
              </a:rPr>
              <a:t>per share amounts</a:t>
            </a:r>
            <a:r>
              <a:rPr lang="en-US" dirty="0"/>
              <a:t> for the current period</a:t>
            </a:r>
            <a:endParaRPr lang="en-US" sz="2800" dirty="0"/>
          </a:p>
          <a:p>
            <a:pPr marL="0" indent="0">
              <a:buNone/>
            </a:pPr>
            <a:endParaRPr lang="en-US" dirty="0">
              <a:solidFill>
                <a:srgbClr val="0070C0"/>
              </a:solidFill>
            </a:endParaRPr>
          </a:p>
          <a:p>
            <a:pPr marL="0" indent="0">
              <a:buNone/>
            </a:pPr>
            <a:endParaRPr lang="en-US" dirty="0">
              <a:solidFill>
                <a:srgbClr val="0070C0"/>
              </a:solidFill>
            </a:endParaRP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5" name="Slide Number Placeholder 5">
            <a:extLst>
              <a:ext uri="{FF2B5EF4-FFF2-40B4-BE49-F238E27FC236}">
                <a16:creationId xmlns:a16="http://schemas.microsoft.com/office/drawing/2014/main" id="{58140150-3E64-3445-B835-B229C49689D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24</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Estimate—</a:t>
            </a:r>
            <a:br>
              <a:rPr lang="en-US" dirty="0"/>
            </a:br>
            <a:r>
              <a:rPr lang="en-US" dirty="0"/>
              <a:t>Owens-Corning Fiberglass Corporation</a:t>
            </a: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5" name="Rectangle: Diagonal Corners Rounded 4">
            <a:extLst>
              <a:ext uri="{FF2B5EF4-FFF2-40B4-BE49-F238E27FC236}">
                <a16:creationId xmlns:a16="http://schemas.microsoft.com/office/drawing/2014/main" id="{40DD112E-A155-46DF-9309-DC95D6B3F355}"/>
              </a:ext>
            </a:extLst>
          </p:cNvPr>
          <p:cNvSpPr/>
          <p:nvPr/>
        </p:nvSpPr>
        <p:spPr>
          <a:xfrm flipH="1">
            <a:off x="685799" y="1905000"/>
            <a:ext cx="8306915" cy="36576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E41E4B64-07AB-4911-B4B5-4597B993382A}"/>
              </a:ext>
            </a:extLst>
          </p:cNvPr>
          <p:cNvSpPr txBox="1"/>
          <p:nvPr/>
        </p:nvSpPr>
        <p:spPr>
          <a:xfrm>
            <a:off x="762025" y="2241926"/>
            <a:ext cx="8154873" cy="2862322"/>
          </a:xfrm>
          <a:prstGeom prst="rect">
            <a:avLst/>
          </a:prstGeom>
          <a:solidFill>
            <a:srgbClr val="CEE2ED"/>
          </a:solidFill>
          <a:ln>
            <a:noFill/>
          </a:ln>
        </p:spPr>
        <p:txBody>
          <a:bodyPr wrap="square" lIns="182880" rtlCol="0">
            <a:spAutoFit/>
          </a:bodyPr>
          <a:lstStyle/>
          <a:p>
            <a:r>
              <a:rPr lang="en-US" b="1" dirty="0"/>
              <a:t>Note 6: Depreciation of Plant and Equipment (in part) </a:t>
            </a:r>
            <a:endParaRPr lang="en-US" dirty="0"/>
          </a:p>
          <a:p>
            <a:r>
              <a:rPr lang="en-US" dirty="0"/>
              <a:t>. . . the Company completed a review of its fixed asset lives. The Company determined that as a result of actions taken to increase its preventative maintenance and programs initiated with its equipment suppliers to increase the quality of their products, actual lives for certain asset categories were generally longer than the useful lives for depreciation purposes. Therefore, the Company extended the estimated useful lives of certain categories of plant and equipment, effective. . . . The effect of this change in estimate reduced depreciation expense for the year ended . . . , by $14 million and increased income before cumulative effect of accounting change by $8 million ($.19 per share). </a:t>
            </a:r>
            <a:endParaRPr lang="en-US" sz="2000" dirty="0"/>
          </a:p>
        </p:txBody>
      </p:sp>
      <p:sp>
        <p:nvSpPr>
          <p:cNvPr id="7" name="Slide Number Placeholder 5">
            <a:extLst>
              <a:ext uri="{FF2B5EF4-FFF2-40B4-BE49-F238E27FC236}">
                <a16:creationId xmlns:a16="http://schemas.microsoft.com/office/drawing/2014/main" id="{87CA0D7E-994D-704C-AE42-BA13431510D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25</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761999" y="5029200"/>
            <a:ext cx="8246062" cy="1584158"/>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Accounting Estimate </a:t>
            </a:r>
            <a:r>
              <a:rPr lang="en-US" sz="2400" dirty="0"/>
              <a:t>(continued)</a:t>
            </a:r>
          </a:p>
        </p:txBody>
      </p:sp>
      <p:sp>
        <p:nvSpPr>
          <p:cNvPr id="3" name="Content Placeholder 2"/>
          <p:cNvSpPr>
            <a:spLocks noGrp="1"/>
          </p:cNvSpPr>
          <p:nvPr>
            <p:ph idx="1"/>
          </p:nvPr>
        </p:nvSpPr>
        <p:spPr/>
        <p:txBody>
          <a:bodyPr>
            <a:normAutofit/>
          </a:bodyPr>
          <a:lstStyle/>
          <a:p>
            <a:pPr>
              <a:buNone/>
            </a:pPr>
            <a:endParaRPr lang="en-US" dirty="0">
              <a:solidFill>
                <a:srgbClr val="0070C0"/>
              </a:solidFill>
            </a:endParaRPr>
          </a:p>
          <a:p>
            <a:pPr marL="0" indent="0">
              <a:buNone/>
            </a:pPr>
            <a:endParaRPr lang="en-US" dirty="0">
              <a:solidFill>
                <a:srgbClr val="0070C0"/>
              </a:solidFill>
            </a:endParaRP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5" name="Rectangle 4"/>
          <p:cNvSpPr/>
          <p:nvPr/>
        </p:nvSpPr>
        <p:spPr>
          <a:xfrm>
            <a:off x="628309" y="942607"/>
            <a:ext cx="8379751" cy="4154984"/>
          </a:xfrm>
          <a:prstGeom prst="rect">
            <a:avLst/>
          </a:prstGeom>
        </p:spPr>
        <p:txBody>
          <a:bodyPr wrap="square">
            <a:spAutoFit/>
          </a:bodyPr>
          <a:lstStyle/>
          <a:p>
            <a:r>
              <a:rPr lang="en-US" sz="2400" dirty="0"/>
              <a:t>Universal Semiconductors estimates warranty expense as 2% of sales.</a:t>
            </a:r>
          </a:p>
          <a:p>
            <a:pPr marL="342900" indent="-342900">
              <a:buFont typeface="Arial" panose="020B0604020202020204" pitchFamily="34" charset="0"/>
              <a:buChar char="•"/>
            </a:pPr>
            <a:r>
              <a:rPr lang="en-US" sz="2400" dirty="0"/>
              <a:t>After a review during 2021, Universal </a:t>
            </a:r>
            <a:r>
              <a:rPr lang="en-US" sz="2400" b="1" dirty="0">
                <a:solidFill>
                  <a:srgbClr val="C00000"/>
                </a:solidFill>
              </a:rPr>
              <a:t>determined that 3% of sales is a more realistic estimate</a:t>
            </a:r>
            <a:r>
              <a:rPr lang="en-US" sz="2400" dirty="0">
                <a:solidFill>
                  <a:srgbClr val="C00000"/>
                </a:solidFill>
              </a:rPr>
              <a:t> </a:t>
            </a:r>
            <a:r>
              <a:rPr lang="en-US" sz="2400" dirty="0"/>
              <a:t>of its payment experience.</a:t>
            </a:r>
          </a:p>
          <a:p>
            <a:pPr marL="342900" indent="-342900">
              <a:buFont typeface="Arial" panose="020B0604020202020204" pitchFamily="34" charset="0"/>
              <a:buChar char="•"/>
            </a:pPr>
            <a:r>
              <a:rPr lang="en-US" sz="2400" dirty="0"/>
              <a:t>Sales in 2021 are $400 million.</a:t>
            </a:r>
          </a:p>
          <a:p>
            <a:pPr marL="342900" indent="-342900">
              <a:buFont typeface="Arial" panose="020B0604020202020204" pitchFamily="34" charset="0"/>
              <a:buChar char="•"/>
            </a:pPr>
            <a:r>
              <a:rPr lang="en-US" sz="2400" dirty="0"/>
              <a:t>The effective tax rate is 25%. </a:t>
            </a:r>
          </a:p>
          <a:p>
            <a:pPr marL="342900" indent="-342900">
              <a:buFont typeface="Arial" panose="020B0604020202020204" pitchFamily="34" charset="0"/>
              <a:buChar char="•"/>
            </a:pPr>
            <a:r>
              <a:rPr lang="en-US" sz="2400" dirty="0"/>
              <a:t>No account balances are adjusted </a:t>
            </a:r>
          </a:p>
          <a:p>
            <a:r>
              <a:rPr lang="en-US" sz="2400" dirty="0"/>
              <a:t>Prior periods are not revised and no cumulative effect of the estimate change is reported. Rather, in 2021 and later years, the adjusting entry to record warranty expense simply will reflect the new percentage. In 2021, the entry would be as follows: </a:t>
            </a:r>
          </a:p>
        </p:txBody>
      </p:sp>
      <p:sp>
        <p:nvSpPr>
          <p:cNvPr id="7" name="TextBox 6"/>
          <p:cNvSpPr txBox="1"/>
          <p:nvPr/>
        </p:nvSpPr>
        <p:spPr>
          <a:xfrm>
            <a:off x="838200" y="5745290"/>
            <a:ext cx="6700788" cy="461665"/>
          </a:xfrm>
          <a:prstGeom prst="rect">
            <a:avLst/>
          </a:prstGeom>
          <a:noFill/>
        </p:spPr>
        <p:txBody>
          <a:bodyPr wrap="square" rtlCol="0">
            <a:spAutoFit/>
          </a:bodyPr>
          <a:lstStyle/>
          <a:p>
            <a:r>
              <a:rPr lang="en-US" sz="2400" dirty="0"/>
              <a:t>Warranty expense (3% × $400 million)</a:t>
            </a:r>
            <a:endParaRPr lang="en-IN" sz="2400" dirty="0">
              <a:latin typeface="+mn-lt"/>
            </a:endParaRPr>
          </a:p>
        </p:txBody>
      </p:sp>
      <p:sp>
        <p:nvSpPr>
          <p:cNvPr id="8" name="TextBox 7"/>
          <p:cNvSpPr txBox="1"/>
          <p:nvPr/>
        </p:nvSpPr>
        <p:spPr>
          <a:xfrm>
            <a:off x="6629400" y="5745290"/>
            <a:ext cx="1243502" cy="461665"/>
          </a:xfrm>
          <a:prstGeom prst="rect">
            <a:avLst/>
          </a:prstGeom>
          <a:noFill/>
        </p:spPr>
        <p:txBody>
          <a:bodyPr wrap="square" rtlCol="0">
            <a:spAutoFit/>
          </a:bodyPr>
          <a:lstStyle/>
          <a:p>
            <a:pPr algn="ctr"/>
            <a:r>
              <a:rPr lang="en-IN" sz="2400" dirty="0"/>
              <a:t>12</a:t>
            </a:r>
            <a:endParaRPr lang="en-IN" sz="2400" dirty="0">
              <a:latin typeface="+mn-lt"/>
            </a:endParaRPr>
          </a:p>
        </p:txBody>
      </p:sp>
      <p:sp>
        <p:nvSpPr>
          <p:cNvPr id="9" name="TextBox 8"/>
          <p:cNvSpPr txBox="1"/>
          <p:nvPr/>
        </p:nvSpPr>
        <p:spPr>
          <a:xfrm>
            <a:off x="914400" y="6126290"/>
            <a:ext cx="6108415" cy="461665"/>
          </a:xfrm>
          <a:prstGeom prst="rect">
            <a:avLst/>
          </a:prstGeom>
          <a:noFill/>
        </p:spPr>
        <p:txBody>
          <a:bodyPr wrap="square" rtlCol="0">
            <a:spAutoFit/>
          </a:bodyPr>
          <a:lstStyle/>
          <a:p>
            <a:r>
              <a:rPr lang="en-IN" sz="2400" dirty="0"/>
              <a:t>	Warranty liability</a:t>
            </a:r>
            <a:endParaRPr lang="en-IN" sz="2400" dirty="0">
              <a:latin typeface="+mn-lt"/>
            </a:endParaRPr>
          </a:p>
        </p:txBody>
      </p:sp>
      <p:sp>
        <p:nvSpPr>
          <p:cNvPr id="10" name="TextBox 9"/>
          <p:cNvSpPr txBox="1"/>
          <p:nvPr/>
        </p:nvSpPr>
        <p:spPr>
          <a:xfrm>
            <a:off x="7772400" y="6050090"/>
            <a:ext cx="1235661" cy="461665"/>
          </a:xfrm>
          <a:prstGeom prst="rect">
            <a:avLst/>
          </a:prstGeom>
          <a:noFill/>
        </p:spPr>
        <p:txBody>
          <a:bodyPr wrap="square" rtlCol="0">
            <a:spAutoFit/>
          </a:bodyPr>
          <a:lstStyle/>
          <a:p>
            <a:pPr algn="ctr"/>
            <a:r>
              <a:rPr lang="en-IN" sz="2400" dirty="0">
                <a:latin typeface="+mn-lt"/>
              </a:rPr>
              <a:t>12</a:t>
            </a:r>
          </a:p>
        </p:txBody>
      </p:sp>
      <p:sp>
        <p:nvSpPr>
          <p:cNvPr id="11" name="TextBox 10"/>
          <p:cNvSpPr txBox="1"/>
          <p:nvPr/>
        </p:nvSpPr>
        <p:spPr>
          <a:xfrm>
            <a:off x="2667000" y="5288090"/>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12" name="Straight Connector 11"/>
          <p:cNvCxnSpPr/>
          <p:nvPr/>
        </p:nvCxnSpPr>
        <p:spPr>
          <a:xfrm>
            <a:off x="762000" y="5745290"/>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05600" y="528809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14" name="TextBox 13"/>
          <p:cNvSpPr txBox="1"/>
          <p:nvPr/>
        </p:nvSpPr>
        <p:spPr>
          <a:xfrm>
            <a:off x="7924800" y="528809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15" name="Rectangle 14"/>
          <p:cNvSpPr/>
          <p:nvPr/>
        </p:nvSpPr>
        <p:spPr>
          <a:xfrm>
            <a:off x="7042868" y="5029200"/>
            <a:ext cx="1505540" cy="369332"/>
          </a:xfrm>
          <a:prstGeom prst="rect">
            <a:avLst/>
          </a:prstGeom>
        </p:spPr>
        <p:txBody>
          <a:bodyPr wrap="none">
            <a:spAutoFit/>
          </a:bodyPr>
          <a:lstStyle/>
          <a:p>
            <a:r>
              <a:rPr lang="en-US" dirty="0"/>
              <a:t>($ in millions) </a:t>
            </a:r>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fade">
                                      <p:cBhvr>
                                        <p:cTn id="24" dur="500"/>
                                        <p:tgtEl>
                                          <p:spTgt spid="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uiExpand="1" build="p"/>
      <p:bldP spid="7" grpId="0"/>
      <p:bldP spid="8" grpId="0"/>
      <p:bldP spid="9" grpId="0"/>
      <p:bldP spid="10" grpId="0"/>
      <p:bldP spid="11" grpId="0"/>
      <p:bldP spid="13" grpId="0"/>
      <p:bldP spid="14" grpId="0"/>
      <p:bldP spid="1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US" dirty="0"/>
              <a:t>Change in Accounting Estimate </a:t>
            </a:r>
            <a:r>
              <a:rPr lang="en-US" sz="2600" dirty="0"/>
              <a:t>(continued 2)</a:t>
            </a:r>
          </a:p>
        </p:txBody>
      </p:sp>
      <p:sp>
        <p:nvSpPr>
          <p:cNvPr id="3" name="Content Placeholder 2"/>
          <p:cNvSpPr>
            <a:spLocks noGrp="1"/>
          </p:cNvSpPr>
          <p:nvPr>
            <p:ph idx="1"/>
          </p:nvPr>
        </p:nvSpPr>
        <p:spPr/>
        <p:txBody>
          <a:bodyPr>
            <a:normAutofit/>
          </a:bodyPr>
          <a:lstStyle/>
          <a:p>
            <a:pPr>
              <a:buNone/>
            </a:pPr>
            <a:endParaRPr lang="en-US" dirty="0">
              <a:solidFill>
                <a:srgbClr val="0070C0"/>
              </a:solidFill>
            </a:endParaRPr>
          </a:p>
          <a:p>
            <a:pPr marL="0" indent="0">
              <a:buNone/>
            </a:pPr>
            <a:endParaRPr lang="en-US" dirty="0">
              <a:solidFill>
                <a:srgbClr val="0070C0"/>
              </a:solidFill>
            </a:endParaRP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5" name="Rectangle 4"/>
          <p:cNvSpPr/>
          <p:nvPr/>
        </p:nvSpPr>
        <p:spPr>
          <a:xfrm>
            <a:off x="838200" y="1126153"/>
            <a:ext cx="8077200" cy="4216539"/>
          </a:xfrm>
          <a:prstGeom prst="rect">
            <a:avLst/>
          </a:prstGeom>
        </p:spPr>
        <p:txBody>
          <a:bodyPr wrap="square">
            <a:spAutoFit/>
          </a:bodyPr>
          <a:lstStyle/>
          <a:p>
            <a:r>
              <a:rPr lang="en-US" sz="2200" dirty="0"/>
              <a:t>Universal Semiconductors estimates warranty expense as 2% of sales. After a review during 2021, Universal determined that 3% of sales is a more realistic estimate of its payment experience. Sales in 2021 are $400 million. The effective income tax rate is 25%. </a:t>
            </a:r>
          </a:p>
          <a:p>
            <a:pPr marL="228600" indent="-228600">
              <a:buFont typeface="Arial" pitchFamily="34" charset="0"/>
              <a:buChar char="•"/>
            </a:pPr>
            <a:r>
              <a:rPr lang="en-US" sz="2200" dirty="0"/>
              <a:t>The after-tax effect of the change in estimate is </a:t>
            </a:r>
            <a:r>
              <a:rPr lang="en-IN" sz="2200" b="1" dirty="0">
                <a:solidFill>
                  <a:srgbClr val="CC0066"/>
                </a:solidFill>
              </a:rPr>
              <a:t>$1 million</a:t>
            </a:r>
            <a:endParaRPr lang="en-IN" sz="2200" dirty="0"/>
          </a:p>
          <a:p>
            <a:pPr marL="228600" indent="-228600">
              <a:buFont typeface="Arial" pitchFamily="34" charset="0"/>
              <a:buChar char="•"/>
            </a:pPr>
            <a:endParaRPr lang="en-IN" sz="2200" dirty="0"/>
          </a:p>
          <a:p>
            <a:pPr marL="228600" indent="-228600">
              <a:buFont typeface="Arial" pitchFamily="34" charset="0"/>
              <a:buChar char="•"/>
            </a:pPr>
            <a:endParaRPr lang="en-US" sz="2200" dirty="0"/>
          </a:p>
          <a:p>
            <a:pPr marL="228600" indent="-228600">
              <a:buFont typeface="Arial" pitchFamily="34" charset="0"/>
              <a:buChar char="•"/>
            </a:pPr>
            <a:r>
              <a:rPr lang="en-US" sz="2200" dirty="0"/>
              <a:t>Assuming 100 million outstanding shares of common stock, the effect is described in a disclosure note to the financial statements as follows:</a:t>
            </a:r>
          </a:p>
          <a:p>
            <a:endParaRPr lang="en-US" sz="2400" dirty="0"/>
          </a:p>
          <a:p>
            <a:endParaRPr lang="en-US" sz="2400" dirty="0"/>
          </a:p>
        </p:txBody>
      </p:sp>
      <p:sp>
        <p:nvSpPr>
          <p:cNvPr id="32" name="TextBox 31"/>
          <p:cNvSpPr txBox="1"/>
          <p:nvPr/>
        </p:nvSpPr>
        <p:spPr>
          <a:xfrm>
            <a:off x="838200" y="2967335"/>
            <a:ext cx="7848600" cy="461665"/>
          </a:xfrm>
          <a:prstGeom prst="rect">
            <a:avLst/>
          </a:prstGeom>
          <a:solidFill>
            <a:schemeClr val="accent2">
              <a:lumMod val="20000"/>
              <a:lumOff val="80000"/>
            </a:schemeClr>
          </a:solidFill>
          <a:ln w="28575">
            <a:solidFill>
              <a:schemeClr val="accent1"/>
            </a:solidFill>
          </a:ln>
        </p:spPr>
        <p:txBody>
          <a:bodyPr wrap="square" rtlCol="0">
            <a:spAutoFit/>
          </a:bodyPr>
          <a:lstStyle/>
          <a:p>
            <a:r>
              <a:rPr lang="en-US" sz="2400" dirty="0"/>
              <a:t>[$400 million × (3% − 2%) = $4 million, less 25% of $4 million]</a:t>
            </a:r>
          </a:p>
        </p:txBody>
      </p:sp>
      <p:cxnSp>
        <p:nvCxnSpPr>
          <p:cNvPr id="7" name="Straight Arrow Connector 6"/>
          <p:cNvCxnSpPr>
            <a:cxnSpLocks/>
          </p:cNvCxnSpPr>
          <p:nvPr/>
        </p:nvCxnSpPr>
        <p:spPr>
          <a:xfrm flipV="1">
            <a:off x="6819900" y="2819400"/>
            <a:ext cx="0" cy="299417"/>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9" name="Rectangle: Diagonal Corners Rounded 8">
            <a:extLst>
              <a:ext uri="{FF2B5EF4-FFF2-40B4-BE49-F238E27FC236}">
                <a16:creationId xmlns:a16="http://schemas.microsoft.com/office/drawing/2014/main" id="{A70C241D-EF83-4EDB-86D4-F4834861C658}"/>
              </a:ext>
            </a:extLst>
          </p:cNvPr>
          <p:cNvSpPr/>
          <p:nvPr/>
        </p:nvSpPr>
        <p:spPr>
          <a:xfrm flipH="1">
            <a:off x="635327" y="4641524"/>
            <a:ext cx="8285581" cy="16764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AB3ACAA9-8378-4A63-AE20-4A0ED53846CD}"/>
              </a:ext>
            </a:extLst>
          </p:cNvPr>
          <p:cNvSpPr txBox="1"/>
          <p:nvPr/>
        </p:nvSpPr>
        <p:spPr>
          <a:xfrm>
            <a:off x="832305" y="4756720"/>
            <a:ext cx="7778295" cy="1477328"/>
          </a:xfrm>
          <a:prstGeom prst="rect">
            <a:avLst/>
          </a:prstGeom>
          <a:solidFill>
            <a:srgbClr val="CEE2ED"/>
          </a:solidFill>
          <a:ln>
            <a:noFill/>
          </a:ln>
        </p:spPr>
        <p:txBody>
          <a:bodyPr wrap="square" lIns="182880" rtlCol="0">
            <a:spAutoFit/>
          </a:bodyPr>
          <a:lstStyle/>
          <a:p>
            <a:r>
              <a:rPr lang="en-US" b="1" dirty="0"/>
              <a:t>Note A: Warranties </a:t>
            </a:r>
            <a:endParaRPr lang="en-US" dirty="0"/>
          </a:p>
          <a:p>
            <a:r>
              <a:rPr lang="en-US" dirty="0"/>
              <a:t>In 2021, the company revised the percentage used to estimate warranty expense. The change provides a better indication of cost experience. The effect of the change was to decrease 2021 net income by </a:t>
            </a:r>
            <a:r>
              <a:rPr lang="en-US" b="1" dirty="0"/>
              <a:t>$3 million</a:t>
            </a:r>
            <a:r>
              <a:rPr lang="en-US" dirty="0"/>
              <a:t>, or $0.03 per share.. </a:t>
            </a:r>
            <a:endParaRPr lang="en-US" sz="2000" dirty="0"/>
          </a:p>
        </p:txBody>
      </p:sp>
      <p:sp>
        <p:nvSpPr>
          <p:cNvPr id="11" name="Slide Number Placeholder 5">
            <a:extLst>
              <a:ext uri="{FF2B5EF4-FFF2-40B4-BE49-F238E27FC236}">
                <a16:creationId xmlns:a16="http://schemas.microsoft.com/office/drawing/2014/main" id="{F336CDC4-71BF-8F44-93BD-DE0A9BD8C84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27</a:t>
            </a:fld>
            <a:endParaRPr lang="en-US" dirty="0"/>
          </a:p>
        </p:txBody>
      </p:sp>
    </p:spTree>
    <p:extLst>
      <p:ext uri="{BB962C8B-B14F-4D97-AF65-F5344CB8AC3E}">
        <p14:creationId xmlns:p14="http://schemas.microsoft.com/office/powerpoint/2010/main" val="179667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par>
                                <p:cTn id="16" presetID="1"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32" grpId="0" uiExpand="1"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a:t>
            </a:r>
            <a:br>
              <a:rPr lang="en-US" altLang="en-US" sz="3200" dirty="0"/>
            </a:br>
            <a:r>
              <a:rPr lang="en-US" altLang="en-US" sz="3200" dirty="0"/>
              <a:t>Using the Prospective Approach</a:t>
            </a:r>
            <a:endParaRPr lang="en-US" sz="3200" dirty="0"/>
          </a:p>
        </p:txBody>
      </p:sp>
      <p:sp>
        <p:nvSpPr>
          <p:cNvPr id="414723" name="Rectangle 3"/>
          <p:cNvSpPr>
            <a:spLocks noGrp="1" noChangeArrowheads="1"/>
          </p:cNvSpPr>
          <p:nvPr>
            <p:ph idx="1"/>
          </p:nvPr>
        </p:nvSpPr>
        <p:spPr>
          <a:xfrm>
            <a:off x="693682" y="1295400"/>
            <a:ext cx="8450317" cy="5260428"/>
          </a:xfrm>
          <a:solidFill>
            <a:schemeClr val="bg1">
              <a:lumMod val="95000"/>
            </a:schemeClr>
          </a:solidFill>
        </p:spPr>
        <p:txBody>
          <a:bodyPr>
            <a:noAutofit/>
          </a:bodyPr>
          <a:lstStyle/>
          <a:p>
            <a:pPr marL="0" indent="0">
              <a:spcAft>
                <a:spcPts val="1200"/>
              </a:spcAft>
              <a:buNone/>
            </a:pPr>
            <a:r>
              <a:rPr lang="en-US" dirty="0"/>
              <a:t>The prospective approach usually is required for:</a:t>
            </a:r>
          </a:p>
          <a:p>
            <a:pPr marL="514350" indent="-514350">
              <a:buFont typeface="+mj-lt"/>
              <a:buAutoNum type="alphaLcPeriod"/>
            </a:pPr>
            <a:r>
              <a:rPr lang="en-US" dirty="0"/>
              <a:t>A change in reporting entity</a:t>
            </a:r>
          </a:p>
          <a:p>
            <a:pPr marL="514350" indent="-514350">
              <a:buFont typeface="+mj-lt"/>
              <a:buAutoNum type="alphaLcPeriod"/>
            </a:pPr>
            <a:r>
              <a:rPr lang="en-US" dirty="0"/>
              <a:t>A change in estimate</a:t>
            </a:r>
          </a:p>
          <a:p>
            <a:pPr marL="514350" indent="-514350">
              <a:buFont typeface="+mj-lt"/>
              <a:buAutoNum type="alphaLcPeriod"/>
            </a:pPr>
            <a:r>
              <a:rPr lang="en-US" dirty="0"/>
              <a:t>A change in accounting principle</a:t>
            </a:r>
          </a:p>
          <a:p>
            <a:pPr marL="514350" indent="-514350">
              <a:buFont typeface="+mj-lt"/>
              <a:buAutoNum type="alphaLcPeriod"/>
            </a:pPr>
            <a:r>
              <a:rPr lang="en-US" dirty="0"/>
              <a:t>A correction of an error</a:t>
            </a:r>
          </a:p>
        </p:txBody>
      </p:sp>
      <p:sp>
        <p:nvSpPr>
          <p:cNvPr id="2" name="Oval 1"/>
          <p:cNvSpPr/>
          <p:nvPr/>
        </p:nvSpPr>
        <p:spPr bwMode="auto">
          <a:xfrm flipV="1">
            <a:off x="664595" y="252485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103587" y="4343400"/>
            <a:ext cx="7430813" cy="1813317"/>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800" dirty="0"/>
              <a:t>The correct answer is </a:t>
            </a:r>
            <a:r>
              <a:rPr lang="en-US" sz="2800" i="1" dirty="0"/>
              <a:t>b</a:t>
            </a:r>
            <a:r>
              <a:rPr lang="en-US" sz="2800" dirty="0"/>
              <a:t>. With a change in estimate, the current amounts are used to apply the new estimate this year and future years. The new estimate is not applied to previous periods.</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LO20-4</a:t>
            </a:r>
          </a:p>
        </p:txBody>
      </p:sp>
      <p:sp>
        <p:nvSpPr>
          <p:cNvPr id="8" name="Slide Number Placeholder 5">
            <a:extLst>
              <a:ext uri="{FF2B5EF4-FFF2-40B4-BE49-F238E27FC236}">
                <a16:creationId xmlns:a16="http://schemas.microsoft.com/office/drawing/2014/main" id="{6C089C14-AF8E-2045-AC42-685B160BB0A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28</a:t>
            </a:fld>
            <a:endParaRPr lang="en-US" dirty="0"/>
          </a:p>
        </p:txBody>
      </p:sp>
    </p:spTree>
    <p:extLst>
      <p:ext uri="{BB962C8B-B14F-4D97-AF65-F5344CB8AC3E}">
        <p14:creationId xmlns:p14="http://schemas.microsoft.com/office/powerpoint/2010/main" val="3195376441"/>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4343400"/>
            <a:ext cx="7086600" cy="2233315"/>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Depreciation Methods</a:t>
            </a:r>
          </a:p>
        </p:txBody>
      </p:sp>
      <p:sp>
        <p:nvSpPr>
          <p:cNvPr id="30" name="Content Placeholder 21"/>
          <p:cNvSpPr txBox="1">
            <a:spLocks/>
          </p:cNvSpPr>
          <p:nvPr/>
        </p:nvSpPr>
        <p:spPr bwMode="auto">
          <a:xfrm>
            <a:off x="761999" y="1187452"/>
            <a:ext cx="8013600" cy="219075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fontAlgn="base">
              <a:lnSpc>
                <a:spcPct val="90000"/>
              </a:lnSpc>
              <a:spcBef>
                <a:spcPts val="1000"/>
              </a:spcBef>
              <a:spcAft>
                <a:spcPct val="0"/>
              </a:spcAft>
            </a:pPr>
            <a:r>
              <a:rPr lang="en-US" sz="2400" dirty="0"/>
              <a:t>Universal Semiconductors switched from the sum-of-the-years’-digits depreciation method to straight-line depreciation in 2021.</a:t>
            </a:r>
          </a:p>
          <a:p>
            <a:pPr marL="342900" indent="-342900" fontAlgn="base">
              <a:lnSpc>
                <a:spcPct val="90000"/>
              </a:lnSpc>
              <a:spcBef>
                <a:spcPts val="1000"/>
              </a:spcBef>
              <a:spcAft>
                <a:spcPct val="0"/>
              </a:spcAft>
              <a:buFont typeface="Arial" panose="020B0604020202020204" pitchFamily="34" charset="0"/>
              <a:buChar char="•"/>
            </a:pPr>
            <a:r>
              <a:rPr lang="en-US" sz="2400" dirty="0"/>
              <a:t>The change affects its precision equipment purchased at the beginning of 2019 at a cost of $63 million.</a:t>
            </a:r>
          </a:p>
          <a:p>
            <a:pPr marL="342900" indent="-342900" fontAlgn="base">
              <a:lnSpc>
                <a:spcPct val="90000"/>
              </a:lnSpc>
              <a:spcBef>
                <a:spcPts val="1000"/>
              </a:spcBef>
              <a:spcAft>
                <a:spcPct val="0"/>
              </a:spcAft>
              <a:buFont typeface="Arial" panose="020B0604020202020204" pitchFamily="34" charset="0"/>
              <a:buChar char="•"/>
            </a:pPr>
            <a:r>
              <a:rPr lang="en-US" sz="2400" dirty="0"/>
              <a:t>The machinery has an expected useful life of five years and an estimated residual value of $3 million.</a:t>
            </a:r>
          </a:p>
          <a:p>
            <a:pPr fontAlgn="base">
              <a:lnSpc>
                <a:spcPct val="90000"/>
              </a:lnSpc>
              <a:spcBef>
                <a:spcPts val="1000"/>
              </a:spcBef>
              <a:spcAft>
                <a:spcPct val="0"/>
              </a:spcAft>
            </a:pPr>
            <a:r>
              <a:rPr lang="en-US" sz="2400" dirty="0"/>
              <a:t>The depreciation prior to the change is as follows:</a:t>
            </a: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6" name="Rectangle 5"/>
          <p:cNvSpPr/>
          <p:nvPr/>
        </p:nvSpPr>
        <p:spPr>
          <a:xfrm>
            <a:off x="990600" y="4724400"/>
            <a:ext cx="5083956" cy="461665"/>
          </a:xfrm>
          <a:prstGeom prst="rect">
            <a:avLst/>
          </a:prstGeom>
        </p:spPr>
        <p:txBody>
          <a:bodyPr wrap="none">
            <a:spAutoFit/>
          </a:bodyPr>
          <a:lstStyle/>
          <a:p>
            <a:r>
              <a:rPr lang="en-US" sz="2400" b="1" dirty="0">
                <a:solidFill>
                  <a:srgbClr val="C00000"/>
                </a:solidFill>
              </a:rPr>
              <a:t>Sum-of-the-Years’-Digits Depreciation:</a:t>
            </a:r>
            <a:endParaRPr lang="en-US" sz="2400" dirty="0">
              <a:solidFill>
                <a:srgbClr val="C00000"/>
              </a:solidFill>
            </a:endParaRPr>
          </a:p>
        </p:txBody>
      </p:sp>
      <p:sp>
        <p:nvSpPr>
          <p:cNvPr id="7" name="Rectangle 6"/>
          <p:cNvSpPr/>
          <p:nvPr/>
        </p:nvSpPr>
        <p:spPr>
          <a:xfrm>
            <a:off x="990600" y="5181600"/>
            <a:ext cx="2452403" cy="461665"/>
          </a:xfrm>
          <a:prstGeom prst="rect">
            <a:avLst/>
          </a:prstGeom>
        </p:spPr>
        <p:txBody>
          <a:bodyPr wrap="none">
            <a:spAutoFit/>
          </a:bodyPr>
          <a:lstStyle/>
          <a:p>
            <a:r>
              <a:rPr lang="en-US" sz="2400" dirty="0"/>
              <a:t>2019 depreciation</a:t>
            </a:r>
          </a:p>
        </p:txBody>
      </p:sp>
      <p:sp>
        <p:nvSpPr>
          <p:cNvPr id="8" name="Rectangle 7"/>
          <p:cNvSpPr/>
          <p:nvPr/>
        </p:nvSpPr>
        <p:spPr>
          <a:xfrm>
            <a:off x="990600" y="5638800"/>
            <a:ext cx="2452403" cy="461665"/>
          </a:xfrm>
          <a:prstGeom prst="rect">
            <a:avLst/>
          </a:prstGeom>
        </p:spPr>
        <p:txBody>
          <a:bodyPr wrap="none">
            <a:spAutoFit/>
          </a:bodyPr>
          <a:lstStyle/>
          <a:p>
            <a:r>
              <a:rPr lang="en-US" sz="2400" dirty="0"/>
              <a:t>2020 depreciation</a:t>
            </a:r>
          </a:p>
        </p:txBody>
      </p:sp>
      <p:sp>
        <p:nvSpPr>
          <p:cNvPr id="9" name="Rectangle 8"/>
          <p:cNvSpPr/>
          <p:nvPr/>
        </p:nvSpPr>
        <p:spPr>
          <a:xfrm>
            <a:off x="6165017" y="5181600"/>
            <a:ext cx="1986441" cy="461665"/>
          </a:xfrm>
          <a:prstGeom prst="rect">
            <a:avLst/>
          </a:prstGeom>
        </p:spPr>
        <p:txBody>
          <a:bodyPr wrap="none">
            <a:spAutoFit/>
          </a:bodyPr>
          <a:lstStyle/>
          <a:p>
            <a:r>
              <a:rPr lang="en-US" sz="2400" dirty="0"/>
              <a:t>$20 </a:t>
            </a:r>
            <a:r>
              <a:rPr lang="en-US" sz="2000" dirty="0"/>
              <a:t>($60 × 5⁄15)</a:t>
            </a:r>
          </a:p>
        </p:txBody>
      </p:sp>
      <p:sp>
        <p:nvSpPr>
          <p:cNvPr id="10" name="Rectangle 9"/>
          <p:cNvSpPr/>
          <p:nvPr/>
        </p:nvSpPr>
        <p:spPr>
          <a:xfrm>
            <a:off x="5977804" y="5624077"/>
            <a:ext cx="2175596" cy="461665"/>
          </a:xfrm>
          <a:prstGeom prst="rect">
            <a:avLst/>
          </a:prstGeom>
        </p:spPr>
        <p:txBody>
          <a:bodyPr wrap="none">
            <a:spAutoFit/>
          </a:bodyPr>
          <a:lstStyle/>
          <a:p>
            <a:r>
              <a:rPr lang="en-US" sz="2400" u="sng" dirty="0"/>
              <a:t>     16 </a:t>
            </a:r>
            <a:r>
              <a:rPr lang="en-US" sz="2000" dirty="0"/>
              <a:t>($60 × 4⁄15)</a:t>
            </a:r>
          </a:p>
        </p:txBody>
      </p:sp>
      <p:sp>
        <p:nvSpPr>
          <p:cNvPr id="11" name="Rectangle 10"/>
          <p:cNvSpPr/>
          <p:nvPr/>
        </p:nvSpPr>
        <p:spPr>
          <a:xfrm>
            <a:off x="1447800" y="6096000"/>
            <a:ext cx="3467296" cy="461665"/>
          </a:xfrm>
          <a:prstGeom prst="rect">
            <a:avLst/>
          </a:prstGeom>
        </p:spPr>
        <p:txBody>
          <a:bodyPr wrap="none">
            <a:spAutoFit/>
          </a:bodyPr>
          <a:lstStyle/>
          <a:p>
            <a:r>
              <a:rPr lang="en-US" sz="2400" dirty="0"/>
              <a:t>Accumulated depreciation</a:t>
            </a:r>
          </a:p>
        </p:txBody>
      </p:sp>
      <p:sp>
        <p:nvSpPr>
          <p:cNvPr id="12" name="Rectangle 11"/>
          <p:cNvSpPr/>
          <p:nvPr/>
        </p:nvSpPr>
        <p:spPr>
          <a:xfrm>
            <a:off x="6164668" y="6115050"/>
            <a:ext cx="651140" cy="461665"/>
          </a:xfrm>
          <a:prstGeom prst="rect">
            <a:avLst/>
          </a:prstGeom>
        </p:spPr>
        <p:txBody>
          <a:bodyPr wrap="none">
            <a:spAutoFit/>
          </a:bodyPr>
          <a:lstStyle/>
          <a:p>
            <a:r>
              <a:rPr lang="en-US" sz="2400" dirty="0"/>
              <a:t>$36</a:t>
            </a:r>
          </a:p>
        </p:txBody>
      </p:sp>
      <p:cxnSp>
        <p:nvCxnSpPr>
          <p:cNvPr id="20" name="Straight Connector 19"/>
          <p:cNvCxnSpPr/>
          <p:nvPr/>
        </p:nvCxnSpPr>
        <p:spPr>
          <a:xfrm>
            <a:off x="990600" y="5181600"/>
            <a:ext cx="70866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520575" y="4812267"/>
            <a:ext cx="1505540" cy="369332"/>
          </a:xfrm>
          <a:prstGeom prst="rect">
            <a:avLst/>
          </a:prstGeom>
        </p:spPr>
        <p:txBody>
          <a:bodyPr wrap="none">
            <a:spAutoFit/>
          </a:bodyPr>
          <a:lstStyle/>
          <a:p>
            <a:r>
              <a:rPr lang="en-US" dirty="0"/>
              <a:t>($ in millions) </a:t>
            </a:r>
          </a:p>
        </p:txBody>
      </p:sp>
      <p:sp>
        <p:nvSpPr>
          <p:cNvPr id="16" name="Slide Number Placeholder 5">
            <a:extLst>
              <a:ext uri="{FF2B5EF4-FFF2-40B4-BE49-F238E27FC236}">
                <a16:creationId xmlns:a16="http://schemas.microsoft.com/office/drawing/2014/main" id="{9F4B2CAD-F4EE-5446-93EB-13A31B41F68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29</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animEffect transition="in" filter="fade">
                                      <p:cBhvr>
                                        <p:cTn id="7" dur="500"/>
                                        <p:tgtEl>
                                          <p:spTgt spid="3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xEl>
                                              <p:pRg st="1" end="1"/>
                                            </p:txEl>
                                          </p:spTgt>
                                        </p:tgtEl>
                                        <p:attrNameLst>
                                          <p:attrName>style.visibility</p:attrName>
                                        </p:attrNameLst>
                                      </p:cBhvr>
                                      <p:to>
                                        <p:strVal val="visible"/>
                                      </p:to>
                                    </p:set>
                                    <p:animEffect transition="in" filter="fade">
                                      <p:cBhvr>
                                        <p:cTn id="10" dur="500"/>
                                        <p:tgtEl>
                                          <p:spTgt spid="30">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xEl>
                                              <p:pRg st="2" end="2"/>
                                            </p:txEl>
                                          </p:spTgt>
                                        </p:tgtEl>
                                        <p:attrNameLst>
                                          <p:attrName>style.visibility</p:attrName>
                                        </p:attrNameLst>
                                      </p:cBhvr>
                                      <p:to>
                                        <p:strVal val="visible"/>
                                      </p:to>
                                    </p:set>
                                    <p:animEffect transition="in" filter="fade">
                                      <p:cBhvr>
                                        <p:cTn id="13" dur="500"/>
                                        <p:tgtEl>
                                          <p:spTgt spid="30">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0">
                                            <p:txEl>
                                              <p:pRg st="3" end="3"/>
                                            </p:txEl>
                                          </p:spTgt>
                                        </p:tgtEl>
                                        <p:attrNameLst>
                                          <p:attrName>style.visibility</p:attrName>
                                        </p:attrNameLst>
                                      </p:cBhvr>
                                      <p:to>
                                        <p:strVal val="visible"/>
                                      </p:to>
                                    </p:set>
                                    <p:animEffect transition="in" filter="fade">
                                      <p:cBhvr>
                                        <p:cTn id="18" dur="500"/>
                                        <p:tgtEl>
                                          <p:spTgt spid="30">
                                            <p:txEl>
                                              <p:pRg st="3" end="3"/>
                                            </p:txEl>
                                          </p:spTgt>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0" grpId="0" build="p"/>
      <p:bldP spid="6" grpId="0"/>
      <p:bldP spid="7" grpId="0"/>
      <p:bldP spid="8" grpId="0"/>
      <p:bldP spid="9" grpId="0"/>
      <p:bldP spid="10" grpId="0"/>
      <p:bldP spid="11" grpId="0"/>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
            <a:ext cx="8610599" cy="1444625"/>
          </a:xfrm>
        </p:spPr>
        <p:txBody>
          <a:bodyPr/>
          <a:lstStyle/>
          <a:p>
            <a:r>
              <a:rPr lang="en-IN" dirty="0"/>
              <a:t>Correction of Errors</a:t>
            </a:r>
            <a:endParaRPr lang="en-US"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pic>
        <p:nvPicPr>
          <p:cNvPr id="5" name="Picture 4">
            <a:extLst>
              <a:ext uri="{FF2B5EF4-FFF2-40B4-BE49-F238E27FC236}">
                <a16:creationId xmlns:a16="http://schemas.microsoft.com/office/drawing/2014/main" id="{4279551C-5E5D-4029-AA9A-22413C2B771D}"/>
              </a:ext>
            </a:extLst>
          </p:cNvPr>
          <p:cNvPicPr>
            <a:picLocks noChangeAspect="1"/>
          </p:cNvPicPr>
          <p:nvPr/>
        </p:nvPicPr>
        <p:blipFill>
          <a:blip r:embed="rId3"/>
          <a:stretch>
            <a:fillRect/>
          </a:stretch>
        </p:blipFill>
        <p:spPr>
          <a:xfrm>
            <a:off x="656168" y="1470027"/>
            <a:ext cx="8365061" cy="2955923"/>
          </a:xfrm>
          <a:prstGeom prst="rect">
            <a:avLst/>
          </a:prstGeom>
        </p:spPr>
      </p:pic>
      <p:sp>
        <p:nvSpPr>
          <p:cNvPr id="6" name="Slide Number Placeholder 5">
            <a:extLst>
              <a:ext uri="{FF2B5EF4-FFF2-40B4-BE49-F238E27FC236}">
                <a16:creationId xmlns:a16="http://schemas.microsoft.com/office/drawing/2014/main" id="{6C8AF5DF-FF72-3D4B-90EC-A189E3721B0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3</a:t>
            </a:fld>
            <a:endParaRPr lang="en-US" dirty="0"/>
          </a:p>
        </p:txBody>
      </p:sp>
    </p:spTree>
    <p:extLst>
      <p:ext uri="{BB962C8B-B14F-4D97-AF65-F5344CB8AC3E}">
        <p14:creationId xmlns:p14="http://schemas.microsoft.com/office/powerpoint/2010/main" val="78342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Depreciation Methods </a:t>
            </a:r>
            <a:r>
              <a:rPr lang="en-US" sz="2600" dirty="0"/>
              <a:t>(continued)</a:t>
            </a:r>
          </a:p>
        </p:txBody>
      </p:sp>
      <p:sp>
        <p:nvSpPr>
          <p:cNvPr id="22" name="Content Placeholder 21"/>
          <p:cNvSpPr>
            <a:spLocks noGrp="1"/>
          </p:cNvSpPr>
          <p:nvPr>
            <p:ph idx="1"/>
          </p:nvPr>
        </p:nvSpPr>
        <p:spPr>
          <a:xfrm>
            <a:off x="761999" y="1647825"/>
            <a:ext cx="8013600" cy="5057775"/>
          </a:xfrm>
        </p:spPr>
        <p:txBody>
          <a:bodyPr>
            <a:normAutofit/>
          </a:bodyPr>
          <a:lstStyle/>
          <a:p>
            <a:pPr>
              <a:buNone/>
            </a:pPr>
            <a:endParaRPr lang="en-US" dirty="0"/>
          </a:p>
          <a:p>
            <a:pPr>
              <a:buNone/>
            </a:pP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14" name="Rectangle 13"/>
          <p:cNvSpPr/>
          <p:nvPr/>
        </p:nvSpPr>
        <p:spPr>
          <a:xfrm>
            <a:off x="762000" y="3403597"/>
            <a:ext cx="5422062" cy="461665"/>
          </a:xfrm>
          <a:prstGeom prst="rect">
            <a:avLst/>
          </a:prstGeom>
        </p:spPr>
        <p:txBody>
          <a:bodyPr wrap="none">
            <a:spAutoFit/>
          </a:bodyPr>
          <a:lstStyle/>
          <a:p>
            <a:r>
              <a:rPr lang="en-US" sz="2400" b="1" dirty="0">
                <a:solidFill>
                  <a:srgbClr val="C00000"/>
                </a:solidFill>
              </a:rPr>
              <a:t>Calculation of Straight-Line Depreciation:</a:t>
            </a:r>
            <a:endParaRPr lang="en-US" sz="2400" dirty="0">
              <a:solidFill>
                <a:srgbClr val="C00000"/>
              </a:solidFill>
            </a:endParaRPr>
          </a:p>
        </p:txBody>
      </p:sp>
      <p:sp>
        <p:nvSpPr>
          <p:cNvPr id="15" name="Rectangle 14"/>
          <p:cNvSpPr/>
          <p:nvPr/>
        </p:nvSpPr>
        <p:spPr>
          <a:xfrm>
            <a:off x="762000" y="3829424"/>
            <a:ext cx="1624355" cy="461665"/>
          </a:xfrm>
          <a:prstGeom prst="rect">
            <a:avLst/>
          </a:prstGeom>
        </p:spPr>
        <p:txBody>
          <a:bodyPr wrap="none">
            <a:spAutoFit/>
          </a:bodyPr>
          <a:lstStyle/>
          <a:p>
            <a:r>
              <a:rPr lang="en-US" sz="2400" dirty="0"/>
              <a:t>Asset’s cost</a:t>
            </a:r>
          </a:p>
        </p:txBody>
      </p:sp>
      <p:sp>
        <p:nvSpPr>
          <p:cNvPr id="16" name="Rectangle 15"/>
          <p:cNvSpPr/>
          <p:nvPr/>
        </p:nvSpPr>
        <p:spPr>
          <a:xfrm>
            <a:off x="762000" y="4255251"/>
            <a:ext cx="4426276" cy="461665"/>
          </a:xfrm>
          <a:prstGeom prst="rect">
            <a:avLst/>
          </a:prstGeom>
        </p:spPr>
        <p:txBody>
          <a:bodyPr wrap="none">
            <a:spAutoFit/>
          </a:bodyPr>
          <a:lstStyle/>
          <a:p>
            <a:r>
              <a:rPr lang="en-US" sz="2400" dirty="0"/>
              <a:t>Accumulated depreciation to date</a:t>
            </a:r>
          </a:p>
        </p:txBody>
      </p:sp>
      <p:sp>
        <p:nvSpPr>
          <p:cNvPr id="17" name="Rectangle 16"/>
          <p:cNvSpPr/>
          <p:nvPr/>
        </p:nvSpPr>
        <p:spPr>
          <a:xfrm>
            <a:off x="762000" y="4681078"/>
            <a:ext cx="4284506" cy="461665"/>
          </a:xfrm>
          <a:prstGeom prst="rect">
            <a:avLst/>
          </a:prstGeom>
        </p:spPr>
        <p:txBody>
          <a:bodyPr wrap="none">
            <a:spAutoFit/>
          </a:bodyPr>
          <a:lstStyle/>
          <a:p>
            <a:r>
              <a:rPr lang="en-US" sz="2400" b="1" dirty="0">
                <a:solidFill>
                  <a:srgbClr val="C00000"/>
                </a:solidFill>
              </a:rPr>
              <a:t>Undepreciated cost</a:t>
            </a:r>
            <a:r>
              <a:rPr lang="en-US" sz="2400" dirty="0"/>
              <a:t>, Jan. 1, 2021</a:t>
            </a:r>
          </a:p>
        </p:txBody>
      </p:sp>
      <p:sp>
        <p:nvSpPr>
          <p:cNvPr id="18" name="Rectangle 17"/>
          <p:cNvSpPr/>
          <p:nvPr/>
        </p:nvSpPr>
        <p:spPr>
          <a:xfrm>
            <a:off x="762000" y="5106905"/>
            <a:ext cx="3226589" cy="461665"/>
          </a:xfrm>
          <a:prstGeom prst="rect">
            <a:avLst/>
          </a:prstGeom>
        </p:spPr>
        <p:txBody>
          <a:bodyPr wrap="none">
            <a:spAutoFit/>
          </a:bodyPr>
          <a:lstStyle/>
          <a:p>
            <a:r>
              <a:rPr lang="en-US" sz="2400" dirty="0"/>
              <a:t>Estimated residual value</a:t>
            </a:r>
          </a:p>
        </p:txBody>
      </p:sp>
      <p:sp>
        <p:nvSpPr>
          <p:cNvPr id="19" name="Rectangle 18"/>
          <p:cNvSpPr/>
          <p:nvPr/>
        </p:nvSpPr>
        <p:spPr>
          <a:xfrm>
            <a:off x="762000" y="5532732"/>
            <a:ext cx="5326523" cy="461665"/>
          </a:xfrm>
          <a:prstGeom prst="rect">
            <a:avLst/>
          </a:prstGeom>
        </p:spPr>
        <p:txBody>
          <a:bodyPr wrap="none">
            <a:spAutoFit/>
          </a:bodyPr>
          <a:lstStyle/>
          <a:p>
            <a:r>
              <a:rPr lang="en-US" sz="2400" dirty="0"/>
              <a:t>To be depreciated over </a:t>
            </a:r>
            <a:r>
              <a:rPr lang="en-US" sz="2400" b="1" dirty="0">
                <a:solidFill>
                  <a:srgbClr val="C00000"/>
                </a:solidFill>
              </a:rPr>
              <a:t>remaining 3 years</a:t>
            </a:r>
          </a:p>
        </p:txBody>
      </p:sp>
      <p:sp>
        <p:nvSpPr>
          <p:cNvPr id="23" name="Rectangle 22"/>
          <p:cNvSpPr/>
          <p:nvPr/>
        </p:nvSpPr>
        <p:spPr>
          <a:xfrm>
            <a:off x="7039059" y="3403597"/>
            <a:ext cx="1452642" cy="369332"/>
          </a:xfrm>
          <a:prstGeom prst="rect">
            <a:avLst/>
          </a:prstGeom>
        </p:spPr>
        <p:txBody>
          <a:bodyPr wrap="none">
            <a:spAutoFit/>
          </a:bodyPr>
          <a:lstStyle/>
          <a:p>
            <a:r>
              <a:rPr lang="en-US" dirty="0"/>
              <a:t>($ in millions)</a:t>
            </a:r>
          </a:p>
        </p:txBody>
      </p:sp>
      <p:sp>
        <p:nvSpPr>
          <p:cNvPr id="24" name="Rectangle 23"/>
          <p:cNvSpPr/>
          <p:nvPr/>
        </p:nvSpPr>
        <p:spPr>
          <a:xfrm>
            <a:off x="7650457" y="3829424"/>
            <a:ext cx="651140" cy="461665"/>
          </a:xfrm>
          <a:prstGeom prst="rect">
            <a:avLst/>
          </a:prstGeom>
        </p:spPr>
        <p:txBody>
          <a:bodyPr wrap="none">
            <a:spAutoFit/>
          </a:bodyPr>
          <a:lstStyle/>
          <a:p>
            <a:pPr algn="r"/>
            <a:r>
              <a:rPr lang="en-US" sz="2400" dirty="0"/>
              <a:t>$63</a:t>
            </a:r>
          </a:p>
        </p:txBody>
      </p:sp>
      <p:sp>
        <p:nvSpPr>
          <p:cNvPr id="25" name="Rectangle 24"/>
          <p:cNvSpPr/>
          <p:nvPr/>
        </p:nvSpPr>
        <p:spPr>
          <a:xfrm>
            <a:off x="7525422" y="4217403"/>
            <a:ext cx="819456" cy="461665"/>
          </a:xfrm>
          <a:prstGeom prst="rect">
            <a:avLst/>
          </a:prstGeom>
        </p:spPr>
        <p:txBody>
          <a:bodyPr wrap="none">
            <a:spAutoFit/>
          </a:bodyPr>
          <a:lstStyle/>
          <a:p>
            <a:pPr algn="r"/>
            <a:r>
              <a:rPr lang="en-US" sz="2400" u="sng" dirty="0"/>
              <a:t>  (36</a:t>
            </a:r>
            <a:r>
              <a:rPr lang="en-US" sz="2400" dirty="0"/>
              <a:t>)</a:t>
            </a:r>
          </a:p>
        </p:txBody>
      </p:sp>
      <p:sp>
        <p:nvSpPr>
          <p:cNvPr id="26" name="Rectangle 25"/>
          <p:cNvSpPr/>
          <p:nvPr/>
        </p:nvSpPr>
        <p:spPr>
          <a:xfrm>
            <a:off x="7650457" y="4681078"/>
            <a:ext cx="651140" cy="461665"/>
          </a:xfrm>
          <a:prstGeom prst="rect">
            <a:avLst/>
          </a:prstGeom>
        </p:spPr>
        <p:txBody>
          <a:bodyPr wrap="none">
            <a:spAutoFit/>
          </a:bodyPr>
          <a:lstStyle/>
          <a:p>
            <a:pPr algn="r"/>
            <a:r>
              <a:rPr lang="en-US" sz="2400" dirty="0"/>
              <a:t>$27</a:t>
            </a:r>
          </a:p>
        </p:txBody>
      </p:sp>
      <p:sp>
        <p:nvSpPr>
          <p:cNvPr id="27" name="Rectangle 26"/>
          <p:cNvSpPr/>
          <p:nvPr/>
        </p:nvSpPr>
        <p:spPr>
          <a:xfrm>
            <a:off x="7568703" y="5106905"/>
            <a:ext cx="732894" cy="461665"/>
          </a:xfrm>
          <a:prstGeom prst="rect">
            <a:avLst/>
          </a:prstGeom>
        </p:spPr>
        <p:txBody>
          <a:bodyPr wrap="none">
            <a:spAutoFit/>
          </a:bodyPr>
          <a:lstStyle/>
          <a:p>
            <a:pPr algn="r"/>
            <a:r>
              <a:rPr lang="en-US" sz="2400" u="sng" dirty="0"/>
              <a:t>   (3</a:t>
            </a:r>
            <a:r>
              <a:rPr lang="en-US" sz="2400" dirty="0"/>
              <a:t>)</a:t>
            </a:r>
          </a:p>
        </p:txBody>
      </p:sp>
      <p:sp>
        <p:nvSpPr>
          <p:cNvPr id="28" name="Rectangle 27"/>
          <p:cNvSpPr/>
          <p:nvPr/>
        </p:nvSpPr>
        <p:spPr>
          <a:xfrm>
            <a:off x="7650457" y="5532732"/>
            <a:ext cx="651140" cy="461665"/>
          </a:xfrm>
          <a:prstGeom prst="rect">
            <a:avLst/>
          </a:prstGeom>
        </p:spPr>
        <p:txBody>
          <a:bodyPr wrap="none">
            <a:spAutoFit/>
          </a:bodyPr>
          <a:lstStyle/>
          <a:p>
            <a:pPr algn="r"/>
            <a:r>
              <a:rPr lang="en-US" sz="2400" dirty="0"/>
              <a:t>$24</a:t>
            </a:r>
          </a:p>
        </p:txBody>
      </p:sp>
      <p:sp>
        <p:nvSpPr>
          <p:cNvPr id="29" name="Rectangle 28"/>
          <p:cNvSpPr/>
          <p:nvPr/>
        </p:nvSpPr>
        <p:spPr>
          <a:xfrm>
            <a:off x="762000" y="6167735"/>
            <a:ext cx="5899051" cy="461665"/>
          </a:xfrm>
          <a:prstGeom prst="rect">
            <a:avLst/>
          </a:prstGeom>
        </p:spPr>
        <p:txBody>
          <a:bodyPr wrap="none">
            <a:spAutoFit/>
          </a:bodyPr>
          <a:lstStyle/>
          <a:p>
            <a:r>
              <a:rPr lang="en-US" sz="2400" dirty="0"/>
              <a:t>Annual straight-line depreciation 2021–2023</a:t>
            </a:r>
          </a:p>
        </p:txBody>
      </p:sp>
      <p:sp>
        <p:nvSpPr>
          <p:cNvPr id="30" name="Rectangle 29"/>
          <p:cNvSpPr/>
          <p:nvPr/>
        </p:nvSpPr>
        <p:spPr>
          <a:xfrm>
            <a:off x="7668090" y="6167735"/>
            <a:ext cx="633507" cy="461665"/>
          </a:xfrm>
          <a:prstGeom prst="rect">
            <a:avLst/>
          </a:prstGeom>
        </p:spPr>
        <p:txBody>
          <a:bodyPr wrap="none">
            <a:spAutoFit/>
          </a:bodyPr>
          <a:lstStyle/>
          <a:p>
            <a:pPr algn="r"/>
            <a:r>
              <a:rPr lang="en-US" sz="2400" b="1" dirty="0">
                <a:solidFill>
                  <a:srgbClr val="C00000"/>
                </a:solidFill>
              </a:rPr>
              <a:t>$  8</a:t>
            </a:r>
          </a:p>
        </p:txBody>
      </p:sp>
      <p:sp>
        <p:nvSpPr>
          <p:cNvPr id="31" name="Rectangle 30"/>
          <p:cNvSpPr/>
          <p:nvPr/>
        </p:nvSpPr>
        <p:spPr>
          <a:xfrm>
            <a:off x="7618254" y="5837532"/>
            <a:ext cx="1413144" cy="461665"/>
          </a:xfrm>
          <a:prstGeom prst="rect">
            <a:avLst/>
          </a:prstGeom>
        </p:spPr>
        <p:txBody>
          <a:bodyPr wrap="none">
            <a:spAutoFit/>
          </a:bodyPr>
          <a:lstStyle/>
          <a:p>
            <a:pPr algn="r"/>
            <a:r>
              <a:rPr lang="en-US" sz="2400" u="sng" dirty="0"/>
              <a:t>     3 </a:t>
            </a:r>
            <a:r>
              <a:rPr lang="en-US" sz="2400" dirty="0"/>
              <a:t>years</a:t>
            </a:r>
          </a:p>
        </p:txBody>
      </p:sp>
      <p:sp>
        <p:nvSpPr>
          <p:cNvPr id="21" name="Content Placeholder 21"/>
          <p:cNvSpPr txBox="1">
            <a:spLocks/>
          </p:cNvSpPr>
          <p:nvPr/>
        </p:nvSpPr>
        <p:spPr bwMode="auto">
          <a:xfrm>
            <a:off x="745433" y="1260472"/>
            <a:ext cx="8013600" cy="219075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p>
            <a:pPr fontAlgn="base">
              <a:lnSpc>
                <a:spcPct val="90000"/>
              </a:lnSpc>
              <a:spcBef>
                <a:spcPts val="1000"/>
              </a:spcBef>
              <a:spcAft>
                <a:spcPct val="0"/>
              </a:spcAft>
            </a:pPr>
            <a:r>
              <a:rPr lang="en-US" sz="2400" dirty="0"/>
              <a:t>Universal Semiconductors switched from the sum-of-the-years’-digits depreciation method to straight-line depreciation in 2021.</a:t>
            </a:r>
          </a:p>
          <a:p>
            <a:pPr marL="342900" indent="-342900" fontAlgn="base">
              <a:lnSpc>
                <a:spcPct val="90000"/>
              </a:lnSpc>
              <a:spcBef>
                <a:spcPts val="1000"/>
              </a:spcBef>
              <a:spcAft>
                <a:spcPct val="0"/>
              </a:spcAft>
              <a:buFont typeface="Arial" panose="020B0604020202020204" pitchFamily="34" charset="0"/>
              <a:buChar char="•"/>
            </a:pPr>
            <a:r>
              <a:rPr lang="en-US" sz="2400" dirty="0"/>
              <a:t>The change affects its precision equipment purchased at the beginning of 2019 at a cost of $63 million.</a:t>
            </a:r>
          </a:p>
          <a:p>
            <a:pPr marL="342900" indent="-342900" fontAlgn="base">
              <a:lnSpc>
                <a:spcPct val="90000"/>
              </a:lnSpc>
              <a:spcBef>
                <a:spcPts val="1000"/>
              </a:spcBef>
              <a:spcAft>
                <a:spcPct val="0"/>
              </a:spcAft>
              <a:buFont typeface="Arial" panose="020B0604020202020204" pitchFamily="34" charset="0"/>
              <a:buChar char="•"/>
            </a:pPr>
            <a:r>
              <a:rPr lang="en-US" sz="2400" dirty="0"/>
              <a:t>The machinery has an expected useful life of five years and an estimated residual value of $3 million.</a:t>
            </a:r>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500"/>
                                        <p:tgtEl>
                                          <p:spTgt spid="2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xEl>
                                              <p:pRg st="1" end="1"/>
                                            </p:txEl>
                                          </p:spTgt>
                                        </p:tgtEl>
                                        <p:attrNameLst>
                                          <p:attrName>style.visibility</p:attrName>
                                        </p:attrNameLst>
                                      </p:cBhvr>
                                      <p:to>
                                        <p:strVal val="visible"/>
                                      </p:to>
                                    </p:set>
                                    <p:animEffect transition="in" filter="fade">
                                      <p:cBhvr>
                                        <p:cTn id="10" dur="500"/>
                                        <p:tgtEl>
                                          <p:spTgt spid="2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xEl>
                                              <p:pRg st="2" end="2"/>
                                            </p:txEl>
                                          </p:spTgt>
                                        </p:tgtEl>
                                        <p:attrNameLst>
                                          <p:attrName>style.visibility</p:attrName>
                                        </p:attrNameLst>
                                      </p:cBhvr>
                                      <p:to>
                                        <p:strVal val="visible"/>
                                      </p:to>
                                    </p:set>
                                    <p:animEffect transition="in" filter="fade">
                                      <p:cBhvr>
                                        <p:cTn id="13" dur="500"/>
                                        <p:tgtEl>
                                          <p:spTgt spid="2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fade">
                                      <p:cBhvr>
                                        <p:cTn id="30" dur="500"/>
                                        <p:tgtEl>
                                          <p:spTgt spid="2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fade">
                                      <p:cBhvr>
                                        <p:cTn id="47" dur="500"/>
                                        <p:tgtEl>
                                          <p:spTgt spid="28"/>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5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500"/>
                                        <p:tgtEl>
                                          <p:spTgt spid="3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3" grpId="0"/>
      <p:bldP spid="24" grpId="0"/>
      <p:bldP spid="25" grpId="0"/>
      <p:bldP spid="26" grpId="0"/>
      <p:bldP spid="27" grpId="0"/>
      <p:bldP spid="28" grpId="0"/>
      <p:bldP spid="29" grpId="0"/>
      <p:bldP spid="30" grpId="0"/>
      <p:bldP spid="31" grpId="0"/>
      <p:bldP spid="2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4436762"/>
            <a:ext cx="8384509" cy="1964038"/>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Depreciation Methods </a:t>
            </a:r>
            <a:r>
              <a:rPr lang="en-US" sz="2600" dirty="0"/>
              <a:t>(concluded)</a:t>
            </a:r>
          </a:p>
        </p:txBody>
      </p:sp>
      <p:sp>
        <p:nvSpPr>
          <p:cNvPr id="22" name="Content Placeholder 21"/>
          <p:cNvSpPr>
            <a:spLocks noGrp="1"/>
          </p:cNvSpPr>
          <p:nvPr>
            <p:ph idx="1"/>
          </p:nvPr>
        </p:nvSpPr>
        <p:spPr/>
        <p:txBody>
          <a:bodyPr>
            <a:normAutofit/>
          </a:bodyPr>
          <a:lstStyle/>
          <a:p>
            <a:pPr>
              <a:buNone/>
            </a:pPr>
            <a:endParaRPr lang="en-US" dirty="0"/>
          </a:p>
          <a:p>
            <a:pPr>
              <a:buNone/>
            </a:pP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32" name="TextBox 31"/>
          <p:cNvSpPr txBox="1"/>
          <p:nvPr/>
        </p:nvSpPr>
        <p:spPr>
          <a:xfrm>
            <a:off x="766812" y="5485412"/>
            <a:ext cx="6700788" cy="461665"/>
          </a:xfrm>
          <a:prstGeom prst="rect">
            <a:avLst/>
          </a:prstGeom>
          <a:noFill/>
        </p:spPr>
        <p:txBody>
          <a:bodyPr wrap="square" rtlCol="0">
            <a:spAutoFit/>
          </a:bodyPr>
          <a:lstStyle/>
          <a:p>
            <a:r>
              <a:rPr lang="en-US" sz="2400" dirty="0"/>
              <a:t>Depreciation expense</a:t>
            </a:r>
            <a:endParaRPr lang="en-IN" sz="2400" dirty="0">
              <a:latin typeface="+mn-lt"/>
            </a:endParaRPr>
          </a:p>
        </p:txBody>
      </p:sp>
      <p:sp>
        <p:nvSpPr>
          <p:cNvPr id="33" name="TextBox 32"/>
          <p:cNvSpPr txBox="1"/>
          <p:nvPr/>
        </p:nvSpPr>
        <p:spPr>
          <a:xfrm>
            <a:off x="6549160" y="5485412"/>
            <a:ext cx="1243502" cy="461665"/>
          </a:xfrm>
          <a:prstGeom prst="rect">
            <a:avLst/>
          </a:prstGeom>
          <a:noFill/>
        </p:spPr>
        <p:txBody>
          <a:bodyPr wrap="square" rtlCol="0">
            <a:spAutoFit/>
          </a:bodyPr>
          <a:lstStyle/>
          <a:p>
            <a:pPr algn="ctr"/>
            <a:r>
              <a:rPr lang="en-IN" sz="2400" b="1" dirty="0">
                <a:solidFill>
                  <a:srgbClr val="C00000"/>
                </a:solidFill>
              </a:rPr>
              <a:t>8</a:t>
            </a:r>
          </a:p>
        </p:txBody>
      </p:sp>
      <p:sp>
        <p:nvSpPr>
          <p:cNvPr id="34" name="TextBox 33"/>
          <p:cNvSpPr txBox="1"/>
          <p:nvPr/>
        </p:nvSpPr>
        <p:spPr>
          <a:xfrm>
            <a:off x="766812" y="5855526"/>
            <a:ext cx="6108415" cy="461665"/>
          </a:xfrm>
          <a:prstGeom prst="rect">
            <a:avLst/>
          </a:prstGeom>
          <a:noFill/>
        </p:spPr>
        <p:txBody>
          <a:bodyPr wrap="square" rtlCol="0">
            <a:spAutoFit/>
          </a:bodyPr>
          <a:lstStyle/>
          <a:p>
            <a:r>
              <a:rPr lang="en-US" sz="2400" dirty="0"/>
              <a:t>	Accumulated depreciation</a:t>
            </a:r>
            <a:endParaRPr lang="en-IN" sz="2400" dirty="0">
              <a:latin typeface="+mn-lt"/>
            </a:endParaRPr>
          </a:p>
        </p:txBody>
      </p:sp>
      <p:sp>
        <p:nvSpPr>
          <p:cNvPr id="35" name="TextBox 34"/>
          <p:cNvSpPr txBox="1"/>
          <p:nvPr/>
        </p:nvSpPr>
        <p:spPr>
          <a:xfrm>
            <a:off x="7732621" y="5855526"/>
            <a:ext cx="1235661" cy="461665"/>
          </a:xfrm>
          <a:prstGeom prst="rect">
            <a:avLst/>
          </a:prstGeom>
          <a:noFill/>
        </p:spPr>
        <p:txBody>
          <a:bodyPr wrap="square" rtlCol="0">
            <a:spAutoFit/>
          </a:bodyPr>
          <a:lstStyle/>
          <a:p>
            <a:pPr algn="ctr"/>
            <a:r>
              <a:rPr lang="en-IN" sz="2400" b="1" dirty="0">
                <a:solidFill>
                  <a:srgbClr val="C00000"/>
                </a:solidFill>
              </a:rPr>
              <a:t>8</a:t>
            </a:r>
          </a:p>
        </p:txBody>
      </p:sp>
      <p:sp>
        <p:nvSpPr>
          <p:cNvPr id="36" name="TextBox 35"/>
          <p:cNvSpPr txBox="1"/>
          <p:nvPr/>
        </p:nvSpPr>
        <p:spPr>
          <a:xfrm>
            <a:off x="2677953" y="5049165"/>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37" name="Straight Connector 36"/>
          <p:cNvCxnSpPr/>
          <p:nvPr/>
        </p:nvCxnSpPr>
        <p:spPr>
          <a:xfrm>
            <a:off x="743618" y="5478952"/>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672025" y="504916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39" name="TextBox 38"/>
          <p:cNvSpPr txBox="1"/>
          <p:nvPr/>
        </p:nvSpPr>
        <p:spPr>
          <a:xfrm>
            <a:off x="7846795" y="504916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40" name="Rectangle 39"/>
          <p:cNvSpPr/>
          <p:nvPr/>
        </p:nvSpPr>
        <p:spPr>
          <a:xfrm>
            <a:off x="762000" y="4076700"/>
            <a:ext cx="7086600" cy="461665"/>
          </a:xfrm>
          <a:prstGeom prst="rect">
            <a:avLst/>
          </a:prstGeom>
        </p:spPr>
        <p:txBody>
          <a:bodyPr wrap="square">
            <a:spAutoFit/>
          </a:bodyPr>
          <a:lstStyle/>
          <a:p>
            <a:r>
              <a:rPr lang="en-US" sz="2400" b="1" dirty="0"/>
              <a:t>Adjusting entry (2021, 2022, and 2023 depreciation):</a:t>
            </a:r>
            <a:endParaRPr lang="en-US" sz="2400" dirty="0"/>
          </a:p>
        </p:txBody>
      </p:sp>
      <p:sp>
        <p:nvSpPr>
          <p:cNvPr id="41" name="Rectangle 40"/>
          <p:cNvSpPr/>
          <p:nvPr/>
        </p:nvSpPr>
        <p:spPr>
          <a:xfrm>
            <a:off x="6953250" y="4572000"/>
            <a:ext cx="1600200" cy="369332"/>
          </a:xfrm>
          <a:prstGeom prst="rect">
            <a:avLst/>
          </a:prstGeom>
        </p:spPr>
        <p:txBody>
          <a:bodyPr wrap="square">
            <a:spAutoFit/>
          </a:bodyPr>
          <a:lstStyle/>
          <a:p>
            <a:pPr algn="ctr"/>
            <a:r>
              <a:rPr lang="en-US" dirty="0"/>
              <a:t>($ millions)</a:t>
            </a:r>
          </a:p>
        </p:txBody>
      </p:sp>
      <p:sp>
        <p:nvSpPr>
          <p:cNvPr id="42" name="Rectangle 41"/>
          <p:cNvSpPr/>
          <p:nvPr/>
        </p:nvSpPr>
        <p:spPr>
          <a:xfrm>
            <a:off x="933449" y="3186376"/>
            <a:ext cx="5743560" cy="830997"/>
          </a:xfrm>
          <a:prstGeom prst="rect">
            <a:avLst/>
          </a:prstGeom>
        </p:spPr>
        <p:txBody>
          <a:bodyPr wrap="none">
            <a:spAutoFit/>
          </a:bodyPr>
          <a:lstStyle/>
          <a:p>
            <a:r>
              <a:rPr lang="en-US" sz="2400" dirty="0"/>
              <a:t>Annual straight-line depreciation 2021–2023</a:t>
            </a:r>
          </a:p>
          <a:p>
            <a:r>
              <a:rPr lang="en-US" sz="2400" dirty="0"/>
              <a:t>[Calculated on previous slide ]</a:t>
            </a:r>
          </a:p>
        </p:txBody>
      </p:sp>
      <p:sp>
        <p:nvSpPr>
          <p:cNvPr id="43" name="Rectangle 42"/>
          <p:cNvSpPr/>
          <p:nvPr/>
        </p:nvSpPr>
        <p:spPr>
          <a:xfrm>
            <a:off x="7817422" y="3500735"/>
            <a:ext cx="564578" cy="461665"/>
          </a:xfrm>
          <a:prstGeom prst="rect">
            <a:avLst/>
          </a:prstGeom>
        </p:spPr>
        <p:txBody>
          <a:bodyPr wrap="none">
            <a:spAutoFit/>
          </a:bodyPr>
          <a:lstStyle/>
          <a:p>
            <a:pPr algn="r"/>
            <a:r>
              <a:rPr lang="en-US" sz="2400" b="1" dirty="0">
                <a:solidFill>
                  <a:srgbClr val="C00000"/>
                </a:solidFill>
              </a:rPr>
              <a:t>$ 8</a:t>
            </a:r>
          </a:p>
        </p:txBody>
      </p:sp>
      <p:sp>
        <p:nvSpPr>
          <p:cNvPr id="44" name="Rectangle 43"/>
          <p:cNvSpPr/>
          <p:nvPr/>
        </p:nvSpPr>
        <p:spPr>
          <a:xfrm>
            <a:off x="933450" y="3230805"/>
            <a:ext cx="7620000" cy="723011"/>
          </a:xfrm>
          <a:prstGeom prst="rect">
            <a:avLst/>
          </a:prstGeom>
          <a:no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6" name="Straight Arrow Connector 45"/>
          <p:cNvCxnSpPr/>
          <p:nvPr/>
        </p:nvCxnSpPr>
        <p:spPr>
          <a:xfrm flipH="1">
            <a:off x="7267173" y="4013144"/>
            <a:ext cx="810027" cy="1555205"/>
          </a:xfrm>
          <a:prstGeom prst="straightConnector1">
            <a:avLst/>
          </a:prstGeom>
          <a:ln w="28575">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Content Placeholder 21"/>
          <p:cNvSpPr txBox="1">
            <a:spLocks/>
          </p:cNvSpPr>
          <p:nvPr/>
        </p:nvSpPr>
        <p:spPr bwMode="auto">
          <a:xfrm>
            <a:off x="736724" y="1007821"/>
            <a:ext cx="8013600" cy="219075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fontScale="92500"/>
          </a:bodyPr>
          <a:lstStyle/>
          <a:p>
            <a:pPr fontAlgn="base">
              <a:lnSpc>
                <a:spcPct val="90000"/>
              </a:lnSpc>
              <a:spcBef>
                <a:spcPts val="1000"/>
              </a:spcBef>
              <a:spcAft>
                <a:spcPct val="0"/>
              </a:spcAft>
            </a:pPr>
            <a:r>
              <a:rPr lang="en-US" sz="2400" dirty="0"/>
              <a:t>Universal Semiconductors switched from the sum-of-the-years’-digits depreciation method to straight-line depreciation in 2021.</a:t>
            </a:r>
          </a:p>
          <a:p>
            <a:pPr marL="342900" indent="-342900" fontAlgn="base">
              <a:lnSpc>
                <a:spcPct val="90000"/>
              </a:lnSpc>
              <a:spcBef>
                <a:spcPts val="1000"/>
              </a:spcBef>
              <a:spcAft>
                <a:spcPct val="0"/>
              </a:spcAft>
              <a:buFont typeface="Arial" panose="020B0604020202020204" pitchFamily="34" charset="0"/>
              <a:buChar char="•"/>
            </a:pPr>
            <a:r>
              <a:rPr lang="en-US" sz="2400" dirty="0"/>
              <a:t>The change affects its precision equipment purchased at the beginning of 2019 at a cost of $63 million.</a:t>
            </a:r>
          </a:p>
          <a:p>
            <a:pPr marL="342900" indent="-342900" fontAlgn="base">
              <a:lnSpc>
                <a:spcPct val="90000"/>
              </a:lnSpc>
              <a:spcBef>
                <a:spcPts val="1000"/>
              </a:spcBef>
              <a:spcAft>
                <a:spcPct val="0"/>
              </a:spcAft>
              <a:buFont typeface="Arial" panose="020B0604020202020204" pitchFamily="34" charset="0"/>
              <a:buChar char="•"/>
            </a:pPr>
            <a:r>
              <a:rPr lang="en-US" sz="2400" dirty="0"/>
              <a:t>The machinery has an expected useful life of five years and an estimated residual value of $3 million.</a:t>
            </a:r>
          </a:p>
        </p:txBody>
      </p:sp>
      <p:sp>
        <p:nvSpPr>
          <p:cNvPr id="21" name="Slide Number Placeholder 5">
            <a:extLst>
              <a:ext uri="{FF2B5EF4-FFF2-40B4-BE49-F238E27FC236}">
                <a16:creationId xmlns:a16="http://schemas.microsoft.com/office/drawing/2014/main" id="{86C4B45B-B080-7A46-A059-270D9D1F9E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31</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500"/>
                                        <p:tgtEl>
                                          <p:spTgt spid="2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xEl>
                                              <p:pRg st="1" end="1"/>
                                            </p:txEl>
                                          </p:spTgt>
                                        </p:tgtEl>
                                        <p:attrNameLst>
                                          <p:attrName>style.visibility</p:attrName>
                                        </p:attrNameLst>
                                      </p:cBhvr>
                                      <p:to>
                                        <p:strVal val="visible"/>
                                      </p:to>
                                    </p:set>
                                    <p:animEffect transition="in" filter="fade">
                                      <p:cBhvr>
                                        <p:cTn id="10" dur="500"/>
                                        <p:tgtEl>
                                          <p:spTgt spid="2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xEl>
                                              <p:pRg st="2" end="2"/>
                                            </p:txEl>
                                          </p:spTgt>
                                        </p:tgtEl>
                                        <p:attrNameLst>
                                          <p:attrName>style.visibility</p:attrName>
                                        </p:attrNameLst>
                                      </p:cBhvr>
                                      <p:to>
                                        <p:strVal val="visible"/>
                                      </p:to>
                                    </p:set>
                                    <p:animEffect transition="in" filter="fade">
                                      <p:cBhvr>
                                        <p:cTn id="13" dur="500"/>
                                        <p:tgtEl>
                                          <p:spTgt spid="2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0" presetClass="entr" presetSubtype="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500"/>
                                        <p:tgtEl>
                                          <p:spTgt spid="3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
                                        <p:tgtEl>
                                          <p:spTgt spid="32"/>
                                        </p:tgtEl>
                                      </p:cBhvr>
                                    </p:animEffect>
                                  </p:childTnLst>
                                </p:cTn>
                              </p:par>
                              <p:par>
                                <p:cTn id="31" presetID="10" presetClass="entr" presetSubtype="0" fill="hold" nodeType="with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fade">
                                      <p:cBhvr>
                                        <p:cTn id="39" dur="500"/>
                                        <p:tgtEl>
                                          <p:spTgt spid="3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500"/>
                                        <p:tgtEl>
                                          <p:spTgt spid="4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childTnLst>
                          </p:cTn>
                        </p:par>
                        <p:par>
                          <p:cTn id="49" fill="hold">
                            <p:stCondLst>
                              <p:cond delay="500"/>
                            </p:stCondLst>
                            <p:childTnLst>
                              <p:par>
                                <p:cTn id="50" presetID="22" presetClass="entr" presetSubtype="4" fill="hold"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down)">
                                      <p:cBhvr>
                                        <p:cTn id="52" dur="500"/>
                                        <p:tgtEl>
                                          <p:spTgt spid="46"/>
                                        </p:tgtEl>
                                      </p:cBhvr>
                                    </p:animEffect>
                                  </p:childTnLst>
                                </p:cTn>
                              </p:par>
                            </p:childTnLst>
                          </p:cTn>
                        </p:par>
                        <p:par>
                          <p:cTn id="53" fill="hold">
                            <p:stCondLst>
                              <p:cond delay="1000"/>
                            </p:stCondLst>
                            <p:childTnLst>
                              <p:par>
                                <p:cTn id="54" presetID="22" presetClass="entr" presetSubtype="4" fill="hold" grpId="0"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down)">
                                      <p:cBhvr>
                                        <p:cTn id="56" dur="500"/>
                                        <p:tgtEl>
                                          <p:spTgt spid="44"/>
                                        </p:tgtEl>
                                      </p:cBhvr>
                                    </p:animEffect>
                                  </p:childTnLst>
                                </p:cTn>
                              </p:par>
                              <p:par>
                                <p:cTn id="57" presetID="22" presetClass="entr" presetSubtype="4"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animEffect transition="in" filter="wipe(down)">
                                      <p:cBhvr>
                                        <p:cTn id="59" dur="500"/>
                                        <p:tgtEl>
                                          <p:spTgt spid="42"/>
                                        </p:tgtEl>
                                      </p:cBhvr>
                                    </p:animEffect>
                                  </p:childTnLst>
                                </p:cTn>
                              </p:par>
                            </p:childTnLst>
                          </p:cTn>
                        </p:par>
                        <p:par>
                          <p:cTn id="60" fill="hold">
                            <p:stCondLst>
                              <p:cond delay="1500"/>
                            </p:stCondLst>
                            <p:childTnLst>
                              <p:par>
                                <p:cTn id="61" presetID="22" presetClass="entr" presetSubtype="4" fill="hold" grpId="0" nodeType="after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wipe(down)">
                                      <p:cBhvr>
                                        <p:cTn id="63"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p:bldP spid="33" grpId="0"/>
      <p:bldP spid="34" grpId="0"/>
      <p:bldP spid="35" grpId="0"/>
      <p:bldP spid="36" grpId="0"/>
      <p:bldP spid="38" grpId="0"/>
      <p:bldP spid="39" grpId="0"/>
      <p:bldP spid="40" grpId="0"/>
      <p:bldP spid="41" grpId="0"/>
      <p:bldP spid="42" grpId="0"/>
      <p:bldP spid="43" grpId="0"/>
      <p:bldP spid="44" grpId="0" animBg="1"/>
      <p:bldP spid="2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322564"/>
            <a:ext cx="8382000" cy="1444625"/>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US" dirty="0"/>
              <a:t>Change in Depreciation Method for Newly Acquired Assets—Rohm and Haas Company</a:t>
            </a:r>
          </a:p>
        </p:txBody>
      </p:sp>
      <p:sp>
        <p:nvSpPr>
          <p:cNvPr id="22" name="Content Placeholder 21"/>
          <p:cNvSpPr>
            <a:spLocks noGrp="1"/>
          </p:cNvSpPr>
          <p:nvPr>
            <p:ph idx="1"/>
          </p:nvPr>
        </p:nvSpPr>
        <p:spPr/>
        <p:txBody>
          <a:bodyPr>
            <a:normAutofit/>
          </a:bodyPr>
          <a:lstStyle/>
          <a:p>
            <a:pPr>
              <a:buNone/>
            </a:pPr>
            <a:endParaRPr lang="en-US" dirty="0"/>
          </a:p>
          <a:p>
            <a:pPr>
              <a:buNone/>
            </a:pP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LO20-4</a:t>
            </a:r>
          </a:p>
        </p:txBody>
      </p:sp>
      <p:sp>
        <p:nvSpPr>
          <p:cNvPr id="5" name="Content Placeholder 21"/>
          <p:cNvSpPr txBox="1">
            <a:spLocks/>
          </p:cNvSpPr>
          <p:nvPr/>
        </p:nvSpPr>
        <p:spPr bwMode="auto">
          <a:xfrm>
            <a:off x="983378" y="1128712"/>
            <a:ext cx="8013600" cy="505777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lnSpc>
                <a:spcPct val="90000"/>
              </a:lnSpc>
              <a:spcBef>
                <a:spcPts val="1000"/>
              </a:spcBef>
              <a:spcAft>
                <a:spcPct val="0"/>
              </a:spcAft>
            </a:pPr>
            <a:endParaRPr lang="en-US" sz="2400" dirty="0"/>
          </a:p>
        </p:txBody>
      </p:sp>
      <p:sp>
        <p:nvSpPr>
          <p:cNvPr id="7" name="Rectangle: Diagonal Corners Rounded 6">
            <a:extLst>
              <a:ext uri="{FF2B5EF4-FFF2-40B4-BE49-F238E27FC236}">
                <a16:creationId xmlns:a16="http://schemas.microsoft.com/office/drawing/2014/main" id="{8886E471-2ADA-42B9-BF70-172780470C17}"/>
              </a:ext>
            </a:extLst>
          </p:cNvPr>
          <p:cNvSpPr/>
          <p:nvPr/>
        </p:nvSpPr>
        <p:spPr>
          <a:xfrm flipH="1">
            <a:off x="635327" y="1981200"/>
            <a:ext cx="8285581" cy="16764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7874EE52-966D-4057-A9DD-C95D8D36FA37}"/>
              </a:ext>
            </a:extLst>
          </p:cNvPr>
          <p:cNvSpPr txBox="1"/>
          <p:nvPr/>
        </p:nvSpPr>
        <p:spPr>
          <a:xfrm>
            <a:off x="832305" y="2096396"/>
            <a:ext cx="7778295" cy="1477328"/>
          </a:xfrm>
          <a:prstGeom prst="rect">
            <a:avLst/>
          </a:prstGeom>
          <a:solidFill>
            <a:srgbClr val="CEE2ED"/>
          </a:solidFill>
          <a:ln>
            <a:noFill/>
          </a:ln>
        </p:spPr>
        <p:txBody>
          <a:bodyPr wrap="square" lIns="182880" rtlCol="0">
            <a:spAutoFit/>
          </a:bodyPr>
          <a:lstStyle/>
          <a:p>
            <a:r>
              <a:rPr lang="en-US" b="1" dirty="0"/>
              <a:t>Note 12: Land, Buildings, and Equipment, Net (in part) </a:t>
            </a:r>
            <a:endParaRPr lang="en-US" dirty="0"/>
          </a:p>
          <a:p>
            <a:r>
              <a:rPr lang="en-US" dirty="0"/>
              <a:t>. . . the company changed its method of depreciation for newly acquired buildings and equipment to the straight-line method. The change had no cumulative effect on prior years’ earnings but did increase [current year] net earnings by $9 million, or $0.14 per share. . . . </a:t>
            </a:r>
            <a:endParaRPr lang="en-US" sz="2000" dirty="0"/>
          </a:p>
        </p:txBody>
      </p:sp>
      <p:sp>
        <p:nvSpPr>
          <p:cNvPr id="9" name="Slide Number Placeholder 5">
            <a:extLst>
              <a:ext uri="{FF2B5EF4-FFF2-40B4-BE49-F238E27FC236}">
                <a16:creationId xmlns:a16="http://schemas.microsoft.com/office/drawing/2014/main" id="{6EBD056F-E6E6-4746-B28F-EFDE3E63F7E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32</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animBg="1"/>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altLang="en-US" sz="3200" dirty="0"/>
              <a:t>Concept Check:</a:t>
            </a:r>
            <a:br>
              <a:rPr lang="en-US" altLang="en-US" sz="3200" dirty="0"/>
            </a:br>
            <a:r>
              <a:rPr lang="en-US" altLang="en-US" sz="3200" dirty="0"/>
              <a:t>Change in Accounting Estimate</a:t>
            </a:r>
            <a:endParaRPr lang="en-US" sz="3200" dirty="0"/>
          </a:p>
        </p:txBody>
      </p:sp>
      <p:sp>
        <p:nvSpPr>
          <p:cNvPr id="414723" name="Rectangle 3"/>
          <p:cNvSpPr>
            <a:spLocks noGrp="1" noChangeArrowheads="1"/>
          </p:cNvSpPr>
          <p:nvPr>
            <p:ph idx="1"/>
          </p:nvPr>
        </p:nvSpPr>
        <p:spPr>
          <a:xfrm>
            <a:off x="693682" y="1219200"/>
            <a:ext cx="8450317" cy="5336628"/>
          </a:xfrm>
          <a:solidFill>
            <a:schemeClr val="bg1">
              <a:lumMod val="95000"/>
            </a:schemeClr>
          </a:solidFill>
        </p:spPr>
        <p:txBody>
          <a:bodyPr>
            <a:noAutofit/>
          </a:bodyPr>
          <a:lstStyle/>
          <a:p>
            <a:pPr marL="0" indent="0">
              <a:buNone/>
            </a:pPr>
            <a:r>
              <a:rPr lang="en-US" sz="2400" dirty="0"/>
              <a:t>Lamont Communications has amortized a patent on a straight-line basis since it was acquired at the beginning of 2018 at a cost of $50 million. During 2021, management decided that the benefits from the patent would be received over a total period of 8 years rather than the 20-year legal life being used to amortize the cost. Lamont’s 2021 financial statements should include:</a:t>
            </a:r>
          </a:p>
          <a:p>
            <a:pPr marL="457200" indent="-457200">
              <a:buFont typeface="+mj-lt"/>
              <a:buAutoNum type="alphaLcPeriod"/>
            </a:pPr>
            <a:r>
              <a:rPr lang="en-US" sz="2400" dirty="0"/>
              <a:t>A patent balance of $50 million</a:t>
            </a:r>
          </a:p>
          <a:p>
            <a:pPr marL="457200" indent="-457200">
              <a:buFont typeface="+mj-lt"/>
              <a:buAutoNum type="alphaLcPeriod"/>
            </a:pPr>
            <a:r>
              <a:rPr lang="en-US" sz="2400" dirty="0"/>
              <a:t>Patent amortization expense of $2.5 million</a:t>
            </a:r>
          </a:p>
          <a:p>
            <a:pPr marL="457200" indent="-457200">
              <a:buFont typeface="+mj-lt"/>
              <a:buAutoNum type="alphaLcPeriod"/>
            </a:pPr>
            <a:r>
              <a:rPr lang="en-US" sz="2400" dirty="0"/>
              <a:t>Patent amortization expense of $5 million</a:t>
            </a:r>
          </a:p>
          <a:p>
            <a:pPr marL="457200" indent="-457200">
              <a:buFont typeface="+mj-lt"/>
              <a:buAutoNum type="alphaLcPeriod"/>
            </a:pPr>
            <a:r>
              <a:rPr lang="en-US" sz="2400" dirty="0"/>
              <a:t>A patent balance of $34 million</a:t>
            </a:r>
          </a:p>
        </p:txBody>
      </p:sp>
      <p:sp>
        <p:nvSpPr>
          <p:cNvPr id="2" name="Oval 1"/>
          <p:cNvSpPr/>
          <p:nvPr/>
        </p:nvSpPr>
        <p:spPr bwMode="auto">
          <a:xfrm flipV="1">
            <a:off x="659906" y="465845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630936" y="5105400"/>
            <a:ext cx="8450317" cy="1320874"/>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000" dirty="0"/>
              <a:t>The correct answer is </a:t>
            </a:r>
            <a:r>
              <a:rPr lang="en-US" sz="2000" i="1" dirty="0"/>
              <a:t>d</a:t>
            </a:r>
            <a:r>
              <a:rPr lang="en-US" sz="2000" dirty="0"/>
              <a:t>:</a:t>
            </a:r>
          </a:p>
          <a:p>
            <a:r>
              <a:rPr lang="en-US" sz="2000" dirty="0"/>
              <a:t>Accumulated amortization at the end of 2021 is $16 million, comprised of 3 years’ amortization at $2.5 million per year ($50 ÷ 20 years) plus one year’s amortization at $8.5 million [($50 − $7.5) ÷ (8 − 3) years]. $50M – 16M = </a:t>
            </a:r>
            <a:r>
              <a:rPr lang="en-US" sz="2000" b="1" dirty="0">
                <a:solidFill>
                  <a:srgbClr val="C00000"/>
                </a:solidFill>
              </a:rPr>
              <a:t>$34M</a:t>
            </a:r>
            <a:r>
              <a:rPr lang="en-US" sz="2000" dirty="0"/>
              <a:t>.</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LO20-4</a:t>
            </a:r>
          </a:p>
        </p:txBody>
      </p:sp>
      <p:sp>
        <p:nvSpPr>
          <p:cNvPr id="8" name="Slide Number Placeholder 5">
            <a:extLst>
              <a:ext uri="{FF2B5EF4-FFF2-40B4-BE49-F238E27FC236}">
                <a16:creationId xmlns:a16="http://schemas.microsoft.com/office/drawing/2014/main" id="{28F2974F-79D0-0A43-A6E8-A7B6B1150592}"/>
              </a:ext>
            </a:extLst>
          </p:cNvPr>
          <p:cNvSpPr txBox="1">
            <a:spLocks/>
          </p:cNvSpPr>
          <p:nvPr/>
        </p:nvSpPr>
        <p:spPr>
          <a:xfrm>
            <a:off x="6553200" y="6373265"/>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33</a:t>
            </a:fld>
            <a:endParaRPr lang="en-US" dirty="0"/>
          </a:p>
        </p:txBody>
      </p:sp>
    </p:spTree>
    <p:extLst>
      <p:ext uri="{BB962C8B-B14F-4D97-AF65-F5344CB8AC3E}">
        <p14:creationId xmlns:p14="http://schemas.microsoft.com/office/powerpoint/2010/main" val="3140006588"/>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Reporting Entity</a:t>
            </a:r>
          </a:p>
        </p:txBody>
      </p:sp>
      <p:sp>
        <p:nvSpPr>
          <p:cNvPr id="7" name="Content Placeholder 6"/>
          <p:cNvSpPr>
            <a:spLocks noGrp="1"/>
          </p:cNvSpPr>
          <p:nvPr>
            <p:ph idx="1"/>
          </p:nvPr>
        </p:nvSpPr>
        <p:spPr>
          <a:xfrm>
            <a:off x="761999" y="1143000"/>
            <a:ext cx="8013600" cy="5359403"/>
          </a:xfrm>
        </p:spPr>
        <p:txBody>
          <a:bodyPr>
            <a:noAutofit/>
          </a:bodyPr>
          <a:lstStyle/>
          <a:p>
            <a:r>
              <a:rPr lang="en-IN" sz="2400" dirty="0"/>
              <a:t>Change from reporting as one type of entity to </a:t>
            </a:r>
            <a:r>
              <a:rPr lang="en-IN" sz="2400" b="1" dirty="0">
                <a:solidFill>
                  <a:srgbClr val="C00000"/>
                </a:solidFill>
              </a:rPr>
              <a:t>another type of entity</a:t>
            </a:r>
            <a:endParaRPr lang="en-US" sz="2400" b="1" dirty="0">
              <a:solidFill>
                <a:srgbClr val="C00000"/>
              </a:solidFill>
            </a:endParaRPr>
          </a:p>
          <a:p>
            <a:r>
              <a:rPr lang="en-US" sz="2400" dirty="0"/>
              <a:t>Occurs as a result of:</a:t>
            </a:r>
          </a:p>
          <a:p>
            <a:pPr lvl="1">
              <a:buClr>
                <a:schemeClr val="tx1"/>
              </a:buClr>
              <a:buFont typeface="Lucida Grande"/>
              <a:buChar char="–"/>
            </a:pPr>
            <a:r>
              <a:rPr lang="en-US" sz="2200" dirty="0"/>
              <a:t>Presenting </a:t>
            </a:r>
            <a:r>
              <a:rPr lang="en-US" sz="2200" b="1" dirty="0">
                <a:solidFill>
                  <a:srgbClr val="C00000"/>
                </a:solidFill>
              </a:rPr>
              <a:t>consolidated financial statements </a:t>
            </a:r>
            <a:r>
              <a:rPr lang="en-US" sz="2200" dirty="0"/>
              <a:t>in place of statements of individual companies,</a:t>
            </a:r>
          </a:p>
          <a:p>
            <a:pPr lvl="1">
              <a:buClr>
                <a:schemeClr val="tx1"/>
              </a:buClr>
              <a:buFont typeface="Lucida Grande"/>
              <a:buChar char="–"/>
            </a:pPr>
            <a:r>
              <a:rPr lang="en-US" sz="2200" b="1" dirty="0">
                <a:solidFill>
                  <a:srgbClr val="C00000"/>
                </a:solidFill>
              </a:rPr>
              <a:t>Changing specific companies </a:t>
            </a:r>
            <a:r>
              <a:rPr lang="en-US" sz="2200" dirty="0"/>
              <a:t>that constitute the group for which consolidated or combined statements are prepared,</a:t>
            </a:r>
          </a:p>
          <a:p>
            <a:pPr lvl="1">
              <a:buClr>
                <a:schemeClr val="tx1"/>
              </a:buClr>
              <a:buFont typeface="Lucida Grande"/>
              <a:buChar char="–"/>
            </a:pPr>
            <a:r>
              <a:rPr lang="en-US" sz="2200" dirty="0"/>
              <a:t>Changes in </a:t>
            </a:r>
            <a:r>
              <a:rPr lang="en-US" sz="2200" b="1" dirty="0">
                <a:solidFill>
                  <a:srgbClr val="C00000"/>
                </a:solidFill>
              </a:rPr>
              <a:t>accounting rules</a:t>
            </a:r>
            <a:r>
              <a:rPr lang="en-US" sz="2200" dirty="0"/>
              <a:t>, or</a:t>
            </a:r>
          </a:p>
          <a:p>
            <a:pPr lvl="1">
              <a:buClr>
                <a:schemeClr val="tx1"/>
              </a:buClr>
              <a:buFont typeface="Lucida Grande"/>
              <a:buChar char="–"/>
            </a:pPr>
            <a:r>
              <a:rPr lang="en-US" sz="2200" dirty="0"/>
              <a:t>One company </a:t>
            </a:r>
            <a:r>
              <a:rPr lang="en-US" sz="2200" b="1" dirty="0">
                <a:solidFill>
                  <a:srgbClr val="C00000"/>
                </a:solidFill>
              </a:rPr>
              <a:t>acquiring </a:t>
            </a:r>
            <a:r>
              <a:rPr lang="en-US" sz="2200" dirty="0"/>
              <a:t>another</a:t>
            </a:r>
          </a:p>
          <a:p>
            <a:r>
              <a:rPr lang="en-US" sz="2400" dirty="0"/>
              <a:t>Reported by recasting all previous periods’ financial statements </a:t>
            </a:r>
            <a:r>
              <a:rPr lang="en-US" sz="2400" b="1" dirty="0">
                <a:solidFill>
                  <a:srgbClr val="C00000"/>
                </a:solidFill>
              </a:rPr>
              <a:t>as if the new reporting entity existed in those periods</a:t>
            </a:r>
          </a:p>
          <a:p>
            <a:r>
              <a:rPr lang="en-US" sz="2400" dirty="0"/>
              <a:t>A </a:t>
            </a:r>
            <a:r>
              <a:rPr lang="en-US" sz="2400" b="1" dirty="0">
                <a:solidFill>
                  <a:srgbClr val="C00000"/>
                </a:solidFill>
              </a:rPr>
              <a:t>disclosure note </a:t>
            </a:r>
            <a:r>
              <a:rPr lang="en-US" sz="2400" dirty="0"/>
              <a:t>should describe the nature of the change and the reason it occurred</a:t>
            </a: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LO20-5</a:t>
            </a:r>
          </a:p>
        </p:txBody>
      </p:sp>
      <p:sp>
        <p:nvSpPr>
          <p:cNvPr id="5" name="Slide Number Placeholder 5">
            <a:extLst>
              <a:ext uri="{FF2B5EF4-FFF2-40B4-BE49-F238E27FC236}">
                <a16:creationId xmlns:a16="http://schemas.microsoft.com/office/drawing/2014/main" id="{20DAE933-D14D-734F-8321-69A5A930E449}"/>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34</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fade">
                                      <p:cBhvr>
                                        <p:cTn id="31" dur="500"/>
                                        <p:tgtEl>
                                          <p:spTgt spid="7">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Change in Reporting Entity—</a:t>
            </a:r>
            <a:br>
              <a:rPr lang="en-US" dirty="0"/>
            </a:br>
            <a:r>
              <a:rPr lang="en-US" dirty="0"/>
              <a:t>Hartford Life Insurance</a:t>
            </a: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LO20-5</a:t>
            </a:r>
          </a:p>
        </p:txBody>
      </p:sp>
      <p:sp>
        <p:nvSpPr>
          <p:cNvPr id="8" name="Rectangle: Diagonal Corners Rounded 7">
            <a:extLst>
              <a:ext uri="{FF2B5EF4-FFF2-40B4-BE49-F238E27FC236}">
                <a16:creationId xmlns:a16="http://schemas.microsoft.com/office/drawing/2014/main" id="{CB4A9689-53E2-4D8E-B3A3-63FECF374230}"/>
              </a:ext>
            </a:extLst>
          </p:cNvPr>
          <p:cNvSpPr/>
          <p:nvPr/>
        </p:nvSpPr>
        <p:spPr>
          <a:xfrm flipH="1">
            <a:off x="635326" y="1603372"/>
            <a:ext cx="8285581" cy="36576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41960054-9D55-47F9-A6D2-E3CC20C73E22}"/>
              </a:ext>
            </a:extLst>
          </p:cNvPr>
          <p:cNvSpPr txBox="1"/>
          <p:nvPr/>
        </p:nvSpPr>
        <p:spPr>
          <a:xfrm>
            <a:off x="832305" y="1718568"/>
            <a:ext cx="7778295" cy="3139321"/>
          </a:xfrm>
          <a:prstGeom prst="rect">
            <a:avLst/>
          </a:prstGeom>
          <a:solidFill>
            <a:srgbClr val="CEE2ED"/>
          </a:solidFill>
          <a:ln>
            <a:noFill/>
          </a:ln>
        </p:spPr>
        <p:txBody>
          <a:bodyPr wrap="square" lIns="182880" rtlCol="0">
            <a:spAutoFit/>
          </a:bodyPr>
          <a:lstStyle/>
          <a:p>
            <a:r>
              <a:rPr lang="en-US" b="1" dirty="0"/>
              <a:t>1. Basis of Presentation and Accounting Policies (in part) </a:t>
            </a:r>
            <a:endParaRPr lang="en-US" dirty="0"/>
          </a:p>
          <a:p>
            <a:r>
              <a:rPr lang="en-US" dirty="0"/>
              <a:t>Hartford Life changed its reporting entity structure to contribute certain wholly owned subsidiaries, including Hartford Life’s European insurance operations, several broker dealer entities and investment advisory and service entities from Hartford Life and Accident to the Company. The contribution of subsidiaries was effected to more closely align servicing entities with the writing company issuing the business they service as well as to more efficiently deploy capital across the organization. The change in reporting entity was retrospectively applied to the financial statements of the Company for all periods presented. The contributed subsidiaries resulted in an increase in stockholder’s equity of approximately $1.3 billion. </a:t>
            </a:r>
            <a:endParaRPr lang="en-US" sz="2000" dirty="0"/>
          </a:p>
        </p:txBody>
      </p:sp>
      <p:sp>
        <p:nvSpPr>
          <p:cNvPr id="6" name="Slide Number Placeholder 5">
            <a:extLst>
              <a:ext uri="{FF2B5EF4-FFF2-40B4-BE49-F238E27FC236}">
                <a16:creationId xmlns:a16="http://schemas.microsoft.com/office/drawing/2014/main" id="{993C22DA-139E-0F42-9506-AC76596BA92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35</a:t>
            </a:fld>
            <a:endParaRPr lang="en-US" dirty="0"/>
          </a:p>
        </p:txBody>
      </p:sp>
    </p:spTree>
    <p:extLst>
      <p:ext uri="{BB962C8B-B14F-4D97-AF65-F5344CB8AC3E}">
        <p14:creationId xmlns:p14="http://schemas.microsoft.com/office/powerpoint/2010/main" val="245841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Change in Reporting Entity</a:t>
            </a:r>
            <a:endParaRPr lang="en-US" sz="3200" dirty="0"/>
          </a:p>
        </p:txBody>
      </p:sp>
      <p:sp>
        <p:nvSpPr>
          <p:cNvPr id="414723" name="Rectangle 3"/>
          <p:cNvSpPr>
            <a:spLocks noGrp="1" noChangeArrowheads="1"/>
          </p:cNvSpPr>
          <p:nvPr>
            <p:ph idx="1"/>
          </p:nvPr>
        </p:nvSpPr>
        <p:spPr>
          <a:xfrm>
            <a:off x="693682" y="1219200"/>
            <a:ext cx="8450317" cy="5336628"/>
          </a:xfrm>
          <a:solidFill>
            <a:schemeClr val="bg1">
              <a:lumMod val="95000"/>
            </a:schemeClr>
          </a:solidFill>
        </p:spPr>
        <p:txBody>
          <a:bodyPr>
            <a:noAutofit/>
          </a:bodyPr>
          <a:lstStyle/>
          <a:p>
            <a:pPr marL="0" indent="0">
              <a:spcAft>
                <a:spcPts val="1200"/>
              </a:spcAft>
              <a:buNone/>
            </a:pPr>
            <a:r>
              <a:rPr lang="en-US" dirty="0"/>
              <a:t>Which of the following constitutes a change in reporting entity?</a:t>
            </a:r>
          </a:p>
          <a:p>
            <a:pPr marL="514350" indent="-514350">
              <a:buFont typeface="+mj-lt"/>
              <a:buAutoNum type="alphaLcPeriod"/>
            </a:pPr>
            <a:r>
              <a:rPr lang="en-US" dirty="0"/>
              <a:t>Hunt Corporation launches a new product line</a:t>
            </a:r>
          </a:p>
          <a:p>
            <a:pPr marL="514350" indent="-514350">
              <a:buFont typeface="+mj-lt"/>
              <a:buAutoNum type="alphaLcPeriod"/>
            </a:pPr>
            <a:r>
              <a:rPr lang="en-US" dirty="0"/>
              <a:t>Hunt Corporation reports a net loss after reporting net income for five consecutive years </a:t>
            </a:r>
          </a:p>
          <a:p>
            <a:pPr marL="514350" indent="-514350">
              <a:buFont typeface="+mj-lt"/>
              <a:buAutoNum type="alphaLcPeriod"/>
            </a:pPr>
            <a:r>
              <a:rPr lang="en-US" dirty="0"/>
              <a:t>Hunt Corporation converts from a simple capital structure to a complex capital structure</a:t>
            </a:r>
          </a:p>
          <a:p>
            <a:pPr marL="514350" indent="-514350">
              <a:buFont typeface="+mj-lt"/>
              <a:buAutoNum type="alphaLcPeriod"/>
            </a:pPr>
            <a:r>
              <a:rPr lang="en-US" dirty="0"/>
              <a:t>Hunt Corporation acquires ownership of Outdoors Unlimited</a:t>
            </a:r>
          </a:p>
        </p:txBody>
      </p:sp>
      <p:sp>
        <p:nvSpPr>
          <p:cNvPr id="2" name="Oval 1"/>
          <p:cNvSpPr/>
          <p:nvPr/>
        </p:nvSpPr>
        <p:spPr bwMode="auto">
          <a:xfrm flipV="1">
            <a:off x="674228" y="457200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255987" y="5486400"/>
            <a:ext cx="7430813" cy="889987"/>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600" dirty="0"/>
              <a:t>The correct answer is </a:t>
            </a:r>
            <a:r>
              <a:rPr lang="en-US" sz="2600" i="1" dirty="0"/>
              <a:t>d</a:t>
            </a:r>
            <a:r>
              <a:rPr lang="en-US" sz="2600" dirty="0"/>
              <a:t>. A change in reporting entity occurs when one company acquires another.</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LO20-5</a:t>
            </a:r>
          </a:p>
        </p:txBody>
      </p:sp>
      <p:sp>
        <p:nvSpPr>
          <p:cNvPr id="8" name="Slide Number Placeholder 5">
            <a:extLst>
              <a:ext uri="{FF2B5EF4-FFF2-40B4-BE49-F238E27FC236}">
                <a16:creationId xmlns:a16="http://schemas.microsoft.com/office/drawing/2014/main" id="{37FB23CF-1720-2549-8266-9D79C6A9CFA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36</a:t>
            </a:fld>
            <a:endParaRPr lang="en-US" dirty="0"/>
          </a:p>
        </p:txBody>
      </p:sp>
    </p:spTree>
    <p:extLst>
      <p:ext uri="{BB962C8B-B14F-4D97-AF65-F5344CB8AC3E}">
        <p14:creationId xmlns:p14="http://schemas.microsoft.com/office/powerpoint/2010/main" val="298951819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US" dirty="0"/>
              <a:t>Errors</a:t>
            </a:r>
          </a:p>
        </p:txBody>
      </p:sp>
      <p:sp>
        <p:nvSpPr>
          <p:cNvPr id="7" name="Content Placeholder 6"/>
          <p:cNvSpPr>
            <a:spLocks noGrp="1"/>
          </p:cNvSpPr>
          <p:nvPr>
            <p:ph idx="1"/>
          </p:nvPr>
        </p:nvSpPr>
        <p:spPr>
          <a:xfrm>
            <a:off x="685800" y="1219200"/>
            <a:ext cx="8013600" cy="5260972"/>
          </a:xfrm>
        </p:spPr>
        <p:txBody>
          <a:bodyPr>
            <a:normAutofit/>
          </a:bodyPr>
          <a:lstStyle/>
          <a:p>
            <a:r>
              <a:rPr lang="en-US" dirty="0"/>
              <a:t>Caused by a transaction being recorded incorrectly or not recorded at all</a:t>
            </a:r>
          </a:p>
          <a:p>
            <a:pPr>
              <a:buFont typeface="Arial" panose="020B0604020202020204" pitchFamily="34" charset="0"/>
              <a:buChar char="•"/>
            </a:pPr>
            <a:r>
              <a:rPr lang="en-US" dirty="0"/>
              <a:t>Previous years’ financial statements are </a:t>
            </a:r>
            <a:r>
              <a:rPr lang="en-US" b="1" dirty="0">
                <a:solidFill>
                  <a:srgbClr val="C00000"/>
                </a:solidFill>
              </a:rPr>
              <a:t>retrospectively restated</a:t>
            </a: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LO20-5</a:t>
            </a:r>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821" b="5512"/>
          <a:stretch/>
        </p:blipFill>
        <p:spPr bwMode="auto">
          <a:xfrm>
            <a:off x="762000" y="3341629"/>
            <a:ext cx="8195439" cy="275437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Slide Number Placeholder 5">
            <a:extLst>
              <a:ext uri="{FF2B5EF4-FFF2-40B4-BE49-F238E27FC236}">
                <a16:creationId xmlns:a16="http://schemas.microsoft.com/office/drawing/2014/main" id="{62AF2ED5-9017-0941-ABEB-50A2FAAC64B5}"/>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37</a:t>
            </a:fld>
            <a:endParaRPr lang="en-US" dirty="0"/>
          </a:p>
        </p:txBody>
      </p:sp>
    </p:spTree>
    <p:extLst>
      <p:ext uri="{BB962C8B-B14F-4D97-AF65-F5344CB8AC3E}">
        <p14:creationId xmlns:p14="http://schemas.microsoft.com/office/powerpoint/2010/main" val="2388984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Accounting Changes and Errors: A Summary</a:t>
            </a:r>
            <a:endParaRPr lang="en-US" dirty="0"/>
          </a:p>
        </p:txBody>
      </p:sp>
      <p:sp>
        <p:nvSpPr>
          <p:cNvPr id="7" name="Content Placeholder 6"/>
          <p:cNvSpPr>
            <a:spLocks noGrp="1"/>
          </p:cNvSpPr>
          <p:nvPr>
            <p:ph idx="1"/>
          </p:nvPr>
        </p:nvSpPr>
        <p:spPr>
          <a:xfrm>
            <a:off x="761999" y="1444628"/>
            <a:ext cx="8013600" cy="5260972"/>
          </a:xfrm>
        </p:spPr>
        <p:txBody>
          <a:bodyPr>
            <a:normAutofit/>
          </a:bodyPr>
          <a:lstStyle/>
          <a:p>
            <a:pPr marL="0" indent="0">
              <a:buNone/>
            </a:pPr>
            <a:endParaRPr lang="en-US" dirty="0"/>
          </a:p>
          <a:p>
            <a:pPr marL="0" indent="0">
              <a:buNone/>
            </a:pP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LO20-5</a:t>
            </a:r>
          </a:p>
        </p:txBody>
      </p:sp>
      <p:pic>
        <p:nvPicPr>
          <p:cNvPr id="5" name="Picture 4"/>
          <p:cNvPicPr>
            <a:picLocks noChangeAspect="1"/>
          </p:cNvPicPr>
          <p:nvPr/>
        </p:nvPicPr>
        <p:blipFill>
          <a:blip r:embed="rId3"/>
          <a:stretch>
            <a:fillRect/>
          </a:stretch>
        </p:blipFill>
        <p:spPr>
          <a:xfrm>
            <a:off x="815206" y="1143000"/>
            <a:ext cx="8152254" cy="5181600"/>
          </a:xfrm>
          <a:prstGeom prst="rect">
            <a:avLst/>
          </a:prstGeom>
        </p:spPr>
      </p:pic>
      <p:sp>
        <p:nvSpPr>
          <p:cNvPr id="6" name="Slide Number Placeholder 5">
            <a:extLst>
              <a:ext uri="{FF2B5EF4-FFF2-40B4-BE49-F238E27FC236}">
                <a16:creationId xmlns:a16="http://schemas.microsoft.com/office/drawing/2014/main" id="{FFF94DF6-9383-A847-A332-A22A2BBBAEB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38</a:t>
            </a:fld>
            <a:endParaRPr lang="en-US" dirty="0"/>
          </a:p>
        </p:txBody>
      </p:sp>
    </p:spTree>
    <p:extLst>
      <p:ext uri="{BB962C8B-B14F-4D97-AF65-F5344CB8AC3E}">
        <p14:creationId xmlns:p14="http://schemas.microsoft.com/office/powerpoint/2010/main" val="3133613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3"/>
            <a:ext cx="8382000" cy="1142997"/>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IN" dirty="0"/>
              <a:t>Correction of Accounting Errors: </a:t>
            </a:r>
            <a:br>
              <a:rPr lang="en-IN" dirty="0"/>
            </a:br>
            <a:r>
              <a:rPr lang="en-IN" dirty="0"/>
              <a:t>Prior Period Adjustments</a:t>
            </a:r>
            <a:endParaRPr lang="en-US" dirty="0"/>
          </a:p>
        </p:txBody>
      </p:sp>
      <p:sp>
        <p:nvSpPr>
          <p:cNvPr id="3" name="Content Placeholder 2"/>
          <p:cNvSpPr>
            <a:spLocks noGrp="1"/>
          </p:cNvSpPr>
          <p:nvPr>
            <p:ph idx="1"/>
          </p:nvPr>
        </p:nvSpPr>
        <p:spPr>
          <a:xfrm>
            <a:off x="750710" y="990600"/>
            <a:ext cx="8381999" cy="5133975"/>
          </a:xfrm>
        </p:spPr>
        <p:txBody>
          <a:bodyPr>
            <a:normAutofit/>
          </a:bodyPr>
          <a:lstStyle/>
          <a:p>
            <a:pPr marL="0" indent="0">
              <a:buNone/>
            </a:pPr>
            <a:r>
              <a:rPr lang="en-IN" sz="2300" b="1" dirty="0">
                <a:solidFill>
                  <a:srgbClr val="C00000"/>
                </a:solidFill>
              </a:rPr>
              <a:t>Prior Period Adjustment: </a:t>
            </a:r>
            <a:r>
              <a:rPr lang="en-IN" sz="2300" dirty="0"/>
              <a:t>An addition to or reduction in the beginning retained earnings balance in a statement of shareholders’ equity</a:t>
            </a:r>
            <a:br>
              <a:rPr lang="en-IN" sz="2300" dirty="0"/>
            </a:br>
            <a:r>
              <a:rPr lang="en-IN" sz="2300" b="1" dirty="0">
                <a:solidFill>
                  <a:srgbClr val="660066"/>
                </a:solidFill>
              </a:rPr>
              <a:t>Steps to Correct an Error</a:t>
            </a:r>
            <a:endParaRPr lang="en-US" sz="2300" b="1" dirty="0">
              <a:solidFill>
                <a:srgbClr val="660066"/>
              </a:solidFill>
            </a:endParaRP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TextBox 4"/>
          <p:cNvSpPr txBox="1"/>
          <p:nvPr/>
        </p:nvSpPr>
        <p:spPr>
          <a:xfrm>
            <a:off x="761999" y="2362200"/>
            <a:ext cx="8229601" cy="4247317"/>
          </a:xfrm>
          <a:prstGeom prst="rect">
            <a:avLst/>
          </a:prstGeom>
          <a:solidFill>
            <a:srgbClr val="FFFAB0"/>
          </a:solidFill>
          <a:ln>
            <a:solidFill>
              <a:srgbClr val="F79646"/>
            </a:solidFill>
          </a:ln>
        </p:spPr>
        <p:txBody>
          <a:bodyPr wrap="square" rtlCol="0">
            <a:spAutoFit/>
          </a:bodyPr>
          <a:lstStyle/>
          <a:p>
            <a:r>
              <a:rPr lang="en-US" b="1" dirty="0"/>
              <a:t>Step 1</a:t>
            </a:r>
            <a:r>
              <a:rPr lang="en-US" dirty="0"/>
              <a:t>	A journal entry is made to correct any account balances that are incorrect 	as a result of the error.</a:t>
            </a:r>
          </a:p>
          <a:p>
            <a:endParaRPr lang="en-US" dirty="0"/>
          </a:p>
          <a:p>
            <a:r>
              <a:rPr lang="en-US" b="1" dirty="0"/>
              <a:t>Step 2</a:t>
            </a:r>
            <a:r>
              <a:rPr lang="en-US" dirty="0"/>
              <a:t>	Previous years’ financial statements that were incorrect as a result of the 	error are retrospectively restated to reflect the correction (for all years 	reported for comparative purposes).</a:t>
            </a:r>
          </a:p>
          <a:p>
            <a:endParaRPr lang="en-US" dirty="0"/>
          </a:p>
          <a:p>
            <a:r>
              <a:rPr lang="en-US" b="1" dirty="0"/>
              <a:t>Step 3</a:t>
            </a:r>
            <a:r>
              <a:rPr lang="en-US" dirty="0"/>
              <a:t>	If retained earnings is one of the accounts incorrect as a result of the 	error, the correction is reported as a prior period adjustment to the 	beginning balance in a statement of shareholders’ equity (or statement of 	retained earnings if that’s presented instead).</a:t>
            </a:r>
          </a:p>
          <a:p>
            <a:endParaRPr lang="en-US" b="1" dirty="0"/>
          </a:p>
          <a:p>
            <a:pPr marL="914400" indent="-914400"/>
            <a:r>
              <a:rPr lang="en-US" b="1" dirty="0"/>
              <a:t>Step 4</a:t>
            </a:r>
            <a:r>
              <a:rPr lang="en-US" dirty="0"/>
              <a:t>	A disclosure note should describe the nature of the error and the impact of its correction on each financial statement line item and any per-share amounts affected for each prior period presented. </a:t>
            </a:r>
          </a:p>
        </p:txBody>
      </p:sp>
      <p:sp>
        <p:nvSpPr>
          <p:cNvPr id="6" name="Slide Number Placeholder 5">
            <a:extLst>
              <a:ext uri="{FF2B5EF4-FFF2-40B4-BE49-F238E27FC236}">
                <a16:creationId xmlns:a16="http://schemas.microsoft.com/office/drawing/2014/main" id="{F1468772-236E-F54F-ACB6-641011CB7B5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39</a:t>
            </a:fld>
            <a:endParaRPr lang="en-US" dirty="0"/>
          </a:p>
        </p:txBody>
      </p:sp>
    </p:spTree>
    <p:extLst>
      <p:ext uri="{BB962C8B-B14F-4D97-AF65-F5344CB8AC3E}">
        <p14:creationId xmlns:p14="http://schemas.microsoft.com/office/powerpoint/2010/main" val="395878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2983832" y="5328652"/>
            <a:ext cx="5972242" cy="1067079"/>
          </a:xfrm>
          <a:prstGeom prst="roundRect">
            <a:avLst/>
          </a:prstGeom>
          <a:solidFill>
            <a:srgbClr val="CEE6F3"/>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533400" y="2"/>
            <a:ext cx="8610599" cy="1444625"/>
          </a:xfrm>
        </p:spPr>
        <p:txBody>
          <a:bodyPr>
            <a:normAutofit/>
          </a:bodyPr>
          <a:lstStyle/>
          <a:p>
            <a:r>
              <a:rPr lang="en-IN" sz="2900" dirty="0"/>
              <a:t>Reporting Accounting Changes and Error Corrections</a:t>
            </a:r>
            <a:endParaRPr lang="en-US" sz="29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sp>
        <p:nvSpPr>
          <p:cNvPr id="3" name="Rounded Rectangle 2"/>
          <p:cNvSpPr/>
          <p:nvPr/>
        </p:nvSpPr>
        <p:spPr>
          <a:xfrm>
            <a:off x="609600" y="3389604"/>
            <a:ext cx="1923156" cy="1113542"/>
          </a:xfrm>
          <a:prstGeom prst="roundRect">
            <a:avLst/>
          </a:prstGeom>
          <a:solidFill>
            <a:srgbClr val="CEE6F3"/>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a:solidFill>
                  <a:schemeClr val="tx1"/>
                </a:solidFill>
              </a:rPr>
              <a:t>Three Approaches:</a:t>
            </a:r>
            <a:endParaRPr lang="en-US" sz="2400" b="1" dirty="0">
              <a:solidFill>
                <a:schemeClr val="tx1"/>
              </a:solidFill>
            </a:endParaRPr>
          </a:p>
        </p:txBody>
      </p:sp>
      <p:sp>
        <p:nvSpPr>
          <p:cNvPr id="19" name="Rounded Rectangle 18"/>
          <p:cNvSpPr/>
          <p:nvPr/>
        </p:nvSpPr>
        <p:spPr>
          <a:xfrm>
            <a:off x="2967787" y="1185572"/>
            <a:ext cx="5972243" cy="2554545"/>
          </a:xfrm>
          <a:prstGeom prst="roundRect">
            <a:avLst/>
          </a:prstGeom>
          <a:solidFill>
            <a:srgbClr val="CEE6F3"/>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3019358" y="1132582"/>
            <a:ext cx="5972242" cy="2616101"/>
          </a:xfrm>
          <a:prstGeom prst="rect">
            <a:avLst/>
          </a:prstGeom>
          <a:noFill/>
        </p:spPr>
        <p:txBody>
          <a:bodyPr wrap="square" rtlCol="0">
            <a:spAutoFit/>
          </a:bodyPr>
          <a:lstStyle/>
          <a:p>
            <a:pPr algn="ctr"/>
            <a:r>
              <a:rPr lang="en-IN" sz="2400" b="1" dirty="0"/>
              <a:t>Retrospective Approach</a:t>
            </a:r>
          </a:p>
          <a:p>
            <a:pPr marL="285750" indent="-285750">
              <a:buFont typeface="Arial" panose="020B0604020202020204" pitchFamily="34" charset="0"/>
              <a:buChar char="•"/>
            </a:pPr>
            <a:r>
              <a:rPr lang="en-IN" sz="2000" dirty="0"/>
              <a:t>Financial statements issued in </a:t>
            </a:r>
            <a:r>
              <a:rPr lang="en-IN" sz="2000" b="1" dirty="0">
                <a:solidFill>
                  <a:srgbClr val="BC2400"/>
                </a:solidFill>
              </a:rPr>
              <a:t>previous years </a:t>
            </a:r>
            <a:r>
              <a:rPr lang="en-IN" sz="2000" dirty="0"/>
              <a:t>are revised </a:t>
            </a:r>
          </a:p>
          <a:p>
            <a:pPr marL="285750" indent="-285750">
              <a:buFont typeface="Arial" panose="020B0604020202020204" pitchFamily="34" charset="0"/>
              <a:buChar char="•"/>
            </a:pPr>
            <a:r>
              <a:rPr lang="en-IN" sz="2000" dirty="0"/>
              <a:t>Statements are made to appear as if the newly adopted accounting method had been applied all along or that the error had never occurred</a:t>
            </a:r>
          </a:p>
          <a:p>
            <a:pPr marL="285750" indent="-285750">
              <a:buFont typeface="Arial" panose="020B0604020202020204" pitchFamily="34" charset="0"/>
              <a:buChar char="•"/>
            </a:pPr>
            <a:r>
              <a:rPr lang="en-IN" sz="2000" dirty="0"/>
              <a:t>Then, a journal entry is created to adjust all account balances affected</a:t>
            </a:r>
            <a:endParaRPr lang="en-US" sz="2000" dirty="0"/>
          </a:p>
        </p:txBody>
      </p:sp>
      <p:sp>
        <p:nvSpPr>
          <p:cNvPr id="11" name="Rounded Rectangle 10"/>
          <p:cNvSpPr/>
          <p:nvPr/>
        </p:nvSpPr>
        <p:spPr>
          <a:xfrm>
            <a:off x="2971800" y="3915729"/>
            <a:ext cx="6019799" cy="1179253"/>
          </a:xfrm>
          <a:prstGeom prst="roundRect">
            <a:avLst/>
          </a:prstGeom>
          <a:solidFill>
            <a:srgbClr val="CEE6F3"/>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2983832" y="5323582"/>
            <a:ext cx="5972242" cy="1077218"/>
          </a:xfrm>
          <a:prstGeom prst="rect">
            <a:avLst/>
          </a:prstGeom>
          <a:noFill/>
        </p:spPr>
        <p:txBody>
          <a:bodyPr wrap="square" rtlCol="0">
            <a:spAutoFit/>
          </a:bodyPr>
          <a:lstStyle/>
          <a:p>
            <a:pPr algn="ctr"/>
            <a:r>
              <a:rPr lang="en-IN" sz="2400" b="1" dirty="0"/>
              <a:t>Prospective Approach</a:t>
            </a:r>
          </a:p>
          <a:p>
            <a:pPr marL="285750" indent="-285750">
              <a:buFont typeface="Arial" panose="020B0604020202020204" pitchFamily="34" charset="0"/>
              <a:buChar char="•"/>
            </a:pPr>
            <a:r>
              <a:rPr lang="en-IN" sz="2000" dirty="0"/>
              <a:t>Effects of a change are reflected in the financial statements of only the </a:t>
            </a:r>
            <a:r>
              <a:rPr lang="en-IN" sz="2000" b="1" dirty="0">
                <a:solidFill>
                  <a:srgbClr val="BC2400"/>
                </a:solidFill>
              </a:rPr>
              <a:t>current</a:t>
            </a:r>
            <a:r>
              <a:rPr lang="en-IN" sz="2000" dirty="0">
                <a:solidFill>
                  <a:srgbClr val="BC2400"/>
                </a:solidFill>
              </a:rPr>
              <a:t> </a:t>
            </a:r>
            <a:r>
              <a:rPr lang="en-IN" sz="2000" dirty="0"/>
              <a:t>and </a:t>
            </a:r>
            <a:r>
              <a:rPr lang="en-IN" sz="2000" b="1" dirty="0">
                <a:solidFill>
                  <a:srgbClr val="BC2400"/>
                </a:solidFill>
              </a:rPr>
              <a:t>future</a:t>
            </a:r>
            <a:r>
              <a:rPr lang="en-IN" sz="2000" dirty="0">
                <a:solidFill>
                  <a:srgbClr val="BC2400"/>
                </a:solidFill>
              </a:rPr>
              <a:t> </a:t>
            </a:r>
            <a:r>
              <a:rPr lang="en-IN" sz="2000" dirty="0"/>
              <a:t>years</a:t>
            </a:r>
            <a:endParaRPr lang="en-US" sz="2000" dirty="0"/>
          </a:p>
        </p:txBody>
      </p:sp>
      <p:sp>
        <p:nvSpPr>
          <p:cNvPr id="17" name="TextBox 16"/>
          <p:cNvSpPr txBox="1"/>
          <p:nvPr/>
        </p:nvSpPr>
        <p:spPr>
          <a:xfrm>
            <a:off x="2971800" y="3975730"/>
            <a:ext cx="5972242" cy="1077218"/>
          </a:xfrm>
          <a:prstGeom prst="rect">
            <a:avLst/>
          </a:prstGeom>
          <a:noFill/>
        </p:spPr>
        <p:txBody>
          <a:bodyPr wrap="square" rtlCol="0">
            <a:spAutoFit/>
          </a:bodyPr>
          <a:lstStyle/>
          <a:p>
            <a:pPr algn="ctr"/>
            <a:r>
              <a:rPr lang="en-IN" sz="2400" b="1" dirty="0"/>
              <a:t>Modified Retrospective Approach</a:t>
            </a:r>
          </a:p>
          <a:p>
            <a:pPr marL="285750" indent="-285750">
              <a:buFont typeface="Arial" panose="020B0604020202020204" pitchFamily="34" charset="0"/>
              <a:buChar char="•"/>
            </a:pPr>
            <a:r>
              <a:rPr lang="en-IN" sz="2000" dirty="0"/>
              <a:t>New standard applied only to the </a:t>
            </a:r>
            <a:r>
              <a:rPr lang="en-IN" sz="2000" b="1" dirty="0">
                <a:solidFill>
                  <a:srgbClr val="BC2400"/>
                </a:solidFill>
              </a:rPr>
              <a:t>current</a:t>
            </a:r>
            <a:r>
              <a:rPr lang="en-IN" sz="2000" dirty="0">
                <a:solidFill>
                  <a:srgbClr val="BC2400"/>
                </a:solidFill>
              </a:rPr>
              <a:t> </a:t>
            </a:r>
            <a:r>
              <a:rPr lang="en-IN" sz="2000" dirty="0"/>
              <a:t>period</a:t>
            </a:r>
          </a:p>
          <a:p>
            <a:pPr marL="285750" indent="-285750">
              <a:buFont typeface="Arial" panose="020B0604020202020204" pitchFamily="34" charset="0"/>
              <a:buChar char="•"/>
            </a:pPr>
            <a:r>
              <a:rPr lang="en-IN" sz="2000" dirty="0"/>
              <a:t>Adjust retained earnings balance at beginning of year</a:t>
            </a:r>
            <a:endParaRPr lang="en-US" sz="2000" dirty="0"/>
          </a:p>
        </p:txBody>
      </p:sp>
      <p:cxnSp>
        <p:nvCxnSpPr>
          <p:cNvPr id="15" name="Straight Arrow Connector 14"/>
          <p:cNvCxnSpPr>
            <a:stCxn id="3" idx="3"/>
            <a:endCxn id="19" idx="1"/>
          </p:cNvCxnSpPr>
          <p:nvPr/>
        </p:nvCxnSpPr>
        <p:spPr>
          <a:xfrm flipV="1">
            <a:off x="2532756" y="2462845"/>
            <a:ext cx="435031" cy="148353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3" idx="3"/>
            <a:endCxn id="17" idx="1"/>
          </p:cNvCxnSpPr>
          <p:nvPr/>
        </p:nvCxnSpPr>
        <p:spPr>
          <a:xfrm>
            <a:off x="2532756" y="3946375"/>
            <a:ext cx="439044" cy="5679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 idx="3"/>
            <a:endCxn id="12" idx="1"/>
          </p:cNvCxnSpPr>
          <p:nvPr/>
        </p:nvCxnSpPr>
        <p:spPr>
          <a:xfrm>
            <a:off x="2532756" y="3946375"/>
            <a:ext cx="451076" cy="191581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Slide Number Placeholder 5">
            <a:extLst>
              <a:ext uri="{FF2B5EF4-FFF2-40B4-BE49-F238E27FC236}">
                <a16:creationId xmlns:a16="http://schemas.microsoft.com/office/drawing/2014/main" id="{9EA273CD-4050-C749-A3AC-F17FD7258230}"/>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4</a:t>
            </a:fld>
            <a:endParaRPr lang="en-US" dirty="0"/>
          </a:p>
        </p:txBody>
      </p:sp>
    </p:spTree>
    <p:extLst>
      <p:ext uri="{BB962C8B-B14F-4D97-AF65-F5344CB8AC3E}">
        <p14:creationId xmlns:p14="http://schemas.microsoft.com/office/powerpoint/2010/main" val="60489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 grpId="0" animBg="1"/>
      <p:bldP spid="19" grpId="0" animBg="1"/>
      <p:bldP spid="5" grpId="0"/>
      <p:bldP spid="11" grpId="0" animBg="1"/>
      <p:bldP spid="12" grpId="0"/>
      <p:bldP spid="1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Correction of Accounting Errors: </a:t>
            </a:r>
            <a:br>
              <a:rPr lang="en-IN" dirty="0"/>
            </a:br>
            <a:r>
              <a:rPr lang="en-IN" dirty="0"/>
              <a:t>Prior Period Adjustments </a:t>
            </a:r>
            <a:r>
              <a:rPr lang="en-IN" sz="2600" dirty="0"/>
              <a:t>(continued)</a:t>
            </a:r>
            <a:endParaRPr lang="en-US" sz="2600"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Rectangle 4"/>
          <p:cNvSpPr/>
          <p:nvPr/>
        </p:nvSpPr>
        <p:spPr>
          <a:xfrm>
            <a:off x="1119542" y="2950865"/>
            <a:ext cx="3799502" cy="461665"/>
          </a:xfrm>
          <a:prstGeom prst="rect">
            <a:avLst/>
          </a:prstGeom>
        </p:spPr>
        <p:txBody>
          <a:bodyPr wrap="none">
            <a:spAutoFit/>
          </a:bodyPr>
          <a:lstStyle/>
          <a:p>
            <a:r>
              <a:rPr lang="en-IN" sz="2400" dirty="0"/>
              <a:t>Balance at beginning of year</a:t>
            </a:r>
            <a:endParaRPr lang="en-US" sz="2400" dirty="0"/>
          </a:p>
        </p:txBody>
      </p:sp>
      <p:sp>
        <p:nvSpPr>
          <p:cNvPr id="7" name="Rectangle 6"/>
          <p:cNvSpPr/>
          <p:nvPr/>
        </p:nvSpPr>
        <p:spPr>
          <a:xfrm>
            <a:off x="5799310" y="2493665"/>
            <a:ext cx="806632" cy="461665"/>
          </a:xfrm>
          <a:prstGeom prst="rect">
            <a:avLst/>
          </a:prstGeom>
        </p:spPr>
        <p:txBody>
          <a:bodyPr wrap="none">
            <a:spAutoFit/>
          </a:bodyPr>
          <a:lstStyle/>
          <a:p>
            <a:pPr algn="ctr"/>
            <a:r>
              <a:rPr lang="en-IN" sz="2400" dirty="0"/>
              <a:t>2020</a:t>
            </a:r>
            <a:endParaRPr lang="en-US" sz="2400" dirty="0"/>
          </a:p>
        </p:txBody>
      </p:sp>
      <p:sp>
        <p:nvSpPr>
          <p:cNvPr id="8" name="Rectangle 7"/>
          <p:cNvSpPr/>
          <p:nvPr/>
        </p:nvSpPr>
        <p:spPr>
          <a:xfrm>
            <a:off x="7323310" y="2493665"/>
            <a:ext cx="806632" cy="461665"/>
          </a:xfrm>
          <a:prstGeom prst="rect">
            <a:avLst/>
          </a:prstGeom>
        </p:spPr>
        <p:txBody>
          <a:bodyPr wrap="none">
            <a:spAutoFit/>
          </a:bodyPr>
          <a:lstStyle/>
          <a:p>
            <a:pPr algn="ctr"/>
            <a:r>
              <a:rPr lang="en-IN" sz="2400" dirty="0"/>
              <a:t>2019</a:t>
            </a:r>
            <a:endParaRPr lang="en-US" sz="2400" dirty="0"/>
          </a:p>
        </p:txBody>
      </p:sp>
      <p:sp>
        <p:nvSpPr>
          <p:cNvPr id="9" name="Rectangle 8"/>
          <p:cNvSpPr/>
          <p:nvPr/>
        </p:nvSpPr>
        <p:spPr>
          <a:xfrm>
            <a:off x="2291194" y="1676400"/>
            <a:ext cx="4994765" cy="461665"/>
          </a:xfrm>
          <a:prstGeom prst="rect">
            <a:avLst/>
          </a:prstGeom>
        </p:spPr>
        <p:txBody>
          <a:bodyPr wrap="none">
            <a:spAutoFit/>
          </a:bodyPr>
          <a:lstStyle/>
          <a:p>
            <a:r>
              <a:rPr lang="en-US" sz="2400" b="1" dirty="0"/>
              <a:t>STATEMENTS OF RETAINED EARNINGS</a:t>
            </a:r>
          </a:p>
        </p:txBody>
      </p:sp>
      <p:sp>
        <p:nvSpPr>
          <p:cNvPr id="10" name="Rectangle 9"/>
          <p:cNvSpPr/>
          <p:nvPr/>
        </p:nvSpPr>
        <p:spPr>
          <a:xfrm>
            <a:off x="1548811" y="2032000"/>
            <a:ext cx="6479531" cy="461665"/>
          </a:xfrm>
          <a:prstGeom prst="rect">
            <a:avLst/>
          </a:prstGeom>
        </p:spPr>
        <p:txBody>
          <a:bodyPr wrap="none">
            <a:spAutoFit/>
          </a:bodyPr>
          <a:lstStyle/>
          <a:p>
            <a:r>
              <a:rPr lang="en-IN" sz="2400" b="1" dirty="0"/>
              <a:t>For the Years Ended December 31, 2020 and 2019</a:t>
            </a:r>
            <a:endParaRPr lang="en-US" sz="2400" b="1" dirty="0"/>
          </a:p>
        </p:txBody>
      </p:sp>
      <p:sp>
        <p:nvSpPr>
          <p:cNvPr id="11" name="Rectangle 10"/>
          <p:cNvSpPr/>
          <p:nvPr/>
        </p:nvSpPr>
        <p:spPr>
          <a:xfrm>
            <a:off x="1119542" y="3331865"/>
            <a:ext cx="1627946" cy="461665"/>
          </a:xfrm>
          <a:prstGeom prst="rect">
            <a:avLst/>
          </a:prstGeom>
        </p:spPr>
        <p:txBody>
          <a:bodyPr wrap="none">
            <a:spAutoFit/>
          </a:bodyPr>
          <a:lstStyle/>
          <a:p>
            <a:r>
              <a:rPr lang="en-IN" sz="2400" dirty="0"/>
              <a:t>Net income</a:t>
            </a:r>
            <a:endParaRPr lang="en-US" sz="2400" dirty="0"/>
          </a:p>
        </p:txBody>
      </p:sp>
      <p:sp>
        <p:nvSpPr>
          <p:cNvPr id="12" name="Rectangle 11"/>
          <p:cNvSpPr/>
          <p:nvPr/>
        </p:nvSpPr>
        <p:spPr>
          <a:xfrm>
            <a:off x="1119542" y="3712865"/>
            <a:ext cx="2089033" cy="461665"/>
          </a:xfrm>
          <a:prstGeom prst="rect">
            <a:avLst/>
          </a:prstGeom>
        </p:spPr>
        <p:txBody>
          <a:bodyPr wrap="none">
            <a:spAutoFit/>
          </a:bodyPr>
          <a:lstStyle/>
          <a:p>
            <a:r>
              <a:rPr lang="en-IN" sz="2400" dirty="0"/>
              <a:t>Less: Dividends</a:t>
            </a:r>
            <a:endParaRPr lang="en-US" sz="2400" dirty="0"/>
          </a:p>
        </p:txBody>
      </p:sp>
      <p:sp>
        <p:nvSpPr>
          <p:cNvPr id="13" name="Rectangle 12"/>
          <p:cNvSpPr/>
          <p:nvPr/>
        </p:nvSpPr>
        <p:spPr>
          <a:xfrm>
            <a:off x="1119542" y="4093865"/>
            <a:ext cx="2964017" cy="461665"/>
          </a:xfrm>
          <a:prstGeom prst="rect">
            <a:avLst/>
          </a:prstGeom>
        </p:spPr>
        <p:txBody>
          <a:bodyPr wrap="none">
            <a:spAutoFit/>
          </a:bodyPr>
          <a:lstStyle/>
          <a:p>
            <a:r>
              <a:rPr lang="en-IN" sz="2400" dirty="0"/>
              <a:t>Balance at end of year</a:t>
            </a:r>
            <a:endParaRPr lang="en-US" sz="2400" dirty="0"/>
          </a:p>
        </p:txBody>
      </p:sp>
      <p:sp>
        <p:nvSpPr>
          <p:cNvPr id="14" name="Rectangle 13"/>
          <p:cNvSpPr/>
          <p:nvPr/>
        </p:nvSpPr>
        <p:spPr>
          <a:xfrm>
            <a:off x="5522592" y="2950865"/>
            <a:ext cx="1350050" cy="461665"/>
          </a:xfrm>
          <a:prstGeom prst="rect">
            <a:avLst/>
          </a:prstGeom>
        </p:spPr>
        <p:txBody>
          <a:bodyPr wrap="none">
            <a:spAutoFit/>
          </a:bodyPr>
          <a:lstStyle/>
          <a:p>
            <a:pPr algn="r"/>
            <a:r>
              <a:rPr lang="en-IN" sz="2400" dirty="0"/>
              <a:t>$600,000</a:t>
            </a:r>
            <a:endParaRPr lang="en-US" sz="2400" dirty="0"/>
          </a:p>
        </p:txBody>
      </p:sp>
      <p:sp>
        <p:nvSpPr>
          <p:cNvPr id="15" name="Rectangle 14"/>
          <p:cNvSpPr/>
          <p:nvPr/>
        </p:nvSpPr>
        <p:spPr>
          <a:xfrm>
            <a:off x="5678084" y="3331865"/>
            <a:ext cx="1194558" cy="461665"/>
          </a:xfrm>
          <a:prstGeom prst="rect">
            <a:avLst/>
          </a:prstGeom>
        </p:spPr>
        <p:txBody>
          <a:bodyPr wrap="none">
            <a:spAutoFit/>
          </a:bodyPr>
          <a:lstStyle/>
          <a:p>
            <a:pPr algn="r"/>
            <a:r>
              <a:rPr lang="en-IN" sz="2400" dirty="0"/>
              <a:t>400,000</a:t>
            </a:r>
            <a:endParaRPr lang="en-US" sz="2400" dirty="0"/>
          </a:p>
        </p:txBody>
      </p:sp>
      <p:sp>
        <p:nvSpPr>
          <p:cNvPr id="16" name="Rectangle 15"/>
          <p:cNvSpPr/>
          <p:nvPr/>
        </p:nvSpPr>
        <p:spPr>
          <a:xfrm>
            <a:off x="5581036" y="3712865"/>
            <a:ext cx="1380506" cy="461665"/>
          </a:xfrm>
          <a:prstGeom prst="rect">
            <a:avLst/>
          </a:prstGeom>
        </p:spPr>
        <p:txBody>
          <a:bodyPr wrap="none">
            <a:spAutoFit/>
          </a:bodyPr>
          <a:lstStyle/>
          <a:p>
            <a:pPr algn="r"/>
            <a:r>
              <a:rPr lang="en-IN" sz="2400" dirty="0"/>
              <a:t>(200,000)</a:t>
            </a:r>
            <a:endParaRPr lang="en-US" sz="2400" dirty="0"/>
          </a:p>
        </p:txBody>
      </p:sp>
      <p:sp>
        <p:nvSpPr>
          <p:cNvPr id="17" name="Rectangle 16"/>
          <p:cNvSpPr/>
          <p:nvPr/>
        </p:nvSpPr>
        <p:spPr>
          <a:xfrm>
            <a:off x="5522592" y="4093865"/>
            <a:ext cx="1350050" cy="461665"/>
          </a:xfrm>
          <a:prstGeom prst="rect">
            <a:avLst/>
          </a:prstGeom>
        </p:spPr>
        <p:txBody>
          <a:bodyPr wrap="none">
            <a:spAutoFit/>
          </a:bodyPr>
          <a:lstStyle/>
          <a:p>
            <a:pPr algn="r"/>
            <a:r>
              <a:rPr lang="en-IN" sz="2400" dirty="0"/>
              <a:t>$800,000</a:t>
            </a:r>
            <a:endParaRPr lang="en-US" sz="2400" dirty="0"/>
          </a:p>
        </p:txBody>
      </p:sp>
      <p:sp>
        <p:nvSpPr>
          <p:cNvPr id="18" name="Rectangle 17"/>
          <p:cNvSpPr/>
          <p:nvPr/>
        </p:nvSpPr>
        <p:spPr>
          <a:xfrm>
            <a:off x="7059292" y="2950865"/>
            <a:ext cx="1350050" cy="461665"/>
          </a:xfrm>
          <a:prstGeom prst="rect">
            <a:avLst/>
          </a:prstGeom>
        </p:spPr>
        <p:txBody>
          <a:bodyPr wrap="none">
            <a:spAutoFit/>
          </a:bodyPr>
          <a:lstStyle/>
          <a:p>
            <a:pPr algn="r"/>
            <a:r>
              <a:rPr lang="en-IN" sz="2400" dirty="0"/>
              <a:t>$450,000</a:t>
            </a:r>
            <a:endParaRPr lang="en-US" sz="2400" dirty="0"/>
          </a:p>
        </p:txBody>
      </p:sp>
      <p:sp>
        <p:nvSpPr>
          <p:cNvPr id="19" name="Rectangle 18"/>
          <p:cNvSpPr/>
          <p:nvPr/>
        </p:nvSpPr>
        <p:spPr>
          <a:xfrm>
            <a:off x="7214784" y="3331865"/>
            <a:ext cx="1194558" cy="461665"/>
          </a:xfrm>
          <a:prstGeom prst="rect">
            <a:avLst/>
          </a:prstGeom>
        </p:spPr>
        <p:txBody>
          <a:bodyPr wrap="none">
            <a:spAutoFit/>
          </a:bodyPr>
          <a:lstStyle/>
          <a:p>
            <a:pPr algn="r"/>
            <a:r>
              <a:rPr lang="en-IN" sz="2400" dirty="0"/>
              <a:t>350,000</a:t>
            </a:r>
            <a:endParaRPr lang="en-US" sz="2400" dirty="0"/>
          </a:p>
        </p:txBody>
      </p:sp>
      <p:sp>
        <p:nvSpPr>
          <p:cNvPr id="20" name="Rectangle 19"/>
          <p:cNvSpPr/>
          <p:nvPr/>
        </p:nvSpPr>
        <p:spPr>
          <a:xfrm>
            <a:off x="7117736" y="3712865"/>
            <a:ext cx="1380506" cy="461665"/>
          </a:xfrm>
          <a:prstGeom prst="rect">
            <a:avLst/>
          </a:prstGeom>
        </p:spPr>
        <p:txBody>
          <a:bodyPr wrap="none">
            <a:spAutoFit/>
          </a:bodyPr>
          <a:lstStyle/>
          <a:p>
            <a:pPr algn="r"/>
            <a:r>
              <a:rPr lang="en-IN" sz="2400" dirty="0"/>
              <a:t>(200,000)</a:t>
            </a:r>
            <a:endParaRPr lang="en-US" sz="2400" dirty="0"/>
          </a:p>
        </p:txBody>
      </p:sp>
      <p:sp>
        <p:nvSpPr>
          <p:cNvPr id="21" name="Rectangle 20"/>
          <p:cNvSpPr/>
          <p:nvPr/>
        </p:nvSpPr>
        <p:spPr>
          <a:xfrm>
            <a:off x="7059292" y="4093865"/>
            <a:ext cx="1350050" cy="461665"/>
          </a:xfrm>
          <a:prstGeom prst="rect">
            <a:avLst/>
          </a:prstGeom>
        </p:spPr>
        <p:txBody>
          <a:bodyPr wrap="none">
            <a:spAutoFit/>
          </a:bodyPr>
          <a:lstStyle/>
          <a:p>
            <a:pPr algn="r"/>
            <a:r>
              <a:rPr lang="en-IN" sz="2400" dirty="0"/>
              <a:t>$600,000</a:t>
            </a:r>
            <a:endParaRPr lang="en-US" sz="2400" dirty="0"/>
          </a:p>
        </p:txBody>
      </p:sp>
      <p:cxnSp>
        <p:nvCxnSpPr>
          <p:cNvPr id="22" name="Straight Connector 21"/>
          <p:cNvCxnSpPr/>
          <p:nvPr/>
        </p:nvCxnSpPr>
        <p:spPr>
          <a:xfrm>
            <a:off x="1043047" y="2493665"/>
            <a:ext cx="749105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42" y="2938165"/>
            <a:ext cx="749105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43047" y="1676400"/>
            <a:ext cx="7491353" cy="28791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Connector 26"/>
          <p:cNvCxnSpPr/>
          <p:nvPr/>
        </p:nvCxnSpPr>
        <p:spPr>
          <a:xfrm>
            <a:off x="5511800" y="41491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524500" y="44793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524500" y="45047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060067" y="41491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072767" y="44793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072767" y="45047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Slide Number Placeholder 5">
            <a:extLst>
              <a:ext uri="{FF2B5EF4-FFF2-40B4-BE49-F238E27FC236}">
                <a16:creationId xmlns:a16="http://schemas.microsoft.com/office/drawing/2014/main" id="{5271E867-1A4C-5148-A582-54B3D4004E4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40</a:t>
            </a:fld>
            <a:endParaRPr lang="en-US" dirty="0"/>
          </a:p>
        </p:txBody>
      </p:sp>
    </p:spTree>
    <p:extLst>
      <p:ext uri="{BB962C8B-B14F-4D97-AF65-F5344CB8AC3E}">
        <p14:creationId xmlns:p14="http://schemas.microsoft.com/office/powerpoint/2010/main" val="40257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par>
                                <p:cTn id="53" presetID="10"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par>
                                <p:cTn id="65" presetID="10" presetClass="entr" presetSubtype="0" fill="hold" nodeType="with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500"/>
                                        <p:tgtEl>
                                          <p:spTgt spid="28"/>
                                        </p:tgtEl>
                                      </p:cBhvr>
                                    </p:animEffect>
                                  </p:childTnLst>
                                </p:cTn>
                              </p:par>
                              <p:par>
                                <p:cTn id="68" presetID="10" presetClass="entr" presetSubtype="0" fill="hold" nodeType="with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500"/>
                                        <p:tgtEl>
                                          <p:spTgt spid="29"/>
                                        </p:tgtEl>
                                      </p:cBhvr>
                                    </p:animEffect>
                                  </p:childTnLst>
                                </p:cTn>
                              </p:par>
                              <p:par>
                                <p:cTn id="71" presetID="10" presetClass="entr" presetSubtype="0" fill="hold" nodeType="with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500"/>
                                        <p:tgtEl>
                                          <p:spTgt spid="30"/>
                                        </p:tgtEl>
                                      </p:cBhvr>
                                    </p:animEffect>
                                  </p:childTnLst>
                                </p:cTn>
                              </p:par>
                              <p:par>
                                <p:cTn id="74" presetID="10" presetClass="entr" presetSubtype="0" fill="hold"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500"/>
                                        <p:tgtEl>
                                          <p:spTgt spid="31"/>
                                        </p:tgtEl>
                                      </p:cBhvr>
                                    </p:animEffect>
                                  </p:childTnLst>
                                </p:cTn>
                              </p:par>
                              <p:par>
                                <p:cTn id="77" presetID="10"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Correction of Accounting Errors: </a:t>
            </a:r>
            <a:br>
              <a:rPr lang="en-IN" dirty="0"/>
            </a:br>
            <a:r>
              <a:rPr lang="en-IN" dirty="0"/>
              <a:t>Prior Period Adjustments </a:t>
            </a:r>
            <a:r>
              <a:rPr lang="en-IN" sz="2600" dirty="0"/>
              <a:t>(concluded)</a:t>
            </a:r>
            <a:endParaRPr lang="en-US" sz="2600"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Rectangle 4"/>
          <p:cNvSpPr/>
          <p:nvPr/>
        </p:nvSpPr>
        <p:spPr>
          <a:xfrm>
            <a:off x="1117600" y="2950865"/>
            <a:ext cx="3799502" cy="461665"/>
          </a:xfrm>
          <a:prstGeom prst="rect">
            <a:avLst/>
          </a:prstGeom>
        </p:spPr>
        <p:txBody>
          <a:bodyPr wrap="none">
            <a:spAutoFit/>
          </a:bodyPr>
          <a:lstStyle/>
          <a:p>
            <a:r>
              <a:rPr lang="en-IN" sz="2400" dirty="0"/>
              <a:t>Balance at beginning of year</a:t>
            </a:r>
            <a:endParaRPr lang="en-US" sz="2400" dirty="0"/>
          </a:p>
        </p:txBody>
      </p:sp>
      <p:sp>
        <p:nvSpPr>
          <p:cNvPr id="7" name="Rectangle 6"/>
          <p:cNvSpPr/>
          <p:nvPr/>
        </p:nvSpPr>
        <p:spPr>
          <a:xfrm>
            <a:off x="5799311" y="2493665"/>
            <a:ext cx="806632" cy="461665"/>
          </a:xfrm>
          <a:prstGeom prst="rect">
            <a:avLst/>
          </a:prstGeom>
        </p:spPr>
        <p:txBody>
          <a:bodyPr wrap="none">
            <a:spAutoFit/>
          </a:bodyPr>
          <a:lstStyle/>
          <a:p>
            <a:pPr algn="ctr"/>
            <a:r>
              <a:rPr lang="en-IN" sz="2400" dirty="0"/>
              <a:t>2021</a:t>
            </a:r>
            <a:endParaRPr lang="en-US" sz="2400" dirty="0"/>
          </a:p>
        </p:txBody>
      </p:sp>
      <p:sp>
        <p:nvSpPr>
          <p:cNvPr id="8" name="Rectangle 7"/>
          <p:cNvSpPr/>
          <p:nvPr/>
        </p:nvSpPr>
        <p:spPr>
          <a:xfrm>
            <a:off x="7323311" y="2493665"/>
            <a:ext cx="806632" cy="461665"/>
          </a:xfrm>
          <a:prstGeom prst="rect">
            <a:avLst/>
          </a:prstGeom>
        </p:spPr>
        <p:txBody>
          <a:bodyPr wrap="none">
            <a:spAutoFit/>
          </a:bodyPr>
          <a:lstStyle/>
          <a:p>
            <a:pPr algn="ctr"/>
            <a:r>
              <a:rPr lang="en-IN" sz="2400" dirty="0"/>
              <a:t>2020</a:t>
            </a:r>
            <a:endParaRPr lang="en-US" sz="2400" dirty="0"/>
          </a:p>
        </p:txBody>
      </p:sp>
      <p:sp>
        <p:nvSpPr>
          <p:cNvPr id="9" name="Rectangle 8"/>
          <p:cNvSpPr/>
          <p:nvPr/>
        </p:nvSpPr>
        <p:spPr>
          <a:xfrm>
            <a:off x="2291194" y="1676400"/>
            <a:ext cx="4994765" cy="461665"/>
          </a:xfrm>
          <a:prstGeom prst="rect">
            <a:avLst/>
          </a:prstGeom>
        </p:spPr>
        <p:txBody>
          <a:bodyPr wrap="none">
            <a:spAutoFit/>
          </a:bodyPr>
          <a:lstStyle/>
          <a:p>
            <a:r>
              <a:rPr lang="en-US" sz="2400" b="1" dirty="0"/>
              <a:t>STATEMENTS OF RETAINED EARNINGS</a:t>
            </a:r>
          </a:p>
        </p:txBody>
      </p:sp>
      <p:sp>
        <p:nvSpPr>
          <p:cNvPr id="10" name="Rectangle 9"/>
          <p:cNvSpPr/>
          <p:nvPr/>
        </p:nvSpPr>
        <p:spPr>
          <a:xfrm>
            <a:off x="1548811" y="2032000"/>
            <a:ext cx="6479531" cy="461665"/>
          </a:xfrm>
          <a:prstGeom prst="rect">
            <a:avLst/>
          </a:prstGeom>
        </p:spPr>
        <p:txBody>
          <a:bodyPr wrap="none">
            <a:spAutoFit/>
          </a:bodyPr>
          <a:lstStyle/>
          <a:p>
            <a:r>
              <a:rPr lang="en-IN" sz="2400" b="1" dirty="0"/>
              <a:t>For the Years Ended December 31, 2021 and 2020</a:t>
            </a:r>
            <a:endParaRPr lang="en-US" sz="2400" b="1" dirty="0"/>
          </a:p>
        </p:txBody>
      </p:sp>
      <p:sp>
        <p:nvSpPr>
          <p:cNvPr id="11" name="Rectangle 10"/>
          <p:cNvSpPr/>
          <p:nvPr/>
        </p:nvSpPr>
        <p:spPr>
          <a:xfrm>
            <a:off x="1117600" y="4093865"/>
            <a:ext cx="1627946" cy="461665"/>
          </a:xfrm>
          <a:prstGeom prst="rect">
            <a:avLst/>
          </a:prstGeom>
        </p:spPr>
        <p:txBody>
          <a:bodyPr wrap="none">
            <a:spAutoFit/>
          </a:bodyPr>
          <a:lstStyle/>
          <a:p>
            <a:r>
              <a:rPr lang="en-IN" sz="2400" dirty="0"/>
              <a:t>Net income</a:t>
            </a:r>
            <a:endParaRPr lang="en-US" sz="2400" dirty="0"/>
          </a:p>
        </p:txBody>
      </p:sp>
      <p:sp>
        <p:nvSpPr>
          <p:cNvPr id="12" name="Rectangle 11"/>
          <p:cNvSpPr/>
          <p:nvPr/>
        </p:nvSpPr>
        <p:spPr>
          <a:xfrm>
            <a:off x="1117600" y="4474865"/>
            <a:ext cx="2089033" cy="461665"/>
          </a:xfrm>
          <a:prstGeom prst="rect">
            <a:avLst/>
          </a:prstGeom>
        </p:spPr>
        <p:txBody>
          <a:bodyPr wrap="none">
            <a:spAutoFit/>
          </a:bodyPr>
          <a:lstStyle/>
          <a:p>
            <a:r>
              <a:rPr lang="en-IN" sz="2400" dirty="0"/>
              <a:t>Less: Dividends</a:t>
            </a:r>
            <a:endParaRPr lang="en-US" sz="2400" dirty="0"/>
          </a:p>
        </p:txBody>
      </p:sp>
      <p:sp>
        <p:nvSpPr>
          <p:cNvPr id="13" name="Rectangle 12"/>
          <p:cNvSpPr/>
          <p:nvPr/>
        </p:nvSpPr>
        <p:spPr>
          <a:xfrm>
            <a:off x="1117600" y="4855865"/>
            <a:ext cx="2964017" cy="461665"/>
          </a:xfrm>
          <a:prstGeom prst="rect">
            <a:avLst/>
          </a:prstGeom>
        </p:spPr>
        <p:txBody>
          <a:bodyPr wrap="none">
            <a:spAutoFit/>
          </a:bodyPr>
          <a:lstStyle/>
          <a:p>
            <a:r>
              <a:rPr lang="en-IN" sz="2400" dirty="0"/>
              <a:t>Balance at end of year</a:t>
            </a:r>
            <a:endParaRPr lang="en-US" sz="2400" dirty="0"/>
          </a:p>
        </p:txBody>
      </p:sp>
      <p:sp>
        <p:nvSpPr>
          <p:cNvPr id="14" name="Rectangle 13"/>
          <p:cNvSpPr/>
          <p:nvPr/>
        </p:nvSpPr>
        <p:spPr>
          <a:xfrm>
            <a:off x="5315806" y="2950865"/>
            <a:ext cx="1556836" cy="461665"/>
          </a:xfrm>
          <a:prstGeom prst="rect">
            <a:avLst/>
          </a:prstGeom>
        </p:spPr>
        <p:txBody>
          <a:bodyPr wrap="none">
            <a:spAutoFit/>
          </a:bodyPr>
          <a:lstStyle/>
          <a:p>
            <a:pPr algn="r"/>
            <a:r>
              <a:rPr lang="en-IN" sz="2400" dirty="0"/>
              <a:t>$   780,000</a:t>
            </a:r>
            <a:endParaRPr lang="en-US" sz="2400" dirty="0"/>
          </a:p>
        </p:txBody>
      </p:sp>
      <p:sp>
        <p:nvSpPr>
          <p:cNvPr id="15" name="Rectangle 14"/>
          <p:cNvSpPr/>
          <p:nvPr/>
        </p:nvSpPr>
        <p:spPr>
          <a:xfrm>
            <a:off x="5678084" y="4093865"/>
            <a:ext cx="1194558" cy="461665"/>
          </a:xfrm>
          <a:prstGeom prst="rect">
            <a:avLst/>
          </a:prstGeom>
        </p:spPr>
        <p:txBody>
          <a:bodyPr wrap="none">
            <a:spAutoFit/>
          </a:bodyPr>
          <a:lstStyle/>
          <a:p>
            <a:pPr algn="r"/>
            <a:r>
              <a:rPr lang="en-IN" sz="2400" dirty="0"/>
              <a:t>500,000</a:t>
            </a:r>
            <a:endParaRPr lang="en-US" sz="2400" dirty="0"/>
          </a:p>
        </p:txBody>
      </p:sp>
      <p:sp>
        <p:nvSpPr>
          <p:cNvPr id="16" name="Rectangle 15"/>
          <p:cNvSpPr/>
          <p:nvPr/>
        </p:nvSpPr>
        <p:spPr>
          <a:xfrm>
            <a:off x="5581036" y="4474865"/>
            <a:ext cx="1380506" cy="461665"/>
          </a:xfrm>
          <a:prstGeom prst="rect">
            <a:avLst/>
          </a:prstGeom>
        </p:spPr>
        <p:txBody>
          <a:bodyPr wrap="none">
            <a:spAutoFit/>
          </a:bodyPr>
          <a:lstStyle/>
          <a:p>
            <a:pPr algn="r"/>
            <a:r>
              <a:rPr lang="en-IN" sz="2400" dirty="0"/>
              <a:t>(200,000)</a:t>
            </a:r>
            <a:endParaRPr lang="en-US" sz="2400" dirty="0"/>
          </a:p>
        </p:txBody>
      </p:sp>
      <p:sp>
        <p:nvSpPr>
          <p:cNvPr id="17" name="Rectangle 16"/>
          <p:cNvSpPr/>
          <p:nvPr/>
        </p:nvSpPr>
        <p:spPr>
          <a:xfrm>
            <a:off x="5290158" y="4855865"/>
            <a:ext cx="1582484" cy="461665"/>
          </a:xfrm>
          <a:prstGeom prst="rect">
            <a:avLst/>
          </a:prstGeom>
        </p:spPr>
        <p:txBody>
          <a:bodyPr wrap="none">
            <a:spAutoFit/>
          </a:bodyPr>
          <a:lstStyle/>
          <a:p>
            <a:pPr algn="r"/>
            <a:r>
              <a:rPr lang="en-IN" sz="2400" dirty="0"/>
              <a:t>$1,080,000</a:t>
            </a:r>
            <a:endParaRPr lang="en-US" sz="2400" dirty="0"/>
          </a:p>
        </p:txBody>
      </p:sp>
      <p:sp>
        <p:nvSpPr>
          <p:cNvPr id="18" name="Rectangle 17"/>
          <p:cNvSpPr/>
          <p:nvPr/>
        </p:nvSpPr>
        <p:spPr>
          <a:xfrm>
            <a:off x="7059292" y="2950865"/>
            <a:ext cx="1350050" cy="461665"/>
          </a:xfrm>
          <a:prstGeom prst="rect">
            <a:avLst/>
          </a:prstGeom>
        </p:spPr>
        <p:txBody>
          <a:bodyPr wrap="none">
            <a:spAutoFit/>
          </a:bodyPr>
          <a:lstStyle/>
          <a:p>
            <a:pPr algn="r"/>
            <a:r>
              <a:rPr lang="en-IN" sz="2400" dirty="0"/>
              <a:t>$600,000</a:t>
            </a:r>
            <a:endParaRPr lang="en-US" sz="2400" dirty="0"/>
          </a:p>
        </p:txBody>
      </p:sp>
      <p:sp>
        <p:nvSpPr>
          <p:cNvPr id="19" name="Rectangle 18"/>
          <p:cNvSpPr/>
          <p:nvPr/>
        </p:nvSpPr>
        <p:spPr>
          <a:xfrm>
            <a:off x="7214784" y="4093865"/>
            <a:ext cx="1194558" cy="461665"/>
          </a:xfrm>
          <a:prstGeom prst="rect">
            <a:avLst/>
          </a:prstGeom>
        </p:spPr>
        <p:txBody>
          <a:bodyPr wrap="none">
            <a:spAutoFit/>
          </a:bodyPr>
          <a:lstStyle/>
          <a:p>
            <a:pPr algn="r"/>
            <a:r>
              <a:rPr lang="en-IN" sz="2400" dirty="0"/>
              <a:t>400,000</a:t>
            </a:r>
            <a:endParaRPr lang="en-US" sz="2400" dirty="0"/>
          </a:p>
        </p:txBody>
      </p:sp>
      <p:sp>
        <p:nvSpPr>
          <p:cNvPr id="20" name="Rectangle 19"/>
          <p:cNvSpPr/>
          <p:nvPr/>
        </p:nvSpPr>
        <p:spPr>
          <a:xfrm>
            <a:off x="7117736" y="4474865"/>
            <a:ext cx="1380506" cy="461665"/>
          </a:xfrm>
          <a:prstGeom prst="rect">
            <a:avLst/>
          </a:prstGeom>
        </p:spPr>
        <p:txBody>
          <a:bodyPr wrap="none">
            <a:spAutoFit/>
          </a:bodyPr>
          <a:lstStyle/>
          <a:p>
            <a:pPr algn="r"/>
            <a:r>
              <a:rPr lang="en-IN" sz="2400" dirty="0"/>
              <a:t>(200,000)</a:t>
            </a:r>
            <a:endParaRPr lang="en-US" sz="2400" dirty="0"/>
          </a:p>
        </p:txBody>
      </p:sp>
      <p:sp>
        <p:nvSpPr>
          <p:cNvPr id="21" name="Rectangle 20"/>
          <p:cNvSpPr/>
          <p:nvPr/>
        </p:nvSpPr>
        <p:spPr>
          <a:xfrm>
            <a:off x="7059292" y="4855865"/>
            <a:ext cx="1350050" cy="461665"/>
          </a:xfrm>
          <a:prstGeom prst="rect">
            <a:avLst/>
          </a:prstGeom>
        </p:spPr>
        <p:txBody>
          <a:bodyPr wrap="none">
            <a:spAutoFit/>
          </a:bodyPr>
          <a:lstStyle/>
          <a:p>
            <a:pPr algn="r"/>
            <a:r>
              <a:rPr lang="en-IN" sz="2400" dirty="0"/>
              <a:t>$780,000</a:t>
            </a:r>
            <a:endParaRPr lang="en-US" sz="2400" dirty="0"/>
          </a:p>
        </p:txBody>
      </p:sp>
      <p:cxnSp>
        <p:nvCxnSpPr>
          <p:cNvPr id="22" name="Straight Connector 21"/>
          <p:cNvCxnSpPr/>
          <p:nvPr/>
        </p:nvCxnSpPr>
        <p:spPr>
          <a:xfrm>
            <a:off x="1043047" y="2493665"/>
            <a:ext cx="749105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43342" y="2938165"/>
            <a:ext cx="749105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043047" y="1676400"/>
            <a:ext cx="7491353" cy="381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1117600" y="3331865"/>
            <a:ext cx="3243260" cy="461665"/>
          </a:xfrm>
          <a:prstGeom prst="rect">
            <a:avLst/>
          </a:prstGeom>
        </p:spPr>
        <p:txBody>
          <a:bodyPr wrap="none">
            <a:spAutoFit/>
          </a:bodyPr>
          <a:lstStyle/>
          <a:p>
            <a:r>
              <a:rPr lang="en-IN" sz="2400" b="1" dirty="0">
                <a:solidFill>
                  <a:srgbClr val="CC0066"/>
                </a:solidFill>
              </a:rPr>
              <a:t>Prior period adjustment</a:t>
            </a:r>
            <a:endParaRPr lang="en-US" sz="2400" b="1" dirty="0">
              <a:solidFill>
                <a:srgbClr val="CC0066"/>
              </a:solidFill>
            </a:endParaRPr>
          </a:p>
        </p:txBody>
      </p:sp>
      <p:sp>
        <p:nvSpPr>
          <p:cNvPr id="27" name="Rectangle 26"/>
          <p:cNvSpPr/>
          <p:nvPr/>
        </p:nvSpPr>
        <p:spPr>
          <a:xfrm>
            <a:off x="7271285" y="3331865"/>
            <a:ext cx="1225015" cy="461665"/>
          </a:xfrm>
          <a:prstGeom prst="rect">
            <a:avLst/>
          </a:prstGeom>
        </p:spPr>
        <p:txBody>
          <a:bodyPr wrap="none">
            <a:spAutoFit/>
          </a:bodyPr>
          <a:lstStyle/>
          <a:p>
            <a:pPr algn="r"/>
            <a:r>
              <a:rPr lang="en-IN" sz="2400" b="1" dirty="0">
                <a:solidFill>
                  <a:srgbClr val="CC0066"/>
                </a:solidFill>
              </a:rPr>
              <a:t>(20,000)</a:t>
            </a:r>
            <a:endParaRPr lang="en-US" sz="2400" b="1" dirty="0">
              <a:solidFill>
                <a:srgbClr val="CC0066"/>
              </a:solidFill>
            </a:endParaRPr>
          </a:p>
        </p:txBody>
      </p:sp>
      <p:sp>
        <p:nvSpPr>
          <p:cNvPr id="28" name="Rectangle 27"/>
          <p:cNvSpPr/>
          <p:nvPr/>
        </p:nvSpPr>
        <p:spPr>
          <a:xfrm>
            <a:off x="1117600" y="3712865"/>
            <a:ext cx="2461571" cy="461665"/>
          </a:xfrm>
          <a:prstGeom prst="rect">
            <a:avLst/>
          </a:prstGeom>
        </p:spPr>
        <p:txBody>
          <a:bodyPr wrap="none">
            <a:spAutoFit/>
          </a:bodyPr>
          <a:lstStyle/>
          <a:p>
            <a:r>
              <a:rPr lang="en-IN" sz="2400" dirty="0"/>
              <a:t>Corrected balance</a:t>
            </a:r>
            <a:endParaRPr lang="en-US" sz="2400" dirty="0"/>
          </a:p>
        </p:txBody>
      </p:sp>
      <p:sp>
        <p:nvSpPr>
          <p:cNvPr id="29" name="Rectangle 28"/>
          <p:cNvSpPr/>
          <p:nvPr/>
        </p:nvSpPr>
        <p:spPr>
          <a:xfrm>
            <a:off x="7061200" y="3712865"/>
            <a:ext cx="1350050" cy="461665"/>
          </a:xfrm>
          <a:prstGeom prst="rect">
            <a:avLst/>
          </a:prstGeom>
        </p:spPr>
        <p:txBody>
          <a:bodyPr wrap="none">
            <a:spAutoFit/>
          </a:bodyPr>
          <a:lstStyle/>
          <a:p>
            <a:pPr algn="r"/>
            <a:r>
              <a:rPr lang="en-IN" sz="2400" dirty="0"/>
              <a:t>$580,000</a:t>
            </a:r>
            <a:endParaRPr lang="en-US" sz="2400" dirty="0"/>
          </a:p>
        </p:txBody>
      </p:sp>
      <p:cxnSp>
        <p:nvCxnSpPr>
          <p:cNvPr id="30" name="Straight Connector 29"/>
          <p:cNvCxnSpPr/>
          <p:nvPr/>
        </p:nvCxnSpPr>
        <p:spPr>
          <a:xfrm>
            <a:off x="5380933" y="4911130"/>
            <a:ext cx="14820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93633" y="5241330"/>
            <a:ext cx="14820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393633" y="5266730"/>
            <a:ext cx="148206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060067" y="49111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72767" y="52413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72767" y="5266730"/>
            <a:ext cx="134733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Slide Number Placeholder 5">
            <a:extLst>
              <a:ext uri="{FF2B5EF4-FFF2-40B4-BE49-F238E27FC236}">
                <a16:creationId xmlns:a16="http://schemas.microsoft.com/office/drawing/2014/main" id="{7EDCF57A-A048-DB42-A725-F3358D83FA7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41</a:t>
            </a:fld>
            <a:endParaRPr lang="en-US" dirty="0"/>
          </a:p>
        </p:txBody>
      </p:sp>
    </p:spTree>
    <p:extLst>
      <p:ext uri="{BB962C8B-B14F-4D97-AF65-F5344CB8AC3E}">
        <p14:creationId xmlns:p14="http://schemas.microsoft.com/office/powerpoint/2010/main" val="215295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par>
                                <p:cTn id="53" presetID="10" presetClass="entr" presetSubtype="0" fill="hold"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par>
                                <p:cTn id="56" presetID="10" presetClass="entr" presetSubtype="0"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500"/>
                                        <p:tgtEl>
                                          <p:spTgt spid="25"/>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500"/>
                                        <p:tgtEl>
                                          <p:spTgt spid="2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par>
                                <p:cTn id="68" presetID="10" presetClass="entr" presetSubtype="0" fill="hold" nodeType="with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fade">
                                      <p:cBhvr>
                                        <p:cTn id="70" dur="500"/>
                                        <p:tgtEl>
                                          <p:spTgt spid="30"/>
                                        </p:tgtEl>
                                      </p:cBhvr>
                                    </p:animEffect>
                                  </p:childTnLst>
                                </p:cTn>
                              </p:par>
                              <p:par>
                                <p:cTn id="71" presetID="10" presetClass="entr" presetSubtype="0" fill="hold" nodeType="with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childTnLst>
                                </p:cTn>
                              </p:par>
                              <p:par>
                                <p:cTn id="74" presetID="10" presetClass="entr" presetSubtype="0" fill="hold" nodeType="with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par>
                                <p:cTn id="77" presetID="10" presetClass="entr" presetSubtype="0" fill="hold" nodeType="with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500"/>
                                        <p:tgtEl>
                                          <p:spTgt spid="33"/>
                                        </p:tgtEl>
                                      </p:cBhvr>
                                    </p:animEffect>
                                  </p:childTnLst>
                                </p:cTn>
                              </p:par>
                              <p:par>
                                <p:cTn id="80" presetID="10" presetClass="entr" presetSubtype="0" fill="hold" nodeType="with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fade">
                                      <p:cBhvr>
                                        <p:cTn id="82" dur="500"/>
                                        <p:tgtEl>
                                          <p:spTgt spid="34"/>
                                        </p:tgtEl>
                                      </p:cBhvr>
                                    </p:animEffect>
                                  </p:childTnLst>
                                </p:cTn>
                              </p:par>
                              <p:par>
                                <p:cTn id="83" presetID="10" presetClass="entr" presetSubtype="0" fill="hold"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500"/>
                                        <p:tgtEl>
                                          <p:spTgt spid="3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fade">
                                      <p:cBhvr>
                                        <p:cTn id="90" dur="500"/>
                                        <p:tgtEl>
                                          <p:spTgt spid="2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500"/>
                                        <p:tgtEl>
                                          <p:spTgt spid="27"/>
                                        </p:tgtEl>
                                      </p:cBhvr>
                                    </p:animEffect>
                                  </p:childTnLst>
                                </p:cTn>
                              </p:par>
                            </p:childTnLst>
                          </p:cTn>
                        </p:par>
                      </p:childTnLst>
                    </p:cTn>
                  </p:par>
                  <p:par>
                    <p:cTn id="94" fill="hold">
                      <p:stCondLst>
                        <p:cond delay="indefinite"/>
                      </p:stCondLst>
                      <p:childTnLst>
                        <p:par>
                          <p:cTn id="95" fill="hold">
                            <p:stCondLst>
                              <p:cond delay="0"/>
                            </p:stCondLst>
                            <p:childTnLst>
                              <p:par>
                                <p:cTn id="96" presetID="26" presetClass="emph" presetSubtype="0" fill="hold" grpId="1" nodeType="clickEffect">
                                  <p:stCondLst>
                                    <p:cond delay="0"/>
                                  </p:stCondLst>
                                  <p:childTnLst>
                                    <p:animEffect transition="out" filter="fade">
                                      <p:cBhvr>
                                        <p:cTn id="97" dur="500" tmFilter="0, 0; .2, .5; .8, .5; 1, 0"/>
                                        <p:tgtEl>
                                          <p:spTgt spid="23"/>
                                        </p:tgtEl>
                                      </p:cBhvr>
                                    </p:animEffect>
                                    <p:animScale>
                                      <p:cBhvr>
                                        <p:cTn id="98" dur="250" autoRev="1" fill="hold"/>
                                        <p:tgtEl>
                                          <p:spTgt spid="23"/>
                                        </p:tgtEl>
                                      </p:cBhvr>
                                      <p:by x="105000" y="105000"/>
                                    </p:animScale>
                                  </p:childTnLst>
                                </p:cTn>
                              </p:par>
                              <p:par>
                                <p:cTn id="99" presetID="26" presetClass="emph" presetSubtype="0" fill="hold" grpId="1" nodeType="withEffect">
                                  <p:stCondLst>
                                    <p:cond delay="0"/>
                                  </p:stCondLst>
                                  <p:childTnLst>
                                    <p:animEffect transition="out" filter="fade">
                                      <p:cBhvr>
                                        <p:cTn id="100" dur="500" tmFilter="0, 0; .2, .5; .8, .5; 1, 0"/>
                                        <p:tgtEl>
                                          <p:spTgt spid="27"/>
                                        </p:tgtEl>
                                      </p:cBhvr>
                                    </p:animEffect>
                                    <p:animScale>
                                      <p:cBhvr>
                                        <p:cTn id="101" dur="250" autoRev="1" fill="hold"/>
                                        <p:tgtEl>
                                          <p:spTgt spid="2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4" grpId="0" animBg="1"/>
      <p:bldP spid="23" grpId="0"/>
      <p:bldP spid="23" grpId="1"/>
      <p:bldP spid="27" grpId="0"/>
      <p:bldP spid="27" grpId="1"/>
      <p:bldP spid="28" grpId="0"/>
      <p:bldP spid="2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Correction Illustrated</a:t>
            </a:r>
            <a:endParaRPr lang="en-US" dirty="0"/>
          </a:p>
        </p:txBody>
      </p:sp>
      <p:sp>
        <p:nvSpPr>
          <p:cNvPr id="42" name="Content Placeholder 6"/>
          <p:cNvSpPr>
            <a:spLocks noGrp="1"/>
          </p:cNvSpPr>
          <p:nvPr>
            <p:ph idx="1"/>
          </p:nvPr>
        </p:nvSpPr>
        <p:spPr>
          <a:xfrm>
            <a:off x="761999" y="1444628"/>
            <a:ext cx="8013600" cy="5260972"/>
          </a:xfrm>
        </p:spPr>
        <p:txBody>
          <a:bodyPr>
            <a:normAutofit/>
          </a:bodyPr>
          <a:lstStyle/>
          <a:p>
            <a:r>
              <a:rPr lang="en-IN" dirty="0"/>
              <a:t>Learn the process needed to analyze whatever errors encountered</a:t>
            </a: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3" name="Rounded Rectangle 2"/>
          <p:cNvSpPr/>
          <p:nvPr/>
        </p:nvSpPr>
        <p:spPr>
          <a:xfrm>
            <a:off x="743382" y="2667000"/>
            <a:ext cx="8216036" cy="670560"/>
          </a:xfrm>
          <a:prstGeom prst="roundRect">
            <a:avLst/>
          </a:prstGeom>
          <a:solidFill>
            <a:schemeClr val="accent1">
              <a:lumMod val="60000"/>
              <a:lumOff val="40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ysClr val="windowText" lastClr="000000"/>
                </a:solidFill>
              </a:rPr>
              <a:t>It is </a:t>
            </a:r>
            <a:r>
              <a:rPr lang="en-IN" sz="2600" dirty="0">
                <a:solidFill>
                  <a:sysClr val="windowText" lastClr="000000"/>
                </a:solidFill>
              </a:rPr>
              <a:t>significantly more complicated to deal with an error if: </a:t>
            </a:r>
            <a:endParaRPr lang="en-US" sz="2600" dirty="0">
              <a:solidFill>
                <a:sysClr val="windowText" lastClr="000000"/>
              </a:solidFill>
            </a:endParaRPr>
          </a:p>
        </p:txBody>
      </p:sp>
      <p:sp>
        <p:nvSpPr>
          <p:cNvPr id="36" name="Oval 35"/>
          <p:cNvSpPr/>
          <p:nvPr/>
        </p:nvSpPr>
        <p:spPr>
          <a:xfrm>
            <a:off x="4992369" y="3840480"/>
            <a:ext cx="4038601" cy="1676400"/>
          </a:xfrm>
          <a:prstGeom prst="ellipse">
            <a:avLst/>
          </a:prstGeom>
          <a:solidFill>
            <a:schemeClr val="accent1">
              <a:lumMod val="60000"/>
              <a:lumOff val="40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ysClr val="windowText" lastClr="000000"/>
                </a:solidFill>
              </a:rPr>
              <a:t>It is not discovered until a later period</a:t>
            </a:r>
            <a:endParaRPr lang="en-US" sz="2400" dirty="0">
              <a:solidFill>
                <a:sysClr val="windowText" lastClr="000000"/>
              </a:solidFill>
            </a:endParaRPr>
          </a:p>
        </p:txBody>
      </p:sp>
      <p:sp>
        <p:nvSpPr>
          <p:cNvPr id="37" name="Oval 36"/>
          <p:cNvSpPr/>
          <p:nvPr/>
        </p:nvSpPr>
        <p:spPr>
          <a:xfrm>
            <a:off x="622300" y="3840480"/>
            <a:ext cx="4038601" cy="1676400"/>
          </a:xfrm>
          <a:prstGeom prst="ellipse">
            <a:avLst/>
          </a:prstGeom>
          <a:solidFill>
            <a:schemeClr val="accent1">
              <a:lumMod val="60000"/>
              <a:lumOff val="40000"/>
            </a:schemeClr>
          </a:solidFill>
          <a:ln w="1905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ysClr val="windowText" lastClr="000000"/>
                </a:solidFill>
              </a:rPr>
              <a:t>It affected net income in the reporting period in which it occurred</a:t>
            </a:r>
            <a:endParaRPr lang="en-US" sz="2400" dirty="0">
              <a:solidFill>
                <a:sysClr val="windowText" lastClr="000000"/>
              </a:solidFill>
            </a:endParaRPr>
          </a:p>
        </p:txBody>
      </p:sp>
      <p:cxnSp>
        <p:nvCxnSpPr>
          <p:cNvPr id="38" name="Straight Connector 37"/>
          <p:cNvCxnSpPr>
            <a:stCxn id="3" idx="2"/>
            <a:endCxn id="37" idx="0"/>
          </p:cNvCxnSpPr>
          <p:nvPr/>
        </p:nvCxnSpPr>
        <p:spPr>
          <a:xfrm flipH="1">
            <a:off x="2641601" y="3337560"/>
            <a:ext cx="2209799" cy="50292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 idx="2"/>
            <a:endCxn id="36" idx="0"/>
          </p:cNvCxnSpPr>
          <p:nvPr/>
        </p:nvCxnSpPr>
        <p:spPr>
          <a:xfrm>
            <a:off x="4851400" y="3337560"/>
            <a:ext cx="2160270" cy="502920"/>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41" name="Plus 40"/>
          <p:cNvSpPr/>
          <p:nvPr/>
        </p:nvSpPr>
        <p:spPr>
          <a:xfrm>
            <a:off x="4660901" y="4488180"/>
            <a:ext cx="331468" cy="381000"/>
          </a:xfrm>
          <a:prstGeom prst="mathPlu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ysClr val="windowText" lastClr="000000"/>
              </a:solidFill>
            </a:endParaRPr>
          </a:p>
        </p:txBody>
      </p:sp>
      <p:sp>
        <p:nvSpPr>
          <p:cNvPr id="11" name="Slide Number Placeholder 5">
            <a:extLst>
              <a:ext uri="{FF2B5EF4-FFF2-40B4-BE49-F238E27FC236}">
                <a16:creationId xmlns:a16="http://schemas.microsoft.com/office/drawing/2014/main" id="{A1E134CD-E508-2C4D-969B-61ADE100071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42</a:t>
            </a:fld>
            <a:endParaRPr lang="en-US" dirty="0"/>
          </a:p>
        </p:txBody>
      </p:sp>
    </p:spTree>
    <p:extLst>
      <p:ext uri="{BB962C8B-B14F-4D97-AF65-F5344CB8AC3E}">
        <p14:creationId xmlns:p14="http://schemas.microsoft.com/office/powerpoint/2010/main" val="208736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fade">
                                      <p:cBhvr>
                                        <p:cTn id="7" dur="500"/>
                                        <p:tgtEl>
                                          <p:spTgt spid="42">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up)">
                                      <p:cBhvr>
                                        <p:cTn id="15" dur="500"/>
                                        <p:tgtEl>
                                          <p:spTgt spid="38"/>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up)">
                                      <p:cBhvr>
                                        <p:cTn id="19" dur="500"/>
                                        <p:tgtEl>
                                          <p:spTgt spid="37"/>
                                        </p:tgtEl>
                                      </p:cBhvr>
                                    </p:animEffect>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p:cTn id="23" dur="500" fill="hold"/>
                                        <p:tgtEl>
                                          <p:spTgt spid="41"/>
                                        </p:tgtEl>
                                        <p:attrNameLst>
                                          <p:attrName>ppt_w</p:attrName>
                                        </p:attrNameLst>
                                      </p:cBhvr>
                                      <p:tavLst>
                                        <p:tav tm="0">
                                          <p:val>
                                            <p:fltVal val="0"/>
                                          </p:val>
                                        </p:tav>
                                        <p:tav tm="100000">
                                          <p:val>
                                            <p:strVal val="#ppt_w"/>
                                          </p:val>
                                        </p:tav>
                                      </p:tavLst>
                                    </p:anim>
                                    <p:anim calcmode="lin" valueType="num">
                                      <p:cBhvr>
                                        <p:cTn id="24" dur="500" fill="hold"/>
                                        <p:tgtEl>
                                          <p:spTgt spid="41"/>
                                        </p:tgtEl>
                                        <p:attrNameLst>
                                          <p:attrName>ppt_h</p:attrName>
                                        </p:attrNameLst>
                                      </p:cBhvr>
                                      <p:tavLst>
                                        <p:tav tm="0">
                                          <p:val>
                                            <p:fltVal val="0"/>
                                          </p:val>
                                        </p:tav>
                                        <p:tav tm="100000">
                                          <p:val>
                                            <p:strVal val="#ppt_h"/>
                                          </p:val>
                                        </p:tav>
                                      </p:tavLst>
                                    </p:anim>
                                    <p:animEffect transition="in" filter="fade">
                                      <p:cBhvr>
                                        <p:cTn id="25" dur="500"/>
                                        <p:tgtEl>
                                          <p:spTgt spid="41"/>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up)">
                                      <p:cBhvr>
                                        <p:cTn id="29" dur="500"/>
                                        <p:tgtEl>
                                          <p:spTgt spid="40"/>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up)">
                                      <p:cBhvr>
                                        <p:cTn id="3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uild="p"/>
      <p:bldP spid="3" grpId="0" animBg="1"/>
      <p:bldP spid="36" grpId="0" animBg="1"/>
      <p:bldP spid="37" grpId="0" animBg="1"/>
      <p:bldP spid="4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685800" y="4653761"/>
            <a:ext cx="8280974" cy="1975639"/>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685800" y="2514600"/>
            <a:ext cx="8280974" cy="19812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Discovered in the Same Reporting Period That It Occurred</a:t>
            </a: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Rectangle 4"/>
          <p:cNvSpPr/>
          <p:nvPr/>
        </p:nvSpPr>
        <p:spPr>
          <a:xfrm>
            <a:off x="762000" y="1295400"/>
            <a:ext cx="8019383" cy="1200329"/>
          </a:xfrm>
          <a:prstGeom prst="rect">
            <a:avLst/>
          </a:prstGeom>
        </p:spPr>
        <p:txBody>
          <a:bodyPr>
            <a:spAutoFit/>
          </a:bodyPr>
          <a:lstStyle/>
          <a:p>
            <a:r>
              <a:rPr lang="en-IN" sz="2400" dirty="0"/>
              <a:t>G. H. Little, Inc. paid $3 million for replacement computers and recorded the expenditure as maintenance expense. The error was discovered a week later.</a:t>
            </a:r>
            <a:endParaRPr lang="en-US" sz="2400" dirty="0"/>
          </a:p>
        </p:txBody>
      </p:sp>
      <p:sp>
        <p:nvSpPr>
          <p:cNvPr id="12" name="TextBox 11"/>
          <p:cNvSpPr txBox="1"/>
          <p:nvPr/>
        </p:nvSpPr>
        <p:spPr>
          <a:xfrm>
            <a:off x="767682" y="3643109"/>
            <a:ext cx="6700788" cy="461665"/>
          </a:xfrm>
          <a:prstGeom prst="rect">
            <a:avLst/>
          </a:prstGeom>
          <a:noFill/>
        </p:spPr>
        <p:txBody>
          <a:bodyPr wrap="square" rtlCol="0">
            <a:spAutoFit/>
          </a:bodyPr>
          <a:lstStyle/>
          <a:p>
            <a:r>
              <a:rPr lang="en-US" sz="2400" dirty="0"/>
              <a:t>Cash </a:t>
            </a:r>
            <a:endParaRPr lang="en-IN" sz="2400" dirty="0">
              <a:latin typeface="+mn-lt"/>
            </a:endParaRPr>
          </a:p>
        </p:txBody>
      </p:sp>
      <p:sp>
        <p:nvSpPr>
          <p:cNvPr id="13" name="TextBox 12"/>
          <p:cNvSpPr txBox="1"/>
          <p:nvPr/>
        </p:nvSpPr>
        <p:spPr>
          <a:xfrm>
            <a:off x="6605098" y="3581400"/>
            <a:ext cx="1243502"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14" name="TextBox 13"/>
          <p:cNvSpPr txBox="1"/>
          <p:nvPr/>
        </p:nvSpPr>
        <p:spPr>
          <a:xfrm>
            <a:off x="766812" y="3962400"/>
            <a:ext cx="6108415" cy="461665"/>
          </a:xfrm>
          <a:prstGeom prst="rect">
            <a:avLst/>
          </a:prstGeom>
          <a:noFill/>
        </p:spPr>
        <p:txBody>
          <a:bodyPr wrap="square" rtlCol="0">
            <a:spAutoFit/>
          </a:bodyPr>
          <a:lstStyle/>
          <a:p>
            <a:r>
              <a:rPr lang="en-US" sz="2400" dirty="0"/>
              <a:t>	Maintenance expense</a:t>
            </a:r>
            <a:endParaRPr lang="en-IN" sz="2400" dirty="0">
              <a:latin typeface="+mn-lt"/>
            </a:endParaRPr>
          </a:p>
        </p:txBody>
      </p:sp>
      <p:sp>
        <p:nvSpPr>
          <p:cNvPr id="15" name="TextBox 14"/>
          <p:cNvSpPr txBox="1"/>
          <p:nvPr/>
        </p:nvSpPr>
        <p:spPr>
          <a:xfrm>
            <a:off x="7732621" y="3886200"/>
            <a:ext cx="1235661"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16" name="TextBox 15"/>
          <p:cNvSpPr txBox="1"/>
          <p:nvPr/>
        </p:nvSpPr>
        <p:spPr>
          <a:xfrm>
            <a:off x="2667000" y="2819400"/>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17" name="Straight Connector 16"/>
          <p:cNvCxnSpPr/>
          <p:nvPr/>
        </p:nvCxnSpPr>
        <p:spPr>
          <a:xfrm>
            <a:off x="743618" y="3352800"/>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72025" y="289560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19" name="TextBox 18"/>
          <p:cNvSpPr txBox="1"/>
          <p:nvPr/>
        </p:nvSpPr>
        <p:spPr>
          <a:xfrm>
            <a:off x="7846795" y="2895600"/>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20" name="Rectangle 19"/>
          <p:cNvSpPr/>
          <p:nvPr/>
        </p:nvSpPr>
        <p:spPr>
          <a:xfrm>
            <a:off x="6934200" y="2514600"/>
            <a:ext cx="1600200" cy="369332"/>
          </a:xfrm>
          <a:prstGeom prst="rect">
            <a:avLst/>
          </a:prstGeom>
        </p:spPr>
        <p:txBody>
          <a:bodyPr wrap="square">
            <a:spAutoFit/>
          </a:bodyPr>
          <a:lstStyle/>
          <a:p>
            <a:pPr algn="ctr"/>
            <a:r>
              <a:rPr lang="en-US" dirty="0"/>
              <a:t>($ millions)</a:t>
            </a:r>
          </a:p>
        </p:txBody>
      </p:sp>
      <p:sp>
        <p:nvSpPr>
          <p:cNvPr id="6" name="Rectangle 5"/>
          <p:cNvSpPr/>
          <p:nvPr/>
        </p:nvSpPr>
        <p:spPr>
          <a:xfrm>
            <a:off x="749300" y="3276600"/>
            <a:ext cx="3668312" cy="461665"/>
          </a:xfrm>
          <a:prstGeom prst="rect">
            <a:avLst/>
          </a:prstGeom>
        </p:spPr>
        <p:txBody>
          <a:bodyPr wrap="none">
            <a:spAutoFit/>
          </a:bodyPr>
          <a:lstStyle/>
          <a:p>
            <a:r>
              <a:rPr lang="en-US" sz="2400" b="1" dirty="0">
                <a:solidFill>
                  <a:srgbClr val="C00000"/>
                </a:solidFill>
              </a:rPr>
              <a:t>To Reverse Erroneous Entry</a:t>
            </a:r>
            <a:endParaRPr lang="en-US" sz="2400" dirty="0">
              <a:solidFill>
                <a:srgbClr val="C00000"/>
              </a:solidFill>
            </a:endParaRPr>
          </a:p>
        </p:txBody>
      </p:sp>
      <p:sp>
        <p:nvSpPr>
          <p:cNvPr id="24" name="TextBox 23"/>
          <p:cNvSpPr txBox="1"/>
          <p:nvPr/>
        </p:nvSpPr>
        <p:spPr>
          <a:xfrm>
            <a:off x="767682" y="5801226"/>
            <a:ext cx="6700788" cy="461665"/>
          </a:xfrm>
          <a:prstGeom prst="rect">
            <a:avLst/>
          </a:prstGeom>
          <a:noFill/>
        </p:spPr>
        <p:txBody>
          <a:bodyPr wrap="square" rtlCol="0">
            <a:spAutoFit/>
          </a:bodyPr>
          <a:lstStyle/>
          <a:p>
            <a:r>
              <a:rPr lang="en-US" sz="2400" dirty="0"/>
              <a:t>Equipment</a:t>
            </a:r>
            <a:endParaRPr lang="en-IN" sz="2400" dirty="0">
              <a:latin typeface="+mn-lt"/>
            </a:endParaRPr>
          </a:p>
        </p:txBody>
      </p:sp>
      <p:sp>
        <p:nvSpPr>
          <p:cNvPr id="25" name="TextBox 24"/>
          <p:cNvSpPr txBox="1"/>
          <p:nvPr/>
        </p:nvSpPr>
        <p:spPr>
          <a:xfrm>
            <a:off x="6567542" y="5725026"/>
            <a:ext cx="1243502"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26" name="TextBox 25"/>
          <p:cNvSpPr txBox="1"/>
          <p:nvPr/>
        </p:nvSpPr>
        <p:spPr>
          <a:xfrm>
            <a:off x="767682" y="6167735"/>
            <a:ext cx="6108415" cy="461665"/>
          </a:xfrm>
          <a:prstGeom prst="rect">
            <a:avLst/>
          </a:prstGeom>
          <a:noFill/>
        </p:spPr>
        <p:txBody>
          <a:bodyPr wrap="square" rtlCol="0">
            <a:spAutoFit/>
          </a:bodyPr>
          <a:lstStyle/>
          <a:p>
            <a:r>
              <a:rPr lang="en-US" sz="2400" dirty="0"/>
              <a:t>	Cash</a:t>
            </a:r>
            <a:endParaRPr lang="en-IN" sz="2400" dirty="0">
              <a:latin typeface="+mn-lt"/>
            </a:endParaRPr>
          </a:p>
        </p:txBody>
      </p:sp>
      <p:sp>
        <p:nvSpPr>
          <p:cNvPr id="27" name="TextBox 26"/>
          <p:cNvSpPr txBox="1"/>
          <p:nvPr/>
        </p:nvSpPr>
        <p:spPr>
          <a:xfrm>
            <a:off x="7751003" y="6106026"/>
            <a:ext cx="1235661"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28" name="TextBox 27"/>
          <p:cNvSpPr txBox="1"/>
          <p:nvPr/>
        </p:nvSpPr>
        <p:spPr>
          <a:xfrm>
            <a:off x="2696335" y="5039226"/>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29" name="Straight Connector 28"/>
          <p:cNvCxnSpPr/>
          <p:nvPr/>
        </p:nvCxnSpPr>
        <p:spPr>
          <a:xfrm>
            <a:off x="685800" y="5496426"/>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690407" y="5039226"/>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31" name="TextBox 30"/>
          <p:cNvSpPr txBox="1"/>
          <p:nvPr/>
        </p:nvSpPr>
        <p:spPr>
          <a:xfrm>
            <a:off x="7865177" y="5039226"/>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32" name="Rectangle 31"/>
          <p:cNvSpPr/>
          <p:nvPr/>
        </p:nvSpPr>
        <p:spPr>
          <a:xfrm>
            <a:off x="6971632" y="4658226"/>
            <a:ext cx="1600200" cy="369332"/>
          </a:xfrm>
          <a:prstGeom prst="rect">
            <a:avLst/>
          </a:prstGeom>
        </p:spPr>
        <p:txBody>
          <a:bodyPr wrap="square">
            <a:spAutoFit/>
          </a:bodyPr>
          <a:lstStyle/>
          <a:p>
            <a:pPr algn="ctr"/>
            <a:r>
              <a:rPr lang="en-US" dirty="0"/>
              <a:t>($ millions)</a:t>
            </a:r>
          </a:p>
        </p:txBody>
      </p:sp>
      <p:sp>
        <p:nvSpPr>
          <p:cNvPr id="33" name="Rectangle 32"/>
          <p:cNvSpPr/>
          <p:nvPr/>
        </p:nvSpPr>
        <p:spPr>
          <a:xfrm>
            <a:off x="767682" y="5496426"/>
            <a:ext cx="3179397" cy="461665"/>
          </a:xfrm>
          <a:prstGeom prst="rect">
            <a:avLst/>
          </a:prstGeom>
        </p:spPr>
        <p:txBody>
          <a:bodyPr wrap="none">
            <a:spAutoFit/>
          </a:bodyPr>
          <a:lstStyle/>
          <a:p>
            <a:r>
              <a:rPr lang="en-US" sz="2400" b="1" dirty="0">
                <a:solidFill>
                  <a:srgbClr val="C00000"/>
                </a:solidFill>
              </a:rPr>
              <a:t>To Record Correct Entry</a:t>
            </a:r>
            <a:endParaRPr lang="en-US" sz="2400" dirty="0">
              <a:solidFill>
                <a:srgbClr val="C00000"/>
              </a:solidFill>
            </a:endParaRPr>
          </a:p>
        </p:txBody>
      </p:sp>
    </p:spTree>
    <p:extLst>
      <p:ext uri="{BB962C8B-B14F-4D97-AF65-F5344CB8AC3E}">
        <p14:creationId xmlns:p14="http://schemas.microsoft.com/office/powerpoint/2010/main" val="266636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500"/>
                                        <p:tgtEl>
                                          <p:spTgt spid="2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fade">
                                      <p:cBhvr>
                                        <p:cTn id="46" dur="1000"/>
                                        <p:tgtEl>
                                          <p:spTgt spid="34"/>
                                        </p:tgtEl>
                                      </p:cBhvr>
                                    </p:animEffect>
                                    <p:anim calcmode="lin" valueType="num">
                                      <p:cBhvr>
                                        <p:cTn id="47" dur="1000" fill="hold"/>
                                        <p:tgtEl>
                                          <p:spTgt spid="34"/>
                                        </p:tgtEl>
                                        <p:attrNameLst>
                                          <p:attrName>ppt_x</p:attrName>
                                        </p:attrNameLst>
                                      </p:cBhvr>
                                      <p:tavLst>
                                        <p:tav tm="0">
                                          <p:val>
                                            <p:strVal val="#ppt_x"/>
                                          </p:val>
                                        </p:tav>
                                        <p:tav tm="100000">
                                          <p:val>
                                            <p:strVal val="#ppt_x"/>
                                          </p:val>
                                        </p:tav>
                                      </p:tavLst>
                                    </p:anim>
                                    <p:anim calcmode="lin" valueType="num">
                                      <p:cBhvr>
                                        <p:cTn id="48" dur="1000" fill="hold"/>
                                        <p:tgtEl>
                                          <p:spTgt spid="34"/>
                                        </p:tgtEl>
                                        <p:attrNameLst>
                                          <p:attrName>ppt_y</p:attrName>
                                        </p:attrNameLst>
                                      </p:cBhvr>
                                      <p:tavLst>
                                        <p:tav tm="0">
                                          <p:val>
                                            <p:strVal val="#ppt_y+.1"/>
                                          </p:val>
                                        </p:tav>
                                        <p:tav tm="100000">
                                          <p:val>
                                            <p:strVal val="#ppt_y"/>
                                          </p:val>
                                        </p:tav>
                                      </p:tavLst>
                                    </p:anim>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nodeType="with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500"/>
                                        <p:tgtEl>
                                          <p:spTgt spid="29"/>
                                        </p:tgtEl>
                                      </p:cBhvr>
                                    </p:animEffect>
                                  </p:childTnLst>
                                </p:cTn>
                              </p:par>
                              <p:par>
                                <p:cTn id="55" presetID="1" presetClass="entr" presetSubtype="0" fill="hold" grpId="0"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0"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500"/>
                                        <p:tgtEl>
                                          <p:spTgt spid="25"/>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500"/>
                                        <p:tgtEl>
                                          <p:spTgt spid="2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fade">
                                      <p:cBhvr>
                                        <p:cTn id="68" dur="500"/>
                                        <p:tgtEl>
                                          <p:spTgt spid="3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fade">
                                      <p:cBhvr>
                                        <p:cTn id="7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 grpId="0" animBg="1"/>
      <p:bldP spid="5" grpId="0"/>
      <p:bldP spid="12" grpId="0"/>
      <p:bldP spid="13" grpId="0"/>
      <p:bldP spid="14" grpId="0"/>
      <p:bldP spid="15" grpId="0"/>
      <p:bldP spid="16" grpId="0"/>
      <p:bldP spid="18" grpId="0"/>
      <p:bldP spid="19" grpId="0"/>
      <p:bldP spid="20" grpId="0"/>
      <p:bldP spid="6" grpId="0"/>
      <p:bldP spid="24" grpId="0"/>
      <p:bldP spid="25" grpId="0"/>
      <p:bldP spid="26" grpId="0"/>
      <p:bldP spid="27" grpId="0"/>
      <p:bldP spid="28" grpId="0"/>
      <p:bldP spid="30" grpId="0"/>
      <p:bldP spid="31" grpId="0"/>
      <p:bldP spid="32" grpId="0"/>
      <p:bldP spid="3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Correction; Advanced Drainage Systems</a:t>
            </a: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 name="Rectangle: Diagonal Corners Rounded 5">
            <a:extLst>
              <a:ext uri="{FF2B5EF4-FFF2-40B4-BE49-F238E27FC236}">
                <a16:creationId xmlns:a16="http://schemas.microsoft.com/office/drawing/2014/main" id="{14A8935E-F5FA-4111-A3AD-B0E4941B1785}"/>
              </a:ext>
            </a:extLst>
          </p:cNvPr>
          <p:cNvSpPr/>
          <p:nvPr/>
        </p:nvSpPr>
        <p:spPr>
          <a:xfrm flipH="1">
            <a:off x="635326" y="1450972"/>
            <a:ext cx="8285581" cy="3432172"/>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70D3E175-DE59-4663-AB75-D8A7F92F43D9}"/>
              </a:ext>
            </a:extLst>
          </p:cNvPr>
          <p:cNvSpPr txBox="1"/>
          <p:nvPr/>
        </p:nvSpPr>
        <p:spPr>
          <a:xfrm>
            <a:off x="832305" y="1566168"/>
            <a:ext cx="7778295" cy="3139321"/>
          </a:xfrm>
          <a:prstGeom prst="rect">
            <a:avLst/>
          </a:prstGeom>
          <a:solidFill>
            <a:srgbClr val="CEE2ED"/>
          </a:solidFill>
          <a:ln>
            <a:noFill/>
          </a:ln>
        </p:spPr>
        <p:txBody>
          <a:bodyPr wrap="square" lIns="182880" rtlCol="0">
            <a:spAutoFit/>
          </a:bodyPr>
          <a:lstStyle/>
          <a:p>
            <a:r>
              <a:rPr lang="en-US" b="1" dirty="0"/>
              <a:t>23. Restatement of Prior Period Financial Statements (in part) </a:t>
            </a:r>
            <a:endParaRPr lang="en-US" dirty="0"/>
          </a:p>
          <a:p>
            <a:r>
              <a:rPr lang="en-US" dirty="0"/>
              <a:t>Subsequent to the issuance of the Original Form 10-K, the Company identified errors in its historical consolidated financial statements related to the accounting for stock-based compensation for awards made to employees along with its accounting for certain executive stock repurchase agreements and executive termination payments, as described below. </a:t>
            </a:r>
          </a:p>
          <a:p>
            <a:r>
              <a:rPr lang="en-US" dirty="0"/>
              <a:t>As a result, the Company has restated its consolidated financial statements for the fiscal years ended March 31, 2016, 2015 and 2014. The restatement also affects periods prior to fiscal year 2014, with the cumulative effect of the errors reflected as an adjustment to the fiscal year 2014 opening stockholders’ equity (deficit) balance. </a:t>
            </a:r>
            <a:endParaRPr lang="en-US" sz="2000" dirty="0"/>
          </a:p>
        </p:txBody>
      </p:sp>
      <p:sp>
        <p:nvSpPr>
          <p:cNvPr id="8" name="Slide Number Placeholder 5">
            <a:extLst>
              <a:ext uri="{FF2B5EF4-FFF2-40B4-BE49-F238E27FC236}">
                <a16:creationId xmlns:a16="http://schemas.microsoft.com/office/drawing/2014/main" id="{7B805A75-2FF1-914A-B839-A6F7A72B133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44</a:t>
            </a:fld>
            <a:endParaRPr lang="en-US" dirty="0"/>
          </a:p>
        </p:txBody>
      </p:sp>
    </p:spTree>
    <p:extLst>
      <p:ext uri="{BB962C8B-B14F-4D97-AF65-F5344CB8AC3E}">
        <p14:creationId xmlns:p14="http://schemas.microsoft.com/office/powerpoint/2010/main" val="211132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781822" y="2718396"/>
            <a:ext cx="8184952" cy="1921867"/>
          </a:xfrm>
          <a:prstGeom prst="rect">
            <a:avLst/>
          </a:prstGeom>
          <a:solidFill>
            <a:schemeClr val="bg1"/>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Previous Financial Statements, but Not Net Income</a:t>
            </a:r>
            <a:endParaRPr lang="en-US" dirty="0"/>
          </a:p>
        </p:txBody>
      </p:sp>
      <p:sp>
        <p:nvSpPr>
          <p:cNvPr id="3" name="Content Placeholder 2"/>
          <p:cNvSpPr>
            <a:spLocks noGrp="1"/>
          </p:cNvSpPr>
          <p:nvPr>
            <p:ph idx="1"/>
          </p:nvPr>
        </p:nvSpPr>
        <p:spPr/>
        <p:txBody>
          <a:bodyPr/>
          <a:lstStyle/>
          <a:p>
            <a:endParaRPr lang="en-US" dirty="0"/>
          </a:p>
          <a:p>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 name="Rectangle 5"/>
          <p:cNvSpPr/>
          <p:nvPr/>
        </p:nvSpPr>
        <p:spPr>
          <a:xfrm>
            <a:off x="767020" y="1447800"/>
            <a:ext cx="8019383" cy="1200329"/>
          </a:xfrm>
          <a:prstGeom prst="rect">
            <a:avLst/>
          </a:prstGeom>
        </p:spPr>
        <p:txBody>
          <a:bodyPr>
            <a:spAutoFit/>
          </a:bodyPr>
          <a:lstStyle/>
          <a:p>
            <a:r>
              <a:rPr lang="en-IN" sz="2400" dirty="0"/>
              <a:t>MDS Transportation incorrectly recorded a $2 million note receivable as accounts receivable. The error was discovered a year later.</a:t>
            </a:r>
            <a:endParaRPr lang="en-US" sz="2400" dirty="0"/>
          </a:p>
        </p:txBody>
      </p:sp>
      <p:sp>
        <p:nvSpPr>
          <p:cNvPr id="8" name="TextBox 7"/>
          <p:cNvSpPr txBox="1"/>
          <p:nvPr/>
        </p:nvSpPr>
        <p:spPr>
          <a:xfrm>
            <a:off x="749300" y="3808484"/>
            <a:ext cx="6700788" cy="461665"/>
          </a:xfrm>
          <a:prstGeom prst="rect">
            <a:avLst/>
          </a:prstGeom>
          <a:noFill/>
        </p:spPr>
        <p:txBody>
          <a:bodyPr wrap="square" rtlCol="0">
            <a:spAutoFit/>
          </a:bodyPr>
          <a:lstStyle/>
          <a:p>
            <a:r>
              <a:rPr lang="en-US" sz="2400" dirty="0"/>
              <a:t>Note receivable</a:t>
            </a:r>
            <a:endParaRPr lang="en-IN" sz="2400" dirty="0">
              <a:latin typeface="+mn-lt"/>
            </a:endParaRPr>
          </a:p>
        </p:txBody>
      </p:sp>
      <p:sp>
        <p:nvSpPr>
          <p:cNvPr id="9" name="TextBox 8"/>
          <p:cNvSpPr txBox="1"/>
          <p:nvPr/>
        </p:nvSpPr>
        <p:spPr>
          <a:xfrm>
            <a:off x="6549160" y="3808484"/>
            <a:ext cx="1243502" cy="461665"/>
          </a:xfrm>
          <a:prstGeom prst="rect">
            <a:avLst/>
          </a:prstGeom>
          <a:noFill/>
        </p:spPr>
        <p:txBody>
          <a:bodyPr wrap="square" rtlCol="0">
            <a:spAutoFit/>
          </a:bodyPr>
          <a:lstStyle/>
          <a:p>
            <a:pPr algn="ctr"/>
            <a:r>
              <a:rPr lang="en-IN" sz="2400" dirty="0"/>
              <a:t>2</a:t>
            </a:r>
            <a:endParaRPr lang="en-IN" sz="2400" dirty="0">
              <a:latin typeface="+mn-lt"/>
            </a:endParaRPr>
          </a:p>
        </p:txBody>
      </p:sp>
      <p:sp>
        <p:nvSpPr>
          <p:cNvPr id="10" name="TextBox 9"/>
          <p:cNvSpPr txBox="1"/>
          <p:nvPr/>
        </p:nvSpPr>
        <p:spPr>
          <a:xfrm>
            <a:off x="766812" y="4178598"/>
            <a:ext cx="6108415" cy="461665"/>
          </a:xfrm>
          <a:prstGeom prst="rect">
            <a:avLst/>
          </a:prstGeom>
          <a:noFill/>
        </p:spPr>
        <p:txBody>
          <a:bodyPr wrap="square" rtlCol="0">
            <a:spAutoFit/>
          </a:bodyPr>
          <a:lstStyle/>
          <a:p>
            <a:r>
              <a:rPr lang="en-US" sz="2400" dirty="0"/>
              <a:t>	Accounts receivable</a:t>
            </a:r>
            <a:endParaRPr lang="en-IN" sz="2400" dirty="0">
              <a:latin typeface="+mn-lt"/>
            </a:endParaRPr>
          </a:p>
        </p:txBody>
      </p:sp>
      <p:sp>
        <p:nvSpPr>
          <p:cNvPr id="11" name="TextBox 10"/>
          <p:cNvSpPr txBox="1"/>
          <p:nvPr/>
        </p:nvSpPr>
        <p:spPr>
          <a:xfrm>
            <a:off x="7732621" y="4178598"/>
            <a:ext cx="1235661" cy="461665"/>
          </a:xfrm>
          <a:prstGeom prst="rect">
            <a:avLst/>
          </a:prstGeom>
          <a:noFill/>
        </p:spPr>
        <p:txBody>
          <a:bodyPr wrap="square" rtlCol="0">
            <a:spAutoFit/>
          </a:bodyPr>
          <a:lstStyle/>
          <a:p>
            <a:pPr algn="ctr"/>
            <a:r>
              <a:rPr lang="en-IN" sz="2400" dirty="0"/>
              <a:t>2</a:t>
            </a:r>
            <a:endParaRPr lang="en-IN" sz="2400" dirty="0">
              <a:latin typeface="+mn-lt"/>
            </a:endParaRPr>
          </a:p>
        </p:txBody>
      </p:sp>
      <p:sp>
        <p:nvSpPr>
          <p:cNvPr id="12" name="TextBox 11"/>
          <p:cNvSpPr txBox="1"/>
          <p:nvPr/>
        </p:nvSpPr>
        <p:spPr>
          <a:xfrm>
            <a:off x="2677953" y="3043535"/>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13" name="Straight Connector 12"/>
          <p:cNvCxnSpPr/>
          <p:nvPr/>
        </p:nvCxnSpPr>
        <p:spPr>
          <a:xfrm>
            <a:off x="743618" y="3473322"/>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672025" y="304353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15" name="TextBox 14"/>
          <p:cNvSpPr txBox="1"/>
          <p:nvPr/>
        </p:nvSpPr>
        <p:spPr>
          <a:xfrm>
            <a:off x="7846795" y="304353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16" name="Rectangle 15"/>
          <p:cNvSpPr/>
          <p:nvPr/>
        </p:nvSpPr>
        <p:spPr>
          <a:xfrm>
            <a:off x="6953250" y="2718396"/>
            <a:ext cx="1600200" cy="369332"/>
          </a:xfrm>
          <a:prstGeom prst="rect">
            <a:avLst/>
          </a:prstGeom>
        </p:spPr>
        <p:txBody>
          <a:bodyPr wrap="square">
            <a:spAutoFit/>
          </a:bodyPr>
          <a:lstStyle/>
          <a:p>
            <a:pPr algn="ctr"/>
            <a:r>
              <a:rPr lang="en-US" dirty="0"/>
              <a:t>($ millions)</a:t>
            </a:r>
          </a:p>
        </p:txBody>
      </p:sp>
      <p:sp>
        <p:nvSpPr>
          <p:cNvPr id="17" name="Rectangle 16"/>
          <p:cNvSpPr/>
          <p:nvPr/>
        </p:nvSpPr>
        <p:spPr>
          <a:xfrm>
            <a:off x="749300" y="3429000"/>
            <a:ext cx="3968905" cy="461665"/>
          </a:xfrm>
          <a:prstGeom prst="rect">
            <a:avLst/>
          </a:prstGeom>
        </p:spPr>
        <p:txBody>
          <a:bodyPr wrap="none">
            <a:spAutoFit/>
          </a:bodyPr>
          <a:lstStyle/>
          <a:p>
            <a:r>
              <a:rPr lang="en-US" sz="2400" b="1" dirty="0"/>
              <a:t>To Correct Incorrect Accounts</a:t>
            </a:r>
            <a:endParaRPr lang="en-US" sz="2400" dirty="0"/>
          </a:p>
        </p:txBody>
      </p:sp>
      <p:sp>
        <p:nvSpPr>
          <p:cNvPr id="5" name="Rectangle 4"/>
          <p:cNvSpPr/>
          <p:nvPr/>
        </p:nvSpPr>
        <p:spPr>
          <a:xfrm>
            <a:off x="781822" y="4865745"/>
            <a:ext cx="8209778" cy="1569660"/>
          </a:xfrm>
          <a:prstGeom prst="rect">
            <a:avLst/>
          </a:prstGeom>
          <a:ln w="28575">
            <a:solidFill>
              <a:srgbClr val="C00000"/>
            </a:solidFill>
          </a:ln>
        </p:spPr>
        <p:txBody>
          <a:bodyPr wrap="square">
            <a:spAutoFit/>
          </a:bodyPr>
          <a:lstStyle/>
          <a:p>
            <a:r>
              <a:rPr lang="en-IN" sz="2400" b="1" dirty="0"/>
              <a:t>Step 2</a:t>
            </a:r>
            <a:br>
              <a:rPr lang="en-IN" sz="2400" dirty="0"/>
            </a:br>
            <a:r>
              <a:rPr lang="en-IN" sz="2400" dirty="0"/>
              <a:t>When reported for comparative purposes in the current year’s annual report, </a:t>
            </a:r>
            <a:r>
              <a:rPr lang="en-IN" sz="2400" b="1" dirty="0">
                <a:solidFill>
                  <a:srgbClr val="C00000"/>
                </a:solidFill>
              </a:rPr>
              <a:t>last year’s balance sheet would be restated </a:t>
            </a:r>
            <a:r>
              <a:rPr lang="en-IN" sz="2400" dirty="0"/>
              <a:t>to report the note as it should have been reported last year.</a:t>
            </a:r>
            <a:endParaRPr lang="en-US" sz="2400" dirty="0"/>
          </a:p>
        </p:txBody>
      </p:sp>
      <p:sp>
        <p:nvSpPr>
          <p:cNvPr id="18" name="Rectangle 17"/>
          <p:cNvSpPr/>
          <p:nvPr/>
        </p:nvSpPr>
        <p:spPr>
          <a:xfrm>
            <a:off x="796162" y="2750954"/>
            <a:ext cx="979179" cy="461665"/>
          </a:xfrm>
          <a:prstGeom prst="rect">
            <a:avLst/>
          </a:prstGeom>
          <a:ln w="28575">
            <a:noFill/>
          </a:ln>
        </p:spPr>
        <p:txBody>
          <a:bodyPr wrap="none">
            <a:spAutoFit/>
          </a:bodyPr>
          <a:lstStyle/>
          <a:p>
            <a:r>
              <a:rPr lang="en-IN" sz="2400" b="1" dirty="0"/>
              <a:t>Step 1</a:t>
            </a:r>
            <a:endParaRPr lang="en-US" sz="2400" dirty="0"/>
          </a:p>
        </p:txBody>
      </p:sp>
      <p:sp>
        <p:nvSpPr>
          <p:cNvPr id="19" name="Rectangle 18"/>
          <p:cNvSpPr/>
          <p:nvPr/>
        </p:nvSpPr>
        <p:spPr>
          <a:xfrm>
            <a:off x="766812" y="2732568"/>
            <a:ext cx="8204140" cy="1907696"/>
          </a:xfrm>
          <a:prstGeom prst="rect">
            <a:avLst/>
          </a:prstGeom>
          <a:noFill/>
          <a:ln w="28575">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Slide Number Placeholder 5">
            <a:extLst>
              <a:ext uri="{FF2B5EF4-FFF2-40B4-BE49-F238E27FC236}">
                <a16:creationId xmlns:a16="http://schemas.microsoft.com/office/drawing/2014/main" id="{EF5461DD-8770-A540-86E2-54DAD689382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45</a:t>
            </a:fld>
            <a:endParaRPr lang="en-US" dirty="0"/>
          </a:p>
        </p:txBody>
      </p:sp>
    </p:spTree>
    <p:extLst>
      <p:ext uri="{BB962C8B-B14F-4D97-AF65-F5344CB8AC3E}">
        <p14:creationId xmlns:p14="http://schemas.microsoft.com/office/powerpoint/2010/main" val="24792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childTnLst>
                          </p:cTn>
                        </p:par>
                        <p:par>
                          <p:cTn id="41" fill="hold">
                            <p:stCondLst>
                              <p:cond delay="500"/>
                            </p:stCondLst>
                            <p:childTnLst>
                              <p:par>
                                <p:cTn id="42" presetID="22" presetClass="entr" presetSubtype="1"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up)">
                                      <p:cBhvr>
                                        <p:cTn id="44" dur="500"/>
                                        <p:tgtEl>
                                          <p:spTgt spid="19"/>
                                        </p:tgtEl>
                                      </p:cBhvr>
                                    </p:animEffect>
                                  </p:childTnLst>
                                </p:cTn>
                              </p:par>
                            </p:childTnLst>
                          </p:cTn>
                        </p:par>
                        <p:par>
                          <p:cTn id="45" fill="hold">
                            <p:stCondLst>
                              <p:cond delay="1000"/>
                            </p:stCondLst>
                            <p:childTnLst>
                              <p:par>
                                <p:cTn id="46" presetID="22" presetClass="entr" presetSubtype="1" fill="hold" grpId="0" nodeType="after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up)">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left)">
                                      <p:cBhvr>
                                        <p:cTn id="53" dur="500"/>
                                        <p:tgtEl>
                                          <p:spTgt spid="5"/>
                                        </p:tgtEl>
                                      </p:cBhvr>
                                    </p:animEffect>
                                  </p:childTnLst>
                                </p:cTn>
                              </p:par>
                              <p:par>
                                <p:cTn id="54" presetID="1" presetClass="exit" presetSubtype="0" fill="hold" grpId="1" nodeType="withEffect">
                                  <p:stCondLst>
                                    <p:cond delay="0"/>
                                  </p:stCondLst>
                                  <p:childTnLst>
                                    <p:set>
                                      <p:cBhvr>
                                        <p:cTn id="55" dur="1" fill="hold">
                                          <p:stCondLst>
                                            <p:cond delay="0"/>
                                          </p:stCondLst>
                                        </p:cTn>
                                        <p:tgtEl>
                                          <p:spTgt spid="19"/>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6" grpId="0"/>
      <p:bldP spid="8" grpId="0"/>
      <p:bldP spid="9" grpId="0"/>
      <p:bldP spid="10" grpId="0"/>
      <p:bldP spid="11" grpId="0"/>
      <p:bldP spid="12" grpId="0"/>
      <p:bldP spid="14" grpId="0"/>
      <p:bldP spid="15" grpId="0"/>
      <p:bldP spid="16" grpId="0"/>
      <p:bldP spid="17" grpId="0"/>
      <p:bldP spid="5" grpId="0" animBg="1"/>
      <p:bldP spid="18" grpId="0"/>
      <p:bldP spid="18" grpId="1"/>
      <p:bldP spid="19" grpId="0" animBg="1"/>
      <p:bldP spid="19" grpId="1"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Previous Financial Statements, but Not Net Income </a:t>
            </a:r>
            <a:r>
              <a:rPr lang="en-IN" sz="2600" dirty="0"/>
              <a:t>(continued)</a:t>
            </a:r>
            <a:endParaRPr lang="en-US" sz="2600" dirty="0"/>
          </a:p>
        </p:txBody>
      </p:sp>
      <p:sp>
        <p:nvSpPr>
          <p:cNvPr id="3" name="Content Placeholder 2"/>
          <p:cNvSpPr>
            <a:spLocks noGrp="1"/>
          </p:cNvSpPr>
          <p:nvPr>
            <p:ph idx="1"/>
          </p:nvPr>
        </p:nvSpPr>
        <p:spPr/>
        <p:txBody>
          <a:bodyPr/>
          <a:lstStyle/>
          <a:p>
            <a:endParaRPr lang="en-US" dirty="0"/>
          </a:p>
          <a:p>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 name="Rectangle 5"/>
          <p:cNvSpPr/>
          <p:nvPr/>
        </p:nvSpPr>
        <p:spPr>
          <a:xfrm>
            <a:off x="767020" y="1447800"/>
            <a:ext cx="8019383" cy="1200329"/>
          </a:xfrm>
          <a:prstGeom prst="rect">
            <a:avLst/>
          </a:prstGeom>
        </p:spPr>
        <p:txBody>
          <a:bodyPr>
            <a:spAutoFit/>
          </a:bodyPr>
          <a:lstStyle/>
          <a:p>
            <a:r>
              <a:rPr lang="en-IN" sz="2400" dirty="0"/>
              <a:t>MDS Transportation incorrectly recorded a $2 million note receivable as accounts receivable. The error was discovered a year later.</a:t>
            </a:r>
            <a:endParaRPr lang="en-US" sz="2400" dirty="0"/>
          </a:p>
        </p:txBody>
      </p:sp>
      <p:sp>
        <p:nvSpPr>
          <p:cNvPr id="26" name="Rectangle 25"/>
          <p:cNvSpPr/>
          <p:nvPr/>
        </p:nvSpPr>
        <p:spPr>
          <a:xfrm>
            <a:off x="896017" y="2819400"/>
            <a:ext cx="8019383" cy="1569660"/>
          </a:xfrm>
          <a:prstGeom prst="rect">
            <a:avLst/>
          </a:prstGeom>
          <a:ln w="28575">
            <a:solidFill>
              <a:srgbClr val="C00000"/>
            </a:solidFill>
          </a:ln>
        </p:spPr>
        <p:txBody>
          <a:bodyPr>
            <a:spAutoFit/>
          </a:bodyPr>
          <a:lstStyle/>
          <a:p>
            <a:r>
              <a:rPr lang="en-IN" sz="2400" b="1" dirty="0"/>
              <a:t>Step 3</a:t>
            </a:r>
            <a:br>
              <a:rPr lang="en-IN" sz="2400" dirty="0"/>
            </a:br>
            <a:r>
              <a:rPr lang="en-IN" sz="2400" dirty="0"/>
              <a:t>Since </a:t>
            </a:r>
            <a:r>
              <a:rPr lang="en-IN" sz="2400" b="1" dirty="0">
                <a:solidFill>
                  <a:srgbClr val="C00000"/>
                </a:solidFill>
              </a:rPr>
              <a:t>last year’s net income was not affected </a:t>
            </a:r>
            <a:r>
              <a:rPr lang="en-IN" sz="2400" dirty="0"/>
              <a:t>by the error, the balance in retained earnings was not incorrect. So </a:t>
            </a:r>
            <a:r>
              <a:rPr lang="en-IN" sz="2400" b="1" dirty="0">
                <a:solidFill>
                  <a:srgbClr val="C00000"/>
                </a:solidFill>
              </a:rPr>
              <a:t>no prior period adjustment </a:t>
            </a:r>
            <a:r>
              <a:rPr lang="en-IN" sz="2400" dirty="0"/>
              <a:t>to that account is necessary.</a:t>
            </a:r>
            <a:endParaRPr lang="en-US" sz="2400" dirty="0"/>
          </a:p>
        </p:txBody>
      </p:sp>
      <p:sp>
        <p:nvSpPr>
          <p:cNvPr id="23" name="Rectangle 22"/>
          <p:cNvSpPr/>
          <p:nvPr/>
        </p:nvSpPr>
        <p:spPr>
          <a:xfrm>
            <a:off x="874751" y="4800600"/>
            <a:ext cx="8019383" cy="1569660"/>
          </a:xfrm>
          <a:prstGeom prst="rect">
            <a:avLst/>
          </a:prstGeom>
          <a:ln w="28575">
            <a:solidFill>
              <a:srgbClr val="C00000"/>
            </a:solidFill>
          </a:ln>
        </p:spPr>
        <p:txBody>
          <a:bodyPr>
            <a:spAutoFit/>
          </a:bodyPr>
          <a:lstStyle/>
          <a:p>
            <a:r>
              <a:rPr lang="en-IN" sz="2400" b="1" dirty="0"/>
              <a:t>Step 4</a:t>
            </a:r>
            <a:br>
              <a:rPr lang="en-IN" sz="2400" dirty="0"/>
            </a:br>
            <a:r>
              <a:rPr lang="en-IN" sz="2400" dirty="0"/>
              <a:t>A </a:t>
            </a:r>
            <a:r>
              <a:rPr lang="en-IN" sz="2400" b="1" dirty="0">
                <a:solidFill>
                  <a:srgbClr val="C00000"/>
                </a:solidFill>
              </a:rPr>
              <a:t>disclosure note </a:t>
            </a:r>
            <a:r>
              <a:rPr lang="en-IN" sz="2400" dirty="0"/>
              <a:t>would describe the nature of the error, but there would be no impact on net income, income from continuing operations, and earnings per share to report.</a:t>
            </a:r>
            <a:endParaRPr lang="en-US" sz="2400" dirty="0"/>
          </a:p>
        </p:txBody>
      </p:sp>
      <p:sp>
        <p:nvSpPr>
          <p:cNvPr id="8" name="Slide Number Placeholder 5">
            <a:extLst>
              <a:ext uri="{FF2B5EF4-FFF2-40B4-BE49-F238E27FC236}">
                <a16:creationId xmlns:a16="http://schemas.microsoft.com/office/drawing/2014/main" id="{E655D6C4-317B-DF44-9571-84EDFA7AAA06}"/>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46</a:t>
            </a:fld>
            <a:endParaRPr lang="en-US" dirty="0"/>
          </a:p>
        </p:txBody>
      </p:sp>
    </p:spTree>
    <p:extLst>
      <p:ext uri="{BB962C8B-B14F-4D97-AF65-F5344CB8AC3E}">
        <p14:creationId xmlns:p14="http://schemas.microsoft.com/office/powerpoint/2010/main" val="227163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6" grpId="0" animBg="1"/>
      <p:bldP spid="2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a Prior Year’s Net Income</a:t>
            </a:r>
            <a:endParaRPr lang="en-US" dirty="0"/>
          </a:p>
        </p:txBody>
      </p:sp>
      <p:sp>
        <p:nvSpPr>
          <p:cNvPr id="3" name="Content Placeholder 2"/>
          <p:cNvSpPr>
            <a:spLocks noGrp="1"/>
          </p:cNvSpPr>
          <p:nvPr>
            <p:ph idx="1"/>
          </p:nvPr>
        </p:nvSpPr>
        <p:spPr/>
        <p:txBody>
          <a:bodyPr>
            <a:normAutofit/>
          </a:bodyPr>
          <a:lstStyle/>
          <a:p>
            <a:r>
              <a:rPr lang="en-IN" dirty="0"/>
              <a:t>Most errors affect net income</a:t>
            </a:r>
          </a:p>
          <a:p>
            <a:pPr marL="741363" lvl="1" indent="-284163">
              <a:buFont typeface="Lucida Grande"/>
              <a:buChar char="–"/>
            </a:pPr>
            <a:r>
              <a:rPr lang="en-IN" sz="2600" dirty="0"/>
              <a:t>When they do, they affect the balance sheet as well</a:t>
            </a:r>
          </a:p>
          <a:p>
            <a:r>
              <a:rPr lang="en-IN" dirty="0"/>
              <a:t>Both statements must be </a:t>
            </a:r>
            <a:r>
              <a:rPr lang="en-IN" b="1" dirty="0">
                <a:solidFill>
                  <a:srgbClr val="C00000"/>
                </a:solidFill>
              </a:rPr>
              <a:t>retrospectively restated</a:t>
            </a:r>
            <a:endParaRPr lang="en-US" b="1" dirty="0">
              <a:solidFill>
                <a:srgbClr val="C00000"/>
              </a:solidFill>
            </a:endParaRPr>
          </a:p>
          <a:p>
            <a:r>
              <a:rPr lang="en-IN" dirty="0"/>
              <a:t>The </a:t>
            </a:r>
            <a:r>
              <a:rPr lang="en-IN" b="1" dirty="0">
                <a:solidFill>
                  <a:srgbClr val="C00000"/>
                </a:solidFill>
              </a:rPr>
              <a:t>statement of cash flows </a:t>
            </a:r>
            <a:r>
              <a:rPr lang="en-IN" dirty="0"/>
              <a:t>sometimes is affected, too</a:t>
            </a:r>
          </a:p>
          <a:p>
            <a:pPr>
              <a:buClr>
                <a:schemeClr val="tx1"/>
              </a:buClr>
            </a:pPr>
            <a:r>
              <a:rPr lang="en-IN" b="1" dirty="0">
                <a:solidFill>
                  <a:srgbClr val="C00000"/>
                </a:solidFill>
              </a:rPr>
              <a:t>Incorrect account balances </a:t>
            </a:r>
            <a:r>
              <a:rPr lang="en-IN" dirty="0"/>
              <a:t>must be corrected</a:t>
            </a:r>
          </a:p>
          <a:p>
            <a:pPr>
              <a:buClr>
                <a:schemeClr val="tx1"/>
              </a:buClr>
            </a:pPr>
            <a:r>
              <a:rPr lang="en-IN" b="1" dirty="0">
                <a:solidFill>
                  <a:srgbClr val="C00000"/>
                </a:solidFill>
              </a:rPr>
              <a:t>Income taxes </a:t>
            </a:r>
            <a:r>
              <a:rPr lang="en-IN" dirty="0"/>
              <a:t>often are affected by income errors</a:t>
            </a:r>
          </a:p>
          <a:p>
            <a:pPr marL="741363" lvl="1" indent="-284163">
              <a:buFont typeface="Lucida Grande"/>
              <a:buChar char="–"/>
            </a:pPr>
            <a:r>
              <a:rPr lang="en-IN" sz="2600" dirty="0"/>
              <a:t>Amended tax returns are prepared:</a:t>
            </a:r>
          </a:p>
          <a:p>
            <a:pPr lvl="2"/>
            <a:r>
              <a:rPr lang="en-IN" sz="2400" dirty="0"/>
              <a:t>Either to pay additional taxes; or</a:t>
            </a:r>
          </a:p>
          <a:p>
            <a:pPr lvl="2"/>
            <a:r>
              <a:rPr lang="en-IN" sz="2400" dirty="0"/>
              <a:t>To claim a tax refund for taxes overpaid </a:t>
            </a:r>
          </a:p>
          <a:p>
            <a:pPr lvl="2"/>
            <a:endParaRPr lang="en-US" sz="2200"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Slide Number Placeholder 5">
            <a:extLst>
              <a:ext uri="{FF2B5EF4-FFF2-40B4-BE49-F238E27FC236}">
                <a16:creationId xmlns:a16="http://schemas.microsoft.com/office/drawing/2014/main" id="{8CDD8D43-FCD8-6344-BE1B-A7EF2EAF5F4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47</a:t>
            </a:fld>
            <a:endParaRPr lang="en-US" dirty="0"/>
          </a:p>
        </p:txBody>
      </p:sp>
    </p:spTree>
    <p:extLst>
      <p:ext uri="{BB962C8B-B14F-4D97-AF65-F5344CB8AC3E}">
        <p14:creationId xmlns:p14="http://schemas.microsoft.com/office/powerpoint/2010/main" val="307936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par>
                          <p:cTn id="35" fill="hold">
                            <p:stCondLst>
                              <p:cond delay="1000"/>
                            </p:stCondLst>
                            <p:childTnLst>
                              <p:par>
                                <p:cTn id="36" presetID="10" presetClass="entr" presetSubtype="0" fill="hold"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par>
                          <p:cTn id="39" fill="hold">
                            <p:stCondLst>
                              <p:cond delay="1500"/>
                            </p:stCondLst>
                            <p:childTnLst>
                              <p:par>
                                <p:cTn id="40" presetID="10" presetClass="entr" presetSubtype="0" fill="hold" nodeType="after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849267" y="2928104"/>
            <a:ext cx="3678593" cy="369332"/>
          </a:xfrm>
          <a:prstGeom prst="rect">
            <a:avLst/>
          </a:prstGeom>
          <a:solidFill>
            <a:schemeClr val="accent5">
              <a:lumMod val="20000"/>
              <a:lumOff val="80000"/>
            </a:schemeClr>
          </a:solidFill>
          <a:ln w="28575">
            <a:solidFill>
              <a:srgbClr val="0072A2"/>
            </a:solidFill>
          </a:ln>
        </p:spPr>
        <p:txBody>
          <a:bodyPr wrap="square" rtlCol="0">
            <a:spAutoFit/>
          </a:bodyPr>
          <a:lstStyle/>
          <a:p>
            <a:r>
              <a:rPr lang="en-US" dirty="0"/>
              <a:t>Depreciation understated by $2.8M</a:t>
            </a:r>
          </a:p>
        </p:txBody>
      </p:sp>
      <p:sp>
        <p:nvSpPr>
          <p:cNvPr id="11" name="Rectangle 10"/>
          <p:cNvSpPr/>
          <p:nvPr/>
        </p:nvSpPr>
        <p:spPr>
          <a:xfrm>
            <a:off x="5105400" y="3917124"/>
            <a:ext cx="3918260" cy="2681498"/>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761999" y="3672936"/>
            <a:ext cx="3953537" cy="2925686"/>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1999" y="0"/>
            <a:ext cx="8382000" cy="121121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a:t>
            </a:r>
            <a:br>
              <a:rPr lang="en-IN" dirty="0"/>
            </a:br>
            <a:r>
              <a:rPr lang="en-IN" dirty="0"/>
              <a:t>Recording an Asset as an Expense</a:t>
            </a:r>
            <a:endParaRPr lang="en-US" dirty="0"/>
          </a:p>
        </p:txBody>
      </p:sp>
      <p:sp>
        <p:nvSpPr>
          <p:cNvPr id="3" name="Content Placeholder 2"/>
          <p:cNvSpPr>
            <a:spLocks noGrp="1"/>
          </p:cNvSpPr>
          <p:nvPr>
            <p:ph idx="1"/>
          </p:nvPr>
        </p:nvSpPr>
        <p:spPr/>
        <p:txBody>
          <a:bodyPr/>
          <a:lstStyle/>
          <a:p>
            <a:endParaRPr lang="en-US" dirty="0"/>
          </a:p>
          <a:p>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5" name="Rectangle 4"/>
          <p:cNvSpPr/>
          <p:nvPr/>
        </p:nvSpPr>
        <p:spPr>
          <a:xfrm>
            <a:off x="919420" y="3246470"/>
            <a:ext cx="1218410" cy="430887"/>
          </a:xfrm>
          <a:prstGeom prst="rect">
            <a:avLst/>
          </a:prstGeom>
        </p:spPr>
        <p:txBody>
          <a:bodyPr wrap="none">
            <a:spAutoFit/>
          </a:bodyPr>
          <a:lstStyle/>
          <a:p>
            <a:r>
              <a:rPr lang="en-US" sz="2200" b="1" dirty="0"/>
              <a:t>Analysis:</a:t>
            </a:r>
            <a:endParaRPr lang="en-US" sz="2200" dirty="0"/>
          </a:p>
        </p:txBody>
      </p:sp>
      <p:sp>
        <p:nvSpPr>
          <p:cNvPr id="7" name="Rectangle 6"/>
          <p:cNvSpPr/>
          <p:nvPr/>
        </p:nvSpPr>
        <p:spPr>
          <a:xfrm>
            <a:off x="926651" y="3672936"/>
            <a:ext cx="1452642" cy="369332"/>
          </a:xfrm>
          <a:prstGeom prst="rect">
            <a:avLst/>
          </a:prstGeom>
        </p:spPr>
        <p:txBody>
          <a:bodyPr wrap="none">
            <a:spAutoFit/>
          </a:bodyPr>
          <a:lstStyle/>
          <a:p>
            <a:r>
              <a:rPr lang="en-US" dirty="0"/>
              <a:t>($ in millions)</a:t>
            </a:r>
          </a:p>
        </p:txBody>
      </p:sp>
      <p:sp>
        <p:nvSpPr>
          <p:cNvPr id="8" name="Rectangle 7"/>
          <p:cNvSpPr/>
          <p:nvPr/>
        </p:nvSpPr>
        <p:spPr>
          <a:xfrm>
            <a:off x="2440482" y="3877336"/>
            <a:ext cx="1043940" cy="430887"/>
          </a:xfrm>
          <a:prstGeom prst="rect">
            <a:avLst/>
          </a:prstGeom>
        </p:spPr>
        <p:txBody>
          <a:bodyPr wrap="none">
            <a:spAutoFit/>
          </a:bodyPr>
          <a:lstStyle/>
          <a:p>
            <a:r>
              <a:rPr lang="en-US" sz="2200" b="1" dirty="0">
                <a:solidFill>
                  <a:srgbClr val="C00000"/>
                </a:solidFill>
              </a:rPr>
              <a:t>Correct</a:t>
            </a:r>
            <a:endParaRPr lang="en-US" sz="2200" dirty="0">
              <a:solidFill>
                <a:srgbClr val="C00000"/>
              </a:solidFill>
            </a:endParaRPr>
          </a:p>
        </p:txBody>
      </p:sp>
      <p:sp>
        <p:nvSpPr>
          <p:cNvPr id="9" name="Rectangle 8"/>
          <p:cNvSpPr/>
          <p:nvPr/>
        </p:nvSpPr>
        <p:spPr>
          <a:xfrm>
            <a:off x="6363958" y="3877336"/>
            <a:ext cx="1238159" cy="430887"/>
          </a:xfrm>
          <a:prstGeom prst="rect">
            <a:avLst/>
          </a:prstGeom>
        </p:spPr>
        <p:txBody>
          <a:bodyPr wrap="none">
            <a:spAutoFit/>
          </a:bodyPr>
          <a:lstStyle/>
          <a:p>
            <a:r>
              <a:rPr lang="en-US" sz="2200" b="1" dirty="0">
                <a:solidFill>
                  <a:srgbClr val="C00000"/>
                </a:solidFill>
              </a:rPr>
              <a:t>Incorrect</a:t>
            </a:r>
            <a:endParaRPr lang="en-US" sz="2200" dirty="0">
              <a:solidFill>
                <a:srgbClr val="C00000"/>
              </a:solidFill>
            </a:endParaRPr>
          </a:p>
        </p:txBody>
      </p:sp>
      <p:sp>
        <p:nvSpPr>
          <p:cNvPr id="10" name="Rectangle 9"/>
          <p:cNvSpPr/>
          <p:nvPr/>
        </p:nvSpPr>
        <p:spPr>
          <a:xfrm>
            <a:off x="1221335" y="4138870"/>
            <a:ext cx="3557256" cy="430887"/>
          </a:xfrm>
          <a:prstGeom prst="rect">
            <a:avLst/>
          </a:prstGeom>
        </p:spPr>
        <p:txBody>
          <a:bodyPr wrap="none">
            <a:spAutoFit/>
          </a:bodyPr>
          <a:lstStyle/>
          <a:p>
            <a:pPr algn="ctr"/>
            <a:r>
              <a:rPr lang="en-US" sz="2200" b="1" dirty="0">
                <a:solidFill>
                  <a:srgbClr val="C00000"/>
                </a:solidFill>
              </a:rPr>
              <a:t>(Should have been recorded)</a:t>
            </a:r>
          </a:p>
        </p:txBody>
      </p:sp>
      <p:sp>
        <p:nvSpPr>
          <p:cNvPr id="12" name="Rectangle 11"/>
          <p:cNvSpPr/>
          <p:nvPr/>
        </p:nvSpPr>
        <p:spPr>
          <a:xfrm>
            <a:off x="6148258" y="4139604"/>
            <a:ext cx="1760483" cy="430887"/>
          </a:xfrm>
          <a:prstGeom prst="rect">
            <a:avLst/>
          </a:prstGeom>
        </p:spPr>
        <p:txBody>
          <a:bodyPr wrap="none">
            <a:spAutoFit/>
          </a:bodyPr>
          <a:lstStyle/>
          <a:p>
            <a:pPr algn="ctr"/>
            <a:r>
              <a:rPr lang="en-US" sz="2200" b="1" dirty="0">
                <a:solidFill>
                  <a:srgbClr val="C00000"/>
                </a:solidFill>
              </a:rPr>
              <a:t>(As recorded)</a:t>
            </a:r>
          </a:p>
        </p:txBody>
      </p:sp>
      <p:sp>
        <p:nvSpPr>
          <p:cNvPr id="13" name="Rectangle 12"/>
          <p:cNvSpPr/>
          <p:nvPr/>
        </p:nvSpPr>
        <p:spPr>
          <a:xfrm>
            <a:off x="762000" y="4572000"/>
            <a:ext cx="755335" cy="430887"/>
          </a:xfrm>
          <a:prstGeom prst="rect">
            <a:avLst/>
          </a:prstGeom>
        </p:spPr>
        <p:txBody>
          <a:bodyPr wrap="none">
            <a:spAutoFit/>
          </a:bodyPr>
          <a:lstStyle/>
          <a:p>
            <a:r>
              <a:rPr lang="en-US" sz="2200" dirty="0"/>
              <a:t>2019</a:t>
            </a:r>
          </a:p>
        </p:txBody>
      </p:sp>
      <p:sp>
        <p:nvSpPr>
          <p:cNvPr id="14" name="Rectangle 13"/>
          <p:cNvSpPr/>
          <p:nvPr/>
        </p:nvSpPr>
        <p:spPr>
          <a:xfrm>
            <a:off x="1548293" y="4572000"/>
            <a:ext cx="1431482" cy="430887"/>
          </a:xfrm>
          <a:prstGeom prst="rect">
            <a:avLst/>
          </a:prstGeom>
        </p:spPr>
        <p:txBody>
          <a:bodyPr wrap="none">
            <a:spAutoFit/>
          </a:bodyPr>
          <a:lstStyle/>
          <a:p>
            <a:r>
              <a:rPr lang="en-US" sz="2200" dirty="0"/>
              <a:t>Equipment</a:t>
            </a:r>
          </a:p>
        </p:txBody>
      </p:sp>
      <p:sp>
        <p:nvSpPr>
          <p:cNvPr id="15" name="Rectangle 14"/>
          <p:cNvSpPr/>
          <p:nvPr/>
        </p:nvSpPr>
        <p:spPr>
          <a:xfrm>
            <a:off x="1796390" y="4874419"/>
            <a:ext cx="728084" cy="430887"/>
          </a:xfrm>
          <a:prstGeom prst="rect">
            <a:avLst/>
          </a:prstGeom>
        </p:spPr>
        <p:txBody>
          <a:bodyPr wrap="none">
            <a:spAutoFit/>
          </a:bodyPr>
          <a:lstStyle/>
          <a:p>
            <a:r>
              <a:rPr lang="en-US" sz="2200" dirty="0"/>
              <a:t>Cash</a:t>
            </a:r>
          </a:p>
        </p:txBody>
      </p:sp>
      <p:sp>
        <p:nvSpPr>
          <p:cNvPr id="16" name="Rectangle 15"/>
          <p:cNvSpPr/>
          <p:nvPr/>
        </p:nvSpPr>
        <p:spPr>
          <a:xfrm>
            <a:off x="3530127" y="4572000"/>
            <a:ext cx="540533" cy="430887"/>
          </a:xfrm>
          <a:prstGeom prst="rect">
            <a:avLst/>
          </a:prstGeom>
        </p:spPr>
        <p:txBody>
          <a:bodyPr wrap="none">
            <a:spAutoFit/>
          </a:bodyPr>
          <a:lstStyle/>
          <a:p>
            <a:r>
              <a:rPr lang="en-US" sz="2200" dirty="0"/>
              <a:t>7.0</a:t>
            </a:r>
          </a:p>
        </p:txBody>
      </p:sp>
      <p:sp>
        <p:nvSpPr>
          <p:cNvPr id="17" name="Rectangle 16"/>
          <p:cNvSpPr/>
          <p:nvPr/>
        </p:nvSpPr>
        <p:spPr>
          <a:xfrm>
            <a:off x="3987327" y="4874419"/>
            <a:ext cx="540533" cy="430887"/>
          </a:xfrm>
          <a:prstGeom prst="rect">
            <a:avLst/>
          </a:prstGeom>
        </p:spPr>
        <p:txBody>
          <a:bodyPr wrap="none">
            <a:spAutoFit/>
          </a:bodyPr>
          <a:lstStyle/>
          <a:p>
            <a:r>
              <a:rPr lang="en-US" sz="2200" dirty="0"/>
              <a:t>7.0</a:t>
            </a:r>
          </a:p>
        </p:txBody>
      </p:sp>
      <p:sp>
        <p:nvSpPr>
          <p:cNvPr id="18" name="Rectangle 17"/>
          <p:cNvSpPr/>
          <p:nvPr/>
        </p:nvSpPr>
        <p:spPr>
          <a:xfrm>
            <a:off x="762000" y="5204312"/>
            <a:ext cx="755335" cy="430887"/>
          </a:xfrm>
          <a:prstGeom prst="rect">
            <a:avLst/>
          </a:prstGeom>
        </p:spPr>
        <p:txBody>
          <a:bodyPr wrap="none">
            <a:spAutoFit/>
          </a:bodyPr>
          <a:lstStyle/>
          <a:p>
            <a:r>
              <a:rPr lang="en-US" sz="2200" dirty="0"/>
              <a:t>2019</a:t>
            </a:r>
          </a:p>
        </p:txBody>
      </p:sp>
      <p:sp>
        <p:nvSpPr>
          <p:cNvPr id="19" name="Rectangle 18"/>
          <p:cNvSpPr/>
          <p:nvPr/>
        </p:nvSpPr>
        <p:spPr>
          <a:xfrm>
            <a:off x="1548293" y="5204312"/>
            <a:ext cx="1132041" cy="430887"/>
          </a:xfrm>
          <a:prstGeom prst="rect">
            <a:avLst/>
          </a:prstGeom>
        </p:spPr>
        <p:txBody>
          <a:bodyPr wrap="none">
            <a:spAutoFit/>
          </a:bodyPr>
          <a:lstStyle/>
          <a:p>
            <a:r>
              <a:rPr lang="en-US" sz="2200" dirty="0"/>
              <a:t>Expense</a:t>
            </a:r>
          </a:p>
        </p:txBody>
      </p:sp>
      <p:sp>
        <p:nvSpPr>
          <p:cNvPr id="20" name="Rectangle 19"/>
          <p:cNvSpPr/>
          <p:nvPr/>
        </p:nvSpPr>
        <p:spPr>
          <a:xfrm>
            <a:off x="1796390" y="5498366"/>
            <a:ext cx="1961194" cy="430887"/>
          </a:xfrm>
          <a:prstGeom prst="rect">
            <a:avLst/>
          </a:prstGeom>
        </p:spPr>
        <p:txBody>
          <a:bodyPr wrap="none">
            <a:spAutoFit/>
          </a:bodyPr>
          <a:lstStyle/>
          <a:p>
            <a:r>
              <a:rPr lang="en-US" sz="2200" dirty="0"/>
              <a:t>Accum. deprec.</a:t>
            </a:r>
          </a:p>
        </p:txBody>
      </p:sp>
      <p:sp>
        <p:nvSpPr>
          <p:cNvPr id="21" name="Rectangle 20"/>
          <p:cNvSpPr/>
          <p:nvPr/>
        </p:nvSpPr>
        <p:spPr>
          <a:xfrm>
            <a:off x="3530127" y="5204312"/>
            <a:ext cx="540533" cy="430887"/>
          </a:xfrm>
          <a:prstGeom prst="rect">
            <a:avLst/>
          </a:prstGeom>
        </p:spPr>
        <p:txBody>
          <a:bodyPr wrap="none">
            <a:spAutoFit/>
          </a:bodyPr>
          <a:lstStyle/>
          <a:p>
            <a:r>
              <a:rPr lang="en-US" sz="2200" dirty="0"/>
              <a:t>1.4</a:t>
            </a:r>
          </a:p>
        </p:txBody>
      </p:sp>
      <p:sp>
        <p:nvSpPr>
          <p:cNvPr id="22" name="Rectangle 21"/>
          <p:cNvSpPr/>
          <p:nvPr/>
        </p:nvSpPr>
        <p:spPr>
          <a:xfrm>
            <a:off x="3987327" y="5498366"/>
            <a:ext cx="540533" cy="430887"/>
          </a:xfrm>
          <a:prstGeom prst="rect">
            <a:avLst/>
          </a:prstGeom>
        </p:spPr>
        <p:txBody>
          <a:bodyPr wrap="none">
            <a:spAutoFit/>
          </a:bodyPr>
          <a:lstStyle/>
          <a:p>
            <a:r>
              <a:rPr lang="en-US" sz="2200" dirty="0"/>
              <a:t>1.4</a:t>
            </a:r>
          </a:p>
        </p:txBody>
      </p:sp>
      <p:sp>
        <p:nvSpPr>
          <p:cNvPr id="23" name="Rectangle 22"/>
          <p:cNvSpPr/>
          <p:nvPr/>
        </p:nvSpPr>
        <p:spPr>
          <a:xfrm>
            <a:off x="762000" y="5873681"/>
            <a:ext cx="755335" cy="430887"/>
          </a:xfrm>
          <a:prstGeom prst="rect">
            <a:avLst/>
          </a:prstGeom>
        </p:spPr>
        <p:txBody>
          <a:bodyPr wrap="none">
            <a:spAutoFit/>
          </a:bodyPr>
          <a:lstStyle/>
          <a:p>
            <a:r>
              <a:rPr lang="en-US" sz="2200" dirty="0"/>
              <a:t>2020</a:t>
            </a:r>
          </a:p>
        </p:txBody>
      </p:sp>
      <p:sp>
        <p:nvSpPr>
          <p:cNvPr id="24" name="Rectangle 23"/>
          <p:cNvSpPr/>
          <p:nvPr/>
        </p:nvSpPr>
        <p:spPr>
          <a:xfrm>
            <a:off x="1548293" y="5873681"/>
            <a:ext cx="1132041" cy="430887"/>
          </a:xfrm>
          <a:prstGeom prst="rect">
            <a:avLst/>
          </a:prstGeom>
        </p:spPr>
        <p:txBody>
          <a:bodyPr wrap="none">
            <a:spAutoFit/>
          </a:bodyPr>
          <a:lstStyle/>
          <a:p>
            <a:r>
              <a:rPr lang="en-US" sz="2200" dirty="0"/>
              <a:t>Expense</a:t>
            </a:r>
          </a:p>
        </p:txBody>
      </p:sp>
      <p:sp>
        <p:nvSpPr>
          <p:cNvPr id="25" name="Rectangle 24"/>
          <p:cNvSpPr/>
          <p:nvPr/>
        </p:nvSpPr>
        <p:spPr>
          <a:xfrm>
            <a:off x="1796390" y="6167735"/>
            <a:ext cx="1961194" cy="430887"/>
          </a:xfrm>
          <a:prstGeom prst="rect">
            <a:avLst/>
          </a:prstGeom>
        </p:spPr>
        <p:txBody>
          <a:bodyPr wrap="none">
            <a:spAutoFit/>
          </a:bodyPr>
          <a:lstStyle/>
          <a:p>
            <a:r>
              <a:rPr lang="en-US" sz="2200" dirty="0"/>
              <a:t>Accum. deprec.</a:t>
            </a:r>
          </a:p>
        </p:txBody>
      </p:sp>
      <p:sp>
        <p:nvSpPr>
          <p:cNvPr id="26" name="Rectangle 25"/>
          <p:cNvSpPr/>
          <p:nvPr/>
        </p:nvSpPr>
        <p:spPr>
          <a:xfrm>
            <a:off x="3530127" y="5873681"/>
            <a:ext cx="540533" cy="430887"/>
          </a:xfrm>
          <a:prstGeom prst="rect">
            <a:avLst/>
          </a:prstGeom>
        </p:spPr>
        <p:txBody>
          <a:bodyPr wrap="none">
            <a:spAutoFit/>
          </a:bodyPr>
          <a:lstStyle/>
          <a:p>
            <a:r>
              <a:rPr lang="en-US" sz="2200" dirty="0"/>
              <a:t>1.4</a:t>
            </a:r>
          </a:p>
        </p:txBody>
      </p:sp>
      <p:sp>
        <p:nvSpPr>
          <p:cNvPr id="27" name="Rectangle 26"/>
          <p:cNvSpPr/>
          <p:nvPr/>
        </p:nvSpPr>
        <p:spPr>
          <a:xfrm>
            <a:off x="3987327" y="6167735"/>
            <a:ext cx="540533" cy="430887"/>
          </a:xfrm>
          <a:prstGeom prst="rect">
            <a:avLst/>
          </a:prstGeom>
        </p:spPr>
        <p:txBody>
          <a:bodyPr wrap="none">
            <a:spAutoFit/>
          </a:bodyPr>
          <a:lstStyle/>
          <a:p>
            <a:r>
              <a:rPr lang="en-US" sz="2200" dirty="0"/>
              <a:t>1.4</a:t>
            </a:r>
          </a:p>
        </p:txBody>
      </p:sp>
      <p:sp>
        <p:nvSpPr>
          <p:cNvPr id="28" name="Rectangle 27"/>
          <p:cNvSpPr/>
          <p:nvPr/>
        </p:nvSpPr>
        <p:spPr>
          <a:xfrm>
            <a:off x="5257800" y="4570231"/>
            <a:ext cx="755335" cy="430887"/>
          </a:xfrm>
          <a:prstGeom prst="rect">
            <a:avLst/>
          </a:prstGeom>
        </p:spPr>
        <p:txBody>
          <a:bodyPr wrap="none">
            <a:spAutoFit/>
          </a:bodyPr>
          <a:lstStyle/>
          <a:p>
            <a:r>
              <a:rPr lang="en-US" sz="2200" dirty="0"/>
              <a:t>2019</a:t>
            </a:r>
          </a:p>
        </p:txBody>
      </p:sp>
      <p:sp>
        <p:nvSpPr>
          <p:cNvPr id="29" name="Rectangle 28"/>
          <p:cNvSpPr/>
          <p:nvPr/>
        </p:nvSpPr>
        <p:spPr>
          <a:xfrm>
            <a:off x="6044093" y="4570231"/>
            <a:ext cx="1132041" cy="430887"/>
          </a:xfrm>
          <a:prstGeom prst="rect">
            <a:avLst/>
          </a:prstGeom>
        </p:spPr>
        <p:txBody>
          <a:bodyPr wrap="none">
            <a:spAutoFit/>
          </a:bodyPr>
          <a:lstStyle/>
          <a:p>
            <a:r>
              <a:rPr lang="en-US" sz="2200" dirty="0"/>
              <a:t>Expense</a:t>
            </a:r>
          </a:p>
        </p:txBody>
      </p:sp>
      <p:sp>
        <p:nvSpPr>
          <p:cNvPr id="30" name="Rectangle 29"/>
          <p:cNvSpPr/>
          <p:nvPr/>
        </p:nvSpPr>
        <p:spPr>
          <a:xfrm>
            <a:off x="6292190" y="4877187"/>
            <a:ext cx="728084" cy="430887"/>
          </a:xfrm>
          <a:prstGeom prst="rect">
            <a:avLst/>
          </a:prstGeom>
        </p:spPr>
        <p:txBody>
          <a:bodyPr wrap="none">
            <a:spAutoFit/>
          </a:bodyPr>
          <a:lstStyle/>
          <a:p>
            <a:r>
              <a:rPr lang="en-US" sz="2200" dirty="0"/>
              <a:t>Cash</a:t>
            </a:r>
          </a:p>
        </p:txBody>
      </p:sp>
      <p:sp>
        <p:nvSpPr>
          <p:cNvPr id="31" name="Rectangle 30"/>
          <p:cNvSpPr/>
          <p:nvPr/>
        </p:nvSpPr>
        <p:spPr>
          <a:xfrm>
            <a:off x="8025927" y="4570231"/>
            <a:ext cx="540533" cy="430887"/>
          </a:xfrm>
          <a:prstGeom prst="rect">
            <a:avLst/>
          </a:prstGeom>
        </p:spPr>
        <p:txBody>
          <a:bodyPr wrap="none">
            <a:spAutoFit/>
          </a:bodyPr>
          <a:lstStyle/>
          <a:p>
            <a:r>
              <a:rPr lang="en-US" sz="2200" dirty="0"/>
              <a:t>7.0</a:t>
            </a:r>
          </a:p>
        </p:txBody>
      </p:sp>
      <p:sp>
        <p:nvSpPr>
          <p:cNvPr id="32" name="Rectangle 31"/>
          <p:cNvSpPr/>
          <p:nvPr/>
        </p:nvSpPr>
        <p:spPr>
          <a:xfrm>
            <a:off x="8483127" y="4877187"/>
            <a:ext cx="540533" cy="430887"/>
          </a:xfrm>
          <a:prstGeom prst="rect">
            <a:avLst/>
          </a:prstGeom>
        </p:spPr>
        <p:txBody>
          <a:bodyPr wrap="none">
            <a:spAutoFit/>
          </a:bodyPr>
          <a:lstStyle/>
          <a:p>
            <a:r>
              <a:rPr lang="en-US" sz="2200" dirty="0"/>
              <a:t>7.0</a:t>
            </a:r>
          </a:p>
        </p:txBody>
      </p:sp>
      <p:sp>
        <p:nvSpPr>
          <p:cNvPr id="44" name="Rectangle 43"/>
          <p:cNvSpPr/>
          <p:nvPr/>
        </p:nvSpPr>
        <p:spPr>
          <a:xfrm>
            <a:off x="767020" y="1143000"/>
            <a:ext cx="8148380" cy="1785104"/>
          </a:xfrm>
          <a:prstGeom prst="rect">
            <a:avLst/>
          </a:prstGeom>
        </p:spPr>
        <p:txBody>
          <a:bodyPr wrap="square">
            <a:spAutoFit/>
          </a:bodyPr>
          <a:lstStyle/>
          <a:p>
            <a:r>
              <a:rPr lang="en-IN" sz="2200" dirty="0"/>
              <a:t>In 2021, internal auditors discovered that Seidman Distribution, Inc., had </a:t>
            </a:r>
            <a:r>
              <a:rPr lang="en-IN" sz="2200" b="1" dirty="0">
                <a:solidFill>
                  <a:srgbClr val="C00000"/>
                </a:solidFill>
              </a:rPr>
              <a:t>debited an expense account </a:t>
            </a:r>
            <a:r>
              <a:rPr lang="en-IN" sz="2200" dirty="0"/>
              <a:t>for the $7 million cost of sorting equipment purchased at the beginning of 2019. The equipment’s useful life was expected to be five years with no residual value. Straight-line depreciation is used by Seidman.</a:t>
            </a:r>
            <a:endParaRPr lang="en-US" sz="2200" dirty="0"/>
          </a:p>
        </p:txBody>
      </p:sp>
      <p:sp>
        <p:nvSpPr>
          <p:cNvPr id="45" name="Rectangle 44"/>
          <p:cNvSpPr/>
          <p:nvPr/>
        </p:nvSpPr>
        <p:spPr>
          <a:xfrm>
            <a:off x="5260595" y="5203901"/>
            <a:ext cx="3297506" cy="430887"/>
          </a:xfrm>
          <a:prstGeom prst="rect">
            <a:avLst/>
          </a:prstGeom>
        </p:spPr>
        <p:txBody>
          <a:bodyPr wrap="none">
            <a:spAutoFit/>
          </a:bodyPr>
          <a:lstStyle/>
          <a:p>
            <a:r>
              <a:rPr lang="en-US" sz="2200" dirty="0"/>
              <a:t>Depreciation entry omitted</a:t>
            </a:r>
          </a:p>
        </p:txBody>
      </p:sp>
      <p:sp>
        <p:nvSpPr>
          <p:cNvPr id="46" name="Rectangle 45"/>
          <p:cNvSpPr/>
          <p:nvPr/>
        </p:nvSpPr>
        <p:spPr>
          <a:xfrm>
            <a:off x="5260595" y="5893713"/>
            <a:ext cx="3297506" cy="430887"/>
          </a:xfrm>
          <a:prstGeom prst="rect">
            <a:avLst/>
          </a:prstGeom>
        </p:spPr>
        <p:txBody>
          <a:bodyPr wrap="none">
            <a:spAutoFit/>
          </a:bodyPr>
          <a:lstStyle/>
          <a:p>
            <a:r>
              <a:rPr lang="en-US" sz="2200" dirty="0"/>
              <a:t>Depreciation entry omitted</a:t>
            </a:r>
          </a:p>
        </p:txBody>
      </p:sp>
      <p:sp>
        <p:nvSpPr>
          <p:cNvPr id="47" name="Rectangle 46"/>
          <p:cNvSpPr/>
          <p:nvPr/>
        </p:nvSpPr>
        <p:spPr>
          <a:xfrm>
            <a:off x="5239894" y="5305306"/>
            <a:ext cx="3318207" cy="1077871"/>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9" name="Straight Arrow Connector 48"/>
          <p:cNvCxnSpPr/>
          <p:nvPr/>
        </p:nvCxnSpPr>
        <p:spPr>
          <a:xfrm flipH="1" flipV="1">
            <a:off x="3484423" y="3305598"/>
            <a:ext cx="2321094" cy="2002476"/>
          </a:xfrm>
          <a:prstGeom prst="straightConnector1">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4715536" y="2985632"/>
            <a:ext cx="4329135" cy="923330"/>
          </a:xfrm>
          <a:prstGeom prst="rect">
            <a:avLst/>
          </a:prstGeom>
          <a:solidFill>
            <a:schemeClr val="accent5">
              <a:lumMod val="20000"/>
              <a:lumOff val="80000"/>
            </a:schemeClr>
          </a:solidFill>
          <a:ln w="28575">
            <a:solidFill>
              <a:srgbClr val="0072A2"/>
            </a:solidFill>
          </a:ln>
        </p:spPr>
        <p:txBody>
          <a:bodyPr wrap="square" rtlCol="0">
            <a:spAutoFit/>
          </a:bodyPr>
          <a:lstStyle/>
          <a:p>
            <a:r>
              <a:rPr lang="en-US" dirty="0"/>
              <a:t>Total expenses were overstated by $7M − 2.8M = $4.2M; so net income (&amp; RE) </a:t>
            </a:r>
            <a:br>
              <a:rPr lang="en-US" dirty="0"/>
            </a:br>
            <a:r>
              <a:rPr lang="en-US" dirty="0"/>
              <a:t>was understated by $4.2M</a:t>
            </a:r>
          </a:p>
        </p:txBody>
      </p:sp>
      <p:cxnSp>
        <p:nvCxnSpPr>
          <p:cNvPr id="42" name="Straight Arrow Connector 41"/>
          <p:cNvCxnSpPr/>
          <p:nvPr/>
        </p:nvCxnSpPr>
        <p:spPr>
          <a:xfrm flipV="1">
            <a:off x="8296193" y="3333088"/>
            <a:ext cx="0" cy="1315112"/>
          </a:xfrm>
          <a:prstGeom prst="straightConnector1">
            <a:avLst/>
          </a:prstGeom>
          <a:ln w="28575">
            <a:solidFill>
              <a:schemeClr val="accent6">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Slide Number Placeholder 5">
            <a:extLst>
              <a:ext uri="{FF2B5EF4-FFF2-40B4-BE49-F238E27FC236}">
                <a16:creationId xmlns:a16="http://schemas.microsoft.com/office/drawing/2014/main" id="{C0E121C9-6775-D94A-B97D-CF629BFAD42C}"/>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48</a:t>
            </a:fld>
            <a:endParaRPr lang="en-US" dirty="0"/>
          </a:p>
        </p:txBody>
      </p:sp>
    </p:spTree>
    <p:extLst>
      <p:ext uri="{BB962C8B-B14F-4D97-AF65-F5344CB8AC3E}">
        <p14:creationId xmlns:p14="http://schemas.microsoft.com/office/powerpoint/2010/main" val="3192474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fade">
                                      <p:cBhvr>
                                        <p:cTn id="24" dur="500"/>
                                        <p:tgtEl>
                                          <p:spTgt spid="2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500"/>
                                        <p:tgtEl>
                                          <p:spTgt spid="1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500"/>
                                        <p:tgtEl>
                                          <p:spTgt spid="16"/>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500"/>
                                        <p:tgtEl>
                                          <p:spTgt spid="2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500"/>
                                        <p:tgtEl>
                                          <p:spTgt spid="2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500"/>
                                        <p:tgtEl>
                                          <p:spTgt spid="1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fade">
                                      <p:cBhvr>
                                        <p:cTn id="74" dur="500"/>
                                        <p:tgtEl>
                                          <p:spTgt spid="9"/>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fade">
                                      <p:cBhvr>
                                        <p:cTn id="77" dur="500"/>
                                        <p:tgtEl>
                                          <p:spTgt spid="11"/>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500"/>
                                        <p:tgtEl>
                                          <p:spTgt spid="28"/>
                                        </p:tgtEl>
                                      </p:cBhvr>
                                    </p:animEffect>
                                  </p:childTnLst>
                                </p:cTn>
                              </p:par>
                            </p:childTnLst>
                          </p:cTn>
                        </p:par>
                        <p:par>
                          <p:cTn id="81" fill="hold">
                            <p:stCondLst>
                              <p:cond delay="500"/>
                            </p:stCondLst>
                            <p:childTnLst>
                              <p:par>
                                <p:cTn id="82" presetID="22" presetClass="entr" presetSubtype="4" fill="hold" nodeType="afterEffect">
                                  <p:stCondLst>
                                    <p:cond delay="0"/>
                                  </p:stCondLst>
                                  <p:childTnLst>
                                    <p:set>
                                      <p:cBhvr>
                                        <p:cTn id="83" dur="1" fill="hold">
                                          <p:stCondLst>
                                            <p:cond delay="0"/>
                                          </p:stCondLst>
                                        </p:cTn>
                                        <p:tgtEl>
                                          <p:spTgt spid="49"/>
                                        </p:tgtEl>
                                        <p:attrNameLst>
                                          <p:attrName>style.visibility</p:attrName>
                                        </p:attrNameLst>
                                      </p:cBhvr>
                                      <p:to>
                                        <p:strVal val="visible"/>
                                      </p:to>
                                    </p:set>
                                    <p:animEffect transition="in" filter="wipe(down)">
                                      <p:cBhvr>
                                        <p:cTn id="84" dur="500"/>
                                        <p:tgtEl>
                                          <p:spTgt spid="49"/>
                                        </p:tgtEl>
                                      </p:cBhvr>
                                    </p:animEffect>
                                  </p:childTnLst>
                                </p:cTn>
                              </p:par>
                            </p:childTnLst>
                          </p:cTn>
                        </p:par>
                        <p:par>
                          <p:cTn id="85" fill="hold">
                            <p:stCondLst>
                              <p:cond delay="1000"/>
                            </p:stCondLst>
                            <p:childTnLst>
                              <p:par>
                                <p:cTn id="86" presetID="22" presetClass="entr" presetSubtype="4" fill="hold" grpId="0" nodeType="afterEffect">
                                  <p:stCondLst>
                                    <p:cond delay="0"/>
                                  </p:stCondLst>
                                  <p:childTnLst>
                                    <p:set>
                                      <p:cBhvr>
                                        <p:cTn id="87" dur="1" fill="hold">
                                          <p:stCondLst>
                                            <p:cond delay="0"/>
                                          </p:stCondLst>
                                        </p:cTn>
                                        <p:tgtEl>
                                          <p:spTgt spid="47"/>
                                        </p:tgtEl>
                                        <p:attrNameLst>
                                          <p:attrName>style.visibility</p:attrName>
                                        </p:attrNameLst>
                                      </p:cBhvr>
                                      <p:to>
                                        <p:strVal val="visible"/>
                                      </p:to>
                                    </p:set>
                                    <p:animEffect transition="in" filter="wipe(down)">
                                      <p:cBhvr>
                                        <p:cTn id="88" dur="500"/>
                                        <p:tgtEl>
                                          <p:spTgt spid="4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2"/>
                                        </p:tgtEl>
                                        <p:attrNameLst>
                                          <p:attrName>style.visibility</p:attrName>
                                        </p:attrNameLst>
                                      </p:cBhvr>
                                      <p:to>
                                        <p:strVal val="visible"/>
                                      </p:to>
                                    </p:set>
                                    <p:animEffect transition="in" filter="fade">
                                      <p:cBhvr>
                                        <p:cTn id="91" dur="500"/>
                                        <p:tgtEl>
                                          <p:spTgt spid="1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fade">
                                      <p:cBhvr>
                                        <p:cTn id="94" dur="500"/>
                                        <p:tgtEl>
                                          <p:spTgt spid="2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fade">
                                      <p:cBhvr>
                                        <p:cTn id="97" dur="500"/>
                                        <p:tgtEl>
                                          <p:spTgt spid="30"/>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31"/>
                                        </p:tgtEl>
                                        <p:attrNameLst>
                                          <p:attrName>style.visibility</p:attrName>
                                        </p:attrNameLst>
                                      </p:cBhvr>
                                      <p:to>
                                        <p:strVal val="visible"/>
                                      </p:to>
                                    </p:set>
                                    <p:animEffect transition="in" filter="fade">
                                      <p:cBhvr>
                                        <p:cTn id="100" dur="500"/>
                                        <p:tgtEl>
                                          <p:spTgt spid="3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5"/>
                                        </p:tgtEl>
                                        <p:attrNameLst>
                                          <p:attrName>style.visibility</p:attrName>
                                        </p:attrNameLst>
                                      </p:cBhvr>
                                      <p:to>
                                        <p:strVal val="visible"/>
                                      </p:to>
                                    </p:set>
                                    <p:animEffect transition="in" filter="fade">
                                      <p:cBhvr>
                                        <p:cTn id="106" dur="500"/>
                                        <p:tgtEl>
                                          <p:spTgt spid="45"/>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6"/>
                                        </p:tgtEl>
                                        <p:attrNameLst>
                                          <p:attrName>style.visibility</p:attrName>
                                        </p:attrNameLst>
                                      </p:cBhvr>
                                      <p:to>
                                        <p:strVal val="visible"/>
                                      </p:to>
                                    </p:set>
                                    <p:animEffect transition="in" filter="fade">
                                      <p:cBhvr>
                                        <p:cTn id="109" dur="500"/>
                                        <p:tgtEl>
                                          <p:spTgt spid="46"/>
                                        </p:tgtEl>
                                      </p:cBhvr>
                                    </p:animEffect>
                                  </p:childTnLst>
                                </p:cTn>
                              </p:par>
                            </p:childTnLst>
                          </p:cTn>
                        </p:par>
                        <p:par>
                          <p:cTn id="110" fill="hold">
                            <p:stCondLst>
                              <p:cond delay="1500"/>
                            </p:stCondLst>
                            <p:childTnLst>
                              <p:par>
                                <p:cTn id="111" presetID="22" presetClass="entr" presetSubtype="4" fill="hold" grpId="0" nodeType="afterEffect">
                                  <p:stCondLst>
                                    <p:cond delay="0"/>
                                  </p:stCondLst>
                                  <p:childTnLst>
                                    <p:set>
                                      <p:cBhvr>
                                        <p:cTn id="112" dur="1" fill="hold">
                                          <p:stCondLst>
                                            <p:cond delay="0"/>
                                          </p:stCondLst>
                                        </p:cTn>
                                        <p:tgtEl>
                                          <p:spTgt spid="39"/>
                                        </p:tgtEl>
                                        <p:attrNameLst>
                                          <p:attrName>style.visibility</p:attrName>
                                        </p:attrNameLst>
                                      </p:cBhvr>
                                      <p:to>
                                        <p:strVal val="visible"/>
                                      </p:to>
                                    </p:set>
                                    <p:animEffect transition="in" filter="wipe(down)">
                                      <p:cBhvr>
                                        <p:cTn id="113" dur="500"/>
                                        <p:tgtEl>
                                          <p:spTgt spid="39"/>
                                        </p:tgtEl>
                                      </p:cBhvr>
                                    </p:animEffect>
                                  </p:childTnLst>
                                </p:cTn>
                              </p:par>
                            </p:childTnLst>
                          </p:cTn>
                        </p:par>
                      </p:childTnLst>
                    </p:cTn>
                  </p:par>
                  <p:par>
                    <p:cTn id="114" fill="hold">
                      <p:stCondLst>
                        <p:cond delay="indefinite"/>
                      </p:stCondLst>
                      <p:childTnLst>
                        <p:par>
                          <p:cTn id="115" fill="hold">
                            <p:stCondLst>
                              <p:cond delay="0"/>
                            </p:stCondLst>
                            <p:childTnLst>
                              <p:par>
                                <p:cTn id="116" presetID="42" presetClass="entr" presetSubtype="0" fill="hold" grpId="0" nodeType="click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fade">
                                      <p:cBhvr>
                                        <p:cTn id="118" dur="1000"/>
                                        <p:tgtEl>
                                          <p:spTgt spid="50"/>
                                        </p:tgtEl>
                                      </p:cBhvr>
                                    </p:animEffect>
                                    <p:anim calcmode="lin" valueType="num">
                                      <p:cBhvr>
                                        <p:cTn id="119" dur="1000" fill="hold"/>
                                        <p:tgtEl>
                                          <p:spTgt spid="50"/>
                                        </p:tgtEl>
                                        <p:attrNameLst>
                                          <p:attrName>ppt_x</p:attrName>
                                        </p:attrNameLst>
                                      </p:cBhvr>
                                      <p:tavLst>
                                        <p:tav tm="0">
                                          <p:val>
                                            <p:strVal val="#ppt_x"/>
                                          </p:val>
                                        </p:tav>
                                        <p:tav tm="100000">
                                          <p:val>
                                            <p:strVal val="#ppt_x"/>
                                          </p:val>
                                        </p:tav>
                                      </p:tavLst>
                                    </p:anim>
                                    <p:anim calcmode="lin" valueType="num">
                                      <p:cBhvr>
                                        <p:cTn id="120" dur="1000" fill="hold"/>
                                        <p:tgtEl>
                                          <p:spTgt spid="50"/>
                                        </p:tgtEl>
                                        <p:attrNameLst>
                                          <p:attrName>ppt_y</p:attrName>
                                        </p:attrNameLst>
                                      </p:cBhvr>
                                      <p:tavLst>
                                        <p:tav tm="0">
                                          <p:val>
                                            <p:strVal val="#ppt_y+.1"/>
                                          </p:val>
                                        </p:tav>
                                        <p:tav tm="100000">
                                          <p:val>
                                            <p:strVal val="#ppt_y"/>
                                          </p:val>
                                        </p:tav>
                                      </p:tavLst>
                                    </p:anim>
                                  </p:childTnLst>
                                </p:cTn>
                              </p:par>
                            </p:childTnLst>
                          </p:cTn>
                        </p:par>
                        <p:par>
                          <p:cTn id="121" fill="hold">
                            <p:stCondLst>
                              <p:cond delay="1000"/>
                            </p:stCondLst>
                            <p:childTnLst>
                              <p:par>
                                <p:cTn id="122" presetID="22" presetClass="entr" presetSubtype="4" fill="hold" nodeType="afterEffect">
                                  <p:stCondLst>
                                    <p:cond delay="0"/>
                                  </p:stCondLst>
                                  <p:childTnLst>
                                    <p:set>
                                      <p:cBhvr>
                                        <p:cTn id="123" dur="1" fill="hold">
                                          <p:stCondLst>
                                            <p:cond delay="0"/>
                                          </p:stCondLst>
                                        </p:cTn>
                                        <p:tgtEl>
                                          <p:spTgt spid="42"/>
                                        </p:tgtEl>
                                        <p:attrNameLst>
                                          <p:attrName>style.visibility</p:attrName>
                                        </p:attrNameLst>
                                      </p:cBhvr>
                                      <p:to>
                                        <p:strVal val="visible"/>
                                      </p:to>
                                    </p:set>
                                    <p:animEffect transition="in" filter="wipe(down)">
                                      <p:cBhvr>
                                        <p:cTn id="12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11" grpId="0" animBg="1"/>
      <p:bldP spid="6" grpId="0" animBg="1"/>
      <p:bldP spid="5" grpId="0"/>
      <p:bldP spid="7" grpId="0"/>
      <p:bldP spid="8" grpId="0"/>
      <p:bldP spid="9" grpId="0"/>
      <p:bldP spid="10"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P spid="44" grpId="0"/>
      <p:bldP spid="45" grpId="0"/>
      <p:bldP spid="46" grpId="0"/>
      <p:bldP spid="47" grpId="0" animBg="1"/>
      <p:bldP spid="5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2633" y="2928104"/>
            <a:ext cx="8194141" cy="211107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761999" y="0"/>
            <a:ext cx="8382000" cy="121121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 </a:t>
            </a:r>
            <a:br>
              <a:rPr lang="en-IN" dirty="0"/>
            </a:br>
            <a:r>
              <a:rPr lang="en-IN" dirty="0"/>
              <a:t>Recording an Asset as an Expense </a:t>
            </a:r>
            <a:r>
              <a:rPr lang="en-IN" sz="2600" dirty="0"/>
              <a:t>(continued)</a:t>
            </a:r>
            <a:endParaRPr lang="en-US" sz="2600" dirty="0"/>
          </a:p>
        </p:txBody>
      </p:sp>
      <p:sp>
        <p:nvSpPr>
          <p:cNvPr id="3" name="Content Placeholder 2"/>
          <p:cNvSpPr>
            <a:spLocks noGrp="1"/>
          </p:cNvSpPr>
          <p:nvPr>
            <p:ph idx="1"/>
          </p:nvPr>
        </p:nvSpPr>
        <p:spPr>
          <a:xfrm>
            <a:off x="762000" y="1371600"/>
            <a:ext cx="8013600" cy="5057775"/>
          </a:xfrm>
        </p:spPr>
        <p:txBody>
          <a:bodyPr/>
          <a:lstStyle/>
          <a:p>
            <a:endParaRPr lang="en-US" dirty="0"/>
          </a:p>
          <a:p>
            <a:endParaRPr lang="en-US" dirty="0"/>
          </a:p>
        </p:txBody>
      </p:sp>
      <p:sp>
        <p:nvSpPr>
          <p:cNvPr id="45" name="TextBox 44"/>
          <p:cNvSpPr txBox="1"/>
          <p:nvPr/>
        </p:nvSpPr>
        <p:spPr>
          <a:xfrm>
            <a:off x="749300" y="3922419"/>
            <a:ext cx="6700788" cy="461665"/>
          </a:xfrm>
          <a:prstGeom prst="rect">
            <a:avLst/>
          </a:prstGeom>
          <a:noFill/>
        </p:spPr>
        <p:txBody>
          <a:bodyPr wrap="square" rtlCol="0">
            <a:spAutoFit/>
          </a:bodyPr>
          <a:lstStyle/>
          <a:p>
            <a:r>
              <a:rPr lang="en-US" sz="2400" dirty="0"/>
              <a:t>Equipment</a:t>
            </a:r>
            <a:endParaRPr lang="en-IN" sz="2400" dirty="0">
              <a:latin typeface="+mn-lt"/>
            </a:endParaRPr>
          </a:p>
        </p:txBody>
      </p:sp>
      <p:sp>
        <p:nvSpPr>
          <p:cNvPr id="46" name="TextBox 45"/>
          <p:cNvSpPr txBox="1"/>
          <p:nvPr/>
        </p:nvSpPr>
        <p:spPr>
          <a:xfrm>
            <a:off x="6549160" y="3922419"/>
            <a:ext cx="1243502" cy="461665"/>
          </a:xfrm>
          <a:prstGeom prst="rect">
            <a:avLst/>
          </a:prstGeom>
          <a:noFill/>
        </p:spPr>
        <p:txBody>
          <a:bodyPr wrap="square" rtlCol="0">
            <a:spAutoFit/>
          </a:bodyPr>
          <a:lstStyle/>
          <a:p>
            <a:pPr algn="ctr"/>
            <a:r>
              <a:rPr lang="en-IN" sz="2400" dirty="0"/>
              <a:t>7.0</a:t>
            </a:r>
            <a:endParaRPr lang="en-IN" sz="2400" dirty="0">
              <a:latin typeface="+mn-lt"/>
            </a:endParaRPr>
          </a:p>
        </p:txBody>
      </p:sp>
      <p:sp>
        <p:nvSpPr>
          <p:cNvPr id="47" name="TextBox 46"/>
          <p:cNvSpPr txBox="1"/>
          <p:nvPr/>
        </p:nvSpPr>
        <p:spPr>
          <a:xfrm>
            <a:off x="766812" y="4292533"/>
            <a:ext cx="6108415" cy="461665"/>
          </a:xfrm>
          <a:prstGeom prst="rect">
            <a:avLst/>
          </a:prstGeom>
          <a:noFill/>
        </p:spPr>
        <p:txBody>
          <a:bodyPr wrap="square" rtlCol="0">
            <a:spAutoFit/>
          </a:bodyPr>
          <a:lstStyle/>
          <a:p>
            <a:r>
              <a:rPr lang="en-US" sz="2400" dirty="0"/>
              <a:t>	Accumulated depreciation</a:t>
            </a:r>
            <a:endParaRPr lang="en-IN" sz="2400" dirty="0">
              <a:latin typeface="+mn-lt"/>
            </a:endParaRPr>
          </a:p>
        </p:txBody>
      </p:sp>
      <p:sp>
        <p:nvSpPr>
          <p:cNvPr id="48" name="TextBox 47"/>
          <p:cNvSpPr txBox="1"/>
          <p:nvPr/>
        </p:nvSpPr>
        <p:spPr>
          <a:xfrm>
            <a:off x="7732621" y="4292533"/>
            <a:ext cx="1235661" cy="461665"/>
          </a:xfrm>
          <a:prstGeom prst="rect">
            <a:avLst/>
          </a:prstGeom>
          <a:noFill/>
        </p:spPr>
        <p:txBody>
          <a:bodyPr wrap="square" rtlCol="0">
            <a:spAutoFit/>
          </a:bodyPr>
          <a:lstStyle/>
          <a:p>
            <a:pPr algn="ctr"/>
            <a:r>
              <a:rPr lang="en-IN" sz="2400" dirty="0"/>
              <a:t>2.8</a:t>
            </a:r>
            <a:endParaRPr lang="en-IN" sz="2400" dirty="0">
              <a:latin typeface="+mn-lt"/>
            </a:endParaRPr>
          </a:p>
        </p:txBody>
      </p:sp>
      <p:sp>
        <p:nvSpPr>
          <p:cNvPr id="49" name="TextBox 48"/>
          <p:cNvSpPr txBox="1"/>
          <p:nvPr/>
        </p:nvSpPr>
        <p:spPr>
          <a:xfrm>
            <a:off x="2677953" y="3234537"/>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50" name="Straight Connector 49"/>
          <p:cNvCxnSpPr/>
          <p:nvPr/>
        </p:nvCxnSpPr>
        <p:spPr>
          <a:xfrm>
            <a:off x="762000" y="3657600"/>
            <a:ext cx="8204774" cy="67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672025" y="3234537"/>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52" name="TextBox 51"/>
          <p:cNvSpPr txBox="1"/>
          <p:nvPr/>
        </p:nvSpPr>
        <p:spPr>
          <a:xfrm>
            <a:off x="7846795" y="3234537"/>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53" name="Rectangle 52"/>
          <p:cNvSpPr/>
          <p:nvPr/>
        </p:nvSpPr>
        <p:spPr>
          <a:xfrm>
            <a:off x="6953250" y="2895601"/>
            <a:ext cx="1600200" cy="369332"/>
          </a:xfrm>
          <a:prstGeom prst="rect">
            <a:avLst/>
          </a:prstGeom>
        </p:spPr>
        <p:txBody>
          <a:bodyPr wrap="square">
            <a:spAutoFit/>
          </a:bodyPr>
          <a:lstStyle/>
          <a:p>
            <a:pPr algn="ctr"/>
            <a:r>
              <a:rPr lang="en-US" dirty="0"/>
              <a:t>($ millions)</a:t>
            </a:r>
          </a:p>
        </p:txBody>
      </p:sp>
      <p:sp>
        <p:nvSpPr>
          <p:cNvPr id="54" name="Rectangle 53"/>
          <p:cNvSpPr/>
          <p:nvPr/>
        </p:nvSpPr>
        <p:spPr>
          <a:xfrm>
            <a:off x="749300" y="3602666"/>
            <a:ext cx="3968905" cy="461665"/>
          </a:xfrm>
          <a:prstGeom prst="rect">
            <a:avLst/>
          </a:prstGeom>
        </p:spPr>
        <p:txBody>
          <a:bodyPr wrap="none">
            <a:spAutoFit/>
          </a:bodyPr>
          <a:lstStyle/>
          <a:p>
            <a:r>
              <a:rPr lang="en-US" sz="2400" b="1" dirty="0">
                <a:solidFill>
                  <a:srgbClr val="00B0F0"/>
                </a:solidFill>
              </a:rPr>
              <a:t>To Correct Incorrect Accounts</a:t>
            </a:r>
          </a:p>
        </p:txBody>
      </p:sp>
      <p:sp>
        <p:nvSpPr>
          <p:cNvPr id="56" name="Rectangle 55"/>
          <p:cNvSpPr/>
          <p:nvPr/>
        </p:nvSpPr>
        <p:spPr>
          <a:xfrm>
            <a:off x="762000" y="5129318"/>
            <a:ext cx="8229600" cy="1477328"/>
          </a:xfrm>
          <a:prstGeom prst="rect">
            <a:avLst/>
          </a:prstGeom>
          <a:ln w="28575">
            <a:solidFill>
              <a:srgbClr val="C00000"/>
            </a:solidFill>
          </a:ln>
        </p:spPr>
        <p:txBody>
          <a:bodyPr wrap="square">
            <a:spAutoFit/>
          </a:bodyPr>
          <a:lstStyle/>
          <a:p>
            <a:r>
              <a:rPr lang="en-IN" b="1" dirty="0"/>
              <a:t>Step 2</a:t>
            </a:r>
            <a:r>
              <a:rPr lang="en-IN" dirty="0"/>
              <a:t>: The 2019 and 2020 financial statements that were incorrect as a result of the error are retrospectively restated to report the equipment acquired and to reflect the correct amount of depreciation expense and accumulated depreciation, assuming both statements are reported again for comparative purposes in the 2021 annual report.</a:t>
            </a:r>
            <a:endParaRPr lang="en-US" dirty="0"/>
          </a:p>
        </p:txBody>
      </p:sp>
      <p:sp>
        <p:nvSpPr>
          <p:cNvPr id="57" name="TextBox 56"/>
          <p:cNvSpPr txBox="1"/>
          <p:nvPr/>
        </p:nvSpPr>
        <p:spPr>
          <a:xfrm>
            <a:off x="772633" y="4643735"/>
            <a:ext cx="6108415" cy="461665"/>
          </a:xfrm>
          <a:prstGeom prst="rect">
            <a:avLst/>
          </a:prstGeom>
          <a:noFill/>
        </p:spPr>
        <p:txBody>
          <a:bodyPr wrap="square" rtlCol="0">
            <a:spAutoFit/>
          </a:bodyPr>
          <a:lstStyle/>
          <a:p>
            <a:r>
              <a:rPr lang="en-US" sz="2400" dirty="0"/>
              <a:t>	Retained earnings</a:t>
            </a:r>
            <a:endParaRPr lang="en-IN" sz="2400" dirty="0">
              <a:latin typeface="+mn-lt"/>
            </a:endParaRPr>
          </a:p>
        </p:txBody>
      </p:sp>
      <p:sp>
        <p:nvSpPr>
          <p:cNvPr id="58" name="TextBox 57"/>
          <p:cNvSpPr txBox="1"/>
          <p:nvPr/>
        </p:nvSpPr>
        <p:spPr>
          <a:xfrm>
            <a:off x="7738442" y="4643735"/>
            <a:ext cx="1235661" cy="461665"/>
          </a:xfrm>
          <a:prstGeom prst="rect">
            <a:avLst/>
          </a:prstGeom>
          <a:noFill/>
        </p:spPr>
        <p:txBody>
          <a:bodyPr wrap="square" rtlCol="0">
            <a:spAutoFit/>
          </a:bodyPr>
          <a:lstStyle/>
          <a:p>
            <a:pPr algn="ctr"/>
            <a:r>
              <a:rPr lang="en-IN" sz="2400" dirty="0">
                <a:solidFill>
                  <a:srgbClr val="CC0066"/>
                </a:solidFill>
              </a:rPr>
              <a:t>4.2</a:t>
            </a:r>
          </a:p>
        </p:txBody>
      </p:sp>
      <p:sp>
        <p:nvSpPr>
          <p:cNvPr id="61" name="Rectangle 60"/>
          <p:cNvSpPr/>
          <p:nvPr/>
        </p:nvSpPr>
        <p:spPr>
          <a:xfrm>
            <a:off x="767020" y="1143000"/>
            <a:ext cx="8148380" cy="1785104"/>
          </a:xfrm>
          <a:prstGeom prst="rect">
            <a:avLst/>
          </a:prstGeom>
        </p:spPr>
        <p:txBody>
          <a:bodyPr wrap="square">
            <a:spAutoFit/>
          </a:bodyPr>
          <a:lstStyle/>
          <a:p>
            <a:r>
              <a:rPr lang="en-IN" sz="2200" dirty="0"/>
              <a:t>In 2021, internal auditors discovered that Seidman Distribution, Inc., had debited an expense account for the $7 million cost of sorting equipment purchased at the beginning of 2019. The equipment’s useful life was expected to be five years with no residual value. Straight-line depreciation is used by Seidman.</a:t>
            </a:r>
            <a:endParaRPr lang="en-US" sz="2200" dirty="0"/>
          </a:p>
        </p:txBody>
      </p:sp>
      <p:sp>
        <p:nvSpPr>
          <p:cNvPr id="65" name="Rectangle 64"/>
          <p:cNvSpPr/>
          <p:nvPr/>
        </p:nvSpPr>
        <p:spPr>
          <a:xfrm>
            <a:off x="8153400" y="2133600"/>
            <a:ext cx="914400" cy="430887"/>
          </a:xfrm>
          <a:prstGeom prst="rect">
            <a:avLst/>
          </a:prstGeom>
          <a:ln w="28575">
            <a:solidFill>
              <a:srgbClr val="C00000"/>
            </a:solidFill>
          </a:ln>
        </p:spPr>
        <p:txBody>
          <a:bodyPr wrap="square">
            <a:spAutoFit/>
          </a:bodyPr>
          <a:lstStyle/>
          <a:p>
            <a:r>
              <a:rPr lang="en-IN" sz="2200" b="1" dirty="0"/>
              <a:t>Step 1</a:t>
            </a:r>
            <a:endParaRPr lang="en-US" sz="2200" dirty="0"/>
          </a:p>
        </p:txBody>
      </p:sp>
      <p:sp>
        <p:nvSpPr>
          <p:cNvPr id="66" name="Rectangle 65"/>
          <p:cNvSpPr/>
          <p:nvPr/>
        </p:nvSpPr>
        <p:spPr>
          <a:xfrm>
            <a:off x="766812" y="2917227"/>
            <a:ext cx="8204140" cy="2121947"/>
          </a:xfrm>
          <a:prstGeom prst="rect">
            <a:avLst/>
          </a:prstGeom>
          <a:noFill/>
          <a:ln w="28575">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7" name="Straight Arrow Connector 66"/>
          <p:cNvCxnSpPr>
            <a:stCxn id="65" idx="2"/>
          </p:cNvCxnSpPr>
          <p:nvPr/>
        </p:nvCxnSpPr>
        <p:spPr>
          <a:xfrm>
            <a:off x="8610600" y="2564487"/>
            <a:ext cx="0" cy="33098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Slide Number Placeholder 5">
            <a:extLst>
              <a:ext uri="{FF2B5EF4-FFF2-40B4-BE49-F238E27FC236}">
                <a16:creationId xmlns:a16="http://schemas.microsoft.com/office/drawing/2014/main" id="{81436309-819D-234E-BD28-98A6A984858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49</a:t>
            </a:fld>
            <a:endParaRPr lang="en-US" dirty="0"/>
          </a:p>
        </p:txBody>
      </p:sp>
    </p:spTree>
    <p:extLst>
      <p:ext uri="{BB962C8B-B14F-4D97-AF65-F5344CB8AC3E}">
        <p14:creationId xmlns:p14="http://schemas.microsoft.com/office/powerpoint/2010/main" val="230010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500"/>
                                        <p:tgtEl>
                                          <p:spTgt spid="45"/>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6"/>
                                        </p:tgtEl>
                                        <p:attrNameLst>
                                          <p:attrName>style.visibility</p:attrName>
                                        </p:attrNameLst>
                                      </p:cBhvr>
                                      <p:to>
                                        <p:strVal val="visible"/>
                                      </p:to>
                                    </p:set>
                                    <p:animEffect transition="in" filter="fade">
                                      <p:cBhvr>
                                        <p:cTn id="14" dur="500"/>
                                        <p:tgtEl>
                                          <p:spTgt spid="4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fade">
                                      <p:cBhvr>
                                        <p:cTn id="17" dur="500"/>
                                        <p:tgtEl>
                                          <p:spTgt spid="4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500"/>
                                        <p:tgtEl>
                                          <p:spTgt spid="4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fade">
                                      <p:cBhvr>
                                        <p:cTn id="23" dur="500"/>
                                        <p:tgtEl>
                                          <p:spTgt spid="4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par>
                                <p:cTn id="27" presetID="10" presetClass="entr" presetSubtype="0" fill="hold" nodeType="with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500"/>
                                        <p:tgtEl>
                                          <p:spTgt spid="5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500"/>
                                        <p:tgtEl>
                                          <p:spTgt spid="5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500"/>
                                        <p:tgtEl>
                                          <p:spTgt spid="5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500"/>
                                        <p:tgtEl>
                                          <p:spTgt spid="5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500"/>
                                        <p:tgtEl>
                                          <p:spTgt spid="5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fade">
                                      <p:cBhvr>
                                        <p:cTn id="44" dur="500"/>
                                        <p:tgtEl>
                                          <p:spTgt spid="5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fade">
                                      <p:cBhvr>
                                        <p:cTn id="47" dur="500"/>
                                        <p:tgtEl>
                                          <p:spTgt spid="58"/>
                                        </p:tgtEl>
                                      </p:cBhvr>
                                    </p:animEffect>
                                  </p:childTnLst>
                                </p:cTn>
                              </p:par>
                            </p:childTnLst>
                          </p:cTn>
                        </p:par>
                        <p:par>
                          <p:cTn id="48" fill="hold">
                            <p:stCondLst>
                              <p:cond delay="1000"/>
                            </p:stCondLst>
                            <p:childTnLst>
                              <p:par>
                                <p:cTn id="49" presetID="22" presetClass="entr" presetSubtype="1"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wipe(up)">
                                      <p:cBhvr>
                                        <p:cTn id="51" dur="500"/>
                                        <p:tgtEl>
                                          <p:spTgt spid="66"/>
                                        </p:tgtEl>
                                      </p:cBhvr>
                                    </p:animEffect>
                                  </p:childTnLst>
                                </p:cTn>
                              </p:par>
                            </p:childTnLst>
                          </p:cTn>
                        </p:par>
                        <p:par>
                          <p:cTn id="52" fill="hold">
                            <p:stCondLst>
                              <p:cond delay="1500"/>
                            </p:stCondLst>
                            <p:childTnLst>
                              <p:par>
                                <p:cTn id="53" presetID="22" presetClass="entr" presetSubtype="1" fill="hold"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wipe(up)">
                                      <p:cBhvr>
                                        <p:cTn id="55" dur="500"/>
                                        <p:tgtEl>
                                          <p:spTgt spid="67"/>
                                        </p:tgtEl>
                                      </p:cBhvr>
                                    </p:animEffect>
                                  </p:childTnLst>
                                </p:cTn>
                              </p:par>
                            </p:childTnLst>
                          </p:cTn>
                        </p:par>
                        <p:par>
                          <p:cTn id="56" fill="hold">
                            <p:stCondLst>
                              <p:cond delay="2000"/>
                            </p:stCondLst>
                            <p:childTnLst>
                              <p:par>
                                <p:cTn id="57" presetID="22" presetClass="entr" presetSubtype="1" fill="hold" grpId="0" nodeType="afterEffect">
                                  <p:stCondLst>
                                    <p:cond delay="0"/>
                                  </p:stCondLst>
                                  <p:childTnLst>
                                    <p:set>
                                      <p:cBhvr>
                                        <p:cTn id="58" dur="1" fill="hold">
                                          <p:stCondLst>
                                            <p:cond delay="0"/>
                                          </p:stCondLst>
                                        </p:cTn>
                                        <p:tgtEl>
                                          <p:spTgt spid="65"/>
                                        </p:tgtEl>
                                        <p:attrNameLst>
                                          <p:attrName>style.visibility</p:attrName>
                                        </p:attrNameLst>
                                      </p:cBhvr>
                                      <p:to>
                                        <p:strVal val="visible"/>
                                      </p:to>
                                    </p:set>
                                    <p:animEffect transition="in" filter="wipe(up)">
                                      <p:cBhvr>
                                        <p:cTn id="59" dur="500"/>
                                        <p:tgtEl>
                                          <p:spTgt spid="65"/>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xit" presetSubtype="0" fill="hold" grpId="1" nodeType="clickEffect">
                                  <p:stCondLst>
                                    <p:cond delay="0"/>
                                  </p:stCondLst>
                                  <p:childTnLst>
                                    <p:set>
                                      <p:cBhvr>
                                        <p:cTn id="63" dur="1" fill="hold">
                                          <p:stCondLst>
                                            <p:cond delay="0"/>
                                          </p:stCondLst>
                                        </p:cTn>
                                        <p:tgtEl>
                                          <p:spTgt spid="66"/>
                                        </p:tgtEl>
                                        <p:attrNameLst>
                                          <p:attrName>style.visibility</p:attrName>
                                        </p:attrNameLst>
                                      </p:cBhvr>
                                      <p:to>
                                        <p:strVal val="hidden"/>
                                      </p:to>
                                    </p:set>
                                  </p:childTnLst>
                                </p:cTn>
                              </p:par>
                              <p:par>
                                <p:cTn id="64" presetID="1" presetClass="exit" presetSubtype="0" fill="hold" nodeType="withEffect">
                                  <p:stCondLst>
                                    <p:cond delay="0"/>
                                  </p:stCondLst>
                                  <p:childTnLst>
                                    <p:set>
                                      <p:cBhvr>
                                        <p:cTn id="65" dur="1" fill="hold">
                                          <p:stCondLst>
                                            <p:cond delay="0"/>
                                          </p:stCondLst>
                                        </p:cTn>
                                        <p:tgtEl>
                                          <p:spTgt spid="67"/>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65"/>
                                        </p:tgtEl>
                                        <p:attrNameLst>
                                          <p:attrName>style.visibility</p:attrName>
                                        </p:attrNameLst>
                                      </p:cBhvr>
                                      <p:to>
                                        <p:strVal val="hidden"/>
                                      </p:to>
                                    </p:set>
                                  </p:childTnLst>
                                </p:cTn>
                              </p:par>
                            </p:childTnLst>
                          </p:cTn>
                        </p:par>
                        <p:par>
                          <p:cTn id="68" fill="hold">
                            <p:stCondLst>
                              <p:cond delay="0"/>
                            </p:stCondLst>
                            <p:childTnLst>
                              <p:par>
                                <p:cTn id="69" presetID="22" presetClass="entr" presetSubtype="8" fill="hold" grpId="0" nodeType="afterEffect">
                                  <p:stCondLst>
                                    <p:cond delay="0"/>
                                  </p:stCondLst>
                                  <p:childTnLst>
                                    <p:set>
                                      <p:cBhvr>
                                        <p:cTn id="70" dur="1" fill="hold">
                                          <p:stCondLst>
                                            <p:cond delay="0"/>
                                          </p:stCondLst>
                                        </p:cTn>
                                        <p:tgtEl>
                                          <p:spTgt spid="56"/>
                                        </p:tgtEl>
                                        <p:attrNameLst>
                                          <p:attrName>style.visibility</p:attrName>
                                        </p:attrNameLst>
                                      </p:cBhvr>
                                      <p:to>
                                        <p:strVal val="visible"/>
                                      </p:to>
                                    </p:set>
                                    <p:animEffect transition="in" filter="wipe(left)">
                                      <p:cBhvr>
                                        <p:cTn id="7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5" grpId="0"/>
      <p:bldP spid="46" grpId="0"/>
      <p:bldP spid="47" grpId="0"/>
      <p:bldP spid="48" grpId="0"/>
      <p:bldP spid="49" grpId="0"/>
      <p:bldP spid="51" grpId="0"/>
      <p:bldP spid="52" grpId="0"/>
      <p:bldP spid="53" grpId="0"/>
      <p:bldP spid="54" grpId="0"/>
      <p:bldP spid="56" grpId="0" animBg="1"/>
      <p:bldP spid="57" grpId="0"/>
      <p:bldP spid="58" grpId="0"/>
      <p:bldP spid="61" grpId="0"/>
      <p:bldP spid="65" grpId="0" animBg="1"/>
      <p:bldP spid="65" grpId="1" animBg="1"/>
      <p:bldP spid="66" grpId="0" animBg="1"/>
      <p:bldP spid="6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Change in Accounting Principle</a:t>
            </a:r>
            <a:endParaRPr lang="en-US" dirty="0"/>
          </a:p>
        </p:txBody>
      </p:sp>
      <p:sp>
        <p:nvSpPr>
          <p:cNvPr id="14" name="Content Placeholder 1"/>
          <p:cNvSpPr>
            <a:spLocks noGrp="1"/>
          </p:cNvSpPr>
          <p:nvPr>
            <p:ph idx="1"/>
          </p:nvPr>
        </p:nvSpPr>
        <p:spPr>
          <a:xfrm>
            <a:off x="761999" y="1295400"/>
            <a:ext cx="8013600" cy="5057775"/>
          </a:xfrm>
        </p:spPr>
        <p:txBody>
          <a:bodyPr>
            <a:normAutofit/>
          </a:bodyPr>
          <a:lstStyle/>
          <a:p>
            <a:r>
              <a:rPr lang="en-IN" sz="2400" dirty="0"/>
              <a:t>Change from one generally accepted accounting principle to another</a:t>
            </a:r>
          </a:p>
          <a:p>
            <a:endParaRPr lang="en-IN" sz="2400" dirty="0"/>
          </a:p>
          <a:p>
            <a:endParaRPr lang="en-IN" sz="2400" dirty="0"/>
          </a:p>
          <a:p>
            <a:endParaRPr lang="en-IN" sz="2400" dirty="0"/>
          </a:p>
          <a:p>
            <a:endParaRPr lang="en-IN" sz="2400" dirty="0"/>
          </a:p>
          <a:p>
            <a:pPr marL="0" indent="0">
              <a:buNone/>
            </a:pPr>
            <a:r>
              <a:rPr lang="en-IN" sz="2400" b="1" dirty="0">
                <a:solidFill>
                  <a:srgbClr val="BC2400"/>
                </a:solidFill>
              </a:rPr>
              <a:t>Examples:</a:t>
            </a:r>
          </a:p>
          <a:p>
            <a:r>
              <a:rPr lang="en-US" sz="2400" dirty="0"/>
              <a:t>A switch by hundreds of companies from FIFO to LIFO in the mid-1970s, for example—was a result of heightened inflation</a:t>
            </a:r>
          </a:p>
          <a:p>
            <a:r>
              <a:rPr lang="en-US" sz="2400" dirty="0"/>
              <a:t>Changes within a specific industry</a:t>
            </a:r>
          </a:p>
          <a:p>
            <a:r>
              <a:rPr lang="en-US" sz="2400" dirty="0"/>
              <a:t>Changes that might be mandated when the FASB codifies a new accounting standard</a:t>
            </a:r>
            <a:endParaRPr lang="en-IN" sz="24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sp>
        <p:nvSpPr>
          <p:cNvPr id="6" name="Rounded Rectangle 5"/>
          <p:cNvSpPr/>
          <p:nvPr/>
        </p:nvSpPr>
        <p:spPr>
          <a:xfrm>
            <a:off x="619821" y="2057401"/>
            <a:ext cx="3778513" cy="1619915"/>
          </a:xfrm>
          <a:prstGeom prst="roundRect">
            <a:avLst/>
          </a:prstGeom>
          <a:solidFill>
            <a:schemeClr val="accent4">
              <a:lumMod val="40000"/>
              <a:lumOff val="60000"/>
            </a:schemeClr>
          </a:solidFill>
          <a:ln>
            <a:solidFill>
              <a:schemeClr val="accent4">
                <a:lumMod val="60000"/>
                <a:lumOff val="40000"/>
              </a:schemeClr>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Though accounting choices once made should be consistently followed from year to year</a:t>
            </a:r>
            <a:endParaRPr lang="en-US" sz="2400" dirty="0">
              <a:solidFill>
                <a:schemeClr val="tx1"/>
              </a:solidFill>
            </a:endParaRPr>
          </a:p>
        </p:txBody>
      </p:sp>
      <p:sp>
        <p:nvSpPr>
          <p:cNvPr id="21" name="Rounded Rectangle 20"/>
          <p:cNvSpPr/>
          <p:nvPr/>
        </p:nvSpPr>
        <p:spPr>
          <a:xfrm>
            <a:off x="4951060" y="2057400"/>
            <a:ext cx="4156364" cy="1619915"/>
          </a:xfrm>
          <a:prstGeom prst="roundRect">
            <a:avLst/>
          </a:prstGeom>
          <a:solidFill>
            <a:schemeClr val="accent4">
              <a:lumMod val="40000"/>
              <a:lumOff val="60000"/>
            </a:schemeClr>
          </a:solidFill>
          <a:ln>
            <a:solidFill>
              <a:schemeClr val="accent4">
                <a:lumMod val="60000"/>
                <a:lumOff val="40000"/>
              </a:schemeClr>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Changing circumstances might make a new method more appropriate</a:t>
            </a:r>
            <a:endParaRPr lang="en-US" sz="2400" dirty="0">
              <a:solidFill>
                <a:schemeClr val="tx1"/>
              </a:solidFill>
            </a:endParaRPr>
          </a:p>
        </p:txBody>
      </p:sp>
      <p:sp>
        <p:nvSpPr>
          <p:cNvPr id="8" name="Rectangle 7"/>
          <p:cNvSpPr/>
          <p:nvPr/>
        </p:nvSpPr>
        <p:spPr>
          <a:xfrm>
            <a:off x="793899" y="3886200"/>
            <a:ext cx="8197701" cy="2514600"/>
          </a:xfrm>
          <a:prstGeom prst="rect">
            <a:avLst/>
          </a:prstGeom>
          <a:noFill/>
          <a:ln>
            <a:solidFill>
              <a:srgbClr val="00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ight Arrow 6"/>
          <p:cNvSpPr/>
          <p:nvPr/>
        </p:nvSpPr>
        <p:spPr>
          <a:xfrm>
            <a:off x="4467882" y="2580751"/>
            <a:ext cx="461010" cy="592931"/>
          </a:xfrm>
          <a:prstGeom prst="rightArrow">
            <a:avLst/>
          </a:prstGeom>
          <a:solidFill>
            <a:schemeClr val="accent4">
              <a:lumMod val="40000"/>
              <a:lumOff val="60000"/>
            </a:schemeClr>
          </a:solidFill>
          <a:ln>
            <a:solidFill>
              <a:srgbClr val="7030A0"/>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Slide Number Placeholder 5">
            <a:extLst>
              <a:ext uri="{FF2B5EF4-FFF2-40B4-BE49-F238E27FC236}">
                <a16:creationId xmlns:a16="http://schemas.microsoft.com/office/drawing/2014/main" id="{20BB6ED2-F9E7-A24D-96EB-E6D0381764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5</a:t>
            </a:fld>
            <a:endParaRPr lang="en-US" dirty="0"/>
          </a:p>
        </p:txBody>
      </p:sp>
    </p:spTree>
    <p:extLst>
      <p:ext uri="{BB962C8B-B14F-4D97-AF65-F5344CB8AC3E}">
        <p14:creationId xmlns:p14="http://schemas.microsoft.com/office/powerpoint/2010/main" val="300346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14">
                                            <p:txEl>
                                              <p:pRg st="5" end="5"/>
                                            </p:txEl>
                                          </p:spTgt>
                                        </p:tgtEl>
                                        <p:attrNameLst>
                                          <p:attrName>style.visibility</p:attrName>
                                        </p:attrNameLst>
                                      </p:cBhvr>
                                      <p:to>
                                        <p:strVal val="visible"/>
                                      </p:to>
                                    </p:set>
                                    <p:animEffect transition="in" filter="fade">
                                      <p:cBhvr>
                                        <p:cTn id="29" dur="500"/>
                                        <p:tgtEl>
                                          <p:spTgt spid="14">
                                            <p:txEl>
                                              <p:pRg st="5" end="5"/>
                                            </p:txEl>
                                          </p:spTgt>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14">
                                            <p:txEl>
                                              <p:pRg st="6" end="6"/>
                                            </p:txEl>
                                          </p:spTgt>
                                        </p:tgtEl>
                                        <p:attrNameLst>
                                          <p:attrName>style.visibility</p:attrName>
                                        </p:attrNameLst>
                                      </p:cBhvr>
                                      <p:to>
                                        <p:strVal val="visible"/>
                                      </p:to>
                                    </p:set>
                                    <p:animEffect transition="in" filter="fade">
                                      <p:cBhvr>
                                        <p:cTn id="33" dur="500"/>
                                        <p:tgtEl>
                                          <p:spTgt spid="14">
                                            <p:txEl>
                                              <p:pRg st="6" end="6"/>
                                            </p:txEl>
                                          </p:spTgt>
                                        </p:tgtEl>
                                      </p:cBhvr>
                                    </p:animEffect>
                                  </p:childTnLst>
                                </p:cTn>
                              </p:par>
                            </p:childTnLst>
                          </p:cTn>
                        </p:par>
                        <p:par>
                          <p:cTn id="34" fill="hold">
                            <p:stCondLst>
                              <p:cond delay="1500"/>
                            </p:stCondLst>
                            <p:childTnLst>
                              <p:par>
                                <p:cTn id="35" presetID="10" presetClass="entr" presetSubtype="0" fill="hold" nodeType="after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fade">
                                      <p:cBhvr>
                                        <p:cTn id="37" dur="500"/>
                                        <p:tgtEl>
                                          <p:spTgt spid="14">
                                            <p:txEl>
                                              <p:pRg st="7" end="7"/>
                                            </p:txEl>
                                          </p:spTgt>
                                        </p:tgtEl>
                                      </p:cBhvr>
                                    </p:animEffect>
                                  </p:childTnLst>
                                </p:cTn>
                              </p:par>
                            </p:childTnLst>
                          </p:cTn>
                        </p:par>
                        <p:par>
                          <p:cTn id="38" fill="hold">
                            <p:stCondLst>
                              <p:cond delay="2000"/>
                            </p:stCondLst>
                            <p:childTnLst>
                              <p:par>
                                <p:cTn id="39" presetID="10" presetClass="entr" presetSubtype="0" fill="hold" nodeType="afterEffect">
                                  <p:stCondLst>
                                    <p:cond delay="0"/>
                                  </p:stCondLst>
                                  <p:childTnLst>
                                    <p:set>
                                      <p:cBhvr>
                                        <p:cTn id="40" dur="1" fill="hold">
                                          <p:stCondLst>
                                            <p:cond delay="0"/>
                                          </p:stCondLst>
                                        </p:cTn>
                                        <p:tgtEl>
                                          <p:spTgt spid="14">
                                            <p:txEl>
                                              <p:pRg st="8" end="8"/>
                                            </p:txEl>
                                          </p:spTgt>
                                        </p:tgtEl>
                                        <p:attrNameLst>
                                          <p:attrName>style.visibility</p:attrName>
                                        </p:attrNameLst>
                                      </p:cBhvr>
                                      <p:to>
                                        <p:strVal val="visible"/>
                                      </p:to>
                                    </p:set>
                                    <p:animEffect transition="in" filter="fade">
                                      <p:cBhvr>
                                        <p:cTn id="41"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8" grpId="0" animBg="1"/>
      <p:bldP spid="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761999" y="0"/>
            <a:ext cx="8382000" cy="121121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 </a:t>
            </a:r>
            <a:br>
              <a:rPr lang="en-IN" dirty="0"/>
            </a:br>
            <a:r>
              <a:rPr lang="en-IN" dirty="0"/>
              <a:t>Recording an Asset as an Expense </a:t>
            </a:r>
            <a:r>
              <a:rPr lang="en-IN" sz="2600" dirty="0"/>
              <a:t>(continued 2)</a:t>
            </a:r>
            <a:endParaRPr lang="en-US" sz="2600" dirty="0"/>
          </a:p>
        </p:txBody>
      </p:sp>
      <p:sp>
        <p:nvSpPr>
          <p:cNvPr id="3" name="Content Placeholder 2"/>
          <p:cNvSpPr>
            <a:spLocks noGrp="1"/>
          </p:cNvSpPr>
          <p:nvPr>
            <p:ph idx="1"/>
          </p:nvPr>
        </p:nvSpPr>
        <p:spPr/>
        <p:txBody>
          <a:bodyPr/>
          <a:lstStyle/>
          <a:p>
            <a:endParaRPr lang="en-US" dirty="0"/>
          </a:p>
          <a:p>
            <a:pPr marL="0" indent="0">
              <a:buNone/>
            </a:pPr>
            <a:r>
              <a:rPr lang="en-US" dirty="0"/>
              <a:t> </a:t>
            </a:r>
          </a:p>
        </p:txBody>
      </p:sp>
      <p:sp>
        <p:nvSpPr>
          <p:cNvPr id="56" name="Rectangle 55"/>
          <p:cNvSpPr/>
          <p:nvPr/>
        </p:nvSpPr>
        <p:spPr>
          <a:xfrm>
            <a:off x="838200" y="2999125"/>
            <a:ext cx="8019383" cy="3477875"/>
          </a:xfrm>
          <a:prstGeom prst="rect">
            <a:avLst/>
          </a:prstGeom>
          <a:ln w="28575">
            <a:solidFill>
              <a:srgbClr val="C00000"/>
            </a:solidFill>
          </a:ln>
        </p:spPr>
        <p:txBody>
          <a:bodyPr>
            <a:spAutoFit/>
          </a:bodyPr>
          <a:lstStyle/>
          <a:p>
            <a:r>
              <a:rPr lang="en-IN" sz="2200" b="1" dirty="0">
                <a:solidFill>
                  <a:srgbClr val="C00000"/>
                </a:solidFill>
              </a:rPr>
              <a:t>Step 3</a:t>
            </a:r>
          </a:p>
          <a:p>
            <a:endParaRPr lang="en-IN" sz="2200" dirty="0"/>
          </a:p>
          <a:p>
            <a:r>
              <a:rPr lang="en-IN" sz="2200" b="1" dirty="0"/>
              <a:t>2021:</a:t>
            </a:r>
            <a:endParaRPr lang="en-IN" sz="2200" dirty="0"/>
          </a:p>
          <a:p>
            <a:endParaRPr lang="en-IN" sz="2200" dirty="0"/>
          </a:p>
          <a:p>
            <a:endParaRPr lang="en-IN" sz="2200" b="1" dirty="0"/>
          </a:p>
          <a:p>
            <a:r>
              <a:rPr lang="en-IN" sz="2200" b="1" dirty="0"/>
              <a:t>2020:</a:t>
            </a:r>
          </a:p>
          <a:p>
            <a:endParaRPr lang="en-IN" sz="2200" b="1" dirty="0"/>
          </a:p>
          <a:p>
            <a:endParaRPr lang="en-IN" sz="2200" b="1" dirty="0"/>
          </a:p>
          <a:p>
            <a:pPr marL="688975" indent="-688975"/>
            <a:r>
              <a:rPr lang="en-IN" sz="2200" b="1" dirty="0"/>
              <a:t>2019: </a:t>
            </a:r>
            <a:r>
              <a:rPr lang="en-IN" sz="2200" dirty="0"/>
              <a:t>No adjustment would be necessary for that period because the error didn’t occur until after the beginning of 2019.</a:t>
            </a:r>
          </a:p>
        </p:txBody>
      </p:sp>
      <p:sp>
        <p:nvSpPr>
          <p:cNvPr id="61" name="Rectangle 60"/>
          <p:cNvSpPr/>
          <p:nvPr/>
        </p:nvSpPr>
        <p:spPr>
          <a:xfrm>
            <a:off x="767020" y="1143000"/>
            <a:ext cx="8148380" cy="1785104"/>
          </a:xfrm>
          <a:prstGeom prst="rect">
            <a:avLst/>
          </a:prstGeom>
        </p:spPr>
        <p:txBody>
          <a:bodyPr wrap="square">
            <a:spAutoFit/>
          </a:bodyPr>
          <a:lstStyle/>
          <a:p>
            <a:r>
              <a:rPr lang="en-IN" sz="2200" dirty="0"/>
              <a:t>In 2021, internal auditors discovered that Seidman Distribution, Inc., had debited an expense account for the $7 million cost of sorting equipment purchased at the beginning of 2019. The equipment’s useful life was expected to be five years with no residual value. Straight-line depreciation is used by Seidman.</a:t>
            </a:r>
            <a:endParaRPr lang="en-US" sz="2200" dirty="0"/>
          </a:p>
        </p:txBody>
      </p:sp>
      <p:sp>
        <p:nvSpPr>
          <p:cNvPr id="2" name="TextBox 1"/>
          <p:cNvSpPr txBox="1"/>
          <p:nvPr/>
        </p:nvSpPr>
        <p:spPr>
          <a:xfrm>
            <a:off x="6775611" y="3682366"/>
            <a:ext cx="1637356" cy="430887"/>
          </a:xfrm>
          <a:prstGeom prst="rect">
            <a:avLst/>
          </a:prstGeom>
          <a:noFill/>
        </p:spPr>
        <p:txBody>
          <a:bodyPr wrap="square" rtlCol="0">
            <a:spAutoFit/>
          </a:bodyPr>
          <a:lstStyle/>
          <a:p>
            <a:pPr algn="ctr"/>
            <a:r>
              <a:rPr lang="en-US" sz="2200" dirty="0"/>
              <a:t>$4.2 million</a:t>
            </a:r>
          </a:p>
        </p:txBody>
      </p:sp>
      <p:sp>
        <p:nvSpPr>
          <p:cNvPr id="5" name="Right Arrow 4"/>
          <p:cNvSpPr/>
          <p:nvPr/>
        </p:nvSpPr>
        <p:spPr>
          <a:xfrm>
            <a:off x="3971018" y="3783509"/>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4476460" y="3513089"/>
            <a:ext cx="1637356" cy="769441"/>
          </a:xfrm>
          <a:prstGeom prst="rect">
            <a:avLst/>
          </a:prstGeom>
          <a:noFill/>
        </p:spPr>
        <p:txBody>
          <a:bodyPr wrap="square" rtlCol="0">
            <a:spAutoFit/>
          </a:bodyPr>
          <a:lstStyle/>
          <a:p>
            <a:pPr algn="ctr"/>
            <a:r>
              <a:rPr lang="en-US" sz="2200" dirty="0"/>
              <a:t>Prior period adjustment</a:t>
            </a:r>
          </a:p>
        </p:txBody>
      </p:sp>
      <p:sp>
        <p:nvSpPr>
          <p:cNvPr id="10" name="Right Arrow 9"/>
          <p:cNvSpPr/>
          <p:nvPr/>
        </p:nvSpPr>
        <p:spPr>
          <a:xfrm>
            <a:off x="6172200" y="3789053"/>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485899" y="3347793"/>
            <a:ext cx="2397253" cy="1107996"/>
          </a:xfrm>
          <a:prstGeom prst="rect">
            <a:avLst/>
          </a:prstGeom>
          <a:noFill/>
        </p:spPr>
        <p:txBody>
          <a:bodyPr wrap="square" rtlCol="0">
            <a:spAutoFit/>
          </a:bodyPr>
          <a:lstStyle/>
          <a:p>
            <a:pPr algn="ctr"/>
            <a:r>
              <a:rPr lang="en-US" sz="2200" dirty="0"/>
              <a:t>2021 beginning retained earnings balance </a:t>
            </a:r>
          </a:p>
        </p:txBody>
      </p:sp>
      <p:sp>
        <p:nvSpPr>
          <p:cNvPr id="12" name="TextBox 11"/>
          <p:cNvSpPr txBox="1"/>
          <p:nvPr/>
        </p:nvSpPr>
        <p:spPr>
          <a:xfrm>
            <a:off x="6820844" y="4655758"/>
            <a:ext cx="1637356" cy="430887"/>
          </a:xfrm>
          <a:prstGeom prst="rect">
            <a:avLst/>
          </a:prstGeom>
          <a:noFill/>
          <a:ln>
            <a:noFill/>
          </a:ln>
        </p:spPr>
        <p:txBody>
          <a:bodyPr wrap="square" rtlCol="0">
            <a:spAutoFit/>
          </a:bodyPr>
          <a:lstStyle/>
          <a:p>
            <a:pPr algn="ctr"/>
            <a:r>
              <a:rPr lang="en-US" sz="2200" dirty="0"/>
              <a:t>$5.6 million</a:t>
            </a:r>
          </a:p>
        </p:txBody>
      </p:sp>
      <p:sp>
        <p:nvSpPr>
          <p:cNvPr id="13" name="Right Arrow 12"/>
          <p:cNvSpPr/>
          <p:nvPr/>
        </p:nvSpPr>
        <p:spPr>
          <a:xfrm>
            <a:off x="3971018" y="4756901"/>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4476460" y="4486481"/>
            <a:ext cx="1637356" cy="769441"/>
          </a:xfrm>
          <a:prstGeom prst="rect">
            <a:avLst/>
          </a:prstGeom>
          <a:noFill/>
        </p:spPr>
        <p:txBody>
          <a:bodyPr wrap="square" rtlCol="0">
            <a:spAutoFit/>
          </a:bodyPr>
          <a:lstStyle/>
          <a:p>
            <a:pPr algn="ctr"/>
            <a:r>
              <a:rPr lang="en-US" sz="2200" dirty="0"/>
              <a:t>Prior period adjustment</a:t>
            </a:r>
          </a:p>
        </p:txBody>
      </p:sp>
      <p:sp>
        <p:nvSpPr>
          <p:cNvPr id="15" name="Right Arrow 14"/>
          <p:cNvSpPr/>
          <p:nvPr/>
        </p:nvSpPr>
        <p:spPr>
          <a:xfrm>
            <a:off x="6172200" y="4756901"/>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485900" y="4317203"/>
            <a:ext cx="2397253" cy="1107996"/>
          </a:xfrm>
          <a:prstGeom prst="rect">
            <a:avLst/>
          </a:prstGeom>
          <a:noFill/>
        </p:spPr>
        <p:txBody>
          <a:bodyPr wrap="square" rtlCol="0">
            <a:spAutoFit/>
          </a:bodyPr>
          <a:lstStyle/>
          <a:p>
            <a:pPr algn="ctr"/>
            <a:r>
              <a:rPr lang="en-US" sz="2200" dirty="0"/>
              <a:t>2020 beginning retained earnings balance </a:t>
            </a:r>
          </a:p>
        </p:txBody>
      </p:sp>
      <p:cxnSp>
        <p:nvCxnSpPr>
          <p:cNvPr id="7" name="Straight Arrow Connector 6"/>
          <p:cNvCxnSpPr>
            <a:stCxn id="17" idx="2"/>
            <a:endCxn id="8" idx="0"/>
          </p:cNvCxnSpPr>
          <p:nvPr/>
        </p:nvCxnSpPr>
        <p:spPr>
          <a:xfrm flipH="1">
            <a:off x="7585580" y="5086645"/>
            <a:ext cx="8709" cy="286348"/>
          </a:xfrm>
          <a:prstGeom prst="straightConnector1">
            <a:avLst/>
          </a:prstGeom>
          <a:ln>
            <a:solidFill>
              <a:srgbClr val="0072A2"/>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400800" y="5372993"/>
            <a:ext cx="2369559" cy="369332"/>
          </a:xfrm>
          <a:prstGeom prst="rect">
            <a:avLst/>
          </a:prstGeom>
          <a:ln>
            <a:solidFill>
              <a:srgbClr val="0072A2"/>
            </a:solidFill>
          </a:ln>
        </p:spPr>
        <p:txBody>
          <a:bodyPr wrap="none">
            <a:spAutoFit/>
          </a:bodyPr>
          <a:lstStyle/>
          <a:p>
            <a:r>
              <a:rPr lang="en-IN" dirty="0"/>
              <a:t>$7 million − 1.4 million </a:t>
            </a:r>
            <a:endParaRPr lang="en-US" dirty="0"/>
          </a:p>
        </p:txBody>
      </p:sp>
      <p:sp>
        <p:nvSpPr>
          <p:cNvPr id="17" name="Rectangle 16"/>
          <p:cNvSpPr/>
          <p:nvPr/>
        </p:nvSpPr>
        <p:spPr>
          <a:xfrm>
            <a:off x="6775611" y="4655758"/>
            <a:ext cx="1637356" cy="430887"/>
          </a:xfrm>
          <a:prstGeom prst="rect">
            <a:avLst/>
          </a:prstGeom>
          <a:noFill/>
          <a:ln>
            <a:solidFill>
              <a:srgbClr val="0072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383612" y="3124101"/>
            <a:ext cx="2369559" cy="369332"/>
          </a:xfrm>
          <a:prstGeom prst="rect">
            <a:avLst/>
          </a:prstGeom>
          <a:ln>
            <a:solidFill>
              <a:srgbClr val="0072A2"/>
            </a:solidFill>
          </a:ln>
        </p:spPr>
        <p:txBody>
          <a:bodyPr wrap="none">
            <a:spAutoFit/>
          </a:bodyPr>
          <a:lstStyle/>
          <a:p>
            <a:r>
              <a:rPr lang="en-IN" dirty="0"/>
              <a:t>$7 million − 2.8 million </a:t>
            </a:r>
            <a:endParaRPr lang="en-US" dirty="0"/>
          </a:p>
        </p:txBody>
      </p:sp>
      <p:cxnSp>
        <p:nvCxnSpPr>
          <p:cNvPr id="21" name="Straight Arrow Connector 20"/>
          <p:cNvCxnSpPr/>
          <p:nvPr/>
        </p:nvCxnSpPr>
        <p:spPr>
          <a:xfrm flipH="1">
            <a:off x="7555073" y="3489544"/>
            <a:ext cx="8709" cy="286348"/>
          </a:xfrm>
          <a:prstGeom prst="straightConnector1">
            <a:avLst/>
          </a:prstGeom>
          <a:ln>
            <a:solidFill>
              <a:srgbClr val="0072A2"/>
            </a:solidFill>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5">
            <a:extLst>
              <a:ext uri="{FF2B5EF4-FFF2-40B4-BE49-F238E27FC236}">
                <a16:creationId xmlns:a16="http://schemas.microsoft.com/office/drawing/2014/main" id="{A9C7E5AB-3FB5-C946-86D2-B5197F08149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50</a:t>
            </a:fld>
            <a:endParaRPr lang="en-US" dirty="0"/>
          </a:p>
        </p:txBody>
      </p:sp>
    </p:spTree>
    <p:extLst>
      <p:ext uri="{BB962C8B-B14F-4D97-AF65-F5344CB8AC3E}">
        <p14:creationId xmlns:p14="http://schemas.microsoft.com/office/powerpoint/2010/main" val="14873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6">
                                            <p:txEl>
                                              <p:pRg st="2" end="2"/>
                                            </p:txEl>
                                          </p:spTgt>
                                        </p:tgtEl>
                                        <p:attrNameLst>
                                          <p:attrName>style.visibility</p:attrName>
                                        </p:attrNameLst>
                                      </p:cBhvr>
                                      <p:to>
                                        <p:strVal val="visible"/>
                                      </p:to>
                                    </p:set>
                                    <p:animEffect transition="in" filter="wipe(left)">
                                      <p:cBhvr>
                                        <p:cTn id="11" dur="500"/>
                                        <p:tgtEl>
                                          <p:spTgt spid="56">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childTnLst>
                          </p:cTn>
                        </p:par>
                        <p:par>
                          <p:cTn id="32" fill="hold">
                            <p:stCondLst>
                              <p:cond delay="3500"/>
                            </p:stCondLst>
                            <p:childTnLst>
                              <p:par>
                                <p:cTn id="33" presetID="22" presetClass="entr" presetSubtype="1"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500"/>
                                        <p:tgtEl>
                                          <p:spTgt spid="21"/>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56">
                                            <p:txEl>
                                              <p:pRg st="5" end="5"/>
                                            </p:txEl>
                                          </p:spTgt>
                                        </p:tgtEl>
                                        <p:attrNameLst>
                                          <p:attrName>style.visibility</p:attrName>
                                        </p:attrNameLst>
                                      </p:cBhvr>
                                      <p:to>
                                        <p:strVal val="visible"/>
                                      </p:to>
                                    </p:set>
                                    <p:animEffect transition="in" filter="wipe(left)">
                                      <p:cBhvr>
                                        <p:cTn id="43" dur="500"/>
                                        <p:tgtEl>
                                          <p:spTgt spid="56">
                                            <p:txEl>
                                              <p:pRg st="5" end="5"/>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left)">
                                      <p:cBhvr>
                                        <p:cTn id="47" dur="500"/>
                                        <p:tgtEl>
                                          <p:spTgt spid="16"/>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500"/>
                                        <p:tgtEl>
                                          <p:spTgt spid="13"/>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left)">
                                      <p:cBhvr>
                                        <p:cTn id="55" dur="500"/>
                                        <p:tgtEl>
                                          <p:spTgt spid="14"/>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left)">
                                      <p:cBhvr>
                                        <p:cTn id="59" dur="500"/>
                                        <p:tgtEl>
                                          <p:spTgt spid="15"/>
                                        </p:tgtEl>
                                      </p:cBhvr>
                                    </p:animEffect>
                                  </p:childTnLst>
                                </p:cTn>
                              </p:par>
                            </p:childTnLst>
                          </p:cTn>
                        </p:par>
                        <p:par>
                          <p:cTn id="60" fill="hold">
                            <p:stCondLst>
                              <p:cond delay="7000"/>
                            </p:stCondLst>
                            <p:childTnLst>
                              <p:par>
                                <p:cTn id="61" presetID="22" presetClass="entr" presetSubtype="8"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left)">
                                      <p:cBhvr>
                                        <p:cTn id="63" dur="500"/>
                                        <p:tgtEl>
                                          <p:spTgt spid="12"/>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up)">
                                      <p:cBhvr>
                                        <p:cTn id="67" dur="500"/>
                                        <p:tgtEl>
                                          <p:spTgt spid="17"/>
                                        </p:tgtEl>
                                      </p:cBhvr>
                                    </p:animEffect>
                                  </p:childTnLst>
                                </p:cTn>
                              </p:par>
                            </p:childTnLst>
                          </p:cTn>
                        </p:par>
                        <p:par>
                          <p:cTn id="68" fill="hold">
                            <p:stCondLst>
                              <p:cond delay="8000"/>
                            </p:stCondLst>
                            <p:childTnLst>
                              <p:par>
                                <p:cTn id="69" presetID="22" presetClass="entr" presetSubtype="1" fill="hold"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wipe(up)">
                                      <p:cBhvr>
                                        <p:cTn id="71" dur="500"/>
                                        <p:tgtEl>
                                          <p:spTgt spid="7"/>
                                        </p:tgtEl>
                                      </p:cBhvr>
                                    </p:animEffect>
                                  </p:childTnLst>
                                </p:cTn>
                              </p:par>
                            </p:childTnLst>
                          </p:cTn>
                        </p:par>
                        <p:par>
                          <p:cTn id="72" fill="hold">
                            <p:stCondLst>
                              <p:cond delay="8500"/>
                            </p:stCondLst>
                            <p:childTnLst>
                              <p:par>
                                <p:cTn id="73" presetID="22" presetClass="entr" presetSubtype="1" fill="hold" grpId="0" nodeType="after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wipe(up)">
                                      <p:cBhvr>
                                        <p:cTn id="75" dur="500"/>
                                        <p:tgtEl>
                                          <p:spTgt spid="8"/>
                                        </p:tgtEl>
                                      </p:cBhvr>
                                    </p:animEffect>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56">
                                            <p:txEl>
                                              <p:pRg st="8" end="8"/>
                                            </p:txEl>
                                          </p:spTgt>
                                        </p:tgtEl>
                                        <p:attrNameLst>
                                          <p:attrName>style.visibility</p:attrName>
                                        </p:attrNameLst>
                                      </p:cBhvr>
                                      <p:to>
                                        <p:strVal val="visible"/>
                                      </p:to>
                                    </p:set>
                                    <p:animEffect transition="in" filter="wipe(left)">
                                      <p:cBhvr>
                                        <p:cTn id="79" dur="500"/>
                                        <p:tgtEl>
                                          <p:spTgt spid="5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2" grpId="0"/>
      <p:bldP spid="5" grpId="0" animBg="1"/>
      <p:bldP spid="9" grpId="0"/>
      <p:bldP spid="10" grpId="0" animBg="1"/>
      <p:bldP spid="11" grpId="0"/>
      <p:bldP spid="12" grpId="0"/>
      <p:bldP spid="13" grpId="0" animBg="1"/>
      <p:bldP spid="14" grpId="0"/>
      <p:bldP spid="15" grpId="0" animBg="1"/>
      <p:bldP spid="16" grpId="0"/>
      <p:bldP spid="8" grpId="0" animBg="1"/>
      <p:bldP spid="17" grpId="0" animBg="1"/>
      <p:bldP spid="2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a:t>
            </a:r>
            <a:br>
              <a:rPr lang="en-IN" dirty="0"/>
            </a:br>
            <a:r>
              <a:rPr lang="en-IN" dirty="0"/>
              <a:t>Recording an Asset as an Expense </a:t>
            </a:r>
            <a:r>
              <a:rPr lang="en-IN" sz="2600" dirty="0"/>
              <a:t>(continued 3)</a:t>
            </a:r>
            <a:endParaRPr lang="en-US" sz="2600" dirty="0"/>
          </a:p>
        </p:txBody>
      </p:sp>
      <p:sp>
        <p:nvSpPr>
          <p:cNvPr id="3" name="Content Placeholder 2"/>
          <p:cNvSpPr>
            <a:spLocks noGrp="1"/>
          </p:cNvSpPr>
          <p:nvPr>
            <p:ph idx="1"/>
          </p:nvPr>
        </p:nvSpPr>
        <p:spPr/>
        <p:txBody>
          <a:bodyPr/>
          <a:lstStyle/>
          <a:p>
            <a:endParaRPr lang="en-US" dirty="0"/>
          </a:p>
          <a:p>
            <a:pPr marL="0" indent="0">
              <a:buNone/>
            </a:pPr>
            <a:r>
              <a:rPr lang="en-US" dirty="0"/>
              <a:t> </a:t>
            </a:r>
          </a:p>
        </p:txBody>
      </p:sp>
      <p:sp>
        <p:nvSpPr>
          <p:cNvPr id="56" name="Rectangle 55"/>
          <p:cNvSpPr/>
          <p:nvPr/>
        </p:nvSpPr>
        <p:spPr>
          <a:xfrm>
            <a:off x="838200" y="3633787"/>
            <a:ext cx="8019383" cy="2462213"/>
          </a:xfrm>
          <a:prstGeom prst="rect">
            <a:avLst/>
          </a:prstGeom>
          <a:ln w="28575">
            <a:solidFill>
              <a:srgbClr val="C00000"/>
            </a:solidFill>
          </a:ln>
        </p:spPr>
        <p:txBody>
          <a:bodyPr>
            <a:spAutoFit/>
          </a:bodyPr>
          <a:lstStyle/>
          <a:p>
            <a:r>
              <a:rPr lang="en-IN" sz="2200" b="1" dirty="0">
                <a:solidFill>
                  <a:srgbClr val="C00000"/>
                </a:solidFill>
              </a:rPr>
              <a:t>Step 4</a:t>
            </a:r>
            <a:br>
              <a:rPr lang="en-IN" sz="2200" dirty="0"/>
            </a:br>
            <a:r>
              <a:rPr lang="en-IN" sz="2200" dirty="0"/>
              <a:t>Also, a </a:t>
            </a:r>
            <a:r>
              <a:rPr lang="en-IN" sz="2200" b="1" dirty="0">
                <a:solidFill>
                  <a:srgbClr val="C00000"/>
                </a:solidFill>
              </a:rPr>
              <a:t>disclosure note </a:t>
            </a:r>
            <a:r>
              <a:rPr lang="en-IN" sz="2200" dirty="0"/>
              <a:t>accompanying Seidman’s 2021 financial statements should describe the </a:t>
            </a:r>
            <a:r>
              <a:rPr lang="en-IN" sz="2200" b="1" dirty="0">
                <a:solidFill>
                  <a:srgbClr val="C00000"/>
                </a:solidFill>
              </a:rPr>
              <a:t>nature of the error</a:t>
            </a:r>
            <a:r>
              <a:rPr lang="en-IN" sz="2200" b="1" dirty="0"/>
              <a:t> </a:t>
            </a:r>
            <a:r>
              <a:rPr lang="en-IN" sz="2200" dirty="0"/>
              <a:t>and the impact of its correction on each financial statement line item and any per share amounts affected for each period presented</a:t>
            </a:r>
            <a:r>
              <a:rPr lang="en-IN" sz="2200" b="1" dirty="0">
                <a:solidFill>
                  <a:srgbClr val="C00000"/>
                </a:solidFill>
              </a:rPr>
              <a:t> </a:t>
            </a:r>
            <a:r>
              <a:rPr lang="en-IN" sz="2200" dirty="0"/>
              <a:t>(net income understated by $5.6 million in 2019 and overstated by $1.4 million in 2020).</a:t>
            </a:r>
            <a:endParaRPr lang="en-US" sz="2200" dirty="0"/>
          </a:p>
        </p:txBody>
      </p:sp>
      <p:sp>
        <p:nvSpPr>
          <p:cNvPr id="61" name="Rectangle 60"/>
          <p:cNvSpPr/>
          <p:nvPr/>
        </p:nvSpPr>
        <p:spPr>
          <a:xfrm>
            <a:off x="761999" y="1660145"/>
            <a:ext cx="8148380" cy="1785104"/>
          </a:xfrm>
          <a:prstGeom prst="rect">
            <a:avLst/>
          </a:prstGeom>
        </p:spPr>
        <p:txBody>
          <a:bodyPr wrap="square">
            <a:spAutoFit/>
          </a:bodyPr>
          <a:lstStyle/>
          <a:p>
            <a:r>
              <a:rPr lang="en-IN" sz="2200" dirty="0"/>
              <a:t>In 2021, internal auditors discovered that Seidman Distribution, Inc., had debited an expense account for the $7 million cost of sorting equipment purchased at the beginning of 2019. The equipment’s useful life was expected to be five years with no residual value. Straight-line depreciation is used by Seidman.</a:t>
            </a:r>
            <a:endParaRPr lang="en-US" sz="2200" dirty="0"/>
          </a:p>
        </p:txBody>
      </p:sp>
      <p:sp>
        <p:nvSpPr>
          <p:cNvPr id="7" name="Slide Number Placeholder 5">
            <a:extLst>
              <a:ext uri="{FF2B5EF4-FFF2-40B4-BE49-F238E27FC236}">
                <a16:creationId xmlns:a16="http://schemas.microsoft.com/office/drawing/2014/main" id="{6C811ABF-61D7-D545-A59D-DC04C254BE1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51</a:t>
            </a:fld>
            <a:endParaRPr lang="en-US" dirty="0"/>
          </a:p>
        </p:txBody>
      </p:sp>
    </p:spTree>
    <p:extLst>
      <p:ext uri="{BB962C8B-B14F-4D97-AF65-F5344CB8AC3E}">
        <p14:creationId xmlns:p14="http://schemas.microsoft.com/office/powerpoint/2010/main" val="43534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left)">
                                      <p:cBhvr>
                                        <p:cTn id="11"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61"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400" dirty="0"/>
              <a:t>Concept Check: Errors</a:t>
            </a:r>
            <a:endParaRPr lang="en-US" sz="3400" dirty="0"/>
          </a:p>
        </p:txBody>
      </p:sp>
      <p:sp>
        <p:nvSpPr>
          <p:cNvPr id="414723" name="Rectangle 3"/>
          <p:cNvSpPr>
            <a:spLocks noGrp="1" noChangeArrowheads="1"/>
          </p:cNvSpPr>
          <p:nvPr>
            <p:ph idx="1"/>
          </p:nvPr>
        </p:nvSpPr>
        <p:spPr>
          <a:xfrm>
            <a:off x="693682" y="1219200"/>
            <a:ext cx="8450317" cy="5260428"/>
          </a:xfrm>
          <a:solidFill>
            <a:schemeClr val="bg1">
              <a:lumMod val="95000"/>
            </a:schemeClr>
          </a:solidFill>
        </p:spPr>
        <p:txBody>
          <a:bodyPr>
            <a:noAutofit/>
          </a:bodyPr>
          <a:lstStyle/>
          <a:p>
            <a:pPr marL="0" indent="0">
              <a:spcAft>
                <a:spcPts val="1200"/>
              </a:spcAft>
              <a:buNone/>
            </a:pPr>
            <a:r>
              <a:rPr lang="en-US" sz="2300" dirty="0"/>
              <a:t>Which of the following is </a:t>
            </a:r>
            <a:r>
              <a:rPr lang="en-US" sz="2300" b="1" dirty="0"/>
              <a:t>not</a:t>
            </a:r>
            <a:r>
              <a:rPr lang="en-US" sz="2300" dirty="0"/>
              <a:t> true regarding the correction of an error?</a:t>
            </a:r>
          </a:p>
          <a:p>
            <a:pPr marL="457200" indent="-457200">
              <a:buFont typeface="+mj-lt"/>
              <a:buAutoNum type="alphaLcPeriod"/>
            </a:pPr>
            <a:r>
              <a:rPr lang="en-US" sz="2300" dirty="0"/>
              <a:t>A journal entry is made to correct any account balances that are incorrect as a result of the error</a:t>
            </a:r>
          </a:p>
          <a:p>
            <a:pPr marL="457200" indent="-457200">
              <a:buFont typeface="+mj-lt"/>
              <a:buAutoNum type="alphaLcPeriod"/>
            </a:pPr>
            <a:r>
              <a:rPr lang="en-US" sz="2300" dirty="0"/>
              <a:t>Prior years’ financial statements are restated to reflect the correction of the error (if the error affected those statements)</a:t>
            </a:r>
          </a:p>
          <a:p>
            <a:pPr marL="457200" indent="-457200">
              <a:buFont typeface="+mj-lt"/>
              <a:buAutoNum type="alphaLcPeriod"/>
            </a:pPr>
            <a:r>
              <a:rPr lang="en-US" sz="2300" dirty="0"/>
              <a:t>The correction is reported prospectively; previous financial statements are not revised </a:t>
            </a:r>
          </a:p>
          <a:p>
            <a:pPr marL="457200" indent="-457200">
              <a:buFont typeface="+mj-lt"/>
              <a:buAutoNum type="alphaLcPeriod"/>
            </a:pPr>
            <a:r>
              <a:rPr lang="en-US" sz="2300" dirty="0"/>
              <a:t>A disclosure note should describe the nature of the error and the impact of its correction on each financial statement line item and any per-share amounts affected for each prior period presented. </a:t>
            </a:r>
          </a:p>
        </p:txBody>
      </p:sp>
      <p:sp>
        <p:nvSpPr>
          <p:cNvPr id="2" name="Oval 1"/>
          <p:cNvSpPr/>
          <p:nvPr/>
        </p:nvSpPr>
        <p:spPr bwMode="auto">
          <a:xfrm flipV="1">
            <a:off x="609600" y="365760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914400" y="5410200"/>
            <a:ext cx="7959798" cy="1013098"/>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000" dirty="0"/>
              <a:t>The correct answer is </a:t>
            </a:r>
            <a:r>
              <a:rPr lang="en-US" sz="2000" i="1" dirty="0"/>
              <a:t>c</a:t>
            </a:r>
            <a:r>
              <a:rPr lang="en-US" sz="2000" dirty="0"/>
              <a:t>. The effect of an error is reported as an </a:t>
            </a:r>
            <a:r>
              <a:rPr lang="en-US" sz="2000" b="1" dirty="0">
                <a:solidFill>
                  <a:srgbClr val="C00000"/>
                </a:solidFill>
              </a:rPr>
              <a:t>adjustment to beginning-of-period retained earnings </a:t>
            </a:r>
            <a:r>
              <a:rPr lang="en-US" sz="2000" dirty="0"/>
              <a:t>and prior years’ financial statements are restated.</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LO20-6</a:t>
            </a:r>
          </a:p>
        </p:txBody>
      </p:sp>
      <p:sp>
        <p:nvSpPr>
          <p:cNvPr id="8" name="Slide Number Placeholder 5">
            <a:extLst>
              <a:ext uri="{FF2B5EF4-FFF2-40B4-BE49-F238E27FC236}">
                <a16:creationId xmlns:a16="http://schemas.microsoft.com/office/drawing/2014/main" id="{C79A1691-F8F6-774B-8D80-3619865A5CC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52</a:t>
            </a:fld>
            <a:endParaRPr lang="en-US" dirty="0"/>
          </a:p>
        </p:txBody>
      </p:sp>
    </p:spTree>
    <p:extLst>
      <p:ext uri="{BB962C8B-B14F-4D97-AF65-F5344CB8AC3E}">
        <p14:creationId xmlns:p14="http://schemas.microsoft.com/office/powerpoint/2010/main" val="4054967846"/>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761999" y="0"/>
            <a:ext cx="8382000" cy="121121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a:t>
            </a:r>
            <a:br>
              <a:rPr lang="en-IN" dirty="0"/>
            </a:br>
            <a:r>
              <a:rPr lang="en-IN" dirty="0"/>
              <a:t>Recording an Asset as an Expense </a:t>
            </a:r>
            <a:r>
              <a:rPr lang="en-IN" sz="2600" dirty="0"/>
              <a:t>(concluded)</a:t>
            </a:r>
            <a:endParaRPr lang="en-US" sz="2600" dirty="0"/>
          </a:p>
        </p:txBody>
      </p:sp>
      <p:sp>
        <p:nvSpPr>
          <p:cNvPr id="2" name="Content Placeholder 1"/>
          <p:cNvSpPr>
            <a:spLocks noGrp="1"/>
          </p:cNvSpPr>
          <p:nvPr>
            <p:ph idx="1"/>
          </p:nvPr>
        </p:nvSpPr>
        <p:spPr>
          <a:xfrm>
            <a:off x="761999" y="1447800"/>
            <a:ext cx="8013600" cy="5057775"/>
          </a:xfrm>
        </p:spPr>
        <p:txBody>
          <a:bodyPr>
            <a:normAutofit fontScale="85000" lnSpcReduction="10000"/>
          </a:bodyPr>
          <a:lstStyle/>
          <a:p>
            <a:pPr marL="0" indent="0">
              <a:spcAft>
                <a:spcPts val="600"/>
              </a:spcAft>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IN" dirty="0"/>
          </a:p>
          <a:p>
            <a:endParaRPr lang="en-IN" dirty="0"/>
          </a:p>
          <a:p>
            <a:endParaRPr lang="en-IN" sz="3000" dirty="0"/>
          </a:p>
          <a:p>
            <a:pPr>
              <a:lnSpc>
                <a:spcPct val="110000"/>
              </a:lnSpc>
            </a:pPr>
            <a:r>
              <a:rPr lang="en-IN" sz="3000" dirty="0"/>
              <a:t>Most errors </a:t>
            </a:r>
            <a:r>
              <a:rPr lang="en-IN" sz="3000" b="1" dirty="0">
                <a:solidFill>
                  <a:srgbClr val="C00000"/>
                </a:solidFill>
              </a:rPr>
              <a:t>eventually self-correct</a:t>
            </a:r>
          </a:p>
          <a:p>
            <a:pPr>
              <a:lnSpc>
                <a:spcPct val="110000"/>
              </a:lnSpc>
            </a:pPr>
            <a:r>
              <a:rPr lang="en-IN" sz="3000" dirty="0"/>
              <a:t>Even errors that eventually correct themselves cause financial statements to be misstated in the meantime</a:t>
            </a:r>
          </a:p>
          <a:p>
            <a:pPr marL="0" indent="0">
              <a:buNone/>
            </a:pPr>
            <a:endParaRPr lang="en-IN" dirty="0"/>
          </a:p>
          <a:p>
            <a:endParaRPr lang="en-US" dirty="0"/>
          </a:p>
        </p:txBody>
      </p:sp>
      <p:sp>
        <p:nvSpPr>
          <p:cNvPr id="3" name="Right Arrow Callout 2"/>
          <p:cNvSpPr/>
          <p:nvPr/>
        </p:nvSpPr>
        <p:spPr>
          <a:xfrm>
            <a:off x="979265" y="1752600"/>
            <a:ext cx="3211735" cy="988867"/>
          </a:xfrm>
          <a:prstGeom prst="rightArrowCallout">
            <a:avLst>
              <a:gd name="adj1" fmla="val 22062"/>
              <a:gd name="adj2" fmla="val 27938"/>
              <a:gd name="adj3" fmla="val 24266"/>
              <a:gd name="adj4" fmla="val 8384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ysClr val="windowText" lastClr="000000"/>
                </a:solidFill>
              </a:rPr>
              <a:t>The effect of most errors is different</a:t>
            </a:r>
            <a:endParaRPr lang="en-US" sz="2600" dirty="0">
              <a:solidFill>
                <a:sysClr val="windowText" lastClr="000000"/>
              </a:solidFill>
            </a:endParaRPr>
          </a:p>
        </p:txBody>
      </p:sp>
      <p:sp>
        <p:nvSpPr>
          <p:cNvPr id="5" name="Rounded Rectangle 4"/>
          <p:cNvSpPr/>
          <p:nvPr/>
        </p:nvSpPr>
        <p:spPr>
          <a:xfrm>
            <a:off x="4724400" y="1752600"/>
            <a:ext cx="4038600" cy="98886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ysClr val="windowText" lastClr="000000"/>
                </a:solidFill>
              </a:rPr>
              <a:t>Depending on </a:t>
            </a:r>
            <a:r>
              <a:rPr lang="en-IN" sz="2600" b="1" dirty="0">
                <a:solidFill>
                  <a:srgbClr val="C00000"/>
                </a:solidFill>
              </a:rPr>
              <a:t>when</a:t>
            </a:r>
            <a:r>
              <a:rPr lang="en-IN" sz="2600" dirty="0">
                <a:solidFill>
                  <a:sysClr val="windowText" lastClr="000000"/>
                </a:solidFill>
              </a:rPr>
              <a:t> the error is discovered</a:t>
            </a:r>
            <a:endParaRPr lang="en-US" sz="2600" dirty="0">
              <a:solidFill>
                <a:sysClr val="windowText" lastClr="000000"/>
              </a:solidFill>
            </a:endParaRPr>
          </a:p>
        </p:txBody>
      </p:sp>
      <p:sp>
        <p:nvSpPr>
          <p:cNvPr id="7" name="Right Arrow Callout 6"/>
          <p:cNvSpPr/>
          <p:nvPr/>
        </p:nvSpPr>
        <p:spPr>
          <a:xfrm>
            <a:off x="914401" y="2973533"/>
            <a:ext cx="3276599" cy="1598467"/>
          </a:xfrm>
          <a:prstGeom prst="rightArrowCallout">
            <a:avLst>
              <a:gd name="adj1" fmla="val 22062"/>
              <a:gd name="adj2" fmla="val 27938"/>
              <a:gd name="adj3" fmla="val 24266"/>
              <a:gd name="adj4" fmla="val 8384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ysClr val="windowText" lastClr="000000"/>
                </a:solidFill>
              </a:rPr>
              <a:t>If the error in our illustration is not discovered until 2024 or after</a:t>
            </a:r>
            <a:endParaRPr lang="en-US" sz="2600" dirty="0">
              <a:solidFill>
                <a:sysClr val="windowText" lastClr="000000"/>
              </a:solidFill>
            </a:endParaRPr>
          </a:p>
        </p:txBody>
      </p:sp>
      <p:sp>
        <p:nvSpPr>
          <p:cNvPr id="8" name="Rounded Rectangle 7"/>
          <p:cNvSpPr/>
          <p:nvPr/>
        </p:nvSpPr>
        <p:spPr>
          <a:xfrm>
            <a:off x="4724400" y="3278332"/>
            <a:ext cx="4038600" cy="98886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ysClr val="windowText" lastClr="000000"/>
                </a:solidFill>
              </a:rPr>
              <a:t>No correcting entry at all would be needed</a:t>
            </a:r>
            <a:endParaRPr lang="en-US" sz="2600" dirty="0">
              <a:solidFill>
                <a:sysClr val="windowText" lastClr="000000"/>
              </a:solidFill>
            </a:endParaRPr>
          </a:p>
        </p:txBody>
      </p:sp>
      <p:sp>
        <p:nvSpPr>
          <p:cNvPr id="9" name="Slide Number Placeholder 5">
            <a:extLst>
              <a:ext uri="{FF2B5EF4-FFF2-40B4-BE49-F238E27FC236}">
                <a16:creationId xmlns:a16="http://schemas.microsoft.com/office/drawing/2014/main" id="{9DDFD1CD-756E-6A40-9494-BA4F0931C9B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53</a:t>
            </a:fld>
            <a:endParaRPr lang="en-US" dirty="0"/>
          </a:p>
        </p:txBody>
      </p:sp>
    </p:spTree>
    <p:extLst>
      <p:ext uri="{BB962C8B-B14F-4D97-AF65-F5344CB8AC3E}">
        <p14:creationId xmlns:p14="http://schemas.microsoft.com/office/powerpoint/2010/main" val="61824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Effect transition="in" filter="fade">
                                      <p:cBhvr>
                                        <p:cTn id="23" dur="500"/>
                                        <p:tgtEl>
                                          <p:spTgt spid="2">
                                            <p:txEl>
                                              <p:pRg st="8" end="8"/>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Diagonal Corner Rectangle 9"/>
          <p:cNvSpPr/>
          <p:nvPr/>
        </p:nvSpPr>
        <p:spPr>
          <a:xfrm>
            <a:off x="668360" y="1219200"/>
            <a:ext cx="8285266" cy="5207003"/>
          </a:xfrm>
          <a:prstGeom prst="round2DiagRect">
            <a:avLst>
              <a:gd name="adj1" fmla="val 0"/>
              <a:gd name="adj2" fmla="val 7184"/>
            </a:avLst>
          </a:prstGeom>
          <a:solidFill>
            <a:srgbClr val="FFFAB0"/>
          </a:solidFill>
          <a:ln w="19050">
            <a:solidFill>
              <a:srgbClr val="F7964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N" dirty="0">
              <a:solidFill>
                <a:schemeClr val="tx1"/>
              </a:solidFill>
            </a:endParaRPr>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a:t>
            </a:r>
            <a:br>
              <a:rPr lang="en-IN" dirty="0"/>
            </a:br>
            <a:r>
              <a:rPr lang="en-IN" dirty="0"/>
              <a:t>Inventory Misstated</a:t>
            </a:r>
            <a:endParaRPr lang="en-US" dirty="0"/>
          </a:p>
        </p:txBody>
      </p:sp>
      <p:sp>
        <p:nvSpPr>
          <p:cNvPr id="2" name="Content Placeholder 1"/>
          <p:cNvSpPr>
            <a:spLocks noGrp="1"/>
          </p:cNvSpPr>
          <p:nvPr>
            <p:ph idx="1"/>
          </p:nvPr>
        </p:nvSpPr>
        <p:spPr>
          <a:xfrm>
            <a:off x="858733" y="1520829"/>
            <a:ext cx="8013600" cy="5057775"/>
          </a:xfrm>
        </p:spPr>
        <p:txBody>
          <a:bodyPr/>
          <a:lstStyle/>
          <a:p>
            <a:pPr marL="0" indent="0">
              <a:buNone/>
            </a:pPr>
            <a:endParaRPr lang="en-IN" dirty="0"/>
          </a:p>
          <a:p>
            <a:endParaRPr lang="en-US" dirty="0"/>
          </a:p>
        </p:txBody>
      </p:sp>
      <p:sp>
        <p:nvSpPr>
          <p:cNvPr id="6" name="TextBox 5"/>
          <p:cNvSpPr txBox="1"/>
          <p:nvPr/>
        </p:nvSpPr>
        <p:spPr>
          <a:xfrm>
            <a:off x="722900" y="1411971"/>
            <a:ext cx="8149433" cy="646331"/>
          </a:xfrm>
          <a:prstGeom prst="rect">
            <a:avLst/>
          </a:prstGeom>
          <a:noFill/>
        </p:spPr>
        <p:txBody>
          <a:bodyPr wrap="square" rtlCol="0">
            <a:spAutoFit/>
          </a:bodyPr>
          <a:lstStyle/>
          <a:p>
            <a:r>
              <a:rPr lang="en-US" dirty="0"/>
              <a:t>In early 2021, Overseas Wholesale Supply discovered that $1 million of inventory had been inadvertently excluded from its 2019 ending inventory count. </a:t>
            </a:r>
          </a:p>
        </p:txBody>
      </p:sp>
      <p:sp>
        <p:nvSpPr>
          <p:cNvPr id="7" name="TextBox 6"/>
          <p:cNvSpPr txBox="1"/>
          <p:nvPr/>
        </p:nvSpPr>
        <p:spPr>
          <a:xfrm>
            <a:off x="858733" y="2129524"/>
            <a:ext cx="3657601" cy="646331"/>
          </a:xfrm>
          <a:prstGeom prst="rect">
            <a:avLst/>
          </a:prstGeom>
          <a:noFill/>
        </p:spPr>
        <p:txBody>
          <a:bodyPr wrap="square" rtlCol="0">
            <a:spAutoFit/>
          </a:bodyPr>
          <a:lstStyle/>
          <a:p>
            <a:r>
              <a:rPr lang="en-US" b="1" dirty="0"/>
              <a:t>Analysis</a:t>
            </a:r>
          </a:p>
          <a:p>
            <a:r>
              <a:rPr lang="en-US" dirty="0"/>
              <a:t>U= Understated      O= Overstated</a:t>
            </a:r>
          </a:p>
        </p:txBody>
      </p:sp>
      <p:sp>
        <p:nvSpPr>
          <p:cNvPr id="9" name="TextBox 8"/>
          <p:cNvSpPr txBox="1"/>
          <p:nvPr/>
        </p:nvSpPr>
        <p:spPr>
          <a:xfrm>
            <a:off x="934934" y="2886670"/>
            <a:ext cx="2667000" cy="923330"/>
          </a:xfrm>
          <a:prstGeom prst="rect">
            <a:avLst/>
          </a:prstGeom>
          <a:noFill/>
        </p:spPr>
        <p:txBody>
          <a:bodyPr wrap="square" rtlCol="0">
            <a:spAutoFit/>
          </a:bodyPr>
          <a:lstStyle/>
          <a:p>
            <a:r>
              <a:rPr lang="en-US" dirty="0"/>
              <a:t>Beginning inventory</a:t>
            </a:r>
          </a:p>
          <a:p>
            <a:r>
              <a:rPr lang="en-US" dirty="0"/>
              <a:t>Plus: Net purchases</a:t>
            </a:r>
          </a:p>
          <a:p>
            <a:r>
              <a:rPr lang="en-US" b="1" dirty="0">
                <a:solidFill>
                  <a:srgbClr val="CC0066"/>
                </a:solidFill>
              </a:rPr>
              <a:t>Less: Ending inventory</a:t>
            </a:r>
          </a:p>
        </p:txBody>
      </p:sp>
      <p:sp>
        <p:nvSpPr>
          <p:cNvPr id="11" name="TextBox 10"/>
          <p:cNvSpPr txBox="1"/>
          <p:nvPr/>
        </p:nvSpPr>
        <p:spPr>
          <a:xfrm>
            <a:off x="934934" y="3835293"/>
            <a:ext cx="2133600" cy="369332"/>
          </a:xfrm>
          <a:prstGeom prst="rect">
            <a:avLst/>
          </a:prstGeom>
          <a:noFill/>
        </p:spPr>
        <p:txBody>
          <a:bodyPr wrap="square" rtlCol="0">
            <a:spAutoFit/>
          </a:bodyPr>
          <a:lstStyle/>
          <a:p>
            <a:r>
              <a:rPr lang="en-US" dirty="0"/>
              <a:t>Cost of goods sold</a:t>
            </a:r>
          </a:p>
        </p:txBody>
      </p:sp>
      <p:cxnSp>
        <p:nvCxnSpPr>
          <p:cNvPr id="13" name="Straight Connector 12"/>
          <p:cNvCxnSpPr/>
          <p:nvPr/>
        </p:nvCxnSpPr>
        <p:spPr>
          <a:xfrm>
            <a:off x="934934" y="3835293"/>
            <a:ext cx="236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58286" y="4341701"/>
            <a:ext cx="2667000" cy="923330"/>
          </a:xfrm>
          <a:prstGeom prst="rect">
            <a:avLst/>
          </a:prstGeom>
          <a:noFill/>
        </p:spPr>
        <p:txBody>
          <a:bodyPr wrap="square" rtlCol="0">
            <a:spAutoFit/>
          </a:bodyPr>
          <a:lstStyle/>
          <a:p>
            <a:r>
              <a:rPr lang="en-US" dirty="0"/>
              <a:t>Revenues</a:t>
            </a:r>
          </a:p>
          <a:p>
            <a:r>
              <a:rPr lang="en-US" dirty="0"/>
              <a:t>Less: Cost of goods sold</a:t>
            </a:r>
          </a:p>
          <a:p>
            <a:r>
              <a:rPr lang="en-US" dirty="0"/>
              <a:t>Less: Other expenses</a:t>
            </a:r>
          </a:p>
        </p:txBody>
      </p:sp>
      <p:sp>
        <p:nvSpPr>
          <p:cNvPr id="17" name="TextBox 16"/>
          <p:cNvSpPr txBox="1"/>
          <p:nvPr/>
        </p:nvSpPr>
        <p:spPr>
          <a:xfrm>
            <a:off x="5177497" y="2886671"/>
            <a:ext cx="2667000" cy="923330"/>
          </a:xfrm>
          <a:prstGeom prst="rect">
            <a:avLst/>
          </a:prstGeom>
          <a:noFill/>
        </p:spPr>
        <p:txBody>
          <a:bodyPr wrap="square" rtlCol="0">
            <a:spAutoFit/>
          </a:bodyPr>
          <a:lstStyle/>
          <a:p>
            <a:r>
              <a:rPr lang="en-US" b="1" dirty="0">
                <a:solidFill>
                  <a:srgbClr val="CC0066"/>
                </a:solidFill>
              </a:rPr>
              <a:t>Beginning inventory</a:t>
            </a:r>
          </a:p>
          <a:p>
            <a:r>
              <a:rPr lang="en-US" dirty="0"/>
              <a:t>Plus: Net purchases</a:t>
            </a:r>
          </a:p>
          <a:p>
            <a:r>
              <a:rPr lang="en-US" dirty="0"/>
              <a:t>Less: Ending inventory</a:t>
            </a:r>
          </a:p>
        </p:txBody>
      </p:sp>
      <p:sp>
        <p:nvSpPr>
          <p:cNvPr id="18" name="TextBox 17"/>
          <p:cNvSpPr txBox="1"/>
          <p:nvPr/>
        </p:nvSpPr>
        <p:spPr>
          <a:xfrm>
            <a:off x="934934" y="5202718"/>
            <a:ext cx="2133600" cy="369332"/>
          </a:xfrm>
          <a:prstGeom prst="rect">
            <a:avLst/>
          </a:prstGeom>
          <a:noFill/>
        </p:spPr>
        <p:txBody>
          <a:bodyPr wrap="square" rtlCol="0">
            <a:spAutoFit/>
          </a:bodyPr>
          <a:lstStyle/>
          <a:p>
            <a:r>
              <a:rPr lang="en-US" dirty="0"/>
              <a:t>Net income</a:t>
            </a:r>
          </a:p>
        </p:txBody>
      </p:sp>
      <p:cxnSp>
        <p:nvCxnSpPr>
          <p:cNvPr id="19" name="Straight Connector 18"/>
          <p:cNvCxnSpPr/>
          <p:nvPr/>
        </p:nvCxnSpPr>
        <p:spPr>
          <a:xfrm>
            <a:off x="958286" y="5242649"/>
            <a:ext cx="236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77497" y="3810001"/>
            <a:ext cx="236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flipH="1">
            <a:off x="5177497" y="3835293"/>
            <a:ext cx="3048000" cy="369332"/>
          </a:xfrm>
          <a:prstGeom prst="rect">
            <a:avLst/>
          </a:prstGeom>
          <a:noFill/>
        </p:spPr>
        <p:txBody>
          <a:bodyPr wrap="square" rtlCol="0">
            <a:spAutoFit/>
          </a:bodyPr>
          <a:lstStyle/>
          <a:p>
            <a:r>
              <a:rPr lang="en-US" dirty="0"/>
              <a:t>Cost of goods sold</a:t>
            </a:r>
          </a:p>
        </p:txBody>
      </p:sp>
      <p:sp>
        <p:nvSpPr>
          <p:cNvPr id="15" name="Down Arrow 14"/>
          <p:cNvSpPr/>
          <p:nvPr/>
        </p:nvSpPr>
        <p:spPr>
          <a:xfrm>
            <a:off x="1773134" y="5572050"/>
            <a:ext cx="228600" cy="295351"/>
          </a:xfrm>
          <a:prstGeom prst="downArrow">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3" name="TextBox 22"/>
          <p:cNvSpPr txBox="1"/>
          <p:nvPr/>
        </p:nvSpPr>
        <p:spPr>
          <a:xfrm>
            <a:off x="958286" y="5879068"/>
            <a:ext cx="2247900" cy="369332"/>
          </a:xfrm>
          <a:prstGeom prst="rect">
            <a:avLst/>
          </a:prstGeom>
          <a:noFill/>
        </p:spPr>
        <p:txBody>
          <a:bodyPr wrap="square" rtlCol="0">
            <a:spAutoFit/>
          </a:bodyPr>
          <a:lstStyle/>
          <a:p>
            <a:r>
              <a:rPr lang="en-US" dirty="0"/>
              <a:t>Retained earnings</a:t>
            </a:r>
          </a:p>
        </p:txBody>
      </p:sp>
      <p:sp>
        <p:nvSpPr>
          <p:cNvPr id="26" name="TextBox 25"/>
          <p:cNvSpPr txBox="1"/>
          <p:nvPr/>
        </p:nvSpPr>
        <p:spPr>
          <a:xfrm>
            <a:off x="5113183" y="4364986"/>
            <a:ext cx="2667000" cy="923330"/>
          </a:xfrm>
          <a:prstGeom prst="rect">
            <a:avLst/>
          </a:prstGeom>
          <a:noFill/>
        </p:spPr>
        <p:txBody>
          <a:bodyPr wrap="square" rtlCol="0">
            <a:spAutoFit/>
          </a:bodyPr>
          <a:lstStyle/>
          <a:p>
            <a:r>
              <a:rPr lang="en-US" dirty="0"/>
              <a:t>Revenues</a:t>
            </a:r>
          </a:p>
          <a:p>
            <a:r>
              <a:rPr lang="en-US" dirty="0"/>
              <a:t>Less: Cost of goods sold</a:t>
            </a:r>
          </a:p>
          <a:p>
            <a:r>
              <a:rPr lang="en-US" dirty="0"/>
              <a:t>Less: Other expenses</a:t>
            </a:r>
          </a:p>
        </p:txBody>
      </p:sp>
      <p:sp>
        <p:nvSpPr>
          <p:cNvPr id="27" name="TextBox 26"/>
          <p:cNvSpPr txBox="1"/>
          <p:nvPr/>
        </p:nvSpPr>
        <p:spPr>
          <a:xfrm>
            <a:off x="5113183" y="5188444"/>
            <a:ext cx="2133600" cy="369332"/>
          </a:xfrm>
          <a:prstGeom prst="rect">
            <a:avLst/>
          </a:prstGeom>
          <a:noFill/>
        </p:spPr>
        <p:txBody>
          <a:bodyPr wrap="square" rtlCol="0">
            <a:spAutoFit/>
          </a:bodyPr>
          <a:lstStyle/>
          <a:p>
            <a:r>
              <a:rPr lang="en-US" dirty="0"/>
              <a:t>Net income</a:t>
            </a:r>
          </a:p>
        </p:txBody>
      </p:sp>
      <p:cxnSp>
        <p:nvCxnSpPr>
          <p:cNvPr id="28" name="Straight Connector 27"/>
          <p:cNvCxnSpPr/>
          <p:nvPr/>
        </p:nvCxnSpPr>
        <p:spPr>
          <a:xfrm>
            <a:off x="5113183" y="5242649"/>
            <a:ext cx="2362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Down Arrow 28"/>
          <p:cNvSpPr/>
          <p:nvPr/>
        </p:nvSpPr>
        <p:spPr>
          <a:xfrm>
            <a:off x="5951383" y="5563177"/>
            <a:ext cx="228600" cy="29535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0" name="TextBox 29"/>
          <p:cNvSpPr txBox="1"/>
          <p:nvPr/>
        </p:nvSpPr>
        <p:spPr>
          <a:xfrm>
            <a:off x="4998883" y="5901902"/>
            <a:ext cx="2133600" cy="369332"/>
          </a:xfrm>
          <a:prstGeom prst="rect">
            <a:avLst/>
          </a:prstGeom>
          <a:noFill/>
        </p:spPr>
        <p:txBody>
          <a:bodyPr wrap="square" rtlCol="0">
            <a:spAutoFit/>
          </a:bodyPr>
          <a:lstStyle/>
          <a:p>
            <a:r>
              <a:rPr lang="en-US" dirty="0"/>
              <a:t>Retained earnings</a:t>
            </a:r>
          </a:p>
        </p:txBody>
      </p:sp>
      <p:sp>
        <p:nvSpPr>
          <p:cNvPr id="22" name="TextBox 21"/>
          <p:cNvSpPr txBox="1"/>
          <p:nvPr/>
        </p:nvSpPr>
        <p:spPr>
          <a:xfrm>
            <a:off x="3630924" y="3429000"/>
            <a:ext cx="376133" cy="369332"/>
          </a:xfrm>
          <a:prstGeom prst="rect">
            <a:avLst/>
          </a:prstGeom>
          <a:noFill/>
        </p:spPr>
        <p:txBody>
          <a:bodyPr wrap="square" rtlCol="0">
            <a:spAutoFit/>
          </a:bodyPr>
          <a:lstStyle/>
          <a:p>
            <a:r>
              <a:rPr lang="en-US" dirty="0"/>
              <a:t>U</a:t>
            </a:r>
          </a:p>
        </p:txBody>
      </p:sp>
      <p:sp>
        <p:nvSpPr>
          <p:cNvPr id="32" name="TextBox 31"/>
          <p:cNvSpPr txBox="1"/>
          <p:nvPr/>
        </p:nvSpPr>
        <p:spPr>
          <a:xfrm>
            <a:off x="3637461" y="3865050"/>
            <a:ext cx="510048" cy="369332"/>
          </a:xfrm>
          <a:prstGeom prst="rect">
            <a:avLst/>
          </a:prstGeom>
          <a:noFill/>
        </p:spPr>
        <p:txBody>
          <a:bodyPr wrap="square" rtlCol="0">
            <a:spAutoFit/>
          </a:bodyPr>
          <a:lstStyle/>
          <a:p>
            <a:r>
              <a:rPr lang="en-US" dirty="0"/>
              <a:t>O</a:t>
            </a:r>
          </a:p>
        </p:txBody>
      </p:sp>
      <p:sp>
        <p:nvSpPr>
          <p:cNvPr id="33" name="TextBox 32"/>
          <p:cNvSpPr txBox="1"/>
          <p:nvPr/>
        </p:nvSpPr>
        <p:spPr>
          <a:xfrm>
            <a:off x="3648638" y="4595927"/>
            <a:ext cx="266701" cy="369332"/>
          </a:xfrm>
          <a:prstGeom prst="rect">
            <a:avLst/>
          </a:prstGeom>
          <a:noFill/>
        </p:spPr>
        <p:txBody>
          <a:bodyPr wrap="square" rtlCol="0">
            <a:spAutoFit/>
          </a:bodyPr>
          <a:lstStyle/>
          <a:p>
            <a:r>
              <a:rPr lang="en-US" dirty="0"/>
              <a:t>O</a:t>
            </a:r>
          </a:p>
        </p:txBody>
      </p:sp>
      <p:sp>
        <p:nvSpPr>
          <p:cNvPr id="34" name="TextBox 33"/>
          <p:cNvSpPr txBox="1"/>
          <p:nvPr/>
        </p:nvSpPr>
        <p:spPr>
          <a:xfrm>
            <a:off x="3672989" y="5262108"/>
            <a:ext cx="510048" cy="369332"/>
          </a:xfrm>
          <a:prstGeom prst="rect">
            <a:avLst/>
          </a:prstGeom>
          <a:noFill/>
        </p:spPr>
        <p:txBody>
          <a:bodyPr wrap="square" rtlCol="0">
            <a:spAutoFit/>
          </a:bodyPr>
          <a:lstStyle/>
          <a:p>
            <a:r>
              <a:rPr lang="en-US" dirty="0"/>
              <a:t>U</a:t>
            </a:r>
          </a:p>
        </p:txBody>
      </p:sp>
      <p:sp>
        <p:nvSpPr>
          <p:cNvPr id="35" name="TextBox 34"/>
          <p:cNvSpPr txBox="1"/>
          <p:nvPr/>
        </p:nvSpPr>
        <p:spPr>
          <a:xfrm>
            <a:off x="3672989" y="5858528"/>
            <a:ext cx="510048" cy="369332"/>
          </a:xfrm>
          <a:prstGeom prst="rect">
            <a:avLst/>
          </a:prstGeom>
          <a:noFill/>
        </p:spPr>
        <p:txBody>
          <a:bodyPr wrap="square" rtlCol="0">
            <a:spAutoFit/>
          </a:bodyPr>
          <a:lstStyle/>
          <a:p>
            <a:r>
              <a:rPr lang="en-US" dirty="0"/>
              <a:t>U</a:t>
            </a:r>
          </a:p>
        </p:txBody>
      </p:sp>
      <p:sp>
        <p:nvSpPr>
          <p:cNvPr id="36" name="TextBox 35"/>
          <p:cNvSpPr txBox="1"/>
          <p:nvPr/>
        </p:nvSpPr>
        <p:spPr>
          <a:xfrm>
            <a:off x="7848367" y="2928335"/>
            <a:ext cx="510048" cy="369332"/>
          </a:xfrm>
          <a:prstGeom prst="rect">
            <a:avLst/>
          </a:prstGeom>
          <a:noFill/>
        </p:spPr>
        <p:txBody>
          <a:bodyPr wrap="square" rtlCol="0">
            <a:spAutoFit/>
          </a:bodyPr>
          <a:lstStyle/>
          <a:p>
            <a:r>
              <a:rPr lang="en-US" dirty="0"/>
              <a:t>U</a:t>
            </a:r>
          </a:p>
        </p:txBody>
      </p:sp>
      <p:sp>
        <p:nvSpPr>
          <p:cNvPr id="37" name="TextBox 36"/>
          <p:cNvSpPr txBox="1"/>
          <p:nvPr/>
        </p:nvSpPr>
        <p:spPr>
          <a:xfrm>
            <a:off x="7843270" y="3894148"/>
            <a:ext cx="510048" cy="369332"/>
          </a:xfrm>
          <a:prstGeom prst="rect">
            <a:avLst/>
          </a:prstGeom>
          <a:noFill/>
        </p:spPr>
        <p:txBody>
          <a:bodyPr wrap="square" rtlCol="0">
            <a:spAutoFit/>
          </a:bodyPr>
          <a:lstStyle/>
          <a:p>
            <a:r>
              <a:rPr lang="en-US" dirty="0"/>
              <a:t>U</a:t>
            </a:r>
          </a:p>
        </p:txBody>
      </p:sp>
      <p:sp>
        <p:nvSpPr>
          <p:cNvPr id="38" name="TextBox 37"/>
          <p:cNvSpPr txBox="1"/>
          <p:nvPr/>
        </p:nvSpPr>
        <p:spPr>
          <a:xfrm>
            <a:off x="7843270" y="4647223"/>
            <a:ext cx="510048" cy="369332"/>
          </a:xfrm>
          <a:prstGeom prst="rect">
            <a:avLst/>
          </a:prstGeom>
          <a:noFill/>
        </p:spPr>
        <p:txBody>
          <a:bodyPr wrap="square" rtlCol="0">
            <a:spAutoFit/>
          </a:bodyPr>
          <a:lstStyle/>
          <a:p>
            <a:r>
              <a:rPr lang="en-US" dirty="0"/>
              <a:t>U</a:t>
            </a:r>
          </a:p>
        </p:txBody>
      </p:sp>
      <p:sp>
        <p:nvSpPr>
          <p:cNvPr id="39" name="TextBox 38"/>
          <p:cNvSpPr txBox="1"/>
          <p:nvPr/>
        </p:nvSpPr>
        <p:spPr>
          <a:xfrm>
            <a:off x="7843270" y="5235582"/>
            <a:ext cx="266701" cy="369332"/>
          </a:xfrm>
          <a:prstGeom prst="rect">
            <a:avLst/>
          </a:prstGeom>
          <a:noFill/>
        </p:spPr>
        <p:txBody>
          <a:bodyPr wrap="square" rtlCol="0">
            <a:spAutoFit/>
          </a:bodyPr>
          <a:lstStyle/>
          <a:p>
            <a:r>
              <a:rPr lang="en-US" dirty="0"/>
              <a:t>O</a:t>
            </a:r>
          </a:p>
        </p:txBody>
      </p:sp>
      <p:sp>
        <p:nvSpPr>
          <p:cNvPr id="31" name="TextBox 30"/>
          <p:cNvSpPr txBox="1"/>
          <p:nvPr/>
        </p:nvSpPr>
        <p:spPr>
          <a:xfrm>
            <a:off x="7557548" y="5932019"/>
            <a:ext cx="1367632" cy="369332"/>
          </a:xfrm>
          <a:prstGeom prst="rect">
            <a:avLst/>
          </a:prstGeom>
          <a:noFill/>
        </p:spPr>
        <p:txBody>
          <a:bodyPr wrap="square" rtlCol="0">
            <a:spAutoFit/>
          </a:bodyPr>
          <a:lstStyle/>
          <a:p>
            <a:r>
              <a:rPr lang="en-US" i="1" dirty="0"/>
              <a:t>corrected</a:t>
            </a:r>
          </a:p>
        </p:txBody>
      </p:sp>
      <p:cxnSp>
        <p:nvCxnSpPr>
          <p:cNvPr id="41" name="Straight Connector 40"/>
          <p:cNvCxnSpPr/>
          <p:nvPr/>
        </p:nvCxnSpPr>
        <p:spPr>
          <a:xfrm flipV="1">
            <a:off x="7475383" y="6248400"/>
            <a:ext cx="1256891" cy="22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7488134" y="6324601"/>
            <a:ext cx="1256891" cy="228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Elbow Connector 43"/>
          <p:cNvCxnSpPr>
            <a:cxnSpLocks/>
          </p:cNvCxnSpPr>
          <p:nvPr/>
        </p:nvCxnSpPr>
        <p:spPr>
          <a:xfrm flipV="1">
            <a:off x="4149661" y="3113001"/>
            <a:ext cx="849222" cy="536416"/>
          </a:xfrm>
          <a:prstGeom prst="bentConnector3">
            <a:avLst/>
          </a:prstGeom>
          <a:ln>
            <a:tailEnd type="triangle"/>
          </a:ln>
        </p:spPr>
        <p:style>
          <a:lnRef idx="3">
            <a:schemeClr val="dk1"/>
          </a:lnRef>
          <a:fillRef idx="0">
            <a:schemeClr val="dk1"/>
          </a:fillRef>
          <a:effectRef idx="2">
            <a:schemeClr val="dk1"/>
          </a:effectRef>
          <a:fontRef idx="minor">
            <a:schemeClr val="tx1"/>
          </a:fontRef>
        </p:style>
      </p:cxnSp>
      <p:sp>
        <p:nvSpPr>
          <p:cNvPr id="40" name="TextBox 39">
            <a:extLst>
              <a:ext uri="{FF2B5EF4-FFF2-40B4-BE49-F238E27FC236}">
                <a16:creationId xmlns:a16="http://schemas.microsoft.com/office/drawing/2014/main" id="{31C81D69-FEB7-4847-BCE5-4947C6D45A98}"/>
              </a:ext>
            </a:extLst>
          </p:cNvPr>
          <p:cNvSpPr txBox="1"/>
          <p:nvPr/>
        </p:nvSpPr>
        <p:spPr>
          <a:xfrm>
            <a:off x="2541710" y="2676075"/>
            <a:ext cx="1238838" cy="369332"/>
          </a:xfrm>
          <a:prstGeom prst="rect">
            <a:avLst/>
          </a:prstGeom>
          <a:noFill/>
        </p:spPr>
        <p:txBody>
          <a:bodyPr wrap="square" rtlCol="0">
            <a:spAutoFit/>
          </a:bodyPr>
          <a:lstStyle/>
          <a:p>
            <a:r>
              <a:rPr lang="en-US" b="1" dirty="0"/>
              <a:t>2019</a:t>
            </a:r>
          </a:p>
        </p:txBody>
      </p:sp>
      <p:sp>
        <p:nvSpPr>
          <p:cNvPr id="45" name="TextBox 44">
            <a:extLst>
              <a:ext uri="{FF2B5EF4-FFF2-40B4-BE49-F238E27FC236}">
                <a16:creationId xmlns:a16="http://schemas.microsoft.com/office/drawing/2014/main" id="{D365F3B1-5275-46BF-AD55-858441CF52D1}"/>
              </a:ext>
            </a:extLst>
          </p:cNvPr>
          <p:cNvSpPr txBox="1"/>
          <p:nvPr/>
        </p:nvSpPr>
        <p:spPr>
          <a:xfrm>
            <a:off x="6778593" y="2681106"/>
            <a:ext cx="1238838" cy="369332"/>
          </a:xfrm>
          <a:prstGeom prst="rect">
            <a:avLst/>
          </a:prstGeom>
          <a:noFill/>
        </p:spPr>
        <p:txBody>
          <a:bodyPr wrap="square" rtlCol="0">
            <a:spAutoFit/>
          </a:bodyPr>
          <a:lstStyle/>
          <a:p>
            <a:r>
              <a:rPr lang="en-US" b="1" dirty="0"/>
              <a:t>2020</a:t>
            </a:r>
          </a:p>
        </p:txBody>
      </p:sp>
      <p:cxnSp>
        <p:nvCxnSpPr>
          <p:cNvPr id="12" name="Straight Connector 11">
            <a:extLst>
              <a:ext uri="{FF2B5EF4-FFF2-40B4-BE49-F238E27FC236}">
                <a16:creationId xmlns:a16="http://schemas.microsoft.com/office/drawing/2014/main" id="{6D19A9AF-4DA9-48FE-B619-380B4809C057}"/>
              </a:ext>
            </a:extLst>
          </p:cNvPr>
          <p:cNvCxnSpPr>
            <a:cxnSpLocks/>
          </p:cNvCxnSpPr>
          <p:nvPr/>
        </p:nvCxnSpPr>
        <p:spPr>
          <a:xfrm>
            <a:off x="722900" y="2990164"/>
            <a:ext cx="8230726" cy="0"/>
          </a:xfrm>
          <a:prstGeom prst="line">
            <a:avLst/>
          </a:prstGeom>
          <a:ln w="19050"/>
        </p:spPr>
        <p:style>
          <a:lnRef idx="1">
            <a:schemeClr val="dk1"/>
          </a:lnRef>
          <a:fillRef idx="0">
            <a:schemeClr val="dk1"/>
          </a:fillRef>
          <a:effectRef idx="0">
            <a:schemeClr val="dk1"/>
          </a:effectRef>
          <a:fontRef idx="minor">
            <a:schemeClr val="tx1"/>
          </a:fontRef>
        </p:style>
      </p:cxnSp>
      <p:sp>
        <p:nvSpPr>
          <p:cNvPr id="42" name="Slide Number Placeholder 5">
            <a:extLst>
              <a:ext uri="{FF2B5EF4-FFF2-40B4-BE49-F238E27FC236}">
                <a16:creationId xmlns:a16="http://schemas.microsoft.com/office/drawing/2014/main" id="{6CA4C497-EF54-3848-A19F-926B9549424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54</a:t>
            </a:fld>
            <a:endParaRPr lang="en-US" dirty="0"/>
          </a:p>
        </p:txBody>
      </p:sp>
    </p:spTree>
    <p:extLst>
      <p:ext uri="{BB962C8B-B14F-4D97-AF65-F5344CB8AC3E}">
        <p14:creationId xmlns:p14="http://schemas.microsoft.com/office/powerpoint/2010/main" val="143416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nodePh="1">
                                  <p:stCondLst>
                                    <p:cond delay="0"/>
                                  </p:stCondLst>
                                  <p:endCondLst>
                                    <p:cond evt="begin" delay="0">
                                      <p:tn val="8"/>
                                    </p:cond>
                                  </p:end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5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par>
                                <p:cTn id="38" presetID="10"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500"/>
                                        <p:tgtEl>
                                          <p:spTgt spid="2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fade">
                                      <p:cBhvr>
                                        <p:cTn id="49" dur="500"/>
                                        <p:tgtEl>
                                          <p:spTgt spid="2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par>
                                <p:cTn id="56" presetID="10" presetClass="entr" presetSubtype="0" fill="hold"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fade">
                                      <p:cBhvr>
                                        <p:cTn id="73" dur="500"/>
                                        <p:tgtEl>
                                          <p:spTgt spid="33"/>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fade">
                                      <p:cBhvr>
                                        <p:cTn id="76" dur="500"/>
                                        <p:tgtEl>
                                          <p:spTgt spid="34"/>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500"/>
                                        <p:tgtEl>
                                          <p:spTgt spid="35"/>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36"/>
                                        </p:tgtEl>
                                        <p:attrNameLst>
                                          <p:attrName>style.visibility</p:attrName>
                                        </p:attrNameLst>
                                      </p:cBhvr>
                                      <p:to>
                                        <p:strVal val="visible"/>
                                      </p:to>
                                    </p:set>
                                    <p:animEffect transition="in" filter="fade">
                                      <p:cBhvr>
                                        <p:cTn id="82" dur="500"/>
                                        <p:tgtEl>
                                          <p:spTgt spid="36"/>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fade">
                                      <p:cBhvr>
                                        <p:cTn id="85" dur="500"/>
                                        <p:tgtEl>
                                          <p:spTgt spid="37"/>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8"/>
                                        </p:tgtEl>
                                        <p:attrNameLst>
                                          <p:attrName>style.visibility</p:attrName>
                                        </p:attrNameLst>
                                      </p:cBhvr>
                                      <p:to>
                                        <p:strVal val="visible"/>
                                      </p:to>
                                    </p:set>
                                    <p:animEffect transition="in" filter="fade">
                                      <p:cBhvr>
                                        <p:cTn id="88" dur="500"/>
                                        <p:tgtEl>
                                          <p:spTgt spid="38"/>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500"/>
                                        <p:tgtEl>
                                          <p:spTgt spid="39"/>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500"/>
                                        <p:tgtEl>
                                          <p:spTgt spid="31"/>
                                        </p:tgtEl>
                                      </p:cBhvr>
                                    </p:animEffect>
                                  </p:childTnLst>
                                </p:cTn>
                              </p:par>
                              <p:par>
                                <p:cTn id="95" presetID="10" presetClass="entr" presetSubtype="0" fill="hold"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fade">
                                      <p:cBhvr>
                                        <p:cTn id="97" dur="500"/>
                                        <p:tgtEl>
                                          <p:spTgt spid="41"/>
                                        </p:tgtEl>
                                      </p:cBhvr>
                                    </p:animEffect>
                                  </p:childTnLst>
                                </p:cTn>
                              </p:par>
                              <p:par>
                                <p:cTn id="98" presetID="10" presetClass="entr" presetSubtype="0" fill="hold" nodeType="with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500"/>
                                        <p:tgtEl>
                                          <p:spTgt spid="43"/>
                                        </p:tgtEl>
                                      </p:cBhvr>
                                    </p:animEffect>
                                  </p:childTnLst>
                                </p:cTn>
                              </p:par>
                              <p:par>
                                <p:cTn id="101" presetID="10" presetClass="entr" presetSubtype="0" fill="hold"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500"/>
                                        <p:tgtEl>
                                          <p:spTgt spid="44"/>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40"/>
                                        </p:tgtEl>
                                        <p:attrNameLst>
                                          <p:attrName>style.visibility</p:attrName>
                                        </p:attrNameLst>
                                      </p:cBhvr>
                                      <p:to>
                                        <p:strVal val="visible"/>
                                      </p:to>
                                    </p:set>
                                    <p:animEffect transition="in" filter="fade">
                                      <p:cBhvr>
                                        <p:cTn id="106" dur="500"/>
                                        <p:tgtEl>
                                          <p:spTgt spid="40"/>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500"/>
                                        <p:tgtEl>
                                          <p:spTgt spid="45"/>
                                        </p:tgtEl>
                                      </p:cBhvr>
                                    </p:animEffect>
                                  </p:childTnLst>
                                </p:cTn>
                              </p:par>
                              <p:par>
                                <p:cTn id="110" presetID="10" presetClass="entr" presetSubtype="0" fill="hold" nodeType="withEffect">
                                  <p:stCondLst>
                                    <p:cond delay="0"/>
                                  </p:stCondLst>
                                  <p:childTnLst>
                                    <p:set>
                                      <p:cBhvr>
                                        <p:cTn id="111" dur="1" fill="hold">
                                          <p:stCondLst>
                                            <p:cond delay="0"/>
                                          </p:stCondLst>
                                        </p:cTn>
                                        <p:tgtEl>
                                          <p:spTgt spid="12"/>
                                        </p:tgtEl>
                                        <p:attrNameLst>
                                          <p:attrName>style.visibility</p:attrName>
                                        </p:attrNameLst>
                                      </p:cBhvr>
                                      <p:to>
                                        <p:strVal val="visible"/>
                                      </p:to>
                                    </p:set>
                                    <p:animEffect transition="in" filter="fade">
                                      <p:cBhvr>
                                        <p:cTn id="1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build="p"/>
      <p:bldP spid="6" grpId="0"/>
      <p:bldP spid="7" grpId="0"/>
      <p:bldP spid="9" grpId="0"/>
      <p:bldP spid="11" grpId="0"/>
      <p:bldP spid="16" grpId="0"/>
      <p:bldP spid="17" grpId="0"/>
      <p:bldP spid="18" grpId="0"/>
      <p:bldP spid="21" grpId="0"/>
      <p:bldP spid="15" grpId="0" animBg="1"/>
      <p:bldP spid="23" grpId="0"/>
      <p:bldP spid="26" grpId="0"/>
      <p:bldP spid="27" grpId="0"/>
      <p:bldP spid="29" grpId="0" animBg="1"/>
      <p:bldP spid="30" grpId="0"/>
      <p:bldP spid="22" grpId="0"/>
      <p:bldP spid="32" grpId="0"/>
      <p:bldP spid="33" grpId="0"/>
      <p:bldP spid="34" grpId="0"/>
      <p:bldP spid="35" grpId="0"/>
      <p:bldP spid="36" grpId="0"/>
      <p:bldP spid="37" grpId="0"/>
      <p:bldP spid="38" grpId="0"/>
      <p:bldP spid="39" grpId="0"/>
      <p:bldP spid="31" grpId="0"/>
      <p:bldP spid="40" grpId="0"/>
      <p:bldP spid="4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766812" y="2685286"/>
            <a:ext cx="8204140" cy="2121947"/>
          </a:xfrm>
          <a:prstGeom prst="rect">
            <a:avLst/>
          </a:prstGeom>
          <a:solidFill>
            <a:srgbClr val="FFFAB0"/>
          </a:solidFill>
          <a:ln w="28575">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761999" y="2685286"/>
            <a:ext cx="8204775" cy="2121947"/>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761999" y="0"/>
            <a:ext cx="8382000" cy="1219200"/>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IN" dirty="0"/>
              <a:t>Error Affecting Net Income—</a:t>
            </a:r>
            <a:br>
              <a:rPr lang="en-IN" dirty="0"/>
            </a:br>
            <a:r>
              <a:rPr lang="en-IN" dirty="0"/>
              <a:t>Inventory Misstated </a:t>
            </a:r>
            <a:r>
              <a:rPr lang="en-IN" sz="2600" dirty="0"/>
              <a:t>(continued)</a:t>
            </a:r>
            <a:endParaRPr lang="en-US" sz="2600" dirty="0"/>
          </a:p>
        </p:txBody>
      </p:sp>
      <p:sp>
        <p:nvSpPr>
          <p:cNvPr id="2" name="Content Placeholder 1"/>
          <p:cNvSpPr>
            <a:spLocks noGrp="1"/>
          </p:cNvSpPr>
          <p:nvPr>
            <p:ph idx="1"/>
          </p:nvPr>
        </p:nvSpPr>
        <p:spPr>
          <a:xfrm>
            <a:off x="761999" y="1447800"/>
            <a:ext cx="8013600" cy="5057775"/>
          </a:xfrm>
        </p:spPr>
        <p:txBody>
          <a:bodyPr/>
          <a:lstStyle/>
          <a:p>
            <a:pPr marL="0" indent="0">
              <a:buNone/>
            </a:pPr>
            <a:endParaRPr lang="en-IN" dirty="0"/>
          </a:p>
          <a:p>
            <a:endParaRPr lang="en-US" dirty="0"/>
          </a:p>
        </p:txBody>
      </p:sp>
      <p:sp>
        <p:nvSpPr>
          <p:cNvPr id="6" name="Rectangle 5"/>
          <p:cNvSpPr/>
          <p:nvPr/>
        </p:nvSpPr>
        <p:spPr>
          <a:xfrm>
            <a:off x="762000" y="1270337"/>
            <a:ext cx="8153400" cy="1200328"/>
          </a:xfrm>
          <a:prstGeom prst="rect">
            <a:avLst/>
          </a:prstGeom>
        </p:spPr>
        <p:txBody>
          <a:bodyPr wrap="square">
            <a:spAutoFit/>
          </a:bodyPr>
          <a:lstStyle/>
          <a:p>
            <a:r>
              <a:rPr lang="en-IN" sz="2400" dirty="0"/>
              <a:t>In early 2021, Overseas Wholesale Supply discovered that $1 million of inventory had been inadvertently excluded from its 2019 ending inventory count.</a:t>
            </a:r>
            <a:endParaRPr lang="en-US" sz="2400" dirty="0"/>
          </a:p>
        </p:txBody>
      </p:sp>
      <p:sp>
        <p:nvSpPr>
          <p:cNvPr id="9" name="TextBox 8"/>
          <p:cNvSpPr txBox="1"/>
          <p:nvPr/>
        </p:nvSpPr>
        <p:spPr>
          <a:xfrm>
            <a:off x="749300" y="3859511"/>
            <a:ext cx="6700788" cy="461665"/>
          </a:xfrm>
          <a:prstGeom prst="rect">
            <a:avLst/>
          </a:prstGeom>
          <a:noFill/>
        </p:spPr>
        <p:txBody>
          <a:bodyPr wrap="square" rtlCol="0">
            <a:spAutoFit/>
          </a:bodyPr>
          <a:lstStyle/>
          <a:p>
            <a:r>
              <a:rPr lang="en-US" sz="2400" dirty="0"/>
              <a:t>Inventory</a:t>
            </a:r>
            <a:endParaRPr lang="en-IN" sz="2400" dirty="0">
              <a:latin typeface="+mn-lt"/>
            </a:endParaRPr>
          </a:p>
        </p:txBody>
      </p:sp>
      <p:sp>
        <p:nvSpPr>
          <p:cNvPr id="11" name="TextBox 10"/>
          <p:cNvSpPr txBox="1"/>
          <p:nvPr/>
        </p:nvSpPr>
        <p:spPr>
          <a:xfrm>
            <a:off x="6549160" y="3859511"/>
            <a:ext cx="1243502" cy="461665"/>
          </a:xfrm>
          <a:prstGeom prst="rect">
            <a:avLst/>
          </a:prstGeom>
          <a:noFill/>
        </p:spPr>
        <p:txBody>
          <a:bodyPr wrap="square" rtlCol="0">
            <a:spAutoFit/>
          </a:bodyPr>
          <a:lstStyle/>
          <a:p>
            <a:pPr algn="ctr"/>
            <a:r>
              <a:rPr lang="en-IN" sz="2400" dirty="0"/>
              <a:t>1</a:t>
            </a:r>
            <a:endParaRPr lang="en-IN" sz="2400" dirty="0">
              <a:latin typeface="+mn-lt"/>
            </a:endParaRPr>
          </a:p>
        </p:txBody>
      </p:sp>
      <p:sp>
        <p:nvSpPr>
          <p:cNvPr id="12" name="TextBox 11"/>
          <p:cNvSpPr txBox="1"/>
          <p:nvPr/>
        </p:nvSpPr>
        <p:spPr>
          <a:xfrm>
            <a:off x="766812" y="4229625"/>
            <a:ext cx="6108415" cy="461665"/>
          </a:xfrm>
          <a:prstGeom prst="rect">
            <a:avLst/>
          </a:prstGeom>
          <a:noFill/>
        </p:spPr>
        <p:txBody>
          <a:bodyPr wrap="square" rtlCol="0">
            <a:spAutoFit/>
          </a:bodyPr>
          <a:lstStyle/>
          <a:p>
            <a:r>
              <a:rPr lang="en-US" sz="2400" dirty="0"/>
              <a:t>	Retained earnings</a:t>
            </a:r>
            <a:endParaRPr lang="en-IN" sz="2400" dirty="0">
              <a:latin typeface="+mn-lt"/>
            </a:endParaRPr>
          </a:p>
        </p:txBody>
      </p:sp>
      <p:sp>
        <p:nvSpPr>
          <p:cNvPr id="13" name="TextBox 12"/>
          <p:cNvSpPr txBox="1"/>
          <p:nvPr/>
        </p:nvSpPr>
        <p:spPr>
          <a:xfrm>
            <a:off x="7732621" y="4229625"/>
            <a:ext cx="1235661" cy="461665"/>
          </a:xfrm>
          <a:prstGeom prst="rect">
            <a:avLst/>
          </a:prstGeom>
          <a:noFill/>
        </p:spPr>
        <p:txBody>
          <a:bodyPr wrap="square" rtlCol="0">
            <a:spAutoFit/>
          </a:bodyPr>
          <a:lstStyle/>
          <a:p>
            <a:pPr algn="ctr"/>
            <a:r>
              <a:rPr lang="en-IN" sz="2400" dirty="0"/>
              <a:t>1</a:t>
            </a:r>
            <a:endParaRPr lang="en-IN" sz="2400" dirty="0">
              <a:latin typeface="+mn-lt"/>
            </a:endParaRPr>
          </a:p>
        </p:txBody>
      </p:sp>
      <p:sp>
        <p:nvSpPr>
          <p:cNvPr id="14" name="TextBox 13"/>
          <p:cNvSpPr txBox="1"/>
          <p:nvPr/>
        </p:nvSpPr>
        <p:spPr>
          <a:xfrm>
            <a:off x="2677953" y="3034855"/>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15" name="Straight Connector 14"/>
          <p:cNvCxnSpPr/>
          <p:nvPr/>
        </p:nvCxnSpPr>
        <p:spPr>
          <a:xfrm>
            <a:off x="743618" y="3464642"/>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672025" y="303485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17" name="TextBox 16"/>
          <p:cNvSpPr txBox="1"/>
          <p:nvPr/>
        </p:nvSpPr>
        <p:spPr>
          <a:xfrm>
            <a:off x="7846795" y="3034855"/>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18" name="Rectangle 17"/>
          <p:cNvSpPr/>
          <p:nvPr/>
        </p:nvSpPr>
        <p:spPr>
          <a:xfrm>
            <a:off x="6953250" y="2685286"/>
            <a:ext cx="1600200" cy="461665"/>
          </a:xfrm>
          <a:prstGeom prst="rect">
            <a:avLst/>
          </a:prstGeom>
        </p:spPr>
        <p:txBody>
          <a:bodyPr wrap="square">
            <a:spAutoFit/>
          </a:bodyPr>
          <a:lstStyle/>
          <a:p>
            <a:pPr algn="ctr"/>
            <a:r>
              <a:rPr lang="en-US" sz="2400" dirty="0"/>
              <a:t>($ millions)</a:t>
            </a:r>
          </a:p>
        </p:txBody>
      </p:sp>
      <p:sp>
        <p:nvSpPr>
          <p:cNvPr id="19" name="Rectangle 18"/>
          <p:cNvSpPr/>
          <p:nvPr/>
        </p:nvSpPr>
        <p:spPr>
          <a:xfrm>
            <a:off x="749300" y="3480027"/>
            <a:ext cx="5955028" cy="461665"/>
          </a:xfrm>
          <a:prstGeom prst="rect">
            <a:avLst/>
          </a:prstGeom>
        </p:spPr>
        <p:txBody>
          <a:bodyPr wrap="none">
            <a:spAutoFit/>
          </a:bodyPr>
          <a:lstStyle/>
          <a:p>
            <a:r>
              <a:rPr lang="en-IN" sz="2400" b="1" dirty="0"/>
              <a:t>If Error Is Discovered in 2020 (before closing):</a:t>
            </a:r>
            <a:endParaRPr lang="en-US" sz="2400" dirty="0"/>
          </a:p>
        </p:txBody>
      </p:sp>
      <p:sp>
        <p:nvSpPr>
          <p:cNvPr id="20" name="Rectangle 19"/>
          <p:cNvSpPr/>
          <p:nvPr/>
        </p:nvSpPr>
        <p:spPr>
          <a:xfrm>
            <a:off x="685800" y="4814421"/>
            <a:ext cx="4994126" cy="461665"/>
          </a:xfrm>
          <a:prstGeom prst="rect">
            <a:avLst/>
          </a:prstGeom>
        </p:spPr>
        <p:txBody>
          <a:bodyPr wrap="none">
            <a:spAutoFit/>
          </a:bodyPr>
          <a:lstStyle/>
          <a:p>
            <a:r>
              <a:rPr lang="en-IN" sz="2400" b="1" dirty="0"/>
              <a:t>If Error Is Discovered in 2021 or Later:</a:t>
            </a:r>
            <a:endParaRPr lang="en-US" sz="2400" dirty="0"/>
          </a:p>
        </p:txBody>
      </p:sp>
      <p:sp>
        <p:nvSpPr>
          <p:cNvPr id="21" name="Rectangle 20"/>
          <p:cNvSpPr/>
          <p:nvPr/>
        </p:nvSpPr>
        <p:spPr>
          <a:xfrm>
            <a:off x="1131572" y="5195421"/>
            <a:ext cx="3685561" cy="461665"/>
          </a:xfrm>
          <a:prstGeom prst="rect">
            <a:avLst/>
          </a:prstGeom>
        </p:spPr>
        <p:txBody>
          <a:bodyPr wrap="none">
            <a:spAutoFit/>
          </a:bodyPr>
          <a:lstStyle/>
          <a:p>
            <a:r>
              <a:rPr lang="en-IN" sz="2400" dirty="0"/>
              <a:t>No correcting entry needed</a:t>
            </a:r>
            <a:endParaRPr lang="en-US" sz="2400" dirty="0"/>
          </a:p>
        </p:txBody>
      </p:sp>
      <p:sp>
        <p:nvSpPr>
          <p:cNvPr id="22" name="Rectangle 21"/>
          <p:cNvSpPr/>
          <p:nvPr/>
        </p:nvSpPr>
        <p:spPr>
          <a:xfrm>
            <a:off x="6867616" y="6006055"/>
            <a:ext cx="979179" cy="470945"/>
          </a:xfrm>
          <a:prstGeom prst="rect">
            <a:avLst/>
          </a:prstGeom>
          <a:ln w="28575">
            <a:solidFill>
              <a:srgbClr val="C00000"/>
            </a:solidFill>
          </a:ln>
        </p:spPr>
        <p:txBody>
          <a:bodyPr wrap="none">
            <a:spAutoFit/>
          </a:bodyPr>
          <a:lstStyle/>
          <a:p>
            <a:r>
              <a:rPr lang="en-IN" sz="2400" b="1" dirty="0"/>
              <a:t>Step 1</a:t>
            </a:r>
            <a:endParaRPr lang="en-US" sz="2400" dirty="0"/>
          </a:p>
        </p:txBody>
      </p:sp>
      <p:cxnSp>
        <p:nvCxnSpPr>
          <p:cNvPr id="24" name="Straight Arrow Connector 23"/>
          <p:cNvCxnSpPr>
            <a:endCxn id="22" idx="0"/>
          </p:cNvCxnSpPr>
          <p:nvPr/>
        </p:nvCxnSpPr>
        <p:spPr>
          <a:xfrm>
            <a:off x="7357206" y="4796135"/>
            <a:ext cx="0" cy="120992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Slide Number Placeholder 5">
            <a:extLst>
              <a:ext uri="{FF2B5EF4-FFF2-40B4-BE49-F238E27FC236}">
                <a16:creationId xmlns:a16="http://schemas.microsoft.com/office/drawing/2014/main" id="{FE55A36B-2D84-1047-9B00-B859745E63A2}"/>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55</a:t>
            </a:fld>
            <a:endParaRPr lang="en-US" dirty="0"/>
          </a:p>
        </p:txBody>
      </p:sp>
    </p:spTree>
    <p:extLst>
      <p:ext uri="{BB962C8B-B14F-4D97-AF65-F5344CB8AC3E}">
        <p14:creationId xmlns:p14="http://schemas.microsoft.com/office/powerpoint/2010/main" val="106503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par>
                                <p:cTn id="23" presetID="10"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1500"/>
                            </p:stCondLst>
                            <p:childTnLst>
                              <p:par>
                                <p:cTn id="47" presetID="22" presetClass="entr" presetSubtype="1"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up)">
                                      <p:cBhvr>
                                        <p:cTn id="49" dur="500"/>
                                        <p:tgtEl>
                                          <p:spTgt spid="2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500"/>
                                        <p:tgtEl>
                                          <p:spTgt spid="2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 grpId="0" animBg="1"/>
      <p:bldP spid="9" grpId="0"/>
      <p:bldP spid="11" grpId="0"/>
      <p:bldP spid="12" grpId="0"/>
      <p:bldP spid="13" grpId="0"/>
      <p:bldP spid="14" grpId="0"/>
      <p:bldP spid="16" grpId="0"/>
      <p:bldP spid="17" grpId="0"/>
      <p:bldP spid="18" grpId="0"/>
      <p:bldP spid="19" grpId="0"/>
      <p:bldP spid="20" grpId="0"/>
      <p:bldP spid="21" grpId="0"/>
      <p:bldP spid="2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533400" y="3"/>
            <a:ext cx="8610599" cy="1295398"/>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Error Affecting Net Income—</a:t>
            </a:r>
            <a:br>
              <a:rPr lang="en-IN" dirty="0"/>
            </a:br>
            <a:r>
              <a:rPr lang="en-IN" dirty="0"/>
              <a:t>Inventory Misstated </a:t>
            </a:r>
            <a:r>
              <a:rPr lang="en-IN" sz="2600" dirty="0"/>
              <a:t>(continued 2)</a:t>
            </a:r>
            <a:endParaRPr lang="en-US" sz="2600" dirty="0"/>
          </a:p>
        </p:txBody>
      </p:sp>
      <p:sp>
        <p:nvSpPr>
          <p:cNvPr id="6" name="Rectangle 5"/>
          <p:cNvSpPr/>
          <p:nvPr/>
        </p:nvSpPr>
        <p:spPr>
          <a:xfrm>
            <a:off x="593727" y="1120914"/>
            <a:ext cx="8534400" cy="707886"/>
          </a:xfrm>
          <a:prstGeom prst="rect">
            <a:avLst/>
          </a:prstGeom>
        </p:spPr>
        <p:txBody>
          <a:bodyPr wrap="square">
            <a:spAutoFit/>
          </a:bodyPr>
          <a:lstStyle/>
          <a:p>
            <a:r>
              <a:rPr lang="en-IN" sz="2000" dirty="0"/>
              <a:t>In early 2021, Overseas Wholesale Supply discovered that $1 million of inventory had been inadvertently excluded from its 2019 ending inventory count.</a:t>
            </a:r>
            <a:endParaRPr lang="en-US" sz="2000" dirty="0"/>
          </a:p>
        </p:txBody>
      </p:sp>
      <p:sp>
        <p:nvSpPr>
          <p:cNvPr id="25" name="Rectangle 24"/>
          <p:cNvSpPr/>
          <p:nvPr/>
        </p:nvSpPr>
        <p:spPr>
          <a:xfrm>
            <a:off x="838200" y="1828800"/>
            <a:ext cx="8019383" cy="4832092"/>
          </a:xfrm>
          <a:prstGeom prst="rect">
            <a:avLst/>
          </a:prstGeom>
          <a:ln w="28575">
            <a:solidFill>
              <a:srgbClr val="C00000"/>
            </a:solidFill>
          </a:ln>
        </p:spPr>
        <p:txBody>
          <a:bodyPr>
            <a:spAutoFit/>
          </a:bodyPr>
          <a:lstStyle/>
          <a:p>
            <a:r>
              <a:rPr lang="en-IN" sz="2200" b="1" dirty="0">
                <a:solidFill>
                  <a:srgbClr val="C00000"/>
                </a:solidFill>
              </a:rPr>
              <a:t>Step 2</a:t>
            </a:r>
          </a:p>
          <a:p>
            <a:endParaRPr lang="en-IN" sz="2200" b="1" dirty="0"/>
          </a:p>
          <a:p>
            <a:endParaRPr lang="en-IN" sz="2200" b="1" dirty="0"/>
          </a:p>
          <a:p>
            <a:endParaRPr lang="en-IN" sz="2200" b="1" dirty="0"/>
          </a:p>
          <a:p>
            <a:endParaRPr lang="en-IN" sz="2200" b="1" dirty="0"/>
          </a:p>
          <a:p>
            <a:endParaRPr lang="en-IN" sz="2200" b="1" dirty="0"/>
          </a:p>
          <a:p>
            <a:endParaRPr lang="en-IN" sz="2200" b="1" dirty="0"/>
          </a:p>
          <a:p>
            <a:endParaRPr lang="en-IN" sz="2200" b="1" dirty="0"/>
          </a:p>
          <a:p>
            <a:r>
              <a:rPr lang="en-IN" sz="2200" b="1" dirty="0"/>
              <a:t> </a:t>
            </a:r>
            <a:endParaRPr lang="en-IN" sz="2200" dirty="0"/>
          </a:p>
          <a:p>
            <a:endParaRPr lang="en-IN" sz="2200" b="1" dirty="0"/>
          </a:p>
          <a:p>
            <a:endParaRPr lang="en-IN" sz="2200" b="1" dirty="0"/>
          </a:p>
          <a:p>
            <a:endParaRPr lang="en-IN" sz="2200" b="1" dirty="0"/>
          </a:p>
          <a:p>
            <a:endParaRPr lang="en-IN" sz="2200" b="1" dirty="0"/>
          </a:p>
          <a:p>
            <a:endParaRPr lang="en-IN" sz="2200" b="1" dirty="0"/>
          </a:p>
        </p:txBody>
      </p:sp>
      <p:sp>
        <p:nvSpPr>
          <p:cNvPr id="3" name="TextBox 2"/>
          <p:cNvSpPr txBox="1"/>
          <p:nvPr/>
        </p:nvSpPr>
        <p:spPr>
          <a:xfrm>
            <a:off x="1447800" y="2135088"/>
            <a:ext cx="2839822" cy="707886"/>
          </a:xfrm>
          <a:prstGeom prst="rect">
            <a:avLst/>
          </a:prstGeom>
          <a:noFill/>
        </p:spPr>
        <p:txBody>
          <a:bodyPr wrap="square" rtlCol="0">
            <a:spAutoFit/>
          </a:bodyPr>
          <a:lstStyle/>
          <a:p>
            <a:pPr algn="ctr"/>
            <a:r>
              <a:rPr lang="en-US" sz="2000" b="1" dirty="0">
                <a:solidFill>
                  <a:srgbClr val="C00000"/>
                </a:solidFill>
              </a:rPr>
              <a:t>If error discovered in 2020</a:t>
            </a:r>
          </a:p>
        </p:txBody>
      </p:sp>
      <p:sp>
        <p:nvSpPr>
          <p:cNvPr id="26" name="TextBox 25"/>
          <p:cNvSpPr txBox="1"/>
          <p:nvPr/>
        </p:nvSpPr>
        <p:spPr>
          <a:xfrm>
            <a:off x="4856599" y="1981200"/>
            <a:ext cx="3436184" cy="707886"/>
          </a:xfrm>
          <a:prstGeom prst="rect">
            <a:avLst/>
          </a:prstGeom>
          <a:noFill/>
        </p:spPr>
        <p:txBody>
          <a:bodyPr wrap="square" rtlCol="0">
            <a:spAutoFit/>
          </a:bodyPr>
          <a:lstStyle/>
          <a:p>
            <a:pPr algn="ctr"/>
            <a:r>
              <a:rPr lang="en-US" sz="2000" dirty="0"/>
              <a:t>2019 financial statements are retrospectively restated </a:t>
            </a:r>
          </a:p>
        </p:txBody>
      </p:sp>
      <p:sp>
        <p:nvSpPr>
          <p:cNvPr id="27" name="Right Arrow 26"/>
          <p:cNvSpPr/>
          <p:nvPr/>
        </p:nvSpPr>
        <p:spPr>
          <a:xfrm>
            <a:off x="4311919" y="2374731"/>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4495800" y="3150513"/>
            <a:ext cx="4157782" cy="1015663"/>
          </a:xfrm>
          <a:prstGeom prst="rect">
            <a:avLst/>
          </a:prstGeom>
          <a:noFill/>
        </p:spPr>
        <p:txBody>
          <a:bodyPr wrap="square" rtlCol="0">
            <a:spAutoFit/>
          </a:bodyPr>
          <a:lstStyle/>
          <a:p>
            <a:pPr algn="ctr"/>
            <a:r>
              <a:rPr lang="en-US" sz="2000" dirty="0"/>
              <a:t>To reflect the correct inventory amounts, </a:t>
            </a:r>
            <a:r>
              <a:rPr lang="en-IN" sz="2000" dirty="0"/>
              <a:t>cost of goods sold, and retained earnings</a:t>
            </a:r>
          </a:p>
        </p:txBody>
      </p:sp>
      <p:sp>
        <p:nvSpPr>
          <p:cNvPr id="29" name="Right Arrow 28"/>
          <p:cNvSpPr/>
          <p:nvPr/>
        </p:nvSpPr>
        <p:spPr>
          <a:xfrm rot="5400000">
            <a:off x="6418554" y="2832497"/>
            <a:ext cx="31227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1447800" y="4421088"/>
            <a:ext cx="2839822" cy="707886"/>
          </a:xfrm>
          <a:prstGeom prst="rect">
            <a:avLst/>
          </a:prstGeom>
          <a:noFill/>
        </p:spPr>
        <p:txBody>
          <a:bodyPr wrap="square" rtlCol="0">
            <a:spAutoFit/>
          </a:bodyPr>
          <a:lstStyle/>
          <a:p>
            <a:pPr algn="ctr"/>
            <a:r>
              <a:rPr lang="en-US" sz="2000" b="1" dirty="0">
                <a:solidFill>
                  <a:srgbClr val="C00000"/>
                </a:solidFill>
              </a:rPr>
              <a:t>If error discovered in 2021</a:t>
            </a:r>
          </a:p>
        </p:txBody>
      </p:sp>
      <p:sp>
        <p:nvSpPr>
          <p:cNvPr id="31" name="TextBox 30"/>
          <p:cNvSpPr txBox="1"/>
          <p:nvPr/>
        </p:nvSpPr>
        <p:spPr>
          <a:xfrm>
            <a:off x="4806116" y="4208234"/>
            <a:ext cx="3601601" cy="1015663"/>
          </a:xfrm>
          <a:prstGeom prst="rect">
            <a:avLst/>
          </a:prstGeom>
          <a:noFill/>
        </p:spPr>
        <p:txBody>
          <a:bodyPr wrap="square" rtlCol="0">
            <a:spAutoFit/>
          </a:bodyPr>
          <a:lstStyle/>
          <a:p>
            <a:pPr algn="ctr"/>
            <a:r>
              <a:rPr lang="en-US" sz="2000" dirty="0"/>
              <a:t>2019 and 2020 financial statements are retrospectively restated </a:t>
            </a:r>
          </a:p>
        </p:txBody>
      </p:sp>
      <p:sp>
        <p:nvSpPr>
          <p:cNvPr id="32" name="Right Arrow 31"/>
          <p:cNvSpPr/>
          <p:nvPr/>
        </p:nvSpPr>
        <p:spPr>
          <a:xfrm>
            <a:off x="4311919" y="4660731"/>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4495800" y="5537537"/>
            <a:ext cx="4157782" cy="1015663"/>
          </a:xfrm>
          <a:prstGeom prst="rect">
            <a:avLst/>
          </a:prstGeom>
          <a:noFill/>
        </p:spPr>
        <p:txBody>
          <a:bodyPr wrap="square" rtlCol="0">
            <a:spAutoFit/>
          </a:bodyPr>
          <a:lstStyle/>
          <a:p>
            <a:pPr algn="ctr"/>
            <a:r>
              <a:rPr lang="en-US" sz="2000" dirty="0"/>
              <a:t>To reflect the correct inventory amounts, </a:t>
            </a:r>
            <a:r>
              <a:rPr lang="en-IN" sz="2000" dirty="0"/>
              <a:t>cost of goods sold, and retained earnings</a:t>
            </a:r>
          </a:p>
        </p:txBody>
      </p:sp>
      <p:sp>
        <p:nvSpPr>
          <p:cNvPr id="34" name="Right Arrow 33"/>
          <p:cNvSpPr/>
          <p:nvPr/>
        </p:nvSpPr>
        <p:spPr>
          <a:xfrm rot="5400000">
            <a:off x="6418554" y="5242276"/>
            <a:ext cx="312274"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5">
            <a:extLst>
              <a:ext uri="{FF2B5EF4-FFF2-40B4-BE49-F238E27FC236}">
                <a16:creationId xmlns:a16="http://schemas.microsoft.com/office/drawing/2014/main" id="{B88C7C60-175F-A54C-BC94-51AB683914B4}"/>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56</a:t>
            </a:fld>
            <a:endParaRPr lang="en-US" dirty="0"/>
          </a:p>
        </p:txBody>
      </p:sp>
    </p:spTree>
    <p:extLst>
      <p:ext uri="{BB962C8B-B14F-4D97-AF65-F5344CB8AC3E}">
        <p14:creationId xmlns:p14="http://schemas.microsoft.com/office/powerpoint/2010/main" val="252767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500"/>
                                        <p:tgtEl>
                                          <p:spTgt spid="27"/>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000"/>
                            </p:stCondLst>
                            <p:childTnLst>
                              <p:par>
                                <p:cTn id="21" presetID="22" presetClass="entr" presetSubtype="1" fill="hold" grpId="0" nodeType="afterEffect">
                                  <p:stCondLst>
                                    <p:cond delay="1500"/>
                                  </p:stCondLst>
                                  <p:childTnLst>
                                    <p:set>
                                      <p:cBhvr>
                                        <p:cTn id="22" dur="1" fill="hold">
                                          <p:stCondLst>
                                            <p:cond delay="0"/>
                                          </p:stCondLst>
                                        </p:cTn>
                                        <p:tgtEl>
                                          <p:spTgt spid="29"/>
                                        </p:tgtEl>
                                        <p:attrNameLst>
                                          <p:attrName>style.visibility</p:attrName>
                                        </p:attrNameLst>
                                      </p:cBhvr>
                                      <p:to>
                                        <p:strVal val="visible"/>
                                      </p:to>
                                    </p:set>
                                    <p:animEffect transition="in" filter="wipe(up)">
                                      <p:cBhvr>
                                        <p:cTn id="23" dur="500"/>
                                        <p:tgtEl>
                                          <p:spTgt spid="29"/>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up)">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Effect transition="in" filter="wipe(left)">
                                      <p:cBhvr>
                                        <p:cTn id="36" dur="500"/>
                                        <p:tgtEl>
                                          <p:spTgt spid="32"/>
                                        </p:tgtEl>
                                      </p:cBhvr>
                                    </p:animEffect>
                                  </p:childTnLst>
                                </p:cTn>
                              </p:par>
                            </p:childTnLst>
                          </p:cTn>
                        </p:par>
                        <p:par>
                          <p:cTn id="37" fill="hold">
                            <p:stCondLst>
                              <p:cond delay="1000"/>
                            </p:stCondLst>
                            <p:childTnLst>
                              <p:par>
                                <p:cTn id="38" presetID="22" presetClass="entr" presetSubtype="8" fill="hold" grpId="0" nodeType="afterEffect">
                                  <p:stCondLst>
                                    <p:cond delay="1500"/>
                                  </p:stCondLst>
                                  <p:childTnLst>
                                    <p:set>
                                      <p:cBhvr>
                                        <p:cTn id="39" dur="1" fill="hold">
                                          <p:stCondLst>
                                            <p:cond delay="0"/>
                                          </p:stCondLst>
                                        </p:cTn>
                                        <p:tgtEl>
                                          <p:spTgt spid="31"/>
                                        </p:tgtEl>
                                        <p:attrNameLst>
                                          <p:attrName>style.visibility</p:attrName>
                                        </p:attrNameLst>
                                      </p:cBhvr>
                                      <p:to>
                                        <p:strVal val="visible"/>
                                      </p:to>
                                    </p:set>
                                    <p:animEffect transition="in" filter="wipe(left)">
                                      <p:cBhvr>
                                        <p:cTn id="40" dur="500"/>
                                        <p:tgtEl>
                                          <p:spTgt spid="31"/>
                                        </p:tgtEl>
                                      </p:cBhvr>
                                    </p:animEffect>
                                  </p:childTnLst>
                                </p:cTn>
                              </p:par>
                            </p:childTnLst>
                          </p:cTn>
                        </p:par>
                        <p:par>
                          <p:cTn id="41" fill="hold">
                            <p:stCondLst>
                              <p:cond delay="3000"/>
                            </p:stCondLst>
                            <p:childTnLst>
                              <p:par>
                                <p:cTn id="42" presetID="22" presetClass="entr" presetSubtype="1" fill="hold" grpId="0" nodeType="afterEffect">
                                  <p:stCondLst>
                                    <p:cond delay="1000"/>
                                  </p:stCondLst>
                                  <p:childTnLst>
                                    <p:set>
                                      <p:cBhvr>
                                        <p:cTn id="43" dur="1" fill="hold">
                                          <p:stCondLst>
                                            <p:cond delay="0"/>
                                          </p:stCondLst>
                                        </p:cTn>
                                        <p:tgtEl>
                                          <p:spTgt spid="34"/>
                                        </p:tgtEl>
                                        <p:attrNameLst>
                                          <p:attrName>style.visibility</p:attrName>
                                        </p:attrNameLst>
                                      </p:cBhvr>
                                      <p:to>
                                        <p:strVal val="visible"/>
                                      </p:to>
                                    </p:set>
                                    <p:animEffect transition="in" filter="wipe(up)">
                                      <p:cBhvr>
                                        <p:cTn id="44" dur="500"/>
                                        <p:tgtEl>
                                          <p:spTgt spid="34"/>
                                        </p:tgtEl>
                                      </p:cBhvr>
                                    </p:animEffect>
                                  </p:childTnLst>
                                </p:cTn>
                              </p:par>
                            </p:childTnLst>
                          </p:cTn>
                        </p:par>
                        <p:par>
                          <p:cTn id="45" fill="hold">
                            <p:stCondLst>
                              <p:cond delay="4500"/>
                            </p:stCondLst>
                            <p:childTnLst>
                              <p:par>
                                <p:cTn id="46" presetID="22" presetClass="entr" presetSubtype="1"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up)">
                                      <p:cBhvr>
                                        <p:cTn id="4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P spid="26" grpId="0"/>
      <p:bldP spid="27" grpId="0" animBg="1"/>
      <p:bldP spid="28" grpId="0"/>
      <p:bldP spid="29" grpId="0" animBg="1"/>
      <p:bldP spid="30" grpId="0"/>
      <p:bldP spid="31" grpId="0"/>
      <p:bldP spid="32" grpId="0" animBg="1"/>
      <p:bldP spid="33" grpId="0"/>
      <p:bldP spid="3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
            <a:ext cx="8610599" cy="1295398"/>
          </a:xfrm>
        </p:spPr>
        <p:txBody>
          <a:bodyPr/>
          <a:lstStyle/>
          <a:p>
            <a:r>
              <a:rPr lang="en-IN" dirty="0"/>
              <a:t>Error Affecting Net Income—</a:t>
            </a:r>
            <a:br>
              <a:rPr lang="en-IN" dirty="0"/>
            </a:br>
            <a:r>
              <a:rPr lang="en-IN" dirty="0"/>
              <a:t>Inventory Misstated </a:t>
            </a:r>
            <a:r>
              <a:rPr lang="en-IN" sz="2600" dirty="0"/>
              <a:t>(concluded)</a:t>
            </a:r>
            <a:endParaRPr lang="en-US" sz="2600"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 name="Rectangle 5"/>
          <p:cNvSpPr/>
          <p:nvPr/>
        </p:nvSpPr>
        <p:spPr>
          <a:xfrm>
            <a:off x="838200" y="1828800"/>
            <a:ext cx="8019383" cy="4832092"/>
          </a:xfrm>
          <a:prstGeom prst="rect">
            <a:avLst/>
          </a:prstGeom>
          <a:ln w="28575">
            <a:solidFill>
              <a:srgbClr val="C00000"/>
            </a:solidFill>
          </a:ln>
        </p:spPr>
        <p:txBody>
          <a:bodyPr>
            <a:spAutoFit/>
          </a:bodyPr>
          <a:lstStyle/>
          <a:p>
            <a:r>
              <a:rPr lang="en-IN" sz="2200" b="1" dirty="0">
                <a:solidFill>
                  <a:srgbClr val="C00000"/>
                </a:solidFill>
              </a:rPr>
              <a:t>Step 3</a:t>
            </a:r>
          </a:p>
          <a:p>
            <a:endParaRPr lang="en-IN" sz="2200" b="1" dirty="0"/>
          </a:p>
          <a:p>
            <a:endParaRPr lang="en-IN" sz="2200" b="1" dirty="0"/>
          </a:p>
          <a:p>
            <a:endParaRPr lang="en-IN" sz="2200" b="1" dirty="0"/>
          </a:p>
          <a:p>
            <a:endParaRPr lang="en-IN" sz="2200" b="1" dirty="0"/>
          </a:p>
          <a:p>
            <a:r>
              <a:rPr lang="en-IN" sz="2200" b="1" dirty="0">
                <a:solidFill>
                  <a:srgbClr val="C00000"/>
                </a:solidFill>
              </a:rPr>
              <a:t>Step 4</a:t>
            </a:r>
          </a:p>
          <a:p>
            <a:endParaRPr lang="en-IN" sz="2200" b="1" dirty="0"/>
          </a:p>
          <a:p>
            <a:endParaRPr lang="en-IN" sz="2200" b="1" dirty="0"/>
          </a:p>
          <a:p>
            <a:endParaRPr lang="en-IN" sz="2200" b="1" dirty="0"/>
          </a:p>
          <a:p>
            <a:endParaRPr lang="en-IN" sz="2200" b="1" dirty="0"/>
          </a:p>
          <a:p>
            <a:endParaRPr lang="en-IN" sz="2200" b="1" dirty="0"/>
          </a:p>
          <a:p>
            <a:endParaRPr lang="en-IN" sz="2200" b="1" dirty="0"/>
          </a:p>
          <a:p>
            <a:endParaRPr lang="en-IN" sz="2200" b="1" dirty="0"/>
          </a:p>
          <a:p>
            <a:endParaRPr lang="en-IN" sz="2200" b="1" dirty="0"/>
          </a:p>
        </p:txBody>
      </p:sp>
      <p:sp>
        <p:nvSpPr>
          <p:cNvPr id="7" name="TextBox 6"/>
          <p:cNvSpPr txBox="1"/>
          <p:nvPr/>
        </p:nvSpPr>
        <p:spPr>
          <a:xfrm>
            <a:off x="6127911" y="2397204"/>
            <a:ext cx="2729671" cy="1107996"/>
          </a:xfrm>
          <a:prstGeom prst="rect">
            <a:avLst/>
          </a:prstGeom>
          <a:noFill/>
        </p:spPr>
        <p:txBody>
          <a:bodyPr wrap="square" rtlCol="0">
            <a:spAutoFit/>
          </a:bodyPr>
          <a:lstStyle/>
          <a:p>
            <a:pPr algn="ctr"/>
            <a:r>
              <a:rPr lang="en-IN" sz="2200" dirty="0"/>
              <a:t>Overseas’ statements of shareholders’ equity</a:t>
            </a:r>
            <a:endParaRPr lang="en-US" sz="2200" dirty="0"/>
          </a:p>
        </p:txBody>
      </p:sp>
      <p:sp>
        <p:nvSpPr>
          <p:cNvPr id="8" name="Right Arrow 7"/>
          <p:cNvSpPr/>
          <p:nvPr/>
        </p:nvSpPr>
        <p:spPr>
          <a:xfrm>
            <a:off x="3323319" y="2818775"/>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3828761" y="2548355"/>
            <a:ext cx="1637356" cy="769441"/>
          </a:xfrm>
          <a:prstGeom prst="rect">
            <a:avLst/>
          </a:prstGeom>
          <a:noFill/>
        </p:spPr>
        <p:txBody>
          <a:bodyPr wrap="square" rtlCol="0">
            <a:spAutoFit/>
          </a:bodyPr>
          <a:lstStyle/>
          <a:p>
            <a:pPr algn="ctr"/>
            <a:r>
              <a:rPr lang="en-US" sz="2200" dirty="0"/>
              <a:t>Prior period adjustment</a:t>
            </a:r>
          </a:p>
        </p:txBody>
      </p:sp>
      <p:sp>
        <p:nvSpPr>
          <p:cNvPr id="10" name="Right Arrow 9"/>
          <p:cNvSpPr/>
          <p:nvPr/>
        </p:nvSpPr>
        <p:spPr>
          <a:xfrm>
            <a:off x="5524501" y="2818775"/>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838200" y="2379077"/>
            <a:ext cx="2397253" cy="1107996"/>
          </a:xfrm>
          <a:prstGeom prst="rect">
            <a:avLst/>
          </a:prstGeom>
          <a:noFill/>
        </p:spPr>
        <p:txBody>
          <a:bodyPr wrap="square" rtlCol="0">
            <a:spAutoFit/>
          </a:bodyPr>
          <a:lstStyle/>
          <a:p>
            <a:pPr algn="ctr"/>
            <a:r>
              <a:rPr lang="en-US" sz="2200" dirty="0"/>
              <a:t>2020 beginning retained earnings balance </a:t>
            </a:r>
          </a:p>
        </p:txBody>
      </p:sp>
      <p:sp>
        <p:nvSpPr>
          <p:cNvPr id="12" name="TextBox 11"/>
          <p:cNvSpPr txBox="1"/>
          <p:nvPr/>
        </p:nvSpPr>
        <p:spPr>
          <a:xfrm>
            <a:off x="1421184" y="3904327"/>
            <a:ext cx="6839644" cy="430887"/>
          </a:xfrm>
          <a:prstGeom prst="rect">
            <a:avLst/>
          </a:prstGeom>
          <a:noFill/>
        </p:spPr>
        <p:txBody>
          <a:bodyPr wrap="square" rtlCol="0">
            <a:spAutoFit/>
          </a:bodyPr>
          <a:lstStyle/>
          <a:p>
            <a:pPr algn="ctr"/>
            <a:r>
              <a:rPr lang="en-IN" sz="2200" b="1" dirty="0">
                <a:solidFill>
                  <a:srgbClr val="C00000"/>
                </a:solidFill>
              </a:rPr>
              <a:t>Disclosure note </a:t>
            </a:r>
            <a:r>
              <a:rPr lang="en-IN" sz="2200" dirty="0"/>
              <a:t>in Overseas’ annual report</a:t>
            </a:r>
            <a:endParaRPr lang="en-US" sz="2200" dirty="0"/>
          </a:p>
        </p:txBody>
      </p:sp>
      <p:sp>
        <p:nvSpPr>
          <p:cNvPr id="13" name="Down Arrow Callout 12"/>
          <p:cNvSpPr/>
          <p:nvPr/>
        </p:nvSpPr>
        <p:spPr>
          <a:xfrm>
            <a:off x="3898988" y="4456598"/>
            <a:ext cx="1884037" cy="586740"/>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ysClr val="windowText" lastClr="000000"/>
                </a:solidFill>
              </a:rPr>
              <a:t>Describing</a:t>
            </a:r>
          </a:p>
        </p:txBody>
      </p:sp>
      <p:sp>
        <p:nvSpPr>
          <p:cNvPr id="14" name="TextBox 13"/>
          <p:cNvSpPr txBox="1"/>
          <p:nvPr/>
        </p:nvSpPr>
        <p:spPr>
          <a:xfrm>
            <a:off x="824719" y="5181600"/>
            <a:ext cx="8032574" cy="1446550"/>
          </a:xfrm>
          <a:prstGeom prst="rect">
            <a:avLst/>
          </a:prstGeom>
          <a:noFill/>
        </p:spPr>
        <p:txBody>
          <a:bodyPr wrap="square" rtlCol="0">
            <a:spAutoFit/>
          </a:bodyPr>
          <a:lstStyle/>
          <a:p>
            <a:pPr algn="ctr"/>
            <a:r>
              <a:rPr lang="en-IN" sz="2200" b="1" dirty="0">
                <a:solidFill>
                  <a:srgbClr val="C00000"/>
                </a:solidFill>
              </a:rPr>
              <a:t>Nature of the error </a:t>
            </a:r>
            <a:r>
              <a:rPr lang="en-IN" sz="2200" dirty="0"/>
              <a:t>and the impact of its correction on each year’s </a:t>
            </a:r>
            <a:r>
              <a:rPr lang="en-IN" sz="2200" b="1" dirty="0">
                <a:solidFill>
                  <a:srgbClr val="C00000"/>
                </a:solidFill>
              </a:rPr>
              <a:t>net income </a:t>
            </a:r>
            <a:r>
              <a:rPr lang="en-IN" sz="2200" dirty="0"/>
              <a:t>(understated by $1 million in 2019, overstated by $1 million in 2020), </a:t>
            </a:r>
            <a:r>
              <a:rPr lang="en-IN" sz="2200" b="1" dirty="0">
                <a:solidFill>
                  <a:srgbClr val="C00000"/>
                </a:solidFill>
              </a:rPr>
              <a:t>income from continuing operations </a:t>
            </a:r>
            <a:r>
              <a:rPr lang="en-IN" sz="2200" dirty="0"/>
              <a:t>(same as net income), and </a:t>
            </a:r>
            <a:r>
              <a:rPr lang="en-IN" sz="2200" b="1" dirty="0">
                <a:solidFill>
                  <a:srgbClr val="C00000"/>
                </a:solidFill>
              </a:rPr>
              <a:t>earnings per share</a:t>
            </a:r>
            <a:r>
              <a:rPr lang="en-IN" sz="2200" dirty="0"/>
              <a:t>.</a:t>
            </a:r>
            <a:endParaRPr lang="en-US" sz="2200" dirty="0"/>
          </a:p>
        </p:txBody>
      </p:sp>
      <p:sp>
        <p:nvSpPr>
          <p:cNvPr id="15" name="Rectangle 14"/>
          <p:cNvSpPr/>
          <p:nvPr/>
        </p:nvSpPr>
        <p:spPr>
          <a:xfrm>
            <a:off x="593727" y="1120914"/>
            <a:ext cx="8534400" cy="707886"/>
          </a:xfrm>
          <a:prstGeom prst="rect">
            <a:avLst/>
          </a:prstGeom>
        </p:spPr>
        <p:txBody>
          <a:bodyPr wrap="square">
            <a:spAutoFit/>
          </a:bodyPr>
          <a:lstStyle/>
          <a:p>
            <a:r>
              <a:rPr lang="en-IN" sz="2000" dirty="0"/>
              <a:t>In early 2021, Overseas Wholesale Supply discovered that $1 million of inventory had been inadvertently excluded from its 2019 ending inventory count.</a:t>
            </a:r>
            <a:endParaRPr lang="en-US" sz="2000" dirty="0"/>
          </a:p>
        </p:txBody>
      </p:sp>
      <p:sp>
        <p:nvSpPr>
          <p:cNvPr id="16" name="Slide Number Placeholder 5">
            <a:extLst>
              <a:ext uri="{FF2B5EF4-FFF2-40B4-BE49-F238E27FC236}">
                <a16:creationId xmlns:a16="http://schemas.microsoft.com/office/drawing/2014/main" id="{59ABD90A-F845-A845-9712-71A754FA867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57</a:t>
            </a:fld>
            <a:endParaRPr lang="en-US" dirty="0"/>
          </a:p>
        </p:txBody>
      </p:sp>
    </p:spTree>
    <p:extLst>
      <p:ext uri="{BB962C8B-B14F-4D97-AF65-F5344CB8AC3E}">
        <p14:creationId xmlns:p14="http://schemas.microsoft.com/office/powerpoint/2010/main" val="92197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grpId="0" nodeType="afterEffect">
                                  <p:stCondLst>
                                    <p:cond delay="150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4000"/>
                            </p:stCondLst>
                            <p:childTnLst>
                              <p:par>
                                <p:cTn id="25" presetID="22" presetClass="entr" presetSubtype="8" fill="hold" grpId="0" nodeType="afterEffect">
                                  <p:stCondLst>
                                    <p:cond delay="150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par>
                          <p:cTn id="33" fill="hold">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up)">
                                      <p:cBhvr>
                                        <p:cTn id="36" dur="500"/>
                                        <p:tgtEl>
                                          <p:spTgt spid="12"/>
                                        </p:tgtEl>
                                      </p:cBhvr>
                                    </p:animEffect>
                                  </p:childTnLst>
                                </p:cTn>
                              </p:par>
                            </p:childTnLst>
                          </p:cTn>
                        </p:par>
                        <p:par>
                          <p:cTn id="37" fill="hold">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childTnLst>
                          </p:cTn>
                        </p:par>
                        <p:par>
                          <p:cTn id="41" fill="hold">
                            <p:stCondLst>
                              <p:cond delay="1500"/>
                            </p:stCondLst>
                            <p:childTnLst>
                              <p:par>
                                <p:cTn id="42" presetID="22" presetClass="entr" presetSubtype="1"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2" grpId="0"/>
      <p:bldP spid="13" grpId="0" animBg="1"/>
      <p:bldP spid="1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1999" y="3200400"/>
            <a:ext cx="8153401" cy="30480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533400" y="0"/>
            <a:ext cx="8610599" cy="1143000"/>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IN" dirty="0"/>
              <a:t>Error Affecting Net Income—</a:t>
            </a:r>
            <a:br>
              <a:rPr lang="en-IN" dirty="0"/>
            </a:br>
            <a:r>
              <a:rPr lang="en-IN" dirty="0"/>
              <a:t>Failure to Record Sales Revenue</a:t>
            </a:r>
            <a:endParaRPr lang="en-US" dirty="0"/>
          </a:p>
        </p:txBody>
      </p:sp>
      <p:sp>
        <p:nvSpPr>
          <p:cNvPr id="2" name="Content Placeholder 1"/>
          <p:cNvSpPr>
            <a:spLocks noGrp="1"/>
          </p:cNvSpPr>
          <p:nvPr>
            <p:ph idx="1"/>
          </p:nvPr>
        </p:nvSpPr>
        <p:spPr>
          <a:xfrm>
            <a:off x="761999" y="1447800"/>
            <a:ext cx="8013600" cy="5057775"/>
          </a:xfrm>
        </p:spPr>
        <p:txBody>
          <a:bodyPr/>
          <a:lstStyle/>
          <a:p>
            <a:pPr marL="0" indent="0">
              <a:buNone/>
            </a:pPr>
            <a:endParaRPr lang="en-IN" dirty="0"/>
          </a:p>
          <a:p>
            <a:endParaRPr lang="en-US" dirty="0"/>
          </a:p>
        </p:txBody>
      </p:sp>
      <p:sp>
        <p:nvSpPr>
          <p:cNvPr id="9" name="Rectangle 8"/>
          <p:cNvSpPr/>
          <p:nvPr/>
        </p:nvSpPr>
        <p:spPr>
          <a:xfrm>
            <a:off x="919420" y="2667000"/>
            <a:ext cx="1218410" cy="430887"/>
          </a:xfrm>
          <a:prstGeom prst="rect">
            <a:avLst/>
          </a:prstGeom>
        </p:spPr>
        <p:txBody>
          <a:bodyPr wrap="none">
            <a:spAutoFit/>
          </a:bodyPr>
          <a:lstStyle/>
          <a:p>
            <a:r>
              <a:rPr lang="en-US" sz="2200" b="1" dirty="0"/>
              <a:t>Analysis:</a:t>
            </a:r>
            <a:endParaRPr lang="en-US" sz="2200" dirty="0"/>
          </a:p>
        </p:txBody>
      </p:sp>
      <p:sp>
        <p:nvSpPr>
          <p:cNvPr id="11" name="Rectangle 10"/>
          <p:cNvSpPr/>
          <p:nvPr/>
        </p:nvSpPr>
        <p:spPr>
          <a:xfrm>
            <a:off x="2137830" y="3316135"/>
            <a:ext cx="1699504" cy="369332"/>
          </a:xfrm>
          <a:prstGeom prst="rect">
            <a:avLst/>
          </a:prstGeom>
        </p:spPr>
        <p:txBody>
          <a:bodyPr wrap="none">
            <a:spAutoFit/>
          </a:bodyPr>
          <a:lstStyle/>
          <a:p>
            <a:r>
              <a:rPr lang="en-US" dirty="0"/>
              <a:t>($ in thousands)</a:t>
            </a:r>
          </a:p>
        </p:txBody>
      </p:sp>
      <p:sp>
        <p:nvSpPr>
          <p:cNvPr id="12" name="Rectangle 11"/>
          <p:cNvSpPr/>
          <p:nvPr/>
        </p:nvSpPr>
        <p:spPr>
          <a:xfrm>
            <a:off x="2324669" y="3603314"/>
            <a:ext cx="1043940" cy="430887"/>
          </a:xfrm>
          <a:prstGeom prst="rect">
            <a:avLst/>
          </a:prstGeom>
        </p:spPr>
        <p:txBody>
          <a:bodyPr wrap="none">
            <a:spAutoFit/>
          </a:bodyPr>
          <a:lstStyle/>
          <a:p>
            <a:r>
              <a:rPr lang="en-US" sz="2200" b="1" dirty="0">
                <a:solidFill>
                  <a:srgbClr val="C00000"/>
                </a:solidFill>
              </a:rPr>
              <a:t>Correct</a:t>
            </a:r>
          </a:p>
        </p:txBody>
      </p:sp>
      <p:sp>
        <p:nvSpPr>
          <p:cNvPr id="13" name="Rectangle 12"/>
          <p:cNvSpPr/>
          <p:nvPr/>
        </p:nvSpPr>
        <p:spPr>
          <a:xfrm>
            <a:off x="6444106" y="3603314"/>
            <a:ext cx="1238159" cy="430887"/>
          </a:xfrm>
          <a:prstGeom prst="rect">
            <a:avLst/>
          </a:prstGeom>
        </p:spPr>
        <p:txBody>
          <a:bodyPr wrap="none">
            <a:spAutoFit/>
          </a:bodyPr>
          <a:lstStyle/>
          <a:p>
            <a:r>
              <a:rPr lang="en-US" sz="2200" b="1" dirty="0">
                <a:solidFill>
                  <a:srgbClr val="C00000"/>
                </a:solidFill>
              </a:rPr>
              <a:t>Incorrect</a:t>
            </a:r>
          </a:p>
        </p:txBody>
      </p:sp>
      <p:sp>
        <p:nvSpPr>
          <p:cNvPr id="14" name="Rectangle 13"/>
          <p:cNvSpPr/>
          <p:nvPr/>
        </p:nvSpPr>
        <p:spPr>
          <a:xfrm>
            <a:off x="1105522" y="3864848"/>
            <a:ext cx="3557256" cy="430887"/>
          </a:xfrm>
          <a:prstGeom prst="rect">
            <a:avLst/>
          </a:prstGeom>
        </p:spPr>
        <p:txBody>
          <a:bodyPr wrap="none">
            <a:spAutoFit/>
          </a:bodyPr>
          <a:lstStyle/>
          <a:p>
            <a:pPr algn="ctr"/>
            <a:r>
              <a:rPr lang="en-US" sz="2200" b="1" dirty="0">
                <a:solidFill>
                  <a:srgbClr val="C00000"/>
                </a:solidFill>
              </a:rPr>
              <a:t>(Should have been recorded)</a:t>
            </a:r>
          </a:p>
        </p:txBody>
      </p:sp>
      <p:sp>
        <p:nvSpPr>
          <p:cNvPr id="15" name="Rectangle 14"/>
          <p:cNvSpPr/>
          <p:nvPr/>
        </p:nvSpPr>
        <p:spPr>
          <a:xfrm>
            <a:off x="6182944" y="3864848"/>
            <a:ext cx="1760483" cy="430887"/>
          </a:xfrm>
          <a:prstGeom prst="rect">
            <a:avLst/>
          </a:prstGeom>
        </p:spPr>
        <p:txBody>
          <a:bodyPr wrap="none">
            <a:spAutoFit/>
          </a:bodyPr>
          <a:lstStyle/>
          <a:p>
            <a:pPr algn="ctr"/>
            <a:r>
              <a:rPr lang="en-US" sz="2200" b="1" dirty="0">
                <a:solidFill>
                  <a:srgbClr val="C00000"/>
                </a:solidFill>
              </a:rPr>
              <a:t>(As recorded)</a:t>
            </a:r>
          </a:p>
        </p:txBody>
      </p:sp>
      <p:sp>
        <p:nvSpPr>
          <p:cNvPr id="16" name="Rectangle 15"/>
          <p:cNvSpPr/>
          <p:nvPr/>
        </p:nvSpPr>
        <p:spPr>
          <a:xfrm>
            <a:off x="822799" y="4297978"/>
            <a:ext cx="755335" cy="430887"/>
          </a:xfrm>
          <a:prstGeom prst="rect">
            <a:avLst/>
          </a:prstGeom>
        </p:spPr>
        <p:txBody>
          <a:bodyPr wrap="none">
            <a:spAutoFit/>
          </a:bodyPr>
          <a:lstStyle/>
          <a:p>
            <a:r>
              <a:rPr lang="en-US" sz="2200" b="1" dirty="0"/>
              <a:t>2020</a:t>
            </a:r>
          </a:p>
        </p:txBody>
      </p:sp>
      <p:sp>
        <p:nvSpPr>
          <p:cNvPr id="17" name="Rectangle 16"/>
          <p:cNvSpPr/>
          <p:nvPr/>
        </p:nvSpPr>
        <p:spPr>
          <a:xfrm>
            <a:off x="1609092" y="4297978"/>
            <a:ext cx="2462534" cy="430887"/>
          </a:xfrm>
          <a:prstGeom prst="rect">
            <a:avLst/>
          </a:prstGeom>
        </p:spPr>
        <p:txBody>
          <a:bodyPr wrap="none">
            <a:spAutoFit/>
          </a:bodyPr>
          <a:lstStyle/>
          <a:p>
            <a:r>
              <a:rPr lang="en-US" sz="2200" dirty="0"/>
              <a:t>Accounts receivable</a:t>
            </a:r>
          </a:p>
        </p:txBody>
      </p:sp>
      <p:sp>
        <p:nvSpPr>
          <p:cNvPr id="18" name="Rectangle 17"/>
          <p:cNvSpPr/>
          <p:nvPr/>
        </p:nvSpPr>
        <p:spPr>
          <a:xfrm>
            <a:off x="1857189" y="4600397"/>
            <a:ext cx="1763816" cy="430887"/>
          </a:xfrm>
          <a:prstGeom prst="rect">
            <a:avLst/>
          </a:prstGeom>
        </p:spPr>
        <p:txBody>
          <a:bodyPr wrap="none">
            <a:spAutoFit/>
          </a:bodyPr>
          <a:lstStyle/>
          <a:p>
            <a:r>
              <a:rPr lang="en-US" sz="2200" dirty="0"/>
              <a:t>Sales revenue</a:t>
            </a:r>
          </a:p>
        </p:txBody>
      </p:sp>
      <p:sp>
        <p:nvSpPr>
          <p:cNvPr id="19" name="Rectangle 18"/>
          <p:cNvSpPr/>
          <p:nvPr/>
        </p:nvSpPr>
        <p:spPr>
          <a:xfrm>
            <a:off x="4168466" y="4297978"/>
            <a:ext cx="327334" cy="430887"/>
          </a:xfrm>
          <a:prstGeom prst="rect">
            <a:avLst/>
          </a:prstGeom>
        </p:spPr>
        <p:txBody>
          <a:bodyPr wrap="none">
            <a:spAutoFit/>
          </a:bodyPr>
          <a:lstStyle/>
          <a:p>
            <a:r>
              <a:rPr lang="en-US" sz="2200" dirty="0"/>
              <a:t>3</a:t>
            </a:r>
          </a:p>
        </p:txBody>
      </p:sp>
      <p:sp>
        <p:nvSpPr>
          <p:cNvPr id="20" name="Rectangle 19"/>
          <p:cNvSpPr/>
          <p:nvPr/>
        </p:nvSpPr>
        <p:spPr>
          <a:xfrm>
            <a:off x="4625666" y="4600397"/>
            <a:ext cx="327334" cy="430887"/>
          </a:xfrm>
          <a:prstGeom prst="rect">
            <a:avLst/>
          </a:prstGeom>
        </p:spPr>
        <p:txBody>
          <a:bodyPr wrap="none">
            <a:spAutoFit/>
          </a:bodyPr>
          <a:lstStyle/>
          <a:p>
            <a:r>
              <a:rPr lang="en-US" sz="2200" dirty="0"/>
              <a:t>3</a:t>
            </a:r>
          </a:p>
        </p:txBody>
      </p:sp>
      <p:sp>
        <p:nvSpPr>
          <p:cNvPr id="21" name="Rectangle 20"/>
          <p:cNvSpPr/>
          <p:nvPr/>
        </p:nvSpPr>
        <p:spPr>
          <a:xfrm>
            <a:off x="816973" y="5365512"/>
            <a:ext cx="755335" cy="430887"/>
          </a:xfrm>
          <a:prstGeom prst="rect">
            <a:avLst/>
          </a:prstGeom>
        </p:spPr>
        <p:txBody>
          <a:bodyPr wrap="none">
            <a:spAutoFit/>
          </a:bodyPr>
          <a:lstStyle/>
          <a:p>
            <a:r>
              <a:rPr lang="en-US" sz="2200" b="1" dirty="0"/>
              <a:t>2021</a:t>
            </a:r>
          </a:p>
        </p:txBody>
      </p:sp>
      <p:sp>
        <p:nvSpPr>
          <p:cNvPr id="22" name="Rectangle 21"/>
          <p:cNvSpPr/>
          <p:nvPr/>
        </p:nvSpPr>
        <p:spPr>
          <a:xfrm>
            <a:off x="1591507" y="5361177"/>
            <a:ext cx="1188467" cy="430887"/>
          </a:xfrm>
          <a:prstGeom prst="rect">
            <a:avLst/>
          </a:prstGeom>
        </p:spPr>
        <p:txBody>
          <a:bodyPr wrap="none">
            <a:spAutoFit/>
          </a:bodyPr>
          <a:lstStyle/>
          <a:p>
            <a:r>
              <a:rPr lang="en-US" sz="2200" dirty="0"/>
              <a:t>No entry</a:t>
            </a:r>
          </a:p>
        </p:txBody>
      </p:sp>
      <p:sp>
        <p:nvSpPr>
          <p:cNvPr id="32" name="Rectangle 31"/>
          <p:cNvSpPr/>
          <p:nvPr/>
        </p:nvSpPr>
        <p:spPr>
          <a:xfrm>
            <a:off x="5454460" y="5357166"/>
            <a:ext cx="2526654" cy="430887"/>
          </a:xfrm>
          <a:prstGeom prst="rect">
            <a:avLst/>
          </a:prstGeom>
        </p:spPr>
        <p:txBody>
          <a:bodyPr wrap="none">
            <a:spAutoFit/>
          </a:bodyPr>
          <a:lstStyle/>
          <a:p>
            <a:r>
              <a:rPr lang="en-US" sz="2200" dirty="0"/>
              <a:t>Accounts receivable </a:t>
            </a:r>
          </a:p>
        </p:txBody>
      </p:sp>
      <p:sp>
        <p:nvSpPr>
          <p:cNvPr id="33" name="Rectangle 32"/>
          <p:cNvSpPr/>
          <p:nvPr/>
        </p:nvSpPr>
        <p:spPr>
          <a:xfrm>
            <a:off x="5679795" y="5683101"/>
            <a:ext cx="1763816" cy="430887"/>
          </a:xfrm>
          <a:prstGeom prst="rect">
            <a:avLst/>
          </a:prstGeom>
        </p:spPr>
        <p:txBody>
          <a:bodyPr wrap="none">
            <a:spAutoFit/>
          </a:bodyPr>
          <a:lstStyle/>
          <a:p>
            <a:r>
              <a:rPr lang="en-US" sz="2200" dirty="0"/>
              <a:t>Sales revenue</a:t>
            </a:r>
          </a:p>
        </p:txBody>
      </p:sp>
      <p:sp>
        <p:nvSpPr>
          <p:cNvPr id="34" name="Rectangle 33"/>
          <p:cNvSpPr/>
          <p:nvPr/>
        </p:nvSpPr>
        <p:spPr>
          <a:xfrm>
            <a:off x="7978466" y="5357165"/>
            <a:ext cx="327334" cy="430887"/>
          </a:xfrm>
          <a:prstGeom prst="rect">
            <a:avLst/>
          </a:prstGeom>
        </p:spPr>
        <p:txBody>
          <a:bodyPr wrap="none">
            <a:spAutoFit/>
          </a:bodyPr>
          <a:lstStyle/>
          <a:p>
            <a:r>
              <a:rPr lang="en-US" sz="2200" dirty="0"/>
              <a:t>3</a:t>
            </a:r>
          </a:p>
        </p:txBody>
      </p:sp>
      <p:sp>
        <p:nvSpPr>
          <p:cNvPr id="35" name="Rectangle 34"/>
          <p:cNvSpPr/>
          <p:nvPr/>
        </p:nvSpPr>
        <p:spPr>
          <a:xfrm>
            <a:off x="8431699" y="5682854"/>
            <a:ext cx="327334" cy="430887"/>
          </a:xfrm>
          <a:prstGeom prst="rect">
            <a:avLst/>
          </a:prstGeom>
        </p:spPr>
        <p:txBody>
          <a:bodyPr wrap="none">
            <a:spAutoFit/>
          </a:bodyPr>
          <a:lstStyle/>
          <a:p>
            <a:r>
              <a:rPr lang="en-US" sz="2200" dirty="0"/>
              <a:t>3</a:t>
            </a:r>
          </a:p>
        </p:txBody>
      </p:sp>
      <p:sp>
        <p:nvSpPr>
          <p:cNvPr id="36" name="Rectangle 35"/>
          <p:cNvSpPr/>
          <p:nvPr/>
        </p:nvSpPr>
        <p:spPr>
          <a:xfrm>
            <a:off x="767020" y="1143000"/>
            <a:ext cx="8148380" cy="1446550"/>
          </a:xfrm>
          <a:prstGeom prst="rect">
            <a:avLst/>
          </a:prstGeom>
        </p:spPr>
        <p:txBody>
          <a:bodyPr wrap="square">
            <a:spAutoFit/>
          </a:bodyPr>
          <a:lstStyle/>
          <a:p>
            <a:r>
              <a:rPr lang="en-IN" sz="2200" dirty="0"/>
              <a:t>In 2021, General Paper Company discovered that $3,000 of merchandise (credit) sales the last week of 2020 were not recorded until the first week of 2021. The merchandise sold was appropriately excluded from 2020 ending inventory.</a:t>
            </a:r>
            <a:endParaRPr lang="en-US" sz="2200" dirty="0"/>
          </a:p>
        </p:txBody>
      </p:sp>
      <p:sp>
        <p:nvSpPr>
          <p:cNvPr id="42" name="Rectangle 41"/>
          <p:cNvSpPr/>
          <p:nvPr/>
        </p:nvSpPr>
        <p:spPr>
          <a:xfrm>
            <a:off x="5427505" y="4311501"/>
            <a:ext cx="1188467" cy="430887"/>
          </a:xfrm>
          <a:prstGeom prst="rect">
            <a:avLst/>
          </a:prstGeom>
        </p:spPr>
        <p:txBody>
          <a:bodyPr wrap="none">
            <a:spAutoFit/>
          </a:bodyPr>
          <a:lstStyle/>
          <a:p>
            <a:r>
              <a:rPr lang="en-US" sz="2200" dirty="0"/>
              <a:t>No entry</a:t>
            </a:r>
          </a:p>
        </p:txBody>
      </p:sp>
      <p:sp>
        <p:nvSpPr>
          <p:cNvPr id="25" name="Rectangle 24">
            <a:extLst>
              <a:ext uri="{FF2B5EF4-FFF2-40B4-BE49-F238E27FC236}">
                <a16:creationId xmlns:a16="http://schemas.microsoft.com/office/drawing/2014/main" id="{F0B2A6BC-6682-4BB6-9D3A-A6C50A4D83D5}"/>
              </a:ext>
            </a:extLst>
          </p:cNvPr>
          <p:cNvSpPr/>
          <p:nvPr/>
        </p:nvSpPr>
        <p:spPr>
          <a:xfrm>
            <a:off x="6248400" y="3316135"/>
            <a:ext cx="1699504" cy="369332"/>
          </a:xfrm>
          <a:prstGeom prst="rect">
            <a:avLst/>
          </a:prstGeom>
        </p:spPr>
        <p:txBody>
          <a:bodyPr wrap="none">
            <a:spAutoFit/>
          </a:bodyPr>
          <a:lstStyle/>
          <a:p>
            <a:r>
              <a:rPr lang="en-US" dirty="0"/>
              <a:t>($ in thousands)</a:t>
            </a:r>
          </a:p>
        </p:txBody>
      </p:sp>
      <p:sp>
        <p:nvSpPr>
          <p:cNvPr id="26" name="Slide Number Placeholder 5">
            <a:extLst>
              <a:ext uri="{FF2B5EF4-FFF2-40B4-BE49-F238E27FC236}">
                <a16:creationId xmlns:a16="http://schemas.microsoft.com/office/drawing/2014/main" id="{CBE0221E-BA26-A04F-8F24-A3FB9BCDFE8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58</a:t>
            </a:fld>
            <a:endParaRPr lang="en-US" dirty="0"/>
          </a:p>
        </p:txBody>
      </p:sp>
    </p:spTree>
    <p:extLst>
      <p:ext uri="{BB962C8B-B14F-4D97-AF65-F5344CB8AC3E}">
        <p14:creationId xmlns:p14="http://schemas.microsoft.com/office/powerpoint/2010/main" val="7986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fade">
                                      <p:cBhvr>
                                        <p:cTn id="42" dur="500"/>
                                        <p:tgtEl>
                                          <p:spTgt spid="2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2"/>
                                        </p:tgtEl>
                                        <p:attrNameLst>
                                          <p:attrName>style.visibility</p:attrName>
                                        </p:attrNameLst>
                                      </p:cBhvr>
                                      <p:to>
                                        <p:strVal val="visible"/>
                                      </p:to>
                                    </p:set>
                                    <p:animEffect transition="in" filter="fade">
                                      <p:cBhvr>
                                        <p:cTn id="56" dur="500"/>
                                        <p:tgtEl>
                                          <p:spTgt spid="32"/>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500"/>
                                        <p:tgtEl>
                                          <p:spTgt spid="3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500"/>
                                        <p:tgtEl>
                                          <p:spTgt spid="3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Effect transition="in" filter="fade">
                                      <p:cBhvr>
                                        <p:cTn id="65" dur="500"/>
                                        <p:tgtEl>
                                          <p:spTgt spid="35"/>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fade">
                                      <p:cBhvr>
                                        <p:cTn id="68" dur="500"/>
                                        <p:tgtEl>
                                          <p:spTgt spid="42"/>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P spid="11" grpId="0"/>
      <p:bldP spid="12" grpId="0"/>
      <p:bldP spid="13" grpId="0"/>
      <p:bldP spid="14" grpId="0"/>
      <p:bldP spid="15" grpId="0"/>
      <p:bldP spid="16" grpId="0"/>
      <p:bldP spid="17" grpId="0"/>
      <p:bldP spid="18" grpId="0"/>
      <p:bldP spid="19" grpId="0"/>
      <p:bldP spid="20" grpId="0"/>
      <p:bldP spid="21" grpId="0"/>
      <p:bldP spid="22" grpId="0"/>
      <p:bldP spid="32" grpId="0"/>
      <p:bldP spid="33" grpId="0"/>
      <p:bldP spid="34" grpId="0"/>
      <p:bldP spid="35" grpId="0"/>
      <p:bldP spid="36" grpId="0"/>
      <p:bldP spid="42" grpId="0"/>
      <p:bldP spid="2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3618" y="2743200"/>
            <a:ext cx="8223156" cy="1905000"/>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533400" y="0"/>
            <a:ext cx="8610599" cy="1219200"/>
          </a:xfrm>
          <a:noFill/>
          <a:ln w="9525">
            <a:noFill/>
            <a:miter lim="800000"/>
            <a:headEnd/>
            <a:tailEnd/>
          </a:ln>
        </p:spPr>
        <p:txBody>
          <a:bodyPr vert="horz" wrap="square" lIns="91440" tIns="45720" rIns="91440" bIns="45720" numCol="1" anchor="ctr" anchorCtr="0" compatLnSpc="1">
            <a:prstTxWarp prst="textNoShape">
              <a:avLst/>
            </a:prstTxWarp>
            <a:noAutofit/>
          </a:bodyPr>
          <a:lstStyle/>
          <a:p>
            <a:r>
              <a:rPr lang="en-IN" dirty="0"/>
              <a:t>Error Affecting Net Income—</a:t>
            </a:r>
            <a:br>
              <a:rPr lang="en-IN" dirty="0"/>
            </a:br>
            <a:r>
              <a:rPr lang="en-IN" dirty="0"/>
              <a:t>Failure to Record Sales Revenue </a:t>
            </a:r>
            <a:r>
              <a:rPr lang="en-IN" sz="2600" dirty="0"/>
              <a:t>(continued)</a:t>
            </a:r>
            <a:endParaRPr lang="en-US" sz="2600" dirty="0"/>
          </a:p>
        </p:txBody>
      </p:sp>
      <p:sp>
        <p:nvSpPr>
          <p:cNvPr id="2" name="Content Placeholder 1"/>
          <p:cNvSpPr>
            <a:spLocks noGrp="1"/>
          </p:cNvSpPr>
          <p:nvPr>
            <p:ph idx="1"/>
          </p:nvPr>
        </p:nvSpPr>
        <p:spPr>
          <a:xfrm>
            <a:off x="761999" y="1447800"/>
            <a:ext cx="8013600" cy="5057775"/>
          </a:xfrm>
        </p:spPr>
        <p:txBody>
          <a:bodyPr/>
          <a:lstStyle/>
          <a:p>
            <a:pPr marL="0" indent="0">
              <a:buNone/>
            </a:pPr>
            <a:endParaRPr lang="en-IN" dirty="0"/>
          </a:p>
          <a:p>
            <a:endParaRPr lang="en-US" dirty="0"/>
          </a:p>
        </p:txBody>
      </p:sp>
      <p:sp>
        <p:nvSpPr>
          <p:cNvPr id="8" name="Content Placeholder 2"/>
          <p:cNvSpPr txBox="1">
            <a:spLocks/>
          </p:cNvSpPr>
          <p:nvPr/>
        </p:nvSpPr>
        <p:spPr bwMode="auto">
          <a:xfrm>
            <a:off x="838200" y="1219200"/>
            <a:ext cx="8013600" cy="505777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36" name="Rectangle 35"/>
          <p:cNvSpPr/>
          <p:nvPr/>
        </p:nvSpPr>
        <p:spPr>
          <a:xfrm>
            <a:off x="743618" y="1221876"/>
            <a:ext cx="8148380" cy="1446550"/>
          </a:xfrm>
          <a:prstGeom prst="rect">
            <a:avLst/>
          </a:prstGeom>
        </p:spPr>
        <p:txBody>
          <a:bodyPr wrap="square">
            <a:spAutoFit/>
          </a:bodyPr>
          <a:lstStyle/>
          <a:p>
            <a:r>
              <a:rPr lang="en-IN" sz="2200" dirty="0"/>
              <a:t>In 2021, General Paper Company discovered that $3,000 of merchandise (credit) sales the last week of 2020 were not recorded until the first week of 2021. The merchandise sold was appropriately excluded from 2020 ending inventory.</a:t>
            </a:r>
            <a:endParaRPr lang="en-US" sz="2200" dirty="0"/>
          </a:p>
        </p:txBody>
      </p:sp>
      <p:sp>
        <p:nvSpPr>
          <p:cNvPr id="26" name="TextBox 25"/>
          <p:cNvSpPr txBox="1"/>
          <p:nvPr/>
        </p:nvSpPr>
        <p:spPr>
          <a:xfrm>
            <a:off x="749300" y="3770019"/>
            <a:ext cx="6700788" cy="461665"/>
          </a:xfrm>
          <a:prstGeom prst="rect">
            <a:avLst/>
          </a:prstGeom>
          <a:noFill/>
        </p:spPr>
        <p:txBody>
          <a:bodyPr wrap="square" rtlCol="0">
            <a:spAutoFit/>
          </a:bodyPr>
          <a:lstStyle/>
          <a:p>
            <a:r>
              <a:rPr lang="en-US" sz="2400" dirty="0"/>
              <a:t>Sales revenue</a:t>
            </a:r>
            <a:endParaRPr lang="en-IN" sz="2400" dirty="0">
              <a:latin typeface="+mn-lt"/>
            </a:endParaRPr>
          </a:p>
        </p:txBody>
      </p:sp>
      <p:sp>
        <p:nvSpPr>
          <p:cNvPr id="27" name="TextBox 26"/>
          <p:cNvSpPr txBox="1"/>
          <p:nvPr/>
        </p:nvSpPr>
        <p:spPr>
          <a:xfrm>
            <a:off x="6549160" y="3617619"/>
            <a:ext cx="1243502"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28" name="TextBox 27"/>
          <p:cNvSpPr txBox="1"/>
          <p:nvPr/>
        </p:nvSpPr>
        <p:spPr>
          <a:xfrm>
            <a:off x="766812" y="4140133"/>
            <a:ext cx="6108415" cy="461665"/>
          </a:xfrm>
          <a:prstGeom prst="rect">
            <a:avLst/>
          </a:prstGeom>
          <a:noFill/>
        </p:spPr>
        <p:txBody>
          <a:bodyPr wrap="square" rtlCol="0">
            <a:spAutoFit/>
          </a:bodyPr>
          <a:lstStyle/>
          <a:p>
            <a:r>
              <a:rPr lang="en-US" sz="2400" dirty="0"/>
              <a:t>	Retained earnings</a:t>
            </a:r>
            <a:endParaRPr lang="en-IN" sz="2400" dirty="0">
              <a:latin typeface="+mn-lt"/>
            </a:endParaRPr>
          </a:p>
        </p:txBody>
      </p:sp>
      <p:sp>
        <p:nvSpPr>
          <p:cNvPr id="29" name="TextBox 28"/>
          <p:cNvSpPr txBox="1"/>
          <p:nvPr/>
        </p:nvSpPr>
        <p:spPr>
          <a:xfrm>
            <a:off x="7732621" y="4140133"/>
            <a:ext cx="1235661" cy="461665"/>
          </a:xfrm>
          <a:prstGeom prst="rect">
            <a:avLst/>
          </a:prstGeom>
          <a:noFill/>
        </p:spPr>
        <p:txBody>
          <a:bodyPr wrap="square" rtlCol="0">
            <a:spAutoFit/>
          </a:bodyPr>
          <a:lstStyle/>
          <a:p>
            <a:pPr algn="ctr"/>
            <a:r>
              <a:rPr lang="en-IN" sz="2400" dirty="0"/>
              <a:t>3</a:t>
            </a:r>
            <a:endParaRPr lang="en-IN" sz="2400" dirty="0">
              <a:latin typeface="+mn-lt"/>
            </a:endParaRPr>
          </a:p>
        </p:txBody>
      </p:sp>
      <p:sp>
        <p:nvSpPr>
          <p:cNvPr id="30" name="TextBox 29"/>
          <p:cNvSpPr txBox="1"/>
          <p:nvPr/>
        </p:nvSpPr>
        <p:spPr>
          <a:xfrm>
            <a:off x="2677953" y="3082137"/>
            <a:ext cx="1902236" cy="461665"/>
          </a:xfrm>
          <a:prstGeom prst="rect">
            <a:avLst/>
          </a:prstGeom>
          <a:noFill/>
        </p:spPr>
        <p:txBody>
          <a:bodyPr wrap="square" rtlCol="0">
            <a:spAutoFit/>
          </a:bodyPr>
          <a:lstStyle/>
          <a:p>
            <a:pPr algn="ctr"/>
            <a:r>
              <a:rPr lang="en-US" sz="2400" b="1" dirty="0">
                <a:latin typeface="+mn-lt"/>
                <a:cs typeface="Arial" panose="020B0604020202020204" pitchFamily="34" charset="0"/>
              </a:rPr>
              <a:t>Journal Entry</a:t>
            </a:r>
          </a:p>
        </p:txBody>
      </p:sp>
      <p:cxnSp>
        <p:nvCxnSpPr>
          <p:cNvPr id="31" name="Straight Connector 30"/>
          <p:cNvCxnSpPr/>
          <p:nvPr/>
        </p:nvCxnSpPr>
        <p:spPr>
          <a:xfrm>
            <a:off x="743618" y="3505200"/>
            <a:ext cx="82231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672025" y="3082137"/>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Debit</a:t>
            </a:r>
          </a:p>
        </p:txBody>
      </p:sp>
      <p:sp>
        <p:nvSpPr>
          <p:cNvPr id="38" name="TextBox 37"/>
          <p:cNvSpPr txBox="1"/>
          <p:nvPr/>
        </p:nvSpPr>
        <p:spPr>
          <a:xfrm>
            <a:off x="7846795" y="3082137"/>
            <a:ext cx="976147" cy="461665"/>
          </a:xfrm>
          <a:prstGeom prst="rect">
            <a:avLst/>
          </a:prstGeom>
          <a:noFill/>
        </p:spPr>
        <p:txBody>
          <a:bodyPr wrap="square" rtlCol="0">
            <a:spAutoFit/>
          </a:bodyPr>
          <a:lstStyle/>
          <a:p>
            <a:pPr algn="ctr"/>
            <a:r>
              <a:rPr lang="en-US" sz="2400" b="1" dirty="0">
                <a:latin typeface="+mn-lt"/>
                <a:cs typeface="Arial" panose="020B0604020202020204" pitchFamily="34" charset="0"/>
              </a:rPr>
              <a:t>Credit</a:t>
            </a:r>
          </a:p>
        </p:txBody>
      </p:sp>
      <p:sp>
        <p:nvSpPr>
          <p:cNvPr id="39" name="Rectangle 38"/>
          <p:cNvSpPr/>
          <p:nvPr/>
        </p:nvSpPr>
        <p:spPr>
          <a:xfrm>
            <a:off x="6805375" y="2743201"/>
            <a:ext cx="1881425" cy="369332"/>
          </a:xfrm>
          <a:prstGeom prst="rect">
            <a:avLst/>
          </a:prstGeom>
        </p:spPr>
        <p:txBody>
          <a:bodyPr wrap="square">
            <a:spAutoFit/>
          </a:bodyPr>
          <a:lstStyle/>
          <a:p>
            <a:pPr algn="ctr"/>
            <a:r>
              <a:rPr lang="en-US" dirty="0"/>
              <a:t>($ in thousands)</a:t>
            </a:r>
          </a:p>
        </p:txBody>
      </p:sp>
      <p:sp>
        <p:nvSpPr>
          <p:cNvPr id="40" name="Rectangle 39"/>
          <p:cNvSpPr/>
          <p:nvPr/>
        </p:nvSpPr>
        <p:spPr>
          <a:xfrm>
            <a:off x="749300" y="3450266"/>
            <a:ext cx="3888437" cy="461665"/>
          </a:xfrm>
          <a:prstGeom prst="rect">
            <a:avLst/>
          </a:prstGeom>
        </p:spPr>
        <p:txBody>
          <a:bodyPr wrap="none">
            <a:spAutoFit/>
          </a:bodyPr>
          <a:lstStyle/>
          <a:p>
            <a:r>
              <a:rPr lang="en-US" sz="2400" b="1" dirty="0">
                <a:solidFill>
                  <a:srgbClr val="C00000"/>
                </a:solidFill>
              </a:rPr>
              <a:t>To Correct Incorrect Accounts</a:t>
            </a:r>
          </a:p>
        </p:txBody>
      </p:sp>
      <p:sp>
        <p:nvSpPr>
          <p:cNvPr id="44" name="Rectangle 43"/>
          <p:cNvSpPr/>
          <p:nvPr/>
        </p:nvSpPr>
        <p:spPr>
          <a:xfrm>
            <a:off x="6336021" y="2286000"/>
            <a:ext cx="846770" cy="400110"/>
          </a:xfrm>
          <a:prstGeom prst="rect">
            <a:avLst/>
          </a:prstGeom>
          <a:ln w="28575">
            <a:solidFill>
              <a:srgbClr val="C00000"/>
            </a:solidFill>
          </a:ln>
        </p:spPr>
        <p:txBody>
          <a:bodyPr wrap="none">
            <a:spAutoFit/>
          </a:bodyPr>
          <a:lstStyle/>
          <a:p>
            <a:r>
              <a:rPr lang="en-IN" sz="2000" b="1" dirty="0">
                <a:solidFill>
                  <a:srgbClr val="C00000"/>
                </a:solidFill>
              </a:rPr>
              <a:t>Step 1</a:t>
            </a:r>
            <a:endParaRPr lang="en-US" sz="2000" dirty="0">
              <a:solidFill>
                <a:srgbClr val="C00000"/>
              </a:solidFill>
            </a:endParaRPr>
          </a:p>
        </p:txBody>
      </p:sp>
      <p:cxnSp>
        <p:nvCxnSpPr>
          <p:cNvPr id="46" name="Straight Arrow Connector 45"/>
          <p:cNvCxnSpPr>
            <a:stCxn id="44" idx="1"/>
          </p:cNvCxnSpPr>
          <p:nvPr/>
        </p:nvCxnSpPr>
        <p:spPr>
          <a:xfrm flipH="1">
            <a:off x="5715001" y="2486055"/>
            <a:ext cx="621020" cy="33334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762000" y="4769584"/>
            <a:ext cx="8153400" cy="1631216"/>
          </a:xfrm>
          <a:prstGeom prst="rect">
            <a:avLst/>
          </a:prstGeom>
          <a:ln w="28575">
            <a:solidFill>
              <a:srgbClr val="C00000"/>
            </a:solidFill>
          </a:ln>
        </p:spPr>
        <p:txBody>
          <a:bodyPr wrap="square">
            <a:spAutoFit/>
          </a:bodyPr>
          <a:lstStyle/>
          <a:p>
            <a:r>
              <a:rPr lang="en-IN" sz="2000" b="1" dirty="0">
                <a:solidFill>
                  <a:srgbClr val="C00000"/>
                </a:solidFill>
              </a:rPr>
              <a:t>Step 2</a:t>
            </a:r>
            <a:br>
              <a:rPr lang="en-IN" sz="2000" dirty="0"/>
            </a:br>
            <a:r>
              <a:rPr lang="en-IN" sz="2000" dirty="0"/>
              <a:t>The 2020 financial statements that were incorrect as a result of the error are </a:t>
            </a:r>
            <a:r>
              <a:rPr lang="en-IN" sz="2000" b="1" dirty="0">
                <a:solidFill>
                  <a:srgbClr val="C00000"/>
                </a:solidFill>
              </a:rPr>
              <a:t>retroactively restated </a:t>
            </a:r>
            <a:r>
              <a:rPr lang="en-IN" sz="2000" dirty="0"/>
              <a:t>to reflect the correct amount of sales revenue and accounts receivable when those statements are reported again for comparative purposes in the 2021 annual report.</a:t>
            </a:r>
            <a:endParaRPr lang="en-US" sz="2000" dirty="0"/>
          </a:p>
        </p:txBody>
      </p:sp>
      <p:sp>
        <p:nvSpPr>
          <p:cNvPr id="21" name="Slide Number Placeholder 5">
            <a:extLst>
              <a:ext uri="{FF2B5EF4-FFF2-40B4-BE49-F238E27FC236}">
                <a16:creationId xmlns:a16="http://schemas.microsoft.com/office/drawing/2014/main" id="{D0086E32-B9C6-AC49-8344-B4DC6C53ECE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59</a:t>
            </a:fld>
            <a:endParaRPr lang="en-US" dirty="0"/>
          </a:p>
        </p:txBody>
      </p:sp>
    </p:spTree>
    <p:extLst>
      <p:ext uri="{BB962C8B-B14F-4D97-AF65-F5344CB8AC3E}">
        <p14:creationId xmlns:p14="http://schemas.microsoft.com/office/powerpoint/2010/main" val="277448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fade">
                                      <p:cBhvr>
                                        <p:cTn id="11" dur="500"/>
                                        <p:tgtEl>
                                          <p:spTgt spid="26"/>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500"/>
                                        <p:tgtEl>
                                          <p:spTgt spid="2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500"/>
                                        <p:tgtEl>
                                          <p:spTgt spid="2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par>
                                <p:cTn id="27" presetID="10"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
                                        <p:tgtEl>
                                          <p:spTgt spid="3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500"/>
                                        <p:tgtEl>
                                          <p:spTgt spid="37"/>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500"/>
                                        <p:tgtEl>
                                          <p:spTgt spid="4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Effect transition="in" filter="fade">
                                      <p:cBhvr>
                                        <p:cTn id="41" dur="500"/>
                                        <p:tgtEl>
                                          <p:spTgt spid="39"/>
                                        </p:tgtEl>
                                      </p:cBhvr>
                                    </p:animEffect>
                                  </p:childTnLst>
                                </p:cTn>
                              </p:par>
                            </p:childTnLst>
                          </p:cTn>
                        </p:par>
                        <p:par>
                          <p:cTn id="42" fill="hold">
                            <p:stCondLst>
                              <p:cond delay="1000"/>
                            </p:stCondLst>
                            <p:childTnLst>
                              <p:par>
                                <p:cTn id="43" presetID="22" presetClass="entr" presetSubtype="1"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wipe(up)">
                                      <p:cBhvr>
                                        <p:cTn id="45" dur="500"/>
                                        <p:tgtEl>
                                          <p:spTgt spid="46"/>
                                        </p:tgtEl>
                                      </p:cBhvr>
                                    </p:animEffect>
                                  </p:childTnLst>
                                </p:cTn>
                              </p:par>
                            </p:childTnLst>
                          </p:cTn>
                        </p:par>
                        <p:par>
                          <p:cTn id="46" fill="hold">
                            <p:stCondLst>
                              <p:cond delay="1500"/>
                            </p:stCondLst>
                            <p:childTnLst>
                              <p:par>
                                <p:cTn id="47" presetID="22" presetClass="entr" presetSubtype="1"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up)">
                                      <p:cBhvr>
                                        <p:cTn id="49" dur="500"/>
                                        <p:tgtEl>
                                          <p:spTgt spid="4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wipe(left)">
                                      <p:cBhvr>
                                        <p:cTn id="54" dur="500"/>
                                        <p:tgtEl>
                                          <p:spTgt spid="47"/>
                                        </p:tgtEl>
                                      </p:cBhvr>
                                    </p:animEffect>
                                  </p:childTnLst>
                                </p:cTn>
                              </p:par>
                              <p:par>
                                <p:cTn id="55" presetID="1" presetClass="exit" presetSubtype="0" fill="hold" grpId="1" nodeType="withEffect">
                                  <p:stCondLst>
                                    <p:cond delay="0"/>
                                  </p:stCondLst>
                                  <p:childTnLst>
                                    <p:set>
                                      <p:cBhvr>
                                        <p:cTn id="56" dur="1" fill="hold">
                                          <p:stCondLst>
                                            <p:cond delay="0"/>
                                          </p:stCondLst>
                                        </p:cTn>
                                        <p:tgtEl>
                                          <p:spTgt spid="44"/>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6" grpId="0"/>
      <p:bldP spid="26" grpId="0"/>
      <p:bldP spid="27" grpId="0"/>
      <p:bldP spid="28" grpId="0"/>
      <p:bldP spid="29" grpId="0"/>
      <p:bldP spid="30" grpId="0"/>
      <p:bldP spid="37" grpId="0"/>
      <p:bldP spid="38" grpId="0"/>
      <p:bldP spid="39" grpId="0"/>
      <p:bldP spid="40" grpId="0"/>
      <p:bldP spid="44" grpId="0" animBg="1"/>
      <p:bldP spid="44" grpId="1" animBg="1"/>
      <p:bldP spid="4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
            <a:ext cx="8534399" cy="144779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Decision Makers’ Perspective—</a:t>
            </a:r>
            <a:br>
              <a:rPr lang="en-IN" dirty="0"/>
            </a:br>
            <a:r>
              <a:rPr lang="en-IN" dirty="0"/>
              <a:t>Motivation for Accounting Choices</a:t>
            </a:r>
            <a:endParaRPr lang="en-US" dirty="0"/>
          </a:p>
        </p:txBody>
      </p:sp>
      <p:sp>
        <p:nvSpPr>
          <p:cNvPr id="14" name="Content Placeholder 1"/>
          <p:cNvSpPr>
            <a:spLocks noGrp="1"/>
          </p:cNvSpPr>
          <p:nvPr>
            <p:ph idx="1"/>
          </p:nvPr>
        </p:nvSpPr>
        <p:spPr>
          <a:xfrm>
            <a:off x="761999" y="1447800"/>
            <a:ext cx="8013600" cy="5105400"/>
          </a:xfrm>
        </p:spPr>
        <p:txBody>
          <a:bodyPr>
            <a:normAutofit/>
          </a:bodyPr>
          <a:lstStyle/>
          <a:p>
            <a:r>
              <a:rPr lang="en-IN" dirty="0"/>
              <a:t>Effect of choices on </a:t>
            </a:r>
            <a:r>
              <a:rPr lang="en-IN" b="1" dirty="0">
                <a:solidFill>
                  <a:srgbClr val="C00000"/>
                </a:solidFill>
              </a:rPr>
              <a:t>management compensation</a:t>
            </a:r>
            <a:r>
              <a:rPr lang="en-IN" dirty="0"/>
              <a:t>, on existing </a:t>
            </a:r>
            <a:r>
              <a:rPr lang="en-IN" b="1" dirty="0">
                <a:solidFill>
                  <a:srgbClr val="C00000"/>
                </a:solidFill>
              </a:rPr>
              <a:t>debt agreements</a:t>
            </a:r>
            <a:r>
              <a:rPr lang="en-IN" dirty="0"/>
              <a:t>, and on </a:t>
            </a:r>
            <a:r>
              <a:rPr lang="en-IN" b="1" dirty="0">
                <a:solidFill>
                  <a:srgbClr val="C00000"/>
                </a:solidFill>
              </a:rPr>
              <a:t>union negotiations</a:t>
            </a:r>
            <a:r>
              <a:rPr lang="en-IN" dirty="0"/>
              <a:t> each can affect management’s selection of accounting methods</a:t>
            </a:r>
          </a:p>
          <a:p>
            <a:r>
              <a:rPr lang="en-IN" dirty="0"/>
              <a:t>Financial analysts must be aware that </a:t>
            </a:r>
            <a:r>
              <a:rPr lang="en-IN" b="1" dirty="0">
                <a:solidFill>
                  <a:srgbClr val="C00000"/>
                </a:solidFill>
              </a:rPr>
              <a:t>different accounting methods </a:t>
            </a:r>
            <a:r>
              <a:rPr lang="en-IN" dirty="0"/>
              <a:t>used by different firms and by the same firm in different years complicate comparisons</a:t>
            </a:r>
          </a:p>
          <a:p>
            <a:r>
              <a:rPr lang="en-US" dirty="0"/>
              <a:t>Investors and creditors </a:t>
            </a:r>
            <a:r>
              <a:rPr lang="en-IN" dirty="0"/>
              <a:t>must consider not only the effect on </a:t>
            </a:r>
            <a:r>
              <a:rPr lang="en-IN" b="1" dirty="0">
                <a:solidFill>
                  <a:srgbClr val="C00000"/>
                </a:solidFill>
              </a:rPr>
              <a:t>comparability</a:t>
            </a:r>
            <a:r>
              <a:rPr lang="en-IN" dirty="0"/>
              <a:t> but also possible </a:t>
            </a:r>
            <a:r>
              <a:rPr lang="en-IN" b="1" dirty="0">
                <a:solidFill>
                  <a:srgbClr val="C00000"/>
                </a:solidFill>
              </a:rPr>
              <a:t>hidden motivations</a:t>
            </a:r>
            <a:r>
              <a:rPr lang="en-IN" b="1" dirty="0"/>
              <a:t> </a:t>
            </a:r>
            <a:r>
              <a:rPr lang="en-IN" dirty="0"/>
              <a:t>for making the changes</a:t>
            </a:r>
          </a:p>
          <a:p>
            <a:pPr marL="0" indent="0">
              <a:buNone/>
            </a:pPr>
            <a:endParaRPr lang="en-IN" sz="26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sp>
        <p:nvSpPr>
          <p:cNvPr id="5" name="Slide Number Placeholder 5">
            <a:extLst>
              <a:ext uri="{FF2B5EF4-FFF2-40B4-BE49-F238E27FC236}">
                <a16:creationId xmlns:a16="http://schemas.microsoft.com/office/drawing/2014/main" id="{E7988D26-47EB-5544-A8F6-7CCAB2B090B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6</a:t>
            </a:fld>
            <a:endParaRPr lang="en-US" dirty="0"/>
          </a:p>
        </p:txBody>
      </p:sp>
    </p:spTree>
    <p:extLst>
      <p:ext uri="{BB962C8B-B14F-4D97-AF65-F5344CB8AC3E}">
        <p14:creationId xmlns:p14="http://schemas.microsoft.com/office/powerpoint/2010/main" val="202087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0" name="Title 1"/>
          <p:cNvSpPr>
            <a:spLocks noGrp="1"/>
          </p:cNvSpPr>
          <p:nvPr>
            <p:ph type="title"/>
          </p:nvPr>
        </p:nvSpPr>
        <p:spPr>
          <a:xfrm>
            <a:off x="533400" y="0"/>
            <a:ext cx="8610599" cy="1143000"/>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sz="2800" dirty="0"/>
              <a:t>Error Affecting Net Income—</a:t>
            </a:r>
            <a:br>
              <a:rPr lang="en-IN" sz="2800" dirty="0"/>
            </a:br>
            <a:r>
              <a:rPr lang="en-IN" sz="2800" dirty="0"/>
              <a:t>Failure to Record Sales Revenue </a:t>
            </a:r>
            <a:r>
              <a:rPr lang="en-IN" sz="2600" dirty="0"/>
              <a:t>(concluded)</a:t>
            </a:r>
            <a:endParaRPr lang="en-US" sz="2600" dirty="0"/>
          </a:p>
        </p:txBody>
      </p:sp>
      <p:sp>
        <p:nvSpPr>
          <p:cNvPr id="2" name="Content Placeholder 1"/>
          <p:cNvSpPr>
            <a:spLocks noGrp="1"/>
          </p:cNvSpPr>
          <p:nvPr>
            <p:ph idx="1"/>
          </p:nvPr>
        </p:nvSpPr>
        <p:spPr>
          <a:xfrm>
            <a:off x="761999" y="1447800"/>
            <a:ext cx="8013600" cy="5057775"/>
          </a:xfrm>
        </p:spPr>
        <p:txBody>
          <a:bodyPr/>
          <a:lstStyle/>
          <a:p>
            <a:pPr marL="0" indent="0">
              <a:buNone/>
            </a:pPr>
            <a:endParaRPr lang="en-IN" dirty="0"/>
          </a:p>
          <a:p>
            <a:endParaRPr lang="en-US" dirty="0"/>
          </a:p>
        </p:txBody>
      </p:sp>
      <p:sp>
        <p:nvSpPr>
          <p:cNvPr id="8" name="Content Placeholder 2"/>
          <p:cNvSpPr txBox="1">
            <a:spLocks/>
          </p:cNvSpPr>
          <p:nvPr/>
        </p:nvSpPr>
        <p:spPr bwMode="auto">
          <a:xfrm>
            <a:off x="761999" y="1444628"/>
            <a:ext cx="8013600" cy="505777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36" name="Rectangle 35"/>
          <p:cNvSpPr/>
          <p:nvPr/>
        </p:nvSpPr>
        <p:spPr>
          <a:xfrm>
            <a:off x="767020" y="1143000"/>
            <a:ext cx="8148380" cy="1446550"/>
          </a:xfrm>
          <a:prstGeom prst="rect">
            <a:avLst/>
          </a:prstGeom>
        </p:spPr>
        <p:txBody>
          <a:bodyPr wrap="square">
            <a:spAutoFit/>
          </a:bodyPr>
          <a:lstStyle/>
          <a:p>
            <a:r>
              <a:rPr lang="en-IN" sz="2200" dirty="0"/>
              <a:t>In 2021, General Paper Company discovered that $3,000 of merchandise (credit) sales the last week of 2020 were not recorded until the first week of 2021. The merchandise sold was appropriately excluded from 2020 ending inventory.</a:t>
            </a:r>
            <a:endParaRPr lang="en-US" sz="2200" dirty="0"/>
          </a:p>
        </p:txBody>
      </p:sp>
      <p:sp>
        <p:nvSpPr>
          <p:cNvPr id="22" name="Rectangle 21"/>
          <p:cNvSpPr/>
          <p:nvPr/>
        </p:nvSpPr>
        <p:spPr>
          <a:xfrm>
            <a:off x="762000" y="2514600"/>
            <a:ext cx="8153400" cy="1785104"/>
          </a:xfrm>
          <a:prstGeom prst="rect">
            <a:avLst/>
          </a:prstGeom>
          <a:noFill/>
          <a:ln w="28575">
            <a:solidFill>
              <a:srgbClr val="C00000"/>
            </a:solidFill>
          </a:ln>
        </p:spPr>
        <p:txBody>
          <a:bodyPr wrap="square">
            <a:spAutoFit/>
          </a:bodyPr>
          <a:lstStyle/>
          <a:p>
            <a:r>
              <a:rPr lang="en-IN" sz="2200" b="1" dirty="0">
                <a:solidFill>
                  <a:srgbClr val="C00000"/>
                </a:solidFill>
              </a:rPr>
              <a:t>Step 3</a:t>
            </a:r>
            <a:br>
              <a:rPr lang="en-IN" sz="2200" dirty="0"/>
            </a:br>
            <a:r>
              <a:rPr lang="en-IN" sz="2200" dirty="0"/>
              <a:t>Because retained earnings is one of the accounts incorrect as a result of the error, the correction to that account is reported as a </a:t>
            </a:r>
            <a:r>
              <a:rPr lang="en-IN" sz="2200" b="1" dirty="0">
                <a:solidFill>
                  <a:srgbClr val="C00000"/>
                </a:solidFill>
              </a:rPr>
              <a:t>prior period adjustment to the 2021 beginning retained earnings balance </a:t>
            </a:r>
            <a:r>
              <a:rPr lang="en-IN" sz="2200" dirty="0"/>
              <a:t>in General Paper’s comparative statements of shareholders’ equity.</a:t>
            </a:r>
            <a:endParaRPr lang="en-US" sz="2200" dirty="0"/>
          </a:p>
        </p:txBody>
      </p:sp>
      <p:sp>
        <p:nvSpPr>
          <p:cNvPr id="23" name="Rectangle 22"/>
          <p:cNvSpPr/>
          <p:nvPr/>
        </p:nvSpPr>
        <p:spPr>
          <a:xfrm>
            <a:off x="762001" y="4419600"/>
            <a:ext cx="8153400" cy="2215991"/>
          </a:xfrm>
          <a:prstGeom prst="rect">
            <a:avLst/>
          </a:prstGeom>
          <a:noFill/>
          <a:ln w="28575">
            <a:solidFill>
              <a:srgbClr val="C00000"/>
            </a:solidFill>
          </a:ln>
        </p:spPr>
        <p:txBody>
          <a:bodyPr wrap="square">
            <a:spAutoFit/>
          </a:bodyPr>
          <a:lstStyle/>
          <a:p>
            <a:r>
              <a:rPr lang="en-IN" sz="2200" b="1" dirty="0">
                <a:solidFill>
                  <a:srgbClr val="C00000"/>
                </a:solidFill>
              </a:rPr>
              <a:t>Step 4</a:t>
            </a:r>
            <a:br>
              <a:rPr lang="en-IN" sz="2200" dirty="0"/>
            </a:br>
            <a:r>
              <a:rPr lang="en-IN" sz="2200" dirty="0"/>
              <a:t>A </a:t>
            </a:r>
            <a:r>
              <a:rPr lang="en-IN" sz="2200" b="1" dirty="0">
                <a:solidFill>
                  <a:srgbClr val="C00000"/>
                </a:solidFill>
              </a:rPr>
              <a:t>disclosure note </a:t>
            </a:r>
            <a:r>
              <a:rPr lang="en-IN" sz="2200" dirty="0"/>
              <a:t>in General Paper’s 2021 annual report should describe the nature of the error and the impact of its correction on each </a:t>
            </a:r>
            <a:r>
              <a:rPr lang="en-US" sz="2200" dirty="0"/>
              <a:t>financial statement line item (net income understated by $3,000 in 2020) and any per-share amounts affected for each prior period presented</a:t>
            </a:r>
            <a:r>
              <a:rPr lang="en-US" sz="2400" dirty="0"/>
              <a:t>. </a:t>
            </a:r>
            <a:endParaRPr lang="en-US" sz="2200" dirty="0"/>
          </a:p>
        </p:txBody>
      </p:sp>
      <p:sp>
        <p:nvSpPr>
          <p:cNvPr id="9" name="Slide Number Placeholder 5">
            <a:extLst>
              <a:ext uri="{FF2B5EF4-FFF2-40B4-BE49-F238E27FC236}">
                <a16:creationId xmlns:a16="http://schemas.microsoft.com/office/drawing/2014/main" id="{AF30592E-69BC-CB41-9E47-6D57586E5EB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60</a:t>
            </a:fld>
            <a:endParaRPr lang="en-US" dirty="0"/>
          </a:p>
        </p:txBody>
      </p:sp>
    </p:spTree>
    <p:extLst>
      <p:ext uri="{BB962C8B-B14F-4D97-AF65-F5344CB8AC3E}">
        <p14:creationId xmlns:p14="http://schemas.microsoft.com/office/powerpoint/2010/main" val="327366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
            <a:ext cx="8610599" cy="363536"/>
          </a:xfr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r>
              <a:rPr lang="en-IN" dirty="0"/>
              <a:t>Error Correction; Hertz</a:t>
            </a:r>
            <a:endParaRPr lang="en-US"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LO20-6</a:t>
            </a:r>
          </a:p>
        </p:txBody>
      </p:sp>
      <p:sp>
        <p:nvSpPr>
          <p:cNvPr id="6" name="Rectangle: Diagonal Corners Rounded 5">
            <a:extLst>
              <a:ext uri="{FF2B5EF4-FFF2-40B4-BE49-F238E27FC236}">
                <a16:creationId xmlns:a16="http://schemas.microsoft.com/office/drawing/2014/main" id="{14A8935E-F5FA-4111-A3AD-B0E4941B1785}"/>
              </a:ext>
            </a:extLst>
          </p:cNvPr>
          <p:cNvSpPr/>
          <p:nvPr/>
        </p:nvSpPr>
        <p:spPr>
          <a:xfrm flipH="1">
            <a:off x="533400" y="533400"/>
            <a:ext cx="8400204" cy="6096000"/>
          </a:xfrm>
          <a:prstGeom prst="round2DiagRect">
            <a:avLst/>
          </a:prstGeom>
          <a:solidFill>
            <a:srgbClr val="CEE2ED"/>
          </a:solidFill>
          <a:ln>
            <a:solidFill>
              <a:srgbClr val="1073A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Note 2—Restatement (in part) </a:t>
            </a:r>
            <a:endParaRPr lang="en-US" dirty="0">
              <a:solidFill>
                <a:schemeClr val="tx1"/>
              </a:solidFill>
            </a:endParaRPr>
          </a:p>
          <a:p>
            <a:r>
              <a:rPr lang="en-US" dirty="0">
                <a:solidFill>
                  <a:schemeClr val="tx1"/>
                </a:solidFill>
              </a:rPr>
              <a:t>During the fourth quarter of 2013, the Company identified certain out of period misstatements totaling $46 million, of which $35 million ($21 million, net of tax) related to its previously issued consolidated financial statements for the years ended December 31, 2012, and prior. While these misstatements did not, individually or in the aggregate, result in a material misstatement of the Company’s previously issued consolidated financial statements, correcting these misstatements in the fourth quarter of 2013 would have been material to that quarter . . . this Note 2 to the consolidated financial statements discloses the nature of the restatement matters and adjustments and shows the impact of the restatement matters on revenues, expenses, income, assets, liabilities, equity, and cash flows from operating activities, investing activities, and financing activities, and the cumulative effects of these adjustments on the consolidated statement of operations, balance sheet, and cash flows for 2012 and 2013. In addition, this Note shows the effects of the adjustment to opening retained earnings as of January 1, 2012, which adjustment reflects the impact of the restatement on periods prior to 2012. The cumulative impact of the out of period misstatements for all previously reported periods through December 31, 2013, including amounts associated with the revision previously reported in the 2013 Form 10-K/A, was approximately a $349 million reduction in pre-tax income and $231 million reduction in net income. </a:t>
            </a:r>
            <a:endParaRPr lang="en-US" sz="2000" dirty="0">
              <a:solidFill>
                <a:schemeClr val="tx1"/>
              </a:solidFill>
            </a:endParaRPr>
          </a:p>
        </p:txBody>
      </p:sp>
      <p:sp>
        <p:nvSpPr>
          <p:cNvPr id="5" name="Slide Number Placeholder 5">
            <a:extLst>
              <a:ext uri="{FF2B5EF4-FFF2-40B4-BE49-F238E27FC236}">
                <a16:creationId xmlns:a16="http://schemas.microsoft.com/office/drawing/2014/main" id="{8D4C119C-B920-394A-9B4F-69602A2943E7}"/>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61</a:t>
            </a:fld>
            <a:endParaRPr lang="en-US" dirty="0"/>
          </a:p>
        </p:txBody>
      </p:sp>
    </p:spTree>
    <p:extLst>
      <p:ext uri="{BB962C8B-B14F-4D97-AF65-F5344CB8AC3E}">
        <p14:creationId xmlns:p14="http://schemas.microsoft.com/office/powerpoint/2010/main" val="52603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48" y="177800"/>
            <a:ext cx="8229551" cy="941740"/>
          </a:xfrm>
        </p:spPr>
        <p:txBody>
          <a:bodyPr>
            <a:noAutofit/>
          </a:bodyPr>
          <a:lstStyle/>
          <a:p>
            <a:r>
              <a:rPr lang="en-US" altLang="en-US" sz="3200" dirty="0"/>
              <a:t>Concept Check: </a:t>
            </a:r>
            <a:br>
              <a:rPr lang="en-US" altLang="en-US" sz="3200" dirty="0"/>
            </a:br>
            <a:r>
              <a:rPr lang="en-US" altLang="en-US" sz="2600" dirty="0"/>
              <a:t>Errors Affecting Net Income—Recording Asset as Expense </a:t>
            </a:r>
            <a:endParaRPr lang="en-US" sz="2600" dirty="0"/>
          </a:p>
        </p:txBody>
      </p:sp>
      <p:sp>
        <p:nvSpPr>
          <p:cNvPr id="414723" name="Rectangle 3"/>
          <p:cNvSpPr>
            <a:spLocks noGrp="1" noChangeArrowheads="1"/>
          </p:cNvSpPr>
          <p:nvPr>
            <p:ph idx="1"/>
          </p:nvPr>
        </p:nvSpPr>
        <p:spPr>
          <a:xfrm>
            <a:off x="693682" y="1219200"/>
            <a:ext cx="8450317" cy="5336628"/>
          </a:xfrm>
          <a:solidFill>
            <a:schemeClr val="bg1">
              <a:lumMod val="95000"/>
            </a:schemeClr>
          </a:solidFill>
        </p:spPr>
        <p:txBody>
          <a:bodyPr>
            <a:noAutofit/>
          </a:bodyPr>
          <a:lstStyle/>
          <a:p>
            <a:pPr marL="0" indent="0">
              <a:spcAft>
                <a:spcPts val="1200"/>
              </a:spcAft>
              <a:buNone/>
            </a:pPr>
            <a:r>
              <a:rPr lang="en-US" sz="2100" dirty="0"/>
              <a:t>In 2021, it was discovered that Hines 55 had debited expense for the full cost of an asset purchased on January 1, 2018. The cost was $24 million with no expected residual value. Its useful life was 5 years and straight-line depreciation is used by the company. The correcting entry assuming the error was discovered in 2021 before the adjusting and closing entries includes:</a:t>
            </a:r>
          </a:p>
          <a:p>
            <a:pPr marL="457200" indent="-457200">
              <a:buFont typeface="+mj-lt"/>
              <a:buAutoNum type="alphaLcPeriod"/>
            </a:pPr>
            <a:r>
              <a:rPr lang="en-US" sz="2100" dirty="0"/>
              <a:t>A credit to accumulated depreciation of $14.4 million </a:t>
            </a:r>
          </a:p>
          <a:p>
            <a:pPr marL="457200" indent="-457200">
              <a:buFont typeface="+mj-lt"/>
              <a:buAutoNum type="alphaLcPeriod"/>
            </a:pPr>
            <a:r>
              <a:rPr lang="en-US" sz="2100" dirty="0"/>
              <a:t>A debit to accumulated depreciation of $9.6 million </a:t>
            </a:r>
          </a:p>
          <a:p>
            <a:pPr marL="457200" indent="-457200">
              <a:buFont typeface="+mj-lt"/>
              <a:buAutoNum type="alphaLcPeriod"/>
            </a:pPr>
            <a:r>
              <a:rPr lang="en-US" sz="2100" dirty="0"/>
              <a:t>A debit to retained earnings of $9.6 million  </a:t>
            </a:r>
          </a:p>
          <a:p>
            <a:pPr marL="457200" indent="-457200">
              <a:buFont typeface="+mj-lt"/>
              <a:buAutoNum type="alphaLcPeriod"/>
            </a:pPr>
            <a:r>
              <a:rPr lang="en-US" sz="2100" dirty="0"/>
              <a:t>A credit to an asset of $24 million </a:t>
            </a:r>
          </a:p>
        </p:txBody>
      </p:sp>
      <p:sp>
        <p:nvSpPr>
          <p:cNvPr id="2" name="Oval 1"/>
          <p:cNvSpPr/>
          <p:nvPr/>
        </p:nvSpPr>
        <p:spPr bwMode="auto">
          <a:xfrm flipV="1">
            <a:off x="609600" y="3210650"/>
            <a:ext cx="438992" cy="44695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938941" y="4800600"/>
            <a:ext cx="7959798" cy="1628651"/>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000" dirty="0"/>
              <a:t>The correct answer is </a:t>
            </a:r>
            <a:r>
              <a:rPr lang="en-US" sz="2000" i="1" dirty="0"/>
              <a:t>a</a:t>
            </a:r>
            <a:r>
              <a:rPr lang="en-US" sz="2000" dirty="0"/>
              <a:t>. Accumulated depreciation would be credited for </a:t>
            </a:r>
            <a:r>
              <a:rPr lang="en-US" sz="2000" b="1" dirty="0">
                <a:solidFill>
                  <a:srgbClr val="C00000"/>
                </a:solidFill>
              </a:rPr>
              <a:t>three years’ depreciation (2018 through 2020) at $4.8 million per year</a:t>
            </a:r>
            <a:r>
              <a:rPr lang="en-US" sz="2000" dirty="0"/>
              <a:t>. Depreciation for 2021 will be accounted for normally. In addition, an asset account would be debited for $24 million and retained earnings would be credited for $9.6 million.</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LO20-6</a:t>
            </a:r>
          </a:p>
        </p:txBody>
      </p:sp>
      <p:sp>
        <p:nvSpPr>
          <p:cNvPr id="8" name="Slide Number Placeholder 5">
            <a:extLst>
              <a:ext uri="{FF2B5EF4-FFF2-40B4-BE49-F238E27FC236}">
                <a16:creationId xmlns:a16="http://schemas.microsoft.com/office/drawing/2014/main" id="{9C00729F-CF44-884F-9247-EF3A3EB61A91}"/>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62</a:t>
            </a:fld>
            <a:endParaRPr lang="en-US" dirty="0"/>
          </a:p>
        </p:txBody>
      </p:sp>
    </p:spTree>
    <p:extLst>
      <p:ext uri="{BB962C8B-B14F-4D97-AF65-F5344CB8AC3E}">
        <p14:creationId xmlns:p14="http://schemas.microsoft.com/office/powerpoint/2010/main" val="93142264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177800"/>
            <a:ext cx="8458200" cy="941740"/>
          </a:xfrm>
        </p:spPr>
        <p:txBody>
          <a:bodyPr>
            <a:noAutofit/>
          </a:bodyPr>
          <a:lstStyle/>
          <a:p>
            <a:r>
              <a:rPr lang="en-US" altLang="en-US" sz="3200" dirty="0"/>
              <a:t>Concept Check: </a:t>
            </a:r>
            <a:br>
              <a:rPr lang="en-US" altLang="en-US" sz="3200" dirty="0"/>
            </a:br>
            <a:r>
              <a:rPr lang="en-US" altLang="en-US" sz="2800" dirty="0"/>
              <a:t>Error Affecting Net Income—Inventory Misstatement</a:t>
            </a:r>
            <a:endParaRPr lang="en-US" sz="2800" dirty="0"/>
          </a:p>
        </p:txBody>
      </p:sp>
      <p:sp>
        <p:nvSpPr>
          <p:cNvPr id="414723" name="Rectangle 3"/>
          <p:cNvSpPr>
            <a:spLocks noGrp="1" noChangeArrowheads="1"/>
          </p:cNvSpPr>
          <p:nvPr>
            <p:ph idx="1"/>
          </p:nvPr>
        </p:nvSpPr>
        <p:spPr>
          <a:xfrm>
            <a:off x="693683" y="1219200"/>
            <a:ext cx="8450317" cy="5336628"/>
          </a:xfrm>
          <a:solidFill>
            <a:schemeClr val="bg1">
              <a:lumMod val="95000"/>
            </a:schemeClr>
          </a:solidFill>
        </p:spPr>
        <p:txBody>
          <a:bodyPr>
            <a:noAutofit/>
          </a:bodyPr>
          <a:lstStyle/>
          <a:p>
            <a:pPr marL="0" indent="0">
              <a:spcAft>
                <a:spcPts val="1200"/>
              </a:spcAft>
              <a:buNone/>
            </a:pPr>
            <a:r>
              <a:rPr lang="en-US" sz="2400" dirty="0"/>
              <a:t>Global Products overstated its inventory by $30 million at the end of 2020. The discovery of this error during 2021, before adjusting or closing entries, would require:</a:t>
            </a:r>
          </a:p>
          <a:p>
            <a:pPr marL="457200" indent="-457200">
              <a:buFont typeface="+mj-lt"/>
              <a:buAutoNum type="alphaLcPeriod"/>
            </a:pPr>
            <a:r>
              <a:rPr lang="en-US" sz="2400" dirty="0"/>
              <a:t>A debit to inventory of $30 million</a:t>
            </a:r>
          </a:p>
          <a:p>
            <a:pPr marL="457200" indent="-457200">
              <a:buFont typeface="+mj-lt"/>
              <a:buAutoNum type="alphaLcPeriod"/>
            </a:pPr>
            <a:r>
              <a:rPr lang="en-US" sz="2400" dirty="0"/>
              <a:t>A prospective adjustment in the 2021 income statement</a:t>
            </a:r>
          </a:p>
          <a:p>
            <a:pPr marL="457200" indent="-457200">
              <a:buFont typeface="+mj-lt"/>
              <a:buAutoNum type="alphaLcPeriod"/>
            </a:pPr>
            <a:r>
              <a:rPr lang="en-US" sz="2400" dirty="0"/>
              <a:t>An increase in retained earnings</a:t>
            </a:r>
          </a:p>
          <a:p>
            <a:pPr marL="457200" indent="-457200">
              <a:buFont typeface="+mj-lt"/>
              <a:buAutoNum type="alphaLcPeriod"/>
            </a:pPr>
            <a:r>
              <a:rPr lang="en-US" sz="2400" dirty="0"/>
              <a:t>None of the above</a:t>
            </a:r>
          </a:p>
        </p:txBody>
      </p:sp>
      <p:sp>
        <p:nvSpPr>
          <p:cNvPr id="2" name="Oval 1"/>
          <p:cNvSpPr/>
          <p:nvPr/>
        </p:nvSpPr>
        <p:spPr bwMode="auto">
          <a:xfrm flipV="1">
            <a:off x="609600" y="3810000"/>
            <a:ext cx="529540" cy="457200"/>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732367" y="4657968"/>
            <a:ext cx="8259233" cy="828432"/>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400" dirty="0"/>
              <a:t>The correct answer is </a:t>
            </a:r>
            <a:r>
              <a:rPr lang="en-US" sz="2400" i="1" dirty="0"/>
              <a:t>d</a:t>
            </a:r>
            <a:r>
              <a:rPr lang="en-US" sz="2400" dirty="0"/>
              <a:t>. Retained earnings would be debited for $30 million, and inventory would be credited for $30 million. </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LO20-6</a:t>
            </a:r>
          </a:p>
        </p:txBody>
      </p:sp>
      <p:sp>
        <p:nvSpPr>
          <p:cNvPr id="8" name="Slide Number Placeholder 5">
            <a:extLst>
              <a:ext uri="{FF2B5EF4-FFF2-40B4-BE49-F238E27FC236}">
                <a16:creationId xmlns:a16="http://schemas.microsoft.com/office/drawing/2014/main" id="{75C07080-6255-F844-BC56-5D9EA0B15E0E}"/>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63</a:t>
            </a:fld>
            <a:endParaRPr lang="en-US" dirty="0"/>
          </a:p>
        </p:txBody>
      </p:sp>
    </p:spTree>
    <p:extLst>
      <p:ext uri="{BB962C8B-B14F-4D97-AF65-F5344CB8AC3E}">
        <p14:creationId xmlns:p14="http://schemas.microsoft.com/office/powerpoint/2010/main" val="2816330184"/>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533400" y="152403"/>
            <a:ext cx="8610599" cy="990597"/>
          </a:xfrm>
          <a:noFill/>
          <a:ln w="9525">
            <a:noFill/>
            <a:miter lim="800000"/>
            <a:headEnd/>
            <a:tailEnd/>
          </a:ln>
        </p:spPr>
        <p:txBody>
          <a:bodyPr vert="horz" wrap="square" lIns="91440" tIns="45720" rIns="91440" bIns="45720" numCol="1" anchor="ctr" anchorCtr="0" compatLnSpc="1">
            <a:prstTxWarp prst="textNoShape">
              <a:avLst/>
            </a:prstTxWarp>
            <a:normAutofit fontScale="90000"/>
          </a:bodyPr>
          <a:lstStyle/>
          <a:p>
            <a:r>
              <a:rPr lang="en-IN" dirty="0"/>
              <a:t>International Financial Reporting Standards: Accounting Changes and Error Corrections</a:t>
            </a:r>
            <a:endParaRPr lang="en-US" sz="2700" dirty="0"/>
          </a:p>
        </p:txBody>
      </p:sp>
      <p:sp>
        <p:nvSpPr>
          <p:cNvPr id="4" name="Title 2"/>
          <p:cNvSpPr txBox="1">
            <a:spLocks/>
          </p:cNvSpPr>
          <p:nvPr/>
        </p:nvSpPr>
        <p:spPr bwMode="auto">
          <a:xfrm>
            <a:off x="8389940" y="0"/>
            <a:ext cx="738187" cy="363538"/>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fontAlgn="auto">
              <a:spcAft>
                <a:spcPts val="0"/>
              </a:spcAft>
              <a:defRPr/>
            </a:pPr>
            <a:r>
              <a:rPr lang="en-IN" sz="1500" dirty="0"/>
              <a:t>LO20-7</a:t>
            </a:r>
          </a:p>
        </p:txBody>
      </p:sp>
      <p:sp>
        <p:nvSpPr>
          <p:cNvPr id="8" name="Content Placeholder 2"/>
          <p:cNvSpPr txBox="1">
            <a:spLocks/>
          </p:cNvSpPr>
          <p:nvPr/>
        </p:nvSpPr>
        <p:spPr bwMode="auto">
          <a:xfrm>
            <a:off x="761999" y="1444628"/>
            <a:ext cx="8013600" cy="5057775"/>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a:bodyPr>
          <a:lst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endParaRPr lang="en-US" dirty="0"/>
          </a:p>
          <a:p>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5141527"/>
              </p:ext>
            </p:extLst>
          </p:nvPr>
        </p:nvGraphicFramePr>
        <p:xfrm>
          <a:off x="1066800" y="1676400"/>
          <a:ext cx="7359600" cy="4293692"/>
        </p:xfrm>
        <a:graphic>
          <a:graphicData uri="http://schemas.openxmlformats.org/drawingml/2006/table">
            <a:tbl>
              <a:tblPr firstRow="1" bandRow="1">
                <a:tableStyleId>{F2DE63D5-997A-4646-A377-4702673A728D}</a:tableStyleId>
              </a:tblPr>
              <a:tblGrid>
                <a:gridCol w="3679800">
                  <a:extLst>
                    <a:ext uri="{9D8B030D-6E8A-4147-A177-3AD203B41FA5}">
                      <a16:colId xmlns:a16="http://schemas.microsoft.com/office/drawing/2014/main" val="20000"/>
                    </a:ext>
                  </a:extLst>
                </a:gridCol>
                <a:gridCol w="3679800">
                  <a:extLst>
                    <a:ext uri="{9D8B030D-6E8A-4147-A177-3AD203B41FA5}">
                      <a16:colId xmlns:a16="http://schemas.microsoft.com/office/drawing/2014/main" val="20001"/>
                    </a:ext>
                  </a:extLst>
                </a:gridCol>
              </a:tblGrid>
              <a:tr h="6380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dirty="0">
                          <a:solidFill>
                            <a:schemeClr val="tx1"/>
                          </a:solidFill>
                        </a:rPr>
                        <a:t>U.S. GAAP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en-US" sz="2600" dirty="0">
                          <a:solidFill>
                            <a:schemeClr val="tx1"/>
                          </a:solidFill>
                        </a:rPr>
                        <a:t>IFRS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r h="638086">
                <a:tc gridSpan="2">
                  <a:txBody>
                    <a:bodyPr/>
                    <a:lstStyle/>
                    <a:p>
                      <a:pPr algn="ctr"/>
                      <a:r>
                        <a:rPr lang="en-IN" sz="2600" b="1" dirty="0">
                          <a:solidFill>
                            <a:schemeClr val="tx1"/>
                          </a:solidFill>
                        </a:rPr>
                        <a:t>Accounting Changes and Error Corrections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91028">
                <a:tc>
                  <a:txBody>
                    <a:bodyPr/>
                    <a:lstStyle/>
                    <a:p>
                      <a:pPr algn="l"/>
                      <a:r>
                        <a:rPr lang="en-IN" sz="2400" b="0" i="0" u="none" strike="noStrike" kern="1200" baseline="0" dirty="0">
                          <a:solidFill>
                            <a:schemeClr val="tx1"/>
                          </a:solidFill>
                          <a:latin typeface="+mn-lt"/>
                          <a:ea typeface="+mn-ea"/>
                          <a:cs typeface="+mn-cs"/>
                        </a:rPr>
                        <a:t>When correcting errors in previously issued financial statements, it is considered practicable to report retrospectively.</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0" i="0" u="none" strike="noStrike" kern="1200" baseline="0" dirty="0">
                          <a:solidFill>
                            <a:schemeClr val="tx1"/>
                          </a:solidFill>
                          <a:latin typeface="+mn-lt"/>
                          <a:ea typeface="+mn-ea"/>
                          <a:cs typeface="+mn-cs"/>
                        </a:rPr>
                        <a:t>When correcting errors in previously issued financial statements, IFRS (</a:t>
                      </a:r>
                      <a:r>
                        <a:rPr lang="en-IN" sz="2400" b="0" i="1" u="none" strike="noStrike" kern="1200" baseline="0" dirty="0">
                          <a:solidFill>
                            <a:schemeClr val="tx1"/>
                          </a:solidFill>
                          <a:latin typeface="+mn-lt"/>
                          <a:ea typeface="+mn-ea"/>
                          <a:cs typeface="+mn-cs"/>
                        </a:rPr>
                        <a:t>IAS No. 8 </a:t>
                      </a:r>
                      <a:r>
                        <a:rPr lang="en-IN" sz="2400" b="0" i="0" u="none" strike="noStrike" kern="1200" baseline="0" dirty="0">
                          <a:solidFill>
                            <a:schemeClr val="tx1"/>
                          </a:solidFill>
                          <a:latin typeface="+mn-lt"/>
                          <a:ea typeface="+mn-ea"/>
                          <a:cs typeface="+mn-cs"/>
                        </a:rPr>
                        <a:t>17) permits the effect of the error to be reported in the current period</a:t>
                      </a:r>
                      <a:r>
                        <a:rPr lang="en-US" sz="2400" b="0" i="0" u="none" strike="noStrike" kern="1200" baseline="0" dirty="0">
                          <a:solidFill>
                            <a:schemeClr val="tx1"/>
                          </a:solidFill>
                          <a:latin typeface="+mn-lt"/>
                          <a:ea typeface="+mn-ea"/>
                          <a:cs typeface="+mn-cs"/>
                        </a:rPr>
                        <a:t> if it’s not considered practicable to report it retrospectively</a:t>
                      </a:r>
                      <a:r>
                        <a:rPr lang="en-IN" sz="2400" b="0" i="0" u="none" strike="noStrike" kern="1200" baseline="0" dirty="0">
                          <a:solidFill>
                            <a:schemeClr val="tx1"/>
                          </a:solidFill>
                          <a:latin typeface="+mn-lt"/>
                          <a:ea typeface="+mn-ea"/>
                          <a:cs typeface="+mn-cs"/>
                        </a:rPr>
                        <a:t>. </a:t>
                      </a:r>
                      <a:endParaRPr lang="en-IN"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
        <p:nvSpPr>
          <p:cNvPr id="7" name="Slide Number Placeholder 5">
            <a:extLst>
              <a:ext uri="{FF2B5EF4-FFF2-40B4-BE49-F238E27FC236}">
                <a16:creationId xmlns:a16="http://schemas.microsoft.com/office/drawing/2014/main" id="{0714051E-C280-4A47-90F3-E8B603697553}"/>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64</a:t>
            </a:fld>
            <a:endParaRPr lang="en-US" dirty="0"/>
          </a:p>
        </p:txBody>
      </p:sp>
    </p:spTree>
    <p:extLst>
      <p:ext uri="{BB962C8B-B14F-4D97-AF65-F5344CB8AC3E}">
        <p14:creationId xmlns:p14="http://schemas.microsoft.com/office/powerpoint/2010/main" val="3972928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IFRS</a:t>
            </a:r>
            <a:endParaRPr lang="en-US" sz="3200" dirty="0"/>
          </a:p>
        </p:txBody>
      </p:sp>
      <p:sp>
        <p:nvSpPr>
          <p:cNvPr id="414723" name="Rectangle 3"/>
          <p:cNvSpPr>
            <a:spLocks noGrp="1" noChangeArrowheads="1"/>
          </p:cNvSpPr>
          <p:nvPr>
            <p:ph idx="1"/>
          </p:nvPr>
        </p:nvSpPr>
        <p:spPr>
          <a:xfrm>
            <a:off x="693683" y="1219200"/>
            <a:ext cx="8450317" cy="5336628"/>
          </a:xfrm>
          <a:solidFill>
            <a:schemeClr val="bg1">
              <a:lumMod val="95000"/>
            </a:schemeClr>
          </a:solidFill>
        </p:spPr>
        <p:txBody>
          <a:bodyPr>
            <a:noAutofit/>
          </a:bodyPr>
          <a:lstStyle/>
          <a:p>
            <a:pPr marL="0" indent="0">
              <a:buNone/>
            </a:pPr>
            <a:r>
              <a:rPr lang="en-US" sz="2400" dirty="0"/>
              <a:t>Which of the following statements is true regarding correcting errors in previously issued financial statements prepared in accordance with International Financial Reporting Standards? </a:t>
            </a:r>
          </a:p>
          <a:p>
            <a:pPr marL="463550" indent="-463550">
              <a:buAutoNum type="alphaLcPeriod"/>
            </a:pPr>
            <a:r>
              <a:rPr lang="en-US" sz="2400" dirty="0"/>
              <a:t>The error can be reported in the current period if it’s not considered practicable to report it prospectively </a:t>
            </a:r>
          </a:p>
          <a:p>
            <a:pPr marL="463550" indent="-463550">
              <a:buAutoNum type="alphaLcPeriod"/>
            </a:pPr>
            <a:r>
              <a:rPr lang="en-US" sz="2400" dirty="0"/>
              <a:t>The error can be reported prospectively if it’s not considered practicable to report it retrospectively		</a:t>
            </a:r>
          </a:p>
          <a:p>
            <a:pPr marL="463550" indent="-463550">
              <a:buFont typeface="+mj-lt"/>
              <a:buAutoNum type="alphaLcPeriod"/>
            </a:pPr>
            <a:r>
              <a:rPr lang="en-US" sz="2400" dirty="0"/>
              <a:t>The error can be reported in the current period if it’s not considered practicable to report it retrospectively</a:t>
            </a:r>
          </a:p>
          <a:p>
            <a:pPr marL="463550" indent="-463550">
              <a:buFont typeface="+mj-lt"/>
              <a:buAutoNum type="alphaLcPeriod"/>
            </a:pPr>
            <a:r>
              <a:rPr lang="en-US" sz="2400" dirty="0"/>
              <a:t>Retrospective application is required with no exception</a:t>
            </a:r>
          </a:p>
        </p:txBody>
      </p:sp>
      <p:sp>
        <p:nvSpPr>
          <p:cNvPr id="2" name="Oval 1"/>
          <p:cNvSpPr/>
          <p:nvPr/>
        </p:nvSpPr>
        <p:spPr bwMode="auto">
          <a:xfrm flipV="1">
            <a:off x="628713" y="3914274"/>
            <a:ext cx="438087" cy="429126"/>
          </a:xfrm>
          <a:prstGeom prst="ellipse">
            <a:avLst/>
          </a:prstGeom>
          <a:noFill/>
          <a:ln w="28575" cap="flat" cmpd="sng" algn="ctr">
            <a:solidFill>
              <a:srgbClr val="00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066800" y="5257800"/>
            <a:ext cx="7711920" cy="1197764"/>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400" dirty="0"/>
              <a:t>The correct answer is </a:t>
            </a:r>
            <a:r>
              <a:rPr lang="en-US" sz="2400" i="1" dirty="0"/>
              <a:t>c</a:t>
            </a:r>
            <a:r>
              <a:rPr lang="en-US" sz="2400" dirty="0"/>
              <a:t>.</a:t>
            </a:r>
          </a:p>
          <a:p>
            <a:r>
              <a:rPr lang="en-US" sz="2400" dirty="0"/>
              <a:t>IFRS allows the error to be reported in the current period, GAAP requires a retrospective approach.</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LO20-7</a:t>
            </a:r>
          </a:p>
        </p:txBody>
      </p:sp>
      <p:sp>
        <p:nvSpPr>
          <p:cNvPr id="8" name="Slide Number Placeholder 5">
            <a:extLst>
              <a:ext uri="{FF2B5EF4-FFF2-40B4-BE49-F238E27FC236}">
                <a16:creationId xmlns:a16="http://schemas.microsoft.com/office/drawing/2014/main" id="{83A73117-BAC8-F34D-94E2-A8CC2EF3BC8B}"/>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65</a:t>
            </a:fld>
            <a:endParaRPr lang="en-US" dirty="0"/>
          </a:p>
        </p:txBody>
      </p:sp>
    </p:spTree>
    <p:extLst>
      <p:ext uri="{BB962C8B-B14F-4D97-AF65-F5344CB8AC3E}">
        <p14:creationId xmlns:p14="http://schemas.microsoft.com/office/powerpoint/2010/main" val="3741977345"/>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Chapter 20</a:t>
            </a:r>
          </a:p>
        </p:txBody>
      </p:sp>
      <p:sp>
        <p:nvSpPr>
          <p:cNvPr id="3" name="Slide Number Placeholder 5">
            <a:extLst>
              <a:ext uri="{FF2B5EF4-FFF2-40B4-BE49-F238E27FC236}">
                <a16:creationId xmlns:a16="http://schemas.microsoft.com/office/drawing/2014/main" id="{B3740FFA-88CD-6847-B111-0E1AC38CB26A}"/>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a:t>
            </a:r>
            <a:fld id="{2607F632-3F85-4F98-B182-BC32E868C800}" type="slidenum">
              <a:rPr lang="en-US" smtClean="0"/>
              <a:pPr/>
              <a:t>66</a:t>
            </a:fld>
            <a:endParaRPr lang="en-US" dirty="0"/>
          </a:p>
        </p:txBody>
      </p:sp>
    </p:spTree>
    <p:extLst>
      <p:ext uri="{BB962C8B-B14F-4D97-AF65-F5344CB8AC3E}">
        <p14:creationId xmlns:p14="http://schemas.microsoft.com/office/powerpoint/2010/main" val="1273184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
            <a:ext cx="8534399" cy="1447797"/>
          </a:xfrm>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IN" dirty="0"/>
              <a:t>Decision Makers’ Perspective—</a:t>
            </a:r>
            <a:br>
              <a:rPr lang="en-IN" dirty="0"/>
            </a:br>
            <a:r>
              <a:rPr lang="en-IN" dirty="0"/>
              <a:t>Motivation for Accounting Choices</a:t>
            </a:r>
            <a:r>
              <a:rPr lang="en-IN" sz="2600" dirty="0"/>
              <a:t> (continued)</a:t>
            </a:r>
            <a:endParaRPr lang="en-US" sz="2600" dirty="0"/>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sp>
        <p:nvSpPr>
          <p:cNvPr id="3" name="Rectangle 2"/>
          <p:cNvSpPr/>
          <p:nvPr/>
        </p:nvSpPr>
        <p:spPr>
          <a:xfrm>
            <a:off x="838200" y="2133600"/>
            <a:ext cx="8099577" cy="892552"/>
          </a:xfrm>
          <a:prstGeom prst="rect">
            <a:avLst/>
          </a:prstGeom>
          <a:solidFill>
            <a:srgbClr val="CEE2ED"/>
          </a:solidFill>
        </p:spPr>
        <p:txBody>
          <a:bodyPr>
            <a:spAutoFit/>
          </a:bodyPr>
          <a:lstStyle/>
          <a:p>
            <a:pPr algn="ctr"/>
            <a:r>
              <a:rPr lang="en-IN" sz="2600" dirty="0"/>
              <a:t>Managers tend to prefer to report earnings that follow a regular, smooth trend from year to year</a:t>
            </a:r>
            <a:endParaRPr lang="en-US" sz="2600" dirty="0"/>
          </a:p>
        </p:txBody>
      </p:sp>
      <p:sp>
        <p:nvSpPr>
          <p:cNvPr id="6" name="Rectangle 5"/>
          <p:cNvSpPr/>
          <p:nvPr/>
        </p:nvSpPr>
        <p:spPr>
          <a:xfrm>
            <a:off x="838200" y="3505200"/>
            <a:ext cx="8099577" cy="892552"/>
          </a:xfrm>
          <a:prstGeom prst="rect">
            <a:avLst/>
          </a:prstGeom>
          <a:solidFill>
            <a:srgbClr val="CEE2ED"/>
          </a:solidFill>
        </p:spPr>
        <p:txBody>
          <a:bodyPr>
            <a:spAutoFit/>
          </a:bodyPr>
          <a:lstStyle/>
          <a:p>
            <a:pPr algn="ctr"/>
            <a:r>
              <a:rPr lang="en-IN" sz="2600" dirty="0"/>
              <a:t>Desire to do this is not always in the direction of higher income</a:t>
            </a:r>
            <a:endParaRPr lang="en-US" sz="2600" dirty="0"/>
          </a:p>
        </p:txBody>
      </p:sp>
      <p:sp>
        <p:nvSpPr>
          <p:cNvPr id="5" name="Down Arrow 4"/>
          <p:cNvSpPr/>
          <p:nvPr/>
        </p:nvSpPr>
        <p:spPr>
          <a:xfrm>
            <a:off x="4697488" y="3151376"/>
            <a:ext cx="3810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5">
            <a:extLst>
              <a:ext uri="{FF2B5EF4-FFF2-40B4-BE49-F238E27FC236}">
                <a16:creationId xmlns:a16="http://schemas.microsoft.com/office/drawing/2014/main" id="{99EB3413-C97E-874A-8DBD-4D1894194A3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7</a:t>
            </a:fld>
            <a:endParaRPr lang="en-US" dirty="0"/>
          </a:p>
        </p:txBody>
      </p:sp>
    </p:spTree>
    <p:extLst>
      <p:ext uri="{BB962C8B-B14F-4D97-AF65-F5344CB8AC3E}">
        <p14:creationId xmlns:p14="http://schemas.microsoft.com/office/powerpoint/2010/main" val="34379464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ltLang="en-US" sz="3200" dirty="0"/>
              <a:t>Concept Check: Types of Accounting Changes</a:t>
            </a:r>
            <a:endParaRPr lang="en-US" sz="3200" dirty="0"/>
          </a:p>
        </p:txBody>
      </p:sp>
      <p:sp>
        <p:nvSpPr>
          <p:cNvPr id="414723" name="Rectangle 3"/>
          <p:cNvSpPr>
            <a:spLocks noGrp="1" noChangeArrowheads="1"/>
          </p:cNvSpPr>
          <p:nvPr>
            <p:ph idx="1"/>
          </p:nvPr>
        </p:nvSpPr>
        <p:spPr>
          <a:xfrm>
            <a:off x="693682" y="1295400"/>
            <a:ext cx="8450317" cy="5257800"/>
          </a:xfrm>
          <a:solidFill>
            <a:schemeClr val="bg1">
              <a:lumMod val="95000"/>
            </a:schemeClr>
          </a:solidFill>
        </p:spPr>
        <p:txBody>
          <a:bodyPr>
            <a:noAutofit/>
          </a:bodyPr>
          <a:lstStyle/>
          <a:p>
            <a:pPr marL="0" indent="0">
              <a:spcAft>
                <a:spcPts val="1200"/>
              </a:spcAft>
              <a:buNone/>
            </a:pPr>
            <a:r>
              <a:rPr lang="en-US" sz="2600" dirty="0"/>
              <a:t>Which of the following is </a:t>
            </a:r>
            <a:r>
              <a:rPr lang="en-US" sz="2600" b="1" dirty="0"/>
              <a:t>not</a:t>
            </a:r>
            <a:r>
              <a:rPr lang="en-US" sz="2600" dirty="0"/>
              <a:t> a change in accounting principle?</a:t>
            </a:r>
          </a:p>
          <a:p>
            <a:pPr marL="514350" indent="-514350">
              <a:buFont typeface="+mj-lt"/>
              <a:buAutoNum type="alphaLcPeriod"/>
            </a:pPr>
            <a:r>
              <a:rPr lang="en-US" sz="2600" dirty="0"/>
              <a:t>A change from the LIFO to the average cost inventory costing method</a:t>
            </a:r>
          </a:p>
          <a:p>
            <a:pPr marL="514350" indent="-514350">
              <a:buFont typeface="+mj-lt"/>
              <a:buAutoNum type="alphaLcPeriod"/>
            </a:pPr>
            <a:r>
              <a:rPr lang="en-US" sz="2600" dirty="0"/>
              <a:t>A change in the useful life of a depreciable asset </a:t>
            </a:r>
          </a:p>
          <a:p>
            <a:pPr marL="514350" indent="-514350">
              <a:buFont typeface="+mj-lt"/>
              <a:buAutoNum type="alphaLcPeriod"/>
            </a:pPr>
            <a:r>
              <a:rPr lang="en-US" sz="2600" dirty="0"/>
              <a:t>A change to implement a new FASB accounting standard</a:t>
            </a:r>
          </a:p>
          <a:p>
            <a:pPr marL="514350" indent="-514350">
              <a:buFont typeface="+mj-lt"/>
              <a:buAutoNum type="alphaLcPeriod"/>
            </a:pPr>
            <a:r>
              <a:rPr lang="en-US" sz="2600" dirty="0"/>
              <a:t>A change from the equity method to the cost method to value investments in subsidiaries</a:t>
            </a:r>
          </a:p>
          <a:p>
            <a:pPr marL="514350" indent="-514350">
              <a:buFont typeface="+mj-lt"/>
              <a:buAutoNum type="alphaLcPeriod"/>
            </a:pPr>
            <a:endParaRPr lang="en-US" dirty="0"/>
          </a:p>
          <a:p>
            <a:pPr marL="514350" indent="-514350">
              <a:buFont typeface="+mj-lt"/>
              <a:buAutoNum type="alphaLcPeriod"/>
            </a:pPr>
            <a:endParaRPr lang="en-US" dirty="0"/>
          </a:p>
          <a:p>
            <a:pPr marL="514350" indent="-514350">
              <a:buFont typeface="+mj-lt"/>
              <a:buAutoNum type="alphaLcPeriod"/>
            </a:pPr>
            <a:endParaRPr lang="en-US" dirty="0"/>
          </a:p>
        </p:txBody>
      </p:sp>
      <p:sp>
        <p:nvSpPr>
          <p:cNvPr id="2" name="Oval 1"/>
          <p:cNvSpPr/>
          <p:nvPr/>
        </p:nvSpPr>
        <p:spPr bwMode="auto">
          <a:xfrm flipV="1">
            <a:off x="661277" y="3134450"/>
            <a:ext cx="438992" cy="446950"/>
          </a:xfrm>
          <a:prstGeom prst="ellipse">
            <a:avLst/>
          </a:prstGeom>
          <a:noFill/>
          <a:ln w="28575" cap="flat" cmpd="sng" algn="ctr">
            <a:solidFill>
              <a:srgbClr val="0E72A2"/>
            </a:solidFill>
            <a:prstDash val="solid"/>
            <a:miter lim="800000"/>
            <a:headEnd type="none" w="med" len="med"/>
            <a:tailEnd type="triangle" w="lg"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ahoma" pitchFamily="34" charset="0"/>
            </a:endParaRPr>
          </a:p>
        </p:txBody>
      </p:sp>
      <p:sp>
        <p:nvSpPr>
          <p:cNvPr id="6" name="Rectangle 5"/>
          <p:cNvSpPr>
            <a:spLocks noChangeArrowheads="1"/>
          </p:cNvSpPr>
          <p:nvPr/>
        </p:nvSpPr>
        <p:spPr bwMode="auto">
          <a:xfrm>
            <a:off x="1371600" y="5257800"/>
            <a:ext cx="7162751" cy="828432"/>
          </a:xfrm>
          <a:prstGeom prst="rect">
            <a:avLst/>
          </a:prstGeom>
          <a:solidFill>
            <a:srgbClr val="FDEADA"/>
          </a:solidFill>
          <a:ln w="12700">
            <a:solidFill>
              <a:srgbClr val="000000"/>
            </a:solidFill>
            <a:miter lim="800000"/>
            <a:headEnd/>
            <a:tailEnd/>
          </a:ln>
          <a:effectLst/>
        </p:spPr>
        <p:txBody>
          <a:bodyPr wrap="square" lIns="90488" tIns="44450" rIns="90488" bIns="44450">
            <a:spAutoFit/>
          </a:bodyPr>
          <a:lstStyle/>
          <a:p>
            <a:r>
              <a:rPr lang="en-US" sz="2400" dirty="0"/>
              <a:t>The correct answer is </a:t>
            </a:r>
            <a:r>
              <a:rPr lang="en-US" sz="2400" i="1" dirty="0"/>
              <a:t>b</a:t>
            </a:r>
            <a:r>
              <a:rPr lang="en-US" sz="2400" dirty="0"/>
              <a:t>. A change in the useful life of a depreciable asset is a change in accounting estimate.</a:t>
            </a:r>
          </a:p>
        </p:txBody>
      </p:sp>
      <p:sp>
        <p:nvSpPr>
          <p:cNvPr id="7"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LO20-1</a:t>
            </a:r>
          </a:p>
        </p:txBody>
      </p:sp>
      <p:sp>
        <p:nvSpPr>
          <p:cNvPr id="8" name="Slide Number Placeholder 5">
            <a:extLst>
              <a:ext uri="{FF2B5EF4-FFF2-40B4-BE49-F238E27FC236}">
                <a16:creationId xmlns:a16="http://schemas.microsoft.com/office/drawing/2014/main" id="{E24E2B14-6187-134F-8BDD-49F788E64EAF}"/>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8</a:t>
            </a:fld>
            <a:endParaRPr lang="en-US" dirty="0"/>
          </a:p>
        </p:txBody>
      </p:sp>
    </p:spTree>
    <p:extLst>
      <p:ext uri="{BB962C8B-B14F-4D97-AF65-F5344CB8AC3E}">
        <p14:creationId xmlns:p14="http://schemas.microsoft.com/office/powerpoint/2010/main" val="1249368407"/>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14:presetBounceEnd="2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20000">
                                          <p:cBhvr additive="base">
                                            <p:cTn id="7" dur="2000" fill="hold"/>
                                            <p:tgtEl>
                                              <p:spTgt spid="2"/>
                                            </p:tgtEl>
                                            <p:attrNameLst>
                                              <p:attrName>ppt_x</p:attrName>
                                            </p:attrNameLst>
                                          </p:cBhvr>
                                          <p:tavLst>
                                            <p:tav tm="0">
                                              <p:val>
                                                <p:strVal val="1+#ppt_w/2"/>
                                              </p:val>
                                            </p:tav>
                                            <p:tav tm="100000">
                                              <p:val>
                                                <p:strVal val="#ppt_x"/>
                                              </p:val>
                                            </p:tav>
                                          </p:tavLst>
                                        </p:anim>
                                        <p:anim calcmode="lin" valueType="num" p14:bounceEnd="20000">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Choice>
    <mc:Fallback xmlns="">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5" presetClass="entr" presetSubtype="10" fill="hold" grpId="0" nodeType="afterEffect">
                                      <p:stCondLst>
                                        <p:cond delay="150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685800" y="2209800"/>
            <a:ext cx="8267996" cy="4211175"/>
          </a:xfrm>
          <a:prstGeom prst="rect">
            <a:avLst/>
          </a:prstGeom>
          <a:solidFill>
            <a:srgbClr val="FFFAB0"/>
          </a:solidFill>
          <a:ln>
            <a:solidFill>
              <a:srgbClr val="F7964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IN" dirty="0"/>
              <a:t>The Retrospective Approach: Most Changes</a:t>
            </a:r>
            <a:br>
              <a:rPr lang="en-IN" dirty="0"/>
            </a:br>
            <a:r>
              <a:rPr lang="en-IN" dirty="0"/>
              <a:t>in Accounting Principle</a:t>
            </a:r>
            <a:endParaRPr lang="en-US" dirty="0"/>
          </a:p>
        </p:txBody>
      </p:sp>
      <p:sp>
        <p:nvSpPr>
          <p:cNvPr id="14" name="Content Placeholder 1"/>
          <p:cNvSpPr>
            <a:spLocks noGrp="1"/>
          </p:cNvSpPr>
          <p:nvPr>
            <p:ph idx="1"/>
          </p:nvPr>
        </p:nvSpPr>
        <p:spPr>
          <a:xfrm>
            <a:off x="761999" y="1295400"/>
            <a:ext cx="8013600" cy="697101"/>
          </a:xfrm>
        </p:spPr>
        <p:txBody>
          <a:bodyPr>
            <a:noAutofit/>
          </a:bodyPr>
          <a:lstStyle/>
          <a:p>
            <a:r>
              <a:rPr lang="en-IN" dirty="0"/>
              <a:t>Most voluntary </a:t>
            </a:r>
            <a:r>
              <a:rPr lang="en-IN" b="1" dirty="0">
                <a:solidFill>
                  <a:srgbClr val="BC2400"/>
                </a:solidFill>
              </a:rPr>
              <a:t>changes in accounting principles </a:t>
            </a:r>
            <a:r>
              <a:rPr lang="en-IN" dirty="0"/>
              <a:t>are reported </a:t>
            </a:r>
            <a:r>
              <a:rPr lang="en-IN" b="1" dirty="0">
                <a:solidFill>
                  <a:srgbClr val="BC2400"/>
                </a:solidFill>
              </a:rPr>
              <a:t>retrospectively</a:t>
            </a:r>
          </a:p>
        </p:txBody>
      </p:sp>
      <p:sp>
        <p:nvSpPr>
          <p:cNvPr id="4" name="Title 2"/>
          <p:cNvSpPr txBox="1">
            <a:spLocks/>
          </p:cNvSpPr>
          <p:nvPr/>
        </p:nvSpPr>
        <p:spPr bwMode="auto">
          <a:xfrm>
            <a:off x="8389941" y="2"/>
            <a:ext cx="738187" cy="363537"/>
          </a:xfrm>
          <a:prstGeom prst="rect">
            <a:avLst/>
          </a:prstGeom>
          <a:noFill/>
          <a:ln>
            <a:noFill/>
          </a:ln>
          <a:extLst/>
        </p:spPr>
        <p:txBody>
          <a:bodyPr anchor="ctr">
            <a:normAutofit/>
          </a:bodyPr>
          <a:lstStyle>
            <a:lvl1pPr algn="l" defTabSz="914400" rtl="0" eaLnBrk="1" latinLnBrk="0" hangingPunct="1">
              <a:lnSpc>
                <a:spcPct val="90000"/>
              </a:lnSpc>
              <a:spcBef>
                <a:spcPct val="0"/>
              </a:spcBef>
              <a:buNone/>
              <a:defRPr sz="3600" kern="1200">
                <a:solidFill>
                  <a:srgbClr val="0072A2"/>
                </a:solidFill>
                <a:latin typeface="+mj-lt"/>
                <a:ea typeface="Adobe Fan Heiti Std B" pitchFamily="34" charset="-128"/>
                <a:cs typeface="+mj-cs"/>
              </a:defRPr>
            </a:lvl1pPr>
          </a:lstStyle>
          <a:p>
            <a:pPr>
              <a:defRPr/>
            </a:pPr>
            <a:r>
              <a:rPr lang="en-IN" sz="1500" dirty="0"/>
              <a:t>LO20-2</a:t>
            </a:r>
          </a:p>
        </p:txBody>
      </p:sp>
      <p:sp>
        <p:nvSpPr>
          <p:cNvPr id="3" name="Rectangle 2"/>
          <p:cNvSpPr/>
          <p:nvPr/>
        </p:nvSpPr>
        <p:spPr>
          <a:xfrm>
            <a:off x="701325" y="2286000"/>
            <a:ext cx="8317283" cy="1015663"/>
          </a:xfrm>
          <a:prstGeom prst="rect">
            <a:avLst/>
          </a:prstGeom>
        </p:spPr>
        <p:txBody>
          <a:bodyPr wrap="square">
            <a:spAutoFit/>
          </a:bodyPr>
          <a:lstStyle/>
          <a:p>
            <a:r>
              <a:rPr lang="en-IN" sz="2000" dirty="0"/>
              <a:t>Air Parts Corporation used the LIFO inventory costing method. At the beginning of 2021, Air Parts decided to </a:t>
            </a:r>
            <a:r>
              <a:rPr lang="en-IN" sz="2000" b="1" dirty="0">
                <a:solidFill>
                  <a:srgbClr val="C00000"/>
                </a:solidFill>
              </a:rPr>
              <a:t>change to the FIFO method</a:t>
            </a:r>
            <a:r>
              <a:rPr lang="en-IN" sz="2000" dirty="0"/>
              <a:t>. Income components for 2021 and prior years were as follows ($ in millions):</a:t>
            </a:r>
            <a:endParaRPr lang="en-US" sz="2000" dirty="0"/>
          </a:p>
        </p:txBody>
      </p:sp>
      <p:sp>
        <p:nvSpPr>
          <p:cNvPr id="5" name="Rectangle 4"/>
          <p:cNvSpPr/>
          <p:nvPr/>
        </p:nvSpPr>
        <p:spPr>
          <a:xfrm>
            <a:off x="7783033" y="3367230"/>
            <a:ext cx="704039" cy="400110"/>
          </a:xfrm>
          <a:prstGeom prst="rect">
            <a:avLst/>
          </a:prstGeom>
        </p:spPr>
        <p:txBody>
          <a:bodyPr wrap="none">
            <a:spAutoFit/>
          </a:bodyPr>
          <a:lstStyle/>
          <a:p>
            <a:pPr algn="r"/>
            <a:r>
              <a:rPr lang="en-US" sz="2000" b="1" dirty="0"/>
              <a:t>2021</a:t>
            </a:r>
            <a:endParaRPr lang="en-US" sz="2000" dirty="0"/>
          </a:p>
        </p:txBody>
      </p:sp>
      <p:sp>
        <p:nvSpPr>
          <p:cNvPr id="13" name="Rectangle 12"/>
          <p:cNvSpPr/>
          <p:nvPr/>
        </p:nvSpPr>
        <p:spPr>
          <a:xfrm>
            <a:off x="6792203" y="3367230"/>
            <a:ext cx="704039" cy="400110"/>
          </a:xfrm>
          <a:prstGeom prst="rect">
            <a:avLst/>
          </a:prstGeom>
        </p:spPr>
        <p:txBody>
          <a:bodyPr wrap="none">
            <a:spAutoFit/>
          </a:bodyPr>
          <a:lstStyle/>
          <a:p>
            <a:r>
              <a:rPr lang="en-US" sz="2000" b="1" dirty="0"/>
              <a:t>2020</a:t>
            </a:r>
            <a:endParaRPr lang="en-US" sz="2000" dirty="0"/>
          </a:p>
        </p:txBody>
      </p:sp>
      <p:sp>
        <p:nvSpPr>
          <p:cNvPr id="15" name="Rectangle 14"/>
          <p:cNvSpPr/>
          <p:nvPr/>
        </p:nvSpPr>
        <p:spPr>
          <a:xfrm>
            <a:off x="5696761" y="3367230"/>
            <a:ext cx="704039" cy="400110"/>
          </a:xfrm>
          <a:prstGeom prst="rect">
            <a:avLst/>
          </a:prstGeom>
        </p:spPr>
        <p:txBody>
          <a:bodyPr wrap="none">
            <a:spAutoFit/>
          </a:bodyPr>
          <a:lstStyle/>
          <a:p>
            <a:r>
              <a:rPr lang="en-US" sz="2000" b="1" dirty="0"/>
              <a:t>2019</a:t>
            </a:r>
            <a:endParaRPr lang="en-US" sz="2000" dirty="0"/>
          </a:p>
        </p:txBody>
      </p:sp>
      <p:sp>
        <p:nvSpPr>
          <p:cNvPr id="16" name="Rectangle 15"/>
          <p:cNvSpPr/>
          <p:nvPr/>
        </p:nvSpPr>
        <p:spPr>
          <a:xfrm>
            <a:off x="3615837" y="3367230"/>
            <a:ext cx="1718163" cy="400110"/>
          </a:xfrm>
          <a:prstGeom prst="rect">
            <a:avLst/>
          </a:prstGeom>
        </p:spPr>
        <p:txBody>
          <a:bodyPr wrap="none">
            <a:spAutoFit/>
          </a:bodyPr>
          <a:lstStyle/>
          <a:p>
            <a:r>
              <a:rPr lang="en-US" sz="2000" b="1" dirty="0"/>
              <a:t>Previous Years</a:t>
            </a:r>
            <a:endParaRPr lang="en-US" sz="2000" dirty="0"/>
          </a:p>
        </p:txBody>
      </p:sp>
      <p:cxnSp>
        <p:nvCxnSpPr>
          <p:cNvPr id="10" name="Straight Connector 9"/>
          <p:cNvCxnSpPr/>
          <p:nvPr/>
        </p:nvCxnSpPr>
        <p:spPr>
          <a:xfrm>
            <a:off x="701325" y="3730965"/>
            <a:ext cx="825247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85800" y="3735828"/>
            <a:ext cx="2752228" cy="400110"/>
          </a:xfrm>
          <a:prstGeom prst="rect">
            <a:avLst/>
          </a:prstGeom>
        </p:spPr>
        <p:txBody>
          <a:bodyPr wrap="none">
            <a:spAutoFit/>
          </a:bodyPr>
          <a:lstStyle/>
          <a:p>
            <a:r>
              <a:rPr lang="en-IN" sz="2000" dirty="0"/>
              <a:t>Cost of goods sold (</a:t>
            </a:r>
            <a:r>
              <a:rPr lang="en-IN" sz="2000" b="1" dirty="0">
                <a:solidFill>
                  <a:srgbClr val="C00000"/>
                </a:solidFill>
              </a:rPr>
              <a:t>LIFO</a:t>
            </a:r>
            <a:r>
              <a:rPr lang="en-IN" sz="2000" dirty="0"/>
              <a:t>)</a:t>
            </a:r>
            <a:endParaRPr lang="en-US" sz="2000" dirty="0"/>
          </a:p>
        </p:txBody>
      </p:sp>
      <p:sp>
        <p:nvSpPr>
          <p:cNvPr id="19" name="Rectangle 18"/>
          <p:cNvSpPr/>
          <p:nvPr/>
        </p:nvSpPr>
        <p:spPr>
          <a:xfrm>
            <a:off x="685800" y="4021131"/>
            <a:ext cx="2763449" cy="400110"/>
          </a:xfrm>
          <a:prstGeom prst="rect">
            <a:avLst/>
          </a:prstGeom>
        </p:spPr>
        <p:txBody>
          <a:bodyPr wrap="none">
            <a:spAutoFit/>
          </a:bodyPr>
          <a:lstStyle/>
          <a:p>
            <a:r>
              <a:rPr lang="en-IN" sz="2000" dirty="0"/>
              <a:t>Cost of goods sold (</a:t>
            </a:r>
            <a:r>
              <a:rPr lang="en-IN" sz="2000" b="1" dirty="0">
                <a:solidFill>
                  <a:srgbClr val="C00000"/>
                </a:solidFill>
              </a:rPr>
              <a:t>FIFO</a:t>
            </a:r>
            <a:r>
              <a:rPr lang="en-IN" sz="2000" dirty="0"/>
              <a:t>)</a:t>
            </a:r>
            <a:endParaRPr lang="en-US" sz="2000" dirty="0"/>
          </a:p>
        </p:txBody>
      </p:sp>
      <p:sp>
        <p:nvSpPr>
          <p:cNvPr id="22" name="Rectangle 21"/>
          <p:cNvSpPr/>
          <p:nvPr/>
        </p:nvSpPr>
        <p:spPr>
          <a:xfrm>
            <a:off x="939204" y="4380865"/>
            <a:ext cx="1264000" cy="400110"/>
          </a:xfrm>
          <a:prstGeom prst="rect">
            <a:avLst/>
          </a:prstGeom>
        </p:spPr>
        <p:txBody>
          <a:bodyPr wrap="none">
            <a:spAutoFit/>
          </a:bodyPr>
          <a:lstStyle/>
          <a:p>
            <a:r>
              <a:rPr lang="en-IN" sz="2000" dirty="0"/>
              <a:t>Difference</a:t>
            </a:r>
            <a:endParaRPr lang="en-US" sz="2000" dirty="0"/>
          </a:p>
        </p:txBody>
      </p:sp>
      <p:sp>
        <p:nvSpPr>
          <p:cNvPr id="23" name="Rectangle 22"/>
          <p:cNvSpPr/>
          <p:nvPr/>
        </p:nvSpPr>
        <p:spPr>
          <a:xfrm>
            <a:off x="685800" y="4806166"/>
            <a:ext cx="1186287" cy="400110"/>
          </a:xfrm>
          <a:prstGeom prst="rect">
            <a:avLst/>
          </a:prstGeom>
        </p:spPr>
        <p:txBody>
          <a:bodyPr wrap="none">
            <a:spAutoFit/>
          </a:bodyPr>
          <a:lstStyle/>
          <a:p>
            <a:r>
              <a:rPr lang="en-IN" sz="2000" dirty="0"/>
              <a:t>Revenues</a:t>
            </a:r>
            <a:endParaRPr lang="en-US" sz="2000" dirty="0"/>
          </a:p>
        </p:txBody>
      </p:sp>
      <p:sp>
        <p:nvSpPr>
          <p:cNvPr id="24" name="Rectangle 23"/>
          <p:cNvSpPr/>
          <p:nvPr/>
        </p:nvSpPr>
        <p:spPr>
          <a:xfrm>
            <a:off x="685800" y="5098564"/>
            <a:ext cx="2244204" cy="400110"/>
          </a:xfrm>
          <a:prstGeom prst="rect">
            <a:avLst/>
          </a:prstGeom>
        </p:spPr>
        <p:txBody>
          <a:bodyPr wrap="none">
            <a:spAutoFit/>
          </a:bodyPr>
          <a:lstStyle/>
          <a:p>
            <a:r>
              <a:rPr lang="en-IN" sz="2000" dirty="0"/>
              <a:t>Operating expenses</a:t>
            </a:r>
            <a:endParaRPr lang="en-US" sz="2000" dirty="0"/>
          </a:p>
        </p:txBody>
      </p:sp>
      <p:sp>
        <p:nvSpPr>
          <p:cNvPr id="25" name="Rectangle 24"/>
          <p:cNvSpPr/>
          <p:nvPr/>
        </p:nvSpPr>
        <p:spPr>
          <a:xfrm>
            <a:off x="7772400" y="3737597"/>
            <a:ext cx="704039" cy="400110"/>
          </a:xfrm>
          <a:prstGeom prst="rect">
            <a:avLst/>
          </a:prstGeom>
        </p:spPr>
        <p:txBody>
          <a:bodyPr wrap="none">
            <a:spAutoFit/>
          </a:bodyPr>
          <a:lstStyle/>
          <a:p>
            <a:pPr algn="r"/>
            <a:r>
              <a:rPr lang="en-IN" sz="2000" dirty="0"/>
              <a:t>$418</a:t>
            </a:r>
            <a:endParaRPr lang="en-US" sz="2000" dirty="0"/>
          </a:p>
        </p:txBody>
      </p:sp>
      <p:sp>
        <p:nvSpPr>
          <p:cNvPr id="26" name="Rectangle 25"/>
          <p:cNvSpPr/>
          <p:nvPr/>
        </p:nvSpPr>
        <p:spPr>
          <a:xfrm>
            <a:off x="7902244" y="4022900"/>
            <a:ext cx="574195" cy="400110"/>
          </a:xfrm>
          <a:prstGeom prst="rect">
            <a:avLst/>
          </a:prstGeom>
        </p:spPr>
        <p:txBody>
          <a:bodyPr wrap="none">
            <a:spAutoFit/>
          </a:bodyPr>
          <a:lstStyle/>
          <a:p>
            <a:pPr algn="r"/>
            <a:r>
              <a:rPr lang="en-IN" sz="2000" dirty="0"/>
              <a:t>370</a:t>
            </a:r>
            <a:endParaRPr lang="en-US" sz="2000" dirty="0"/>
          </a:p>
        </p:txBody>
      </p:sp>
      <p:sp>
        <p:nvSpPr>
          <p:cNvPr id="27" name="Rectangle 26"/>
          <p:cNvSpPr/>
          <p:nvPr/>
        </p:nvSpPr>
        <p:spPr>
          <a:xfrm>
            <a:off x="7786827" y="4361368"/>
            <a:ext cx="689612" cy="400110"/>
          </a:xfrm>
          <a:prstGeom prst="rect">
            <a:avLst/>
          </a:prstGeom>
        </p:spPr>
        <p:txBody>
          <a:bodyPr wrap="none">
            <a:spAutoFit/>
          </a:bodyPr>
          <a:lstStyle/>
          <a:p>
            <a:pPr algn="r"/>
            <a:r>
              <a:rPr lang="en-IN" sz="2000" dirty="0"/>
              <a:t>$  48</a:t>
            </a:r>
            <a:endParaRPr lang="en-US" sz="2000" dirty="0"/>
          </a:p>
        </p:txBody>
      </p:sp>
      <p:sp>
        <p:nvSpPr>
          <p:cNvPr id="28" name="Rectangle 27"/>
          <p:cNvSpPr/>
          <p:nvPr/>
        </p:nvSpPr>
        <p:spPr>
          <a:xfrm>
            <a:off x="7772400" y="4807935"/>
            <a:ext cx="704039" cy="400110"/>
          </a:xfrm>
          <a:prstGeom prst="rect">
            <a:avLst/>
          </a:prstGeom>
        </p:spPr>
        <p:txBody>
          <a:bodyPr wrap="none">
            <a:spAutoFit/>
          </a:bodyPr>
          <a:lstStyle/>
          <a:p>
            <a:pPr algn="r"/>
            <a:r>
              <a:rPr lang="en-IN" sz="2000" dirty="0"/>
              <a:t>$950</a:t>
            </a:r>
            <a:endParaRPr lang="en-US" sz="2000" dirty="0"/>
          </a:p>
        </p:txBody>
      </p:sp>
      <p:sp>
        <p:nvSpPr>
          <p:cNvPr id="29" name="Rectangle 28"/>
          <p:cNvSpPr/>
          <p:nvPr/>
        </p:nvSpPr>
        <p:spPr>
          <a:xfrm>
            <a:off x="7902243" y="5100333"/>
            <a:ext cx="574196" cy="400110"/>
          </a:xfrm>
          <a:prstGeom prst="rect">
            <a:avLst/>
          </a:prstGeom>
        </p:spPr>
        <p:txBody>
          <a:bodyPr wrap="none">
            <a:spAutoFit/>
          </a:bodyPr>
          <a:lstStyle/>
          <a:p>
            <a:pPr algn="r"/>
            <a:r>
              <a:rPr lang="en-IN" sz="2000" dirty="0"/>
              <a:t>220</a:t>
            </a:r>
            <a:endParaRPr lang="en-US" sz="2000" dirty="0"/>
          </a:p>
        </p:txBody>
      </p:sp>
      <p:sp>
        <p:nvSpPr>
          <p:cNvPr id="30" name="Rectangle 29"/>
          <p:cNvSpPr/>
          <p:nvPr/>
        </p:nvSpPr>
        <p:spPr>
          <a:xfrm>
            <a:off x="6781570" y="3737597"/>
            <a:ext cx="704039" cy="400110"/>
          </a:xfrm>
          <a:prstGeom prst="rect">
            <a:avLst/>
          </a:prstGeom>
        </p:spPr>
        <p:txBody>
          <a:bodyPr wrap="none">
            <a:spAutoFit/>
          </a:bodyPr>
          <a:lstStyle/>
          <a:p>
            <a:pPr algn="r"/>
            <a:r>
              <a:rPr lang="en-IN" sz="2000" dirty="0"/>
              <a:t>$409</a:t>
            </a:r>
            <a:endParaRPr lang="en-US" sz="2000" dirty="0"/>
          </a:p>
        </p:txBody>
      </p:sp>
      <p:sp>
        <p:nvSpPr>
          <p:cNvPr id="31" name="Rectangle 30"/>
          <p:cNvSpPr/>
          <p:nvPr/>
        </p:nvSpPr>
        <p:spPr>
          <a:xfrm>
            <a:off x="6911414" y="4022900"/>
            <a:ext cx="574195" cy="400110"/>
          </a:xfrm>
          <a:prstGeom prst="rect">
            <a:avLst/>
          </a:prstGeom>
        </p:spPr>
        <p:txBody>
          <a:bodyPr wrap="none">
            <a:spAutoFit/>
          </a:bodyPr>
          <a:lstStyle/>
          <a:p>
            <a:pPr algn="r"/>
            <a:r>
              <a:rPr lang="en-IN" sz="2000" dirty="0"/>
              <a:t>365</a:t>
            </a:r>
            <a:endParaRPr lang="en-US" sz="2000" dirty="0"/>
          </a:p>
        </p:txBody>
      </p:sp>
      <p:sp>
        <p:nvSpPr>
          <p:cNvPr id="32" name="Rectangle 31"/>
          <p:cNvSpPr/>
          <p:nvPr/>
        </p:nvSpPr>
        <p:spPr>
          <a:xfrm>
            <a:off x="6795997" y="4361368"/>
            <a:ext cx="689612" cy="400110"/>
          </a:xfrm>
          <a:prstGeom prst="rect">
            <a:avLst/>
          </a:prstGeom>
        </p:spPr>
        <p:txBody>
          <a:bodyPr wrap="none">
            <a:spAutoFit/>
          </a:bodyPr>
          <a:lstStyle/>
          <a:p>
            <a:pPr algn="r"/>
            <a:r>
              <a:rPr lang="en-IN" sz="2000" dirty="0"/>
              <a:t>$  44</a:t>
            </a:r>
            <a:endParaRPr lang="en-US" sz="2000" dirty="0"/>
          </a:p>
        </p:txBody>
      </p:sp>
      <p:sp>
        <p:nvSpPr>
          <p:cNvPr id="33" name="Rectangle 32"/>
          <p:cNvSpPr/>
          <p:nvPr/>
        </p:nvSpPr>
        <p:spPr>
          <a:xfrm>
            <a:off x="6781570" y="4807935"/>
            <a:ext cx="704039" cy="400110"/>
          </a:xfrm>
          <a:prstGeom prst="rect">
            <a:avLst/>
          </a:prstGeom>
        </p:spPr>
        <p:txBody>
          <a:bodyPr wrap="none">
            <a:spAutoFit/>
          </a:bodyPr>
          <a:lstStyle/>
          <a:p>
            <a:pPr algn="r"/>
            <a:r>
              <a:rPr lang="en-IN" sz="2000" dirty="0"/>
              <a:t>$900</a:t>
            </a:r>
            <a:endParaRPr lang="en-US" sz="2000" dirty="0"/>
          </a:p>
        </p:txBody>
      </p:sp>
      <p:sp>
        <p:nvSpPr>
          <p:cNvPr id="34" name="Rectangle 33"/>
          <p:cNvSpPr/>
          <p:nvPr/>
        </p:nvSpPr>
        <p:spPr>
          <a:xfrm>
            <a:off x="6911413" y="5100333"/>
            <a:ext cx="574196" cy="400110"/>
          </a:xfrm>
          <a:prstGeom prst="rect">
            <a:avLst/>
          </a:prstGeom>
        </p:spPr>
        <p:txBody>
          <a:bodyPr wrap="none">
            <a:spAutoFit/>
          </a:bodyPr>
          <a:lstStyle/>
          <a:p>
            <a:pPr algn="r"/>
            <a:r>
              <a:rPr lang="en-IN" sz="2000" dirty="0"/>
              <a:t>211</a:t>
            </a:r>
            <a:endParaRPr lang="en-US" sz="2000" dirty="0"/>
          </a:p>
        </p:txBody>
      </p:sp>
      <p:sp>
        <p:nvSpPr>
          <p:cNvPr id="35" name="Rectangle 34"/>
          <p:cNvSpPr/>
          <p:nvPr/>
        </p:nvSpPr>
        <p:spPr>
          <a:xfrm>
            <a:off x="5695322" y="3737597"/>
            <a:ext cx="704039" cy="400110"/>
          </a:xfrm>
          <a:prstGeom prst="rect">
            <a:avLst/>
          </a:prstGeom>
        </p:spPr>
        <p:txBody>
          <a:bodyPr wrap="none">
            <a:spAutoFit/>
          </a:bodyPr>
          <a:lstStyle/>
          <a:p>
            <a:pPr algn="r"/>
            <a:r>
              <a:rPr lang="en-IN" sz="2000" dirty="0"/>
              <a:t>$400</a:t>
            </a:r>
            <a:endParaRPr lang="en-US" sz="2000" dirty="0"/>
          </a:p>
        </p:txBody>
      </p:sp>
      <p:sp>
        <p:nvSpPr>
          <p:cNvPr id="36" name="Rectangle 35"/>
          <p:cNvSpPr/>
          <p:nvPr/>
        </p:nvSpPr>
        <p:spPr>
          <a:xfrm>
            <a:off x="5825166" y="4022900"/>
            <a:ext cx="574195" cy="400110"/>
          </a:xfrm>
          <a:prstGeom prst="rect">
            <a:avLst/>
          </a:prstGeom>
        </p:spPr>
        <p:txBody>
          <a:bodyPr wrap="none">
            <a:spAutoFit/>
          </a:bodyPr>
          <a:lstStyle/>
          <a:p>
            <a:pPr algn="r"/>
            <a:r>
              <a:rPr lang="en-IN" sz="2000" dirty="0"/>
              <a:t>360</a:t>
            </a:r>
            <a:endParaRPr lang="en-US" sz="2000" dirty="0"/>
          </a:p>
        </p:txBody>
      </p:sp>
      <p:sp>
        <p:nvSpPr>
          <p:cNvPr id="37" name="Rectangle 36"/>
          <p:cNvSpPr/>
          <p:nvPr/>
        </p:nvSpPr>
        <p:spPr>
          <a:xfrm>
            <a:off x="5709749" y="4361368"/>
            <a:ext cx="689612" cy="400110"/>
          </a:xfrm>
          <a:prstGeom prst="rect">
            <a:avLst/>
          </a:prstGeom>
        </p:spPr>
        <p:txBody>
          <a:bodyPr wrap="none">
            <a:spAutoFit/>
          </a:bodyPr>
          <a:lstStyle/>
          <a:p>
            <a:pPr algn="r"/>
            <a:r>
              <a:rPr lang="en-IN" sz="2000" dirty="0"/>
              <a:t>$  40</a:t>
            </a:r>
            <a:endParaRPr lang="en-US" sz="2000" dirty="0"/>
          </a:p>
        </p:txBody>
      </p:sp>
      <p:sp>
        <p:nvSpPr>
          <p:cNvPr id="38" name="Rectangle 37"/>
          <p:cNvSpPr/>
          <p:nvPr/>
        </p:nvSpPr>
        <p:spPr>
          <a:xfrm>
            <a:off x="5695322" y="4807935"/>
            <a:ext cx="704039" cy="400110"/>
          </a:xfrm>
          <a:prstGeom prst="rect">
            <a:avLst/>
          </a:prstGeom>
        </p:spPr>
        <p:txBody>
          <a:bodyPr wrap="none">
            <a:spAutoFit/>
          </a:bodyPr>
          <a:lstStyle/>
          <a:p>
            <a:pPr algn="r"/>
            <a:r>
              <a:rPr lang="en-IN" sz="2000" dirty="0"/>
              <a:t>$875</a:t>
            </a:r>
            <a:endParaRPr lang="en-US" sz="2000" dirty="0"/>
          </a:p>
        </p:txBody>
      </p:sp>
      <p:sp>
        <p:nvSpPr>
          <p:cNvPr id="39" name="Rectangle 38"/>
          <p:cNvSpPr/>
          <p:nvPr/>
        </p:nvSpPr>
        <p:spPr>
          <a:xfrm>
            <a:off x="5825165" y="5100333"/>
            <a:ext cx="574196" cy="400110"/>
          </a:xfrm>
          <a:prstGeom prst="rect">
            <a:avLst/>
          </a:prstGeom>
        </p:spPr>
        <p:txBody>
          <a:bodyPr wrap="none">
            <a:spAutoFit/>
          </a:bodyPr>
          <a:lstStyle/>
          <a:p>
            <a:pPr algn="r"/>
            <a:r>
              <a:rPr lang="en-IN" sz="2000" dirty="0"/>
              <a:t>207</a:t>
            </a:r>
            <a:endParaRPr lang="en-US" sz="2000" dirty="0"/>
          </a:p>
        </p:txBody>
      </p:sp>
      <p:sp>
        <p:nvSpPr>
          <p:cNvPr id="40" name="Rectangle 39"/>
          <p:cNvSpPr/>
          <p:nvPr/>
        </p:nvSpPr>
        <p:spPr>
          <a:xfrm>
            <a:off x="4026636" y="3737597"/>
            <a:ext cx="898002" cy="400110"/>
          </a:xfrm>
          <a:prstGeom prst="rect">
            <a:avLst/>
          </a:prstGeom>
        </p:spPr>
        <p:txBody>
          <a:bodyPr wrap="none">
            <a:spAutoFit/>
          </a:bodyPr>
          <a:lstStyle/>
          <a:p>
            <a:pPr algn="r"/>
            <a:r>
              <a:rPr lang="en-IN" sz="2000" dirty="0"/>
              <a:t>$2,000</a:t>
            </a:r>
            <a:endParaRPr lang="en-US" sz="2000" dirty="0"/>
          </a:p>
        </p:txBody>
      </p:sp>
      <p:sp>
        <p:nvSpPr>
          <p:cNvPr id="41" name="Rectangle 40"/>
          <p:cNvSpPr/>
          <p:nvPr/>
        </p:nvSpPr>
        <p:spPr>
          <a:xfrm>
            <a:off x="4156479" y="4022900"/>
            <a:ext cx="768159" cy="400110"/>
          </a:xfrm>
          <a:prstGeom prst="rect">
            <a:avLst/>
          </a:prstGeom>
        </p:spPr>
        <p:txBody>
          <a:bodyPr wrap="none">
            <a:spAutoFit/>
          </a:bodyPr>
          <a:lstStyle/>
          <a:p>
            <a:pPr algn="r"/>
            <a:r>
              <a:rPr lang="en-IN" sz="2000" dirty="0"/>
              <a:t>1,700</a:t>
            </a:r>
            <a:endParaRPr lang="en-US" sz="2000" dirty="0"/>
          </a:p>
        </p:txBody>
      </p:sp>
      <p:sp>
        <p:nvSpPr>
          <p:cNvPr id="42" name="Rectangle 41"/>
          <p:cNvSpPr/>
          <p:nvPr/>
        </p:nvSpPr>
        <p:spPr>
          <a:xfrm>
            <a:off x="4048575" y="4361368"/>
            <a:ext cx="877163" cy="400110"/>
          </a:xfrm>
          <a:prstGeom prst="rect">
            <a:avLst/>
          </a:prstGeom>
        </p:spPr>
        <p:txBody>
          <a:bodyPr wrap="none">
            <a:spAutoFit/>
          </a:bodyPr>
          <a:lstStyle/>
          <a:p>
            <a:pPr algn="r"/>
            <a:r>
              <a:rPr lang="en-IN" sz="2000" dirty="0"/>
              <a:t>$   300</a:t>
            </a:r>
            <a:endParaRPr lang="en-US" sz="2000" dirty="0"/>
          </a:p>
        </p:txBody>
      </p:sp>
      <p:sp>
        <p:nvSpPr>
          <p:cNvPr id="43" name="Rectangle 42"/>
          <p:cNvSpPr/>
          <p:nvPr/>
        </p:nvSpPr>
        <p:spPr>
          <a:xfrm>
            <a:off x="4026636" y="4807935"/>
            <a:ext cx="898002" cy="400110"/>
          </a:xfrm>
          <a:prstGeom prst="rect">
            <a:avLst/>
          </a:prstGeom>
        </p:spPr>
        <p:txBody>
          <a:bodyPr wrap="none">
            <a:spAutoFit/>
          </a:bodyPr>
          <a:lstStyle/>
          <a:p>
            <a:pPr algn="r"/>
            <a:r>
              <a:rPr lang="en-IN" sz="2000" dirty="0"/>
              <a:t>$4,500</a:t>
            </a:r>
            <a:endParaRPr lang="en-US" sz="2000" dirty="0"/>
          </a:p>
        </p:txBody>
      </p:sp>
      <p:sp>
        <p:nvSpPr>
          <p:cNvPr id="44" name="Rectangle 43"/>
          <p:cNvSpPr/>
          <p:nvPr/>
        </p:nvSpPr>
        <p:spPr>
          <a:xfrm>
            <a:off x="4156479" y="5100333"/>
            <a:ext cx="768159" cy="400110"/>
          </a:xfrm>
          <a:prstGeom prst="rect">
            <a:avLst/>
          </a:prstGeom>
        </p:spPr>
        <p:txBody>
          <a:bodyPr wrap="none">
            <a:spAutoFit/>
          </a:bodyPr>
          <a:lstStyle/>
          <a:p>
            <a:pPr algn="r"/>
            <a:r>
              <a:rPr lang="en-IN" sz="2000" dirty="0"/>
              <a:t>1,000</a:t>
            </a:r>
            <a:endParaRPr lang="en-US" sz="2000" dirty="0"/>
          </a:p>
        </p:txBody>
      </p:sp>
      <p:cxnSp>
        <p:nvCxnSpPr>
          <p:cNvPr id="45" name="Straight Connector 44"/>
          <p:cNvCxnSpPr/>
          <p:nvPr/>
        </p:nvCxnSpPr>
        <p:spPr>
          <a:xfrm>
            <a:off x="7781494" y="4365833"/>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7781494" y="4734431"/>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781494" y="4791134"/>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705600" y="4364064"/>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705600" y="4732662"/>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705600" y="4789365"/>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617253" y="4364064"/>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7253" y="4732662"/>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617253" y="4789365"/>
            <a:ext cx="69494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072876" y="4364064"/>
            <a:ext cx="8528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072876" y="4732662"/>
            <a:ext cx="8528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4072876" y="4789365"/>
            <a:ext cx="85286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85800" y="5496365"/>
            <a:ext cx="8332808" cy="1015663"/>
          </a:xfrm>
          <a:prstGeom prst="rect">
            <a:avLst/>
          </a:prstGeom>
        </p:spPr>
        <p:txBody>
          <a:bodyPr wrap="square">
            <a:spAutoFit/>
          </a:bodyPr>
          <a:lstStyle/>
          <a:p>
            <a:r>
              <a:rPr lang="en-IN" sz="2000" dirty="0"/>
              <a:t>Air Parts has paid dividends of $40 million each year beginning in 2014. Its income tax rate is 25%. Retained earnings on January 1, 2019, was $700 million; inventory was $500 million.</a:t>
            </a:r>
            <a:endParaRPr lang="en-US" sz="2000" dirty="0"/>
          </a:p>
        </p:txBody>
      </p:sp>
      <p:sp>
        <p:nvSpPr>
          <p:cNvPr id="59" name="Rectangle 58">
            <a:extLst>
              <a:ext uri="{FF2B5EF4-FFF2-40B4-BE49-F238E27FC236}">
                <a16:creationId xmlns:a16="http://schemas.microsoft.com/office/drawing/2014/main" id="{918344EC-B792-4C68-852D-4E27C968BD9E}"/>
              </a:ext>
            </a:extLst>
          </p:cNvPr>
          <p:cNvSpPr/>
          <p:nvPr/>
        </p:nvSpPr>
        <p:spPr>
          <a:xfrm>
            <a:off x="761999" y="3316855"/>
            <a:ext cx="1627369" cy="400110"/>
          </a:xfrm>
          <a:prstGeom prst="rect">
            <a:avLst/>
          </a:prstGeom>
        </p:spPr>
        <p:txBody>
          <a:bodyPr wrap="none">
            <a:spAutoFit/>
          </a:bodyPr>
          <a:lstStyle/>
          <a:p>
            <a:r>
              <a:rPr lang="en-US" sz="2000" dirty="0"/>
              <a:t>($ in millions)</a:t>
            </a:r>
          </a:p>
        </p:txBody>
      </p:sp>
      <p:sp>
        <p:nvSpPr>
          <p:cNvPr id="58" name="Slide Number Placeholder 5">
            <a:extLst>
              <a:ext uri="{FF2B5EF4-FFF2-40B4-BE49-F238E27FC236}">
                <a16:creationId xmlns:a16="http://schemas.microsoft.com/office/drawing/2014/main" id="{D9DC9E1C-E4CB-D143-B63D-6B54B84C0BED}"/>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dirty="0"/>
              <a:t>20-0</a:t>
            </a:r>
            <a:fld id="{2607F632-3F85-4F98-B182-BC32E868C800}" type="slidenum">
              <a:rPr lang="en-US" smtClean="0"/>
              <a:pPr/>
              <a:t>9</a:t>
            </a:fld>
            <a:endParaRPr lang="en-US" dirty="0"/>
          </a:p>
        </p:txBody>
      </p:sp>
    </p:spTree>
    <p:extLst>
      <p:ext uri="{BB962C8B-B14F-4D97-AF65-F5344CB8AC3E}">
        <p14:creationId xmlns:p14="http://schemas.microsoft.com/office/powerpoint/2010/main" val="395499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childTnLst>
                          </p:cTn>
                        </p:par>
                        <p:par>
                          <p:cTn id="14" fill="hold">
                            <p:stCondLst>
                              <p:cond delay="5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par>
                                <p:cTn id="27" presetID="10"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500"/>
                                        <p:tgtEl>
                                          <p:spTgt spid="3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childTnLst>
                          </p:cTn>
                        </p:par>
                        <p:par>
                          <p:cTn id="45" fill="hold">
                            <p:stCondLst>
                              <p:cond delay="1000"/>
                            </p:stCondLst>
                            <p:childTnLst>
                              <p:par>
                                <p:cTn id="46" presetID="10" presetClass="entr" presetSubtype="0" fill="hold" grpId="0" nodeType="after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500"/>
                                        <p:tgtEl>
                                          <p:spTgt spid="1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500"/>
                                        <p:tgtEl>
                                          <p:spTgt spid="2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fade">
                                      <p:cBhvr>
                                        <p:cTn id="57" dur="500"/>
                                        <p:tgtEl>
                                          <p:spTgt spid="3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Effect transition="in" filter="fade">
                                      <p:cBhvr>
                                        <p:cTn id="60" dur="500"/>
                                        <p:tgtEl>
                                          <p:spTgt spid="41"/>
                                        </p:tgtEl>
                                      </p:cBhvr>
                                    </p:animEffect>
                                  </p:childTnLst>
                                </p:cTn>
                              </p:par>
                            </p:childTnLst>
                          </p:cTn>
                        </p:par>
                        <p:par>
                          <p:cTn id="61" fill="hold">
                            <p:stCondLst>
                              <p:cond delay="1500"/>
                            </p:stCondLst>
                            <p:childTnLst>
                              <p:par>
                                <p:cTn id="62" presetID="10"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500"/>
                                        <p:tgtEl>
                                          <p:spTgt spid="2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2"/>
                                        </p:tgtEl>
                                        <p:attrNameLst>
                                          <p:attrName>style.visibility</p:attrName>
                                        </p:attrNameLst>
                                      </p:cBhvr>
                                      <p:to>
                                        <p:strVal val="visible"/>
                                      </p:to>
                                    </p:set>
                                    <p:animEffect transition="in" filter="fade">
                                      <p:cBhvr>
                                        <p:cTn id="70" dur="500"/>
                                        <p:tgtEl>
                                          <p:spTgt spid="32"/>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fade">
                                      <p:cBhvr>
                                        <p:cTn id="73" dur="500"/>
                                        <p:tgtEl>
                                          <p:spTgt spid="3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2"/>
                                        </p:tgtEl>
                                        <p:attrNameLst>
                                          <p:attrName>style.visibility</p:attrName>
                                        </p:attrNameLst>
                                      </p:cBhvr>
                                      <p:to>
                                        <p:strVal val="visible"/>
                                      </p:to>
                                    </p:set>
                                    <p:animEffect transition="in" filter="fade">
                                      <p:cBhvr>
                                        <p:cTn id="76" dur="500"/>
                                        <p:tgtEl>
                                          <p:spTgt spid="42"/>
                                        </p:tgtEl>
                                      </p:cBhvr>
                                    </p:animEffect>
                                  </p:childTnLst>
                                </p:cTn>
                              </p:par>
                              <p:par>
                                <p:cTn id="77" presetID="10" presetClass="entr" presetSubtype="0" fill="hold"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fade">
                                      <p:cBhvr>
                                        <p:cTn id="79" dur="500"/>
                                        <p:tgtEl>
                                          <p:spTgt spid="45"/>
                                        </p:tgtEl>
                                      </p:cBhvr>
                                    </p:animEffect>
                                  </p:childTnLst>
                                </p:cTn>
                              </p:par>
                              <p:par>
                                <p:cTn id="80" presetID="10" presetClass="entr" presetSubtype="0" fill="hold" nodeType="withEffect">
                                  <p:stCondLst>
                                    <p:cond delay="0"/>
                                  </p:stCondLst>
                                  <p:childTnLst>
                                    <p:set>
                                      <p:cBhvr>
                                        <p:cTn id="81" dur="1" fill="hold">
                                          <p:stCondLst>
                                            <p:cond delay="0"/>
                                          </p:stCondLst>
                                        </p:cTn>
                                        <p:tgtEl>
                                          <p:spTgt spid="46"/>
                                        </p:tgtEl>
                                        <p:attrNameLst>
                                          <p:attrName>style.visibility</p:attrName>
                                        </p:attrNameLst>
                                      </p:cBhvr>
                                      <p:to>
                                        <p:strVal val="visible"/>
                                      </p:to>
                                    </p:set>
                                    <p:animEffect transition="in" filter="fade">
                                      <p:cBhvr>
                                        <p:cTn id="82" dur="500"/>
                                        <p:tgtEl>
                                          <p:spTgt spid="46"/>
                                        </p:tgtEl>
                                      </p:cBhvr>
                                    </p:animEffect>
                                  </p:childTnLst>
                                </p:cTn>
                              </p:par>
                              <p:par>
                                <p:cTn id="83" presetID="10" presetClass="entr" presetSubtype="0" fill="hold" nodeType="with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fade">
                                      <p:cBhvr>
                                        <p:cTn id="85" dur="500"/>
                                        <p:tgtEl>
                                          <p:spTgt spid="47"/>
                                        </p:tgtEl>
                                      </p:cBhvr>
                                    </p:animEffect>
                                  </p:childTnLst>
                                </p:cTn>
                              </p:par>
                              <p:par>
                                <p:cTn id="86" presetID="10" presetClass="entr" presetSubtype="0" fill="hold" nodeType="withEffect">
                                  <p:stCondLst>
                                    <p:cond delay="0"/>
                                  </p:stCondLst>
                                  <p:childTnLst>
                                    <p:set>
                                      <p:cBhvr>
                                        <p:cTn id="87" dur="1" fill="hold">
                                          <p:stCondLst>
                                            <p:cond delay="0"/>
                                          </p:stCondLst>
                                        </p:cTn>
                                        <p:tgtEl>
                                          <p:spTgt spid="48"/>
                                        </p:tgtEl>
                                        <p:attrNameLst>
                                          <p:attrName>style.visibility</p:attrName>
                                        </p:attrNameLst>
                                      </p:cBhvr>
                                      <p:to>
                                        <p:strVal val="visible"/>
                                      </p:to>
                                    </p:set>
                                    <p:animEffect transition="in" filter="fade">
                                      <p:cBhvr>
                                        <p:cTn id="88" dur="500"/>
                                        <p:tgtEl>
                                          <p:spTgt spid="48"/>
                                        </p:tgtEl>
                                      </p:cBhvr>
                                    </p:animEffect>
                                  </p:childTnLst>
                                </p:cTn>
                              </p:par>
                              <p:par>
                                <p:cTn id="89" presetID="10" presetClass="entr" presetSubtype="0" fill="hold" nodeType="withEffect">
                                  <p:stCondLst>
                                    <p:cond delay="0"/>
                                  </p:stCondLst>
                                  <p:childTnLst>
                                    <p:set>
                                      <p:cBhvr>
                                        <p:cTn id="90" dur="1" fill="hold">
                                          <p:stCondLst>
                                            <p:cond delay="0"/>
                                          </p:stCondLst>
                                        </p:cTn>
                                        <p:tgtEl>
                                          <p:spTgt spid="49"/>
                                        </p:tgtEl>
                                        <p:attrNameLst>
                                          <p:attrName>style.visibility</p:attrName>
                                        </p:attrNameLst>
                                      </p:cBhvr>
                                      <p:to>
                                        <p:strVal val="visible"/>
                                      </p:to>
                                    </p:set>
                                    <p:animEffect transition="in" filter="fade">
                                      <p:cBhvr>
                                        <p:cTn id="91" dur="500"/>
                                        <p:tgtEl>
                                          <p:spTgt spid="49"/>
                                        </p:tgtEl>
                                      </p:cBhvr>
                                    </p:animEffect>
                                  </p:childTnLst>
                                </p:cTn>
                              </p:par>
                              <p:par>
                                <p:cTn id="92" presetID="10" presetClass="entr" presetSubtype="0" fill="hold"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fade">
                                      <p:cBhvr>
                                        <p:cTn id="94" dur="500"/>
                                        <p:tgtEl>
                                          <p:spTgt spid="50"/>
                                        </p:tgtEl>
                                      </p:cBhvr>
                                    </p:animEffect>
                                  </p:childTnLst>
                                </p:cTn>
                              </p:par>
                              <p:par>
                                <p:cTn id="95" presetID="10" presetClass="entr" presetSubtype="0" fill="hold" nodeType="withEffect">
                                  <p:stCondLst>
                                    <p:cond delay="0"/>
                                  </p:stCondLst>
                                  <p:childTnLst>
                                    <p:set>
                                      <p:cBhvr>
                                        <p:cTn id="96" dur="1" fill="hold">
                                          <p:stCondLst>
                                            <p:cond delay="0"/>
                                          </p:stCondLst>
                                        </p:cTn>
                                        <p:tgtEl>
                                          <p:spTgt spid="51"/>
                                        </p:tgtEl>
                                        <p:attrNameLst>
                                          <p:attrName>style.visibility</p:attrName>
                                        </p:attrNameLst>
                                      </p:cBhvr>
                                      <p:to>
                                        <p:strVal val="visible"/>
                                      </p:to>
                                    </p:set>
                                    <p:animEffect transition="in" filter="fade">
                                      <p:cBhvr>
                                        <p:cTn id="97" dur="500"/>
                                        <p:tgtEl>
                                          <p:spTgt spid="51"/>
                                        </p:tgtEl>
                                      </p:cBhvr>
                                    </p:animEffect>
                                  </p:childTnLst>
                                </p:cTn>
                              </p:par>
                              <p:par>
                                <p:cTn id="98" presetID="10" presetClass="entr" presetSubtype="0" fill="hold" nodeType="with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500"/>
                                        <p:tgtEl>
                                          <p:spTgt spid="52"/>
                                        </p:tgtEl>
                                      </p:cBhvr>
                                    </p:animEffect>
                                  </p:childTnLst>
                                </p:cTn>
                              </p:par>
                              <p:par>
                                <p:cTn id="101" presetID="10" presetClass="entr" presetSubtype="0" fill="hold" nodeType="withEffect">
                                  <p:stCondLst>
                                    <p:cond delay="0"/>
                                  </p:stCondLst>
                                  <p:childTnLst>
                                    <p:set>
                                      <p:cBhvr>
                                        <p:cTn id="102" dur="1" fill="hold">
                                          <p:stCondLst>
                                            <p:cond delay="0"/>
                                          </p:stCondLst>
                                        </p:cTn>
                                        <p:tgtEl>
                                          <p:spTgt spid="53"/>
                                        </p:tgtEl>
                                        <p:attrNameLst>
                                          <p:attrName>style.visibility</p:attrName>
                                        </p:attrNameLst>
                                      </p:cBhvr>
                                      <p:to>
                                        <p:strVal val="visible"/>
                                      </p:to>
                                    </p:set>
                                    <p:animEffect transition="in" filter="fade">
                                      <p:cBhvr>
                                        <p:cTn id="103" dur="500"/>
                                        <p:tgtEl>
                                          <p:spTgt spid="53"/>
                                        </p:tgtEl>
                                      </p:cBhvr>
                                    </p:animEffect>
                                  </p:childTnLst>
                                </p:cTn>
                              </p:par>
                              <p:par>
                                <p:cTn id="104" presetID="10" presetClass="entr" presetSubtype="0" fill="hold" nodeType="with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fade">
                                      <p:cBhvr>
                                        <p:cTn id="106" dur="500"/>
                                        <p:tgtEl>
                                          <p:spTgt spid="54"/>
                                        </p:tgtEl>
                                      </p:cBhvr>
                                    </p:animEffect>
                                  </p:childTnLst>
                                </p:cTn>
                              </p:par>
                              <p:par>
                                <p:cTn id="107" presetID="10" presetClass="entr" presetSubtype="0" fill="hold" nodeType="withEffect">
                                  <p:stCondLst>
                                    <p:cond delay="0"/>
                                  </p:stCondLst>
                                  <p:childTnLst>
                                    <p:set>
                                      <p:cBhvr>
                                        <p:cTn id="108" dur="1" fill="hold">
                                          <p:stCondLst>
                                            <p:cond delay="0"/>
                                          </p:stCondLst>
                                        </p:cTn>
                                        <p:tgtEl>
                                          <p:spTgt spid="55"/>
                                        </p:tgtEl>
                                        <p:attrNameLst>
                                          <p:attrName>style.visibility</p:attrName>
                                        </p:attrNameLst>
                                      </p:cBhvr>
                                      <p:to>
                                        <p:strVal val="visible"/>
                                      </p:to>
                                    </p:set>
                                    <p:animEffect transition="in" filter="fade">
                                      <p:cBhvr>
                                        <p:cTn id="109" dur="500"/>
                                        <p:tgtEl>
                                          <p:spTgt spid="55"/>
                                        </p:tgtEl>
                                      </p:cBhvr>
                                    </p:animEffect>
                                  </p:childTnLst>
                                </p:cTn>
                              </p:par>
                              <p:par>
                                <p:cTn id="110" presetID="10" presetClass="entr" presetSubtype="0" fill="hold" nodeType="with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fade">
                                      <p:cBhvr>
                                        <p:cTn id="112" dur="500"/>
                                        <p:tgtEl>
                                          <p:spTgt spid="56"/>
                                        </p:tgtEl>
                                      </p:cBhvr>
                                    </p:animEffect>
                                  </p:childTnLst>
                                </p:cTn>
                              </p:par>
                            </p:childTnLst>
                          </p:cTn>
                        </p:par>
                        <p:par>
                          <p:cTn id="113" fill="hold">
                            <p:stCondLst>
                              <p:cond delay="2000"/>
                            </p:stCondLst>
                            <p:childTnLst>
                              <p:par>
                                <p:cTn id="114" presetID="10" presetClass="entr" presetSubtype="0" fill="hold" grpId="0" nodeType="afterEffect">
                                  <p:stCondLst>
                                    <p:cond delay="0"/>
                                  </p:stCondLst>
                                  <p:childTnLst>
                                    <p:set>
                                      <p:cBhvr>
                                        <p:cTn id="115" dur="1" fill="hold">
                                          <p:stCondLst>
                                            <p:cond delay="0"/>
                                          </p:stCondLst>
                                        </p:cTn>
                                        <p:tgtEl>
                                          <p:spTgt spid="24"/>
                                        </p:tgtEl>
                                        <p:attrNameLst>
                                          <p:attrName>style.visibility</p:attrName>
                                        </p:attrNameLst>
                                      </p:cBhvr>
                                      <p:to>
                                        <p:strVal val="visible"/>
                                      </p:to>
                                    </p:set>
                                    <p:animEffect transition="in" filter="fade">
                                      <p:cBhvr>
                                        <p:cTn id="116" dur="500"/>
                                        <p:tgtEl>
                                          <p:spTgt spid="2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29"/>
                                        </p:tgtEl>
                                        <p:attrNameLst>
                                          <p:attrName>style.visibility</p:attrName>
                                        </p:attrNameLst>
                                      </p:cBhvr>
                                      <p:to>
                                        <p:strVal val="visible"/>
                                      </p:to>
                                    </p:set>
                                    <p:animEffect transition="in" filter="fade">
                                      <p:cBhvr>
                                        <p:cTn id="119" dur="500"/>
                                        <p:tgtEl>
                                          <p:spTgt spid="2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500"/>
                                        <p:tgtEl>
                                          <p:spTgt spid="39"/>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44"/>
                                        </p:tgtEl>
                                        <p:attrNameLst>
                                          <p:attrName>style.visibility</p:attrName>
                                        </p:attrNameLst>
                                      </p:cBhvr>
                                      <p:to>
                                        <p:strVal val="visible"/>
                                      </p:to>
                                    </p:set>
                                    <p:animEffect transition="in" filter="fade">
                                      <p:cBhvr>
                                        <p:cTn id="125" dur="500"/>
                                        <p:tgtEl>
                                          <p:spTgt spid="44"/>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43"/>
                                        </p:tgtEl>
                                        <p:attrNameLst>
                                          <p:attrName>style.visibility</p:attrName>
                                        </p:attrNameLst>
                                      </p:cBhvr>
                                      <p:to>
                                        <p:strVal val="visible"/>
                                      </p:to>
                                    </p:set>
                                    <p:animEffect transition="in" filter="fade">
                                      <p:cBhvr>
                                        <p:cTn id="128" dur="500"/>
                                        <p:tgtEl>
                                          <p:spTgt spid="43"/>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500"/>
                                        <p:tgtEl>
                                          <p:spTgt spid="38"/>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34"/>
                                        </p:tgtEl>
                                        <p:attrNameLst>
                                          <p:attrName>style.visibility</p:attrName>
                                        </p:attrNameLst>
                                      </p:cBhvr>
                                      <p:to>
                                        <p:strVal val="visible"/>
                                      </p:to>
                                    </p:set>
                                    <p:animEffect transition="in" filter="fade">
                                      <p:cBhvr>
                                        <p:cTn id="134" dur="500"/>
                                        <p:tgtEl>
                                          <p:spTgt spid="3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33"/>
                                        </p:tgtEl>
                                        <p:attrNameLst>
                                          <p:attrName>style.visibility</p:attrName>
                                        </p:attrNameLst>
                                      </p:cBhvr>
                                      <p:to>
                                        <p:strVal val="visible"/>
                                      </p:to>
                                    </p:set>
                                    <p:animEffect transition="in" filter="fade">
                                      <p:cBhvr>
                                        <p:cTn id="137" dur="500"/>
                                        <p:tgtEl>
                                          <p:spTgt spid="33"/>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28"/>
                                        </p:tgtEl>
                                        <p:attrNameLst>
                                          <p:attrName>style.visibility</p:attrName>
                                        </p:attrNameLst>
                                      </p:cBhvr>
                                      <p:to>
                                        <p:strVal val="visible"/>
                                      </p:to>
                                    </p:set>
                                    <p:animEffect transition="in" filter="fade">
                                      <p:cBhvr>
                                        <p:cTn id="140" dur="500"/>
                                        <p:tgtEl>
                                          <p:spTgt spid="28"/>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23"/>
                                        </p:tgtEl>
                                        <p:attrNameLst>
                                          <p:attrName>style.visibility</p:attrName>
                                        </p:attrNameLst>
                                      </p:cBhvr>
                                      <p:to>
                                        <p:strVal val="visible"/>
                                      </p:to>
                                    </p:set>
                                    <p:animEffect transition="in" filter="fade">
                                      <p:cBhvr>
                                        <p:cTn id="143" dur="500"/>
                                        <p:tgtEl>
                                          <p:spTgt spid="23"/>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8"/>
                                        </p:tgtEl>
                                        <p:attrNameLst>
                                          <p:attrName>style.visibility</p:attrName>
                                        </p:attrNameLst>
                                      </p:cBhvr>
                                      <p:to>
                                        <p:strVal val="visible"/>
                                      </p:to>
                                    </p:set>
                                    <p:animEffect transition="in" filter="fade">
                                      <p:cBhvr>
                                        <p:cTn id="146" dur="500"/>
                                        <p:tgtEl>
                                          <p:spTgt spid="18"/>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3" grpId="0"/>
      <p:bldP spid="5" grpId="0"/>
      <p:bldP spid="13" grpId="0"/>
      <p:bldP spid="15" grpId="0"/>
      <p:bldP spid="16" grpId="0"/>
      <p:bldP spid="11" grpId="0"/>
      <p:bldP spid="19"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18" grpId="0"/>
      <p:bldP spid="59"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9988</TotalTime>
  <Words>14667</Words>
  <Application>Microsoft Macintosh PowerPoint</Application>
  <PresentationFormat>On-screen Show (4:3)</PresentationFormat>
  <Paragraphs>1234</Paragraphs>
  <Slides>66</Slides>
  <Notes>66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66</vt:i4>
      </vt:variant>
    </vt:vector>
  </HeadingPairs>
  <TitlesOfParts>
    <vt:vector size="73" baseType="lpstr">
      <vt:lpstr>Arial</vt:lpstr>
      <vt:lpstr>Calibri</vt:lpstr>
      <vt:lpstr>Calibri Light</vt:lpstr>
      <vt:lpstr>Lucida Grande</vt:lpstr>
      <vt:lpstr>Tahoma</vt:lpstr>
      <vt:lpstr>Times New Roman</vt:lpstr>
      <vt:lpstr>1_Office Theme</vt:lpstr>
      <vt:lpstr>Chapter 20</vt:lpstr>
      <vt:lpstr>Types of Accounting Changes</vt:lpstr>
      <vt:lpstr>Correction of Errors</vt:lpstr>
      <vt:lpstr>Reporting Accounting Changes and Error Corrections</vt:lpstr>
      <vt:lpstr>Change in Accounting Principle</vt:lpstr>
      <vt:lpstr>Decision Makers’ Perspective— Motivation for Accounting Choices</vt:lpstr>
      <vt:lpstr>Decision Makers’ Perspective— Motivation for Accounting Choices (continued)</vt:lpstr>
      <vt:lpstr>Concept Check: Types of Accounting Changes</vt:lpstr>
      <vt:lpstr>The Retrospective Approach: Most Changes in Accounting Principle</vt:lpstr>
      <vt:lpstr>1. Revise Comparative Financial Statements</vt:lpstr>
      <vt:lpstr>Effects of Switch to FIFO</vt:lpstr>
      <vt:lpstr>Comparative Statements of Shareholders’ Equity</vt:lpstr>
      <vt:lpstr>2. Adjust Accounts for the Change</vt:lpstr>
      <vt:lpstr>3. Disclosure Notes</vt:lpstr>
      <vt:lpstr>Disclosure of a Change in Inventory Method—Abercrombie &amp; Fitch</vt:lpstr>
      <vt:lpstr>The Modified Retrospective Approach</vt:lpstr>
      <vt:lpstr>Concept Check: The Retrospective Approach</vt:lpstr>
      <vt:lpstr>The Prospective Approach: When Retrospective Application is Impracticable</vt:lpstr>
      <vt:lpstr>The Prospective Approach: When Retrospective Application is Impracticable (continued)</vt:lpstr>
      <vt:lpstr>The Prospective Approach: When Mandated by Authoritative Accounting Literature</vt:lpstr>
      <vt:lpstr>The Prospective Approach: Changing Depreciation, Amortization, and Depletion Methods</vt:lpstr>
      <vt:lpstr>Concept Check: Change in Accounting Principle</vt:lpstr>
      <vt:lpstr>Concept Check:  Using the Retrospective Approach</vt:lpstr>
      <vt:lpstr>Change in Accounting Estimate</vt:lpstr>
      <vt:lpstr>Change in Estimate— Owens-Corning Fiberglass Corporation</vt:lpstr>
      <vt:lpstr>Change in Accounting Estimate (continued)</vt:lpstr>
      <vt:lpstr>Change in Accounting Estimate (continued 2)</vt:lpstr>
      <vt:lpstr>Concept Check: Using the Prospective Approach</vt:lpstr>
      <vt:lpstr>Change in Depreciation Methods</vt:lpstr>
      <vt:lpstr>Change in Depreciation Methods (continued)</vt:lpstr>
      <vt:lpstr>Change in Depreciation Methods (concluded)</vt:lpstr>
      <vt:lpstr>Change in Depreciation Method for Newly Acquired Assets—Rohm and Haas Company</vt:lpstr>
      <vt:lpstr>Concept Check: Change in Accounting Estimate</vt:lpstr>
      <vt:lpstr>Change in Reporting Entity</vt:lpstr>
      <vt:lpstr>Change in Reporting Entity— Hartford Life Insurance</vt:lpstr>
      <vt:lpstr>Concept Check: Change in Reporting Entity</vt:lpstr>
      <vt:lpstr>Errors</vt:lpstr>
      <vt:lpstr>Accounting Changes and Errors: A Summary</vt:lpstr>
      <vt:lpstr>Correction of Accounting Errors:  Prior Period Adjustments</vt:lpstr>
      <vt:lpstr>Correction of Accounting Errors:  Prior Period Adjustments (continued)</vt:lpstr>
      <vt:lpstr>Correction of Accounting Errors:  Prior Period Adjustments (concluded)</vt:lpstr>
      <vt:lpstr>Error Correction Illustrated</vt:lpstr>
      <vt:lpstr>Error Discovered in the Same Reporting Period That It Occurred</vt:lpstr>
      <vt:lpstr>Error Correction; Advanced Drainage Systems</vt:lpstr>
      <vt:lpstr>Error Affecting Previous Financial Statements, but Not Net Income</vt:lpstr>
      <vt:lpstr>Error Affecting Previous Financial Statements, but Not Net Income (continued)</vt:lpstr>
      <vt:lpstr>Error Affecting a Prior Year’s Net Income</vt:lpstr>
      <vt:lpstr>Error Affecting Net Income— Recording an Asset as an Expense</vt:lpstr>
      <vt:lpstr>Error Affecting Net Income—  Recording an Asset as an Expense (continued)</vt:lpstr>
      <vt:lpstr>Error Affecting Net Income—  Recording an Asset as an Expense (continued 2)</vt:lpstr>
      <vt:lpstr>Error Affecting Net Income— Recording an Asset as an Expense (continued 3)</vt:lpstr>
      <vt:lpstr>Concept Check: Errors</vt:lpstr>
      <vt:lpstr>Error Affecting Net Income— Recording an Asset as an Expense (concluded)</vt:lpstr>
      <vt:lpstr>Error Affecting Net Income— Inventory Misstated</vt:lpstr>
      <vt:lpstr>Error Affecting Net Income— Inventory Misstated (continued)</vt:lpstr>
      <vt:lpstr>Error Affecting Net Income— Inventory Misstated (continued 2)</vt:lpstr>
      <vt:lpstr>Error Affecting Net Income— Inventory Misstated (concluded)</vt:lpstr>
      <vt:lpstr>Error Affecting Net Income— Failure to Record Sales Revenue</vt:lpstr>
      <vt:lpstr>Error Affecting Net Income— Failure to Record Sales Revenue (continued)</vt:lpstr>
      <vt:lpstr>Error Affecting Net Income— Failure to Record Sales Revenue (concluded)</vt:lpstr>
      <vt:lpstr>Error Correction; Hertz</vt:lpstr>
      <vt:lpstr>Concept Check:  Errors Affecting Net Income—Recording Asset as Expense </vt:lpstr>
      <vt:lpstr>Concept Check:  Error Affecting Net Income—Inventory Misstatement</vt:lpstr>
      <vt:lpstr>International Financial Reporting Standards: Accounting Changes and Error Corrections</vt:lpstr>
      <vt:lpstr>Concept Check: IFRS</vt:lpstr>
      <vt:lpstr>End of Chapter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Jai Prabhu P</dc:creator>
  <cp:lastModifiedBy>Caitlyn Johnston</cp:lastModifiedBy>
  <cp:revision>1229</cp:revision>
  <dcterms:created xsi:type="dcterms:W3CDTF">2014-12-30T21:05:49Z</dcterms:created>
  <dcterms:modified xsi:type="dcterms:W3CDTF">2018-12-11T18:34:39Z</dcterms:modified>
</cp:coreProperties>
</file>