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9" r:id="rId2"/>
    <p:sldMasterId id="2147484213" r:id="rId3"/>
    <p:sldMasterId id="2147484409" r:id="rId4"/>
    <p:sldMasterId id="2147484593" r:id="rId5"/>
  </p:sldMasterIdLst>
  <p:notesMasterIdLst>
    <p:notesMasterId r:id="rId65"/>
  </p:notesMasterIdLst>
  <p:handoutMasterIdLst>
    <p:handoutMasterId r:id="rId66"/>
  </p:handoutMasterIdLst>
  <p:sldIdLst>
    <p:sldId id="420" r:id="rId6"/>
    <p:sldId id="453" r:id="rId7"/>
    <p:sldId id="434" r:id="rId8"/>
    <p:sldId id="374" r:id="rId9"/>
    <p:sldId id="375" r:id="rId10"/>
    <p:sldId id="376" r:id="rId11"/>
    <p:sldId id="380" r:id="rId12"/>
    <p:sldId id="379" r:id="rId13"/>
    <p:sldId id="378" r:id="rId14"/>
    <p:sldId id="377" r:id="rId15"/>
    <p:sldId id="381" r:id="rId16"/>
    <p:sldId id="436"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438" r:id="rId31"/>
    <p:sldId id="395" r:id="rId32"/>
    <p:sldId id="396" r:id="rId33"/>
    <p:sldId id="397" r:id="rId34"/>
    <p:sldId id="398" r:id="rId35"/>
    <p:sldId id="440" r:id="rId36"/>
    <p:sldId id="399" r:id="rId37"/>
    <p:sldId id="400" r:id="rId38"/>
    <p:sldId id="460" r:id="rId39"/>
    <p:sldId id="442" r:id="rId40"/>
    <p:sldId id="401" r:id="rId41"/>
    <p:sldId id="402" r:id="rId42"/>
    <p:sldId id="403" r:id="rId43"/>
    <p:sldId id="404" r:id="rId44"/>
    <p:sldId id="405" r:id="rId45"/>
    <p:sldId id="454" r:id="rId46"/>
    <p:sldId id="406" r:id="rId47"/>
    <p:sldId id="444" r:id="rId48"/>
    <p:sldId id="407" r:id="rId49"/>
    <p:sldId id="408" r:id="rId50"/>
    <p:sldId id="409" r:id="rId51"/>
    <p:sldId id="459" r:id="rId52"/>
    <p:sldId id="410" r:id="rId53"/>
    <p:sldId id="446" r:id="rId54"/>
    <p:sldId id="411" r:id="rId55"/>
    <p:sldId id="412" r:id="rId56"/>
    <p:sldId id="448" r:id="rId57"/>
    <p:sldId id="414" r:id="rId58"/>
    <p:sldId id="450" r:id="rId59"/>
    <p:sldId id="415" r:id="rId60"/>
    <p:sldId id="416" r:id="rId61"/>
    <p:sldId id="418" r:id="rId62"/>
    <p:sldId id="419" r:id="rId63"/>
    <p:sldId id="456" r:id="rId6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1" name="Reviewer" initials="R" lastIdx="27" clrIdx="1"/>
  <p:cmAuthor id="2" name="Jean Inabinett" initials="JI" lastIdx="12" clrIdx="2"/>
  <p:cmAuthor id="3" name="Mohr, April L (Jefferson)" initials="MAL(" lastIdx="12" clrIdx="3"/>
  <p:cmAuthor id="4" name="Wanda Wong" initials="WW"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78974" autoAdjust="0"/>
  </p:normalViewPr>
  <p:slideViewPr>
    <p:cSldViewPr>
      <p:cViewPr varScale="1">
        <p:scale>
          <a:sx n="90" d="100"/>
          <a:sy n="90" d="100"/>
        </p:scale>
        <p:origin x="2118" y="84"/>
      </p:cViewPr>
      <p:guideLst>
        <p:guide orient="horz" pos="225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580"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10 - </a:t>
            </a:r>
            <a:fld id="{EA3B23BC-09C1-4E33-BD37-8E30046D21E0}" type="slidenum">
              <a:rPr lang="en-US"/>
              <a:pPr>
                <a:defRPr/>
              </a:pPr>
              <a:t>‹#›</a:t>
            </a:fld>
            <a:endParaRPr lang="en-US" dirty="0"/>
          </a:p>
        </p:txBody>
      </p:sp>
    </p:spTree>
    <p:extLst>
      <p:ext uri="{BB962C8B-B14F-4D97-AF65-F5344CB8AC3E}">
        <p14:creationId xmlns:p14="http://schemas.microsoft.com/office/powerpoint/2010/main" val="8645169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68" name="Slide Number Placeholder 4"/>
          <p:cNvSpPr txBox="1">
            <a:spLocks/>
          </p:cNvSpPr>
          <p:nvPr/>
        </p:nvSpPr>
        <p:spPr bwMode="auto">
          <a:xfrm>
            <a:off x="5504392" y="0"/>
            <a:ext cx="1572683" cy="312103"/>
          </a:xfrm>
          <a:prstGeom prst="rect">
            <a:avLst/>
          </a:prstGeom>
          <a:noFill/>
          <a:ln>
            <a:noFill/>
          </a:ln>
          <a:effectLst>
            <a:outerShdw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FAA592AE-C902-4A7E-85FD-83E977A2926C}" type="slidenum">
              <a:rPr lang="en-US" altLang="en-US" sz="1200" smtClean="0">
                <a:solidFill>
                  <a:srgbClr val="000000"/>
                </a:solidFill>
                <a:latin typeface="Calibri" pitchFamily="-84" charset="0"/>
              </a:rPr>
              <a:pPr algn="r" eaLnBrk="1" hangingPunct="1">
                <a:defRPr/>
              </a:pPr>
              <a:t>‹#›</a:t>
            </a:fld>
            <a:endParaRPr lang="en-US" altLang="en-US" sz="1200" dirty="0">
              <a:solidFill>
                <a:srgbClr val="000000"/>
              </a:solidFill>
              <a:latin typeface="Calibri" pitchFamily="-84" charset="0"/>
            </a:endParaRPr>
          </a:p>
        </p:txBody>
      </p:sp>
    </p:spTree>
    <p:extLst>
      <p:ext uri="{BB962C8B-B14F-4D97-AF65-F5344CB8AC3E}">
        <p14:creationId xmlns:p14="http://schemas.microsoft.com/office/powerpoint/2010/main" val="16772297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84" charset="-128"/>
            </a:endParaRPr>
          </a:p>
        </p:txBody>
      </p:sp>
    </p:spTree>
    <p:extLst>
      <p:ext uri="{BB962C8B-B14F-4D97-AF65-F5344CB8AC3E}">
        <p14:creationId xmlns:p14="http://schemas.microsoft.com/office/powerpoint/2010/main" val="86835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a:lstStyle/>
          <a:p>
            <a:r>
              <a:rPr lang="en-US" altLang="en-US" dirty="0">
                <a:ea typeface="ＭＳ Ｐゴシック" pitchFamily="-84" charset="-128"/>
              </a:rPr>
              <a:t>Land is the earth’s surface and has an indefinite (unlimited) life. Land includes</a:t>
            </a:r>
            <a:r>
              <a:rPr lang="en-US" altLang="en-US" baseline="0" dirty="0">
                <a:ea typeface="ＭＳ Ｐゴシック" pitchFamily="-84" charset="-128"/>
              </a:rPr>
              <a:t> </a:t>
            </a:r>
            <a:r>
              <a:rPr lang="en-US" altLang="en-US" dirty="0">
                <a:ea typeface="ＭＳ Ｐゴシック" pitchFamily="-84" charset="-128"/>
              </a:rPr>
              <a:t>costs necessary to make it ready for its intended use. When land is purchased for a building site, its cost includes the total amount paid for the land, including any realtor commissions, title insurance fees, legal fees, and any accrued property taxes paid by the purchaser. </a:t>
            </a:r>
          </a:p>
          <a:p>
            <a:endParaRPr lang="en-US" altLang="en-US" dirty="0">
              <a:ea typeface="ＭＳ Ｐゴシック" pitchFamily="-84" charset="-128"/>
            </a:endParaRPr>
          </a:p>
          <a:p>
            <a:r>
              <a:rPr lang="en-US" altLang="en-US" dirty="0">
                <a:ea typeface="ＭＳ Ｐゴシック" pitchFamily="-84" charset="-128"/>
              </a:rPr>
              <a:t>Payments for surveying, clearing, grading, and draining also are included in the cost of land. Other costs include government assessments, whether incurred at the time of purchase or later, for items such as public roads, sewers, and sidewalks. These assessments are included because they permanently add to the land’s value. </a:t>
            </a:r>
          </a:p>
          <a:p>
            <a:endParaRPr lang="en-US" altLang="en-US" dirty="0">
              <a:ea typeface="ＭＳ Ｐゴシック" pitchFamily="-84" charset="-128"/>
            </a:endParaRPr>
          </a:p>
          <a:p>
            <a:r>
              <a:rPr lang="en-US" altLang="en-US" dirty="0">
                <a:ea typeface="ＭＳ Ｐゴシック" pitchFamily="-84" charset="-128"/>
              </a:rPr>
              <a:t>The cost of removing structures, less amounts recovered through sale of salvaged materials, is charged to the Land account. </a:t>
            </a:r>
          </a:p>
          <a:p>
            <a:br>
              <a:rPr lang="en-US" altLang="en-US" dirty="0">
                <a:ea typeface="ＭＳ Ｐゴシック" pitchFamily="-84" charset="-128"/>
              </a:rPr>
            </a:br>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44632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r>
              <a:rPr lang="en-US" altLang="en-US" dirty="0">
                <a:ea typeface="ＭＳ Ｐゴシック" pitchFamily="-84" charset="-128"/>
              </a:rPr>
              <a:t>Plant assets sometimes are purchased as a group in a single transaction for a lump-sum price. This transaction is called a </a:t>
            </a:r>
            <a:r>
              <a:rPr lang="en-US" altLang="en-US" i="1" dirty="0">
                <a:ea typeface="ＭＳ Ｐゴシック" pitchFamily="-84" charset="-128"/>
              </a:rPr>
              <a:t>lump-sum purchase, </a:t>
            </a:r>
            <a:r>
              <a:rPr lang="en-US" altLang="en-US" dirty="0">
                <a:ea typeface="ＭＳ Ｐゴシック" pitchFamily="-84" charset="-128"/>
              </a:rPr>
              <a:t>or </a:t>
            </a:r>
            <a:r>
              <a:rPr lang="en-US" altLang="en-US" i="1" dirty="0">
                <a:ea typeface="ＭＳ Ｐゴシック" pitchFamily="-84" charset="-128"/>
              </a:rPr>
              <a:t>group, bulk, </a:t>
            </a:r>
            <a:r>
              <a:rPr lang="en-US" altLang="en-US" dirty="0">
                <a:ea typeface="ＭＳ Ｐゴシック" pitchFamily="-84" charset="-128"/>
              </a:rPr>
              <a:t>or </a:t>
            </a:r>
            <a:r>
              <a:rPr lang="en-US" altLang="en-US" i="1" dirty="0">
                <a:ea typeface="ＭＳ Ｐゴシック" pitchFamily="-84" charset="-128"/>
              </a:rPr>
              <a:t>basket purchase. </a:t>
            </a:r>
            <a:r>
              <a:rPr lang="en-US" altLang="en-US" i="0" dirty="0">
                <a:ea typeface="ＭＳ Ｐゴシック" pitchFamily="-84" charset="-128"/>
              </a:rPr>
              <a:t>We</a:t>
            </a:r>
            <a:r>
              <a:rPr lang="en-US" altLang="en-US" i="0" baseline="0" dirty="0">
                <a:ea typeface="ＭＳ Ｐゴシック" pitchFamily="-84" charset="-128"/>
              </a:rPr>
              <a:t> </a:t>
            </a:r>
            <a:r>
              <a:rPr lang="en-US" altLang="en-US" dirty="0">
                <a:ea typeface="ＭＳ Ｐゴシック" pitchFamily="-84" charset="-128"/>
              </a:rPr>
              <a:t>allocate the cost to the assets acquired based on their </a:t>
            </a:r>
            <a:r>
              <a:rPr lang="en-US" altLang="en-US" i="1" dirty="0">
                <a:ea typeface="ＭＳ Ｐゴシック" pitchFamily="-84" charset="-128"/>
              </a:rPr>
              <a:t>relative market (or appraised) values, </a:t>
            </a:r>
            <a:r>
              <a:rPr lang="en-US" altLang="en-US" dirty="0">
                <a:ea typeface="ＭＳ Ｐゴシック" pitchFamily="-84" charset="-128"/>
              </a:rPr>
              <a:t>which can be estimated by appraisal or by using the tax-assessed valuations of the assets. </a:t>
            </a:r>
          </a:p>
          <a:p>
            <a:endParaRPr lang="en-US" altLang="en-US" dirty="0">
              <a:ea typeface="ＭＳ Ｐゴシック" pitchFamily="-84" charset="-128"/>
            </a:endParaRPr>
          </a:p>
          <a:p>
            <a:r>
              <a:rPr lang="en-US" altLang="en-US" dirty="0">
                <a:ea typeface="ＭＳ Ｐゴシック" pitchFamily="-84" charset="-128"/>
              </a:rPr>
              <a:t>Assume </a:t>
            </a:r>
            <a:r>
              <a:rPr lang="en-US" altLang="en-US" b="1" dirty="0">
                <a:ea typeface="ＭＳ Ｐゴシック" pitchFamily="-84" charset="-128"/>
              </a:rPr>
              <a:t>CarMax </a:t>
            </a:r>
            <a:r>
              <a:rPr lang="en-US" altLang="en-US" dirty="0">
                <a:ea typeface="ＭＳ Ｐゴシック" pitchFamily="-84" charset="-128"/>
              </a:rPr>
              <a:t>paid $90,000 cash to acquire a group of items consisting of a building appraised at $60,000 and land appraised at $40,000. The $90,000 cost is allocated based on appraised values as shown in this slide.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201101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175420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87395" name="Rectangle 3"/>
          <p:cNvSpPr>
            <a:spLocks noGrp="1" noChangeArrowheads="1"/>
          </p:cNvSpPr>
          <p:nvPr>
            <p:ph type="body" idx="1"/>
          </p:nvPr>
        </p:nvSpPr>
        <p:spPr bwMode="auto">
          <a:xfrm>
            <a:off x="943610" y="4447461"/>
            <a:ext cx="5189855" cy="4213384"/>
          </a:xfrm>
          <a:solidFill>
            <a:srgbClr val="FFFFFF"/>
          </a:solidFill>
        </p:spPr>
        <p:txBody>
          <a:bodyPr/>
          <a:lstStyle/>
          <a:p>
            <a:r>
              <a:rPr lang="en-US" altLang="en-US" b="1" dirty="0">
                <a:ea typeface="ＭＳ Ｐゴシック" pitchFamily="-84" charset="-128"/>
              </a:rPr>
              <a:t>Depreciation </a:t>
            </a:r>
            <a:r>
              <a:rPr lang="en-US" altLang="en-US" dirty="0">
                <a:ea typeface="ＭＳ Ｐゴシック" pitchFamily="-84" charset="-128"/>
              </a:rPr>
              <a:t>is the process of allocating the cost of a plant asset to expense while it is in use. Depreciation does not measure the decline in the asset’s market value or its physical deterioration. </a:t>
            </a:r>
          </a:p>
        </p:txBody>
      </p:sp>
    </p:spTree>
    <p:extLst>
      <p:ext uri="{BB962C8B-B14F-4D97-AF65-F5344CB8AC3E}">
        <p14:creationId xmlns:p14="http://schemas.microsoft.com/office/powerpoint/2010/main" val="259678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19" name="Rectangle 3"/>
          <p:cNvSpPr>
            <a:spLocks noGrp="1" noChangeArrowheads="1"/>
          </p:cNvSpPr>
          <p:nvPr>
            <p:ph type="body" idx="1"/>
          </p:nvPr>
        </p:nvSpPr>
        <p:spPr bwMode="auto">
          <a:noFill/>
        </p:spPr>
        <p:txBody>
          <a:bodyPr/>
          <a:lstStyle/>
          <a:p>
            <a:r>
              <a:rPr lang="en-US" altLang="en-US" dirty="0">
                <a:ea typeface="ＭＳ Ｐゴシック" pitchFamily="-84" charset="-128"/>
              </a:rPr>
              <a:t>Factors that determine depreciation are (1) cost, (2) salvage value, and (3) useful life.</a:t>
            </a:r>
          </a:p>
          <a:p>
            <a:endParaRPr lang="en-US" altLang="en-US" dirty="0">
              <a:ea typeface="ＭＳ Ｐゴシック" pitchFamily="-84" charset="-128"/>
            </a:endParaRPr>
          </a:p>
          <a:p>
            <a:r>
              <a:rPr lang="en-US" altLang="en-US" b="1" dirty="0">
                <a:ea typeface="ＭＳ Ｐゴシック" pitchFamily="-84" charset="-128"/>
              </a:rPr>
              <a:t>Cost  - </a:t>
            </a:r>
            <a:r>
              <a:rPr lang="en-US" altLang="en-US" dirty="0">
                <a:ea typeface="ＭＳ Ｐゴシック" pitchFamily="-84" charset="-128"/>
              </a:rPr>
              <a:t>The </a:t>
            </a:r>
            <a:r>
              <a:rPr lang="en-US" altLang="en-US" b="1" dirty="0">
                <a:ea typeface="ＭＳ Ｐゴシック" pitchFamily="-84" charset="-128"/>
              </a:rPr>
              <a:t>cost </a:t>
            </a:r>
            <a:r>
              <a:rPr lang="en-US" altLang="en-US" dirty="0">
                <a:ea typeface="ＭＳ Ｐゴシック" pitchFamily="-84" charset="-128"/>
              </a:rPr>
              <a:t>of a plant asset consists of all necessary and reasonable expenditures to acquire it and to prepare it for its intended use.</a:t>
            </a:r>
          </a:p>
          <a:p>
            <a:endParaRPr lang="en-US" altLang="en-US" dirty="0">
              <a:ea typeface="ＭＳ Ｐゴシック" pitchFamily="-84" charset="-128"/>
            </a:endParaRPr>
          </a:p>
          <a:p>
            <a:r>
              <a:rPr lang="en-US" altLang="en-US" b="1" dirty="0">
                <a:ea typeface="ＭＳ Ｐゴシック" pitchFamily="-84" charset="-128"/>
              </a:rPr>
              <a:t>Salvage Value - </a:t>
            </a:r>
            <a:r>
              <a:rPr lang="en-US" altLang="en-US" dirty="0">
                <a:ea typeface="ＭＳ Ｐゴシック" pitchFamily="-84" charset="-128"/>
              </a:rPr>
              <a:t>also called </a:t>
            </a:r>
            <a:r>
              <a:rPr lang="en-US" altLang="en-US" i="1" dirty="0">
                <a:ea typeface="ＭＳ Ｐゴシック" pitchFamily="-84" charset="-128"/>
              </a:rPr>
              <a:t>residual value </a:t>
            </a:r>
            <a:r>
              <a:rPr lang="en-US" altLang="en-US" dirty="0">
                <a:ea typeface="ＭＳ Ｐゴシック" pitchFamily="-84" charset="-128"/>
              </a:rPr>
              <a:t>or </a:t>
            </a:r>
            <a:r>
              <a:rPr lang="en-US" altLang="en-US" i="1" dirty="0">
                <a:ea typeface="ＭＳ Ｐゴシック" pitchFamily="-84" charset="-128"/>
              </a:rPr>
              <a:t>scrap value, </a:t>
            </a:r>
            <a:r>
              <a:rPr lang="en-US" altLang="en-US" dirty="0">
                <a:ea typeface="ＭＳ Ｐゴシック" pitchFamily="-84" charset="-128"/>
              </a:rPr>
              <a:t>is an estimate of the asset’s value at the end of its useful life. This is the amount the owner expects to receive from disposing of the asset at the end of its useful life. If the asset is expected to be traded in on a new asset, its salvage value is the expected trade-in value.</a:t>
            </a:r>
          </a:p>
          <a:p>
            <a:endParaRPr lang="en-US" altLang="en-US" dirty="0">
              <a:ea typeface="ＭＳ Ｐゴシック" pitchFamily="-84" charset="-128"/>
            </a:endParaRPr>
          </a:p>
          <a:p>
            <a:r>
              <a:rPr lang="en-US" altLang="en-US" b="1" dirty="0">
                <a:ea typeface="ＭＳ Ｐゴシック" pitchFamily="-84" charset="-128"/>
              </a:rPr>
              <a:t>Useful Life - </a:t>
            </a:r>
            <a:r>
              <a:rPr lang="en-US" altLang="en-US" dirty="0">
                <a:ea typeface="ＭＳ Ｐゴシック" pitchFamily="-84" charset="-128"/>
              </a:rPr>
              <a:t>The </a:t>
            </a:r>
            <a:r>
              <a:rPr lang="en-US" altLang="en-US" b="1" dirty="0">
                <a:ea typeface="ＭＳ Ｐゴシック" pitchFamily="-84" charset="-128"/>
              </a:rPr>
              <a:t>useful life </a:t>
            </a:r>
            <a:r>
              <a:rPr lang="en-US" altLang="en-US" dirty="0">
                <a:ea typeface="ＭＳ Ｐゴシック" pitchFamily="-84" charset="-128"/>
              </a:rPr>
              <a:t>of a plant asset is the length of time it is used in a company’s operations. Useful life, also called </a:t>
            </a:r>
            <a:r>
              <a:rPr lang="en-US" altLang="en-US" i="1" dirty="0">
                <a:ea typeface="ＭＳ Ｐゴシック" pitchFamily="-84" charset="-128"/>
              </a:rPr>
              <a:t>service life, </a:t>
            </a:r>
            <a:r>
              <a:rPr lang="en-US" altLang="en-US" dirty="0">
                <a:ea typeface="ＭＳ Ｐゴシック" pitchFamily="-84" charset="-128"/>
              </a:rPr>
              <a:t>might not be as long as the asset’s total productive life. For example, the productive life of a computer can be eight years or more. Some companies, however, trade in old computers for new ones every two years. In this case, these computers have a two-year useful life, meaning the cost of these computers (less their expected trade-in values) is charged to depreciation expense over a two-year period.</a:t>
            </a:r>
          </a:p>
          <a:p>
            <a:endParaRPr lang="en-US" altLang="en-US" dirty="0">
              <a:ea typeface="ＭＳ Ｐゴシック" pitchFamily="-84" charset="-128"/>
            </a:endParaRPr>
          </a:p>
        </p:txBody>
      </p:sp>
    </p:spTree>
    <p:extLst>
      <p:ext uri="{BB962C8B-B14F-4D97-AF65-F5344CB8AC3E}">
        <p14:creationId xmlns:p14="http://schemas.microsoft.com/office/powerpoint/2010/main" val="12116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a:lstStyle/>
          <a:p>
            <a:r>
              <a:rPr lang="en-US" altLang="en-US" dirty="0">
                <a:ea typeface="ＭＳ Ｐゴシック" pitchFamily="-84" charset="-128"/>
              </a:rPr>
              <a:t>Depreciation methods are used to allocate a plant asset’s cost over its useful life. The most frequently used method is the straight-line method. The units-of-production and double-declining</a:t>
            </a:r>
            <a:r>
              <a:rPr lang="en-US" altLang="en-US" baseline="0" dirty="0">
                <a:ea typeface="ＭＳ Ｐゴシック" pitchFamily="-84" charset="-128"/>
              </a:rPr>
              <a:t> </a:t>
            </a:r>
            <a:r>
              <a:rPr lang="en-US" altLang="en-US" dirty="0">
                <a:ea typeface="ＭＳ Ｐゴシック" pitchFamily="-84" charset="-128"/>
              </a:rPr>
              <a:t>methods are also commonly</a:t>
            </a:r>
            <a:r>
              <a:rPr lang="en-US" altLang="en-US" baseline="0" dirty="0">
                <a:ea typeface="ＭＳ Ｐゴシック" pitchFamily="-84" charset="-128"/>
              </a:rPr>
              <a:t> used</a:t>
            </a:r>
            <a:r>
              <a:rPr lang="en-US" altLang="en-US" dirty="0">
                <a:ea typeface="ＭＳ Ｐゴシック" pitchFamily="-84" charset="-128"/>
              </a:rPr>
              <a:t>. We explain these three methods in this section. </a:t>
            </a:r>
          </a:p>
          <a:p>
            <a:endParaRPr lang="en-US" altLang="en-US" dirty="0">
              <a:ea typeface="ＭＳ Ｐゴシック" pitchFamily="-84" charset="-128"/>
            </a:endParaRPr>
          </a:p>
          <a:p>
            <a:r>
              <a:rPr lang="en-US" altLang="en-US" dirty="0">
                <a:ea typeface="ＭＳ Ｐゴシック" pitchFamily="-84" charset="-128"/>
              </a:rPr>
              <a:t>The computations in this section use information about a machine that inspects athletic shoes before packaging. Manufacturers such as </a:t>
            </a:r>
            <a:r>
              <a:rPr lang="en-US" altLang="en-US" b="1" dirty="0">
                <a:ea typeface="ＭＳ Ｐゴシック" pitchFamily="-84" charset="-128"/>
              </a:rPr>
              <a:t>Reebok</a:t>
            </a:r>
            <a:r>
              <a:rPr lang="en-US" altLang="en-US" b="0" baseline="0" dirty="0">
                <a:ea typeface="ＭＳ Ｐゴシック" pitchFamily="-84" charset="-128"/>
              </a:rPr>
              <a:t> and </a:t>
            </a:r>
            <a:r>
              <a:rPr lang="en-US" altLang="en-US" b="1" dirty="0">
                <a:ea typeface="ＭＳ Ｐゴシック" pitchFamily="-84" charset="-128"/>
              </a:rPr>
              <a:t>Adidas </a:t>
            </a:r>
            <a:r>
              <a:rPr lang="en-US" altLang="en-US" dirty="0">
                <a:ea typeface="ＭＳ Ｐゴシック" pitchFamily="-84" charset="-128"/>
              </a:rPr>
              <a:t>use this machine. Data for this machine are presented in this slide.</a:t>
            </a:r>
          </a:p>
          <a:p>
            <a:endParaRPr lang="en-US" altLang="en-US" dirty="0">
              <a:ea typeface="ＭＳ Ｐゴシック" pitchFamily="-84" charset="-128"/>
            </a:endParaRPr>
          </a:p>
          <a:p>
            <a:r>
              <a:rPr lang="en-US" altLang="en-US" dirty="0">
                <a:ea typeface="ＭＳ Ｐゴシック" pitchFamily="-84" charset="-128"/>
              </a:rPr>
              <a:t>We will use this to illustrate depreciation using the three methods listed. Let’s begin by looking at straight-line depreciation.</a:t>
            </a:r>
          </a:p>
          <a:p>
            <a:endParaRPr lang="en-US" altLang="en-US" dirty="0">
              <a:ea typeface="ＭＳ Ｐゴシック" pitchFamily="-84" charset="-128"/>
            </a:endParaRPr>
          </a:p>
        </p:txBody>
      </p:sp>
    </p:spTree>
    <p:extLst>
      <p:ext uri="{BB962C8B-B14F-4D97-AF65-F5344CB8AC3E}">
        <p14:creationId xmlns:p14="http://schemas.microsoft.com/office/powerpoint/2010/main" val="36297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7" name="Rectangle 3"/>
          <p:cNvSpPr>
            <a:spLocks noGrp="1" noChangeArrowheads="1"/>
          </p:cNvSpPr>
          <p:nvPr>
            <p:ph type="body" idx="1"/>
          </p:nvPr>
        </p:nvSpPr>
        <p:spPr bwMode="auto">
          <a:noFill/>
        </p:spPr>
        <p:txBody>
          <a:bodyPr/>
          <a:lstStyle/>
          <a:p>
            <a:r>
              <a:rPr lang="en-US" altLang="en-US" b="1" dirty="0">
                <a:ea typeface="ＭＳ Ｐゴシック" pitchFamily="-84" charset="-128"/>
              </a:rPr>
              <a:t>Straight-line depreciation </a:t>
            </a:r>
            <a:r>
              <a:rPr lang="en-US" altLang="en-US" dirty="0">
                <a:ea typeface="ＭＳ Ｐゴシック" pitchFamily="-84" charset="-128"/>
              </a:rPr>
              <a:t>charges the same amount of expense to each period of the asset’s useful life. A two-step process is used. We first compute the </a:t>
            </a:r>
            <a:r>
              <a:rPr lang="en-US" altLang="en-US" i="1" dirty="0">
                <a:ea typeface="ＭＳ Ｐゴシック" pitchFamily="-84" charset="-128"/>
              </a:rPr>
              <a:t>depreciable cost </a:t>
            </a:r>
            <a:r>
              <a:rPr lang="en-US" altLang="en-US" dirty="0">
                <a:ea typeface="ＭＳ Ｐゴシック" pitchFamily="-84" charset="-128"/>
              </a:rPr>
              <a:t>of the asset, also called the </a:t>
            </a:r>
            <a:r>
              <a:rPr lang="en-US" altLang="en-US" i="1" dirty="0">
                <a:ea typeface="ＭＳ Ｐゴシック" pitchFamily="-84" charset="-128"/>
              </a:rPr>
              <a:t>cost to be depreciated. </a:t>
            </a:r>
            <a:r>
              <a:rPr lang="en-US" altLang="en-US" dirty="0">
                <a:ea typeface="ＭＳ Ｐゴシック" pitchFamily="-84" charset="-128"/>
              </a:rPr>
              <a:t>It is computed by subtracting the asset’s salvage value from its total cost. Second, depreciable cost is divided by the number of accounting periods in the asset’s useful life. </a:t>
            </a:r>
          </a:p>
          <a:p>
            <a:endParaRPr lang="en-US" altLang="en-US" dirty="0">
              <a:ea typeface="ＭＳ Ｐゴシック" pitchFamily="-84" charset="-128"/>
            </a:endParaRPr>
          </a:p>
          <a:p>
            <a:r>
              <a:rPr lang="en-US" altLang="en-US" dirty="0">
                <a:ea typeface="ＭＳ Ｐゴシック" pitchFamily="-84" charset="-128"/>
              </a:rPr>
              <a:t>If this machine is purchased on December 31, 2018, and used throughout its predicted useful life of five years, the straight-line method allocates an equal amount of depreciation to each of the years 2019 through 2023. We make the adjusting entry shown above at the end of each of the five years to record straight-line depreciation of this machine.</a:t>
            </a:r>
          </a:p>
          <a:p>
            <a:endParaRPr lang="en-US" altLang="en-US" dirty="0">
              <a:ea typeface="ＭＳ Ｐゴシック" pitchFamily="-84" charset="-128"/>
            </a:endParaRPr>
          </a:p>
          <a:p>
            <a:r>
              <a:rPr lang="en-US" altLang="en-US" dirty="0">
                <a:ea typeface="ＭＳ Ｐゴシック" pitchFamily="-84" charset="-128"/>
              </a:rPr>
              <a:t>The $1,800 Depreciation Expense is reported on the income statement among operating expenses. The $1,800 Accumulated Depreciation is a contra asset account to the Machinery account in the balance sheet. </a:t>
            </a:r>
          </a:p>
          <a:p>
            <a:endParaRPr lang="en-US" altLang="en-US" dirty="0">
              <a:ea typeface="ＭＳ Ｐゴシック" pitchFamily="-84" charset="-128"/>
            </a:endParaRPr>
          </a:p>
        </p:txBody>
      </p:sp>
    </p:spTree>
    <p:extLst>
      <p:ext uri="{BB962C8B-B14F-4D97-AF65-F5344CB8AC3E}">
        <p14:creationId xmlns:p14="http://schemas.microsoft.com/office/powerpoint/2010/main" val="75832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a:lstStyle/>
          <a:p>
            <a:r>
              <a:rPr lang="en-US" altLang="en-US" dirty="0">
                <a:ea typeface="ＭＳ Ｐゴシック" pitchFamily="-84" charset="-128"/>
              </a:rPr>
              <a:t>The graph on the left in this slide shows the $1,800 per year expenses reported in each of the five years. The graph on the right shows the Machinery account balance (net) on each of the six December 31 balance sheets.</a:t>
            </a:r>
          </a:p>
          <a:p>
            <a:endParaRPr lang="en-US" altLang="en-US" dirty="0">
              <a:ea typeface="ＭＳ Ｐゴシック" pitchFamily="-84" charset="-128"/>
            </a:endParaRPr>
          </a:p>
          <a:p>
            <a:r>
              <a:rPr lang="en-US" altLang="en-US" dirty="0">
                <a:ea typeface="ＭＳ Ｐゴシック" pitchFamily="-84" charset="-128"/>
              </a:rPr>
              <a:t>The net balance sheet amount is the </a:t>
            </a:r>
            <a:r>
              <a:rPr lang="en-US" altLang="en-US" b="1" dirty="0">
                <a:ea typeface="ＭＳ Ｐゴシック" pitchFamily="-84" charset="-128"/>
              </a:rPr>
              <a:t>asset book value, </a:t>
            </a:r>
            <a:r>
              <a:rPr lang="en-US" altLang="en-US" dirty="0">
                <a:ea typeface="ＭＳ Ｐゴシック" pitchFamily="-84" charset="-128"/>
              </a:rPr>
              <a:t>or simply </a:t>
            </a:r>
            <a:r>
              <a:rPr lang="en-US" altLang="en-US" i="1" dirty="0">
                <a:ea typeface="ＭＳ Ｐゴシック" pitchFamily="-84" charset="-128"/>
              </a:rPr>
              <a:t>book value, </a:t>
            </a:r>
            <a:r>
              <a:rPr lang="en-US" altLang="en-US" dirty="0">
                <a:ea typeface="ＭＳ Ｐゴシック" pitchFamily="-84" charset="-128"/>
              </a:rPr>
              <a:t>and is computed as the asset’s total cost less its accumulated depreciation. For example, at the end of year 2 (December 31, 2020), its book value is $6,400 and is reported in the balance sheet as shown.</a:t>
            </a:r>
            <a:br>
              <a:rPr lang="en-US" altLang="en-US" dirty="0">
                <a:ea typeface="ＭＳ Ｐゴシック" pitchFamily="-84" charset="-128"/>
              </a:rPr>
            </a:br>
            <a:endParaRPr lang="en-US" altLang="en-US" dirty="0">
              <a:ea typeface="ＭＳ Ｐゴシック" pitchFamily="-84" charset="-128"/>
            </a:endParaRPr>
          </a:p>
        </p:txBody>
      </p:sp>
    </p:spTree>
    <p:extLst>
      <p:ext uri="{BB962C8B-B14F-4D97-AF65-F5344CB8AC3E}">
        <p14:creationId xmlns:p14="http://schemas.microsoft.com/office/powerpoint/2010/main" val="41711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r>
              <a:rPr lang="en-US" altLang="en-US" dirty="0">
                <a:ea typeface="ＭＳ Ｐゴシック" pitchFamily="-84" charset="-128"/>
              </a:rPr>
              <a:t>Note three points in this exhibit. First, depreciation expense is the same each period. Second, accumulated depreciation is the sum of current and prior periods’ depreciation expense. Third, book value declines each period until it equals salvage value at the end of the machine’s useful life.</a:t>
            </a:r>
          </a:p>
        </p:txBody>
      </p:sp>
    </p:spTree>
    <p:extLst>
      <p:ext uri="{BB962C8B-B14F-4D97-AF65-F5344CB8AC3E}">
        <p14:creationId xmlns:p14="http://schemas.microsoft.com/office/powerpoint/2010/main" val="18121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39" name="Rectangle 3"/>
          <p:cNvSpPr>
            <a:spLocks noGrp="1" noChangeArrowheads="1"/>
          </p:cNvSpPr>
          <p:nvPr>
            <p:ph type="body" idx="1"/>
          </p:nvPr>
        </p:nvSpPr>
        <p:spPr bwMode="auto">
          <a:noFill/>
        </p:spPr>
        <p:txBody>
          <a:bodyPr/>
          <a:lstStyle/>
          <a:p>
            <a:r>
              <a:rPr lang="en-US" altLang="en-US" dirty="0">
                <a:ea typeface="ＭＳ Ｐゴシック" pitchFamily="-84" charset="-128"/>
              </a:rPr>
              <a:t>When equipment use varies from period to period, the units-of-production depreciation method can better match expenses with revenues. </a:t>
            </a:r>
            <a:r>
              <a:rPr lang="en-US" altLang="en-US" b="1" dirty="0">
                <a:ea typeface="ＭＳ Ｐゴシック" pitchFamily="-84" charset="-128"/>
              </a:rPr>
              <a:t>Units-of-production depreciation </a:t>
            </a:r>
            <a:r>
              <a:rPr lang="en-US" altLang="en-US" dirty="0">
                <a:ea typeface="ＭＳ Ｐゴシック" pitchFamily="-84" charset="-128"/>
              </a:rPr>
              <a:t>charges a varying amount for each period depending on an asset’s </a:t>
            </a:r>
            <a:r>
              <a:rPr lang="en-US" altLang="en-US" i="1" dirty="0">
                <a:ea typeface="ＭＳ Ｐゴシック" pitchFamily="-84" charset="-128"/>
              </a:rPr>
              <a:t>usage</a:t>
            </a:r>
            <a:r>
              <a:rPr lang="en-US" altLang="en-US" dirty="0">
                <a:ea typeface="ＭＳ Ｐゴシック" pitchFamily="-84" charset="-128"/>
              </a:rPr>
              <a:t>.</a:t>
            </a:r>
          </a:p>
          <a:p>
            <a:endParaRPr lang="en-US" altLang="en-US" dirty="0">
              <a:ea typeface="ＭＳ Ｐゴシック" pitchFamily="-84" charset="-128"/>
            </a:endParaRPr>
          </a:p>
          <a:p>
            <a:r>
              <a:rPr lang="en-US" altLang="en-US" dirty="0">
                <a:ea typeface="ＭＳ Ｐゴシック" pitchFamily="-84" charset="-128"/>
              </a:rPr>
              <a:t>A two-step process is used. We first compute </a:t>
            </a:r>
            <a:r>
              <a:rPr lang="en-US" altLang="en-US" i="1" dirty="0">
                <a:ea typeface="ＭＳ Ｐゴシック" pitchFamily="-84" charset="-128"/>
              </a:rPr>
              <a:t>depreciation per unit</a:t>
            </a:r>
            <a:r>
              <a:rPr lang="en-US" altLang="en-US" i="0" dirty="0">
                <a:ea typeface="ＭＳ Ｐゴシック" pitchFamily="-84" charset="-128"/>
              </a:rPr>
              <a:t> as the asset’s total cost minus salvage value and then divide by</a:t>
            </a:r>
            <a:r>
              <a:rPr lang="en-US" altLang="en-US" dirty="0">
                <a:ea typeface="ＭＳ Ｐゴシック" pitchFamily="-84" charset="-128"/>
              </a:rPr>
              <a:t> the total units expected to be produced during its useful life. Units of production can be expressed in product or other units such as hours used or miles driven. The second step is to compute depreciation expense for the period by multiplying the units produced in the period by the depreciation per unit. </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27577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94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a:lstStyle/>
          <a:p>
            <a:r>
              <a:rPr lang="en-US" altLang="en-US" dirty="0">
                <a:ea typeface="ＭＳ Ｐゴシック" pitchFamily="-84" charset="-128"/>
              </a:rPr>
              <a:t>Using data on the number of shoes inspected by the machine, we can compute the </a:t>
            </a:r>
            <a:r>
              <a:rPr lang="en-US" altLang="en-US" i="1" dirty="0">
                <a:ea typeface="ＭＳ Ｐゴシック" pitchFamily="-84" charset="-128"/>
              </a:rPr>
              <a:t>units-of- production depreciation schedule </a:t>
            </a:r>
            <a:r>
              <a:rPr lang="en-US" altLang="en-US" dirty="0">
                <a:ea typeface="ＭＳ Ｐゴシック" pitchFamily="-84" charset="-128"/>
              </a:rPr>
              <a:t>shown in this slide. For example, depreciation for the first year is $1,750 (7,000 shoes at $0.25 per shoe). </a:t>
            </a:r>
          </a:p>
        </p:txBody>
      </p:sp>
    </p:spTree>
    <p:extLst>
      <p:ext uri="{BB962C8B-B14F-4D97-AF65-F5344CB8AC3E}">
        <p14:creationId xmlns:p14="http://schemas.microsoft.com/office/powerpoint/2010/main" val="59948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a:lstStyle/>
          <a:p>
            <a:r>
              <a:rPr lang="en-US" altLang="en-US" dirty="0">
                <a:ea typeface="ＭＳ Ｐゴシック" pitchFamily="-84" charset="-128"/>
              </a:rPr>
              <a:t>Depreciation for the second year is $2,000 (8,000 shoes at $0.25 per shoe). Other years are similarly computed. This graphic shows that (1) depreciation expense depends on unit output, (2) accumulated depreciation is the sum of current and prior periods’ depreciation expense, and (3) book value declines each period until it equals salvage value at the end of the asset’s useful life. </a:t>
            </a:r>
          </a:p>
        </p:txBody>
      </p:sp>
    </p:spTree>
    <p:extLst>
      <p:ext uri="{BB962C8B-B14F-4D97-AF65-F5344CB8AC3E}">
        <p14:creationId xmlns:p14="http://schemas.microsoft.com/office/powerpoint/2010/main" val="32137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1" name="Rectangle 3"/>
          <p:cNvSpPr>
            <a:spLocks noGrp="1" noChangeArrowheads="1"/>
          </p:cNvSpPr>
          <p:nvPr>
            <p:ph type="body" idx="1"/>
          </p:nvPr>
        </p:nvSpPr>
        <p:spPr bwMode="auto">
          <a:noFill/>
        </p:spPr>
        <p:txBody>
          <a:bodyPr/>
          <a:lstStyle/>
          <a:p>
            <a:r>
              <a:rPr lang="en-US" altLang="en-US" dirty="0">
                <a:ea typeface="ＭＳ Ｐゴシック" pitchFamily="-84" charset="-128"/>
              </a:rPr>
              <a:t>An </a:t>
            </a:r>
            <a:r>
              <a:rPr lang="en-US" altLang="en-US" b="1" dirty="0">
                <a:ea typeface="ＭＳ Ｐゴシック" pitchFamily="-84" charset="-128"/>
              </a:rPr>
              <a:t>accelerated depreciation method </a:t>
            </a:r>
            <a:r>
              <a:rPr lang="en-US" altLang="en-US" dirty="0">
                <a:ea typeface="ＭＳ Ｐゴシック" pitchFamily="-84" charset="-128"/>
              </a:rPr>
              <a:t>has more depreciation in the early years and less depreciation in later years. The most common accelerated method is the </a:t>
            </a:r>
            <a:r>
              <a:rPr lang="en-US" altLang="en-US" b="1" dirty="0">
                <a:ea typeface="ＭＳ Ｐゴシック" pitchFamily="-84" charset="-128"/>
              </a:rPr>
              <a:t>declining-balance method</a:t>
            </a:r>
            <a:r>
              <a:rPr lang="en-US" altLang="en-US" dirty="0">
                <a:ea typeface="ＭＳ Ｐゴシック" pitchFamily="-84" charset="-128"/>
              </a:rPr>
              <a:t>, which uses a depreciation rate that is a multiple of the straight-line rate. A common depreciation rate is double the straight-line rate. This is called </a:t>
            </a:r>
            <a:r>
              <a:rPr lang="en-US" altLang="en-US" i="1" dirty="0">
                <a:ea typeface="ＭＳ Ｐゴシック" pitchFamily="-84" charset="-128"/>
              </a:rPr>
              <a:t>double-declining-balance (DDB).</a:t>
            </a:r>
          </a:p>
          <a:p>
            <a:endParaRPr lang="en-US" altLang="en-US" i="1" dirty="0">
              <a:ea typeface="ＭＳ Ｐゴシック" pitchFamily="-84" charset="-128"/>
            </a:endParaRPr>
          </a:p>
          <a:p>
            <a:r>
              <a:rPr lang="en-US" altLang="en-US" i="0" dirty="0">
                <a:ea typeface="ＭＳ Ｐゴシック" pitchFamily="-84" charset="-128"/>
              </a:rPr>
              <a:t>This method follows three steps:</a:t>
            </a:r>
          </a:p>
          <a:p>
            <a:pPr marL="228600" indent="-228600">
              <a:buAutoNum type="arabicPeriod"/>
            </a:pPr>
            <a:r>
              <a:rPr lang="en-US" altLang="en-US" i="0" dirty="0">
                <a:ea typeface="ＭＳ Ｐゴシック" pitchFamily="-84" charset="-128"/>
              </a:rPr>
              <a:t>Compute the asset’s straight-line depreciation rate.</a:t>
            </a:r>
          </a:p>
          <a:p>
            <a:pPr marL="228600" indent="-228600">
              <a:buAutoNum type="arabicPeriod"/>
            </a:pPr>
            <a:r>
              <a:rPr lang="en-US" altLang="en-US" i="0" dirty="0">
                <a:ea typeface="ＭＳ Ｐゴシック" pitchFamily="-84" charset="-128"/>
              </a:rPr>
              <a:t>Double the straight-line rate.</a:t>
            </a:r>
          </a:p>
          <a:p>
            <a:pPr marL="228600" indent="-228600">
              <a:buAutoNum type="arabicPeriod"/>
            </a:pPr>
            <a:r>
              <a:rPr lang="en-US" altLang="en-US" i="0" dirty="0">
                <a:ea typeface="ＭＳ Ｐゴシック" pitchFamily="-84" charset="-128"/>
              </a:rPr>
              <a:t>Compute depreciation by multiplying this rate by the asset’s beginning period book value.</a:t>
            </a:r>
          </a:p>
          <a:p>
            <a:endParaRPr lang="en-US" altLang="en-US" dirty="0">
              <a:ea typeface="ＭＳ Ｐゴシック" pitchFamily="-84" charset="-128"/>
            </a:endParaRPr>
          </a:p>
          <a:p>
            <a:r>
              <a:rPr lang="en-US" altLang="en-US" dirty="0">
                <a:ea typeface="ＭＳ Ｐゴシック" pitchFamily="-84" charset="-128"/>
              </a:rPr>
              <a:t>To illustrate, let’s use double-declining-balance to compute depreciation for our $10,000 machine with a 5-year useful life. This slide shows the first-year depreciation computation for the machine. The three-step process is to (1) divide 100% by five years to determine the straight-line rate of 20%, or 1/5, per year, (2) double this 20% rate to get the declining-balance rate of 40%, or 2/5, per year, and (3) compute depreciation expense as 40%, or 2/5, multiplied by the beginning-of-period book value.</a:t>
            </a:r>
          </a:p>
        </p:txBody>
      </p:sp>
    </p:spTree>
    <p:extLst>
      <p:ext uri="{BB962C8B-B14F-4D97-AF65-F5344CB8AC3E}">
        <p14:creationId xmlns:p14="http://schemas.microsoft.com/office/powerpoint/2010/main" val="598139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5" name="Rectangle 3"/>
          <p:cNvSpPr>
            <a:spLocks noGrp="1" noChangeArrowheads="1"/>
          </p:cNvSpPr>
          <p:nvPr>
            <p:ph type="body" idx="1"/>
          </p:nvPr>
        </p:nvSpPr>
        <p:spPr bwMode="auto">
          <a:noFill/>
        </p:spPr>
        <p:txBody>
          <a:bodyPr/>
          <a:lstStyle/>
          <a:p>
            <a:r>
              <a:rPr lang="en-US" altLang="en-US" dirty="0">
                <a:ea typeface="ＭＳ Ｐゴシック" pitchFamily="-84" charset="-128"/>
              </a:rPr>
              <a:t>The </a:t>
            </a:r>
            <a:r>
              <a:rPr lang="en-US" altLang="en-US" i="1" dirty="0">
                <a:ea typeface="ＭＳ Ｐゴシック" pitchFamily="-84" charset="-128"/>
              </a:rPr>
              <a:t>double-declining-balance depreciation schedule </a:t>
            </a:r>
            <a:r>
              <a:rPr lang="en-US" altLang="en-US" dirty="0">
                <a:ea typeface="ＭＳ Ｐゴシック" pitchFamily="-84" charset="-128"/>
              </a:rPr>
              <a:t>is shown here. The schedule follows the formula except for year 2023, when depreciation expense is $296. This $296 is not equal to 40% × $1,296, or $518.40. If we had used the $518.40 for depreciation expense in 2022, the ending book value would equal $777.60, which is less than the $1,000 salvage value. Instead, the $296 is computed by subtracting the $1,000 salvage value from the $1,296 book value at the beginning of the fifth year (the year when DDB depreciation cuts into salvage value).</a:t>
            </a:r>
          </a:p>
        </p:txBody>
      </p:sp>
    </p:spTree>
    <p:extLst>
      <p:ext uri="{BB962C8B-B14F-4D97-AF65-F5344CB8AC3E}">
        <p14:creationId xmlns:p14="http://schemas.microsoft.com/office/powerpoint/2010/main" val="121251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59" name="Rectangle 3"/>
          <p:cNvSpPr>
            <a:spLocks noGrp="1" noChangeArrowheads="1"/>
          </p:cNvSpPr>
          <p:nvPr>
            <p:ph type="body" idx="1"/>
          </p:nvPr>
        </p:nvSpPr>
        <p:spPr bwMode="auto">
          <a:noFill/>
        </p:spPr>
        <p:txBody>
          <a:bodyPr/>
          <a:lstStyle/>
          <a:p>
            <a:r>
              <a:rPr lang="en-US" altLang="en-US" dirty="0">
                <a:ea typeface="ＭＳ Ｐゴシック" pitchFamily="-84" charset="-128"/>
              </a:rPr>
              <a:t>This table shows depreciation for each year under each of the three methods. While depreciation per period differs, total depreciation of $9,000 is the same over the useful life. The book value of the asset when using straight-line is always greater than the book value from using double-declining-balance, except at the beginning and end of the asset’s useful life, when it is the same. Also, the straight-line method yields a steady pattern of depreciation expense while the units-of-production depreciation depends on the number of units produced. Each of these methods is acceptable because it allocates cost in a systematic and rational manner.</a:t>
            </a:r>
          </a:p>
          <a:p>
            <a:endParaRPr lang="en-US" altLang="en-US" dirty="0">
              <a:ea typeface="ＭＳ Ｐゴシック" pitchFamily="-84" charset="-128"/>
            </a:endParaRPr>
          </a:p>
          <a:p>
            <a:r>
              <a:rPr lang="en-US" altLang="en-US" dirty="0">
                <a:ea typeface="ＭＳ Ｐゴシック" pitchFamily="-84" charset="-128"/>
              </a:rPr>
              <a:t>As shown in the above graph, about 85% of companies use straight-line depreciation for plant assets, 5% use units-of-production, and 4% use declining-balance. Another 6% use an unspecified accelerated method—most likely declining-balance. </a:t>
            </a:r>
          </a:p>
        </p:txBody>
      </p:sp>
    </p:spTree>
    <p:extLst>
      <p:ext uri="{BB962C8B-B14F-4D97-AF65-F5344CB8AC3E}">
        <p14:creationId xmlns:p14="http://schemas.microsoft.com/office/powerpoint/2010/main" val="519843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3" name="Rectangle 3"/>
          <p:cNvSpPr>
            <a:spLocks noGrp="1" noChangeArrowheads="1"/>
          </p:cNvSpPr>
          <p:nvPr>
            <p:ph type="body" idx="1"/>
          </p:nvPr>
        </p:nvSpPr>
        <p:spPr bwMode="auto">
          <a:noFill/>
        </p:spPr>
        <p:txBody>
          <a:bodyPr/>
          <a:lstStyle/>
          <a:p>
            <a:r>
              <a:rPr lang="en-US" altLang="en-US" dirty="0">
                <a:ea typeface="ＭＳ Ｐゴシック" pitchFamily="-84" charset="-128"/>
              </a:rPr>
              <a:t>Many companies use accelerated depreciation in computing taxable income. Reporting higher depreciation expense in the early years of an asset’s life reduces the company’s taxable income in those years and increases it in later years, when the depreciation expense is lower. The company’s goal here is to </a:t>
            </a:r>
            <a:r>
              <a:rPr lang="en-US" altLang="en-US" i="1" dirty="0">
                <a:ea typeface="ＭＳ Ｐゴシック" pitchFamily="-84" charset="-128"/>
              </a:rPr>
              <a:t>postpone </a:t>
            </a:r>
            <a:r>
              <a:rPr lang="en-US" altLang="en-US" dirty="0">
                <a:ea typeface="ＭＳ Ｐゴシック" pitchFamily="-84" charset="-128"/>
              </a:rPr>
              <a:t>its tax payments.</a:t>
            </a:r>
          </a:p>
          <a:p>
            <a:endParaRPr lang="en-US" altLang="en-US" dirty="0">
              <a:ea typeface="ＭＳ Ｐゴシック" pitchFamily="-84" charset="-128"/>
            </a:endParaRPr>
          </a:p>
          <a:p>
            <a:r>
              <a:rPr lang="en-US" altLang="en-US" b="1" dirty="0">
                <a:ea typeface="ＭＳ Ｐゴシック" pitchFamily="-84" charset="-128"/>
              </a:rPr>
              <a:t>Modified Accelerated Cost Recovery System (MACRS), </a:t>
            </a:r>
            <a:r>
              <a:rPr lang="en-US" altLang="en-US" dirty="0">
                <a:ea typeface="ＭＳ Ｐゴシック" pitchFamily="-84" charset="-128"/>
              </a:rPr>
              <a:t>allows straight-line depreciation for some asses but requires accelerated depreciation for most kinds of assets. MACRS is not acceptable for financial reporting because it does not consider an asset’s useful life or salvage value.</a:t>
            </a:r>
          </a:p>
          <a:p>
            <a:endParaRPr lang="en-US" altLang="en-US" dirty="0">
              <a:ea typeface="ＭＳ Ｐゴシック" pitchFamily="-84" charset="-128"/>
            </a:endParaRPr>
          </a:p>
        </p:txBody>
      </p:sp>
    </p:spTree>
    <p:extLst>
      <p:ext uri="{BB962C8B-B14F-4D97-AF65-F5344CB8AC3E}">
        <p14:creationId xmlns:p14="http://schemas.microsoft.com/office/powerpoint/2010/main" val="191259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2166009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7" name="Rectangle 3"/>
          <p:cNvSpPr>
            <a:spLocks noGrp="1" noChangeArrowheads="1"/>
          </p:cNvSpPr>
          <p:nvPr>
            <p:ph type="body" idx="1"/>
          </p:nvPr>
        </p:nvSpPr>
        <p:spPr bwMode="auto">
          <a:noFill/>
        </p:spPr>
        <p:txBody>
          <a:bodyPr/>
          <a:lstStyle/>
          <a:p>
            <a:r>
              <a:rPr lang="en-US" altLang="en-US" dirty="0">
                <a:ea typeface="ＭＳ Ｐゴシック" pitchFamily="-84" charset="-128"/>
              </a:rPr>
              <a:t>When an asset is purchased (or sold) at a time other than the beginning or end of an accounting period, depreciation is recorded for part of a year. </a:t>
            </a:r>
          </a:p>
          <a:p>
            <a:endParaRPr lang="en-US" altLang="en-US" dirty="0">
              <a:ea typeface="ＭＳ Ｐゴシック" pitchFamily="-84" charset="-128"/>
            </a:endParaRPr>
          </a:p>
          <a:p>
            <a:r>
              <a:rPr lang="en-US" altLang="en-US" dirty="0">
                <a:ea typeface="ＭＳ Ｐゴシック" pitchFamily="-84" charset="-128"/>
              </a:rPr>
              <a:t>To illustrate, assume that the shoe machine is purchased and placed in service on October 1, 2018, and the annual accounting period ends on December 31. Because this machine is purchased and used for three months in 2018, the calendar-year income statement should report depreciation expense on the machine for that part of the year. Normally, depreciation assumes that the asset is purchased on the first day of the month nearest the actual date of purchase. This means that three months’ depreciation is recorded in 2018. Using straight-line depreciation, we compute three months’ depreciation of $450 as shown in this slide.</a:t>
            </a:r>
          </a:p>
          <a:p>
            <a:endParaRPr lang="en-US" altLang="en-US" dirty="0">
              <a:ea typeface="ＭＳ Ｐゴシック" pitchFamily="-84" charset="-128"/>
            </a:endParaRPr>
          </a:p>
        </p:txBody>
      </p:sp>
    </p:spTree>
    <p:extLst>
      <p:ext uri="{BB962C8B-B14F-4D97-AF65-F5344CB8AC3E}">
        <p14:creationId xmlns:p14="http://schemas.microsoft.com/office/powerpoint/2010/main" val="262931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1" name="Rectangle 3"/>
          <p:cNvSpPr>
            <a:spLocks noGrp="1" noChangeArrowheads="1"/>
          </p:cNvSpPr>
          <p:nvPr>
            <p:ph type="body" idx="1"/>
          </p:nvPr>
        </p:nvSpPr>
        <p:spPr bwMode="auto">
          <a:noFill/>
        </p:spPr>
        <p:txBody>
          <a:bodyPr/>
          <a:lstStyle/>
          <a:p>
            <a:r>
              <a:rPr lang="en-US" altLang="en-US" dirty="0">
                <a:ea typeface="ＭＳ Ｐゴシック" pitchFamily="-84" charset="-128"/>
              </a:rPr>
              <a:t>Depreciation is based on estimates of salvage value and useful life. If our estimate of an asset’s useful life and/or salvage value changes, what should we do? The answer is to use the new estimate to compute depreciation for current and future periods.</a:t>
            </a:r>
          </a:p>
          <a:p>
            <a:endParaRPr lang="en-US" altLang="en-US" dirty="0">
              <a:ea typeface="ＭＳ Ｐゴシック" pitchFamily="-84" charset="-128"/>
            </a:endParaRPr>
          </a:p>
          <a:p>
            <a:r>
              <a:rPr lang="en-US" altLang="en-US" b="1" dirty="0">
                <a:ea typeface="ＭＳ Ｐゴシック" pitchFamily="-84" charset="-128"/>
              </a:rPr>
              <a:t>Change in an accounting estimate</a:t>
            </a:r>
            <a:r>
              <a:rPr lang="en-US" altLang="en-US" b="0" dirty="0">
                <a:ea typeface="ＭＳ Ｐゴシック" pitchFamily="-84" charset="-128"/>
              </a:rPr>
              <a:t> related to revising a plant asset only effects current and future financial statements. We do not go back and restate prior years’ statements.</a:t>
            </a:r>
            <a:endParaRPr lang="en-US" altLang="en-US" b="1" dirty="0">
              <a:ea typeface="ＭＳ Ｐゴシック" pitchFamily="-84" charset="-128"/>
            </a:endParaRPr>
          </a:p>
        </p:txBody>
      </p:sp>
    </p:spTree>
    <p:extLst>
      <p:ext uri="{BB962C8B-B14F-4D97-AF65-F5344CB8AC3E}">
        <p14:creationId xmlns:p14="http://schemas.microsoft.com/office/powerpoint/2010/main" val="1321467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a:ea typeface="ＭＳ Ｐゴシック" pitchFamily="-84" charset="-128"/>
              </a:rPr>
              <a:t>Let’s return to the machine described in Exhibit 8.8 using straight-line depreciation. At the beginning of this asset’s third year, its book value is $6,400, computed as $10,000 minus $3,600. Assume that at the beginning of its third year, the estimated number of years remaining in its useful life changes from three to four years </a:t>
            </a:r>
            <a:r>
              <a:rPr lang="en-US" altLang="en-US" i="1" dirty="0">
                <a:ea typeface="ＭＳ Ｐゴシック" pitchFamily="-84" charset="-128"/>
              </a:rPr>
              <a:t>and </a:t>
            </a:r>
            <a:r>
              <a:rPr lang="en-US" altLang="en-US" dirty="0">
                <a:ea typeface="ＭＳ Ｐゴシック" pitchFamily="-84" charset="-128"/>
              </a:rPr>
              <a:t>its estimate of salvage value changes from $1,000 to $400. Straight-line depreciation for each of the four remaining years is computed as shown above. Thus, $1,500 of depreciation expense is recorded for the machine at the end of the third through sixth years—each year of its remaining useful life. </a:t>
            </a:r>
          </a:p>
          <a:p>
            <a:endParaRPr lang="en-US" altLang="en-US" dirty="0">
              <a:ea typeface="ＭＳ Ｐゴシック" pitchFamily="-84" charset="-128"/>
            </a:endParaRPr>
          </a:p>
          <a:p>
            <a:endParaRPr lang="en-US" altLang="en-US" dirty="0">
              <a:ea typeface="ＭＳ Ｐゴシック" pitchFamily="-84" charset="-128"/>
            </a:endParaRPr>
          </a:p>
          <a:p>
            <a:r>
              <a:rPr lang="en-US" altLang="en-US" dirty="0">
                <a:ea typeface="ＭＳ Ｐゴシック" pitchFamily="-84" charset="-128"/>
              </a:rPr>
              <a:t>.</a:t>
            </a:r>
          </a:p>
        </p:txBody>
      </p:sp>
    </p:spTree>
    <p:extLst>
      <p:ext uri="{BB962C8B-B14F-4D97-AF65-F5344CB8AC3E}">
        <p14:creationId xmlns:p14="http://schemas.microsoft.com/office/powerpoint/2010/main" val="207388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311578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79" name="Rectangle 3"/>
          <p:cNvSpPr>
            <a:spLocks noGrp="1" noChangeArrowheads="1"/>
          </p:cNvSpPr>
          <p:nvPr>
            <p:ph type="body" idx="1"/>
          </p:nvPr>
        </p:nvSpPr>
        <p:spPr bwMode="auto">
          <a:noFill/>
        </p:spPr>
        <p:txBody>
          <a:bodyPr/>
          <a:lstStyle/>
          <a:p>
            <a:r>
              <a:rPr lang="en-US" altLang="en-US" dirty="0">
                <a:ea typeface="ＭＳ Ｐゴシック" pitchFamily="-84" charset="-128"/>
              </a:rPr>
              <a:t>Some companies report both the cost and accumulated depreciation of plant assets on the balance sheet. Many companies also show plant assets on one line with the net amount of cost less accumulated depreciation. When this is done, the amount of accumulated depreciation is disclosed in a note. </a:t>
            </a:r>
          </a:p>
          <a:p>
            <a:endParaRPr lang="en-US" altLang="en-US" dirty="0">
              <a:ea typeface="ＭＳ Ｐゴシック" pitchFamily="-84" charset="-128"/>
            </a:endParaRPr>
          </a:p>
          <a:p>
            <a:r>
              <a:rPr lang="en-US" dirty="0"/>
              <a:t>When there is a permanent decline in the fair value of an asset relative to its book value, the company writes the asset down to this fair value. This is called an asset impairment. Assume equipment has a book value of $800 and a fair (market) value of $750, and this $50 decline in value meets the impairment test. </a:t>
            </a:r>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2664366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3132287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7" name="Rectangle 3"/>
          <p:cNvSpPr>
            <a:spLocks noGrp="1" noChangeArrowheads="1"/>
          </p:cNvSpPr>
          <p:nvPr>
            <p:ph type="body" idx="1"/>
          </p:nvPr>
        </p:nvSpPr>
        <p:spPr bwMode="auto">
          <a:noFill/>
        </p:spPr>
        <p:txBody>
          <a:bodyPr>
            <a:noAutofit/>
          </a:bodyPr>
          <a:lstStyle/>
          <a:p>
            <a:r>
              <a:rPr lang="en-US" altLang="en-US" sz="900" dirty="0">
                <a:ea typeface="ＭＳ Ｐゴシック" pitchFamily="-84" charset="-128"/>
              </a:rPr>
              <a:t>Plant assets require maintenance, repairs, and improvements. We must decide whether to capitalize or expense these expenditures.</a:t>
            </a:r>
          </a:p>
          <a:p>
            <a:br>
              <a:rPr lang="en-US" altLang="en-US" sz="900" dirty="0">
                <a:ea typeface="ＭＳ Ｐゴシック" pitchFamily="-84" charset="-128"/>
              </a:rPr>
            </a:br>
            <a:r>
              <a:rPr lang="en-US" altLang="en-US" sz="900" b="1" dirty="0">
                <a:ea typeface="ＭＳ Ｐゴシック" pitchFamily="-84" charset="-128"/>
              </a:rPr>
              <a:t>Revenue expenditures, </a:t>
            </a:r>
            <a:r>
              <a:rPr lang="en-US" altLang="en-US" sz="900" dirty="0">
                <a:ea typeface="ＭＳ Ｐゴシック" pitchFamily="-84" charset="-128"/>
              </a:rPr>
              <a:t>also called </a:t>
            </a:r>
            <a:r>
              <a:rPr lang="en-US" altLang="en-US" sz="900" i="1" dirty="0">
                <a:ea typeface="ＭＳ Ｐゴシック" pitchFamily="-84" charset="-128"/>
              </a:rPr>
              <a:t>income statement expenditures, </a:t>
            </a:r>
            <a:r>
              <a:rPr lang="en-US" altLang="en-US" sz="900" dirty="0">
                <a:ea typeface="ＭＳ Ｐゴシック" pitchFamily="-84" charset="-128"/>
              </a:rPr>
              <a:t>are costs that do not materially increase the plant asset’s life or capabilities. They are recorded as in the current period’s income statement. </a:t>
            </a:r>
          </a:p>
          <a:p>
            <a:endParaRPr lang="en-US" altLang="en-US" sz="900" b="1" dirty="0">
              <a:ea typeface="ＭＳ Ｐゴシック" pitchFamily="-84" charset="-128"/>
            </a:endParaRPr>
          </a:p>
          <a:p>
            <a:r>
              <a:rPr lang="en-US" altLang="en-US" sz="900" b="1" dirty="0">
                <a:ea typeface="ＭＳ Ｐゴシック" pitchFamily="-84" charset="-128"/>
              </a:rPr>
              <a:t>Capital expenditures, </a:t>
            </a:r>
            <a:r>
              <a:rPr lang="en-US" altLang="en-US" sz="900" dirty="0">
                <a:ea typeface="ＭＳ Ｐゴシック" pitchFamily="-84" charset="-128"/>
              </a:rPr>
              <a:t>also called </a:t>
            </a:r>
            <a:r>
              <a:rPr lang="en-US" altLang="en-US" sz="900" i="1" dirty="0">
                <a:ea typeface="ＭＳ Ｐゴシック" pitchFamily="-84" charset="-128"/>
              </a:rPr>
              <a:t>balance sheet expenditures, </a:t>
            </a:r>
            <a:r>
              <a:rPr lang="en-US" altLang="en-US" sz="900" dirty="0">
                <a:ea typeface="ＭＳ Ｐゴシック" pitchFamily="-84" charset="-128"/>
              </a:rPr>
              <a:t>are costs of plant assets that provide benefits for longer than the current period. They increase the asset and are reported on the balance sheet. </a:t>
            </a:r>
          </a:p>
          <a:p>
            <a:endParaRPr lang="en-US" altLang="en-US" sz="900" dirty="0">
              <a:ea typeface="ＭＳ Ｐゴシック" pitchFamily="-84" charset="-128"/>
            </a:endParaRPr>
          </a:p>
        </p:txBody>
      </p:sp>
    </p:spTree>
    <p:extLst>
      <p:ext uri="{BB962C8B-B14F-4D97-AF65-F5344CB8AC3E}">
        <p14:creationId xmlns:p14="http://schemas.microsoft.com/office/powerpoint/2010/main" val="3055723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a:normAutofit lnSpcReduction="10000"/>
          </a:bodyPr>
          <a:lstStyle/>
          <a:p>
            <a:r>
              <a:rPr lang="en-US" altLang="en-US" b="1" dirty="0">
                <a:ea typeface="ＭＳ Ｐゴシック" pitchFamily="-84" charset="-128"/>
              </a:rPr>
              <a:t>Ordinary repairs </a:t>
            </a:r>
            <a:r>
              <a:rPr lang="en-US" altLang="en-US" dirty="0">
                <a:ea typeface="ＭＳ Ｐゴシック" pitchFamily="-84" charset="-128"/>
              </a:rPr>
              <a:t>are expenditures to keep an asset in normal, good operating condition. Ordinary repairs do not extend an asset’s useful life or increase its productivity beyond original expectations. Examples are normal costs of cleaning, lubricating, adjusting, oil changing, and replacing small parts of a machine. Ordinary repairs are </a:t>
            </a:r>
            <a:r>
              <a:rPr lang="en-US" altLang="en-US" i="1" dirty="0">
                <a:ea typeface="ＭＳ Ｐゴシック" pitchFamily="-84" charset="-128"/>
              </a:rPr>
              <a:t>revenue expenditures. </a:t>
            </a:r>
            <a:r>
              <a:rPr lang="en-US" altLang="en-US" dirty="0">
                <a:ea typeface="ＭＳ Ｐゴシック" pitchFamily="-84" charset="-128"/>
              </a:rPr>
              <a:t>This means their costs are reported as expenses on the current-period income statement. </a:t>
            </a:r>
          </a:p>
          <a:p>
            <a:endParaRPr lang="en-US" altLang="en-US" dirty="0">
              <a:ea typeface="ＭＳ Ｐゴシック" pitchFamily="-84" charset="-128"/>
            </a:endParaRPr>
          </a:p>
          <a:p>
            <a:r>
              <a:rPr lang="en-US" altLang="en-US" dirty="0">
                <a:ea typeface="ＭＳ Ｐゴシック" pitchFamily="-84" charset="-128"/>
              </a:rPr>
              <a:t>Betterments and extraordinary repairs are </a:t>
            </a:r>
            <a:r>
              <a:rPr lang="en-US" altLang="en-US" i="1" dirty="0">
                <a:ea typeface="ＭＳ Ｐゴシック" pitchFamily="-84" charset="-128"/>
              </a:rPr>
              <a:t>capital expenditures</a:t>
            </a:r>
            <a:r>
              <a:rPr lang="en-US" altLang="en-US" dirty="0">
                <a:ea typeface="ＭＳ Ｐゴシック" pitchFamily="-84" charset="-128"/>
              </a:rPr>
              <a:t>.</a:t>
            </a:r>
          </a:p>
          <a:p>
            <a:endParaRPr lang="en-US" altLang="en-US" b="1" dirty="0">
              <a:ea typeface="ＭＳ Ｐゴシック" pitchFamily="-84" charset="-128"/>
            </a:endParaRPr>
          </a:p>
          <a:p>
            <a:r>
              <a:rPr lang="en-US" altLang="en-US" b="1" dirty="0">
                <a:ea typeface="ＭＳ Ｐゴシック" pitchFamily="-84" charset="-128"/>
              </a:rPr>
              <a:t>Betterments, </a:t>
            </a:r>
            <a:r>
              <a:rPr lang="en-US" altLang="en-US" dirty="0">
                <a:ea typeface="ＭＳ Ｐゴシック" pitchFamily="-84" charset="-128"/>
              </a:rPr>
              <a:t>also called </a:t>
            </a:r>
            <a:r>
              <a:rPr lang="en-US" altLang="en-US" i="1" dirty="0">
                <a:ea typeface="ＭＳ Ｐゴシック" pitchFamily="-84" charset="-128"/>
              </a:rPr>
              <a:t>improvements, </a:t>
            </a:r>
            <a:r>
              <a:rPr lang="en-US" altLang="en-US" dirty="0">
                <a:ea typeface="ＭＳ Ｐゴシック" pitchFamily="-84" charset="-128"/>
              </a:rPr>
              <a:t>are expenditures that make a plant asset more efficient or productive. A betterment often involves adding a component to an asset or replacing one of its old components with a better one and does not always increase an asset’s useful life. An example is replacing manual controls on a machine with automatic controls. One special type of betterment is an </a:t>
            </a:r>
            <a:r>
              <a:rPr lang="en-US" altLang="en-US" i="1" dirty="0">
                <a:ea typeface="ＭＳ Ｐゴシック" pitchFamily="-84" charset="-128"/>
              </a:rPr>
              <a:t>addition, </a:t>
            </a:r>
            <a:r>
              <a:rPr lang="en-US" altLang="en-US" dirty="0">
                <a:ea typeface="ＭＳ Ｐゴシック" pitchFamily="-84" charset="-128"/>
              </a:rPr>
              <a:t>such as adding a new dock to a warehouse. Because a betterment benefits future periods, it is debited to the asset account as a capital expenditure. The new book value (less salvage value) is then depreciated over the asset’s remaining useful life. </a:t>
            </a:r>
          </a:p>
          <a:p>
            <a:endParaRPr lang="en-US" altLang="en-US" dirty="0">
              <a:ea typeface="ＭＳ Ｐゴシック" pitchFamily="-84" charset="-128"/>
            </a:endParaRPr>
          </a:p>
          <a:p>
            <a:r>
              <a:rPr lang="en-US" altLang="en-US" b="1" dirty="0">
                <a:ea typeface="ＭＳ Ｐゴシック" pitchFamily="-84" charset="-128"/>
              </a:rPr>
              <a:t>Extraordinary repairs </a:t>
            </a:r>
            <a:r>
              <a:rPr lang="en-US" altLang="en-US" dirty="0">
                <a:ea typeface="ＭＳ Ｐゴシック" pitchFamily="-84" charset="-128"/>
              </a:rPr>
              <a:t>are expenditures extending the asset’s useful life beyond its original estimate. Extraordinary repairs are </a:t>
            </a:r>
            <a:r>
              <a:rPr lang="en-US" altLang="en-US" i="1" dirty="0">
                <a:ea typeface="ＭＳ Ｐゴシック" pitchFamily="-84" charset="-128"/>
              </a:rPr>
              <a:t>capital expenditures </a:t>
            </a:r>
            <a:r>
              <a:rPr lang="en-US" altLang="en-US" dirty="0">
                <a:ea typeface="ＭＳ Ｐゴシック" pitchFamily="-84" charset="-128"/>
              </a:rPr>
              <a:t>because they benefit future periods. Their costs are debited to the asset.</a:t>
            </a:r>
          </a:p>
          <a:p>
            <a:endParaRPr lang="en-US" altLang="en-US" dirty="0">
              <a:ea typeface="ＭＳ Ｐゴシック" pitchFamily="-84" charset="-128"/>
            </a:endParaRPr>
          </a:p>
        </p:txBody>
      </p:sp>
    </p:spTree>
    <p:extLst>
      <p:ext uri="{BB962C8B-B14F-4D97-AF65-F5344CB8AC3E}">
        <p14:creationId xmlns:p14="http://schemas.microsoft.com/office/powerpoint/2010/main" val="2553092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a:normAutofit/>
          </a:bodyPr>
          <a:lstStyle/>
          <a:p>
            <a:r>
              <a:rPr lang="en-US" altLang="en-US" b="1" dirty="0">
                <a:ea typeface="ＭＳ Ｐゴシック" pitchFamily="-84" charset="-128"/>
              </a:rPr>
              <a:t>Ordinary repairs </a:t>
            </a:r>
            <a:r>
              <a:rPr lang="en-US" altLang="en-US" dirty="0">
                <a:ea typeface="ＭＳ Ｐゴシック" pitchFamily="-84" charset="-128"/>
              </a:rPr>
              <a:t>are expenditures to keep an asset in normal, good operating condition. Ordinary repairs do not extend an asset’s useful life or increase its productivity beyond original expectations. their costs are reported as expenses on the current-period income statement. </a:t>
            </a:r>
          </a:p>
          <a:p>
            <a:endParaRPr lang="en-US" altLang="en-US" dirty="0">
              <a:ea typeface="ＭＳ Ｐゴシック" pitchFamily="-84" charset="-128"/>
            </a:endParaRPr>
          </a:p>
          <a:p>
            <a:r>
              <a:rPr lang="en-US" altLang="en-US" b="1" dirty="0">
                <a:ea typeface="ＭＳ Ｐゴシック" pitchFamily="-84" charset="-128"/>
              </a:rPr>
              <a:t>Betterments, </a:t>
            </a:r>
            <a:r>
              <a:rPr lang="en-US" altLang="en-US" dirty="0">
                <a:ea typeface="ＭＳ Ｐゴシック" pitchFamily="-84" charset="-128"/>
              </a:rPr>
              <a:t>also called </a:t>
            </a:r>
            <a:r>
              <a:rPr lang="en-US" altLang="en-US" i="1" dirty="0">
                <a:ea typeface="ＭＳ Ｐゴシック" pitchFamily="-84" charset="-128"/>
              </a:rPr>
              <a:t>improvements, </a:t>
            </a:r>
            <a:r>
              <a:rPr lang="en-US" altLang="en-US" dirty="0">
                <a:ea typeface="ＭＳ Ｐゴシック" pitchFamily="-84" charset="-128"/>
              </a:rPr>
              <a:t>are expenditures that make a plant asset more efficient or productive. Because a betterment benefits future periods, it is debited to the asset account as a capital expenditure. The new book value (less salvage value) is then depreciated over the asset’s remaining useful life. </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990825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546850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a:lstStyle/>
          <a:p>
            <a:r>
              <a:rPr lang="en-US" altLang="en-US" dirty="0">
                <a:ea typeface="ＭＳ Ｐゴシック" pitchFamily="-84" charset="-128"/>
              </a:rPr>
              <a:t>Disposals of plant assets occur in one of three basic ways: discarding, sale, or exchange. </a:t>
            </a:r>
          </a:p>
          <a:p>
            <a:endParaRPr lang="en-US" altLang="en-US" dirty="0">
              <a:ea typeface="ＭＳ Ｐゴシック" pitchFamily="-84" charset="-128"/>
            </a:endParaRPr>
          </a:p>
          <a:p>
            <a:r>
              <a:rPr lang="en-US" altLang="en-US" dirty="0">
                <a:ea typeface="ＭＳ Ｐゴシック" pitchFamily="-84" charset="-128"/>
              </a:rPr>
              <a:t>The general steps in accounting for a disposal of plant assets are described in this slide. After we dispose of a plant asset, the first thing we do is update depreciation to the date of disposal. After completing the update, we can prepare the journal entry. We do so by recording a debit to the cash account, if cash was received, or credit the cash account, if cash was paid by the company. In addition, we must determine whether a gain or loss is associated with the disposal. A gain is recorded with a credit, just like revenue, and a loss is recorded with a debit, just like an expense account. We complete the entry by removing the plant asset’s cost from our books with a credit, and remove the related accumulated depreciation with a debit.</a:t>
            </a:r>
          </a:p>
          <a:p>
            <a:br>
              <a:rPr lang="en-US" altLang="en-US" dirty="0">
                <a:ea typeface="ＭＳ Ｐゴシック" pitchFamily="-84" charset="-128"/>
              </a:rPr>
            </a:br>
            <a:r>
              <a:rPr lang="en-US" altLang="en-US" dirty="0">
                <a:ea typeface="ＭＳ Ｐゴシック" pitchFamily="-84" charset="-128"/>
              </a:rPr>
              <a:t>Let’s see how we calculate the gain or loss associated with the disposal.</a:t>
            </a:r>
          </a:p>
          <a:p>
            <a:endParaRPr lang="en-US" altLang="en-US" dirty="0">
              <a:ea typeface="ＭＳ Ｐゴシック" pitchFamily="-84" charset="-128"/>
            </a:endParaRPr>
          </a:p>
        </p:txBody>
      </p:sp>
    </p:spTree>
    <p:extLst>
      <p:ext uri="{BB962C8B-B14F-4D97-AF65-F5344CB8AC3E}">
        <p14:creationId xmlns:p14="http://schemas.microsoft.com/office/powerpoint/2010/main" val="3896891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19" name="Rectangle 3"/>
          <p:cNvSpPr>
            <a:spLocks noGrp="1" noChangeArrowheads="1"/>
          </p:cNvSpPr>
          <p:nvPr>
            <p:ph type="body" idx="1"/>
          </p:nvPr>
        </p:nvSpPr>
        <p:spPr bwMode="auto">
          <a:noFill/>
        </p:spPr>
        <p:txBody>
          <a:bodyPr/>
          <a:lstStyle/>
          <a:p>
            <a:r>
              <a:rPr lang="en-US" altLang="en-US" dirty="0">
                <a:ea typeface="ＭＳ Ｐゴシック" pitchFamily="-84" charset="-128"/>
              </a:rPr>
              <a:t>If the amount of cash received is greater than the book value of the asset (cost less accumulated depreciation), a gain is associated with the disposal.</a:t>
            </a:r>
            <a:br>
              <a:rPr lang="en-US" altLang="en-US" dirty="0">
                <a:ea typeface="ＭＳ Ｐゴシック" pitchFamily="-84" charset="-128"/>
              </a:rPr>
            </a:br>
            <a:endParaRPr lang="en-US" altLang="en-US" dirty="0">
              <a:ea typeface="ＭＳ Ｐゴシック" pitchFamily="-84" charset="-128"/>
            </a:endParaRPr>
          </a:p>
          <a:p>
            <a:r>
              <a:rPr lang="en-US" altLang="en-US" dirty="0">
                <a:ea typeface="ＭＳ Ｐゴシック" pitchFamily="-84" charset="-128"/>
              </a:rPr>
              <a:t>If the cash received is less than the book value of the asset, a loss will be recorded. </a:t>
            </a:r>
          </a:p>
          <a:p>
            <a:endParaRPr lang="en-US" altLang="en-US" dirty="0">
              <a:ea typeface="ＭＳ Ｐゴシック" pitchFamily="-84" charset="-128"/>
            </a:endParaRPr>
          </a:p>
          <a:p>
            <a:r>
              <a:rPr lang="en-US" altLang="en-US" dirty="0">
                <a:ea typeface="ＭＳ Ｐゴシック" pitchFamily="-84" charset="-128"/>
              </a:rPr>
              <a:t>When the amount of cash is exactly equal to the book value of the asset, there will be no gain or loss in connection with the disposal. </a:t>
            </a:r>
          </a:p>
          <a:p>
            <a:endParaRPr lang="en-US" altLang="en-US" dirty="0">
              <a:ea typeface="ＭＳ Ｐゴシック" pitchFamily="-84" charset="-128"/>
            </a:endParaRPr>
          </a:p>
          <a:p>
            <a:r>
              <a:rPr lang="en-US" altLang="en-US" dirty="0">
                <a:ea typeface="ＭＳ Ｐゴシック" pitchFamily="-84" charset="-128"/>
              </a:rPr>
              <a:t>Now let’s look at a specific example of disposal of a plant asset.</a:t>
            </a:r>
          </a:p>
          <a:p>
            <a:endParaRPr lang="en-US" altLang="en-US" dirty="0">
              <a:ea typeface="ＭＳ Ｐゴシック" pitchFamily="-84" charset="-128"/>
            </a:endParaRPr>
          </a:p>
        </p:txBody>
      </p:sp>
    </p:spTree>
    <p:extLst>
      <p:ext uri="{BB962C8B-B14F-4D97-AF65-F5344CB8AC3E}">
        <p14:creationId xmlns:p14="http://schemas.microsoft.com/office/powerpoint/2010/main" val="2499002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3" name="Rectangle 3"/>
          <p:cNvSpPr>
            <a:spLocks noGrp="1" noChangeArrowheads="1"/>
          </p:cNvSpPr>
          <p:nvPr>
            <p:ph type="body" idx="1"/>
          </p:nvPr>
        </p:nvSpPr>
        <p:spPr bwMode="auto">
          <a:noFill/>
        </p:spPr>
        <p:txBody>
          <a:bodyPr/>
          <a:lstStyle/>
          <a:p>
            <a:pPr>
              <a:spcBef>
                <a:spcPct val="20000"/>
              </a:spcBef>
            </a:pPr>
            <a:r>
              <a:rPr lang="en-US" altLang="en-US" dirty="0">
                <a:ea typeface="ＭＳ Ｐゴシック" pitchFamily="-84" charset="-128"/>
              </a:rPr>
              <a:t>A plant asset is </a:t>
            </a:r>
            <a:r>
              <a:rPr lang="en-US" altLang="en-US" i="1" dirty="0">
                <a:ea typeface="ＭＳ Ｐゴシック" pitchFamily="-84" charset="-128"/>
              </a:rPr>
              <a:t>discarded </a:t>
            </a:r>
            <a:r>
              <a:rPr lang="en-US" altLang="en-US" dirty="0">
                <a:ea typeface="ＭＳ Ｐゴシック" pitchFamily="-84" charset="-128"/>
              </a:rPr>
              <a:t>when it is no longer useful to the company and it has no market value. To illustrate, assume that a machine costing $9,000 with accumulated depreciation of $9,000 is discarded. When accumulated depreciation equals the asset’s cost, it is said to be </a:t>
            </a:r>
            <a:r>
              <a:rPr lang="en-US" altLang="en-US" i="1" dirty="0">
                <a:ea typeface="ＭＳ Ｐゴシック" pitchFamily="-84" charset="-128"/>
              </a:rPr>
              <a:t>fully depreciated </a:t>
            </a:r>
            <a:r>
              <a:rPr lang="en-US" altLang="en-US" dirty="0">
                <a:ea typeface="ＭＳ Ｐゴシック" pitchFamily="-84" charset="-128"/>
              </a:rPr>
              <a:t>(zero book value). The entry to record the discarding of this asset is shown in this slide.</a:t>
            </a:r>
          </a:p>
          <a:p>
            <a:pPr>
              <a:spcBef>
                <a:spcPct val="20000"/>
              </a:spcBef>
            </a:pPr>
            <a:endParaRPr lang="en-US" altLang="en-US" dirty="0">
              <a:ea typeface="ＭＳ Ｐゴシック" pitchFamily="-84" charset="-128"/>
            </a:endParaRPr>
          </a:p>
          <a:p>
            <a:pPr>
              <a:spcBef>
                <a:spcPct val="20000"/>
              </a:spcBef>
            </a:pPr>
            <a:r>
              <a:rPr lang="en-US" altLang="en-US" dirty="0">
                <a:ea typeface="ＭＳ Ｐゴシック" pitchFamily="-84" charset="-128"/>
              </a:rPr>
              <a:t>This entry reflects all four steps of Exhibit 8.15. Step 1 is unnecessary because the machine is fully depreciated. Step 2 is reflected in the debit to Accumulated Depreciation and credit to Machinery. Because no other asset is involved, step 3 is irrelevant. Finally, because book value is zero and no other asset is involved, no gain or loss is recorded in step 4.</a:t>
            </a:r>
          </a:p>
          <a:p>
            <a:pPr>
              <a:spcBef>
                <a:spcPct val="20000"/>
              </a:spcBef>
            </a:pPr>
            <a:endParaRPr lang="en-US" altLang="en-US" dirty="0">
              <a:ea typeface="ＭＳ Ｐゴシック" pitchFamily="-84" charset="-128"/>
            </a:endParaRPr>
          </a:p>
        </p:txBody>
      </p:sp>
    </p:spTree>
    <p:extLst>
      <p:ext uri="{BB962C8B-B14F-4D97-AF65-F5344CB8AC3E}">
        <p14:creationId xmlns:p14="http://schemas.microsoft.com/office/powerpoint/2010/main" val="2640597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a:lstStyle/>
          <a:p>
            <a:r>
              <a:rPr lang="en-US" altLang="en-US" dirty="0">
                <a:ea typeface="ＭＳ Ｐゴシック" pitchFamily="-84" charset="-128"/>
              </a:rPr>
              <a:t>How do we account for discarding an asset that is not fully depreciated or one whose depreciation is not up-to-date? To answer this, consider equipment costing $8,000 with accumulated depreciation of $6,000 on December 31 of the prior fiscal year-end. This equipment is being depreciated using the straight-line method over eight years with zero salvage. On July 1 of the current year it is discarded. Step 1 is to bring depreciation up-to-date. The required entry is shown above.</a:t>
            </a:r>
          </a:p>
          <a:p>
            <a:endParaRPr lang="en-US" altLang="en-US" dirty="0">
              <a:ea typeface="ＭＳ Ｐゴシック" pitchFamily="-84" charset="-128"/>
            </a:endParaRPr>
          </a:p>
          <a:p>
            <a:r>
              <a:rPr lang="en-US" altLang="en-US" dirty="0">
                <a:ea typeface="ＭＳ Ｐゴシック" pitchFamily="-84" charset="-128"/>
              </a:rPr>
              <a:t>Steps 2 through 4 are reflected in the second (and final) entry. This loss is computed by comparing the equipment’s $1,500 book value ($8,000 − $6,000 − $500) with the zero net cash proceeds. The loss is reported in the Other Expenses and Losses section of the income statement. Discarding an asset can sometimes require a cash payment that would increase the loss.</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77561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a:lstStyle/>
          <a:p>
            <a:r>
              <a:rPr lang="en-US" altLang="en-US" b="1" dirty="0">
                <a:ea typeface="ＭＳ Ｐゴシック" pitchFamily="-84" charset="-128"/>
              </a:rPr>
              <a:t>Plant assets </a:t>
            </a:r>
            <a:r>
              <a:rPr lang="en-US" altLang="en-US" dirty="0">
                <a:ea typeface="ＭＳ Ｐゴシック" pitchFamily="-84" charset="-128"/>
              </a:rPr>
              <a:t>are tangible assets used in a company’s operations that have a useful life of more than one accounting period. Plant assets are also called </a:t>
            </a:r>
            <a:r>
              <a:rPr lang="en-US" altLang="en-US" i="1" dirty="0">
                <a:ea typeface="ＭＳ Ｐゴシック" pitchFamily="-84" charset="-128"/>
              </a:rPr>
              <a:t>plant and equipment; property, plant, and equipment (PP&amp;E); </a:t>
            </a:r>
            <a:r>
              <a:rPr lang="en-US" altLang="en-US" dirty="0">
                <a:ea typeface="ＭＳ Ｐゴシック" pitchFamily="-84" charset="-128"/>
              </a:rPr>
              <a:t>or </a:t>
            </a:r>
            <a:r>
              <a:rPr lang="en-US" altLang="en-US" i="1" dirty="0">
                <a:ea typeface="ＭＳ Ｐゴシック" pitchFamily="-84" charset="-128"/>
              </a:rPr>
              <a:t>fixed assets. </a:t>
            </a:r>
            <a:r>
              <a:rPr lang="en-US" altLang="en-US" dirty="0">
                <a:ea typeface="ＭＳ Ｐゴシック" pitchFamily="-84" charset="-128"/>
              </a:rPr>
              <a:t>For many companies, plant assets make up the single largest class of assets they own. </a:t>
            </a:r>
          </a:p>
          <a:p>
            <a:endParaRPr lang="en-US" altLang="en-US" dirty="0">
              <a:ea typeface="ＭＳ Ｐゴシック" pitchFamily="-84" charset="-128"/>
            </a:endParaRPr>
          </a:p>
        </p:txBody>
      </p:sp>
    </p:spTree>
    <p:extLst>
      <p:ext uri="{BB962C8B-B14F-4D97-AF65-F5344CB8AC3E}">
        <p14:creationId xmlns:p14="http://schemas.microsoft.com/office/powerpoint/2010/main" val="1174965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a:lstStyle/>
          <a:p>
            <a:r>
              <a:rPr lang="en-US" altLang="en-US" dirty="0">
                <a:ea typeface="ＭＳ Ｐゴシック" pitchFamily="-84" charset="-128"/>
              </a:rPr>
              <a:t>Companies often sell plant assets when they restructure or downsize operations. </a:t>
            </a:r>
          </a:p>
          <a:p>
            <a:endParaRPr lang="en-US" altLang="en-US" dirty="0">
              <a:ea typeface="ＭＳ Ｐゴシック" pitchFamily="-84" charset="-128"/>
            </a:endParaRPr>
          </a:p>
          <a:p>
            <a:r>
              <a:rPr lang="en-US" altLang="en-US" dirty="0">
                <a:ea typeface="ＭＳ Ｐゴシック" pitchFamily="-84" charset="-128"/>
              </a:rPr>
              <a:t>To illustrate the accounting for selling plant assets, we consider BTO’s March 31 sale of equipment that cost $16,000 and has accumulated depreciation of $12,000 at December 31 of the prior calendar year-end. Annual depreciation on this equipment is $4,000 computed using straight-line depreciation. Step 1 of this sale is to record depreciation expense and update accumulated depreciation to March 31 of the current year.</a:t>
            </a:r>
          </a:p>
          <a:p>
            <a:endParaRPr lang="en-US" altLang="en-US" dirty="0">
              <a:ea typeface="ＭＳ Ｐゴシック" pitchFamily="-84" charset="-128"/>
            </a:endParaRPr>
          </a:p>
          <a:p>
            <a:r>
              <a:rPr lang="en-US" altLang="en-US" dirty="0">
                <a:ea typeface="ＭＳ Ｐゴシック" pitchFamily="-84" charset="-128"/>
              </a:rPr>
              <a:t>Steps 2 through 4 can be reflected in one final entry that depends on the amount received from the asset’s sale. In this case, $3,000.</a:t>
            </a:r>
          </a:p>
          <a:p>
            <a:endParaRPr lang="en-US" altLang="en-US" dirty="0">
              <a:ea typeface="ＭＳ Ｐゴシック" pitchFamily="-84" charset="-128"/>
            </a:endParaRPr>
          </a:p>
          <a:p>
            <a:r>
              <a:rPr lang="en-US" altLang="en-US" b="1" dirty="0">
                <a:ea typeface="ＭＳ Ｐゴシック" pitchFamily="-84" charset="-128"/>
              </a:rPr>
              <a:t>Sale at Book Value — </a:t>
            </a:r>
            <a:r>
              <a:rPr lang="en-US" altLang="en-US" dirty="0">
                <a:ea typeface="ＭＳ Ｐゴシック" pitchFamily="-84" charset="-128"/>
              </a:rPr>
              <a:t>If BTO receives $3,000 cash, an amount equal to the equipment’s book value as of March 31 (book value = $16,000 − $12,000 − $1,000), no gain or loss is recorded. The entry is shown above.</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070823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r>
              <a:rPr lang="en-US" altLang="en-US" dirty="0">
                <a:ea typeface="ＭＳ Ｐゴシック" pitchFamily="-84" charset="-128"/>
              </a:rPr>
              <a:t>As before, we must bring the depreciation up-to-date as of March 31</a:t>
            </a:r>
            <a:r>
              <a:rPr lang="en-US" altLang="en-US" baseline="30000" dirty="0">
                <a:ea typeface="ＭＳ Ｐゴシック" pitchFamily="-84" charset="-128"/>
              </a:rPr>
              <a:t>st</a:t>
            </a:r>
            <a:r>
              <a:rPr lang="en-US" altLang="en-US" dirty="0">
                <a:ea typeface="ＭＳ Ｐゴシック" pitchFamily="-84" charset="-128"/>
              </a:rPr>
              <a:t>. The journal entry is to debit Depreciation Expense for $1,000 and credit Accumulated Depreciation – Equipment for the same amount. The balance in the accumulated depreciation account is now $13,000.</a:t>
            </a:r>
          </a:p>
          <a:p>
            <a:endParaRPr lang="en-US" altLang="en-US" dirty="0">
              <a:ea typeface="ＭＳ Ｐゴシック" pitchFamily="-84" charset="-128"/>
            </a:endParaRPr>
          </a:p>
          <a:p>
            <a:r>
              <a:rPr lang="en-US" altLang="en-US" b="1" dirty="0">
                <a:ea typeface="ＭＳ Ｐゴシック" pitchFamily="-84" charset="-128"/>
              </a:rPr>
              <a:t>Sale Above</a:t>
            </a:r>
            <a:r>
              <a:rPr lang="en-US" altLang="en-US" b="1" baseline="0" dirty="0">
                <a:ea typeface="ＭＳ Ｐゴシック" pitchFamily="-84" charset="-128"/>
              </a:rPr>
              <a:t> </a:t>
            </a:r>
            <a:r>
              <a:rPr lang="en-US" altLang="en-US" b="1" dirty="0">
                <a:ea typeface="ＭＳ Ｐゴシック" pitchFamily="-84" charset="-128"/>
              </a:rPr>
              <a:t>Book Value  — </a:t>
            </a:r>
            <a:r>
              <a:rPr lang="en-US" altLang="en-US" dirty="0">
                <a:ea typeface="ＭＳ Ｐゴシック" pitchFamily="-84" charset="-128"/>
              </a:rPr>
              <a:t>If BTO receives $7,000, an amount that is $4,000 above the equipment’s $3,000 book value as of March 31, a gain is recorded. The entry is shown above.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25857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r>
              <a:rPr lang="en-US" altLang="en-US" dirty="0">
                <a:ea typeface="ＭＳ Ｐゴシック" pitchFamily="-84" charset="-128"/>
              </a:rPr>
              <a:t>As before, we must bring the depreciation up-to-date as of March 31</a:t>
            </a:r>
            <a:r>
              <a:rPr lang="en-US" altLang="en-US" baseline="30000" dirty="0">
                <a:ea typeface="ＭＳ Ｐゴシック" pitchFamily="-84" charset="-128"/>
              </a:rPr>
              <a:t>st</a:t>
            </a:r>
            <a:r>
              <a:rPr lang="en-US" altLang="en-US" dirty="0">
                <a:ea typeface="ＭＳ Ｐゴシック" pitchFamily="-84" charset="-128"/>
              </a:rPr>
              <a:t>. The journal entry is to debit Depreciation Expense for $1,000 and credit Accumulated Depreciation – Equipment for the same amount. The balance in the accumulated depreciation account is now $13,000.</a:t>
            </a:r>
          </a:p>
          <a:p>
            <a:endParaRPr lang="en-US" altLang="en-US" dirty="0">
              <a:ea typeface="ＭＳ Ｐゴシック" pitchFamily="-84" charset="-128"/>
            </a:endParaRPr>
          </a:p>
          <a:p>
            <a:r>
              <a:rPr lang="en-US" altLang="en-US" b="1" dirty="0">
                <a:ea typeface="ＭＳ Ｐゴシック" pitchFamily="-84" charset="-128"/>
              </a:rPr>
              <a:t>Sale below Book Value — </a:t>
            </a:r>
            <a:r>
              <a:rPr lang="en-US" altLang="en-US" dirty="0">
                <a:ea typeface="ＭＳ Ｐゴシック" pitchFamily="-84" charset="-128"/>
              </a:rPr>
              <a:t>If BTO receives $2,500, an amount that is $500 below the equipment’s $3,000 book value as of March 31, a loss is recorded. The entry is shown above.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692929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47122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a:lstStyle/>
          <a:p>
            <a:r>
              <a:rPr lang="en-US" dirty="0">
                <a:ea typeface="ＭＳ Ｐゴシック" pitchFamily="-84" charset="-128"/>
              </a:rPr>
              <a:t>Natural resources are recorded at cost, which includes all expenditures necessary to acquire the resource and prepare it for its intended use. </a:t>
            </a:r>
            <a:r>
              <a:rPr lang="en-US" b="1" dirty="0">
                <a:ea typeface="ＭＳ Ｐゴシック" pitchFamily="-84" charset="-128"/>
              </a:rPr>
              <a:t>Depletion </a:t>
            </a:r>
            <a:r>
              <a:rPr lang="en-US" dirty="0">
                <a:ea typeface="ＭＳ Ｐゴシック" pitchFamily="-84" charset="-128"/>
              </a:rPr>
              <a:t>is the process of allocating the cost of a natural resource to the period when it is consumed. Natural resources are reported on the balance sheet at cost less </a:t>
            </a:r>
            <a:r>
              <a:rPr lang="en-US" i="1" dirty="0">
                <a:ea typeface="ＭＳ Ｐゴシック" pitchFamily="-84" charset="-128"/>
              </a:rPr>
              <a:t>accumulated depletion. </a:t>
            </a:r>
            <a:r>
              <a:rPr lang="en-US" dirty="0">
                <a:ea typeface="ＭＳ Ｐゴシック" pitchFamily="-84" charset="-128"/>
              </a:rPr>
              <a:t>The depletion expense per period is usually based on units extracted from cutting, mining, or pumping. This is similar to units-of-production depreciation. </a:t>
            </a:r>
            <a:endParaRPr lang="en-US" altLang="en-US" dirty="0">
              <a:ea typeface="ＭＳ Ｐゴシック" pitchFamily="-84" charset="-128"/>
            </a:endParaRPr>
          </a:p>
        </p:txBody>
      </p:sp>
    </p:spTree>
    <p:extLst>
      <p:ext uri="{BB962C8B-B14F-4D97-AF65-F5344CB8AC3E}">
        <p14:creationId xmlns:p14="http://schemas.microsoft.com/office/powerpoint/2010/main" val="1867328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a:lstStyle/>
          <a:p>
            <a:r>
              <a:rPr lang="en-US" dirty="0">
                <a:ea typeface="ＭＳ Ｐゴシック" pitchFamily="-84" charset="-128"/>
              </a:rPr>
              <a:t>Let’s consider a mineral deposit with an estimated 250,000 tons of available ore. It is purchased for $500,000, and we expect zero salvage value. The depletion charge per ton of ore mined is $2, computed as $500,000/250,000 tons. If 85,000 tons are mined and sold in the first year, the depletion charge for that year is $170,000.</a:t>
            </a:r>
          </a:p>
          <a:p>
            <a:endParaRPr lang="en-US" altLang="en-US" dirty="0">
              <a:ea typeface="ＭＳ Ｐゴシック" pitchFamily="-84" charset="-128"/>
            </a:endParaRPr>
          </a:p>
        </p:txBody>
      </p:sp>
    </p:spTree>
    <p:extLst>
      <p:ext uri="{BB962C8B-B14F-4D97-AF65-F5344CB8AC3E}">
        <p14:creationId xmlns:p14="http://schemas.microsoft.com/office/powerpoint/2010/main" val="1873107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a:lstStyle/>
          <a:p>
            <a:pPr>
              <a:buFont typeface="Wingdings" pitchFamily="-84" charset="2"/>
              <a:buNone/>
            </a:pPr>
            <a:r>
              <a:rPr lang="en-US" altLang="en-US" dirty="0">
                <a:ea typeface="ＭＳ Ｐゴシック" pitchFamily="-84" charset="-128"/>
              </a:rPr>
              <a:t>If the company extracts and sells 85,000 tons during the year, depletion expense will be $170,000 (85,000 tons × $2 per ton). The journal entry to record depletion is to debit Depletion Expense – Mineral Deposit for $170,000, and credit Accumulated Depletion – Mineral Deposit for the same amount.</a:t>
            </a:r>
          </a:p>
          <a:p>
            <a:endParaRPr lang="en-US" altLang="en-US" dirty="0">
              <a:ea typeface="ＭＳ Ｐゴシック" pitchFamily="-84" charset="-128"/>
            </a:endParaRPr>
          </a:p>
          <a:p>
            <a:r>
              <a:rPr lang="en-US" dirty="0">
                <a:ea typeface="ＭＳ Ｐゴシック" pitchFamily="-84" charset="-128"/>
              </a:rPr>
              <a:t>The period-end balance sheet reports the mineral deposit as shown in this slide. Since all 85,000 tons of the mined ore are sold during the year, the entire $170,000 of depletion is reported on the income statement. </a:t>
            </a:r>
            <a:endParaRPr lang="en-US" altLang="en-US" dirty="0">
              <a:ea typeface="ＭＳ Ｐゴシック" pitchFamily="-84" charset="-128"/>
            </a:endParaRPr>
          </a:p>
        </p:txBody>
      </p:sp>
    </p:spTree>
    <p:extLst>
      <p:ext uri="{BB962C8B-B14F-4D97-AF65-F5344CB8AC3E}">
        <p14:creationId xmlns:p14="http://schemas.microsoft.com/office/powerpoint/2010/main" val="32315180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a:lstStyle/>
          <a:p>
            <a:pPr>
              <a:buFont typeface="Wingdings" pitchFamily="-84" charset="2"/>
              <a:buNone/>
            </a:pPr>
            <a:r>
              <a:rPr lang="en-US" dirty="0">
                <a:ea typeface="ＭＳ Ｐゴシック" pitchFamily="-84" charset="-128"/>
              </a:rPr>
              <a:t>If some of the ore remains unsold at year-end, however, the depletion related to the unsold ore is carried forward on the balance sheet and reported as Ore Inventory, a current asset. </a:t>
            </a:r>
          </a:p>
          <a:p>
            <a:pPr>
              <a:buFont typeface="Wingdings" pitchFamily="-84" charset="2"/>
              <a:buNone/>
            </a:pPr>
            <a:endParaRPr lang="en-US" dirty="0">
              <a:ea typeface="ＭＳ Ｐゴシック" pitchFamily="-84" charset="-128"/>
            </a:endParaRPr>
          </a:p>
          <a:p>
            <a:r>
              <a:rPr lang="en-US" sz="1200" kern="1200" dirty="0">
                <a:solidFill>
                  <a:schemeClr val="tx1"/>
                </a:solidFill>
                <a:effectLst/>
                <a:latin typeface="+mn-lt"/>
                <a:ea typeface="ＭＳ Ｐゴシック" pitchFamily="-107" charset="-128"/>
                <a:cs typeface="ＭＳ Ｐゴシック" pitchFamily="-107" charset="-128"/>
              </a:rPr>
              <a:t>Altering our example, assume that of the 85,000 tons mined the first year, only 70,000 tons are sold. We record depletion of $140,000 (70,000 tons × $2 depletion per unit) and the remaining ore inventory of $30,000 (15,000 tons × $2 depletion per unit) as follows.</a:t>
            </a:r>
          </a:p>
          <a:p>
            <a:pPr>
              <a:buFont typeface="Wingdings" pitchFamily="-84" charset="2"/>
              <a:buNone/>
            </a:pPr>
            <a:endParaRPr 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4117784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a:lstStyle/>
          <a:p>
            <a:r>
              <a:rPr lang="en-US" dirty="0">
                <a:ea typeface="ＭＳ Ｐゴシック" pitchFamily="-84" charset="-128"/>
              </a:rPr>
              <a:t>Mining, cutting, or pumping natural resources requires machinery, equipment, and buildings. When the usefulness of these plant assets is directly related to the depletion of a natural resource, their costs are depreciated using the units-of-production method in proportion to the depletion of the natural resource. For example, if a machine is permanently installed in a mine and 10% of the ore is mined and sold in the period, then 10% of the machine’s cost (less any salvage value) is allocated to depreciation expense. The same procedure is used when a machine is abandoned once resources have been extracted. If, however, a machine will be moved to and used at another site when extraction is complete, the machine is depreciated over its own useful life.</a:t>
            </a:r>
          </a:p>
          <a:p>
            <a:endParaRPr 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625673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58595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a:lstStyle/>
          <a:p>
            <a:r>
              <a:rPr lang="en-US" altLang="en-US" dirty="0">
                <a:ea typeface="ＭＳ Ｐゴシック" pitchFamily="-84" charset="-128"/>
              </a:rPr>
              <a:t>The four issues in accounting for plant assets: (1) computing the costs of plant assets, (2) allocating the costs of plant assets, (3) accounting for expenditures to plant assets, and (4) recording the disposal of plant assets. </a:t>
            </a:r>
          </a:p>
          <a:p>
            <a:br>
              <a:rPr lang="en-US" altLang="en-US" dirty="0">
                <a:ea typeface="ＭＳ Ｐゴシック" pitchFamily="-84" charset="-128"/>
              </a:rPr>
            </a:br>
            <a:endParaRPr lang="en-US" altLang="en-US" dirty="0">
              <a:ea typeface="ＭＳ Ｐゴシック" pitchFamily="-84" charset="-128"/>
            </a:endParaRPr>
          </a:p>
        </p:txBody>
      </p:sp>
    </p:spTree>
    <p:extLst>
      <p:ext uri="{BB962C8B-B14F-4D97-AF65-F5344CB8AC3E}">
        <p14:creationId xmlns:p14="http://schemas.microsoft.com/office/powerpoint/2010/main" val="1317913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a:lstStyle/>
          <a:p>
            <a:r>
              <a:rPr lang="en-US" b="1" dirty="0">
                <a:ea typeface="ＭＳ Ｐゴシック" pitchFamily="-84" charset="-128"/>
              </a:rPr>
              <a:t>Intangible assets </a:t>
            </a:r>
            <a:r>
              <a:rPr lang="en-US" dirty="0">
                <a:ea typeface="ＭＳ Ｐゴシック" pitchFamily="-84" charset="-128"/>
              </a:rPr>
              <a:t>are nonphysical assets used in operations that give</a:t>
            </a:r>
            <a:r>
              <a:rPr lang="en-US" baseline="0" dirty="0">
                <a:ea typeface="ＭＳ Ｐゴシック" pitchFamily="-84" charset="-128"/>
              </a:rPr>
              <a:t> companies </a:t>
            </a:r>
            <a:r>
              <a:rPr lang="en-US" dirty="0">
                <a:ea typeface="ＭＳ Ｐゴシック" pitchFamily="-84" charset="-128"/>
              </a:rPr>
              <a:t>long-term rights, privileges, or competitive advantages. Examples are patents, copyrights, licenses, leaseholds, franchises, goodwill, trademarks, and right-of-use asset (lease). Lack of physical substance does not always mean that an intangible asset. Notes and accounts receivable, for instance, lack physical substance, but they are not intangibles. </a:t>
            </a:r>
          </a:p>
          <a:p>
            <a:endParaRPr lang="en-US" altLang="en-US" dirty="0">
              <a:ea typeface="ＭＳ Ｐゴシック" pitchFamily="-84" charset="-128"/>
            </a:endParaRPr>
          </a:p>
        </p:txBody>
      </p:sp>
    </p:spTree>
    <p:extLst>
      <p:ext uri="{BB962C8B-B14F-4D97-AF65-F5344CB8AC3E}">
        <p14:creationId xmlns:p14="http://schemas.microsoft.com/office/powerpoint/2010/main" val="4648359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lstStyle/>
          <a:p>
            <a:r>
              <a:rPr lang="en-US" dirty="0">
                <a:ea typeface="ＭＳ Ｐゴシック" pitchFamily="-84" charset="-128"/>
              </a:rPr>
              <a:t>An intangible asset is recorded at cost when purchased. Intangibles can have limited lives or indefinite lives. If an intangible has a </a:t>
            </a:r>
            <a:r>
              <a:rPr lang="en-US" b="1" dirty="0">
                <a:ea typeface="ＭＳ Ｐゴシック" pitchFamily="-84" charset="-128"/>
              </a:rPr>
              <a:t>limited life, </a:t>
            </a:r>
            <a:r>
              <a:rPr lang="en-US" dirty="0">
                <a:ea typeface="ＭＳ Ｐゴシック" pitchFamily="-84" charset="-128"/>
              </a:rPr>
              <a:t>its cost is expensed over its estimated useful life through the process of </a:t>
            </a:r>
            <a:r>
              <a:rPr lang="en-US" b="1" dirty="0">
                <a:ea typeface="ＭＳ Ｐゴシック" pitchFamily="-84" charset="-128"/>
              </a:rPr>
              <a:t>amortization. </a:t>
            </a:r>
            <a:r>
              <a:rPr lang="en-US" dirty="0">
                <a:ea typeface="ＭＳ Ｐゴシック" pitchFamily="-84" charset="-128"/>
              </a:rPr>
              <a:t>If an intangible asset has an </a:t>
            </a:r>
            <a:r>
              <a:rPr lang="en-US" b="1" dirty="0">
                <a:ea typeface="ＭＳ Ｐゴシック" pitchFamily="-84" charset="-128"/>
              </a:rPr>
              <a:t>indefinite life</a:t>
            </a:r>
            <a:r>
              <a:rPr lang="en-US" dirty="0">
                <a:ea typeface="ＭＳ Ｐゴシック" pitchFamily="-84" charset="-128"/>
              </a:rPr>
              <a:t>—meaning that no legal, competitive, economic, or other factors limit its useful life—it should not be amortized. (If an intangible with an indefinite life is later judged to have a limited life, it is amortized over that limited life.)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086030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23582788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bwMode="auto">
          <a:xfrm>
            <a:off x="943610" y="4447461"/>
            <a:ext cx="5189855" cy="4213384"/>
          </a:xfrm>
          <a:noFill/>
        </p:spPr>
        <p:txBody>
          <a:bodyPr lIns="92953" tIns="45661" rIns="92953" bIns="45661">
            <a:normAutofit fontScale="92500" lnSpcReduction="10000"/>
          </a:bodyPr>
          <a:lstStyle/>
          <a:p>
            <a:r>
              <a:rPr lang="en-US" dirty="0">
                <a:ea typeface="ＭＳ Ｐゴシック" pitchFamily="-84" charset="-128"/>
              </a:rPr>
              <a:t>One important measure of a company’s ability to use its assets efficiently and effectively is </a:t>
            </a:r>
            <a:r>
              <a:rPr lang="en-US" b="1" dirty="0">
                <a:ea typeface="ＭＳ Ｐゴシック" pitchFamily="-84" charset="-128"/>
              </a:rPr>
              <a:t>total asset turnover</a:t>
            </a:r>
            <a:r>
              <a:rPr lang="en-US" dirty="0">
                <a:ea typeface="ＭＳ Ｐゴシック" pitchFamily="-84" charset="-128"/>
              </a:rPr>
              <a:t>.</a:t>
            </a:r>
          </a:p>
          <a:p>
            <a:endParaRPr lang="en-US" altLang="en-US" dirty="0">
              <a:ea typeface="ＭＳ Ｐゴシック" pitchFamily="-84" charset="-128"/>
            </a:endParaRPr>
          </a:p>
          <a:p>
            <a:r>
              <a:rPr lang="en-US" altLang="en-US" dirty="0">
                <a:ea typeface="ＭＳ Ｐゴシック" pitchFamily="-84" charset="-128"/>
              </a:rPr>
              <a:t>Total asset turnover is equal to the net sales for the period divided by the average total assets. The average total assets is computed by taking the beginning balance of total assets and adding the ending balance, and dividing the result by two. </a:t>
            </a:r>
          </a:p>
          <a:p>
            <a:endParaRPr lang="en-US" altLang="en-US" dirty="0">
              <a:ea typeface="ＭＳ Ｐゴシック" pitchFamily="-84" charset="-128"/>
            </a:endParaRPr>
          </a:p>
          <a:p>
            <a:r>
              <a:rPr lang="en-US" dirty="0"/>
              <a:t>We express Starbucks’s use of assets in generating net sales by saying “it turned its assets over 1.56 times during the current year.” This means that each $1.00 of assets produced $1.56 of net sales. </a:t>
            </a:r>
          </a:p>
          <a:p>
            <a:endParaRPr lang="en-US" dirty="0"/>
          </a:p>
          <a:p>
            <a:r>
              <a:rPr lang="en-US" dirty="0"/>
              <a:t>Is a total asset turnover of 1.56 good or bad? All companies want a high total asset turnover. </a:t>
            </a:r>
            <a:r>
              <a:rPr lang="en-US" sz="1200" kern="1200" dirty="0">
                <a:solidFill>
                  <a:schemeClr val="tx1"/>
                </a:solidFill>
                <a:effectLst/>
                <a:latin typeface="+mn-lt"/>
                <a:ea typeface="ＭＳ Ｐゴシック" pitchFamily="-107" charset="-128"/>
                <a:cs typeface="ＭＳ Ｐゴシック" pitchFamily="-107" charset="-128"/>
              </a:rPr>
              <a:t>All companies want a high total asset turnover. Interpreting the total asset turnover requires an understanding of company operations. Some operations are capital-intensive, meaning that a relatively large amount is invested in plant assets to generate sales. This results in a lower total asset turnover. Other companies’ operations are labor-intensive, meaning that they generate sales using people instead of assets. In that case, we expect a higher total asset turnover.</a:t>
            </a:r>
          </a:p>
          <a:p>
            <a:endParaRPr lang="en-US" sz="1200" kern="1200" dirty="0">
              <a:solidFill>
                <a:schemeClr val="tx1"/>
              </a:solidFill>
              <a:effectLst/>
              <a:latin typeface="+mn-lt"/>
              <a:ea typeface="ＭＳ Ｐゴシック" pitchFamily="-107" charset="-128"/>
              <a:cs typeface="ＭＳ Ｐゴシック" pitchFamily="-107" charset="-128"/>
            </a:endParaRPr>
          </a:p>
          <a:p>
            <a:r>
              <a:rPr lang="en-US" sz="1200" kern="1200" dirty="0">
                <a:solidFill>
                  <a:schemeClr val="tx1"/>
                </a:solidFill>
                <a:effectLst/>
                <a:latin typeface="+mn-lt"/>
                <a:ea typeface="ＭＳ Ｐゴシック" pitchFamily="-107" charset="-128"/>
                <a:cs typeface="ＭＳ Ｐゴシック" pitchFamily="-107" charset="-128"/>
              </a:rPr>
              <a:t>Starbucks’s turnover is higher than that for Jack in the Box. However, Starbuck’s total asset turnover decreased over the last three years. To maintain a strong total asset turnover, Starbucks must grow sales at a rate equal to, or higher than, its total asset growth.</a:t>
            </a:r>
          </a:p>
          <a:p>
            <a:endParaRPr lang="en-US" dirty="0">
              <a:ea typeface="ＭＳ Ｐゴシック" pitchFamily="-84" charset="-128"/>
            </a:endParaRPr>
          </a:p>
        </p:txBody>
      </p:sp>
      <p:sp>
        <p:nvSpPr>
          <p:cNvPr id="231427" name="Rectangle 3"/>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Tree>
    <p:extLst>
      <p:ext uri="{BB962C8B-B14F-4D97-AF65-F5344CB8AC3E}">
        <p14:creationId xmlns:p14="http://schemas.microsoft.com/office/powerpoint/2010/main" val="4234626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822805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2451" name="Rectangle 3"/>
          <p:cNvSpPr>
            <a:spLocks noGrp="1" noChangeArrowheads="1"/>
          </p:cNvSpPr>
          <p:nvPr>
            <p:ph type="body" idx="1"/>
          </p:nvPr>
        </p:nvSpPr>
        <p:spPr bwMode="auto">
          <a:xfrm>
            <a:off x="943610" y="4447461"/>
            <a:ext cx="5189855" cy="4213384"/>
          </a:xfrm>
          <a:noFill/>
        </p:spPr>
        <p:txBody>
          <a:bodyPr/>
          <a:lstStyle/>
          <a:p>
            <a:r>
              <a:rPr lang="en-US" dirty="0">
                <a:ea typeface="ＭＳ Ｐゴシック" pitchFamily="-84" charset="-128"/>
              </a:rPr>
              <a:t>Many plant assets such as machinery, automobiles, and equipment are exchanged for newer assets. In a typical exchange of plant assets, a </a:t>
            </a:r>
            <a:r>
              <a:rPr lang="en-US" i="1" dirty="0">
                <a:ea typeface="ＭＳ Ｐゴシック" pitchFamily="-84" charset="-128"/>
              </a:rPr>
              <a:t>trade-in allowance </a:t>
            </a:r>
            <a:r>
              <a:rPr lang="en-US" dirty="0">
                <a:ea typeface="ＭＳ Ｐゴシック" pitchFamily="-84" charset="-128"/>
              </a:rPr>
              <a:t>is received on the old asset and the balance is paid in cash. Accounting for the exchange of assets depends on whether the transaction has </a:t>
            </a:r>
            <a:r>
              <a:rPr lang="en-US" i="1" dirty="0">
                <a:ea typeface="ＭＳ Ｐゴシック" pitchFamily="-84" charset="-128"/>
              </a:rPr>
              <a:t>commercial substance.</a:t>
            </a:r>
            <a:r>
              <a:rPr lang="en-US" i="1" baseline="0" dirty="0">
                <a:ea typeface="ＭＳ Ｐゴシック" pitchFamily="-84" charset="-128"/>
              </a:rPr>
              <a:t> </a:t>
            </a:r>
            <a:r>
              <a:rPr lang="en-US" i="0" baseline="0" dirty="0">
                <a:ea typeface="ＭＳ Ｐゴシック" pitchFamily="-84" charset="-128"/>
              </a:rPr>
              <a:t>An exchange has commercial substance if the company’s future cash flows change as a result of the exchange of one asset for another asset.</a:t>
            </a:r>
          </a:p>
          <a:p>
            <a:endParaRPr lang="en-US" dirty="0">
              <a:ea typeface="ＭＳ Ｐゴシック" pitchFamily="-84" charset="-128"/>
            </a:endParaRPr>
          </a:p>
          <a:p>
            <a:pPr eaLnBrk="1" hangingPunct="1"/>
            <a:r>
              <a:rPr lang="en-US" dirty="0">
                <a:ea typeface="ＭＳ Ｐゴシック" pitchFamily="-84" charset="-128"/>
              </a:rPr>
              <a:t>If an asset exchange has commercial substance, a gain or loss is recorded based on the difference between the book value of the asset(s) given up and the market value of the asset(s) received. </a:t>
            </a:r>
          </a:p>
        </p:txBody>
      </p:sp>
    </p:spTree>
    <p:extLst>
      <p:ext uri="{BB962C8B-B14F-4D97-AF65-F5344CB8AC3E}">
        <p14:creationId xmlns:p14="http://schemas.microsoft.com/office/powerpoint/2010/main" val="19383191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3475" name="Rectangle 3"/>
          <p:cNvSpPr>
            <a:spLocks noGrp="1" noChangeArrowheads="1"/>
          </p:cNvSpPr>
          <p:nvPr>
            <p:ph type="body" idx="1"/>
          </p:nvPr>
        </p:nvSpPr>
        <p:spPr bwMode="auto">
          <a:xfrm>
            <a:off x="943610" y="4447461"/>
            <a:ext cx="5189855" cy="4213384"/>
          </a:xfrm>
          <a:noFill/>
        </p:spPr>
        <p:txBody>
          <a:bodyPr/>
          <a:lstStyle/>
          <a:p>
            <a:r>
              <a:rPr lang="en-US" dirty="0">
                <a:ea typeface="ＭＳ Ｐゴシック" pitchFamily="-84" charset="-128"/>
              </a:rPr>
              <a:t>A company acquires $42,000 in new equipment. In exchange, the company pays $33,000 cash and trades in old equipment. The old equipment originally cost $36,000 and has accumulated depreciation of $20,000, which implies a $16,000 book value at the time of exchange. We are told this exchange has commercial substance and that the old equipment has a trade-in allowance of $9,000. This exchange yields a loss as computed above.</a:t>
            </a:r>
          </a:p>
          <a:p>
            <a:endParaRPr lang="en-US" altLang="en-US" dirty="0">
              <a:ea typeface="ＭＳ Ｐゴシック" pitchFamily="-84" charset="-128"/>
            </a:endParaRPr>
          </a:p>
          <a:p>
            <a:r>
              <a:rPr lang="en-US" sz="1200" b="0" i="0" u="none" strike="noStrike" kern="1200" baseline="0" dirty="0">
                <a:solidFill>
                  <a:schemeClr val="tx1"/>
                </a:solidFill>
                <a:latin typeface="+mn-lt"/>
                <a:ea typeface="ＭＳ Ｐゴシック" pitchFamily="-107" charset="-128"/>
                <a:cs typeface="ＭＳ Ｐゴシック" pitchFamily="-107" charset="-128"/>
              </a:rPr>
              <a:t>Let’s assume the same facts as in the preceding asset exchange </a:t>
            </a:r>
            <a:r>
              <a:rPr lang="en-US" sz="1200" b="0" i="1" u="none" strike="noStrike" kern="1200" baseline="0" dirty="0">
                <a:solidFill>
                  <a:schemeClr val="tx1"/>
                </a:solidFill>
                <a:latin typeface="+mn-lt"/>
                <a:ea typeface="ＭＳ Ｐゴシック" pitchFamily="-107" charset="-128"/>
                <a:cs typeface="ＭＳ Ｐゴシック" pitchFamily="-107" charset="-128"/>
              </a:rPr>
              <a:t>except that the company pays $23,000 cash, not $33,000, with the trade-in. </a:t>
            </a:r>
            <a:r>
              <a:rPr lang="en-US" sz="1200" b="0" i="0" u="none" strike="noStrike" kern="1200" baseline="0" dirty="0">
                <a:solidFill>
                  <a:schemeClr val="tx1"/>
                </a:solidFill>
                <a:latin typeface="+mn-lt"/>
                <a:ea typeface="ＭＳ Ｐゴシック" pitchFamily="-107" charset="-128"/>
                <a:cs typeface="ＭＳ Ｐゴシック" pitchFamily="-107" charset="-128"/>
              </a:rPr>
              <a:t>This exchange has commercial substance and the old equipment has a trade-in allowance of $19,000. This exchange yields a gain as computed in the right-most (Gain) columns of Exhibit 8A.1; the gain is computed as Asset received − Assets given = $42,000 − $39,000 = $3,000. We also can compute the gain as Trade-in allowance − Book value of assets given = $19,000 − $16,000 = $3,000.</a:t>
            </a:r>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71434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4499" name="Rectangle 3"/>
          <p:cNvSpPr>
            <a:spLocks noGrp="1" noChangeArrowheads="1"/>
          </p:cNvSpPr>
          <p:nvPr>
            <p:ph type="body" idx="1"/>
          </p:nvPr>
        </p:nvSpPr>
        <p:spPr bwMode="auto">
          <a:xfrm>
            <a:off x="943610" y="4447461"/>
            <a:ext cx="5189855" cy="4213384"/>
          </a:xfrm>
          <a:noFill/>
        </p:spPr>
        <p:txBody>
          <a:bodyPr/>
          <a:lstStyle/>
          <a:p>
            <a:r>
              <a:rPr lang="en-US" altLang="en-US" dirty="0">
                <a:ea typeface="ＭＳ Ｐゴシック" pitchFamily="-84" charset="-128"/>
              </a:rPr>
              <a:t>In our case, the book value of the two assets given up (book value of old equipment plus cash) are greater than the market value of the asset received, so we will recognize a loss of $7,000.</a:t>
            </a:r>
          </a:p>
          <a:p>
            <a:endParaRPr lang="en-US" altLang="en-US" dirty="0">
              <a:ea typeface="ＭＳ Ｐゴシック" pitchFamily="-84" charset="-128"/>
            </a:endParaRPr>
          </a:p>
          <a:p>
            <a:r>
              <a:rPr lang="en-US" altLang="en-US" dirty="0">
                <a:ea typeface="ＭＳ Ｐゴシック" pitchFamily="-84" charset="-128"/>
              </a:rPr>
              <a:t>The journal entry is debit Equipment for $42,000 (new), debit Loss on Exchange of Assets for $7,000, debit Accumulated Depreciation – Equipment for $20,000, credit Equipment for $36,000 (old), and credit Cash for $33,000.</a:t>
            </a:r>
          </a:p>
        </p:txBody>
      </p:sp>
    </p:spTree>
    <p:extLst>
      <p:ext uri="{BB962C8B-B14F-4D97-AF65-F5344CB8AC3E}">
        <p14:creationId xmlns:p14="http://schemas.microsoft.com/office/powerpoint/2010/main" val="776599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6547" name="Rectangle 3"/>
          <p:cNvSpPr>
            <a:spLocks noGrp="1" noChangeArrowheads="1"/>
          </p:cNvSpPr>
          <p:nvPr>
            <p:ph type="body" idx="1"/>
          </p:nvPr>
        </p:nvSpPr>
        <p:spPr bwMode="auto">
          <a:xfrm>
            <a:off x="943610" y="4447461"/>
            <a:ext cx="5189855" cy="4213384"/>
          </a:xfrm>
          <a:noFill/>
        </p:spPr>
        <p:txBody>
          <a:bodyPr/>
          <a:lstStyle/>
          <a:p>
            <a:r>
              <a:rPr lang="en-US" sz="1200" kern="1200" dirty="0">
                <a:solidFill>
                  <a:schemeClr val="tx1"/>
                </a:solidFill>
                <a:effectLst/>
                <a:latin typeface="+mn-lt"/>
                <a:ea typeface="ＭＳ Ｐゴシック" pitchFamily="-107" charset="-128"/>
                <a:cs typeface="ＭＳ Ｐゴシック" pitchFamily="-107" charset="-128"/>
              </a:rPr>
              <a:t>Let’s assume the same facts as in the preceding asset exchange except that the company pays $23,000 cash, not $33,000, with the trade-in.</a:t>
            </a:r>
          </a:p>
          <a:p>
            <a:endParaRPr lang="en-US" sz="1200" kern="1200" dirty="0">
              <a:solidFill>
                <a:schemeClr val="tx1"/>
              </a:solidFill>
              <a:effectLst/>
              <a:latin typeface="+mn-lt"/>
              <a:ea typeface="ＭＳ Ｐゴシック" pitchFamily="-107" charset="-128"/>
              <a:cs typeface="ＭＳ Ｐゴシック" pitchFamily="-107" charset="-128"/>
            </a:endParaRPr>
          </a:p>
          <a:p>
            <a:r>
              <a:rPr lang="en-US" sz="1200" kern="1200" dirty="0">
                <a:solidFill>
                  <a:schemeClr val="tx1"/>
                </a:solidFill>
                <a:effectLst/>
                <a:latin typeface="+mn-lt"/>
                <a:ea typeface="ＭＳ Ｐゴシック" pitchFamily="-107" charset="-128"/>
                <a:cs typeface="ＭＳ Ｐゴシック" pitchFamily="-107" charset="-128"/>
              </a:rPr>
              <a:t>We are told that this exchange has commercial substance and that the old equipment has a trade-in allowance of $19,000. This exchange yields a gain as computed in the right-most (Gain) columns of Exhibit 8A.1; the gain is computed as Asset received − Assets given = $42,000 − $39,000 = $3,000. We can also compute the gain as Trade-in allowance − Book value of assets given = $19,000 − $16,000 = $3,000. The entry to record this asset exchange is shown on this slide.</a:t>
            </a:r>
          </a:p>
          <a:p>
            <a:endParaRPr lang="en-US" altLang="en-US" dirty="0">
              <a:ea typeface="ＭＳ Ｐゴシック" pitchFamily="-84" charset="-128"/>
            </a:endParaRPr>
          </a:p>
        </p:txBody>
      </p:sp>
    </p:spTree>
    <p:extLst>
      <p:ext uri="{BB962C8B-B14F-4D97-AF65-F5344CB8AC3E}">
        <p14:creationId xmlns:p14="http://schemas.microsoft.com/office/powerpoint/2010/main" val="16212364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84" charset="-128"/>
            </a:endParaRPr>
          </a:p>
        </p:txBody>
      </p:sp>
    </p:spTree>
    <p:extLst>
      <p:ext uri="{BB962C8B-B14F-4D97-AF65-F5344CB8AC3E}">
        <p14:creationId xmlns:p14="http://schemas.microsoft.com/office/powerpoint/2010/main" val="126421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1027"/>
          <p:cNvSpPr>
            <a:spLocks noGrp="1" noChangeArrowheads="1"/>
          </p:cNvSpPr>
          <p:nvPr>
            <p:ph type="body" idx="1"/>
          </p:nvPr>
        </p:nvSpPr>
        <p:spPr bwMode="auto">
          <a:noFill/>
        </p:spPr>
        <p:txBody>
          <a:bodyPr/>
          <a:lstStyle/>
          <a:p>
            <a:r>
              <a:rPr lang="en-US" altLang="en-US" dirty="0">
                <a:ea typeface="ＭＳ Ｐゴシック" pitchFamily="-84" charset="-128"/>
              </a:rPr>
              <a:t>Plant assets are recorded at cost when acquired. </a:t>
            </a:r>
            <a:r>
              <a:rPr lang="en-US" altLang="en-US" b="1" dirty="0">
                <a:ea typeface="ＭＳ Ｐゴシック" pitchFamily="-84" charset="-128"/>
              </a:rPr>
              <a:t>Cost </a:t>
            </a:r>
            <a:r>
              <a:rPr lang="en-US" altLang="en-US" dirty="0">
                <a:ea typeface="ＭＳ Ｐゴシック" pitchFamily="-84" charset="-128"/>
              </a:rPr>
              <a:t>includes all normal and reasonable expenditures necessary to get an asset in place and ready for its intended use. The cost of a machine, for example, includes its invoice cost less any discount, plus necessary shipping, assembling, installing, and testing costs. Examples are the costs of building a base for a machine, installing electrical hookups, and testing the asset before using it in operations.</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81801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r>
              <a:rPr lang="en-US" altLang="en-US" dirty="0">
                <a:ea typeface="ＭＳ Ｐゴシック" pitchFamily="-84" charset="-128"/>
              </a:rPr>
              <a:t>The costs of machinery and equipment consist of all costs normal and necessary to purchase them and prepare them for their intended use. These include the purchase price, taxes, transportation charges, insurance while in transit, and the installing, assembling, and testing of the machinery and equipment.</a:t>
            </a:r>
          </a:p>
        </p:txBody>
      </p:sp>
    </p:spTree>
    <p:extLst>
      <p:ext uri="{BB962C8B-B14F-4D97-AF65-F5344CB8AC3E}">
        <p14:creationId xmlns:p14="http://schemas.microsoft.com/office/powerpoint/2010/main" val="332312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a:lstStyle/>
          <a:p>
            <a:r>
              <a:rPr lang="en-US" altLang="en-US" dirty="0">
                <a:ea typeface="ＭＳ Ｐゴシック" pitchFamily="-84" charset="-128"/>
              </a:rPr>
              <a:t>A Building account consists of the costs of purchasing or constructing a building that is used in operations. When purchased, a building’s costs usually include its purchase price, taxes, title fees, and lawyer fees. Its costs also include all expenditures to ready it for its intended use, including necessary repairs or renovations. </a:t>
            </a:r>
          </a:p>
          <a:p>
            <a:endParaRPr lang="en-US" altLang="en-US" dirty="0">
              <a:ea typeface="ＭＳ Ｐゴシック" pitchFamily="-84" charset="-128"/>
            </a:endParaRPr>
          </a:p>
          <a:p>
            <a:r>
              <a:rPr lang="en-US" altLang="en-US" dirty="0">
                <a:ea typeface="ＭＳ Ｐゴシック" pitchFamily="-84" charset="-128"/>
              </a:rPr>
              <a:t>When a company constructs a building or any plant asset for its own use, its costs include materials and labor plus indirect overhead cost. Overhead includes heat, lighting, power, and depreciation on machinery used to construct the asset. Costs of construction also include design fees, building permits, and insurance during construction. </a:t>
            </a:r>
          </a:p>
          <a:p>
            <a:endParaRPr lang="en-US" altLang="en-US" dirty="0">
              <a:ea typeface="ＭＳ Ｐゴシック" pitchFamily="-84" charset="-128"/>
            </a:endParaRPr>
          </a:p>
        </p:txBody>
      </p:sp>
    </p:spTree>
    <p:extLst>
      <p:ext uri="{BB962C8B-B14F-4D97-AF65-F5344CB8AC3E}">
        <p14:creationId xmlns:p14="http://schemas.microsoft.com/office/powerpoint/2010/main" val="126069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a:lstStyle/>
          <a:p>
            <a:r>
              <a:rPr lang="en-US" altLang="en-US" b="1" dirty="0">
                <a:ea typeface="ＭＳ Ｐゴシック" pitchFamily="-84" charset="-128"/>
              </a:rPr>
              <a:t>Land improvements </a:t>
            </a:r>
            <a:r>
              <a:rPr lang="en-US" altLang="en-US" dirty="0">
                <a:ea typeface="ＭＳ Ｐゴシック" pitchFamily="-84" charset="-128"/>
              </a:rPr>
              <a:t>are additions to land and have limited useful lives. Examples are parking lots, driveways, walkways, fences, and lighting systems. Costs of land improvements include costs necessary to make those improvements ready for their intended use.</a:t>
            </a:r>
          </a:p>
        </p:txBody>
      </p:sp>
    </p:spTree>
    <p:extLst>
      <p:ext uri="{BB962C8B-B14F-4D97-AF65-F5344CB8AC3E}">
        <p14:creationId xmlns:p14="http://schemas.microsoft.com/office/powerpoint/2010/main" val="419570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92E382-1CC1-4315-9539-C194D88216E0}"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1C65E7-320B-49F9-9149-E332794664DF}"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BEDF6D-08A9-4B38-9608-EA570C421A81}"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846E071-CA37-4C04-94A1-CFCA0D476C84}"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D1E6EC-9158-47E0-A831-69E83D5E386B}"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4582FA-3F5A-4F0F-B4E2-380A18A0BE4B}"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F1FEA6-2F67-406F-9840-AC9EC16C8928}"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B6EBF7A-A93F-4001-9929-3F3D87CBC713}"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32D00A-68AD-4738-A2A7-A8B02B1362C6}"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77DEEE-DFAA-4836-A404-28129CDF41C2}"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B5BA75-8524-4BEC-A412-078BE2EFA109}"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8B1835-8804-4ADF-A534-66D900238C25}"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7062F5-B4F9-406C-890C-C3E8D5F26061}"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EA4ED0-D6FE-4EBA-89C5-E88E804B7A39}"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564AF-5CD9-4331-B50D-4BC50491CADE}" type="datetime1">
              <a:rPr lang="en-US" smtClean="0"/>
              <a:pPr>
                <a:defRPr/>
              </a:pPr>
              <a:t>5/6/2020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4C7ABF4-E00C-45AC-A0BC-9CD44B18975B}"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69E67F-1E40-401F-807B-113B99DA0151}" type="datetime1">
              <a:rPr lang="en-US" smtClean="0"/>
              <a:pPr>
                <a:defRPr/>
              </a:pPr>
              <a:t>5/6/2020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5BDF8CB-D0EC-4A6E-8CE0-48EC96ECDB84}"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0387E4B-0002-4129-9D29-0F6FC0E61E2D}" type="datetime1">
              <a:rPr lang="en-US" smtClean="0"/>
              <a:pPr>
                <a:defRPr/>
              </a:pPr>
              <a:t>5/6/2020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95E6E5-FA08-4444-9602-12E771847035}"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27DE862-C9BA-4391-8075-043E5007FA73}"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46AE66-3C90-48A3-81F4-1AF24CC0B32C}"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5A4BE4-E115-4007-9C90-AFF6E2A1C10C}"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1B749D-D1EA-41AF-8136-9B4397A73679}"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8D7E13-914A-4EED-9AD8-216242411A04}"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8BE55E-BACC-43A0-ACEA-20E44B80C5FB}"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0AF5AE-F03F-49AB-9361-2D096EC5499D}"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379BF2-0A29-46A9-8198-9C806D37AECB}"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0C254A-4D7C-49D6-AF1D-040CE8B9AF14}"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9F193A-928A-40DC-9C72-AEA7EE6D0C6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10B22C-B20B-4E73-93AC-3EF1B8022048}"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C4183D-3BBD-4799-9702-F5A247B97958}"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1FBE887-D738-49B4-B194-53B4F3E09994}"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A278E7-FA74-482D-B319-39CA93702667}"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53D22B-683C-4E6B-B414-5B36F6848E7A}"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6B972E-9357-4D76-BDC3-107C0EBC7ADC}"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B52C35-48C8-452D-8FA5-932E76031FE3}"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D588F3-BA60-4F63-A218-6BCC239E64DC}"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7BDBF38-9DB3-4DF1-9ABA-C12727B77997}" type="datetime1">
              <a:rPr lang="en-US" smtClean="0"/>
              <a:pPr>
                <a:defRPr/>
              </a:pPr>
              <a:t>5/6/2020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657FC08-D42A-4400-BD90-CE89CA1FB9D8}"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E66C31A-9FD9-4E1A-80DC-F2132D50BFFB}" type="datetime1">
              <a:rPr lang="en-US" smtClean="0"/>
              <a:pPr>
                <a:defRPr/>
              </a:pPr>
              <a:t>5/6/2020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72BEBB-4112-4CD5-BF6E-223727341BD6}"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34462D-0CB8-4E59-AFED-7A9CA0AC6E80}"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67A6BE-42E9-4EC6-A384-9C89DC7DE852}"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770BFC5-8156-4AFA-934B-6BC4B58491B6}" type="datetime1">
              <a:rPr lang="en-US" smtClean="0"/>
              <a:pPr>
                <a:defRPr/>
              </a:pPr>
              <a:t>5/6/2020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A09A25-D362-43EE-BA47-4A5FEB94A3E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4743FA-004A-43C9-BC41-EF78B49EE6D1}"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428C09-4FAB-4C7C-B01F-3615A08DE843}"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E838E6-3A09-4B4C-A3B3-C590B578A71A}"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367FA-7FDB-4870-BB74-8A72BF5F8076}"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D6698F-02D3-45A8-869C-54EA1C2FA3B3}"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BAADC5D-5EBA-4EB1-AC37-A81EA88C2370}"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753E5E-009C-4E81-BABE-F0B205C6D18C}"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787F17-DA18-4D2D-9ABF-5DF30D4F04E1}"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8136E3-B573-4CDA-88F9-C3DDD99363E2}"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48566A-6D68-4995-A28D-F62DB9702D20}"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65938F-ECEB-4B33-B877-BCC8C6E1B095}"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3D4EE9-C3B1-4E2A-BEA8-511B0C20A17E}"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5DBC32-6C82-4085-865B-B7878D8F8754}"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6A3F1A-12CE-4C85-A403-FF005A3C767F}"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E8BECD-09A6-4B36-8B16-2CD76A44B902}"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5EB0157-3F18-4F8C-87E8-1DBA9593A4A8}"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BA2FED-5CEA-4405-AAE1-478520ADB307}" type="datetime1">
              <a:rPr lang="en-US" smtClean="0"/>
              <a:pPr>
                <a:defRPr/>
              </a:pPr>
              <a:t>5/6/2020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D7A993-BD3D-4420-8CDB-D7598F3AD68B}"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32CCE27-EF2F-48AF-97B0-A77790A5B93E}"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C73167-B133-450E-86E9-2FCDBE398A97}"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EF107E-B377-48CF-88F3-F1EF38426EE5}" type="datetime1">
              <a:rPr lang="en-US" smtClean="0"/>
              <a:pPr>
                <a:defRPr/>
              </a:pPr>
              <a:t>5/6/2020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1FCED2-44C4-4599-993C-771F994A33F6}"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03BCFF-4FC3-4D79-B9B0-3A7071E6B029}" type="datetime1">
              <a:rPr lang="en-US" smtClean="0"/>
              <a:pPr>
                <a:defRPr/>
              </a:pPr>
              <a:t>5/6/2020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9B213B-6599-43B6-A535-BE02597D2738}"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225F74-9E2D-4F03-8BAF-2F471CE26767}"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655FB7-A955-47F9-89E4-EF3AB7F78F0C}"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922F416-1048-4321-B343-854FCFBC9BF2}"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74126E-5238-4543-913B-7A3709F1FAD7}"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F65C14-E405-4C72-92C9-A18B878A9218}"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3C9FBC-9635-41A4-A473-29D9C13557B0}"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19B66FE-2CDD-478E-A781-06E29D40AC9B}"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7CA397-15C6-48B8-B6ED-5B8789E60DE3}"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404235-EA07-41D9-AA8F-7831ADB33B24}"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654032-F1E1-48D6-B3CA-D1190DACE50E}"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55E70A-2222-4140-81DA-FBC88B5853AF}"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650E61A-4F37-43D9-8370-5BB668601758}"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AC162A-DC96-4EB8-9B2E-0246C5AC0768}"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208942-C996-46C7-8742-1C2952EBA9D5}"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0A7276-BEE0-468C-A6B2-40856E54064B}"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0AB5E4-8EFA-4FD1-B9B8-D7D3CAEECB9F}"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25229B-9338-4F6D-827D-606D29598470}" type="datetime1">
              <a:rPr lang="en-US" smtClean="0"/>
              <a:pPr>
                <a:defRPr/>
              </a:pPr>
              <a:t>5/6/2020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270425-DD41-49F3-A82A-642D0B06552C}"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85172E-76EA-4DE2-89DF-EA15753FAF2D}" type="datetime1">
              <a:rPr lang="en-US" smtClean="0"/>
              <a:pPr>
                <a:defRPr/>
              </a:pPr>
              <a:t>5/6/2020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06F2DD7-B5B8-46D3-AF8F-9CC3105784C6}"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B5F43A-7A27-4A13-BC8D-5D52CE40BCD1}" type="datetime1">
              <a:rPr lang="en-US" smtClean="0"/>
              <a:pPr>
                <a:defRPr/>
              </a:pPr>
              <a:t>5/6/2020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3767BB-ADA5-4FD4-A52B-1550F6DCE261}"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080C29-5B1E-490A-9994-9A2CDCD346B1}" type="datetime1">
              <a:rPr lang="en-US" smtClean="0"/>
              <a:pPr>
                <a:defRPr/>
              </a:pPr>
              <a:t>5/6/2020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190BE4-533A-46EC-87D6-D51A3E9EC7C6}"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8542B32-84D2-44E2-84AB-4A380C92690D}"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A9773C-C7D8-48DA-8D2E-2758D56BA9E6}"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ED680E-6A90-44A4-83BF-9645F75FEE24}"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ECF622-0DFF-4C52-A3A6-7F4D05D4367A}"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6B9098F-36A8-449D-8121-0201A8DF9E5F}"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2BA230-1E88-4E40-B132-9FA356FA65E4}"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8C1FDE-790C-47E6-BB96-A43880E7DCCE}" type="datetime1">
              <a:rPr lang="en-US" smtClean="0"/>
              <a:pPr>
                <a:defRPr/>
              </a:pPr>
              <a:t>5/6/2020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78CE41-17E1-42D0-811D-7AA7864EB2CF}"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37F3DC-A0E4-4EA5-98E8-189FACCA37B9}" type="datetime1">
              <a:rPr lang="en-US" smtClean="0"/>
              <a:pPr>
                <a:defRPr/>
              </a:pPr>
              <a:t>5/6/2020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145355-2B45-4605-A47E-A826A3C68F26}"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B84C9D-5877-419D-B96A-32525F23F655}" type="datetime1">
              <a:rPr lang="en-US" smtClean="0"/>
              <a:pPr>
                <a:defRPr/>
              </a:pPr>
              <a:t>5/6/2020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47F2E3B-DE1E-4966-BFC8-1CA2DAFBAB28}"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C42551-B1F5-40AD-98CE-EA6C88FB09B4}"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EC7355-F3B9-421C-9424-FBC22D0E6060}"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233510-2238-4BC1-A706-0B1F1CE1A516}" type="datetime1">
              <a:rPr lang="en-US" smtClean="0"/>
              <a:pPr>
                <a:defRPr/>
              </a:pPr>
              <a:t>5/6/2020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664D2A-7965-4825-91F5-90303C7C4339}"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6FF3EE8-D656-4CFA-AC7D-41C7CC1F3647}" type="datetime1">
              <a:rPr lang="en-US" smtClean="0"/>
              <a:pPr>
                <a:defRPr/>
              </a:pPr>
              <a:t>5/6/2020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43C1A96-6B0F-4AAE-911F-61845EE955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242807A-94EE-48B2-993B-44071FCEB7FA}" type="datetime1">
              <a:rPr lang="en-US" smtClean="0"/>
              <a:pPr>
                <a:defRPr/>
              </a:pPr>
              <a:t>5/6/2020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BBCEFA3-27D1-47E8-BEDE-1CDCB2396C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39ADCE6-7505-4E4A-ACB9-FDD913651630}" type="datetime1">
              <a:rPr lang="en-US" smtClean="0"/>
              <a:pPr>
                <a:defRPr/>
              </a:pPr>
              <a:t>5/6/2020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882B264-CA33-43BB-90FA-92425AFABA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1AF4DDD-7A46-44AB-B0E0-EBB3F7704A9F}" type="datetime1">
              <a:rPr lang="en-US" smtClean="0"/>
              <a:pPr>
                <a:defRPr/>
              </a:pPr>
              <a:t>5/6/2020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C520D73-F315-4C7E-97AC-5DD1A0127C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7EFEDC43-1540-47BB-8A7C-C5D1EDAFE98A}" type="datetime1">
              <a:rPr lang="en-US" smtClean="0"/>
              <a:pPr>
                <a:defRPr/>
              </a:pPr>
              <a:t>5/6/2020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A75F274-BCC0-48C1-9BE0-57F77E9B98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ctrTitle"/>
          </p:nvPr>
        </p:nvSpPr>
        <p:spPr>
          <a:xfrm>
            <a:off x="592317" y="535920"/>
            <a:ext cx="7772400" cy="1524000"/>
          </a:xfrm>
        </p:spPr>
        <p:txBody>
          <a:bodyPr/>
          <a:lstStyle/>
          <a:p>
            <a:pPr algn="l" eaLnBrk="1" hangingPunct="1"/>
            <a:r>
              <a:rPr lang="en-US" altLang="en-US" b="1" dirty="0"/>
              <a:t>Accounting for Long-Term Assets </a:t>
            </a:r>
          </a:p>
        </p:txBody>
      </p:sp>
      <p:sp>
        <p:nvSpPr>
          <p:cNvPr id="114691" name="Subtitle 2"/>
          <p:cNvSpPr>
            <a:spLocks noGrp="1"/>
          </p:cNvSpPr>
          <p:nvPr>
            <p:ph type="subTitle" idx="1"/>
          </p:nvPr>
        </p:nvSpPr>
        <p:spPr>
          <a:xfrm>
            <a:off x="609600" y="2133600"/>
            <a:ext cx="5116160" cy="2057400"/>
          </a:xfrm>
        </p:spPr>
        <p:txBody>
          <a:bodyPr/>
          <a:lstStyle/>
          <a:p>
            <a:pPr algn="l" eaLnBrk="1" hangingPunct="1">
              <a:buFont typeface="Wingdings" pitchFamily="-84" charset="2"/>
              <a:buNone/>
            </a:pPr>
            <a:r>
              <a:rPr lang="en-US" altLang="en-US" dirty="0">
                <a:solidFill>
                  <a:srgbClr val="898989"/>
                </a:solidFill>
              </a:rPr>
              <a:t>Chapter 8</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id="{668B2A63-2420-4148-A722-B6F73938A75D}"/>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020762" y="5534258"/>
            <a:ext cx="7010400" cy="64376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38100" dir="5400000" rotWithShape="0">
              <a:srgbClr val="808080">
                <a:alpha val="42998"/>
              </a:srgbClr>
            </a:outerShdw>
          </a:effectLst>
        </p:spPr>
        <p:txBody>
          <a:bodyPr wrap="square" lIns="90488" tIns="44450" rIns="90488" bIns="44450">
            <a:spAutoFit/>
          </a:bodyPr>
          <a:lstStyle/>
          <a:p>
            <a:pPr algn="ctr"/>
            <a:r>
              <a:rPr lang="en-US" altLang="en-US" sz="3600" dirty="0">
                <a:latin typeface="Calibri" pitchFamily="-84" charset="0"/>
              </a:rPr>
              <a:t>Land is </a:t>
            </a:r>
            <a:r>
              <a:rPr lang="en-US" altLang="en-US" sz="3600" b="1" dirty="0">
                <a:solidFill>
                  <a:srgbClr val="800000"/>
                </a:solidFill>
                <a:latin typeface="Calibri" pitchFamily="-84" charset="0"/>
              </a:rPr>
              <a:t>not</a:t>
            </a:r>
            <a:r>
              <a:rPr lang="en-US" altLang="en-US" sz="3600" dirty="0">
                <a:latin typeface="Calibri" pitchFamily="-84" charset="0"/>
              </a:rPr>
              <a:t> depreciable.</a:t>
            </a:r>
          </a:p>
        </p:txBody>
      </p:sp>
      <p:sp>
        <p:nvSpPr>
          <p:cNvPr id="7171" name="Line 3"/>
          <p:cNvSpPr>
            <a:spLocks noChangeShapeType="1"/>
          </p:cNvSpPr>
          <p:nvPr/>
        </p:nvSpPr>
        <p:spPr bwMode="auto">
          <a:xfrm>
            <a:off x="4495800" y="2033588"/>
            <a:ext cx="0" cy="5334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2" name="Line 4"/>
          <p:cNvSpPr>
            <a:spLocks noChangeShapeType="1"/>
          </p:cNvSpPr>
          <p:nvPr/>
        </p:nvSpPr>
        <p:spPr bwMode="auto">
          <a:xfrm flipV="1">
            <a:off x="4495800" y="4267200"/>
            <a:ext cx="0" cy="6858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3" name="Line 5"/>
          <p:cNvSpPr>
            <a:spLocks noChangeShapeType="1"/>
          </p:cNvSpPr>
          <p:nvPr/>
        </p:nvSpPr>
        <p:spPr bwMode="auto">
          <a:xfrm flipV="1">
            <a:off x="2528015" y="3733800"/>
            <a:ext cx="1066800" cy="4572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4" name="Line 6"/>
          <p:cNvSpPr>
            <a:spLocks noChangeShapeType="1"/>
          </p:cNvSpPr>
          <p:nvPr/>
        </p:nvSpPr>
        <p:spPr bwMode="auto">
          <a:xfrm flipV="1">
            <a:off x="5435175" y="2558867"/>
            <a:ext cx="1495425" cy="6096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5" name="Line 7"/>
          <p:cNvSpPr>
            <a:spLocks noChangeShapeType="1"/>
          </p:cNvSpPr>
          <p:nvPr/>
        </p:nvSpPr>
        <p:spPr bwMode="auto">
          <a:xfrm>
            <a:off x="2223792" y="2508552"/>
            <a:ext cx="13716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6" name="Line 8"/>
          <p:cNvSpPr>
            <a:spLocks noChangeShapeType="1"/>
          </p:cNvSpPr>
          <p:nvPr/>
        </p:nvSpPr>
        <p:spPr bwMode="auto">
          <a:xfrm>
            <a:off x="5380333" y="3810000"/>
            <a:ext cx="1447800" cy="4572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1865" name="Rectangle 9"/>
          <p:cNvSpPr>
            <a:spLocks noChangeArrowheads="1"/>
          </p:cNvSpPr>
          <p:nvPr/>
        </p:nvSpPr>
        <p:spPr bwMode="auto">
          <a:xfrm>
            <a:off x="872877" y="2028523"/>
            <a:ext cx="1319213"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Purchase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price</a:t>
            </a:r>
          </a:p>
        </p:txBody>
      </p:sp>
      <p:sp>
        <p:nvSpPr>
          <p:cNvPr id="121866" name="Rectangle 10"/>
          <p:cNvSpPr>
            <a:spLocks noChangeArrowheads="1"/>
          </p:cNvSpPr>
          <p:nvPr/>
        </p:nvSpPr>
        <p:spPr bwMode="auto">
          <a:xfrm>
            <a:off x="737315" y="3685191"/>
            <a:ext cx="1790700"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Real estate</a:t>
            </a:r>
          </a:p>
          <a:p>
            <a:pPr algn="ctr"/>
            <a:r>
              <a:rPr lang="en-US" altLang="en-US" sz="2400" dirty="0">
                <a:solidFill>
                  <a:srgbClr val="862110"/>
                </a:solidFill>
                <a:latin typeface="Calibri" pitchFamily="-84" charset="0"/>
              </a:rPr>
              <a:t>commissions</a:t>
            </a:r>
          </a:p>
        </p:txBody>
      </p:sp>
      <p:sp>
        <p:nvSpPr>
          <p:cNvPr id="121867" name="Rectangle 11"/>
          <p:cNvSpPr>
            <a:spLocks noChangeArrowheads="1"/>
          </p:cNvSpPr>
          <p:nvPr/>
        </p:nvSpPr>
        <p:spPr bwMode="auto">
          <a:xfrm>
            <a:off x="2825750" y="1482726"/>
            <a:ext cx="3340100" cy="458787"/>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insurance premiums</a:t>
            </a:r>
          </a:p>
        </p:txBody>
      </p:sp>
      <p:sp>
        <p:nvSpPr>
          <p:cNvPr id="121868" name="Rectangle 12"/>
          <p:cNvSpPr>
            <a:spLocks noChangeArrowheads="1"/>
          </p:cNvSpPr>
          <p:nvPr/>
        </p:nvSpPr>
        <p:spPr bwMode="auto">
          <a:xfrm>
            <a:off x="6907726" y="2199603"/>
            <a:ext cx="1271055" cy="828432"/>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Property</a:t>
            </a:r>
          </a:p>
          <a:p>
            <a:pPr algn="ctr"/>
            <a:r>
              <a:rPr lang="en-US" altLang="en-US" sz="2400" dirty="0">
                <a:solidFill>
                  <a:srgbClr val="862110"/>
                </a:solidFill>
                <a:latin typeface="Calibri" pitchFamily="-84" charset="0"/>
              </a:rPr>
              <a:t>taxes</a:t>
            </a:r>
          </a:p>
        </p:txBody>
      </p:sp>
      <p:sp>
        <p:nvSpPr>
          <p:cNvPr id="121869" name="Rectangle 13"/>
          <p:cNvSpPr>
            <a:spLocks noChangeArrowheads="1"/>
          </p:cNvSpPr>
          <p:nvPr/>
        </p:nvSpPr>
        <p:spPr bwMode="auto">
          <a:xfrm>
            <a:off x="6828133" y="3863517"/>
            <a:ext cx="1401762"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Surveying</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fees</a:t>
            </a:r>
          </a:p>
        </p:txBody>
      </p:sp>
      <p:sp>
        <p:nvSpPr>
          <p:cNvPr id="121870" name="Rectangle 14"/>
          <p:cNvSpPr>
            <a:spLocks noChangeArrowheads="1"/>
          </p:cNvSpPr>
          <p:nvPr/>
        </p:nvSpPr>
        <p:spPr bwMode="auto">
          <a:xfrm>
            <a:off x="2381250" y="4834432"/>
            <a:ext cx="3784600" cy="458788"/>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search and transfer fees</a:t>
            </a:r>
          </a:p>
        </p:txBody>
      </p:sp>
      <p:sp>
        <p:nvSpPr>
          <p:cNvPr id="121871" name="Rectangle 15"/>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Land</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 name="Oval 1"/>
          <p:cNvSpPr/>
          <p:nvPr/>
        </p:nvSpPr>
        <p:spPr>
          <a:xfrm>
            <a:off x="3569891" y="2589213"/>
            <a:ext cx="1912143" cy="1700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Land</a:t>
            </a:r>
          </a:p>
        </p:txBody>
      </p:sp>
      <p:sp>
        <p:nvSpPr>
          <p:cNvPr id="22" name="Rounded Rectangle 15">
            <a:extLst>
              <a:ext uri="{FF2B5EF4-FFF2-40B4-BE49-F238E27FC236}">
                <a16:creationId xmlns:a16="http://schemas.microsoft.com/office/drawing/2014/main" id="{222A0376-D68C-405D-9FC5-E15DC4C61D2F}"/>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23" name="Rectangle 22">
            <a:extLst>
              <a:ext uri="{FF2B5EF4-FFF2-40B4-BE49-F238E27FC236}">
                <a16:creationId xmlns:a16="http://schemas.microsoft.com/office/drawing/2014/main" id="{F9A8BCEE-4527-A84A-BE58-FF3F08FC9E2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Slide Number Placeholder 7">
            <a:extLst>
              <a:ext uri="{FF2B5EF4-FFF2-40B4-BE49-F238E27FC236}">
                <a16:creationId xmlns:a16="http://schemas.microsoft.com/office/drawing/2014/main" id="{EE39B4FF-9185-0B4A-83DC-4B950C039B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title"/>
          </p:nvPr>
        </p:nvSpPr>
        <p:spPr/>
        <p:txBody>
          <a:bodyPr/>
          <a:lstStyle/>
          <a:p>
            <a:pPr eaLnBrk="1" hangingPunct="1"/>
            <a:r>
              <a:rPr lang="en-US" altLang="en-US" b="1" dirty="0">
                <a:ea typeface="ＭＳ Ｐゴシック" pitchFamily="-84" charset="-128"/>
                <a:cs typeface="Arial" charset="0"/>
              </a:rPr>
              <a:t>Lump-Sum Purchase</a:t>
            </a:r>
          </a:p>
        </p:txBody>
      </p:sp>
      <p:sp>
        <p:nvSpPr>
          <p:cNvPr id="21507" name="Rectangle 2"/>
          <p:cNvSpPr>
            <a:spLocks noGrp="1" noChangeArrowheads="1"/>
          </p:cNvSpPr>
          <p:nvPr>
            <p:ph type="body" idx="4294967295"/>
          </p:nvPr>
        </p:nvSpPr>
        <p:spPr>
          <a:xfrm>
            <a:off x="419100" y="2598435"/>
            <a:ext cx="8229600" cy="1666874"/>
          </a:xfrm>
          <a:solidFill>
            <a:schemeClr val="bg2">
              <a:lumMod val="75000"/>
            </a:schemeClr>
          </a:solidFill>
          <a:ln w="28575" cap="flat">
            <a:solidFill>
              <a:srgbClr val="7D60A0"/>
            </a:solidFill>
            <a:headEnd type="none" w="med" len="med"/>
            <a:tailEnd type="none" w="med" len="med"/>
          </a:ln>
          <a:effectLst>
            <a:outerShdw dist="38100" dir="2700000" algn="br" rotWithShape="0">
              <a:srgbClr val="000000">
                <a:alpha val="42998"/>
              </a:srgbClr>
            </a:outerShdw>
          </a:effectLst>
        </p:spPr>
        <p:txBody>
          <a:bodyPr lIns="90488" tIns="44450" rIns="90488" bIns="44450" rtlCol="0">
            <a:normAutofit lnSpcReduction="10000"/>
          </a:bodyPr>
          <a:lstStyle/>
          <a:p>
            <a:pPr marL="0" eaLnBrk="1" fontAlgn="auto" hangingPunct="1">
              <a:spcAft>
                <a:spcPts val="0"/>
              </a:spcAft>
              <a:buFont typeface="Wingdings" pitchFamily="-84" charset="2"/>
              <a:buNone/>
              <a:defRPr/>
            </a:pPr>
            <a:r>
              <a:rPr lang="en-US" altLang="en-US" sz="2600" dirty="0">
                <a:solidFill>
                  <a:srgbClr val="000000"/>
                </a:solidFill>
                <a:ea typeface="ＭＳ Ｐゴシック" pitchFamily="-84" charset="-128"/>
                <a:cs typeface="Arial" charset="0"/>
              </a:rPr>
              <a:t>CarMax paid $90,000 cash to acquire a group of items consisting of land appraised at $40,000, and a building appraised at $60,000. The $90,000 cost will be allocated on the basis of appraised values as shown:</a:t>
            </a:r>
          </a:p>
        </p:txBody>
      </p:sp>
      <p:sp>
        <p:nvSpPr>
          <p:cNvPr id="11268" name="Text Box 4"/>
          <p:cNvSpPr txBox="1">
            <a:spLocks noChangeArrowheads="1"/>
          </p:cNvSpPr>
          <p:nvPr/>
        </p:nvSpPr>
        <p:spPr bwMode="auto">
          <a:xfrm>
            <a:off x="409402" y="1467055"/>
            <a:ext cx="8277398" cy="892175"/>
          </a:xfrm>
          <a:prstGeom prst="rect">
            <a:avLst/>
          </a:prstGeom>
          <a:solidFill>
            <a:srgbClr val="FFFFCC"/>
          </a:solidFill>
          <a:ln w="9525">
            <a:solidFill>
              <a:schemeClr val="tx1"/>
            </a:solidFill>
            <a:miter lim="800000"/>
            <a:headEnd/>
            <a:tailEnd/>
          </a:ln>
          <a:effectLst>
            <a:outerShdw blurRad="63500" dist="38099" dir="2700000" algn="ctr" rotWithShape="0">
              <a:schemeClr val="tx2">
                <a:alpha val="74997"/>
              </a:schemeClr>
            </a:outerShdw>
          </a:effectLst>
        </p:spPr>
        <p:txBody>
          <a:bodyPr wrap="square">
            <a:spAutoFit/>
          </a:bodyPr>
          <a:lstStyle/>
          <a:p>
            <a:pPr algn="ctr">
              <a:defRPr/>
            </a:pPr>
            <a:r>
              <a:rPr lang="en-US" sz="2600" dirty="0">
                <a:solidFill>
                  <a:srgbClr val="663300"/>
                </a:solidFill>
                <a:latin typeface="Calibri" pitchFamily="-84" charset="0"/>
              </a:rPr>
              <a:t>The total cost of a combined purchase of land and building is allocated based of their </a:t>
            </a:r>
            <a:r>
              <a:rPr lang="en-US" sz="2600" dirty="0">
                <a:solidFill>
                  <a:srgbClr val="0033CC"/>
                </a:solidFill>
                <a:latin typeface="Calibri" pitchFamily="-84" charset="0"/>
              </a:rPr>
              <a:t>relative fair market values</a:t>
            </a:r>
            <a:r>
              <a:rPr lang="en-US" sz="2600" dirty="0">
                <a:solidFill>
                  <a:srgbClr val="663300"/>
                </a:solidFill>
                <a:latin typeface="Calibri" pitchFamily="-84" charset="0"/>
              </a:rPr>
              <a: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TextBox 9"/>
          <p:cNvSpPr txBox="1"/>
          <p:nvPr/>
        </p:nvSpPr>
        <p:spPr>
          <a:xfrm>
            <a:off x="7869237" y="776173"/>
            <a:ext cx="817563"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8.4</a:t>
            </a:r>
          </a:p>
        </p:txBody>
      </p:sp>
      <p:pic>
        <p:nvPicPr>
          <p:cNvPr id="3" name="Picture 2"/>
          <p:cNvPicPr>
            <a:picLocks noChangeAspect="1"/>
          </p:cNvPicPr>
          <p:nvPr/>
        </p:nvPicPr>
        <p:blipFill>
          <a:blip r:embed="rId3"/>
          <a:stretch>
            <a:fillRect/>
          </a:stretch>
        </p:blipFill>
        <p:spPr>
          <a:xfrm>
            <a:off x="587051" y="4743719"/>
            <a:ext cx="7947349" cy="1199611"/>
          </a:xfrm>
          <a:prstGeom prst="rect">
            <a:avLst/>
          </a:prstGeom>
        </p:spPr>
      </p:pic>
      <p:sp>
        <p:nvSpPr>
          <p:cNvPr id="13" name="Rounded Rectangle 15">
            <a:extLst>
              <a:ext uri="{FF2B5EF4-FFF2-40B4-BE49-F238E27FC236}">
                <a16:creationId xmlns:a16="http://schemas.microsoft.com/office/drawing/2014/main" id="{3A057625-0A54-4B1A-900C-BBFC67F313E9}"/>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11" name="Rectangle 10">
            <a:extLst>
              <a:ext uri="{FF2B5EF4-FFF2-40B4-BE49-F238E27FC236}">
                <a16:creationId xmlns:a16="http://schemas.microsoft.com/office/drawing/2014/main" id="{951BD80C-9491-FD43-853D-63AC8CB5BE3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E83BD591-9135-DA49-A857-2F0EB1294CA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Compute and record depreciation using the straight-line, units-of-production, and declining-balance methods.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0262" y="5517843"/>
            <a:ext cx="7315200" cy="87313"/>
          </a:xfrm>
          <a:prstGeom prst="rect">
            <a:avLst/>
          </a:prstGeom>
          <a:noFill/>
          <a:ln w="9525">
            <a:noFill/>
            <a:miter lim="800000"/>
            <a:headEnd/>
            <a:tailEnd/>
          </a:ln>
        </p:spPr>
      </p:pic>
      <p:sp>
        <p:nvSpPr>
          <p:cNvPr id="8" name="TextBox 7"/>
          <p:cNvSpPr txBox="1"/>
          <p:nvPr/>
        </p:nvSpPr>
        <p:spPr>
          <a:xfrm>
            <a:off x="1943100" y="92903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id="{370B5C23-6082-F341-B94F-A437CD84A5E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5948B0BD-F4B9-9C49-B669-FE573233328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p:cNvSpPr>
          <p:nvPr/>
        </p:nvSpPr>
        <p:spPr bwMode="auto">
          <a:xfrm>
            <a:off x="3783013" y="2971800"/>
            <a:ext cx="1017587" cy="1143000"/>
          </a:xfrm>
          <a:custGeom>
            <a:avLst/>
            <a:gdLst>
              <a:gd name="T0" fmla="*/ 2147483647 w 625"/>
              <a:gd name="T1" fmla="*/ 2147483647 h 529"/>
              <a:gd name="T2" fmla="*/ 2147483647 w 625"/>
              <a:gd name="T3" fmla="*/ 2147483647 h 529"/>
              <a:gd name="T4" fmla="*/ 2147483647 w 625"/>
              <a:gd name="T5" fmla="*/ 2147483647 h 529"/>
              <a:gd name="T6" fmla="*/ 2147483647 w 625"/>
              <a:gd name="T7" fmla="*/ 2147483647 h 529"/>
              <a:gd name="T8" fmla="*/ 2147483647 w 625"/>
              <a:gd name="T9" fmla="*/ 2147483647 h 529"/>
              <a:gd name="T10" fmla="*/ 2147483647 w 625"/>
              <a:gd name="T11" fmla="*/ 2147483647 h 529"/>
              <a:gd name="T12" fmla="*/ 2147483647 w 625"/>
              <a:gd name="T13" fmla="*/ 2147483647 h 529"/>
              <a:gd name="T14" fmla="*/ 2147483647 w 625"/>
              <a:gd name="T15" fmla="*/ 2147483647 h 529"/>
              <a:gd name="T16" fmla="*/ 2147483647 w 625"/>
              <a:gd name="T17" fmla="*/ 2147483647 h 529"/>
              <a:gd name="T18" fmla="*/ 2147483647 w 625"/>
              <a:gd name="T19" fmla="*/ 2147483647 h 529"/>
              <a:gd name="T20" fmla="*/ 2147483647 w 625"/>
              <a:gd name="T21" fmla="*/ 2147483647 h 529"/>
              <a:gd name="T22" fmla="*/ 2147483647 w 625"/>
              <a:gd name="T23" fmla="*/ 2147483647 h 529"/>
              <a:gd name="T24" fmla="*/ 2147483647 w 625"/>
              <a:gd name="T25" fmla="*/ 2147483647 h 529"/>
              <a:gd name="T26" fmla="*/ 0 w 625"/>
              <a:gd name="T27" fmla="*/ 0 h 529"/>
              <a:gd name="T28" fmla="*/ 2147483647 w 625"/>
              <a:gd name="T29" fmla="*/ 0 h 529"/>
              <a:gd name="T30" fmla="*/ 2147483647 w 625"/>
              <a:gd name="T31" fmla="*/ 2147483647 h 529"/>
              <a:gd name="T32" fmla="*/ 2147483647 w 625"/>
              <a:gd name="T33" fmla="*/ 2147483647 h 529"/>
              <a:gd name="T34" fmla="*/ 2147483647 w 625"/>
              <a:gd name="T35" fmla="*/ 2147483647 h 529"/>
              <a:gd name="T36" fmla="*/ 2147483647 w 625"/>
              <a:gd name="T37" fmla="*/ 2147483647 h 529"/>
              <a:gd name="T38" fmla="*/ 2147483647 w 625"/>
              <a:gd name="T39" fmla="*/ 2147483647 h 529"/>
              <a:gd name="T40" fmla="*/ 2147483647 w 625"/>
              <a:gd name="T41" fmla="*/ 2147483647 h 529"/>
              <a:gd name="T42" fmla="*/ 2147483647 w 625"/>
              <a:gd name="T43" fmla="*/ 2147483647 h 529"/>
              <a:gd name="T44" fmla="*/ 2147483647 w 625"/>
              <a:gd name="T45" fmla="*/ 2147483647 h 529"/>
              <a:gd name="T46" fmla="*/ 2147483647 w 625"/>
              <a:gd name="T47" fmla="*/ 2147483647 h 529"/>
              <a:gd name="T48" fmla="*/ 2147483647 w 625"/>
              <a:gd name="T49" fmla="*/ 2147483647 h 529"/>
              <a:gd name="T50" fmla="*/ 2147483647 w 625"/>
              <a:gd name="T51" fmla="*/ 2147483647 h 529"/>
              <a:gd name="T52" fmla="*/ 2147483647 w 625"/>
              <a:gd name="T53" fmla="*/ 2147483647 h 529"/>
              <a:gd name="T54" fmla="*/ 2147483647 w 625"/>
              <a:gd name="T55" fmla="*/ 2147483647 h 529"/>
              <a:gd name="T56" fmla="*/ 2147483647 w 625"/>
              <a:gd name="T57" fmla="*/ 2147483647 h 529"/>
              <a:gd name="T58" fmla="*/ 2147483647 w 625"/>
              <a:gd name="T59" fmla="*/ 2147483647 h 529"/>
              <a:gd name="T60" fmla="*/ 2147483647 w 625"/>
              <a:gd name="T61" fmla="*/ 2147483647 h 529"/>
              <a:gd name="T62" fmla="*/ 2147483647 w 625"/>
              <a:gd name="T63" fmla="*/ 2147483647 h 529"/>
              <a:gd name="T64" fmla="*/ 2147483647 w 625"/>
              <a:gd name="T65" fmla="*/ 2147483647 h 5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529"/>
              <a:gd name="T101" fmla="*/ 625 w 625"/>
              <a:gd name="T102" fmla="*/ 529 h 5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529">
                <a:moveTo>
                  <a:pt x="348" y="418"/>
                </a:moveTo>
                <a:lnTo>
                  <a:pt x="347" y="381"/>
                </a:lnTo>
                <a:lnTo>
                  <a:pt x="339" y="334"/>
                </a:lnTo>
                <a:lnTo>
                  <a:pt x="328" y="288"/>
                </a:lnTo>
                <a:lnTo>
                  <a:pt x="310" y="245"/>
                </a:lnTo>
                <a:lnTo>
                  <a:pt x="290" y="203"/>
                </a:lnTo>
                <a:lnTo>
                  <a:pt x="268" y="163"/>
                </a:lnTo>
                <a:lnTo>
                  <a:pt x="240" y="126"/>
                </a:lnTo>
                <a:lnTo>
                  <a:pt x="210" y="94"/>
                </a:lnTo>
                <a:lnTo>
                  <a:pt x="177" y="66"/>
                </a:lnTo>
                <a:lnTo>
                  <a:pt x="141" y="43"/>
                </a:lnTo>
                <a:lnTo>
                  <a:pt x="103" y="24"/>
                </a:lnTo>
                <a:lnTo>
                  <a:pt x="63" y="10"/>
                </a:lnTo>
                <a:lnTo>
                  <a:pt x="0" y="0"/>
                </a:lnTo>
                <a:lnTo>
                  <a:pt x="17" y="0"/>
                </a:lnTo>
                <a:lnTo>
                  <a:pt x="101" y="9"/>
                </a:lnTo>
                <a:lnTo>
                  <a:pt x="154" y="21"/>
                </a:lnTo>
                <a:lnTo>
                  <a:pt x="207" y="37"/>
                </a:lnTo>
                <a:lnTo>
                  <a:pt x="256" y="57"/>
                </a:lnTo>
                <a:lnTo>
                  <a:pt x="303" y="81"/>
                </a:lnTo>
                <a:lnTo>
                  <a:pt x="348" y="108"/>
                </a:lnTo>
                <a:lnTo>
                  <a:pt x="388" y="139"/>
                </a:lnTo>
                <a:lnTo>
                  <a:pt x="424" y="172"/>
                </a:lnTo>
                <a:lnTo>
                  <a:pt x="454" y="209"/>
                </a:lnTo>
                <a:lnTo>
                  <a:pt x="483" y="249"/>
                </a:lnTo>
                <a:lnTo>
                  <a:pt x="504" y="290"/>
                </a:lnTo>
                <a:lnTo>
                  <a:pt x="520" y="332"/>
                </a:lnTo>
                <a:lnTo>
                  <a:pt x="530" y="374"/>
                </a:lnTo>
                <a:lnTo>
                  <a:pt x="537" y="418"/>
                </a:lnTo>
                <a:lnTo>
                  <a:pt x="624" y="419"/>
                </a:lnTo>
                <a:lnTo>
                  <a:pt x="441" y="528"/>
                </a:lnTo>
                <a:lnTo>
                  <a:pt x="256" y="419"/>
                </a:lnTo>
                <a:lnTo>
                  <a:pt x="348" y="418"/>
                </a:lnTo>
              </a:path>
            </a:pathLst>
          </a:custGeom>
          <a:solidFill>
            <a:srgbClr val="FF0000"/>
          </a:solidFill>
          <a:ln w="12700" cap="rnd">
            <a:solidFill>
              <a:schemeClr val="tx1"/>
            </a:solidFill>
            <a:round/>
            <a:headEnd/>
            <a:tailEnd/>
          </a:ln>
          <a:effectLst>
            <a:outerShdw dist="35921" dir="2700000" algn="ctr" rotWithShape="0">
              <a:schemeClr val="tx2"/>
            </a:outerShdw>
          </a:effectLst>
        </p:spPr>
        <p:txBody>
          <a:bodyPr/>
          <a:lstStyle/>
          <a:p>
            <a:endParaRPr lang="en-US" dirty="0"/>
          </a:p>
        </p:txBody>
      </p:sp>
      <p:sp>
        <p:nvSpPr>
          <p:cNvPr id="124931" name="Rectangle 3"/>
          <p:cNvSpPr>
            <a:spLocks noChangeArrowheads="1"/>
          </p:cNvSpPr>
          <p:nvPr/>
        </p:nvSpPr>
        <p:spPr bwMode="auto">
          <a:xfrm>
            <a:off x="419100" y="1981200"/>
            <a:ext cx="8343900" cy="1377950"/>
          </a:xfrm>
          <a:prstGeom prst="rect">
            <a:avLst/>
          </a:prstGeom>
          <a:solidFill>
            <a:srgbClr val="C4BD97"/>
          </a:solidFill>
          <a:ln w="12700">
            <a:solidFill>
              <a:srgbClr val="984807"/>
            </a:solidFill>
            <a:miter lim="800000"/>
            <a:headEnd/>
            <a:tailEnd/>
          </a:ln>
          <a:effectLst>
            <a:outerShdw dist="38100" dir="2700000" algn="br" rotWithShape="0">
              <a:srgbClr val="808080">
                <a:alpha val="42998"/>
              </a:srgbClr>
            </a:outerShdw>
          </a:effectLst>
        </p:spPr>
        <p:txBody>
          <a:bodyPr lIns="90488" tIns="44450" rIns="90488" bIns="44450">
            <a:spAutoFit/>
          </a:bodyPr>
          <a:lstStyle/>
          <a:p>
            <a:pPr algn="ctr">
              <a:lnSpc>
                <a:spcPct val="90000"/>
              </a:lnSpc>
              <a:spcBef>
                <a:spcPct val="40000"/>
              </a:spcBef>
            </a:pPr>
            <a:r>
              <a:rPr lang="en-US" altLang="en-US" sz="3100" dirty="0">
                <a:latin typeface="Calibri" pitchFamily="-84" charset="0"/>
              </a:rPr>
              <a:t>Depreciation is the process of allocating the cost of a plant asset to expense in the accounting periods benefiting from its use. </a:t>
            </a:r>
          </a:p>
        </p:txBody>
      </p:sp>
      <p:grpSp>
        <p:nvGrpSpPr>
          <p:cNvPr id="2" name="Group 4"/>
          <p:cNvGrpSpPr>
            <a:grpSpLocks/>
          </p:cNvGrpSpPr>
          <p:nvPr/>
        </p:nvGrpSpPr>
        <p:grpSpPr bwMode="auto">
          <a:xfrm>
            <a:off x="3452813" y="4175125"/>
            <a:ext cx="2286000" cy="992188"/>
            <a:chOff x="2175" y="2977"/>
            <a:chExt cx="1440" cy="625"/>
          </a:xfrm>
        </p:grpSpPr>
        <p:sp>
          <p:nvSpPr>
            <p:cNvPr id="12303" name="Line 5"/>
            <p:cNvSpPr>
              <a:spLocks noChangeShapeType="1"/>
            </p:cNvSpPr>
            <p:nvPr/>
          </p:nvSpPr>
          <p:spPr bwMode="auto">
            <a:xfrm>
              <a:off x="2175" y="3264"/>
              <a:ext cx="144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4944" name="Rectangle 6"/>
            <p:cNvSpPr>
              <a:spLocks noChangeArrowheads="1"/>
            </p:cNvSpPr>
            <p:nvPr/>
          </p:nvSpPr>
          <p:spPr bwMode="auto">
            <a:xfrm>
              <a:off x="2545" y="2977"/>
              <a:ext cx="622" cy="289"/>
            </a:xfrm>
            <a:prstGeom prst="rect">
              <a:avLst/>
            </a:prstGeom>
            <a:noFill/>
            <a:ln w="12700">
              <a:noFill/>
              <a:miter lim="800000"/>
              <a:headEnd/>
              <a:tailEnd/>
            </a:ln>
          </p:spPr>
          <p:txBody>
            <a:bodyPr lIns="90488" tIns="44450" rIns="90488" bIns="44450">
              <a:spAutoFit/>
            </a:bodyPr>
            <a:lstStyle/>
            <a:p>
              <a:r>
                <a:rPr lang="en-US" altLang="en-US" sz="2400" dirty="0">
                  <a:solidFill>
                    <a:srgbClr val="0033CC"/>
                  </a:solidFill>
                </a:rPr>
                <a:t> </a:t>
              </a:r>
              <a:r>
                <a:rPr lang="en-US" altLang="en-US" sz="2400" dirty="0">
                  <a:solidFill>
                    <a:srgbClr val="0033CC"/>
                  </a:solidFill>
                  <a:latin typeface="Calibri" pitchFamily="-84" charset="0"/>
                </a:rPr>
                <a:t>Cost</a:t>
              </a:r>
            </a:p>
          </p:txBody>
        </p:sp>
        <p:sp>
          <p:nvSpPr>
            <p:cNvPr id="124945" name="Rectangle 7"/>
            <p:cNvSpPr>
              <a:spLocks noChangeArrowheads="1"/>
            </p:cNvSpPr>
            <p:nvPr/>
          </p:nvSpPr>
          <p:spPr bwMode="auto">
            <a:xfrm>
              <a:off x="2338" y="3313"/>
              <a:ext cx="1054" cy="289"/>
            </a:xfrm>
            <a:prstGeom prst="rect">
              <a:avLst/>
            </a:prstGeom>
            <a:noFill/>
            <a:ln w="12700">
              <a:noFill/>
              <a:miter lim="800000"/>
              <a:headEnd/>
              <a:tailEnd/>
            </a:ln>
          </p:spPr>
          <p:txBody>
            <a:bodyPr lIns="90488" tIns="44450" rIns="90488" bIns="44450">
              <a:spAutoFit/>
            </a:bodyPr>
            <a:lstStyle/>
            <a:p>
              <a:r>
                <a:rPr lang="en-US" altLang="en-US" sz="2400" dirty="0">
                  <a:solidFill>
                    <a:srgbClr val="0033CC"/>
                  </a:solidFill>
                  <a:latin typeface="Calibri" pitchFamily="-84" charset="0"/>
                </a:rPr>
                <a:t>Allocation</a:t>
              </a:r>
            </a:p>
          </p:txBody>
        </p:sp>
      </p:grpSp>
      <p:grpSp>
        <p:nvGrpSpPr>
          <p:cNvPr id="3" name="Group 8"/>
          <p:cNvGrpSpPr>
            <a:grpSpLocks/>
          </p:cNvGrpSpPr>
          <p:nvPr/>
        </p:nvGrpSpPr>
        <p:grpSpPr bwMode="auto">
          <a:xfrm>
            <a:off x="787400" y="3810000"/>
            <a:ext cx="2311400" cy="1965325"/>
            <a:chOff x="496" y="2365"/>
            <a:chExt cx="1456" cy="1238"/>
          </a:xfrm>
        </p:grpSpPr>
        <p:sp>
          <p:nvSpPr>
            <p:cNvPr id="12300" name="Rectangle 9"/>
            <p:cNvSpPr>
              <a:spLocks noChangeArrowheads="1"/>
            </p:cNvSpPr>
            <p:nvPr/>
          </p:nvSpPr>
          <p:spPr bwMode="auto">
            <a:xfrm>
              <a:off x="496" y="2693"/>
              <a:ext cx="1456" cy="544"/>
            </a:xfrm>
            <a:prstGeom prst="rect">
              <a:avLst/>
            </a:prstGeom>
            <a:solidFill>
              <a:srgbClr val="FF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800" dirty="0">
                  <a:solidFill>
                    <a:srgbClr val="663300"/>
                  </a:solidFill>
                  <a:latin typeface="Calibri" pitchFamily="-84" charset="0"/>
                </a:rPr>
                <a:t>Acquisition</a:t>
              </a:r>
              <a:br>
                <a:rPr lang="en-US" sz="2800" dirty="0">
                  <a:solidFill>
                    <a:srgbClr val="663300"/>
                  </a:solidFill>
                  <a:latin typeface="Calibri" pitchFamily="-84" charset="0"/>
                </a:rPr>
              </a:br>
              <a:r>
                <a:rPr lang="en-US" sz="2800" dirty="0">
                  <a:solidFill>
                    <a:srgbClr val="663300"/>
                  </a:solidFill>
                  <a:latin typeface="Calibri" pitchFamily="-84" charset="0"/>
                </a:rPr>
                <a:t>Cost</a:t>
              </a:r>
            </a:p>
          </p:txBody>
        </p:sp>
        <p:sp>
          <p:nvSpPr>
            <p:cNvPr id="124941" name="Rectangle 10"/>
            <p:cNvSpPr>
              <a:spLocks noChangeArrowheads="1"/>
            </p:cNvSpPr>
            <p:nvPr/>
          </p:nvSpPr>
          <p:spPr bwMode="auto">
            <a:xfrm>
              <a:off x="688" y="3314"/>
              <a:ext cx="1054" cy="289"/>
            </a:xfrm>
            <a:prstGeom prst="rect">
              <a:avLst/>
            </a:prstGeom>
            <a:noFill/>
            <a:ln w="12700">
              <a:noFill/>
              <a:miter lim="800000"/>
              <a:headEnd/>
              <a:tailEnd/>
            </a:ln>
          </p:spPr>
          <p:txBody>
            <a:bodyPr lIns="90488" tIns="44450" rIns="90488" bIns="44450">
              <a:spAutoFit/>
            </a:bodyPr>
            <a:lstStyle/>
            <a:p>
              <a:pPr algn="ctr"/>
              <a:r>
                <a:rPr lang="en-US" altLang="en-US" sz="2400" dirty="0">
                  <a:solidFill>
                    <a:srgbClr val="0033CC"/>
                  </a:solidFill>
                  <a:latin typeface="Calibri" pitchFamily="-84" charset="0"/>
                </a:rPr>
                <a:t>(Unused)</a:t>
              </a:r>
            </a:p>
          </p:txBody>
        </p:sp>
        <p:sp>
          <p:nvSpPr>
            <p:cNvPr id="124942" name="Rectangle 11"/>
            <p:cNvSpPr>
              <a:spLocks noChangeArrowheads="1"/>
            </p:cNvSpPr>
            <p:nvPr/>
          </p:nvSpPr>
          <p:spPr bwMode="auto">
            <a:xfrm>
              <a:off x="611" y="2365"/>
              <a:ext cx="1223" cy="289"/>
            </a:xfrm>
            <a:prstGeom prst="rect">
              <a:avLst/>
            </a:prstGeom>
            <a:noFill/>
            <a:ln w="12700">
              <a:noFill/>
              <a:miter lim="800000"/>
              <a:headEnd/>
              <a:tailEnd/>
            </a:ln>
          </p:spPr>
          <p:txBody>
            <a:bodyPr wrap="none" lIns="90488" tIns="44450" rIns="90488" bIns="44450">
              <a:spAutoFit/>
            </a:bodyPr>
            <a:lstStyle/>
            <a:p>
              <a:pPr algn="ctr"/>
              <a:r>
                <a:rPr lang="en-US" altLang="en-US" sz="2400" dirty="0">
                  <a:solidFill>
                    <a:srgbClr val="0033CC"/>
                  </a:solidFill>
                  <a:latin typeface="Calibri" pitchFamily="-84" charset="0"/>
                </a:rPr>
                <a:t>Balance Sheet</a:t>
              </a:r>
            </a:p>
          </p:txBody>
        </p:sp>
      </p:grpSp>
      <p:grpSp>
        <p:nvGrpSpPr>
          <p:cNvPr id="4" name="Group 12"/>
          <p:cNvGrpSpPr>
            <a:grpSpLocks/>
          </p:cNvGrpSpPr>
          <p:nvPr/>
        </p:nvGrpSpPr>
        <p:grpSpPr bwMode="auto">
          <a:xfrm>
            <a:off x="5967413" y="3833813"/>
            <a:ext cx="2479675" cy="1941512"/>
            <a:chOff x="3759" y="2380"/>
            <a:chExt cx="1562" cy="1223"/>
          </a:xfrm>
        </p:grpSpPr>
        <p:sp>
          <p:nvSpPr>
            <p:cNvPr id="124937" name="Rectangle 13"/>
            <p:cNvSpPr>
              <a:spLocks noChangeArrowheads="1"/>
            </p:cNvSpPr>
            <p:nvPr/>
          </p:nvSpPr>
          <p:spPr bwMode="auto">
            <a:xfrm>
              <a:off x="4128" y="3314"/>
              <a:ext cx="814" cy="289"/>
            </a:xfrm>
            <a:prstGeom prst="rect">
              <a:avLst/>
            </a:prstGeom>
            <a:noFill/>
            <a:ln w="12700">
              <a:noFill/>
              <a:miter lim="800000"/>
              <a:headEnd/>
              <a:tailEnd/>
            </a:ln>
          </p:spPr>
          <p:txBody>
            <a:bodyPr lIns="90488" tIns="44450" rIns="90488" bIns="44450">
              <a:spAutoFit/>
            </a:bodyPr>
            <a:lstStyle/>
            <a:p>
              <a:pPr algn="ctr"/>
              <a:r>
                <a:rPr lang="en-US" altLang="en-US" sz="2400" dirty="0">
                  <a:solidFill>
                    <a:srgbClr val="9900CC"/>
                  </a:solidFill>
                  <a:latin typeface="Calibri" pitchFamily="-84" charset="0"/>
                </a:rPr>
                <a:t>(Used)</a:t>
              </a:r>
            </a:p>
          </p:txBody>
        </p:sp>
        <p:sp>
          <p:nvSpPr>
            <p:cNvPr id="124938" name="Rectangle 14"/>
            <p:cNvSpPr>
              <a:spLocks noChangeArrowheads="1"/>
            </p:cNvSpPr>
            <p:nvPr/>
          </p:nvSpPr>
          <p:spPr bwMode="auto">
            <a:xfrm>
              <a:off x="3759" y="2380"/>
              <a:ext cx="1562" cy="289"/>
            </a:xfrm>
            <a:prstGeom prst="rect">
              <a:avLst/>
            </a:prstGeom>
            <a:noFill/>
            <a:ln w="12700">
              <a:noFill/>
              <a:miter lim="800000"/>
              <a:headEnd/>
              <a:tailEnd/>
            </a:ln>
          </p:spPr>
          <p:txBody>
            <a:bodyPr wrap="none" lIns="90488" tIns="44450" rIns="90488" bIns="44450">
              <a:spAutoFit/>
            </a:bodyPr>
            <a:lstStyle/>
            <a:p>
              <a:pPr algn="ctr"/>
              <a:r>
                <a:rPr lang="en-US" altLang="en-US" sz="2400" dirty="0">
                  <a:solidFill>
                    <a:srgbClr val="9900CC"/>
                  </a:solidFill>
                  <a:latin typeface="Calibri" pitchFamily="-84" charset="0"/>
                </a:rPr>
                <a:t>Income Statement</a:t>
              </a:r>
            </a:p>
          </p:txBody>
        </p:sp>
        <p:sp>
          <p:nvSpPr>
            <p:cNvPr id="12299" name="Rectangle 15"/>
            <p:cNvSpPr>
              <a:spLocks noChangeArrowheads="1"/>
            </p:cNvSpPr>
            <p:nvPr/>
          </p:nvSpPr>
          <p:spPr bwMode="auto">
            <a:xfrm>
              <a:off x="3812" y="2693"/>
              <a:ext cx="1456" cy="544"/>
            </a:xfrm>
            <a:prstGeom prst="rect">
              <a:avLst/>
            </a:prstGeom>
            <a:solidFill>
              <a:srgbClr val="663300"/>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800" dirty="0">
                  <a:solidFill>
                    <a:srgbClr val="FFFFCC"/>
                  </a:solidFill>
                  <a:latin typeface="Calibri" pitchFamily="-84" charset="0"/>
                </a:rPr>
                <a:t>Expense</a:t>
              </a:r>
            </a:p>
          </p:txBody>
        </p:sp>
      </p:grpSp>
      <p:sp>
        <p:nvSpPr>
          <p:cNvPr id="124935" name="Rectangle 16"/>
          <p:cNvSpPr>
            <a:spLocks noGrp="1" noChangeArrowheads="1"/>
          </p:cNvSpPr>
          <p:nvPr>
            <p:ph type="title"/>
          </p:nvPr>
        </p:nvSpPr>
        <p:spPr>
          <a:xfrm>
            <a:off x="457200" y="457200"/>
            <a:ext cx="8229600" cy="1066800"/>
          </a:xfrm>
        </p:spPr>
        <p:txBody>
          <a:bodyPr/>
          <a:lstStyle/>
          <a:p>
            <a:pPr eaLnBrk="1" hangingPunct="1"/>
            <a:r>
              <a:rPr lang="en-US" altLang="en-US" b="1" dirty="0">
                <a:ea typeface="ＭＳ Ｐゴシック" pitchFamily="-84" charset="-128"/>
                <a:cs typeface="Arial" charset="0"/>
              </a:rPr>
              <a:t>Depreciation</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76200" y="6395434"/>
            <a:ext cx="6248400" cy="38636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22" name="Rectangle 21">
            <a:extLst>
              <a:ext uri="{FF2B5EF4-FFF2-40B4-BE49-F238E27FC236}">
                <a16:creationId xmlns:a16="http://schemas.microsoft.com/office/drawing/2014/main" id="{DA9F3FE0-E700-C147-A8A6-4D2BE43485E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id="{ACE1C385-E349-9143-AA03-034A2F2B11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strips(downRight)">
                                      <p:cBhvr>
                                        <p:cTn id="11" dur="500"/>
                                        <p:tgtEl>
                                          <p:spTgt spid="96258"/>
                                        </p:tgtEl>
                                      </p:cBhvr>
                                    </p:animEffect>
                                  </p:childTnLst>
                                </p:cTn>
                              </p:par>
                            </p:childTnLst>
                          </p:cTn>
                        </p:par>
                        <p:par>
                          <p:cTn id="12" fill="hold" nodeType="afterGroup">
                            <p:stCondLst>
                              <p:cond delay="1000"/>
                            </p:stCondLst>
                            <p:childTnLst>
                              <p:par>
                                <p:cTn id="13" presetID="22" presetClass="entr" presetSubtype="8"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2000"/>
                            </p:stCondLst>
                            <p:childTnLst>
                              <p:par>
                                <p:cTn id="17" presetID="22" presetClass="entr" presetSubtype="8"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title"/>
          </p:nvPr>
        </p:nvSpPr>
        <p:spPr>
          <a:xfrm>
            <a:off x="457200" y="457200"/>
            <a:ext cx="8229600" cy="1143000"/>
          </a:xfrm>
        </p:spPr>
        <p:txBody>
          <a:bodyPr/>
          <a:lstStyle/>
          <a:p>
            <a:pPr eaLnBrk="1" hangingPunct="1"/>
            <a:r>
              <a:rPr lang="en-US" altLang="en-US" b="1" dirty="0">
                <a:ea typeface="ＭＳ Ｐゴシック" pitchFamily="-84" charset="-128"/>
                <a:cs typeface="Arial" charset="0"/>
              </a:rPr>
              <a:t>Factors in Computing Depreciation</a:t>
            </a:r>
          </a:p>
        </p:txBody>
      </p:sp>
      <p:sp>
        <p:nvSpPr>
          <p:cNvPr id="125955" name="Rectangle 2"/>
          <p:cNvSpPr>
            <a:spLocks noGrp="1" noChangeArrowheads="1"/>
          </p:cNvSpPr>
          <p:nvPr>
            <p:ph type="body" idx="4294967295"/>
          </p:nvPr>
        </p:nvSpPr>
        <p:spPr>
          <a:xfrm>
            <a:off x="304800" y="1752600"/>
            <a:ext cx="8229600" cy="3962400"/>
          </a:xfrm>
        </p:spPr>
        <p:txBody>
          <a:bodyPr lIns="90488" tIns="44450" rIns="90488" bIns="44450"/>
          <a:lstStyle/>
          <a:p>
            <a:pPr marL="609600" indent="-609600" eaLnBrk="1" hangingPunct="1">
              <a:buFont typeface="Wingdings" pitchFamily="-84" charset="2"/>
              <a:buNone/>
            </a:pPr>
            <a:r>
              <a:rPr lang="en-US" altLang="en-US" b="1" dirty="0">
                <a:ea typeface="ＭＳ Ｐゴシック" pitchFamily="-84" charset="-128"/>
                <a:cs typeface="Arial" charset="0"/>
              </a:rPr>
              <a:t>	</a:t>
            </a:r>
            <a:r>
              <a:rPr lang="en-US" altLang="en-US" sz="3600" b="1" dirty="0">
                <a:ea typeface="ＭＳ Ｐゴシック" pitchFamily="-84" charset="-128"/>
                <a:cs typeface="Arial" charset="0"/>
              </a:rPr>
              <a:t>The calculation of depreciation requires three amounts for each asset:</a:t>
            </a:r>
          </a:p>
          <a:p>
            <a:pPr marL="609600" indent="-609600" eaLnBrk="1" hangingPunct="1">
              <a:buFont typeface="Wingdings" pitchFamily="-84" charset="2"/>
              <a:buNone/>
            </a:pPr>
            <a:r>
              <a:rPr lang="en-US" altLang="en-US" sz="4500" b="1" dirty="0">
                <a:ea typeface="ＭＳ Ｐゴシック" pitchFamily="-84" charset="-128"/>
                <a:cs typeface="Arial" charset="0"/>
              </a:rPr>
              <a:t>	</a:t>
            </a:r>
            <a:r>
              <a:rPr lang="en-US" altLang="en-US" sz="3600" b="1" dirty="0">
                <a:ea typeface="ＭＳ Ｐゴシック" pitchFamily="-84" charset="-128"/>
                <a:cs typeface="Arial" charset="0"/>
              </a:rPr>
              <a:t>1.  Cost</a:t>
            </a:r>
          </a:p>
          <a:p>
            <a:pPr marL="609600" indent="-609600" eaLnBrk="1" hangingPunct="1">
              <a:buFont typeface="Wingdings" pitchFamily="-84" charset="2"/>
              <a:buNone/>
            </a:pPr>
            <a:r>
              <a:rPr lang="en-US" altLang="en-US" sz="3600" b="1" dirty="0">
                <a:ea typeface="ＭＳ Ｐゴシック" pitchFamily="-84" charset="-128"/>
                <a:cs typeface="Arial" charset="0"/>
              </a:rPr>
              <a:t>	2.  Salvage Value</a:t>
            </a:r>
          </a:p>
          <a:p>
            <a:pPr marL="609600" indent="-609600" eaLnBrk="1" hangingPunct="1">
              <a:buFont typeface="Wingdings" pitchFamily="-84" charset="2"/>
              <a:buNone/>
            </a:pPr>
            <a:r>
              <a:rPr lang="en-US" altLang="en-US" sz="3600" b="1" dirty="0">
                <a:ea typeface="ＭＳ Ｐゴシック" pitchFamily="-84" charset="-128"/>
                <a:cs typeface="Arial" charset="0"/>
              </a:rPr>
              <a:t>	3.  Useful Life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02124" y="6384322"/>
            <a:ext cx="6298676" cy="3752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Rectangle 9">
            <a:extLst>
              <a:ext uri="{FF2B5EF4-FFF2-40B4-BE49-F238E27FC236}">
                <a16:creationId xmlns:a16="http://schemas.microsoft.com/office/drawing/2014/main" id="{4A021E10-AF48-EC48-A40C-A1F58DE134D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34BF623-73BC-D54E-9470-26216213555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title"/>
          </p:nvPr>
        </p:nvSpPr>
        <p:spPr>
          <a:xfrm>
            <a:off x="435015" y="401265"/>
            <a:ext cx="8229600" cy="960438"/>
          </a:xfrm>
        </p:spPr>
        <p:txBody>
          <a:bodyPr/>
          <a:lstStyle/>
          <a:p>
            <a:pPr eaLnBrk="1" hangingPunct="1"/>
            <a:r>
              <a:rPr lang="en-US" altLang="en-US" b="1" dirty="0">
                <a:ea typeface="ＭＳ Ｐゴシック" pitchFamily="-84" charset="-128"/>
                <a:cs typeface="Arial" charset="0"/>
              </a:rPr>
              <a:t>Depreciation Methods</a:t>
            </a:r>
          </a:p>
        </p:txBody>
      </p:sp>
      <p:sp>
        <p:nvSpPr>
          <p:cNvPr id="126979" name="Rectangle 2"/>
          <p:cNvSpPr>
            <a:spLocks noGrp="1" noChangeArrowheads="1"/>
          </p:cNvSpPr>
          <p:nvPr>
            <p:ph type="body" idx="4294967295"/>
          </p:nvPr>
        </p:nvSpPr>
        <p:spPr>
          <a:xfrm>
            <a:off x="381000" y="1461294"/>
            <a:ext cx="5257800" cy="2438400"/>
          </a:xfrm>
          <a:noFill/>
        </p:spPr>
        <p:txBody>
          <a:bodyPr lIns="90488" tIns="44450" rIns="90488" bIns="44450"/>
          <a:lstStyle/>
          <a:p>
            <a:pPr marL="609600" indent="-609600" eaLnBrk="1" hangingPunct="1">
              <a:spcBef>
                <a:spcPct val="50000"/>
              </a:spcBef>
              <a:buFont typeface="Wingdings" pitchFamily="-84" charset="2"/>
              <a:buAutoNum type="arabicPeriod"/>
            </a:pPr>
            <a:r>
              <a:rPr lang="en-US" altLang="en-US" sz="3600" b="1" dirty="0">
                <a:ea typeface="ＭＳ Ｐゴシック" pitchFamily="-84" charset="-128"/>
                <a:cs typeface="Arial" charset="0"/>
              </a:rPr>
              <a:t> Straight-line</a:t>
            </a:r>
          </a:p>
          <a:p>
            <a:pPr marL="609600" indent="-609600" eaLnBrk="1" hangingPunct="1">
              <a:spcBef>
                <a:spcPct val="50000"/>
              </a:spcBef>
              <a:buFont typeface="Wingdings" pitchFamily="-84" charset="2"/>
              <a:buAutoNum type="arabicPeriod"/>
            </a:pPr>
            <a:r>
              <a:rPr lang="en-US" altLang="en-US" sz="3600" b="1" dirty="0">
                <a:ea typeface="ＭＳ Ｐゴシック" pitchFamily="-84" charset="-128"/>
                <a:cs typeface="Arial" charset="0"/>
              </a:rPr>
              <a:t> Units-of-production</a:t>
            </a:r>
          </a:p>
          <a:p>
            <a:pPr marL="609600" indent="-609600" eaLnBrk="1" hangingPunct="1">
              <a:spcBef>
                <a:spcPct val="50000"/>
              </a:spcBef>
              <a:buFont typeface="Wingdings" pitchFamily="-84" charset="2"/>
              <a:buAutoNum type="arabicPeriod"/>
            </a:pPr>
            <a:r>
              <a:rPr lang="en-US" altLang="en-US" sz="3600" b="1" dirty="0">
                <a:ea typeface="ＭＳ Ｐゴシック" pitchFamily="-84" charset="-128"/>
                <a:cs typeface="Arial" charset="0"/>
              </a:rPr>
              <a:t> Declining-balance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0" y="6384322"/>
            <a:ext cx="6521570" cy="4245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pic>
        <p:nvPicPr>
          <p:cNvPr id="3" name="Picture 2" descr="Screen Shot 2017-12-20 at 4.1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236212"/>
            <a:ext cx="8405470" cy="1021588"/>
          </a:xfrm>
          <a:prstGeom prst="rect">
            <a:avLst/>
          </a:prstGeom>
        </p:spPr>
      </p:pic>
      <p:sp>
        <p:nvSpPr>
          <p:cNvPr id="10" name="TextBox 9"/>
          <p:cNvSpPr txBox="1"/>
          <p:nvPr/>
        </p:nvSpPr>
        <p:spPr>
          <a:xfrm>
            <a:off x="7847052" y="3421764"/>
            <a:ext cx="817563"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8.5</a:t>
            </a:r>
          </a:p>
        </p:txBody>
      </p:sp>
      <p:sp>
        <p:nvSpPr>
          <p:cNvPr id="11" name="Rectangle 10">
            <a:extLst>
              <a:ext uri="{FF2B5EF4-FFF2-40B4-BE49-F238E27FC236}">
                <a16:creationId xmlns:a16="http://schemas.microsoft.com/office/drawing/2014/main" id="{624560FE-C062-8D45-8C86-1A25E964778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0CB20B2C-7BC3-D14B-8A1F-236D3687A95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9"/>
          <p:cNvSpPr>
            <a:spLocks noGrp="1" noChangeArrowheads="1"/>
          </p:cNvSpPr>
          <p:nvPr>
            <p:ph type="title"/>
          </p:nvPr>
        </p:nvSpPr>
        <p:spPr>
          <a:xfrm>
            <a:off x="924400" y="703154"/>
            <a:ext cx="7239000" cy="884238"/>
          </a:xfrm>
        </p:spPr>
        <p:txBody>
          <a:bodyPr/>
          <a:lstStyle/>
          <a:p>
            <a:pPr eaLnBrk="1" hangingPunct="1"/>
            <a:r>
              <a:rPr lang="en-US" altLang="en-US" b="1" dirty="0">
                <a:ea typeface="ＭＳ Ｐゴシック" pitchFamily="-84" charset="-128"/>
                <a:cs typeface="Arial" charset="0"/>
              </a:rPr>
              <a:t>Straight-Line Method:</a:t>
            </a:r>
            <a:br>
              <a:rPr lang="en-US" altLang="en-US" b="1" dirty="0">
                <a:ea typeface="ＭＳ Ｐゴシック" pitchFamily="-84" charset="-128"/>
                <a:cs typeface="Arial" charset="0"/>
              </a:rPr>
            </a:br>
            <a:r>
              <a:rPr lang="en-US" altLang="en-US" b="1" dirty="0">
                <a:ea typeface="ＭＳ Ｐゴシック" pitchFamily="-84" charset="-128"/>
                <a:cs typeface="Arial" charset="0"/>
              </a:rPr>
              <a:t>Example</a:t>
            </a:r>
            <a:endParaRPr lang="en-US" altLang="en-US" b="1" dirty="0">
              <a:solidFill>
                <a:srgbClr val="00FF00"/>
              </a:solidFill>
              <a:ea typeface="ＭＳ Ｐゴシック" pitchFamily="-84" charset="-128"/>
              <a:cs typeface="Arial" charset="0"/>
            </a:endParaRPr>
          </a:p>
        </p:txBody>
      </p:sp>
      <p:pic>
        <p:nvPicPr>
          <p:cNvPr id="7" name="Picture 6"/>
          <p:cNvPicPr>
            <a:picLocks noChangeAspect="1"/>
          </p:cNvPicPr>
          <p:nvPr/>
        </p:nvPicPr>
        <p:blipFill>
          <a:blip r:embed="rId3" cstate="print"/>
          <a:srcRect/>
          <a:stretch>
            <a:fillRect/>
          </a:stretch>
        </p:blipFill>
        <p:spPr bwMode="auto">
          <a:xfrm>
            <a:off x="248599" y="3287937"/>
            <a:ext cx="8590602" cy="1261745"/>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4056" y="6453995"/>
            <a:ext cx="6316744" cy="32780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pic>
        <p:nvPicPr>
          <p:cNvPr id="2" name="Picture 1"/>
          <p:cNvPicPr>
            <a:picLocks noChangeAspect="1"/>
          </p:cNvPicPr>
          <p:nvPr/>
        </p:nvPicPr>
        <p:blipFill>
          <a:blip r:embed="rId4"/>
          <a:stretch>
            <a:fillRect/>
          </a:stretch>
        </p:blipFill>
        <p:spPr>
          <a:xfrm>
            <a:off x="390095" y="5047766"/>
            <a:ext cx="8449106" cy="933135"/>
          </a:xfrm>
          <a:prstGeom prst="rect">
            <a:avLst/>
          </a:prstGeom>
        </p:spPr>
      </p:pic>
      <p:pic>
        <p:nvPicPr>
          <p:cNvPr id="11" name="Picture 10"/>
          <p:cNvPicPr>
            <a:picLocks noChangeAspect="1"/>
          </p:cNvPicPr>
          <p:nvPr/>
        </p:nvPicPr>
        <p:blipFill>
          <a:blip r:embed="rId5"/>
          <a:stretch>
            <a:fillRect/>
          </a:stretch>
        </p:blipFill>
        <p:spPr>
          <a:xfrm>
            <a:off x="315319" y="1885090"/>
            <a:ext cx="8539197" cy="1027398"/>
          </a:xfrm>
          <a:prstGeom prst="rect">
            <a:avLst/>
          </a:prstGeom>
        </p:spPr>
      </p:pic>
      <p:sp>
        <p:nvSpPr>
          <p:cNvPr id="12" name="Rectangle 11">
            <a:extLst>
              <a:ext uri="{FF2B5EF4-FFF2-40B4-BE49-F238E27FC236}">
                <a16:creationId xmlns:a16="http://schemas.microsoft.com/office/drawing/2014/main" id="{F79B1C25-3BB9-5E40-AE28-E49C79C7C42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C140429-650A-394D-8B9D-BFE1C24B7D2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4" name="Group 30"/>
          <p:cNvGraphicFramePr>
            <a:graphicFrameLocks noGrp="1"/>
          </p:cNvGraphicFramePr>
          <p:nvPr>
            <p:extLst>
              <p:ext uri="{D42A27DB-BD31-4B8C-83A1-F6EECF244321}">
                <p14:modId xmlns:p14="http://schemas.microsoft.com/office/powerpoint/2010/main" val="3114803589"/>
              </p:ext>
            </p:extLst>
          </p:nvPr>
        </p:nvGraphicFramePr>
        <p:xfrm>
          <a:off x="381000" y="4242697"/>
          <a:ext cx="8405894" cy="1637084"/>
        </p:xfrm>
        <a:graphic>
          <a:graphicData uri="http://schemas.openxmlformats.org/drawingml/2006/table">
            <a:tbl>
              <a:tblPr/>
              <a:tblGrid>
                <a:gridCol w="4865912">
                  <a:extLst>
                    <a:ext uri="{9D8B030D-6E8A-4147-A177-3AD203B41FA5}">
                      <a16:colId xmlns:a16="http://schemas.microsoft.com/office/drawing/2014/main" val="20000"/>
                    </a:ext>
                  </a:extLst>
                </a:gridCol>
                <a:gridCol w="1593305">
                  <a:extLst>
                    <a:ext uri="{9D8B030D-6E8A-4147-A177-3AD203B41FA5}">
                      <a16:colId xmlns:a16="http://schemas.microsoft.com/office/drawing/2014/main" val="20001"/>
                    </a:ext>
                  </a:extLst>
                </a:gridCol>
                <a:gridCol w="426861">
                  <a:extLst>
                    <a:ext uri="{9D8B030D-6E8A-4147-A177-3AD203B41FA5}">
                      <a16:colId xmlns:a16="http://schemas.microsoft.com/office/drawing/2014/main" val="20002"/>
                    </a:ext>
                  </a:extLst>
                </a:gridCol>
                <a:gridCol w="1519816">
                  <a:extLst>
                    <a:ext uri="{9D8B030D-6E8A-4147-A177-3AD203B41FA5}">
                      <a16:colId xmlns:a16="http://schemas.microsoft.com/office/drawing/2014/main" val="20003"/>
                    </a:ext>
                  </a:extLst>
                </a:gridCol>
              </a:tblGrid>
              <a:tr h="428478">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pitchFamily="-84" charset="0"/>
                          <a:ea typeface="ＭＳ Ｐゴシック" pitchFamily="-84" charset="-128"/>
                          <a:cs typeface="Arial" charset="0"/>
                        </a:rPr>
                        <a:t>Balance Sheet Presentation</a:t>
                      </a:r>
                    </a:p>
                  </a:txBody>
                  <a:tcPr marL="9525" marR="9525" marT="952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80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Machinery</a:t>
                      </a:r>
                    </a:p>
                  </a:txBody>
                  <a:tcPr marL="9525" marR="9525" marT="9529"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   10,000 </a:t>
                      </a:r>
                    </a:p>
                  </a:txBody>
                  <a:tcPr marL="9525" marR="9525" marT="9529"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a:t>
                      </a:r>
                    </a:p>
                  </a:txBody>
                  <a:tcPr marL="9525" marR="9525" marT="9529"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a:t>
                      </a:r>
                    </a:p>
                  </a:txBody>
                  <a:tcPr marL="9525" marR="9525" marT="952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r h="3568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Less: accumulated depreciation</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3,600 </a:t>
                      </a:r>
                    </a:p>
                  </a:txBody>
                  <a:tcPr marL="9525" marR="9525" marT="9529" marB="0" anchor="b" horzOverflow="overflow">
                    <a:lnL>
                      <a:noFill/>
                    </a:lnL>
                    <a:lnR>
                      <a:noFill/>
                    </a:lnR>
                    <a:lnT>
                      <a:noFill/>
                    </a:lnT>
                    <a:lnB w="6350" cap="flat" cmpd="sng" algn="ctr">
                      <a:solidFill>
                        <a:srgbClr val="632523"/>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a:t>
                      </a:r>
                    </a:p>
                  </a:txBody>
                  <a:tcPr marL="9525" marR="9525" marT="9529"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Arial" charset="0"/>
                          <a:ea typeface="ＭＳ Ｐゴシック" pitchFamily="-84" charset="-128"/>
                          <a:cs typeface="Arial" charset="0"/>
                        </a:rPr>
                        <a:t> $    6,400 </a:t>
                      </a: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3568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a:noFill/>
                    </a:lnL>
                    <a:lnR>
                      <a:noFill/>
                    </a:lnR>
                    <a:lnT w="6350" cap="flat" cmpd="sng" algn="ctr">
                      <a:solidFill>
                        <a:srgbClr val="632523"/>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129047" name="Rectangle 9"/>
          <p:cNvSpPr>
            <a:spLocks noGrp="1" noChangeArrowheads="1"/>
          </p:cNvSpPr>
          <p:nvPr>
            <p:ph type="title"/>
          </p:nvPr>
        </p:nvSpPr>
        <p:spPr>
          <a:xfrm>
            <a:off x="838200" y="575529"/>
            <a:ext cx="7239000" cy="1143000"/>
          </a:xfrm>
        </p:spPr>
        <p:txBody>
          <a:bodyPr/>
          <a:lstStyle/>
          <a:p>
            <a:pPr eaLnBrk="1" hangingPunct="1"/>
            <a:r>
              <a:rPr lang="en-US" altLang="en-US" b="1" dirty="0">
                <a:ea typeface="ＭＳ Ｐゴシック" pitchFamily="-84" charset="-128"/>
                <a:cs typeface="Arial" charset="0"/>
              </a:rPr>
              <a:t>Straight-Line Method: </a:t>
            </a:r>
            <a:br>
              <a:rPr lang="en-US" altLang="en-US" b="1" dirty="0">
                <a:ea typeface="ＭＳ Ｐゴシック" pitchFamily="-84" charset="-128"/>
                <a:cs typeface="Arial" charset="0"/>
              </a:rPr>
            </a:br>
            <a:r>
              <a:rPr lang="en-US" altLang="en-US" b="1" dirty="0">
                <a:ea typeface="ＭＳ Ｐゴシック" pitchFamily="-84" charset="-128"/>
                <a:cs typeface="Arial" charset="0"/>
              </a:rPr>
              <a:t>Balance Sheet</a:t>
            </a:r>
            <a:endParaRPr lang="en-US" altLang="en-US" b="1" dirty="0">
              <a:solidFill>
                <a:srgbClr val="00FF00"/>
              </a:solidFill>
              <a:latin typeface="Arial" charset="0"/>
              <a:ea typeface="ＭＳ Ｐゴシック" pitchFamily="-84" charset="-128"/>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3"/>
            <a:ext cx="6240544" cy="366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TextBox 9"/>
          <p:cNvSpPr txBox="1"/>
          <p:nvPr/>
        </p:nvSpPr>
        <p:spPr>
          <a:xfrm>
            <a:off x="7948695" y="1496499"/>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8.7</a:t>
            </a:r>
          </a:p>
        </p:txBody>
      </p:sp>
      <p:pic>
        <p:nvPicPr>
          <p:cNvPr id="2" name="Picture 1">
            <a:extLst>
              <a:ext uri="{FF2B5EF4-FFF2-40B4-BE49-F238E27FC236}">
                <a16:creationId xmlns:a16="http://schemas.microsoft.com/office/drawing/2014/main" id="{98094FEC-0606-45FC-8519-46D58129B8C8}"/>
              </a:ext>
            </a:extLst>
          </p:cNvPr>
          <p:cNvPicPr>
            <a:picLocks noChangeAspect="1"/>
          </p:cNvPicPr>
          <p:nvPr/>
        </p:nvPicPr>
        <p:blipFill>
          <a:blip r:embed="rId3"/>
          <a:stretch>
            <a:fillRect/>
          </a:stretch>
        </p:blipFill>
        <p:spPr>
          <a:xfrm>
            <a:off x="638077" y="2123404"/>
            <a:ext cx="7639246" cy="1714418"/>
          </a:xfrm>
          <a:prstGeom prst="rect">
            <a:avLst/>
          </a:prstGeom>
        </p:spPr>
      </p:pic>
      <p:sp>
        <p:nvSpPr>
          <p:cNvPr id="11" name="Rectangle 10">
            <a:extLst>
              <a:ext uri="{FF2B5EF4-FFF2-40B4-BE49-F238E27FC236}">
                <a16:creationId xmlns:a16="http://schemas.microsoft.com/office/drawing/2014/main" id="{1A163BB6-9E7C-174C-8A79-227615BA43B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5BE24F3E-1624-1349-8C9F-9ADC2135DFF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45990"/>
            <a:ext cx="8229600" cy="1143000"/>
          </a:xfrm>
        </p:spPr>
        <p:txBody>
          <a:bodyPr rtlCol="0">
            <a:noAutofit/>
          </a:bodyPr>
          <a:lstStyle/>
          <a:p>
            <a:pPr eaLnBrk="1" fontAlgn="auto" hangingPunct="1">
              <a:spcAft>
                <a:spcPts val="0"/>
              </a:spcAft>
              <a:defRPr/>
            </a:pPr>
            <a:r>
              <a:rPr lang="en-US" altLang="en-US" b="1" dirty="0">
                <a:ea typeface="ＭＳ Ｐゴシック" pitchFamily="-84" charset="-128"/>
                <a:cs typeface="Arial" charset="0"/>
              </a:rPr>
              <a:t>Straight-Line Depreciation Schedule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39486" y="6384322"/>
            <a:ext cx="651371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1" name="TextBox 10"/>
          <p:cNvSpPr txBox="1"/>
          <p:nvPr/>
        </p:nvSpPr>
        <p:spPr>
          <a:xfrm>
            <a:off x="7620000" y="1773750"/>
            <a:ext cx="875584"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a:t>
            </a:r>
          </a:p>
          <a:p>
            <a:pPr algn="ctr" fontAlgn="auto">
              <a:spcBef>
                <a:spcPts val="0"/>
              </a:spcBef>
              <a:spcAft>
                <a:spcPts val="0"/>
              </a:spcAft>
              <a:defRPr/>
            </a:pPr>
            <a:r>
              <a:rPr lang="en-US" sz="1600" kern="0" dirty="0">
                <a:latin typeface="Berlin Sans FB" panose="020E0602020502020306" pitchFamily="34" charset="0"/>
              </a:rPr>
              <a:t>8.8</a:t>
            </a:r>
          </a:p>
        </p:txBody>
      </p:sp>
      <p:pic>
        <p:nvPicPr>
          <p:cNvPr id="150530" name="Picture 2" descr="C:\Users\April\AppData\Local\Temp\SNAGHTML149e5e15.PNG">
            <a:extLst>
              <a:ext uri="{FF2B5EF4-FFF2-40B4-BE49-F238E27FC236}">
                <a16:creationId xmlns:a16="http://schemas.microsoft.com/office/drawing/2014/main" id="{9E7875B2-B3C7-4EC9-94F9-D681A4133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93" y="2294775"/>
            <a:ext cx="7852799" cy="239557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E6EBAEA-7AC9-3440-A5EA-2FA4F1077CA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0950BA81-5575-BB4A-8016-17FEB6AD1EF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11"/>
          <p:cNvSpPr>
            <a:spLocks noGrp="1" noChangeArrowheads="1"/>
          </p:cNvSpPr>
          <p:nvPr>
            <p:ph type="title"/>
          </p:nvPr>
        </p:nvSpPr>
        <p:spPr>
          <a:xfrm>
            <a:off x="364857" y="622146"/>
            <a:ext cx="8229600" cy="1143000"/>
          </a:xfrm>
        </p:spPr>
        <p:txBody>
          <a:bodyPr/>
          <a:lstStyle/>
          <a:p>
            <a:pPr eaLnBrk="1" hangingPunct="1"/>
            <a:r>
              <a:rPr lang="en-US" altLang="en-US" b="1" dirty="0">
                <a:ea typeface="ＭＳ Ｐゴシック" pitchFamily="-84" charset="-128"/>
                <a:cs typeface="Arial" charset="0"/>
              </a:rPr>
              <a:t>Units-of-Production Method: </a:t>
            </a:r>
            <a:br>
              <a:rPr lang="en-US" altLang="en-US" b="1" dirty="0">
                <a:ea typeface="ＭＳ Ｐゴシック" pitchFamily="-84" charset="-128"/>
                <a:cs typeface="Arial" charset="0"/>
              </a:rPr>
            </a:br>
            <a:r>
              <a:rPr lang="en-US" altLang="en-US" b="1" dirty="0">
                <a:ea typeface="ＭＳ Ｐゴシック" pitchFamily="-84" charset="-128"/>
                <a:cs typeface="Arial" charset="0"/>
              </a:rPr>
              <a:t>Two-Step Process</a:t>
            </a:r>
          </a:p>
        </p:txBody>
      </p:sp>
      <p:grpSp>
        <p:nvGrpSpPr>
          <p:cNvPr id="131076" name="Group 22"/>
          <p:cNvGrpSpPr>
            <a:grpSpLocks/>
          </p:cNvGrpSpPr>
          <p:nvPr/>
        </p:nvGrpSpPr>
        <p:grpSpPr bwMode="auto">
          <a:xfrm>
            <a:off x="286465" y="3504398"/>
            <a:ext cx="8400335" cy="2508135"/>
            <a:chOff x="60" y="1879"/>
            <a:chExt cx="5568" cy="1625"/>
          </a:xfrm>
        </p:grpSpPr>
        <p:grpSp>
          <p:nvGrpSpPr>
            <p:cNvPr id="131086" name="Group 21"/>
            <p:cNvGrpSpPr>
              <a:grpSpLocks/>
            </p:cNvGrpSpPr>
            <p:nvPr/>
          </p:nvGrpSpPr>
          <p:grpSpPr bwMode="auto">
            <a:xfrm>
              <a:off x="60" y="2496"/>
              <a:ext cx="5568" cy="1008"/>
              <a:chOff x="60" y="2496"/>
              <a:chExt cx="5568" cy="1008"/>
            </a:xfrm>
          </p:grpSpPr>
          <p:sp>
            <p:nvSpPr>
              <p:cNvPr id="131088" name="Rectangle 3"/>
              <p:cNvSpPr>
                <a:spLocks noChangeArrowheads="1"/>
              </p:cNvSpPr>
              <p:nvPr/>
            </p:nvSpPr>
            <p:spPr bwMode="auto">
              <a:xfrm>
                <a:off x="60" y="2496"/>
                <a:ext cx="5568" cy="1008"/>
              </a:xfrm>
              <a:prstGeom prst="rect">
                <a:avLst/>
              </a:prstGeom>
              <a:solidFill>
                <a:srgbClr val="F6E9B4"/>
              </a:solidFill>
              <a:ln w="9525">
                <a:solidFill>
                  <a:srgbClr val="663300"/>
                </a:solidFill>
                <a:miter lim="800000"/>
                <a:headEnd/>
                <a:tailEnd/>
              </a:ln>
              <a:effectLst>
                <a:outerShdw dist="35921" dir="2700000" algn="ctr" rotWithShape="0">
                  <a:schemeClr val="tx2"/>
                </a:outerShdw>
              </a:effectLst>
            </p:spPr>
            <p:txBody>
              <a:bodyPr wrap="none" anchor="ctr"/>
              <a:lstStyle/>
              <a:p>
                <a:endParaRPr lang="en-US" altLang="en-US" dirty="0">
                  <a:solidFill>
                    <a:srgbClr val="862110"/>
                  </a:solidFill>
                  <a:latin typeface="Calibri" pitchFamily="-84" charset="0"/>
                </a:endParaRPr>
              </a:p>
            </p:txBody>
          </p:sp>
          <p:sp>
            <p:nvSpPr>
              <p:cNvPr id="131089" name="Rectangle 4"/>
              <p:cNvSpPr>
                <a:spLocks noChangeArrowheads="1"/>
              </p:cNvSpPr>
              <p:nvPr/>
            </p:nvSpPr>
            <p:spPr bwMode="auto">
              <a:xfrm>
                <a:off x="145" y="2507"/>
                <a:ext cx="958" cy="308"/>
              </a:xfrm>
              <a:prstGeom prst="rect">
                <a:avLst/>
              </a:prstGeom>
              <a:noFill/>
              <a:ln w="12700">
                <a:noFill/>
                <a:miter lim="800000"/>
                <a:headEnd/>
                <a:tailEnd/>
              </a:ln>
            </p:spPr>
            <p:txBody>
              <a:bodyPr lIns="90488" tIns="44450" rIns="90488" bIns="44450">
                <a:spAutoFit/>
              </a:bodyPr>
              <a:lstStyle/>
              <a:p>
                <a:r>
                  <a:rPr lang="en-US" altLang="en-US" sz="2800" dirty="0">
                    <a:solidFill>
                      <a:srgbClr val="862110"/>
                    </a:solidFill>
                    <a:latin typeface="Calibri" pitchFamily="-84" charset="0"/>
                  </a:rPr>
                  <a:t>Step 2:</a:t>
                </a:r>
              </a:p>
            </p:txBody>
          </p:sp>
          <p:grpSp>
            <p:nvGrpSpPr>
              <p:cNvPr id="131090" name="Group 5"/>
              <p:cNvGrpSpPr>
                <a:grpSpLocks/>
              </p:cNvGrpSpPr>
              <p:nvPr/>
            </p:nvGrpSpPr>
            <p:grpSpPr bwMode="auto">
              <a:xfrm>
                <a:off x="274" y="2657"/>
                <a:ext cx="5293" cy="757"/>
                <a:chOff x="274" y="2561"/>
                <a:chExt cx="5293" cy="757"/>
              </a:xfrm>
            </p:grpSpPr>
            <p:sp>
              <p:nvSpPr>
                <p:cNvPr id="131091" name="Rectangle 6"/>
                <p:cNvSpPr>
                  <a:spLocks noChangeArrowheads="1"/>
                </p:cNvSpPr>
                <p:nvPr/>
              </p:nvSpPr>
              <p:spPr bwMode="auto">
                <a:xfrm>
                  <a:off x="274" y="2708"/>
                  <a:ext cx="1210" cy="527"/>
                </a:xfrm>
                <a:prstGeom prst="rect">
                  <a:avLst/>
                </a:prstGeom>
                <a:solidFill>
                  <a:srgbClr val="F6E9B4"/>
                </a:solid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Depreciation</a:t>
                  </a:r>
                </a:p>
                <a:p>
                  <a:r>
                    <a:rPr lang="en-US" altLang="en-US" sz="2600" dirty="0">
                      <a:solidFill>
                        <a:srgbClr val="862110"/>
                      </a:solidFill>
                      <a:latin typeface="Calibri" pitchFamily="-84" charset="0"/>
                    </a:rPr>
                    <a:t>    Expense</a:t>
                  </a:r>
                </a:p>
              </p:txBody>
            </p:sp>
            <p:sp>
              <p:nvSpPr>
                <p:cNvPr id="131092" name="Rectangle 7"/>
                <p:cNvSpPr>
                  <a:spLocks noChangeArrowheads="1"/>
                </p:cNvSpPr>
                <p:nvPr/>
              </p:nvSpPr>
              <p:spPr bwMode="auto">
                <a:xfrm>
                  <a:off x="1810" y="2807"/>
                  <a:ext cx="220" cy="290"/>
                </a:xfrm>
                <a:prstGeom prst="rect">
                  <a:avLst/>
                </a:prstGeom>
                <a:solidFill>
                  <a:srgbClr val="F6E9B4"/>
                </a:solid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a:t>
                  </a:r>
                </a:p>
              </p:txBody>
            </p:sp>
            <p:sp>
              <p:nvSpPr>
                <p:cNvPr id="131093" name="Rectangle 8"/>
                <p:cNvSpPr>
                  <a:spLocks noChangeArrowheads="1"/>
                </p:cNvSpPr>
                <p:nvPr/>
              </p:nvSpPr>
              <p:spPr bwMode="auto">
                <a:xfrm>
                  <a:off x="2152" y="2708"/>
                  <a:ext cx="1210" cy="527"/>
                </a:xfrm>
                <a:prstGeom prst="rect">
                  <a:avLst/>
                </a:prstGeom>
                <a:solidFill>
                  <a:srgbClr val="F6E9B4"/>
                </a:solidFill>
                <a:ln w="12700">
                  <a:noFill/>
                  <a:miter lim="800000"/>
                  <a:headEnd/>
                  <a:tailEnd/>
                </a:ln>
              </p:spPr>
              <p:txBody>
                <a:bodyPr wrap="none" lIns="90488" tIns="44450" rIns="90488" bIns="44450">
                  <a:spAutoFit/>
                </a:bodyPr>
                <a:lstStyle/>
                <a:p>
                  <a:pPr algn="ctr"/>
                  <a:r>
                    <a:rPr lang="en-US" altLang="en-US" sz="2600" dirty="0">
                      <a:solidFill>
                        <a:srgbClr val="862110"/>
                      </a:solidFill>
                      <a:latin typeface="Calibri" pitchFamily="-84" charset="0"/>
                    </a:rPr>
                    <a:t>Depreciation</a:t>
                  </a:r>
                </a:p>
                <a:p>
                  <a:pPr algn="ctr"/>
                  <a:r>
                    <a:rPr lang="en-US" altLang="en-US" sz="2600" dirty="0">
                      <a:solidFill>
                        <a:srgbClr val="862110"/>
                      </a:solidFill>
                      <a:latin typeface="Calibri" pitchFamily="-84" charset="0"/>
                    </a:rPr>
                    <a:t>Per Unit</a:t>
                  </a:r>
                </a:p>
              </p:txBody>
            </p:sp>
            <p:sp>
              <p:nvSpPr>
                <p:cNvPr id="131094" name="Rectangle 9"/>
                <p:cNvSpPr>
                  <a:spLocks noChangeArrowheads="1"/>
                </p:cNvSpPr>
                <p:nvPr/>
              </p:nvSpPr>
              <p:spPr bwMode="auto">
                <a:xfrm>
                  <a:off x="3596" y="2781"/>
                  <a:ext cx="238" cy="290"/>
                </a:xfrm>
                <a:prstGeom prst="rect">
                  <a:avLst/>
                </a:prstGeom>
                <a:solidFill>
                  <a:srgbClr val="F6E9B4"/>
                </a:solidFill>
                <a:ln w="12700">
                  <a:noFill/>
                  <a:miter lim="800000"/>
                  <a:headEnd/>
                  <a:tailEnd/>
                </a:ln>
              </p:spPr>
              <p:txBody>
                <a:bodyPr lIns="90488" tIns="44450" rIns="90488" bIns="44450">
                  <a:spAutoFit/>
                </a:bodyPr>
                <a:lstStyle/>
                <a:p>
                  <a:r>
                    <a:rPr lang="en-US" altLang="en-US" sz="2600" b="1" dirty="0">
                      <a:solidFill>
                        <a:srgbClr val="862110"/>
                      </a:solidFill>
                      <a:latin typeface="Calibri" pitchFamily="-84" charset="0"/>
                    </a:rPr>
                    <a:t>×</a:t>
                  </a:r>
                </a:p>
              </p:txBody>
            </p:sp>
            <p:sp>
              <p:nvSpPr>
                <p:cNvPr id="131095" name="Rectangle 10"/>
                <p:cNvSpPr>
                  <a:spLocks noChangeArrowheads="1"/>
                </p:cNvSpPr>
                <p:nvPr/>
              </p:nvSpPr>
              <p:spPr bwMode="auto">
                <a:xfrm>
                  <a:off x="3889" y="2561"/>
                  <a:ext cx="1678" cy="757"/>
                </a:xfrm>
                <a:prstGeom prst="rect">
                  <a:avLst/>
                </a:prstGeom>
                <a:solidFill>
                  <a:srgbClr val="F6E9B4"/>
                </a:solidFill>
                <a:ln w="12700">
                  <a:noFill/>
                  <a:miter lim="800000"/>
                  <a:headEnd/>
                  <a:tailEnd/>
                </a:ln>
              </p:spPr>
              <p:txBody>
                <a:bodyPr lIns="90488" tIns="44450" rIns="90488" bIns="44450">
                  <a:spAutoFit/>
                </a:bodyPr>
                <a:lstStyle/>
                <a:p>
                  <a:pPr algn="ctr"/>
                  <a:r>
                    <a:rPr lang="en-US" altLang="en-US" sz="2600" dirty="0">
                      <a:solidFill>
                        <a:srgbClr val="862110"/>
                      </a:solidFill>
                      <a:latin typeface="Calibri" pitchFamily="-84" charset="0"/>
                    </a:rPr>
                    <a:t>Number of Units Produced</a:t>
                  </a:r>
                  <a:br>
                    <a:rPr lang="en-US" altLang="en-US" sz="2600" dirty="0">
                      <a:solidFill>
                        <a:srgbClr val="862110"/>
                      </a:solidFill>
                      <a:latin typeface="Calibri" pitchFamily="-84" charset="0"/>
                    </a:rPr>
                  </a:br>
                  <a:r>
                    <a:rPr lang="en-US" altLang="en-US" sz="2600" dirty="0">
                      <a:solidFill>
                        <a:srgbClr val="862110"/>
                      </a:solidFill>
                      <a:latin typeface="Calibri" pitchFamily="-84" charset="0"/>
                    </a:rPr>
                    <a:t>in the Period</a:t>
                  </a:r>
                </a:p>
              </p:txBody>
            </p:sp>
          </p:grpSp>
        </p:grpSp>
        <p:cxnSp>
          <p:nvCxnSpPr>
            <p:cNvPr id="18447" name="AutoShape 12"/>
            <p:cNvCxnSpPr>
              <a:cxnSpLocks noChangeShapeType="1"/>
              <a:stCxn id="131083" idx="2"/>
              <a:endCxn id="131093" idx="0"/>
            </p:cNvCxnSpPr>
            <p:nvPr/>
          </p:nvCxnSpPr>
          <p:spPr bwMode="auto">
            <a:xfrm rot="16200000" flipH="1">
              <a:off x="1439" y="1486"/>
              <a:ext cx="926" cy="1711"/>
            </a:xfrm>
            <a:prstGeom prst="bentConnector3">
              <a:avLst>
                <a:gd name="adj1" fmla="val 50000"/>
              </a:avLst>
            </a:prstGeom>
            <a:noFill/>
            <a:ln w="38100">
              <a:solidFill>
                <a:srgbClr val="FF0000"/>
              </a:solidFill>
              <a:miter lim="800000"/>
              <a:headEnd/>
              <a:tailEnd type="triangle" w="med" len="med"/>
            </a:ln>
            <a:effectLst>
              <a:outerShdw blurRad="63500" dist="38099" dir="2700000" algn="ctr" rotWithShape="0">
                <a:schemeClr val="tx2">
                  <a:alpha val="74997"/>
                </a:schemeClr>
              </a:outerShdw>
            </a:effectLst>
          </p:spPr>
        </p:cxnSp>
      </p:grpSp>
      <p:grpSp>
        <p:nvGrpSpPr>
          <p:cNvPr id="131077" name="Group 13"/>
          <p:cNvGrpSpPr>
            <a:grpSpLocks/>
          </p:cNvGrpSpPr>
          <p:nvPr/>
        </p:nvGrpSpPr>
        <p:grpSpPr bwMode="auto">
          <a:xfrm>
            <a:off x="286465" y="1965860"/>
            <a:ext cx="8400335" cy="1510809"/>
            <a:chOff x="0" y="949"/>
            <a:chExt cx="4944" cy="875"/>
          </a:xfrm>
        </p:grpSpPr>
        <p:sp>
          <p:nvSpPr>
            <p:cNvPr id="131079" name="Rectangle 14"/>
            <p:cNvSpPr>
              <a:spLocks noChangeArrowheads="1"/>
            </p:cNvSpPr>
            <p:nvPr/>
          </p:nvSpPr>
          <p:spPr bwMode="auto">
            <a:xfrm>
              <a:off x="0" y="960"/>
              <a:ext cx="4944" cy="864"/>
            </a:xfrm>
            <a:prstGeom prst="rect">
              <a:avLst/>
            </a:prstGeom>
            <a:solidFill>
              <a:srgbClr val="F6E9B4"/>
            </a:solidFill>
            <a:ln w="9525">
              <a:solidFill>
                <a:schemeClr val="tx1"/>
              </a:solidFill>
              <a:miter lim="800000"/>
              <a:headEnd/>
              <a:tailEnd/>
            </a:ln>
            <a:effectLst>
              <a:outerShdw dist="35921" dir="2700000" algn="ctr" rotWithShape="0">
                <a:schemeClr val="tx2"/>
              </a:outerShdw>
            </a:effectLst>
          </p:spPr>
          <p:txBody>
            <a:bodyPr wrap="none" anchor="ctr"/>
            <a:lstStyle/>
            <a:p>
              <a:endParaRPr lang="en-US" altLang="en-US" dirty="0">
                <a:solidFill>
                  <a:srgbClr val="862110"/>
                </a:solidFill>
                <a:latin typeface="Calibri" pitchFamily="-84" charset="0"/>
              </a:endParaRPr>
            </a:p>
          </p:txBody>
        </p:sp>
        <p:grpSp>
          <p:nvGrpSpPr>
            <p:cNvPr id="131080" name="Group 15"/>
            <p:cNvGrpSpPr>
              <a:grpSpLocks/>
            </p:cNvGrpSpPr>
            <p:nvPr/>
          </p:nvGrpSpPr>
          <p:grpSpPr bwMode="auto">
            <a:xfrm>
              <a:off x="274" y="1200"/>
              <a:ext cx="3969" cy="561"/>
              <a:chOff x="274" y="1104"/>
              <a:chExt cx="3969" cy="561"/>
            </a:xfrm>
          </p:grpSpPr>
          <p:sp>
            <p:nvSpPr>
              <p:cNvPr id="131083" name="Rectangle 16"/>
              <p:cNvSpPr>
                <a:spLocks noChangeArrowheads="1"/>
              </p:cNvSpPr>
              <p:nvPr/>
            </p:nvSpPr>
            <p:spPr bwMode="auto">
              <a:xfrm>
                <a:off x="274" y="1104"/>
                <a:ext cx="1210" cy="561"/>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Depreciation</a:t>
                </a:r>
              </a:p>
              <a:p>
                <a:r>
                  <a:rPr lang="en-US" altLang="en-US" sz="2600" dirty="0">
                    <a:solidFill>
                      <a:srgbClr val="862110"/>
                    </a:solidFill>
                    <a:latin typeface="Calibri" pitchFamily="-84" charset="0"/>
                  </a:rPr>
                  <a:t>Per Unit</a:t>
                </a:r>
              </a:p>
            </p:txBody>
          </p:sp>
          <p:sp>
            <p:nvSpPr>
              <p:cNvPr id="131084" name="Rectangle 17"/>
              <p:cNvSpPr>
                <a:spLocks noChangeArrowheads="1"/>
              </p:cNvSpPr>
              <p:nvPr/>
            </p:nvSpPr>
            <p:spPr bwMode="auto">
              <a:xfrm>
                <a:off x="1807" y="1200"/>
                <a:ext cx="220" cy="309"/>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a:t>
                </a:r>
              </a:p>
            </p:txBody>
          </p:sp>
          <p:sp>
            <p:nvSpPr>
              <p:cNvPr id="131085" name="Rectangle 18"/>
              <p:cNvSpPr>
                <a:spLocks noChangeArrowheads="1"/>
              </p:cNvSpPr>
              <p:nvPr/>
            </p:nvSpPr>
            <p:spPr bwMode="auto">
              <a:xfrm>
                <a:off x="2096" y="1104"/>
                <a:ext cx="2147" cy="515"/>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    Cost  −  Salvage Value    </a:t>
                </a:r>
              </a:p>
              <a:p>
                <a:r>
                  <a:rPr lang="en-US" altLang="en-US" sz="2600" dirty="0">
                    <a:solidFill>
                      <a:srgbClr val="862110"/>
                    </a:solidFill>
                    <a:latin typeface="Calibri" pitchFamily="-84" charset="0"/>
                  </a:rPr>
                  <a:t> Total Units of Production</a:t>
                </a:r>
              </a:p>
            </p:txBody>
          </p:sp>
        </p:grpSp>
        <p:sp>
          <p:nvSpPr>
            <p:cNvPr id="131081" name="Rectangle 19"/>
            <p:cNvSpPr>
              <a:spLocks noChangeArrowheads="1"/>
            </p:cNvSpPr>
            <p:nvPr/>
          </p:nvSpPr>
          <p:spPr bwMode="auto">
            <a:xfrm>
              <a:off x="145" y="949"/>
              <a:ext cx="958" cy="325"/>
            </a:xfrm>
            <a:prstGeom prst="rect">
              <a:avLst/>
            </a:prstGeom>
            <a:noFill/>
            <a:ln w="12700">
              <a:noFill/>
              <a:miter lim="800000"/>
              <a:headEnd/>
              <a:tailEnd/>
            </a:ln>
          </p:spPr>
          <p:txBody>
            <a:bodyPr lIns="90488" tIns="44450" rIns="90488" bIns="44450">
              <a:spAutoFit/>
            </a:bodyPr>
            <a:lstStyle/>
            <a:p>
              <a:r>
                <a:rPr lang="en-US" altLang="en-US" sz="2800" dirty="0">
                  <a:solidFill>
                    <a:srgbClr val="862110"/>
                  </a:solidFill>
                  <a:latin typeface="Calibri" pitchFamily="-84" charset="0"/>
                </a:rPr>
                <a:t>Step 1:</a:t>
              </a:r>
            </a:p>
          </p:txBody>
        </p:sp>
        <p:sp>
          <p:nvSpPr>
            <p:cNvPr id="58377" name="Line 20"/>
            <p:cNvSpPr>
              <a:spLocks noChangeShapeType="1"/>
            </p:cNvSpPr>
            <p:nvPr/>
          </p:nvSpPr>
          <p:spPr bwMode="auto">
            <a:xfrm>
              <a:off x="2064" y="1488"/>
              <a:ext cx="2496" cy="0"/>
            </a:xfrm>
            <a:prstGeom prst="line">
              <a:avLst/>
            </a:prstGeom>
            <a:noFill/>
            <a:ln w="28575">
              <a:solidFill>
                <a:schemeClr val="accent2">
                  <a:lumMod val="75000"/>
                </a:schemeClr>
              </a:solidFill>
              <a:round/>
              <a:headEnd/>
              <a:tailEnd/>
            </a:ln>
          </p:spPr>
          <p:txBody>
            <a:bodyPr/>
            <a:lstStyle/>
            <a:p>
              <a:pPr>
                <a:defRPr/>
              </a:pPr>
              <a:endParaRPr lang="en-US" dirty="0">
                <a:solidFill>
                  <a:schemeClr val="accent3">
                    <a:lumMod val="75000"/>
                  </a:schemeClr>
                </a:solidFill>
                <a:latin typeface="+mn-lt"/>
                <a:ea typeface="Arial" pitchFamily="-84" charset="0"/>
                <a:cs typeface="Arial" pitchFamily="-84" charset="0"/>
              </a:endParaRPr>
            </a:p>
          </p:txBody>
        </p:sp>
      </p:grpSp>
      <p:sp>
        <p:nvSpPr>
          <p:cNvPr id="24" name="Rectangle 2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6" name="Rounded Rectangle 25"/>
          <p:cNvSpPr/>
          <p:nvPr/>
        </p:nvSpPr>
        <p:spPr>
          <a:xfrm>
            <a:off x="84056" y="6349009"/>
            <a:ext cx="6240544" cy="4015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28" name="Rectangle 27">
            <a:extLst>
              <a:ext uri="{FF2B5EF4-FFF2-40B4-BE49-F238E27FC236}">
                <a16:creationId xmlns:a16="http://schemas.microsoft.com/office/drawing/2014/main" id="{AD43BB3A-44F9-F54B-92AF-84FEB2F7334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9" name="Slide Number Placeholder 7">
            <a:extLst>
              <a:ext uri="{FF2B5EF4-FFF2-40B4-BE49-F238E27FC236}">
                <a16:creationId xmlns:a16="http://schemas.microsoft.com/office/drawing/2014/main" id="{4B5B8058-DACE-CF43-9254-CB011ECC9D9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723900" y="669132"/>
            <a:ext cx="7391400" cy="860425"/>
          </a:xfrm>
        </p:spPr>
        <p:txBody>
          <a:bodyPr/>
          <a:lstStyle/>
          <a:p>
            <a:r>
              <a:rPr lang="en-US" altLang="en-US" b="1" dirty="0"/>
              <a:t>Chapter 8 Learning Objectives</a:t>
            </a:r>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br>
            <a:br>
              <a:rPr lang="en-US" altLang="en-US"/>
            </a:br>
            <a:br>
              <a:rPr lang="en-US"/>
            </a:br>
            <a:br>
              <a:rPr lang="en-US" altLang="en-US"/>
            </a:br>
            <a:endParaRPr lang="en-US" alt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762000" y="1747044"/>
            <a:ext cx="7315200" cy="87312"/>
          </a:xfrm>
          <a:prstGeom prst="rect">
            <a:avLst/>
          </a:prstGeom>
          <a:noFill/>
          <a:ln w="9525">
            <a:noFill/>
            <a:miter lim="800000"/>
            <a:headEnd/>
            <a:tailEnd/>
          </a:ln>
        </p:spPr>
      </p:pic>
      <p:sp>
        <p:nvSpPr>
          <p:cNvPr id="10" name="Rectangle 9"/>
          <p:cNvSpPr/>
          <p:nvPr/>
        </p:nvSpPr>
        <p:spPr>
          <a:xfrm>
            <a:off x="723900" y="1905000"/>
            <a:ext cx="8115300" cy="3785652"/>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Compute the cost of plant assets.</a:t>
            </a:r>
          </a:p>
          <a:p>
            <a:r>
              <a:rPr lang="en-US" sz="1600" b="1" dirty="0">
                <a:latin typeface="+mn-lt"/>
              </a:rPr>
              <a:t>C2  </a:t>
            </a:r>
            <a:r>
              <a:rPr lang="en-US" sz="1600" dirty="0">
                <a:latin typeface="+mn-lt"/>
              </a:rPr>
              <a:t>Explain depreciation for partial years and changes in estimates.</a:t>
            </a:r>
          </a:p>
          <a:p>
            <a:r>
              <a:rPr lang="en-US" sz="1600" b="1" dirty="0">
                <a:latin typeface="+mn-lt"/>
              </a:rPr>
              <a:t>C3</a:t>
            </a:r>
            <a:r>
              <a:rPr lang="en-US" sz="1600" dirty="0">
                <a:latin typeface="+mn-lt"/>
              </a:rPr>
              <a:t>  Distinguish between revenue and capital expenditures, and account for them.</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total asset turnover and apply it to analyze a company’s use of assets.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Compute and record depreciation using the straight-line, units-of-production, and declining-balance methods.</a:t>
            </a:r>
          </a:p>
          <a:p>
            <a:r>
              <a:rPr lang="en-US" sz="1600" b="1" dirty="0">
                <a:latin typeface="+mn-lt"/>
              </a:rPr>
              <a:t>P2  </a:t>
            </a:r>
            <a:r>
              <a:rPr lang="en-US" sz="1600" dirty="0">
                <a:latin typeface="+mn-lt"/>
              </a:rPr>
              <a:t>Account for asset disposal through discarding or selling an asset. </a:t>
            </a:r>
          </a:p>
          <a:p>
            <a:r>
              <a:rPr lang="en-US" sz="1600" b="1" dirty="0">
                <a:latin typeface="+mn-lt"/>
              </a:rPr>
              <a:t>P3  </a:t>
            </a:r>
            <a:r>
              <a:rPr lang="en-US" sz="1600" dirty="0">
                <a:latin typeface="+mn-lt"/>
              </a:rPr>
              <a:t>Account for natural resource assets and their depletion.</a:t>
            </a:r>
          </a:p>
          <a:p>
            <a:r>
              <a:rPr lang="en-US" sz="1600" b="1" dirty="0">
                <a:latin typeface="+mn-lt"/>
              </a:rPr>
              <a:t>P4</a:t>
            </a:r>
            <a:r>
              <a:rPr lang="en-US" sz="1600" dirty="0">
                <a:latin typeface="+mn-lt"/>
              </a:rPr>
              <a:t>  Account for intangible assets.</a:t>
            </a:r>
          </a:p>
          <a:p>
            <a:r>
              <a:rPr lang="en-US" sz="1600" b="1" dirty="0">
                <a:latin typeface="+mn-lt"/>
              </a:rPr>
              <a:t>P5</a:t>
            </a:r>
            <a:r>
              <a:rPr lang="en-US" sz="1600" dirty="0">
                <a:latin typeface="+mn-lt"/>
              </a:rPr>
              <a:t>  </a:t>
            </a:r>
            <a:r>
              <a:rPr lang="en-US" sz="1600" i="1" dirty="0">
                <a:latin typeface="+mn-lt"/>
              </a:rPr>
              <a:t>Appendix 8A—</a:t>
            </a:r>
            <a:r>
              <a:rPr lang="en-US" sz="1600" dirty="0">
                <a:latin typeface="+mn-lt"/>
              </a:rPr>
              <a:t>Account for asset exchanges.</a:t>
            </a:r>
          </a:p>
        </p:txBody>
      </p:sp>
      <p:sp>
        <p:nvSpPr>
          <p:cNvPr id="12" name="Rectangle 11">
            <a:extLst>
              <a:ext uri="{FF2B5EF4-FFF2-40B4-BE49-F238E27FC236}">
                <a16:creationId xmlns:a16="http://schemas.microsoft.com/office/drawing/2014/main" id="{B6288E2E-7DF9-5E49-B6E3-279788811C5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01633247-9F5D-C645-B6E6-8041A01D9B5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967913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393700" y="4938955"/>
            <a:ext cx="8293100" cy="1058620"/>
            <a:chOff x="228600" y="4267200"/>
            <a:chExt cx="8763000" cy="1256880"/>
          </a:xfrm>
        </p:grpSpPr>
        <p:pic>
          <p:nvPicPr>
            <p:cNvPr id="132105" name="Picture 5" descr="C:\Documents and Settings\Administrator\Local Settings\Temporary Internet Files\Content.IE5\K8Q5KUIX\MMj02867840000[1].gif"/>
            <p:cNvPicPr>
              <a:picLocks noChangeAspect="1" noChangeArrowheads="1" noCrop="1"/>
            </p:cNvPicPr>
            <p:nvPr/>
          </p:nvPicPr>
          <p:blipFill>
            <a:blip r:embed="rId3" cstate="print"/>
            <a:srcRect/>
            <a:stretch>
              <a:fillRect/>
            </a:stretch>
          </p:blipFill>
          <p:spPr bwMode="auto">
            <a:xfrm>
              <a:off x="3962400" y="4343399"/>
              <a:ext cx="1143000" cy="1180681"/>
            </a:xfrm>
            <a:prstGeom prst="rect">
              <a:avLst/>
            </a:prstGeom>
            <a:noFill/>
            <a:ln w="9525">
              <a:noFill/>
              <a:miter lim="800000"/>
              <a:headEnd/>
              <a:tailEnd/>
            </a:ln>
          </p:spPr>
        </p:pic>
        <p:grpSp>
          <p:nvGrpSpPr>
            <p:cNvPr id="132106" name="Group 21"/>
            <p:cNvGrpSpPr>
              <a:grpSpLocks/>
            </p:cNvGrpSpPr>
            <p:nvPr/>
          </p:nvGrpSpPr>
          <p:grpSpPr bwMode="auto">
            <a:xfrm>
              <a:off x="228600" y="4267200"/>
              <a:ext cx="8763000" cy="1255742"/>
              <a:chOff x="60" y="2496"/>
              <a:chExt cx="5568" cy="1008"/>
            </a:xfrm>
          </p:grpSpPr>
          <p:sp>
            <p:nvSpPr>
              <p:cNvPr id="132108" name="Rectangle 3"/>
              <p:cNvSpPr>
                <a:spLocks noChangeArrowheads="1"/>
              </p:cNvSpPr>
              <p:nvPr/>
            </p:nvSpPr>
            <p:spPr bwMode="auto">
              <a:xfrm>
                <a:off x="60" y="2496"/>
                <a:ext cx="5568" cy="1008"/>
              </a:xfrm>
              <a:prstGeom prst="rect">
                <a:avLst/>
              </a:prstGeom>
              <a:solidFill>
                <a:srgbClr val="F6E9B4"/>
              </a:solidFill>
              <a:ln w="9525">
                <a:solidFill>
                  <a:srgbClr val="663300"/>
                </a:solidFill>
                <a:miter lim="800000"/>
                <a:headEnd/>
                <a:tailEnd/>
              </a:ln>
              <a:effectLst>
                <a:outerShdw dist="35921" dir="2700000" algn="ctr" rotWithShape="0">
                  <a:schemeClr val="tx2"/>
                </a:outerShdw>
              </a:effectLst>
            </p:spPr>
            <p:txBody>
              <a:bodyPr wrap="none" anchor="ctr"/>
              <a:lstStyle/>
              <a:p>
                <a:endParaRPr lang="en-US" altLang="en-US" sz="1200" dirty="0">
                  <a:solidFill>
                    <a:srgbClr val="862110"/>
                  </a:solidFill>
                </a:endParaRPr>
              </a:p>
            </p:txBody>
          </p:sp>
          <p:sp>
            <p:nvSpPr>
              <p:cNvPr id="132109" name="Rectangle 4"/>
              <p:cNvSpPr>
                <a:spLocks noChangeArrowheads="1"/>
              </p:cNvSpPr>
              <p:nvPr/>
            </p:nvSpPr>
            <p:spPr bwMode="auto">
              <a:xfrm>
                <a:off x="125" y="2507"/>
                <a:ext cx="305" cy="350"/>
              </a:xfrm>
              <a:prstGeom prst="rect">
                <a:avLst/>
              </a:prstGeom>
              <a:noFill/>
              <a:ln w="12700">
                <a:noFill/>
                <a:miter lim="800000"/>
                <a:headEnd/>
                <a:tailEnd/>
              </a:ln>
            </p:spPr>
            <p:txBody>
              <a:bodyPr wrap="square" lIns="90488" tIns="44450" rIns="90488" bIns="44450">
                <a:spAutoFit/>
              </a:bodyPr>
              <a:lstStyle/>
              <a:p>
                <a:r>
                  <a:rPr lang="en-US" altLang="en-US" dirty="0">
                    <a:solidFill>
                      <a:srgbClr val="862110"/>
                    </a:solidFill>
                  </a:rPr>
                  <a:t>2:</a:t>
                </a:r>
              </a:p>
            </p:txBody>
          </p:sp>
          <p:grpSp>
            <p:nvGrpSpPr>
              <p:cNvPr id="132110" name="Group 5"/>
              <p:cNvGrpSpPr>
                <a:grpSpLocks/>
              </p:cNvGrpSpPr>
              <p:nvPr/>
            </p:nvGrpSpPr>
            <p:grpSpPr bwMode="auto">
              <a:xfrm>
                <a:off x="261" y="2640"/>
                <a:ext cx="3559" cy="739"/>
                <a:chOff x="261" y="2544"/>
                <a:chExt cx="3559" cy="739"/>
              </a:xfrm>
            </p:grpSpPr>
            <p:sp>
              <p:nvSpPr>
                <p:cNvPr id="132111" name="Rectangle 6"/>
                <p:cNvSpPr>
                  <a:spLocks noChangeArrowheads="1"/>
                </p:cNvSpPr>
                <p:nvPr/>
              </p:nvSpPr>
              <p:spPr bwMode="auto">
                <a:xfrm>
                  <a:off x="261" y="2662"/>
                  <a:ext cx="1059" cy="614"/>
                </a:xfrm>
                <a:prstGeom prst="rect">
                  <a:avLst/>
                </a:prstGeom>
                <a:solidFill>
                  <a:srgbClr val="F6E9B4"/>
                </a:solidFill>
                <a:ln w="12700">
                  <a:noFill/>
                  <a:miter lim="800000"/>
                  <a:headEnd/>
                  <a:tailEnd/>
                </a:ln>
              </p:spPr>
              <p:txBody>
                <a:bodyPr wrap="square" lIns="90488" tIns="44450" rIns="90488" bIns="44450">
                  <a:spAutoFit/>
                </a:bodyPr>
                <a:lstStyle/>
                <a:p>
                  <a:r>
                    <a:rPr lang="en-US" altLang="en-US" dirty="0">
                      <a:solidFill>
                        <a:srgbClr val="862110"/>
                      </a:solidFill>
                    </a:rPr>
                    <a:t>Depreciation</a:t>
                  </a:r>
                </a:p>
                <a:p>
                  <a:r>
                    <a:rPr lang="en-US" altLang="en-US" dirty="0">
                      <a:solidFill>
                        <a:srgbClr val="862110"/>
                      </a:solidFill>
                    </a:rPr>
                    <a:t>    Expense</a:t>
                  </a:r>
                </a:p>
              </p:txBody>
            </p:sp>
            <p:sp>
              <p:nvSpPr>
                <p:cNvPr id="132112" name="Rectangle 7"/>
                <p:cNvSpPr>
                  <a:spLocks noChangeArrowheads="1"/>
                </p:cNvSpPr>
                <p:nvPr/>
              </p:nvSpPr>
              <p:spPr bwMode="auto">
                <a:xfrm>
                  <a:off x="1174" y="2806"/>
                  <a:ext cx="225" cy="293"/>
                </a:xfrm>
                <a:prstGeom prst="rect">
                  <a:avLst/>
                </a:prstGeom>
                <a:solidFill>
                  <a:srgbClr val="F6E9B4"/>
                </a:solid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13" name="Rectangle 8"/>
                <p:cNvSpPr>
                  <a:spLocks noChangeArrowheads="1"/>
                </p:cNvSpPr>
                <p:nvPr/>
              </p:nvSpPr>
              <p:spPr bwMode="auto">
                <a:xfrm>
                  <a:off x="1319" y="2662"/>
                  <a:ext cx="1046" cy="516"/>
                </a:xfrm>
                <a:prstGeom prst="rect">
                  <a:avLst/>
                </a:prstGeom>
                <a:solidFill>
                  <a:srgbClr val="F6E9B4"/>
                </a:solidFill>
                <a:ln w="12700">
                  <a:noFill/>
                  <a:miter lim="800000"/>
                  <a:headEnd/>
                  <a:tailEnd/>
                </a:ln>
              </p:spPr>
              <p:txBody>
                <a:bodyPr wrap="none" lIns="90488" tIns="44450" rIns="90488" bIns="44450">
                  <a:spAutoFit/>
                </a:bodyPr>
                <a:lstStyle/>
                <a:p>
                  <a:pPr algn="ctr"/>
                  <a:r>
                    <a:rPr lang="en-US" altLang="en-US" dirty="0">
                      <a:solidFill>
                        <a:srgbClr val="862110"/>
                      </a:solidFill>
                    </a:rPr>
                    <a:t>Depreciation</a:t>
                  </a:r>
                </a:p>
                <a:p>
                  <a:pPr algn="ctr"/>
                  <a:r>
                    <a:rPr lang="en-US" altLang="en-US" dirty="0">
                      <a:solidFill>
                        <a:srgbClr val="862110"/>
                      </a:solidFill>
                    </a:rPr>
                    <a:t>Per Unit</a:t>
                  </a:r>
                </a:p>
              </p:txBody>
            </p:sp>
            <p:sp>
              <p:nvSpPr>
                <p:cNvPr id="132114" name="Rectangle 9"/>
                <p:cNvSpPr>
                  <a:spLocks noChangeArrowheads="1"/>
                </p:cNvSpPr>
                <p:nvPr/>
              </p:nvSpPr>
              <p:spPr bwMode="auto">
                <a:xfrm>
                  <a:off x="2239" y="2783"/>
                  <a:ext cx="238" cy="293"/>
                </a:xfrm>
                <a:prstGeom prst="rect">
                  <a:avLst/>
                </a:prstGeom>
                <a:solidFill>
                  <a:srgbClr val="F6E9B4"/>
                </a:solidFill>
                <a:ln w="12700">
                  <a:noFill/>
                  <a:miter lim="800000"/>
                  <a:headEnd/>
                  <a:tailEnd/>
                </a:ln>
              </p:spPr>
              <p:txBody>
                <a:bodyPr lIns="90488" tIns="44450" rIns="90488" bIns="44450">
                  <a:spAutoFit/>
                </a:bodyPr>
                <a:lstStyle/>
                <a:p>
                  <a:r>
                    <a:rPr lang="en-US" altLang="en-US" b="1" dirty="0">
                      <a:solidFill>
                        <a:srgbClr val="862110"/>
                      </a:solidFill>
                    </a:rPr>
                    <a:t>×</a:t>
                  </a:r>
                </a:p>
              </p:txBody>
            </p:sp>
            <p:sp>
              <p:nvSpPr>
                <p:cNvPr id="132115" name="Rectangle 10"/>
                <p:cNvSpPr>
                  <a:spLocks noChangeArrowheads="1"/>
                </p:cNvSpPr>
                <p:nvPr/>
              </p:nvSpPr>
              <p:spPr bwMode="auto">
                <a:xfrm>
                  <a:off x="2159" y="2544"/>
                  <a:ext cx="1661" cy="739"/>
                </a:xfrm>
                <a:prstGeom prst="rect">
                  <a:avLst/>
                </a:prstGeom>
                <a:noFill/>
                <a:ln w="12700">
                  <a:noFill/>
                  <a:miter lim="800000"/>
                  <a:headEnd/>
                  <a:tailEnd/>
                </a:ln>
              </p:spPr>
              <p:txBody>
                <a:bodyPr lIns="90488" tIns="44450" rIns="90488" bIns="44450">
                  <a:spAutoFit/>
                </a:bodyPr>
                <a:lstStyle/>
                <a:p>
                  <a:pPr algn="ctr"/>
                  <a:r>
                    <a:rPr lang="en-US" altLang="en-US" dirty="0">
                      <a:solidFill>
                        <a:srgbClr val="862110"/>
                      </a:solidFill>
                    </a:rPr>
                    <a:t>Number of Units Produced</a:t>
                  </a:r>
                  <a:br>
                    <a:rPr lang="en-US" altLang="en-US" dirty="0">
                      <a:solidFill>
                        <a:srgbClr val="862110"/>
                      </a:solidFill>
                    </a:rPr>
                  </a:br>
                  <a:r>
                    <a:rPr lang="en-US" altLang="en-US" dirty="0">
                      <a:solidFill>
                        <a:srgbClr val="862110"/>
                      </a:solidFill>
                    </a:rPr>
                    <a:t>in the Period</a:t>
                  </a:r>
                </a:p>
              </p:txBody>
            </p:sp>
          </p:grpSp>
        </p:grpSp>
        <p:sp>
          <p:nvSpPr>
            <p:cNvPr id="30" name="TextBox 29"/>
            <p:cNvSpPr txBox="1"/>
            <p:nvPr/>
          </p:nvSpPr>
          <p:spPr>
            <a:xfrm>
              <a:off x="5791200" y="4684471"/>
              <a:ext cx="2768600" cy="369968"/>
            </a:xfrm>
            <a:prstGeom prst="rect">
              <a:avLst/>
            </a:prstGeom>
            <a:noFill/>
          </p:spPr>
          <p:txBody>
            <a:bodyPr wrap="none">
              <a:spAutoFit/>
            </a:bodyPr>
            <a:lstStyle/>
            <a:p>
              <a:pPr>
                <a:defRPr/>
              </a:pPr>
              <a:r>
                <a:rPr lang="en-US" dirty="0">
                  <a:solidFill>
                    <a:srgbClr val="862110"/>
                  </a:solidFill>
                </a:rPr>
                <a:t>= $0.25 × 7,000 </a:t>
              </a:r>
              <a:r>
                <a:rPr lang="en-US" dirty="0">
                  <a:solidFill>
                    <a:srgbClr val="002060"/>
                  </a:solidFill>
                  <a:effectLst>
                    <a:outerShdw blurRad="38100" dist="38100" dir="2700000" algn="tl">
                      <a:srgbClr val="C0C0C0"/>
                    </a:outerShdw>
                  </a:effectLst>
                </a:rPr>
                <a:t>= $</a:t>
              </a:r>
              <a:r>
                <a:rPr lang="en-US" dirty="0">
                  <a:solidFill>
                    <a:srgbClr val="002060"/>
                  </a:solidFill>
                </a:rPr>
                <a:t>1,750</a:t>
              </a:r>
            </a:p>
          </p:txBody>
        </p:sp>
      </p:grpSp>
      <p:sp>
        <p:nvSpPr>
          <p:cNvPr id="132099" name="Rectangle 3"/>
          <p:cNvSpPr>
            <a:spLocks noGrp="1" noChangeArrowheads="1"/>
          </p:cNvSpPr>
          <p:nvPr>
            <p:ph type="title"/>
          </p:nvPr>
        </p:nvSpPr>
        <p:spPr>
          <a:xfrm>
            <a:off x="820339" y="626803"/>
            <a:ext cx="8001000" cy="960438"/>
          </a:xfrm>
        </p:spPr>
        <p:txBody>
          <a:bodyPr/>
          <a:lstStyle/>
          <a:p>
            <a:pPr eaLnBrk="1" hangingPunct="1"/>
            <a:r>
              <a:rPr lang="en-US" altLang="en-US" b="1" dirty="0">
                <a:ea typeface="ＭＳ Ｐゴシック" pitchFamily="-84" charset="-128"/>
                <a:cs typeface="Arial" charset="0"/>
              </a:rPr>
              <a:t>Units-of-Production Method: Example</a:t>
            </a:r>
            <a:endParaRPr lang="en-US" altLang="en-US" b="1" dirty="0">
              <a:latin typeface="Arial" charset="0"/>
              <a:ea typeface="ＭＳ Ｐゴシック" pitchFamily="-84" charset="-128"/>
              <a:cs typeface="Arial" charset="0"/>
            </a:endParaRPr>
          </a:p>
        </p:txBody>
      </p:sp>
      <p:grpSp>
        <p:nvGrpSpPr>
          <p:cNvPr id="2" name="Group 32"/>
          <p:cNvGrpSpPr>
            <a:grpSpLocks/>
          </p:cNvGrpSpPr>
          <p:nvPr/>
        </p:nvGrpSpPr>
        <p:grpSpPr bwMode="auto">
          <a:xfrm>
            <a:off x="393700" y="3673804"/>
            <a:ext cx="7454900" cy="1001708"/>
            <a:chOff x="228600" y="3068637"/>
            <a:chExt cx="7620000" cy="1001461"/>
          </a:xfrm>
        </p:grpSpPr>
        <p:grpSp>
          <p:nvGrpSpPr>
            <p:cNvPr id="132116" name="Group 13"/>
            <p:cNvGrpSpPr>
              <a:grpSpLocks/>
            </p:cNvGrpSpPr>
            <p:nvPr/>
          </p:nvGrpSpPr>
          <p:grpSpPr bwMode="auto">
            <a:xfrm>
              <a:off x="228600" y="3068637"/>
              <a:ext cx="7620000" cy="1001461"/>
              <a:chOff x="0" y="931"/>
              <a:chExt cx="4944" cy="922"/>
            </a:xfrm>
          </p:grpSpPr>
          <p:sp>
            <p:nvSpPr>
              <p:cNvPr id="132121" name="Rectangle 14"/>
              <p:cNvSpPr>
                <a:spLocks noChangeArrowheads="1"/>
              </p:cNvSpPr>
              <p:nvPr/>
            </p:nvSpPr>
            <p:spPr bwMode="auto">
              <a:xfrm>
                <a:off x="0" y="960"/>
                <a:ext cx="4944" cy="864"/>
              </a:xfrm>
              <a:prstGeom prst="rect">
                <a:avLst/>
              </a:prstGeom>
              <a:solidFill>
                <a:srgbClr val="F6E9B4"/>
              </a:solidFill>
              <a:ln w="9525">
                <a:solidFill>
                  <a:schemeClr val="tx1"/>
                </a:solidFill>
                <a:miter lim="800000"/>
                <a:headEnd/>
                <a:tailEnd/>
              </a:ln>
              <a:effectLst>
                <a:outerShdw dist="35921" dir="2700000" algn="ctr" rotWithShape="0">
                  <a:schemeClr val="tx2"/>
                </a:outerShdw>
              </a:effectLst>
            </p:spPr>
            <p:txBody>
              <a:bodyPr wrap="none" anchor="ctr"/>
              <a:lstStyle/>
              <a:p>
                <a:endParaRPr lang="en-US" altLang="en-US" sz="1200" dirty="0">
                  <a:solidFill>
                    <a:srgbClr val="862110"/>
                  </a:solidFill>
                </a:endParaRPr>
              </a:p>
            </p:txBody>
          </p:sp>
          <p:grpSp>
            <p:nvGrpSpPr>
              <p:cNvPr id="132122" name="Group 15"/>
              <p:cNvGrpSpPr>
                <a:grpSpLocks/>
              </p:cNvGrpSpPr>
              <p:nvPr/>
            </p:nvGrpSpPr>
            <p:grpSpPr bwMode="auto">
              <a:xfrm>
                <a:off x="274" y="1260"/>
                <a:ext cx="2846" cy="593"/>
                <a:chOff x="274" y="1164"/>
                <a:chExt cx="2846" cy="593"/>
              </a:xfrm>
            </p:grpSpPr>
            <p:sp>
              <p:nvSpPr>
                <p:cNvPr id="132125" name="Rectangle 16"/>
                <p:cNvSpPr>
                  <a:spLocks noChangeArrowheads="1"/>
                </p:cNvSpPr>
                <p:nvPr/>
              </p:nvSpPr>
              <p:spPr bwMode="auto">
                <a:xfrm>
                  <a:off x="274" y="1164"/>
                  <a:ext cx="999" cy="593"/>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Depreciation</a:t>
                  </a:r>
                </a:p>
                <a:p>
                  <a:r>
                    <a:rPr lang="en-US" altLang="en-US" dirty="0">
                      <a:solidFill>
                        <a:srgbClr val="862110"/>
                      </a:solidFill>
                    </a:rPr>
                    <a:t>Per Unit</a:t>
                  </a:r>
                </a:p>
              </p:txBody>
            </p:sp>
            <p:sp>
              <p:nvSpPr>
                <p:cNvPr id="132126" name="Rectangle 17"/>
                <p:cNvSpPr>
                  <a:spLocks noChangeArrowheads="1"/>
                </p:cNvSpPr>
                <p:nvPr/>
              </p:nvSpPr>
              <p:spPr bwMode="auto">
                <a:xfrm>
                  <a:off x="1236" y="1260"/>
                  <a:ext cx="215" cy="338"/>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27" name="Rectangle 18"/>
                <p:cNvSpPr>
                  <a:spLocks noChangeArrowheads="1"/>
                </p:cNvSpPr>
                <p:nvPr/>
              </p:nvSpPr>
              <p:spPr bwMode="auto">
                <a:xfrm>
                  <a:off x="1339" y="1164"/>
                  <a:ext cx="1781" cy="593"/>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    Cost − Salvage Value    </a:t>
                  </a:r>
                </a:p>
                <a:p>
                  <a:r>
                    <a:rPr lang="en-US" altLang="en-US" dirty="0">
                      <a:solidFill>
                        <a:srgbClr val="862110"/>
                      </a:solidFill>
                    </a:rPr>
                    <a:t> Total Units of Production</a:t>
                  </a:r>
                </a:p>
              </p:txBody>
            </p:sp>
          </p:grpSp>
          <p:sp>
            <p:nvSpPr>
              <p:cNvPr id="132123" name="Rectangle 19"/>
              <p:cNvSpPr>
                <a:spLocks noChangeArrowheads="1"/>
              </p:cNvSpPr>
              <p:nvPr/>
            </p:nvSpPr>
            <p:spPr bwMode="auto">
              <a:xfrm>
                <a:off x="64" y="931"/>
                <a:ext cx="288" cy="345"/>
              </a:xfrm>
              <a:prstGeom prst="rect">
                <a:avLst/>
              </a:prstGeom>
              <a:noFill/>
              <a:ln w="12700">
                <a:noFill/>
                <a:miter lim="800000"/>
                <a:headEnd/>
                <a:tailEnd/>
              </a:ln>
            </p:spPr>
            <p:txBody>
              <a:bodyPr wrap="square" lIns="90488" tIns="44450" rIns="90488" bIns="44450">
                <a:spAutoFit/>
              </a:bodyPr>
              <a:lstStyle/>
              <a:p>
                <a:r>
                  <a:rPr lang="en-US" altLang="en-US" dirty="0">
                    <a:solidFill>
                      <a:srgbClr val="862110"/>
                    </a:solidFill>
                  </a:rPr>
                  <a:t>1:</a:t>
                </a:r>
              </a:p>
            </p:txBody>
          </p:sp>
          <p:sp>
            <p:nvSpPr>
              <p:cNvPr id="21" name="Line 20"/>
              <p:cNvSpPr>
                <a:spLocks noChangeShapeType="1"/>
              </p:cNvSpPr>
              <p:nvPr/>
            </p:nvSpPr>
            <p:spPr bwMode="auto">
              <a:xfrm>
                <a:off x="1442" y="1536"/>
                <a:ext cx="1751" cy="7"/>
              </a:xfrm>
              <a:prstGeom prst="line">
                <a:avLst/>
              </a:prstGeom>
              <a:noFill/>
              <a:ln w="19050">
                <a:solidFill>
                  <a:srgbClr val="953735"/>
                </a:solidFill>
                <a:round/>
                <a:headEnd/>
                <a:tailEnd/>
              </a:ln>
            </p:spPr>
            <p:txBody>
              <a:bodyPr/>
              <a:lstStyle/>
              <a:p>
                <a:pPr>
                  <a:defRPr/>
                </a:pPr>
                <a:endParaRPr lang="en-US" sz="1200" dirty="0">
                  <a:solidFill>
                    <a:schemeClr val="accent3">
                      <a:lumMod val="75000"/>
                    </a:schemeClr>
                  </a:solidFill>
                  <a:ea typeface="Arial" pitchFamily="-84" charset="0"/>
                  <a:cs typeface="Arial" pitchFamily="-84" charset="0"/>
                </a:endParaRPr>
              </a:p>
            </p:txBody>
          </p:sp>
        </p:grpSp>
        <p:sp>
          <p:nvSpPr>
            <p:cNvPr id="132117" name="Rectangle 17"/>
            <p:cNvSpPr>
              <a:spLocks noChangeArrowheads="1"/>
            </p:cNvSpPr>
            <p:nvPr/>
          </p:nvSpPr>
          <p:spPr bwMode="auto">
            <a:xfrm>
              <a:off x="5092700" y="3519371"/>
              <a:ext cx="317500" cy="366622"/>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18" name="TextBox 25"/>
            <p:cNvSpPr txBox="1">
              <a:spLocks noChangeArrowheads="1"/>
            </p:cNvSpPr>
            <p:nvPr/>
          </p:nvSpPr>
          <p:spPr bwMode="auto">
            <a:xfrm>
              <a:off x="5410200" y="3395576"/>
              <a:ext cx="990600" cy="645953"/>
            </a:xfrm>
            <a:prstGeom prst="rect">
              <a:avLst/>
            </a:prstGeom>
            <a:noFill/>
            <a:ln w="9525">
              <a:noFill/>
              <a:miter lim="800000"/>
              <a:headEnd/>
              <a:tailEnd/>
            </a:ln>
          </p:spPr>
          <p:txBody>
            <a:bodyPr>
              <a:spAutoFit/>
            </a:bodyPr>
            <a:lstStyle/>
            <a:p>
              <a:r>
                <a:rPr lang="en-US" altLang="en-US" dirty="0">
                  <a:solidFill>
                    <a:srgbClr val="862110"/>
                  </a:solidFill>
                </a:rPr>
                <a:t>$9,000</a:t>
              </a:r>
              <a:br>
                <a:rPr lang="en-US" altLang="en-US" dirty="0">
                  <a:solidFill>
                    <a:srgbClr val="862110"/>
                  </a:solidFill>
                </a:rPr>
              </a:br>
              <a:r>
                <a:rPr lang="en-US" altLang="en-US" dirty="0">
                  <a:solidFill>
                    <a:srgbClr val="862110"/>
                  </a:solidFill>
                </a:rPr>
                <a:t>36,000</a:t>
              </a:r>
            </a:p>
          </p:txBody>
        </p:sp>
        <p:cxnSp>
          <p:nvCxnSpPr>
            <p:cNvPr id="28" name="Straight Connector 27"/>
            <p:cNvCxnSpPr>
              <a:stCxn id="132118" idx="1"/>
              <a:endCxn id="132118" idx="3"/>
            </p:cNvCxnSpPr>
            <p:nvPr/>
          </p:nvCxnSpPr>
          <p:spPr>
            <a:xfrm rot="10800000" flipH="1">
              <a:off x="5410200" y="3717759"/>
              <a:ext cx="990600" cy="1588"/>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00800" y="3516197"/>
              <a:ext cx="1397000" cy="369796"/>
            </a:xfrm>
            <a:prstGeom prst="rect">
              <a:avLst/>
            </a:prstGeom>
            <a:noFill/>
          </p:spPr>
          <p:txBody>
            <a:bodyPr wrap="none">
              <a:spAutoFit/>
            </a:bodyPr>
            <a:lstStyle/>
            <a:p>
              <a:pPr>
                <a:defRPr/>
              </a:pPr>
              <a:r>
                <a:rPr lang="en-US" dirty="0">
                  <a:solidFill>
                    <a:srgbClr val="862110"/>
                  </a:solidFill>
                </a:rPr>
                <a:t>= </a:t>
              </a:r>
              <a:r>
                <a:rPr lang="en-US" dirty="0">
                  <a:solidFill>
                    <a:srgbClr val="002060"/>
                  </a:solidFill>
                  <a:effectLst>
                    <a:outerShdw blurRad="38100" dist="38100" dir="2700000" algn="tl">
                      <a:srgbClr val="C0C0C0"/>
                    </a:outerShdw>
                  </a:effectLst>
                </a:rPr>
                <a:t>$</a:t>
              </a:r>
              <a:r>
                <a:rPr lang="en-US" dirty="0">
                  <a:solidFill>
                    <a:srgbClr val="002060"/>
                  </a:solidFill>
                </a:rPr>
                <a:t>0.25/unit</a:t>
              </a:r>
            </a:p>
          </p:txBody>
        </p:sp>
      </p:grpSp>
      <p:sp>
        <p:nvSpPr>
          <p:cNvPr id="132102" name="TextBox 30"/>
          <p:cNvSpPr txBox="1">
            <a:spLocks noChangeArrowheads="1"/>
          </p:cNvSpPr>
          <p:nvPr/>
        </p:nvSpPr>
        <p:spPr bwMode="auto">
          <a:xfrm>
            <a:off x="4419600" y="1959049"/>
            <a:ext cx="4572000" cy="1569660"/>
          </a:xfrm>
          <a:prstGeom prst="rect">
            <a:avLst/>
          </a:prstGeom>
          <a:noFill/>
          <a:ln w="9525">
            <a:noFill/>
            <a:miter lim="800000"/>
            <a:headEnd/>
            <a:tailEnd/>
          </a:ln>
        </p:spPr>
        <p:txBody>
          <a:bodyPr>
            <a:spAutoFit/>
          </a:bodyPr>
          <a:lstStyle/>
          <a:p>
            <a:pPr algn="ctr"/>
            <a:r>
              <a:rPr lang="en-US" altLang="en-US" sz="2400" dirty="0"/>
              <a:t>Assume that 7,000 units were inspected during the first year. Depreciation would be calculated as follows:</a:t>
            </a:r>
          </a:p>
        </p:txBody>
      </p:sp>
      <p:pic>
        <p:nvPicPr>
          <p:cNvPr id="132104" name="Picture 32" descr="SL Depreciation Example 1.png"/>
          <p:cNvPicPr>
            <a:picLocks noChangeAspect="1"/>
          </p:cNvPicPr>
          <p:nvPr/>
        </p:nvPicPr>
        <p:blipFill>
          <a:blip r:embed="rId4" cstate="print"/>
          <a:srcRect/>
          <a:stretch>
            <a:fillRect/>
          </a:stretch>
        </p:blipFill>
        <p:spPr bwMode="auto">
          <a:xfrm>
            <a:off x="393700" y="1828225"/>
            <a:ext cx="4114800" cy="1706562"/>
          </a:xfrm>
          <a:prstGeom prst="rect">
            <a:avLst/>
          </a:prstGeom>
          <a:noFill/>
          <a:ln w="9525">
            <a:noFill/>
            <a:miter lim="800000"/>
            <a:headEnd/>
            <a:tailEnd/>
          </a:ln>
        </p:spPr>
      </p:pic>
      <p:sp>
        <p:nvSpPr>
          <p:cNvPr id="32" name="Rectangle 3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4" name="Rounded Rectangle 33"/>
          <p:cNvSpPr/>
          <p:nvPr/>
        </p:nvSpPr>
        <p:spPr>
          <a:xfrm>
            <a:off x="84056" y="6348068"/>
            <a:ext cx="6316744" cy="40247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36" name="Rectangle 35">
            <a:extLst>
              <a:ext uri="{FF2B5EF4-FFF2-40B4-BE49-F238E27FC236}">
                <a16:creationId xmlns:a16="http://schemas.microsoft.com/office/drawing/2014/main" id="{605778C1-2D71-5D46-93B5-BE3A218E593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7" name="Slide Number Placeholder 7">
            <a:extLst>
              <a:ext uri="{FF2B5EF4-FFF2-40B4-BE49-F238E27FC236}">
                <a16:creationId xmlns:a16="http://schemas.microsoft.com/office/drawing/2014/main" id="{41270E0A-2E28-0C48-A6CF-271CF18566C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a:xfrm>
            <a:off x="457200" y="533400"/>
            <a:ext cx="8229600" cy="1295400"/>
          </a:xfrm>
        </p:spPr>
        <p:txBody>
          <a:bodyPr/>
          <a:lstStyle/>
          <a:p>
            <a:pPr eaLnBrk="1" hangingPunct="1"/>
            <a:r>
              <a:rPr lang="en-US" altLang="en-US" b="1" dirty="0">
                <a:latin typeface="Arial" charset="0"/>
                <a:ea typeface="ＭＳ Ｐゴシック" pitchFamily="-84" charset="-128"/>
                <a:cs typeface="Arial" charset="0"/>
              </a:rPr>
              <a:t>Units-of-Production</a:t>
            </a:r>
            <a:br>
              <a:rPr lang="en-US" altLang="en-US" b="1" dirty="0">
                <a:latin typeface="Arial" charset="0"/>
                <a:ea typeface="ＭＳ Ｐゴシック" pitchFamily="-84" charset="-128"/>
                <a:cs typeface="Arial" charset="0"/>
              </a:rPr>
            </a:br>
            <a:r>
              <a:rPr lang="en-US" altLang="en-US" b="1" dirty="0">
                <a:latin typeface="Arial" charset="0"/>
                <a:ea typeface="ＭＳ Ｐゴシック" pitchFamily="-84" charset="-128"/>
                <a:cs typeface="Arial" charset="0"/>
              </a:rPr>
              <a:t>Depreciation Schedule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4" name="TextBox 13"/>
          <p:cNvSpPr txBox="1"/>
          <p:nvPr/>
        </p:nvSpPr>
        <p:spPr>
          <a:xfrm>
            <a:off x="8012860" y="1520646"/>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8.10</a:t>
            </a:r>
          </a:p>
        </p:txBody>
      </p:sp>
      <p:grpSp>
        <p:nvGrpSpPr>
          <p:cNvPr id="2" name="Group 10"/>
          <p:cNvGrpSpPr>
            <a:grpSpLocks/>
          </p:cNvGrpSpPr>
          <p:nvPr/>
        </p:nvGrpSpPr>
        <p:grpSpPr bwMode="auto">
          <a:xfrm>
            <a:off x="838200" y="4657421"/>
            <a:ext cx="5181600" cy="1057579"/>
            <a:chOff x="1752600" y="4374614"/>
            <a:chExt cx="5181600" cy="1057937"/>
          </a:xfrm>
        </p:grpSpPr>
        <p:cxnSp>
          <p:nvCxnSpPr>
            <p:cNvPr id="133127" name="Straight Arrow Connector 7"/>
            <p:cNvCxnSpPr>
              <a:cxnSpLocks noChangeShapeType="1"/>
            </p:cNvCxnSpPr>
            <p:nvPr/>
          </p:nvCxnSpPr>
          <p:spPr bwMode="auto">
            <a:xfrm flipH="1" flipV="1">
              <a:off x="3124200" y="4374614"/>
              <a:ext cx="1066800" cy="657692"/>
            </a:xfrm>
            <a:prstGeom prst="straightConnector1">
              <a:avLst/>
            </a:prstGeom>
            <a:noFill/>
            <a:ln w="28575">
              <a:solidFill>
                <a:srgbClr val="FF0000"/>
              </a:solidFill>
              <a:round/>
              <a:headEnd/>
              <a:tailEnd type="arrow" w="med" len="med"/>
            </a:ln>
            <a:effectLst>
              <a:outerShdw dist="38100" dir="2700000" algn="tl" rotWithShape="0">
                <a:srgbClr val="808080">
                  <a:alpha val="39998"/>
                </a:srgbClr>
              </a:outerShdw>
            </a:effectLst>
          </p:spPr>
        </p:cxnSp>
        <p:sp>
          <p:nvSpPr>
            <p:cNvPr id="133128" name="TextBox 4"/>
            <p:cNvSpPr txBox="1">
              <a:spLocks noChangeArrowheads="1"/>
            </p:cNvSpPr>
            <p:nvPr/>
          </p:nvSpPr>
          <p:spPr bwMode="auto">
            <a:xfrm>
              <a:off x="1752600" y="5032306"/>
              <a:ext cx="5181600" cy="400245"/>
            </a:xfrm>
            <a:prstGeom prst="rect">
              <a:avLst/>
            </a:prstGeom>
            <a:solidFill>
              <a:srgbClr val="CEB500"/>
            </a:solidFill>
            <a:ln w="9525">
              <a:solidFill>
                <a:srgbClr val="8A7007"/>
              </a:solidFill>
              <a:miter lim="800000"/>
              <a:headEnd/>
              <a:tailEnd/>
            </a:ln>
            <a:effectLst>
              <a:outerShdw dist="38100" dir="2700000" algn="tl" rotWithShape="0">
                <a:srgbClr val="808080">
                  <a:alpha val="39998"/>
                </a:srgbClr>
              </a:outerShdw>
            </a:effectLst>
          </p:spPr>
          <p:txBody>
            <a:bodyPr wrap="square">
              <a:spAutoFit/>
            </a:bodyPr>
            <a:lstStyle/>
            <a:p>
              <a:pPr algn="ctr"/>
              <a:r>
                <a:rPr lang="en-US" altLang="en-US" sz="2000" dirty="0"/>
                <a:t>Units produced and sold during the period.</a:t>
              </a:r>
            </a:p>
          </p:txBody>
        </p:sp>
      </p:grpSp>
      <p:pic>
        <p:nvPicPr>
          <p:cNvPr id="3" name="Picture 2">
            <a:extLst>
              <a:ext uri="{FF2B5EF4-FFF2-40B4-BE49-F238E27FC236}">
                <a16:creationId xmlns:a16="http://schemas.microsoft.com/office/drawing/2014/main" id="{BBEAACE1-B0ED-40D5-BB2A-5253A2E04A13}"/>
              </a:ext>
            </a:extLst>
          </p:cNvPr>
          <p:cNvPicPr>
            <a:picLocks noChangeAspect="1"/>
          </p:cNvPicPr>
          <p:nvPr/>
        </p:nvPicPr>
        <p:blipFill>
          <a:blip r:embed="rId3"/>
          <a:stretch>
            <a:fillRect/>
          </a:stretch>
        </p:blipFill>
        <p:spPr>
          <a:xfrm>
            <a:off x="838200" y="2178404"/>
            <a:ext cx="7198448" cy="2461577"/>
          </a:xfrm>
          <a:prstGeom prst="rect">
            <a:avLst/>
          </a:prstGeom>
        </p:spPr>
      </p:pic>
      <p:sp>
        <p:nvSpPr>
          <p:cNvPr id="15" name="Rectangle 14">
            <a:extLst>
              <a:ext uri="{FF2B5EF4-FFF2-40B4-BE49-F238E27FC236}">
                <a16:creationId xmlns:a16="http://schemas.microsoft.com/office/drawing/2014/main" id="{BD8D9078-1740-FE4C-A797-65D8EBD11A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CC9E3E2D-119E-4843-B4BB-49552760377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8676" y="622791"/>
            <a:ext cx="8534400" cy="1036638"/>
          </a:xfrm>
        </p:spPr>
        <p:txBody>
          <a:bodyPr/>
          <a:lstStyle/>
          <a:p>
            <a:pPr eaLnBrk="1" hangingPunct="1"/>
            <a:r>
              <a:rPr lang="en-US" altLang="en-US" b="1" dirty="0">
                <a:ea typeface="ＭＳ Ｐゴシック" pitchFamily="-84" charset="-128"/>
                <a:cs typeface="Arial" charset="0"/>
              </a:rPr>
              <a:t>Declining-Balance Method: </a:t>
            </a:r>
            <a:br>
              <a:rPr lang="en-US" altLang="en-US" b="1" dirty="0">
                <a:ea typeface="ＭＳ Ｐゴシック" pitchFamily="-84" charset="-128"/>
                <a:cs typeface="Arial" charset="0"/>
              </a:rPr>
            </a:br>
            <a:r>
              <a:rPr lang="en-US" altLang="en-US" b="1" dirty="0">
                <a:ea typeface="ＭＳ Ｐゴシック" pitchFamily="-84" charset="-128"/>
                <a:cs typeface="Arial" charset="0"/>
              </a:rPr>
              <a:t>Three Steps</a:t>
            </a:r>
          </a:p>
        </p:txBody>
      </p:sp>
      <p:pic>
        <p:nvPicPr>
          <p:cNvPr id="134149" name="Picture 32" descr="SL Depreciation Example 1.png"/>
          <p:cNvPicPr>
            <a:picLocks noChangeAspect="1"/>
          </p:cNvPicPr>
          <p:nvPr/>
        </p:nvPicPr>
        <p:blipFill>
          <a:blip r:embed="rId3" cstate="print"/>
          <a:srcRect/>
          <a:stretch>
            <a:fillRect/>
          </a:stretch>
        </p:blipFill>
        <p:spPr bwMode="auto">
          <a:xfrm>
            <a:off x="2209800" y="1750882"/>
            <a:ext cx="4114800" cy="1706563"/>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pic>
        <p:nvPicPr>
          <p:cNvPr id="2" name="Picture 1">
            <a:extLst>
              <a:ext uri="{FF2B5EF4-FFF2-40B4-BE49-F238E27FC236}">
                <a16:creationId xmlns:a16="http://schemas.microsoft.com/office/drawing/2014/main" id="{A880B240-4523-4152-9BA9-BA89EC65A896}"/>
              </a:ext>
            </a:extLst>
          </p:cNvPr>
          <p:cNvPicPr>
            <a:picLocks noChangeAspect="1"/>
          </p:cNvPicPr>
          <p:nvPr/>
        </p:nvPicPr>
        <p:blipFill>
          <a:blip r:embed="rId4"/>
          <a:stretch>
            <a:fillRect/>
          </a:stretch>
        </p:blipFill>
        <p:spPr>
          <a:xfrm>
            <a:off x="629718" y="3670169"/>
            <a:ext cx="7884563" cy="2076362"/>
          </a:xfrm>
          <a:prstGeom prst="rect">
            <a:avLst/>
          </a:prstGeom>
        </p:spPr>
      </p:pic>
      <p:sp>
        <p:nvSpPr>
          <p:cNvPr id="10" name="TextBox 9">
            <a:extLst>
              <a:ext uri="{FF2B5EF4-FFF2-40B4-BE49-F238E27FC236}">
                <a16:creationId xmlns:a16="http://schemas.microsoft.com/office/drawing/2014/main" id="{D1501EB6-B106-4C70-9D7B-B786217B0389}"/>
              </a:ext>
            </a:extLst>
          </p:cNvPr>
          <p:cNvSpPr txBox="1"/>
          <p:nvPr/>
        </p:nvSpPr>
        <p:spPr>
          <a:xfrm>
            <a:off x="7571257" y="2904795"/>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8.11</a:t>
            </a:r>
          </a:p>
        </p:txBody>
      </p:sp>
      <p:sp>
        <p:nvSpPr>
          <p:cNvPr id="11" name="Rectangle 10">
            <a:extLst>
              <a:ext uri="{FF2B5EF4-FFF2-40B4-BE49-F238E27FC236}">
                <a16:creationId xmlns:a16="http://schemas.microsoft.com/office/drawing/2014/main" id="{790E2965-99BF-BF43-84C8-53625243C23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C1060F35-CD2B-1541-8EDA-20816B77194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a:xfrm>
            <a:off x="465056" y="736077"/>
            <a:ext cx="8229600" cy="1066800"/>
          </a:xfrm>
        </p:spPr>
        <p:txBody>
          <a:bodyPr/>
          <a:lstStyle/>
          <a:p>
            <a:pPr eaLnBrk="1" hangingPunct="1"/>
            <a:r>
              <a:rPr lang="en-US" altLang="en-US" b="1" dirty="0">
                <a:ea typeface="ＭＳ Ｐゴシック" pitchFamily="-84" charset="-128"/>
                <a:cs typeface="Arial" charset="0"/>
              </a:rPr>
              <a:t>Double-Declining-Balance Method: Schedule</a:t>
            </a:r>
            <a:endParaRPr lang="en-US" altLang="en-US" b="1" dirty="0">
              <a:latin typeface="Arial" charset="0"/>
              <a:ea typeface="ＭＳ Ｐゴシック" pitchFamily="-84" charset="-128"/>
              <a:cs typeface="Arial" charset="0"/>
            </a:endParaRPr>
          </a:p>
        </p:txBody>
      </p:sp>
      <p:sp>
        <p:nvSpPr>
          <p:cNvPr id="6" name="Rectangle 5"/>
          <p:cNvSpPr/>
          <p:nvPr/>
        </p:nvSpPr>
        <p:spPr>
          <a:xfrm>
            <a:off x="785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pic>
        <p:nvPicPr>
          <p:cNvPr id="151554" name="Picture 2" descr="C:\Users\April\AppData\Local\Temp\SNAGHTML14a297df.PNG">
            <a:extLst>
              <a:ext uri="{FF2B5EF4-FFF2-40B4-BE49-F238E27FC236}">
                <a16:creationId xmlns:a16="http://schemas.microsoft.com/office/drawing/2014/main" id="{AA3CA8E1-BAF7-4C50-80BC-50918F94D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2" y="2373845"/>
            <a:ext cx="8196068" cy="236748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C46624-CA92-466C-A512-62512150A67E}"/>
              </a:ext>
            </a:extLst>
          </p:cNvPr>
          <p:cNvSpPr txBox="1"/>
          <p:nvPr/>
        </p:nvSpPr>
        <p:spPr>
          <a:xfrm>
            <a:off x="7612837" y="1967158"/>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8.12</a:t>
            </a:r>
          </a:p>
        </p:txBody>
      </p:sp>
      <p:sp>
        <p:nvSpPr>
          <p:cNvPr id="11" name="Rectangle 10">
            <a:extLst>
              <a:ext uri="{FF2B5EF4-FFF2-40B4-BE49-F238E27FC236}">
                <a16:creationId xmlns:a16="http://schemas.microsoft.com/office/drawing/2014/main" id="{40E1F85B-1254-8C43-B052-C1DF89CCF50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C9D8806B-72BE-564E-90E0-92E80B39EDA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228600"/>
            <a:ext cx="7848600" cy="1143000"/>
          </a:xfrm>
          <a:prstGeom prst="rect">
            <a:avLst/>
          </a:prstGeom>
          <a:noFill/>
          <a:ln w="9525">
            <a:noFill/>
            <a:miter lim="800000"/>
            <a:headEnd/>
            <a:tailEnd/>
          </a:ln>
        </p:spPr>
        <p:txBody>
          <a:bodyPr/>
          <a:lstStyle/>
          <a:p>
            <a:endParaRPr lang="en-US" altLang="en-US" sz="4000" dirty="0">
              <a:solidFill>
                <a:schemeClr val="tx2"/>
              </a:solidFill>
              <a:latin typeface="Times New Roman" pitchFamily="-84" charset="0"/>
            </a:endParaRPr>
          </a:p>
        </p:txBody>
      </p:sp>
      <p:sp>
        <p:nvSpPr>
          <p:cNvPr id="136195" name="Rectangle 8"/>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Comparing Depreciation Methods</a:t>
            </a:r>
          </a:p>
        </p:txBody>
      </p:sp>
      <p:sp>
        <p:nvSpPr>
          <p:cNvPr id="10" name="TextBox 9"/>
          <p:cNvSpPr txBox="1"/>
          <p:nvPr/>
        </p:nvSpPr>
        <p:spPr>
          <a:xfrm>
            <a:off x="2590800" y="3886200"/>
            <a:ext cx="3962400"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2400" dirty="0">
                <a:solidFill>
                  <a:srgbClr val="FFFFFF"/>
                </a:solidFill>
                <a:cs typeface="Arial" charset="0"/>
              </a:rPr>
              <a:t>Methods Used by Companies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152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035" y="4669757"/>
            <a:ext cx="3171825" cy="1514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Rounded Rectangle 10"/>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3" name="TextBox 12"/>
          <p:cNvSpPr txBox="1"/>
          <p:nvPr/>
        </p:nvSpPr>
        <p:spPr>
          <a:xfrm>
            <a:off x="7858063" y="1600200"/>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8.13</a:t>
            </a:r>
          </a:p>
        </p:txBody>
      </p:sp>
      <p:pic>
        <p:nvPicPr>
          <p:cNvPr id="4" name="Picture 3">
            <a:extLst>
              <a:ext uri="{FF2B5EF4-FFF2-40B4-BE49-F238E27FC236}">
                <a16:creationId xmlns:a16="http://schemas.microsoft.com/office/drawing/2014/main" id="{F133C0CF-F41D-42A1-A855-240001D7D730}"/>
              </a:ext>
            </a:extLst>
          </p:cNvPr>
          <p:cNvPicPr>
            <a:picLocks noChangeAspect="1"/>
          </p:cNvPicPr>
          <p:nvPr/>
        </p:nvPicPr>
        <p:blipFill>
          <a:blip r:embed="rId4"/>
          <a:stretch>
            <a:fillRect/>
          </a:stretch>
        </p:blipFill>
        <p:spPr>
          <a:xfrm>
            <a:off x="1029410" y="1504249"/>
            <a:ext cx="6704181" cy="1832578"/>
          </a:xfrm>
          <a:prstGeom prst="rect">
            <a:avLst/>
          </a:prstGeom>
        </p:spPr>
      </p:pic>
      <p:sp>
        <p:nvSpPr>
          <p:cNvPr id="14" name="Rectangle 13">
            <a:extLst>
              <a:ext uri="{FF2B5EF4-FFF2-40B4-BE49-F238E27FC236}">
                <a16:creationId xmlns:a16="http://schemas.microsoft.com/office/drawing/2014/main" id="{44EA8BBD-DE97-F540-B36D-E62581FAE40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55F3E303-5CCB-3E4A-BE28-BAAB8B238FE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a:xfrm>
            <a:off x="533400" y="723900"/>
            <a:ext cx="8229600" cy="1066800"/>
          </a:xfrm>
        </p:spPr>
        <p:txBody>
          <a:bodyPr/>
          <a:lstStyle/>
          <a:p>
            <a:pPr eaLnBrk="1" hangingPunct="1"/>
            <a:r>
              <a:rPr lang="en-US" altLang="en-US" b="1" dirty="0">
                <a:latin typeface="Arial" charset="0"/>
                <a:ea typeface="ＭＳ Ｐゴシック" pitchFamily="-84" charset="-128"/>
                <a:cs typeface="Arial" charset="0"/>
              </a:rPr>
              <a:t>Depreciation for Tax Reporting</a:t>
            </a:r>
          </a:p>
        </p:txBody>
      </p:sp>
      <p:sp>
        <p:nvSpPr>
          <p:cNvPr id="5" name="TextBox 4"/>
          <p:cNvSpPr txBox="1">
            <a:spLocks noChangeArrowheads="1"/>
          </p:cNvSpPr>
          <p:nvPr/>
        </p:nvSpPr>
        <p:spPr bwMode="auto">
          <a:xfrm>
            <a:off x="784225" y="1981200"/>
            <a:ext cx="7467600" cy="3341688"/>
          </a:xfrm>
          <a:prstGeom prst="rect">
            <a:avLst/>
          </a:prstGeom>
          <a:solidFill>
            <a:schemeClr val="accent1"/>
          </a:solidFill>
          <a:ln w="9525">
            <a:solidFill>
              <a:srgbClr val="7D60A0"/>
            </a:solidFill>
            <a:miter lim="800000"/>
            <a:headEnd/>
            <a:tailEnd/>
          </a:ln>
          <a:effectLst>
            <a:outerShdw dist="23000" dir="5400000" rotWithShape="0">
              <a:srgbClr val="808080">
                <a:alpha val="34998"/>
              </a:srgbClr>
            </a:outerShdw>
          </a:effectLst>
        </p:spPr>
        <p:txBody>
          <a:bodyPr>
            <a:spAutoFit/>
          </a:bodyPr>
          <a:lstStyle/>
          <a:p>
            <a:pPr algn="ctr">
              <a:spcBef>
                <a:spcPct val="60000"/>
              </a:spcBef>
              <a:buFont typeface="Wingdings" pitchFamily="-84" charset="2"/>
              <a:buNone/>
              <a:defRPr/>
            </a:pPr>
            <a:r>
              <a:rPr lang="en-US" sz="3200" dirty="0">
                <a:solidFill>
                  <a:schemeClr val="bg1"/>
                </a:solidFill>
                <a:effectLst>
                  <a:outerShdw blurRad="38100" dist="38100" dir="2700000" algn="tl">
                    <a:srgbClr val="000000"/>
                  </a:outerShdw>
                </a:effectLst>
                <a:latin typeface="Calibri" pitchFamily="-84" charset="0"/>
              </a:rPr>
              <a:t>Most corporations use the Modified Accelerated Cost Recovery System (MACRS) for tax purposes.</a:t>
            </a:r>
          </a:p>
          <a:p>
            <a:pPr algn="ctr">
              <a:spcBef>
                <a:spcPct val="60000"/>
              </a:spcBef>
              <a:buFont typeface="Wingdings" pitchFamily="-84" charset="2"/>
              <a:buNone/>
              <a:defRPr/>
            </a:pPr>
            <a:r>
              <a:rPr lang="en-US" sz="3200" dirty="0">
                <a:solidFill>
                  <a:schemeClr val="bg1"/>
                </a:solidFill>
                <a:effectLst>
                  <a:outerShdw blurRad="38100" dist="38100" dir="2700000" algn="tl">
                    <a:srgbClr val="000000"/>
                  </a:outerShdw>
                </a:effectLst>
                <a:latin typeface="Calibri" pitchFamily="-84" charset="0"/>
              </a:rPr>
              <a:t>    MACRS depreciation provides for rapid write-off of an asset’s cost in order to stimulate new investment.</a:t>
            </a:r>
            <a:endParaRPr lang="en-US" sz="3200" dirty="0">
              <a:solidFill>
                <a:srgbClr val="FFFFFF"/>
              </a:solidFill>
              <a:latin typeface="Calibri" pitchFamily="-8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Rectangle 9">
            <a:extLst>
              <a:ext uri="{FF2B5EF4-FFF2-40B4-BE49-F238E27FC236}">
                <a16:creationId xmlns:a16="http://schemas.microsoft.com/office/drawing/2014/main" id="{B32A4F8D-A92A-4340-9E0E-6054054AE90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7F0EA215-6952-274F-A368-69C35CDD440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br>
              <a:rPr lang="en-US" altLang="en-US" dirty="0"/>
            </a:br>
            <a:br>
              <a:rPr lang="en-US" altLang="en-US" dirty="0"/>
            </a:br>
            <a:r>
              <a:rPr lang="en-US" dirty="0"/>
              <a:t>Explain depreciation for partial years and changes in estimates.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6820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057400" y="947131"/>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id="{53614292-1A77-BF4A-B901-758BF83852D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1502D6B-0DC1-DB48-84CB-5AAAB883EA1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Partial-Year Depreciation</a:t>
            </a:r>
          </a:p>
        </p:txBody>
      </p:sp>
      <p:sp>
        <p:nvSpPr>
          <p:cNvPr id="138243" name="Rectangle 2"/>
          <p:cNvSpPr>
            <a:spLocks noGrp="1" noChangeArrowheads="1"/>
          </p:cNvSpPr>
          <p:nvPr>
            <p:ph type="body" idx="4294967295"/>
          </p:nvPr>
        </p:nvSpPr>
        <p:spPr>
          <a:xfrm>
            <a:off x="427037" y="1485900"/>
            <a:ext cx="8382000" cy="1371600"/>
          </a:xfrm>
          <a:solidFill>
            <a:schemeClr val="tx2">
              <a:lumMod val="60000"/>
              <a:lumOff val="40000"/>
            </a:schemeClr>
          </a:solidFill>
          <a:ln cap="flat">
            <a:solidFill>
              <a:srgbClr val="BE4B48"/>
            </a:solidFill>
          </a:ln>
          <a:effectLst>
            <a:outerShdw dist="23000" dir="5400000" rotWithShape="0">
              <a:srgbClr val="000000">
                <a:alpha val="34998"/>
              </a:srgbClr>
            </a:outerShdw>
          </a:effectLst>
        </p:spPr>
        <p:txBody>
          <a:bodyPr lIns="90488" tIns="44450" rIns="90488" bIns="44450"/>
          <a:lstStyle/>
          <a:p>
            <a:pPr algn="ctr" eaLnBrk="1" hangingPunct="1">
              <a:buFont typeface="Wingdings" pitchFamily="-84" charset="2"/>
              <a:buNone/>
            </a:pPr>
            <a:r>
              <a:rPr lang="en-US" altLang="en-US" sz="2800" dirty="0">
                <a:solidFill>
                  <a:srgbClr val="FFFFFF"/>
                </a:solidFill>
                <a:ea typeface="ＭＳ Ｐゴシック" pitchFamily="-84" charset="-128"/>
                <a:cs typeface="Arial" charset="0"/>
              </a:rPr>
              <a:t>    When a plant asset is purchased (or sold) during the year, depreciation is calculated for the fraction of the year the asset is owned.</a:t>
            </a:r>
          </a:p>
        </p:txBody>
      </p:sp>
      <p:graphicFrame>
        <p:nvGraphicFramePr>
          <p:cNvPr id="44062" name="Group 30"/>
          <p:cNvGraphicFramePr>
            <a:graphicFrameLocks noGrp="1"/>
          </p:cNvGraphicFramePr>
          <p:nvPr>
            <p:extLst>
              <p:ext uri="{D42A27DB-BD31-4B8C-83A1-F6EECF244321}">
                <p14:modId xmlns:p14="http://schemas.microsoft.com/office/powerpoint/2010/main" val="1884895226"/>
              </p:ext>
            </p:extLst>
          </p:nvPr>
        </p:nvGraphicFramePr>
        <p:xfrm>
          <a:off x="457200" y="2989897"/>
          <a:ext cx="3886200" cy="1689100"/>
        </p:xfrm>
        <a:graphic>
          <a:graphicData uri="http://schemas.openxmlformats.org/drawingml/2006/table">
            <a:tbl>
              <a:tblPr/>
              <a:tblGrid>
                <a:gridCol w="2530475">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Cost</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           10,000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2060"/>
                    </a:solidFill>
                  </a:tcPr>
                </a:tc>
                <a:extLst>
                  <a:ext uri="{0D108BD9-81ED-4DB2-BD59-A6C34878D82A}">
                    <a16:rowId xmlns:a16="http://schemas.microsoft.com/office/drawing/2014/main" val="10000"/>
                  </a:ext>
                </a:extLst>
              </a:tr>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Salvage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1,000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1"/>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Depreciable cost</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             9,000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2"/>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Useful life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002060"/>
                    </a:solidFill>
                  </a:tcPr>
                </a:tc>
                <a:extLst>
                  <a:ext uri="{0D108BD9-81ED-4DB2-BD59-A6C34878D82A}">
                    <a16:rowId xmlns:a16="http://schemas.microsoft.com/office/drawing/2014/main" val="10003"/>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Accounting periods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5 years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002060"/>
                    </a:solidFill>
                  </a:tcPr>
                </a:tc>
                <a:extLst>
                  <a:ext uri="{0D108BD9-81ED-4DB2-BD59-A6C34878D82A}">
                    <a16:rowId xmlns:a16="http://schemas.microsoft.com/office/drawing/2014/main" val="10004"/>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Units inspected</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36,000 units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5"/>
                  </a:ext>
                </a:extLst>
              </a:tr>
            </a:tbl>
          </a:graphicData>
        </a:graphic>
      </p:graphicFrame>
      <p:sp>
        <p:nvSpPr>
          <p:cNvPr id="138263" name="TextBox 8"/>
          <p:cNvSpPr txBox="1">
            <a:spLocks noChangeArrowheads="1"/>
          </p:cNvSpPr>
          <p:nvPr/>
        </p:nvSpPr>
        <p:spPr bwMode="auto">
          <a:xfrm>
            <a:off x="4267200" y="3152775"/>
            <a:ext cx="4572000" cy="1477328"/>
          </a:xfrm>
          <a:prstGeom prst="rect">
            <a:avLst/>
          </a:prstGeom>
          <a:noFill/>
          <a:ln w="9525">
            <a:noFill/>
            <a:miter lim="800000"/>
            <a:headEnd/>
            <a:tailEnd/>
          </a:ln>
        </p:spPr>
        <p:txBody>
          <a:bodyPr>
            <a:spAutoFit/>
          </a:bodyPr>
          <a:lstStyle/>
          <a:p>
            <a:pPr algn="ctr"/>
            <a:r>
              <a:rPr lang="en-US" altLang="en-US" b="1" dirty="0"/>
              <a:t>Assume our machinery was purchased on October 1, 2018. Let’s calculate depreciation expense for 2018 assuming we use straight-line depreciation</a:t>
            </a:r>
            <a:r>
              <a:rPr lang="en-US" altLang="en-US" dirty="0"/>
              <a:t>.</a:t>
            </a:r>
          </a:p>
        </p:txBody>
      </p:sp>
      <p:pic>
        <p:nvPicPr>
          <p:cNvPr id="61465" name="Picture 10" descr="Chapter 10 Partial Year Depreciation.png"/>
          <p:cNvPicPr>
            <a:picLocks noChangeAspect="1"/>
          </p:cNvPicPr>
          <p:nvPr/>
        </p:nvPicPr>
        <p:blipFill>
          <a:blip r:embed="rId3" cstate="print"/>
          <a:srcRect/>
          <a:stretch>
            <a:fillRect/>
          </a:stretch>
        </p:blipFill>
        <p:spPr bwMode="auto">
          <a:xfrm>
            <a:off x="1524000" y="4762500"/>
            <a:ext cx="6188075" cy="1513268"/>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68181"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sp>
        <p:nvSpPr>
          <p:cNvPr id="12" name="Rectangle 11">
            <a:extLst>
              <a:ext uri="{FF2B5EF4-FFF2-40B4-BE49-F238E27FC236}">
                <a16:creationId xmlns:a16="http://schemas.microsoft.com/office/drawing/2014/main" id="{CCD7D4A0-821E-814B-B205-E41210B5E0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29B75586-4FA8-1B43-A5C2-FFBFAE4BEBC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3000"/>
                                  </p:stCondLst>
                                  <p:childTnLst>
                                    <p:set>
                                      <p:cBhvr>
                                        <p:cTn id="6" dur="1" fill="hold">
                                          <p:stCondLst>
                                            <p:cond delay="0"/>
                                          </p:stCondLst>
                                        </p:cTn>
                                        <p:tgtEl>
                                          <p:spTgt spid="61465"/>
                                        </p:tgtEl>
                                        <p:attrNameLst>
                                          <p:attrName>style.visibility</p:attrName>
                                        </p:attrNameLst>
                                      </p:cBhvr>
                                      <p:to>
                                        <p:strVal val="visible"/>
                                      </p:to>
                                    </p:set>
                                    <p:animEffect transition="in" filter="wipe(down)">
                                      <p:cBhvr>
                                        <p:cTn id="7" dur="1000"/>
                                        <p:tgtEl>
                                          <p:spTgt spid="6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a:spLocks noChangeArrowheads="1"/>
          </p:cNvSpPr>
          <p:nvPr/>
        </p:nvSpPr>
        <p:spPr bwMode="auto">
          <a:xfrm>
            <a:off x="2374900" y="2984500"/>
            <a:ext cx="4394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US" dirty="0">
              <a:solidFill>
                <a:srgbClr val="FFFFFF"/>
              </a:solidFill>
              <a:cs typeface="Arial" charset="0"/>
            </a:endParaRPr>
          </a:p>
        </p:txBody>
      </p:sp>
      <p:sp>
        <p:nvSpPr>
          <p:cNvPr id="139269" name="Rectangle 3"/>
          <p:cNvSpPr>
            <a:spLocks noChangeArrowheads="1"/>
          </p:cNvSpPr>
          <p:nvPr/>
        </p:nvSpPr>
        <p:spPr bwMode="auto">
          <a:xfrm>
            <a:off x="3389313" y="3225800"/>
            <a:ext cx="2401887" cy="950913"/>
          </a:xfrm>
          <a:prstGeom prst="rect">
            <a:avLst/>
          </a:prstGeom>
          <a:noFill/>
          <a:ln w="12700">
            <a:noFill/>
            <a:miter lim="800000"/>
            <a:headEnd/>
            <a:tailEnd/>
          </a:ln>
        </p:spPr>
        <p:txBody>
          <a:bodyPr wrap="none" lIns="90488" tIns="44450" rIns="90488" bIns="44450">
            <a:spAutoFit/>
          </a:bodyPr>
          <a:lstStyle/>
          <a:p>
            <a:pPr algn="ctr"/>
            <a:r>
              <a:rPr lang="en-US" altLang="en-US" sz="2800" dirty="0"/>
              <a:t>Depreciation</a:t>
            </a:r>
            <a:br>
              <a:rPr lang="en-US" altLang="en-US" sz="2800" dirty="0"/>
            </a:br>
            <a:r>
              <a:rPr lang="en-US" altLang="en-US" sz="2800" dirty="0"/>
              <a:t>is an estimate</a:t>
            </a:r>
          </a:p>
        </p:txBody>
      </p:sp>
      <p:sp>
        <p:nvSpPr>
          <p:cNvPr id="26628" name="Line 4"/>
          <p:cNvSpPr>
            <a:spLocks noChangeShapeType="1"/>
          </p:cNvSpPr>
          <p:nvPr/>
        </p:nvSpPr>
        <p:spPr bwMode="auto">
          <a:xfrm>
            <a:off x="2743200" y="2286000"/>
            <a:ext cx="1371600" cy="685800"/>
          </a:xfrm>
          <a:prstGeom prst="line">
            <a:avLst/>
          </a:prstGeom>
          <a:noFill/>
          <a:ln w="38100">
            <a:solidFill>
              <a:srgbClr val="FF00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26629" name="Line 5"/>
          <p:cNvSpPr>
            <a:spLocks noChangeShapeType="1"/>
          </p:cNvSpPr>
          <p:nvPr/>
        </p:nvSpPr>
        <p:spPr bwMode="auto">
          <a:xfrm flipH="1">
            <a:off x="5029200" y="2286000"/>
            <a:ext cx="1371600" cy="685800"/>
          </a:xfrm>
          <a:prstGeom prst="line">
            <a:avLst/>
          </a:prstGeom>
          <a:noFill/>
          <a:ln w="38100">
            <a:solidFill>
              <a:srgbClr val="FF00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65542" name="Oval 6"/>
          <p:cNvSpPr>
            <a:spLocks noChangeArrowheads="1"/>
          </p:cNvSpPr>
          <p:nvPr/>
        </p:nvSpPr>
        <p:spPr bwMode="auto">
          <a:xfrm>
            <a:off x="293688" y="1651000"/>
            <a:ext cx="2489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lIns="90488" tIns="44450" rIns="90488" bIns="44450" anchor="ctr"/>
          <a:lstStyle/>
          <a:p>
            <a:pPr algn="ctr">
              <a:defRPr/>
            </a:pPr>
            <a:r>
              <a:rPr lang="en-US" sz="2700" dirty="0">
                <a:solidFill>
                  <a:srgbClr val="FFFFFF"/>
                </a:solidFill>
                <a:cs typeface="Arial" charset="0"/>
              </a:rPr>
              <a:t>Predicted</a:t>
            </a:r>
            <a:br>
              <a:rPr lang="en-US" sz="2700" dirty="0">
                <a:solidFill>
                  <a:srgbClr val="FFFFFF"/>
                </a:solidFill>
                <a:cs typeface="Arial" charset="0"/>
              </a:rPr>
            </a:br>
            <a:r>
              <a:rPr lang="en-US" sz="2700" dirty="0">
                <a:solidFill>
                  <a:srgbClr val="FFFFFF"/>
                </a:solidFill>
                <a:cs typeface="Arial" charset="0"/>
              </a:rPr>
              <a:t> salvage value</a:t>
            </a:r>
          </a:p>
        </p:txBody>
      </p:sp>
      <p:sp>
        <p:nvSpPr>
          <p:cNvPr id="65543" name="Oval 7"/>
          <p:cNvSpPr>
            <a:spLocks noChangeArrowheads="1"/>
          </p:cNvSpPr>
          <p:nvPr/>
        </p:nvSpPr>
        <p:spPr bwMode="auto">
          <a:xfrm>
            <a:off x="6389688" y="1651000"/>
            <a:ext cx="2489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lIns="90488" tIns="44450" rIns="90488" bIns="44450" anchor="ctr"/>
          <a:lstStyle/>
          <a:p>
            <a:pPr algn="ctr">
              <a:defRPr/>
            </a:pPr>
            <a:r>
              <a:rPr lang="en-US" sz="2700" dirty="0">
                <a:solidFill>
                  <a:srgbClr val="FFFFFF"/>
                </a:solidFill>
                <a:cs typeface="Arial" charset="0"/>
              </a:rPr>
              <a:t>Predicted</a:t>
            </a:r>
            <a:br>
              <a:rPr lang="en-US" sz="2700" dirty="0">
                <a:solidFill>
                  <a:srgbClr val="FFFFFF"/>
                </a:solidFill>
                <a:cs typeface="Arial" charset="0"/>
              </a:rPr>
            </a:br>
            <a:r>
              <a:rPr lang="en-US" sz="2700" dirty="0">
                <a:solidFill>
                  <a:srgbClr val="FFFFFF"/>
                </a:solidFill>
                <a:cs typeface="Arial" charset="0"/>
              </a:rPr>
              <a:t>useful life</a:t>
            </a:r>
          </a:p>
        </p:txBody>
      </p:sp>
      <p:sp>
        <p:nvSpPr>
          <p:cNvPr id="36878" name="Rectangle 9"/>
          <p:cNvSpPr>
            <a:spLocks noGrp="1" noChangeArrowheads="1"/>
          </p:cNvSpPr>
          <p:nvPr>
            <p:ph type="title"/>
          </p:nvPr>
        </p:nvSpPr>
        <p:spPr>
          <a:xfrm>
            <a:off x="457200" y="457200"/>
            <a:ext cx="8229600" cy="1066800"/>
          </a:xfrm>
        </p:spPr>
        <p:txBody>
          <a:bodyPr rtlCol="0">
            <a:normAutofit/>
          </a:bodyPr>
          <a:lstStyle/>
          <a:p>
            <a:pPr eaLnBrk="1" fontAlgn="auto" hangingPunct="1">
              <a:spcAft>
                <a:spcPts val="0"/>
              </a:spcAft>
              <a:defRPr/>
            </a:pPr>
            <a:r>
              <a:rPr lang="en-US" altLang="en-US" b="1" dirty="0">
                <a:ea typeface="ＭＳ Ｐゴシック" pitchFamily="-84" charset="-128"/>
                <a:cs typeface="Arial" charset="0"/>
              </a:rPr>
              <a:t>Changes in Estimates</a:t>
            </a:r>
          </a:p>
        </p:txBody>
      </p:sp>
      <p:sp>
        <p:nvSpPr>
          <p:cNvPr id="139279" name="Rectangle 8"/>
          <p:cNvSpPr>
            <a:spLocks noGrp="1" noChangeArrowheads="1"/>
          </p:cNvSpPr>
          <p:nvPr>
            <p:ph type="body" idx="4294967295"/>
          </p:nvPr>
        </p:nvSpPr>
        <p:spPr>
          <a:xfrm>
            <a:off x="685800" y="4572000"/>
            <a:ext cx="7620000" cy="1447800"/>
          </a:xfrm>
          <a:gradFill rotWithShape="1">
            <a:gsLst>
              <a:gs pos="0">
                <a:srgbClr val="F5FFE6"/>
              </a:gs>
              <a:gs pos="64999">
                <a:srgbClr val="E4FDC2"/>
              </a:gs>
              <a:gs pos="100000">
                <a:srgbClr val="DAFDA7"/>
              </a:gs>
            </a:gsLst>
            <a:lin ang="5400000" scaled="1"/>
          </a:gradFill>
          <a:ln w="28575" cap="flat">
            <a:solidFill>
              <a:srgbClr val="984807"/>
            </a:solidFill>
            <a:headEnd type="none" w="med" len="med"/>
            <a:tailEnd type="none" w="med" len="med"/>
          </a:ln>
          <a:effectLst>
            <a:outerShdw dist="38100" dir="2700000" algn="br" rotWithShape="0">
              <a:srgbClr val="000000">
                <a:alpha val="42998"/>
              </a:srgbClr>
            </a:outerShdw>
          </a:effectLst>
        </p:spPr>
        <p:txBody>
          <a:bodyPr lIns="90488" tIns="44450" rIns="90488" bIns="44450" anchor="ctr"/>
          <a:lstStyle/>
          <a:p>
            <a:pPr algn="ctr" eaLnBrk="1" hangingPunct="1">
              <a:lnSpc>
                <a:spcPct val="90000"/>
              </a:lnSpc>
              <a:spcBef>
                <a:spcPct val="40000"/>
              </a:spcBef>
              <a:buFont typeface="Wingdings" pitchFamily="-84" charset="2"/>
              <a:buNone/>
            </a:pPr>
            <a:r>
              <a:rPr lang="en-US" altLang="en-US" dirty="0">
                <a:solidFill>
                  <a:srgbClr val="000000"/>
                </a:solidFill>
                <a:ea typeface="ＭＳ Ｐゴシック" pitchFamily="-84" charset="-128"/>
                <a:cs typeface="Arial" charset="0"/>
              </a:rPr>
              <a:t>    Over the life of an asset, new information may come to light that indicates the original estimates were inaccurate.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sp>
        <p:nvSpPr>
          <p:cNvPr id="15" name="Rectangle 14">
            <a:extLst>
              <a:ext uri="{FF2B5EF4-FFF2-40B4-BE49-F238E27FC236}">
                <a16:creationId xmlns:a16="http://schemas.microsoft.com/office/drawing/2014/main" id="{28724D61-E530-044E-8AE0-CDC2471EBEA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7612B3E9-BAAF-824C-ABF6-0359E7DF5D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457200" y="694369"/>
            <a:ext cx="8229600" cy="1066800"/>
          </a:xfrm>
        </p:spPr>
        <p:txBody>
          <a:bodyPr rtlCol="0">
            <a:noAutofit/>
          </a:bodyPr>
          <a:lstStyle/>
          <a:p>
            <a:pPr eaLnBrk="1" fontAlgn="auto" hangingPunct="1">
              <a:spcAft>
                <a:spcPts val="0"/>
              </a:spcAft>
              <a:defRPr/>
            </a:pPr>
            <a:r>
              <a:rPr lang="en-US" altLang="en-US" b="1" dirty="0">
                <a:ea typeface="ＭＳ Ｐゴシック" pitchFamily="-84" charset="-128"/>
                <a:cs typeface="Arial" charset="0"/>
              </a:rPr>
              <a:t>Changes in Estimates for Depreciation</a:t>
            </a:r>
            <a:endParaRPr lang="en-US" altLang="en-US" b="1" dirty="0">
              <a:latin typeface="Arial" charset="0"/>
              <a:ea typeface="ＭＳ Ｐゴシック" pitchFamily="-84" charset="-128"/>
              <a:cs typeface="Arial" charset="0"/>
            </a:endParaRPr>
          </a:p>
        </p:txBody>
      </p:sp>
      <p:sp>
        <p:nvSpPr>
          <p:cNvPr id="140291" name="Rectangle 2"/>
          <p:cNvSpPr>
            <a:spLocks noGrp="1" noChangeArrowheads="1"/>
          </p:cNvSpPr>
          <p:nvPr>
            <p:ph type="body" idx="4294967295"/>
          </p:nvPr>
        </p:nvSpPr>
        <p:spPr>
          <a:xfrm>
            <a:off x="381000" y="1994203"/>
            <a:ext cx="8382000" cy="2743200"/>
          </a:xfrm>
          <a:gradFill rotWithShape="1">
            <a:gsLst>
              <a:gs pos="0">
                <a:srgbClr val="3A7CCB"/>
              </a:gs>
              <a:gs pos="20000">
                <a:srgbClr val="3C7BC7"/>
              </a:gs>
              <a:gs pos="100000">
                <a:srgbClr val="2C5D98"/>
              </a:gs>
            </a:gsLst>
            <a:lin ang="5400000"/>
          </a:gradFill>
          <a:ln cap="flat">
            <a:solidFill>
              <a:srgbClr val="4A7EBB"/>
            </a:solidFill>
          </a:ln>
          <a:effectLst>
            <a:outerShdw dist="23000" dir="5400000" rotWithShape="0">
              <a:srgbClr val="000000">
                <a:alpha val="34998"/>
              </a:srgbClr>
            </a:outerShdw>
          </a:effectLst>
        </p:spPr>
        <p:txBody>
          <a:bodyPr lIns="90488" tIns="44450" rIns="90488" bIns="44450"/>
          <a:lstStyle/>
          <a:p>
            <a:pPr eaLnBrk="1" hangingPunct="1">
              <a:buFont typeface="Wingdings" pitchFamily="-84" charset="2"/>
              <a:buNone/>
            </a:pPr>
            <a:r>
              <a:rPr lang="en-US" altLang="en-US" sz="2400" dirty="0">
                <a:solidFill>
                  <a:schemeClr val="bg1"/>
                </a:solidFill>
                <a:ea typeface="ＭＳ Ｐゴシック" pitchFamily="-84" charset="-128"/>
                <a:cs typeface="Arial" charset="0"/>
              </a:rPr>
              <a:t>    Let’s look at our machinery from the previous examples and assume that at the beginning of the asset’s third year, its book value is $6,400 ($10,000 cost less $3,600 accumulated depreciation using straight-line depreciation). At that time, it is determined that the machinery will have a remaining useful life of 4 years, and the estimated salvage value will be revised downward from $1,000 to $400.</a:t>
            </a:r>
          </a:p>
        </p:txBody>
      </p:sp>
      <p:pic>
        <p:nvPicPr>
          <p:cNvPr id="65541" name="Picture 19" descr="Chapter 10 Revised Depreciation.png"/>
          <p:cNvPicPr>
            <a:picLocks noChangeAspect="1"/>
          </p:cNvPicPr>
          <p:nvPr/>
        </p:nvPicPr>
        <p:blipFill>
          <a:blip r:embed="rId3" cstate="print"/>
          <a:srcRect/>
          <a:stretch>
            <a:fillRect/>
          </a:stretch>
        </p:blipFill>
        <p:spPr bwMode="auto">
          <a:xfrm>
            <a:off x="381000" y="5203472"/>
            <a:ext cx="8382000" cy="867430"/>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sp>
        <p:nvSpPr>
          <p:cNvPr id="10" name="Rectangle 9">
            <a:extLst>
              <a:ext uri="{FF2B5EF4-FFF2-40B4-BE49-F238E27FC236}">
                <a16:creationId xmlns:a16="http://schemas.microsoft.com/office/drawing/2014/main" id="{BD3DE177-8B83-4B42-952D-EFDD3A3DA7D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D9ACB05-3C63-8146-8353-1156CBEB1A9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65541"/>
                                        </p:tgtEl>
                                        <p:attrNameLst>
                                          <p:attrName>style.visibility</p:attrName>
                                        </p:attrNameLst>
                                      </p:cBhvr>
                                      <p:to>
                                        <p:strVal val="visible"/>
                                      </p:to>
                                    </p:set>
                                    <p:animEffect transition="in" filter="wipe(left)">
                                      <p:cBhvr>
                                        <p:cTn id="7" dur="1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43466" y="2345532"/>
            <a:ext cx="7315200" cy="3124200"/>
          </a:xfrm>
        </p:spPr>
        <p:txBody>
          <a:bodyPr/>
          <a:lstStyle/>
          <a:p>
            <a:br>
              <a:rPr lang="en-US" altLang="en-US" dirty="0"/>
            </a:br>
            <a:br>
              <a:rPr lang="en-US" altLang="en-US" dirty="0"/>
            </a:br>
            <a:r>
              <a:rPr lang="en-US" altLang="en-US" dirty="0"/>
              <a:t>C</a:t>
            </a:r>
            <a:r>
              <a:rPr lang="en-US" dirty="0"/>
              <a:t>ompute the cost of plant assets.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2616"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60590" y="4953000"/>
            <a:ext cx="7315200" cy="87313"/>
          </a:xfrm>
          <a:prstGeom prst="rect">
            <a:avLst/>
          </a:prstGeom>
          <a:noFill/>
          <a:ln w="9525">
            <a:noFill/>
            <a:miter lim="800000"/>
            <a:headEnd/>
            <a:tailEnd/>
          </a:ln>
        </p:spPr>
      </p:pic>
      <p:sp>
        <p:nvSpPr>
          <p:cNvPr id="8" name="TextBox 7"/>
          <p:cNvSpPr txBox="1"/>
          <p:nvPr/>
        </p:nvSpPr>
        <p:spPr>
          <a:xfrm>
            <a:off x="1931316" y="918072"/>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id="{797294EB-1804-1E48-9CDE-B8ECB77FB0F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CCB4C2C-9A7E-DD49-8807-6D7FFFA55E3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457200"/>
            <a:ext cx="8229600" cy="1143000"/>
          </a:xfrm>
        </p:spPr>
        <p:txBody>
          <a:bodyPr/>
          <a:lstStyle/>
          <a:p>
            <a:pPr eaLnBrk="1" hangingPunct="1"/>
            <a:r>
              <a:rPr lang="en-US" altLang="en-US" b="1" dirty="0">
                <a:latin typeface="Arial" charset="0"/>
                <a:ea typeface="ＭＳ Ｐゴシック" pitchFamily="-84" charset="-128"/>
                <a:cs typeface="Arial" charset="0"/>
              </a:rPr>
              <a:t>Asset Impairment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pic>
        <p:nvPicPr>
          <p:cNvPr id="2" name="Picture 1"/>
          <p:cNvPicPr>
            <a:picLocks noChangeAspect="1"/>
          </p:cNvPicPr>
          <p:nvPr/>
        </p:nvPicPr>
        <p:blipFill>
          <a:blip r:embed="rId3"/>
          <a:stretch>
            <a:fillRect/>
          </a:stretch>
        </p:blipFill>
        <p:spPr>
          <a:xfrm>
            <a:off x="457201" y="4834745"/>
            <a:ext cx="8229600" cy="909610"/>
          </a:xfrm>
          <a:prstGeom prst="rect">
            <a:avLst/>
          </a:prstGeom>
        </p:spPr>
      </p:pic>
      <p:sp>
        <p:nvSpPr>
          <p:cNvPr id="4" name="TextBox 3"/>
          <p:cNvSpPr txBox="1"/>
          <p:nvPr/>
        </p:nvSpPr>
        <p:spPr>
          <a:xfrm>
            <a:off x="609600" y="1828800"/>
            <a:ext cx="7543800"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mn-lt"/>
              </a:rPr>
              <a:t>Permanent decline in the fair value of an asset requires writing the asset down to its fair value.</a:t>
            </a:r>
          </a:p>
          <a:p>
            <a:pPr marL="342900" indent="-342900">
              <a:buFont typeface="Arial" panose="020B0604020202020204" pitchFamily="34" charset="0"/>
              <a:buChar char="•"/>
            </a:pPr>
            <a:r>
              <a:rPr lang="en-US" sz="3200" dirty="0">
                <a:latin typeface="+mn-lt"/>
              </a:rPr>
              <a:t>Asset impairment is the process of journalizing this decline.</a:t>
            </a:r>
          </a:p>
        </p:txBody>
      </p:sp>
      <p:sp>
        <p:nvSpPr>
          <p:cNvPr id="9" name="Rectangle 8">
            <a:extLst>
              <a:ext uri="{FF2B5EF4-FFF2-40B4-BE49-F238E27FC236}">
                <a16:creationId xmlns:a16="http://schemas.microsoft.com/office/drawing/2014/main" id="{DB588BFD-780A-664F-AC53-9D610F6AF92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8D626564-50CC-3B4E-ADC4-742722C8C0A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94326"/>
            <a:ext cx="7315200" cy="3124200"/>
          </a:xfrm>
        </p:spPr>
        <p:txBody>
          <a:bodyPr/>
          <a:lstStyle/>
          <a:p>
            <a:br>
              <a:rPr lang="en-US" altLang="en-US" dirty="0"/>
            </a:br>
            <a:br>
              <a:rPr lang="en-US" altLang="en-US" dirty="0"/>
            </a:br>
            <a:r>
              <a:rPr lang="en-US" dirty="0"/>
              <a:t>Distinguish between revenue and capital expenditures, and account for them.</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6757"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72412"/>
            <a:ext cx="7315200" cy="87313"/>
          </a:xfrm>
          <a:prstGeom prst="rect">
            <a:avLst/>
          </a:prstGeom>
          <a:noFill/>
          <a:ln w="9525">
            <a:noFill/>
            <a:miter lim="800000"/>
            <a:headEnd/>
            <a:tailEnd/>
          </a:ln>
        </p:spPr>
      </p:pic>
      <p:sp>
        <p:nvSpPr>
          <p:cNvPr id="8" name="TextBox 7"/>
          <p:cNvSpPr txBox="1"/>
          <p:nvPr/>
        </p:nvSpPr>
        <p:spPr>
          <a:xfrm>
            <a:off x="1943100" y="906776"/>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id="{04F4CB4D-305A-094C-ACF0-09537025AB5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3BC08E3-262A-F346-BB73-D48FB295B7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81000"/>
            <a:ext cx="8229600" cy="990600"/>
          </a:xfrm>
        </p:spPr>
        <p:txBody>
          <a:bodyPr/>
          <a:lstStyle/>
          <a:p>
            <a:pPr eaLnBrk="1" hangingPunct="1"/>
            <a:r>
              <a:rPr lang="en-US" altLang="en-US" b="1" dirty="0">
                <a:ea typeface="ＭＳ Ｐゴシック" pitchFamily="-84" charset="-128"/>
                <a:cs typeface="Arial" charset="0"/>
              </a:rPr>
              <a:t>Additional Expenditures</a:t>
            </a:r>
          </a:p>
        </p:txBody>
      </p:sp>
      <p:sp>
        <p:nvSpPr>
          <p:cNvPr id="148483" name="Rectangle 3"/>
          <p:cNvSpPr>
            <a:spLocks noGrp="1" noChangeArrowheads="1"/>
          </p:cNvSpPr>
          <p:nvPr>
            <p:ph type="body" idx="4294967295"/>
          </p:nvPr>
        </p:nvSpPr>
        <p:spPr>
          <a:xfrm>
            <a:off x="381000" y="1295400"/>
            <a:ext cx="8382000" cy="4952396"/>
          </a:xfrm>
          <a:gradFill rotWithShape="1">
            <a:gsLst>
              <a:gs pos="0">
                <a:srgbClr val="FFE5E5"/>
              </a:gs>
              <a:gs pos="64999">
                <a:srgbClr val="FFBEBD"/>
              </a:gs>
              <a:gs pos="100000">
                <a:srgbClr val="FFA2A1"/>
              </a:gs>
            </a:gsLst>
            <a:lin ang="5400000" scaled="1"/>
          </a:gradFill>
          <a:ln w="28575" cap="flat">
            <a:solidFill>
              <a:srgbClr val="BE4B48"/>
            </a:solidFill>
            <a:headEnd type="none" w="med" len="med"/>
            <a:tailEnd type="none" w="med" len="med"/>
          </a:ln>
          <a:effectLst>
            <a:outerShdw dist="38100" dir="2700000" algn="br" rotWithShape="0">
              <a:srgbClr val="000000">
                <a:alpha val="42998"/>
              </a:srgbClr>
            </a:outerShdw>
          </a:effectLst>
        </p:spPr>
        <p:txBody>
          <a:bodyPr lIns="90488" tIns="44450" rIns="90488" bIns="44450"/>
          <a:lstStyle/>
          <a:p>
            <a:pPr eaLnBrk="1" hangingPunct="1">
              <a:spcBef>
                <a:spcPct val="40000"/>
              </a:spcBef>
            </a:pPr>
            <a:r>
              <a:rPr lang="en-US" altLang="en-US" sz="3000" dirty="0">
                <a:solidFill>
                  <a:srgbClr val="000000"/>
                </a:solidFill>
                <a:latin typeface="Arial" charset="0"/>
                <a:ea typeface="ＭＳ Ｐゴシック" pitchFamily="-84" charset="-128"/>
                <a:cs typeface="Arial" charset="0"/>
              </a:rPr>
              <a:t> </a:t>
            </a:r>
            <a:r>
              <a:rPr lang="en-US" altLang="en-US" sz="3000" b="1" dirty="0">
                <a:solidFill>
                  <a:srgbClr val="000000"/>
                </a:solidFill>
                <a:latin typeface="Arial" charset="0"/>
                <a:ea typeface="ＭＳ Ｐゴシック" pitchFamily="-84" charset="-128"/>
                <a:cs typeface="Arial" charset="0"/>
              </a:rPr>
              <a:t>Revenue expenditures </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do not materially increase the plant asset’s life or capabilities.</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Recorded as an expense in the current period.</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Reported on the income statement.</a:t>
            </a:r>
          </a:p>
          <a:p>
            <a:pPr eaLnBrk="1" hangingPunct="1">
              <a:spcBef>
                <a:spcPct val="40000"/>
              </a:spcBef>
            </a:pPr>
            <a:r>
              <a:rPr lang="en-US" altLang="en-US" sz="3000" b="1" dirty="0">
                <a:solidFill>
                  <a:srgbClr val="000000"/>
                </a:solidFill>
                <a:latin typeface="Arial" charset="0"/>
                <a:ea typeface="ＭＳ Ｐゴシック" pitchFamily="-84" charset="-128"/>
                <a:cs typeface="Arial" charset="0"/>
              </a:rPr>
              <a:t>Capital expenditures</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Provide benefits for longer than the current period.</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Recorded as an addition to the asset account.</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Reported on the balance sheet.</a:t>
            </a:r>
            <a:endParaRPr lang="en-US" altLang="en-US" sz="2400" dirty="0">
              <a:solidFill>
                <a:srgbClr val="000000"/>
              </a:solidFill>
              <a:latin typeface="Arial" charset="0"/>
              <a:ea typeface="ＭＳ Ｐゴシック" pitchFamily="-84" charset="-128"/>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Distinguish between revenue and capital expenditures, and account for them.</a:t>
            </a:r>
          </a:p>
        </p:txBody>
      </p:sp>
      <p:sp>
        <p:nvSpPr>
          <p:cNvPr id="10" name="Rectangle 9">
            <a:extLst>
              <a:ext uri="{FF2B5EF4-FFF2-40B4-BE49-F238E27FC236}">
                <a16:creationId xmlns:a16="http://schemas.microsoft.com/office/drawing/2014/main" id="{F531E4C0-D5D2-C34A-82DE-F395F641C9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314EE58-58F9-044D-9E08-0F5FEB54041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09600"/>
            <a:ext cx="8229600" cy="1219200"/>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Revenue and Capital</a:t>
            </a:r>
            <a:br>
              <a:rPr lang="en-US" altLang="en-US" b="1" dirty="0">
                <a:ea typeface="ＭＳ Ｐゴシック" pitchFamily="-84" charset="-128"/>
                <a:cs typeface="Arial" charset="0"/>
              </a:rPr>
            </a:br>
            <a:r>
              <a:rPr lang="en-US" altLang="en-US" b="1" dirty="0">
                <a:ea typeface="ＭＳ Ｐゴシック" pitchFamily="-84" charset="-128"/>
                <a:cs typeface="Arial" charset="0"/>
              </a:rPr>
              <a:t>Expenditures</a:t>
            </a:r>
          </a:p>
        </p:txBody>
      </p:sp>
      <p:graphicFrame>
        <p:nvGraphicFramePr>
          <p:cNvPr id="149507" name="Object 2"/>
          <p:cNvGraphicFramePr>
            <a:graphicFrameLocks noChangeAspect="1"/>
          </p:cNvGraphicFramePr>
          <p:nvPr>
            <p:extLst>
              <p:ext uri="{D42A27DB-BD31-4B8C-83A1-F6EECF244321}">
                <p14:modId xmlns:p14="http://schemas.microsoft.com/office/powerpoint/2010/main" val="1301139736"/>
              </p:ext>
            </p:extLst>
          </p:nvPr>
        </p:nvGraphicFramePr>
        <p:xfrm>
          <a:off x="304800" y="2017713"/>
          <a:ext cx="8534400" cy="3609975"/>
        </p:xfrm>
        <a:graphic>
          <a:graphicData uri="http://schemas.openxmlformats.org/presentationml/2006/ole">
            <mc:AlternateContent xmlns:mc="http://schemas.openxmlformats.org/markup-compatibility/2006">
              <mc:Choice xmlns:v="urn:schemas-microsoft-com:vml" Requires="v">
                <p:oleObj spid="_x0000_s149809" name="Worksheet" r:id="rId4" imgW="4181568" imgH="1723999" progId="Excel.Sheet.8">
                  <p:embed/>
                </p:oleObj>
              </mc:Choice>
              <mc:Fallback>
                <p:oleObj name="Worksheet" r:id="rId4" imgW="4181568" imgH="1723999" progId="Excel.Sheet.8">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17713"/>
                        <a:ext cx="8534400" cy="3609975"/>
                      </a:xfrm>
                      <a:prstGeom prst="rect">
                        <a:avLst/>
                      </a:prstGeom>
                      <a:noFill/>
                      <a:ln w="76200">
                        <a:solidFill>
                          <a:srgbClr val="0033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Distinguish between revenue and capital expenditures, and account for them.</a:t>
            </a:r>
          </a:p>
        </p:txBody>
      </p:sp>
      <p:sp>
        <p:nvSpPr>
          <p:cNvPr id="9" name="Rectangle 8">
            <a:extLst>
              <a:ext uri="{FF2B5EF4-FFF2-40B4-BE49-F238E27FC236}">
                <a16:creationId xmlns:a16="http://schemas.microsoft.com/office/drawing/2014/main" id="{4F776FBC-1579-5545-9AF6-B8A132CA43A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3802C1FB-9429-DD43-89F7-114FA07E1C0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609600"/>
            <a:ext cx="8839200" cy="1260862"/>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Revenue and Capital</a:t>
            </a:r>
            <a:br>
              <a:rPr lang="en-US" altLang="en-US" b="1" dirty="0">
                <a:ea typeface="ＭＳ Ｐゴシック" pitchFamily="-84" charset="-128"/>
                <a:cs typeface="Arial" charset="0"/>
              </a:rPr>
            </a:br>
            <a:r>
              <a:rPr lang="en-US" altLang="en-US" b="1" dirty="0">
                <a:ea typeface="ＭＳ Ｐゴシック" pitchFamily="-84" charset="-128"/>
                <a:cs typeface="Arial" charset="0"/>
              </a:rPr>
              <a:t>Expenditures </a:t>
            </a:r>
            <a:r>
              <a:rPr lang="en-US" altLang="en-US" sz="4000" b="1" dirty="0">
                <a:ea typeface="ＭＳ Ｐゴシック" pitchFamily="-84" charset="-128"/>
                <a:cs typeface="Arial" charset="0"/>
              </a:rPr>
              <a:t>(continued)</a:t>
            </a:r>
            <a:endParaRPr lang="en-US" altLang="en-US" b="1" dirty="0">
              <a:ea typeface="ＭＳ Ｐゴシック" pitchFamily="-84" charset="-128"/>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Distinguish between revenue and capital expenditures, and account for them.</a:t>
            </a:r>
          </a:p>
        </p:txBody>
      </p:sp>
      <p:sp>
        <p:nvSpPr>
          <p:cNvPr id="2" name="TextBox 1"/>
          <p:cNvSpPr txBox="1"/>
          <p:nvPr/>
        </p:nvSpPr>
        <p:spPr>
          <a:xfrm>
            <a:off x="838200" y="2104677"/>
            <a:ext cx="4114800" cy="584775"/>
          </a:xfrm>
          <a:prstGeom prst="rect">
            <a:avLst/>
          </a:prstGeom>
          <a:noFill/>
        </p:spPr>
        <p:txBody>
          <a:bodyPr wrap="square" rtlCol="0">
            <a:spAutoFit/>
          </a:bodyPr>
          <a:lstStyle/>
          <a:p>
            <a:r>
              <a:rPr lang="en-US" sz="3200" b="1" dirty="0">
                <a:latin typeface="+mn-lt"/>
              </a:rPr>
              <a:t>Ordinary Repairs</a:t>
            </a:r>
          </a:p>
        </p:txBody>
      </p:sp>
      <p:sp>
        <p:nvSpPr>
          <p:cNvPr id="9" name="TextBox 8"/>
          <p:cNvSpPr txBox="1"/>
          <p:nvPr/>
        </p:nvSpPr>
        <p:spPr>
          <a:xfrm>
            <a:off x="885825" y="4134952"/>
            <a:ext cx="5102629" cy="584775"/>
          </a:xfrm>
          <a:prstGeom prst="rect">
            <a:avLst/>
          </a:prstGeom>
          <a:noFill/>
        </p:spPr>
        <p:txBody>
          <a:bodyPr wrap="square" rtlCol="0">
            <a:spAutoFit/>
          </a:bodyPr>
          <a:lstStyle/>
          <a:p>
            <a:r>
              <a:rPr lang="en-US" sz="3200" b="1" dirty="0">
                <a:latin typeface="+mn-lt"/>
              </a:rPr>
              <a:t>Betterments (Improvements)</a:t>
            </a:r>
          </a:p>
        </p:txBody>
      </p:sp>
      <p:pic>
        <p:nvPicPr>
          <p:cNvPr id="3" name="Picture 2"/>
          <p:cNvPicPr>
            <a:picLocks noChangeAspect="1"/>
          </p:cNvPicPr>
          <p:nvPr/>
        </p:nvPicPr>
        <p:blipFill>
          <a:blip r:embed="rId3"/>
          <a:stretch>
            <a:fillRect/>
          </a:stretch>
        </p:blipFill>
        <p:spPr>
          <a:xfrm>
            <a:off x="800100" y="2669145"/>
            <a:ext cx="7543800" cy="998162"/>
          </a:xfrm>
          <a:prstGeom prst="rect">
            <a:avLst/>
          </a:prstGeom>
        </p:spPr>
      </p:pic>
      <p:pic>
        <p:nvPicPr>
          <p:cNvPr id="4" name="Picture 3"/>
          <p:cNvPicPr>
            <a:picLocks noChangeAspect="1"/>
          </p:cNvPicPr>
          <p:nvPr/>
        </p:nvPicPr>
        <p:blipFill>
          <a:blip r:embed="rId4"/>
          <a:stretch>
            <a:fillRect/>
          </a:stretch>
        </p:blipFill>
        <p:spPr>
          <a:xfrm>
            <a:off x="885825" y="4719727"/>
            <a:ext cx="7496175" cy="958590"/>
          </a:xfrm>
          <a:prstGeom prst="rect">
            <a:avLst/>
          </a:prstGeom>
        </p:spPr>
      </p:pic>
      <p:sp>
        <p:nvSpPr>
          <p:cNvPr id="11" name="Rectangle 10">
            <a:extLst>
              <a:ext uri="{FF2B5EF4-FFF2-40B4-BE49-F238E27FC236}">
                <a16:creationId xmlns:a16="http://schemas.microsoft.com/office/drawing/2014/main" id="{BA334751-0125-B84A-9439-3E06C6B5C59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A975BD8A-C2B1-F244-8006-A65DEBCCA4A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4390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21374"/>
            <a:ext cx="7315200" cy="3124200"/>
          </a:xfrm>
        </p:spPr>
        <p:txBody>
          <a:bodyPr/>
          <a:lstStyle/>
          <a:p>
            <a:br>
              <a:rPr lang="en-US" altLang="en-US" dirty="0"/>
            </a:br>
            <a:br>
              <a:rPr lang="en-US" altLang="en-US" dirty="0"/>
            </a:br>
            <a:r>
              <a:rPr lang="en-US" dirty="0"/>
              <a:t>Account for asset disposal through discarding or selling an asset. </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294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7"/>
          <p:cNvSpPr txBox="1"/>
          <p:nvPr/>
        </p:nvSpPr>
        <p:spPr>
          <a:xfrm>
            <a:off x="1943100" y="827699"/>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id="{6B71BBCD-3528-5344-B144-3746C5AF61F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0A7C057-1A4F-5348-BCA0-530A3DBABFA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2409498" y="3140869"/>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47" name="Line 3"/>
          <p:cNvSpPr>
            <a:spLocks noChangeShapeType="1"/>
          </p:cNvSpPr>
          <p:nvPr/>
        </p:nvSpPr>
        <p:spPr bwMode="auto">
          <a:xfrm>
            <a:off x="3752523" y="3198019"/>
            <a:ext cx="0" cy="22193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8132" name="Rectangle 4"/>
          <p:cNvSpPr>
            <a:spLocks noChangeArrowheads="1"/>
          </p:cNvSpPr>
          <p:nvPr/>
        </p:nvSpPr>
        <p:spPr bwMode="auto">
          <a:xfrm>
            <a:off x="410835" y="3688557"/>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anchor="ctr"/>
          <a:lstStyle/>
          <a:p>
            <a:pPr algn="ctr">
              <a:defRPr/>
            </a:pPr>
            <a:r>
              <a:rPr lang="en-US" sz="2400" dirty="0">
                <a:solidFill>
                  <a:srgbClr val="006600"/>
                </a:solidFill>
              </a:rPr>
              <a:t>Recording cash</a:t>
            </a:r>
            <a:br>
              <a:rPr lang="en-US" sz="2400" dirty="0">
                <a:solidFill>
                  <a:srgbClr val="006600"/>
                </a:solidFill>
              </a:rPr>
            </a:br>
            <a:r>
              <a:rPr lang="en-US" sz="2400" dirty="0">
                <a:solidFill>
                  <a:srgbClr val="006600"/>
                </a:solidFill>
              </a:rPr>
              <a:t>received (debit)</a:t>
            </a:r>
            <a:br>
              <a:rPr lang="en-US" sz="2400" dirty="0">
                <a:solidFill>
                  <a:srgbClr val="006600"/>
                </a:solidFill>
              </a:rPr>
            </a:br>
            <a:r>
              <a:rPr lang="en-US" sz="2400" dirty="0">
                <a:solidFill>
                  <a:srgbClr val="006600"/>
                </a:solidFill>
              </a:rPr>
              <a:t>or paid (credit).</a:t>
            </a:r>
          </a:p>
        </p:txBody>
      </p:sp>
      <p:sp>
        <p:nvSpPr>
          <p:cNvPr id="48133" name="Rectangle 5"/>
          <p:cNvSpPr>
            <a:spLocks noChangeArrowheads="1"/>
          </p:cNvSpPr>
          <p:nvPr/>
        </p:nvSpPr>
        <p:spPr bwMode="auto">
          <a:xfrm>
            <a:off x="985510" y="5428457"/>
            <a:ext cx="3505200"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accumulated</a:t>
            </a:r>
            <a:br>
              <a:rPr lang="en-US" sz="2400" dirty="0">
                <a:solidFill>
                  <a:srgbClr val="006600"/>
                </a:solidFill>
              </a:rPr>
            </a:br>
            <a:r>
              <a:rPr lang="en-US" sz="2400" dirty="0">
                <a:solidFill>
                  <a:srgbClr val="006600"/>
                </a:solidFill>
              </a:rPr>
              <a:t>depreciation (debit).</a:t>
            </a:r>
          </a:p>
        </p:txBody>
      </p:sp>
      <p:sp>
        <p:nvSpPr>
          <p:cNvPr id="31750" name="Line 6"/>
          <p:cNvSpPr>
            <a:spLocks noChangeShapeType="1"/>
          </p:cNvSpPr>
          <p:nvPr/>
        </p:nvSpPr>
        <p:spPr bwMode="auto">
          <a:xfrm>
            <a:off x="5347960" y="3217069"/>
            <a:ext cx="0" cy="220027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1" name="Line 7"/>
          <p:cNvSpPr>
            <a:spLocks noChangeShapeType="1"/>
          </p:cNvSpPr>
          <p:nvPr/>
        </p:nvSpPr>
        <p:spPr bwMode="auto">
          <a:xfrm>
            <a:off x="6719560" y="3150394"/>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2" name="Line 8"/>
          <p:cNvSpPr>
            <a:spLocks noChangeShapeType="1"/>
          </p:cNvSpPr>
          <p:nvPr/>
        </p:nvSpPr>
        <p:spPr bwMode="auto">
          <a:xfrm>
            <a:off x="4584373" y="2270919"/>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3" name="Rectangle 9"/>
          <p:cNvSpPr>
            <a:spLocks noChangeArrowheads="1"/>
          </p:cNvSpPr>
          <p:nvPr/>
        </p:nvSpPr>
        <p:spPr bwMode="auto">
          <a:xfrm>
            <a:off x="2004685" y="1467644"/>
            <a:ext cx="5159375" cy="96678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defRPr/>
            </a:pPr>
            <a:endParaRPr lang="en-US" sz="2800" dirty="0">
              <a:solidFill>
                <a:srgbClr val="006600"/>
              </a:solidFill>
            </a:endParaRPr>
          </a:p>
        </p:txBody>
      </p:sp>
      <p:sp>
        <p:nvSpPr>
          <p:cNvPr id="150538" name="Rectangle 10"/>
          <p:cNvSpPr>
            <a:spLocks noChangeArrowheads="1"/>
          </p:cNvSpPr>
          <p:nvPr/>
        </p:nvSpPr>
        <p:spPr bwMode="auto">
          <a:xfrm>
            <a:off x="2458710" y="1432719"/>
            <a:ext cx="3998913" cy="950913"/>
          </a:xfrm>
          <a:prstGeom prst="rect">
            <a:avLst/>
          </a:prstGeom>
          <a:noFill/>
          <a:ln w="12700">
            <a:noFill/>
            <a:miter lim="800000"/>
            <a:headEnd/>
            <a:tailEnd/>
          </a:ln>
        </p:spPr>
        <p:txBody>
          <a:bodyPr wrap="none" lIns="90488" tIns="44450" rIns="90488" bIns="44450">
            <a:spAutoFit/>
          </a:bodyPr>
          <a:lstStyle/>
          <a:p>
            <a:pPr algn="ctr"/>
            <a:r>
              <a:rPr lang="en-US" altLang="en-US" sz="2800" dirty="0">
                <a:solidFill>
                  <a:srgbClr val="FFFFFF"/>
                </a:solidFill>
              </a:rPr>
              <a:t> </a:t>
            </a:r>
            <a:r>
              <a:rPr lang="en-US" altLang="en-US" sz="2800" dirty="0">
                <a:solidFill>
                  <a:srgbClr val="006600"/>
                </a:solidFill>
              </a:rPr>
              <a:t>Update depreciation</a:t>
            </a:r>
            <a:br>
              <a:rPr lang="en-US" altLang="en-US" sz="2800" dirty="0">
                <a:solidFill>
                  <a:srgbClr val="006600"/>
                </a:solidFill>
              </a:rPr>
            </a:br>
            <a:r>
              <a:rPr lang="en-US" altLang="en-US" sz="2800" dirty="0">
                <a:solidFill>
                  <a:srgbClr val="006600"/>
                </a:solidFill>
              </a:rPr>
              <a:t>  to the date of disposal.</a:t>
            </a:r>
          </a:p>
        </p:txBody>
      </p:sp>
      <p:sp>
        <p:nvSpPr>
          <p:cNvPr id="31755" name="Rectangle 11"/>
          <p:cNvSpPr>
            <a:spLocks noChangeArrowheads="1"/>
          </p:cNvSpPr>
          <p:nvPr/>
        </p:nvSpPr>
        <p:spPr bwMode="auto">
          <a:xfrm>
            <a:off x="2018973" y="2813844"/>
            <a:ext cx="5133975" cy="52863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lIns="90488" tIns="44450" rIns="90488" bIns="44450">
            <a:spAutoFit/>
          </a:bodyPr>
          <a:lstStyle/>
          <a:p>
            <a:pPr algn="ctr">
              <a:defRPr/>
            </a:pPr>
            <a:r>
              <a:rPr lang="en-US" sz="2800" dirty="0">
                <a:solidFill>
                  <a:srgbClr val="006600"/>
                </a:solidFill>
              </a:rPr>
              <a:t> Journalize disposal by:</a:t>
            </a:r>
          </a:p>
        </p:txBody>
      </p:sp>
      <p:sp>
        <p:nvSpPr>
          <p:cNvPr id="48140" name="Rectangle 12"/>
          <p:cNvSpPr>
            <a:spLocks noChangeArrowheads="1"/>
          </p:cNvSpPr>
          <p:nvPr/>
        </p:nvSpPr>
        <p:spPr bwMode="auto">
          <a:xfrm>
            <a:off x="4881235" y="5428457"/>
            <a:ext cx="3495675"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the</a:t>
            </a:r>
            <a:br>
              <a:rPr lang="en-US" sz="2400" dirty="0">
                <a:solidFill>
                  <a:srgbClr val="006600"/>
                </a:solidFill>
              </a:rPr>
            </a:br>
            <a:r>
              <a:rPr lang="en-US" sz="2400" dirty="0">
                <a:solidFill>
                  <a:srgbClr val="006600"/>
                </a:solidFill>
              </a:rPr>
              <a:t> asset cost (credit).</a:t>
            </a:r>
          </a:p>
        </p:txBody>
      </p:sp>
      <p:sp>
        <p:nvSpPr>
          <p:cNvPr id="48141" name="Rectangle 13"/>
          <p:cNvSpPr>
            <a:spLocks noChangeArrowheads="1"/>
          </p:cNvSpPr>
          <p:nvPr/>
        </p:nvSpPr>
        <p:spPr bwMode="auto">
          <a:xfrm>
            <a:off x="6092498" y="3688557"/>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400" dirty="0">
                <a:solidFill>
                  <a:srgbClr val="006600"/>
                </a:solidFill>
              </a:rPr>
              <a:t>Recording a</a:t>
            </a:r>
            <a:br>
              <a:rPr lang="en-US" sz="2400" dirty="0">
                <a:solidFill>
                  <a:srgbClr val="006600"/>
                </a:solidFill>
              </a:rPr>
            </a:br>
            <a:r>
              <a:rPr lang="en-US" sz="2400" dirty="0">
                <a:solidFill>
                  <a:srgbClr val="006600"/>
                </a:solidFill>
              </a:rPr>
              <a:t>gain (credit)</a:t>
            </a:r>
          </a:p>
          <a:p>
            <a:pPr algn="ctr">
              <a:defRPr/>
            </a:pPr>
            <a:r>
              <a:rPr lang="en-US" sz="2400" dirty="0">
                <a:solidFill>
                  <a:srgbClr val="006600"/>
                </a:solidFill>
              </a:rPr>
              <a:t>or loss (debit).</a:t>
            </a:r>
          </a:p>
        </p:txBody>
      </p:sp>
      <p:sp>
        <p:nvSpPr>
          <p:cNvPr id="150542" name="Rectangle 14"/>
          <p:cNvSpPr>
            <a:spLocks noGrp="1" noChangeArrowheads="1"/>
          </p:cNvSpPr>
          <p:nvPr>
            <p:ph type="title"/>
          </p:nvPr>
        </p:nvSpPr>
        <p:spPr>
          <a:xfrm>
            <a:off x="457200" y="533400"/>
            <a:ext cx="8229600" cy="884238"/>
          </a:xfrm>
        </p:spPr>
        <p:txBody>
          <a:bodyPr/>
          <a:lstStyle/>
          <a:p>
            <a:pPr eaLnBrk="1" hangingPunct="1"/>
            <a:r>
              <a:rPr lang="en-US" altLang="en-US" b="1" dirty="0">
                <a:ea typeface="ＭＳ Ｐゴシック" pitchFamily="-84" charset="-128"/>
                <a:cs typeface="Arial" charset="0"/>
              </a:rPr>
              <a:t>Disposals of Plant Assets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20" name="Rectangle 19">
            <a:extLst>
              <a:ext uri="{FF2B5EF4-FFF2-40B4-BE49-F238E27FC236}">
                <a16:creationId xmlns:a16="http://schemas.microsoft.com/office/drawing/2014/main" id="{2BE78C20-3647-5C47-B085-EFA1491E07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id="{37027561-EF3B-BB4E-AD90-432CF621616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up)">
                                      <p:cBhvr>
                                        <p:cTn id="7" dur="500"/>
                                        <p:tgtEl>
                                          <p:spTgt spid="317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55"/>
                                        </p:tgtEl>
                                        <p:attrNameLst>
                                          <p:attrName>style.visibility</p:attrName>
                                        </p:attrNameLst>
                                      </p:cBhvr>
                                      <p:to>
                                        <p:strVal val="visible"/>
                                      </p:to>
                                    </p:set>
                                    <p:animEffect transition="in" filter="dissolve">
                                      <p:cBhvr>
                                        <p:cTn id="11" dur="500"/>
                                        <p:tgtEl>
                                          <p:spTgt spid="3175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wipe(up)">
                                      <p:cBhvr>
                                        <p:cTn id="15" dur="500"/>
                                        <p:tgtEl>
                                          <p:spTgt spid="31746"/>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8132"/>
                                        </p:tgtEl>
                                        <p:attrNameLst>
                                          <p:attrName>style.visibility</p:attrName>
                                        </p:attrNameLst>
                                      </p:cBhvr>
                                      <p:to>
                                        <p:strVal val="visible"/>
                                      </p:to>
                                    </p:set>
                                    <p:animEffect transition="in" filter="slide(fromTop)">
                                      <p:cBhvr>
                                        <p:cTn id="19" dur="500"/>
                                        <p:tgtEl>
                                          <p:spTgt spid="48132"/>
                                        </p:tgtEl>
                                      </p:cBhvr>
                                    </p:animEffect>
                                  </p:childTnLst>
                                </p:cTn>
                              </p:par>
                              <p:par>
                                <p:cTn id="20" presetID="22" presetClass="entr" presetSubtype="1" fill="hold" nodeType="withEffect">
                                  <p:stCondLst>
                                    <p:cond delay="0"/>
                                  </p:stCondLst>
                                  <p:childTnLst>
                                    <p:set>
                                      <p:cBhvr>
                                        <p:cTn id="21" dur="1" fill="hold">
                                          <p:stCondLst>
                                            <p:cond delay="0"/>
                                          </p:stCondLst>
                                        </p:cTn>
                                        <p:tgtEl>
                                          <p:spTgt spid="31747"/>
                                        </p:tgtEl>
                                        <p:attrNameLst>
                                          <p:attrName>style.visibility</p:attrName>
                                        </p:attrNameLst>
                                      </p:cBhvr>
                                      <p:to>
                                        <p:strVal val="visible"/>
                                      </p:to>
                                    </p:set>
                                    <p:animEffect transition="in" filter="wipe(up)">
                                      <p:cBhvr>
                                        <p:cTn id="22" dur="500"/>
                                        <p:tgtEl>
                                          <p:spTgt spid="31747"/>
                                        </p:tgtEl>
                                      </p:cBhvr>
                                    </p:animEffect>
                                  </p:childTnLst>
                                </p:cTn>
                              </p:par>
                            </p:childTnLst>
                          </p:cTn>
                        </p:par>
                        <p:par>
                          <p:cTn id="23" fill="hold" nodeType="afterGroup">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48133"/>
                                        </p:tgtEl>
                                        <p:attrNameLst>
                                          <p:attrName>style.visibility</p:attrName>
                                        </p:attrNameLst>
                                      </p:cBhvr>
                                      <p:to>
                                        <p:strVal val="visible"/>
                                      </p:to>
                                    </p:set>
                                    <p:animEffect transition="in" filter="slide(fromTop)">
                                      <p:cBhvr>
                                        <p:cTn id="26" dur="500"/>
                                        <p:tgtEl>
                                          <p:spTgt spid="48133"/>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wipe(up)">
                                      <p:cBhvr>
                                        <p:cTn id="30" dur="500"/>
                                        <p:tgtEl>
                                          <p:spTgt spid="31750"/>
                                        </p:tgtEl>
                                      </p:cBhvr>
                                    </p:animEffect>
                                  </p:childTnLst>
                                </p:cTn>
                              </p:par>
                            </p:childTnLst>
                          </p:cTn>
                        </p:par>
                        <p:par>
                          <p:cTn id="31" fill="hold" nodeType="afterGroup">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48140"/>
                                        </p:tgtEl>
                                        <p:attrNameLst>
                                          <p:attrName>style.visibility</p:attrName>
                                        </p:attrNameLst>
                                      </p:cBhvr>
                                      <p:to>
                                        <p:strVal val="visible"/>
                                      </p:to>
                                    </p:set>
                                    <p:animEffect transition="in" filter="slide(fromTop)">
                                      <p:cBhvr>
                                        <p:cTn id="34" dur="500"/>
                                        <p:tgtEl>
                                          <p:spTgt spid="48140"/>
                                        </p:tgtEl>
                                      </p:cBhvr>
                                    </p:animEffect>
                                  </p:childTnLst>
                                </p:cTn>
                              </p:par>
                            </p:childTnLst>
                          </p:cTn>
                        </p:par>
                        <p:par>
                          <p:cTn id="35" fill="hold" nodeType="afterGroup">
                            <p:stCondLst>
                              <p:cond delay="3500"/>
                            </p:stCondLst>
                            <p:childTnLst>
                              <p:par>
                                <p:cTn id="36" presetID="22" presetClass="entr" presetSubtype="1" fill="hold" nodeType="afterEffect">
                                  <p:stCondLst>
                                    <p:cond delay="0"/>
                                  </p:stCondLst>
                                  <p:childTnLst>
                                    <p:set>
                                      <p:cBhvr>
                                        <p:cTn id="37" dur="1" fill="hold">
                                          <p:stCondLst>
                                            <p:cond delay="0"/>
                                          </p:stCondLst>
                                        </p:cTn>
                                        <p:tgtEl>
                                          <p:spTgt spid="31751"/>
                                        </p:tgtEl>
                                        <p:attrNameLst>
                                          <p:attrName>style.visibility</p:attrName>
                                        </p:attrNameLst>
                                      </p:cBhvr>
                                      <p:to>
                                        <p:strVal val="visible"/>
                                      </p:to>
                                    </p:set>
                                    <p:animEffect transition="in" filter="wipe(up)">
                                      <p:cBhvr>
                                        <p:cTn id="38" dur="500"/>
                                        <p:tgtEl>
                                          <p:spTgt spid="31751"/>
                                        </p:tgtEl>
                                      </p:cBhvr>
                                    </p:animEffect>
                                  </p:childTnLst>
                                </p:cTn>
                              </p:par>
                            </p:childTnLst>
                          </p:cTn>
                        </p:par>
                        <p:par>
                          <p:cTn id="39" fill="hold" nodeType="afterGroup">
                            <p:stCondLst>
                              <p:cond delay="4000"/>
                            </p:stCondLst>
                            <p:childTnLst>
                              <p:par>
                                <p:cTn id="40" presetID="12" presetClass="entr" presetSubtype="1" fill="hold" grpId="0" nodeType="afterEffect">
                                  <p:stCondLst>
                                    <p:cond delay="0"/>
                                  </p:stCondLst>
                                  <p:childTnLst>
                                    <p:set>
                                      <p:cBhvr>
                                        <p:cTn id="41" dur="1" fill="hold">
                                          <p:stCondLst>
                                            <p:cond delay="0"/>
                                          </p:stCondLst>
                                        </p:cTn>
                                        <p:tgtEl>
                                          <p:spTgt spid="48141"/>
                                        </p:tgtEl>
                                        <p:attrNameLst>
                                          <p:attrName>style.visibility</p:attrName>
                                        </p:attrNameLst>
                                      </p:cBhvr>
                                      <p:to>
                                        <p:strVal val="visible"/>
                                      </p:to>
                                    </p:set>
                                    <p:animEffect transition="in" filter="slide(fromTop)">
                                      <p:cBhvr>
                                        <p:cTn id="42"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autoUpdateAnimBg="0"/>
      <p:bldP spid="48133" grpId="0" animBg="1" autoUpdateAnimBg="0"/>
      <p:bldP spid="31755" grpId="0" animBg="1"/>
      <p:bldP spid="48140" grpId="0" animBg="1" autoUpdateAnimBg="0"/>
      <p:bldP spid="4814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Line 2"/>
          <p:cNvSpPr>
            <a:spLocks noChangeShapeType="1"/>
          </p:cNvSpPr>
          <p:nvPr/>
        </p:nvSpPr>
        <p:spPr bwMode="auto">
          <a:xfrm>
            <a:off x="4589463" y="2311400"/>
            <a:ext cx="0" cy="542925"/>
          </a:xfrm>
          <a:prstGeom prst="line">
            <a:avLst/>
          </a:prstGeom>
          <a:noFill/>
          <a:ln w="25400">
            <a:solidFill>
              <a:schemeClr val="hlink"/>
            </a:solidFill>
            <a:round/>
            <a:headEnd/>
            <a:tailEnd type="triangle" w="med" len="med"/>
          </a:ln>
        </p:spPr>
        <p:txBody>
          <a:bodyPr/>
          <a:lstStyle/>
          <a:p>
            <a:endParaRPr lang="en-US" dirty="0"/>
          </a:p>
        </p:txBody>
      </p:sp>
      <p:sp>
        <p:nvSpPr>
          <p:cNvPr id="151555" name="Rectangle 3"/>
          <p:cNvSpPr>
            <a:spLocks noChangeArrowheads="1"/>
          </p:cNvSpPr>
          <p:nvPr/>
        </p:nvSpPr>
        <p:spPr bwMode="auto">
          <a:xfrm>
            <a:off x="2009775" y="1508125"/>
            <a:ext cx="5159375" cy="966788"/>
          </a:xfrm>
          <a:prstGeom prst="rect">
            <a:avLst/>
          </a:prstGeom>
          <a:solidFill>
            <a:schemeClr val="bg2"/>
          </a:solidFill>
          <a:ln w="25400">
            <a:solidFill>
              <a:schemeClr val="hlink"/>
            </a:solidFill>
            <a:miter lim="800000"/>
            <a:headEnd/>
            <a:tailEnd/>
          </a:ln>
        </p:spPr>
        <p:txBody>
          <a:bodyPr wrap="none" anchor="ctr"/>
          <a:lstStyle/>
          <a:p>
            <a:endParaRPr lang="en-US" altLang="en-US" dirty="0"/>
          </a:p>
        </p:txBody>
      </p:sp>
      <p:sp>
        <p:nvSpPr>
          <p:cNvPr id="151556" name="Rectangle 4"/>
          <p:cNvSpPr>
            <a:spLocks noChangeArrowheads="1"/>
          </p:cNvSpPr>
          <p:nvPr/>
        </p:nvSpPr>
        <p:spPr bwMode="auto">
          <a:xfrm>
            <a:off x="2463800" y="1473200"/>
            <a:ext cx="4256088" cy="942975"/>
          </a:xfrm>
          <a:prstGeom prst="rect">
            <a:avLst/>
          </a:prstGeom>
          <a:noFill/>
          <a:ln w="12700">
            <a:noFill/>
            <a:miter lim="800000"/>
            <a:headEnd/>
            <a:tailEnd/>
          </a:ln>
        </p:spPr>
        <p:txBody>
          <a:bodyPr wrap="none" lIns="90488" tIns="44450" rIns="90488" bIns="44450">
            <a:spAutoFit/>
          </a:bodyPr>
          <a:lstStyle/>
          <a:p>
            <a:r>
              <a:rPr lang="en-US" altLang="en-US" sz="2800" dirty="0">
                <a:solidFill>
                  <a:srgbClr val="FFFFFF"/>
                </a:solidFill>
              </a:rPr>
              <a:t> Update depreciation</a:t>
            </a:r>
            <a:br>
              <a:rPr lang="en-US" altLang="en-US" sz="2800" dirty="0">
                <a:solidFill>
                  <a:srgbClr val="FFFFFF"/>
                </a:solidFill>
              </a:rPr>
            </a:br>
            <a:r>
              <a:rPr lang="en-US" altLang="en-US" sz="2800" dirty="0">
                <a:solidFill>
                  <a:srgbClr val="FFFFFF"/>
                </a:solidFill>
              </a:rPr>
              <a:t>  to the date of disposal.</a:t>
            </a:r>
          </a:p>
        </p:txBody>
      </p:sp>
      <p:sp>
        <p:nvSpPr>
          <p:cNvPr id="151557" name="Rectangle 5"/>
          <p:cNvSpPr>
            <a:spLocks noChangeArrowheads="1"/>
          </p:cNvSpPr>
          <p:nvPr/>
        </p:nvSpPr>
        <p:spPr bwMode="auto">
          <a:xfrm>
            <a:off x="2024063" y="2854325"/>
            <a:ext cx="5133975" cy="541338"/>
          </a:xfrm>
          <a:prstGeom prst="rect">
            <a:avLst/>
          </a:prstGeom>
          <a:solidFill>
            <a:schemeClr val="bg2"/>
          </a:solidFill>
          <a:ln w="25400">
            <a:solidFill>
              <a:schemeClr val="hlink"/>
            </a:solidFill>
            <a:miter lim="800000"/>
            <a:headEnd/>
            <a:tailEnd/>
          </a:ln>
        </p:spPr>
        <p:txBody>
          <a:bodyPr lIns="90488" tIns="44450" rIns="90488" bIns="44450">
            <a:spAutoFit/>
          </a:bodyPr>
          <a:lstStyle/>
          <a:p>
            <a:r>
              <a:rPr lang="en-US" altLang="en-US" sz="2800" dirty="0"/>
              <a:t> Journalize disposal by:</a:t>
            </a:r>
          </a:p>
        </p:txBody>
      </p:sp>
      <p:grpSp>
        <p:nvGrpSpPr>
          <p:cNvPr id="2" name="Group 6"/>
          <p:cNvGrpSpPr>
            <a:grpSpLocks/>
          </p:cNvGrpSpPr>
          <p:nvPr/>
        </p:nvGrpSpPr>
        <p:grpSpPr bwMode="auto">
          <a:xfrm>
            <a:off x="781050" y="1447800"/>
            <a:ext cx="7581900" cy="2019300"/>
            <a:chOff x="492" y="972"/>
            <a:chExt cx="4776" cy="1272"/>
          </a:xfrm>
          <a:solidFill>
            <a:schemeClr val="tx2">
              <a:lumMod val="60000"/>
              <a:lumOff val="40000"/>
            </a:schemeClr>
          </a:solidFill>
        </p:grpSpPr>
        <p:sp>
          <p:nvSpPr>
            <p:cNvPr id="37903" name="Rectangle 7"/>
            <p:cNvSpPr>
              <a:spLocks noChangeArrowheads="1"/>
            </p:cNvSpPr>
            <p:nvPr/>
          </p:nvSpPr>
          <p:spPr bwMode="auto">
            <a:xfrm>
              <a:off x="492" y="972"/>
              <a:ext cx="4776" cy="1272"/>
            </a:xfrm>
            <a:prstGeom prst="rect">
              <a:avLst/>
            </a:prstGeom>
            <a:grp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solidFill>
                  <a:schemeClr val="bg1"/>
                </a:solidFill>
                <a:latin typeface="Arial" charset="0"/>
                <a:ea typeface="Arial" pitchFamily="-84" charset="0"/>
                <a:cs typeface="Arial" pitchFamily="-84" charset="0"/>
              </a:endParaRPr>
            </a:p>
          </p:txBody>
        </p:sp>
        <p:sp>
          <p:nvSpPr>
            <p:cNvPr id="37904" name="Rectangle 8"/>
            <p:cNvSpPr>
              <a:spLocks noChangeArrowheads="1"/>
            </p:cNvSpPr>
            <p:nvPr/>
          </p:nvSpPr>
          <p:spPr bwMode="auto">
            <a:xfrm>
              <a:off x="624" y="1028"/>
              <a:ext cx="4553" cy="1173"/>
            </a:xfrm>
            <a:prstGeom prst="rect">
              <a:avLst/>
            </a:prstGeom>
            <a:grpFill/>
            <a:ln>
              <a:headEnd/>
              <a:tailEnd/>
            </a:ln>
          </p:spPr>
          <p:style>
            <a:lnRef idx="1">
              <a:schemeClr val="accent4"/>
            </a:lnRef>
            <a:fillRef idx="3">
              <a:schemeClr val="accent4"/>
            </a:fillRef>
            <a:effectRef idx="2">
              <a:schemeClr val="accent4"/>
            </a:effectRef>
            <a:fontRef idx="minor">
              <a:schemeClr val="lt1"/>
            </a:fontRef>
          </p:style>
          <p:txBody>
            <a:bodyPr lIns="90488" tIns="44450" rIns="90488" bIns="44450">
              <a:spAutoFit/>
            </a:bodyPr>
            <a:lstStyle/>
            <a:p>
              <a:pPr>
                <a:lnSpc>
                  <a:spcPct val="120000"/>
                </a:lnSpc>
                <a:defRPr/>
              </a:pPr>
              <a:r>
                <a:rPr lang="en-US" sz="3200" dirty="0">
                  <a:solidFill>
                    <a:schemeClr val="bg1"/>
                  </a:solidFill>
                  <a:latin typeface="Arial" charset="0"/>
                  <a:ea typeface="Arial" pitchFamily="-84" charset="0"/>
                  <a:cs typeface="Arial" pitchFamily="-84" charset="0"/>
                </a:rPr>
                <a:t>If Cash &gt; BV, record a gain (credit).</a:t>
              </a:r>
            </a:p>
            <a:p>
              <a:pPr>
                <a:lnSpc>
                  <a:spcPct val="120000"/>
                </a:lnSpc>
                <a:defRPr/>
              </a:pPr>
              <a:r>
                <a:rPr lang="en-US" sz="3200" dirty="0">
                  <a:solidFill>
                    <a:schemeClr val="bg1"/>
                  </a:solidFill>
                  <a:latin typeface="Arial" charset="0"/>
                  <a:ea typeface="Arial" pitchFamily="-84" charset="0"/>
                  <a:cs typeface="Arial" pitchFamily="-84" charset="0"/>
                </a:rPr>
                <a:t>If Cash &lt; BV, record a loss (debit).</a:t>
              </a:r>
            </a:p>
            <a:p>
              <a:pPr>
                <a:lnSpc>
                  <a:spcPct val="120000"/>
                </a:lnSpc>
                <a:defRPr/>
              </a:pPr>
              <a:r>
                <a:rPr lang="en-US" sz="3200" dirty="0">
                  <a:solidFill>
                    <a:schemeClr val="bg1"/>
                  </a:solidFill>
                  <a:latin typeface="Arial" charset="0"/>
                  <a:ea typeface="Arial" pitchFamily="-84" charset="0"/>
                  <a:cs typeface="Arial" pitchFamily="-84" charset="0"/>
                </a:rPr>
                <a:t>If Cash = BV, no gain or loss.</a:t>
              </a:r>
            </a:p>
          </p:txBody>
        </p:sp>
      </p:grpSp>
      <p:sp>
        <p:nvSpPr>
          <p:cNvPr id="151559" name="Rectangle 9"/>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Discarding Plant Assets</a:t>
            </a:r>
          </a:p>
        </p:txBody>
      </p:sp>
      <p:sp>
        <p:nvSpPr>
          <p:cNvPr id="49162" name="Rectangle 10"/>
          <p:cNvSpPr>
            <a:spLocks noChangeArrowheads="1"/>
          </p:cNvSpPr>
          <p:nvPr/>
        </p:nvSpPr>
        <p:spPr bwMode="auto">
          <a:xfrm>
            <a:off x="538422" y="3729038"/>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anchor="ctr"/>
          <a:lstStyle/>
          <a:p>
            <a:pPr algn="ctr">
              <a:defRPr/>
            </a:pPr>
            <a:r>
              <a:rPr lang="en-US" sz="2400" dirty="0">
                <a:solidFill>
                  <a:srgbClr val="006600"/>
                </a:solidFill>
              </a:rPr>
              <a:t>Recording cash</a:t>
            </a:r>
            <a:br>
              <a:rPr lang="en-US" sz="2400" dirty="0">
                <a:solidFill>
                  <a:srgbClr val="006600"/>
                </a:solidFill>
              </a:rPr>
            </a:br>
            <a:r>
              <a:rPr lang="en-US" sz="2400" dirty="0">
                <a:solidFill>
                  <a:srgbClr val="006600"/>
                </a:solidFill>
              </a:rPr>
              <a:t>received (debit)</a:t>
            </a:r>
            <a:br>
              <a:rPr lang="en-US" sz="2400" dirty="0">
                <a:solidFill>
                  <a:srgbClr val="006600"/>
                </a:solidFill>
              </a:rPr>
            </a:br>
            <a:r>
              <a:rPr lang="en-US" sz="2400" dirty="0">
                <a:solidFill>
                  <a:srgbClr val="006600"/>
                </a:solidFill>
              </a:rPr>
              <a:t>or paid (credit).</a:t>
            </a:r>
          </a:p>
        </p:txBody>
      </p:sp>
      <p:sp>
        <p:nvSpPr>
          <p:cNvPr id="49163" name="Rectangle 11"/>
          <p:cNvSpPr>
            <a:spLocks noChangeArrowheads="1"/>
          </p:cNvSpPr>
          <p:nvPr/>
        </p:nvSpPr>
        <p:spPr bwMode="auto">
          <a:xfrm>
            <a:off x="884236" y="5410200"/>
            <a:ext cx="3505201"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accumulated</a:t>
            </a:r>
            <a:br>
              <a:rPr lang="en-US" sz="2400" dirty="0">
                <a:solidFill>
                  <a:srgbClr val="006600"/>
                </a:solidFill>
              </a:rPr>
            </a:br>
            <a:r>
              <a:rPr lang="en-US" sz="2400" dirty="0">
                <a:solidFill>
                  <a:srgbClr val="006600"/>
                </a:solidFill>
              </a:rPr>
              <a:t>depreciation (debit).</a:t>
            </a:r>
          </a:p>
        </p:txBody>
      </p:sp>
      <p:sp>
        <p:nvSpPr>
          <p:cNvPr id="49164" name="Rectangle 12"/>
          <p:cNvSpPr>
            <a:spLocks noChangeArrowheads="1"/>
          </p:cNvSpPr>
          <p:nvPr/>
        </p:nvSpPr>
        <p:spPr bwMode="auto">
          <a:xfrm>
            <a:off x="4779962" y="5410200"/>
            <a:ext cx="3678238" cy="83185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lIns="90488" tIns="44450" rIns="90488" bIns="44450">
            <a:spAutoFit/>
          </a:bodyPr>
          <a:lstStyle/>
          <a:p>
            <a:pPr algn="ctr">
              <a:defRPr/>
            </a:pPr>
            <a:r>
              <a:rPr lang="en-US" sz="2400" dirty="0">
                <a:solidFill>
                  <a:srgbClr val="006600"/>
                </a:solidFill>
              </a:rPr>
              <a:t>Removing the</a:t>
            </a:r>
            <a:br>
              <a:rPr lang="en-US" sz="2400" dirty="0">
                <a:solidFill>
                  <a:srgbClr val="006600"/>
                </a:solidFill>
              </a:rPr>
            </a:br>
            <a:r>
              <a:rPr lang="en-US" sz="2400" dirty="0">
                <a:solidFill>
                  <a:srgbClr val="006600"/>
                </a:solidFill>
              </a:rPr>
              <a:t> asset cost (credit).</a:t>
            </a:r>
          </a:p>
        </p:txBody>
      </p:sp>
      <p:grpSp>
        <p:nvGrpSpPr>
          <p:cNvPr id="3" name="Group 13"/>
          <p:cNvGrpSpPr>
            <a:grpSpLocks/>
          </p:cNvGrpSpPr>
          <p:nvPr/>
        </p:nvGrpSpPr>
        <p:grpSpPr bwMode="auto">
          <a:xfrm>
            <a:off x="4343400" y="3562350"/>
            <a:ext cx="4379913" cy="1512888"/>
            <a:chOff x="2736" y="2304"/>
            <a:chExt cx="2759" cy="953"/>
          </a:xfrm>
        </p:grpSpPr>
        <p:sp>
          <p:nvSpPr>
            <p:cNvPr id="151565" name="Freeform 14"/>
            <p:cNvSpPr>
              <a:spLocks/>
            </p:cNvSpPr>
            <p:nvPr/>
          </p:nvSpPr>
          <p:spPr bwMode="auto">
            <a:xfrm>
              <a:off x="2736" y="2304"/>
              <a:ext cx="1155" cy="611"/>
            </a:xfrm>
            <a:custGeom>
              <a:avLst/>
              <a:gdLst>
                <a:gd name="T0" fmla="*/ 22 w 1443"/>
                <a:gd name="T1" fmla="*/ 44 h 803"/>
                <a:gd name="T2" fmla="*/ 30 w 1443"/>
                <a:gd name="T3" fmla="*/ 51 h 803"/>
                <a:gd name="T4" fmla="*/ 42 w 1443"/>
                <a:gd name="T5" fmla="*/ 62 h 803"/>
                <a:gd name="T6" fmla="*/ 56 w 1443"/>
                <a:gd name="T7" fmla="*/ 72 h 803"/>
                <a:gd name="T8" fmla="*/ 70 w 1443"/>
                <a:gd name="T9" fmla="*/ 81 h 803"/>
                <a:gd name="T10" fmla="*/ 86 w 1443"/>
                <a:gd name="T11" fmla="*/ 89 h 803"/>
                <a:gd name="T12" fmla="*/ 102 w 1443"/>
                <a:gd name="T13" fmla="*/ 97 h 803"/>
                <a:gd name="T14" fmla="*/ 119 w 1443"/>
                <a:gd name="T15" fmla="*/ 103 h 803"/>
                <a:gd name="T16" fmla="*/ 138 w 1443"/>
                <a:gd name="T17" fmla="*/ 109 h 803"/>
                <a:gd name="T18" fmla="*/ 156 w 1443"/>
                <a:gd name="T19" fmla="*/ 113 h 803"/>
                <a:gd name="T20" fmla="*/ 174 w 1443"/>
                <a:gd name="T21" fmla="*/ 116 h 803"/>
                <a:gd name="T22" fmla="*/ 192 w 1443"/>
                <a:gd name="T23" fmla="*/ 117 h 803"/>
                <a:gd name="T24" fmla="*/ 211 w 1443"/>
                <a:gd name="T25" fmla="*/ 119 h 803"/>
                <a:gd name="T26" fmla="*/ 230 w 1443"/>
                <a:gd name="T27" fmla="*/ 118 h 803"/>
                <a:gd name="T28" fmla="*/ 247 w 1443"/>
                <a:gd name="T29" fmla="*/ 117 h 803"/>
                <a:gd name="T30" fmla="*/ 265 w 1443"/>
                <a:gd name="T31" fmla="*/ 113 h 803"/>
                <a:gd name="T32" fmla="*/ 281 w 1443"/>
                <a:gd name="T33" fmla="*/ 110 h 803"/>
                <a:gd name="T34" fmla="*/ 299 w 1443"/>
                <a:gd name="T35" fmla="*/ 104 h 803"/>
                <a:gd name="T36" fmla="*/ 303 w 1443"/>
                <a:gd name="T37" fmla="*/ 103 h 803"/>
                <a:gd name="T38" fmla="*/ 281 w 1443"/>
                <a:gd name="T39" fmla="*/ 108 h 803"/>
                <a:gd name="T40" fmla="*/ 266 w 1443"/>
                <a:gd name="T41" fmla="*/ 110 h 803"/>
                <a:gd name="T42" fmla="*/ 248 w 1443"/>
                <a:gd name="T43" fmla="*/ 110 h 803"/>
                <a:gd name="T44" fmla="*/ 231 w 1443"/>
                <a:gd name="T45" fmla="*/ 108 h 803"/>
                <a:gd name="T46" fmla="*/ 215 w 1443"/>
                <a:gd name="T47" fmla="*/ 106 h 803"/>
                <a:gd name="T48" fmla="*/ 196 w 1443"/>
                <a:gd name="T49" fmla="*/ 103 h 803"/>
                <a:gd name="T50" fmla="*/ 178 w 1443"/>
                <a:gd name="T51" fmla="*/ 97 h 803"/>
                <a:gd name="T52" fmla="*/ 160 w 1443"/>
                <a:gd name="T53" fmla="*/ 90 h 803"/>
                <a:gd name="T54" fmla="*/ 142 w 1443"/>
                <a:gd name="T55" fmla="*/ 81 h 803"/>
                <a:gd name="T56" fmla="*/ 125 w 1443"/>
                <a:gd name="T57" fmla="*/ 72 h 803"/>
                <a:gd name="T58" fmla="*/ 109 w 1443"/>
                <a:gd name="T59" fmla="*/ 62 h 803"/>
                <a:gd name="T60" fmla="*/ 94 w 1443"/>
                <a:gd name="T61" fmla="*/ 50 h 803"/>
                <a:gd name="T62" fmla="*/ 78 w 1443"/>
                <a:gd name="T63" fmla="*/ 37 h 803"/>
                <a:gd name="T64" fmla="*/ 66 w 1443"/>
                <a:gd name="T65" fmla="*/ 25 h 803"/>
                <a:gd name="T66" fmla="*/ 86 w 1443"/>
                <a:gd name="T67" fmla="*/ 15 h 803"/>
                <a:gd name="T68" fmla="*/ 14 w 1443"/>
                <a:gd name="T69" fmla="*/ 0 h 803"/>
                <a:gd name="T70" fmla="*/ 0 w 1443"/>
                <a:gd name="T71" fmla="*/ 53 h 803"/>
                <a:gd name="T72" fmla="*/ 22 w 1443"/>
                <a:gd name="T73" fmla="*/ 44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3"/>
                <a:gd name="T112" fmla="*/ 0 h 803"/>
                <a:gd name="T113" fmla="*/ 1443 w 144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3" h="803">
                  <a:moveTo>
                    <a:pt x="101" y="299"/>
                  </a:moveTo>
                  <a:lnTo>
                    <a:pt x="139" y="343"/>
                  </a:lnTo>
                  <a:lnTo>
                    <a:pt x="196" y="416"/>
                  </a:lnTo>
                  <a:lnTo>
                    <a:pt x="265" y="485"/>
                  </a:lnTo>
                  <a:lnTo>
                    <a:pt x="334" y="549"/>
                  </a:lnTo>
                  <a:lnTo>
                    <a:pt x="409" y="606"/>
                  </a:lnTo>
                  <a:lnTo>
                    <a:pt x="487" y="654"/>
                  </a:lnTo>
                  <a:lnTo>
                    <a:pt x="567" y="700"/>
                  </a:lnTo>
                  <a:lnTo>
                    <a:pt x="654" y="736"/>
                  </a:lnTo>
                  <a:lnTo>
                    <a:pt x="740" y="764"/>
                  </a:lnTo>
                  <a:lnTo>
                    <a:pt x="828" y="784"/>
                  </a:lnTo>
                  <a:lnTo>
                    <a:pt x="913" y="796"/>
                  </a:lnTo>
                  <a:lnTo>
                    <a:pt x="1001" y="802"/>
                  </a:lnTo>
                  <a:lnTo>
                    <a:pt x="1089" y="799"/>
                  </a:lnTo>
                  <a:lnTo>
                    <a:pt x="1174" y="788"/>
                  </a:lnTo>
                  <a:lnTo>
                    <a:pt x="1258" y="767"/>
                  </a:lnTo>
                  <a:lnTo>
                    <a:pt x="1338" y="740"/>
                  </a:lnTo>
                  <a:lnTo>
                    <a:pt x="1418" y="707"/>
                  </a:lnTo>
                  <a:lnTo>
                    <a:pt x="1442" y="693"/>
                  </a:lnTo>
                  <a:lnTo>
                    <a:pt x="1336" y="728"/>
                  </a:lnTo>
                  <a:lnTo>
                    <a:pt x="1261" y="743"/>
                  </a:lnTo>
                  <a:lnTo>
                    <a:pt x="1181" y="746"/>
                  </a:lnTo>
                  <a:lnTo>
                    <a:pt x="1099" y="735"/>
                  </a:lnTo>
                  <a:lnTo>
                    <a:pt x="1018" y="720"/>
                  </a:lnTo>
                  <a:lnTo>
                    <a:pt x="930" y="694"/>
                  </a:lnTo>
                  <a:lnTo>
                    <a:pt x="845" y="656"/>
                  </a:lnTo>
                  <a:lnTo>
                    <a:pt x="760" y="609"/>
                  </a:lnTo>
                  <a:lnTo>
                    <a:pt x="678" y="552"/>
                  </a:lnTo>
                  <a:lnTo>
                    <a:pt x="594" y="489"/>
                  </a:lnTo>
                  <a:lnTo>
                    <a:pt x="516" y="417"/>
                  </a:lnTo>
                  <a:lnTo>
                    <a:pt x="443" y="340"/>
                  </a:lnTo>
                  <a:lnTo>
                    <a:pt x="375" y="257"/>
                  </a:lnTo>
                  <a:lnTo>
                    <a:pt x="310" y="168"/>
                  </a:lnTo>
                  <a:lnTo>
                    <a:pt x="409" y="101"/>
                  </a:lnTo>
                  <a:lnTo>
                    <a:pt x="63" y="0"/>
                  </a:lnTo>
                  <a:lnTo>
                    <a:pt x="0" y="357"/>
                  </a:lnTo>
                  <a:lnTo>
                    <a:pt x="101" y="299"/>
                  </a:lnTo>
                </a:path>
              </a:pathLst>
            </a:custGeom>
            <a:solidFill>
              <a:srgbClr val="FF0000"/>
            </a:solidFill>
            <a:ln w="12700" cap="rnd">
              <a:solidFill>
                <a:schemeClr val="tx2"/>
              </a:solidFill>
              <a:round/>
              <a:headEnd/>
              <a:tailEnd/>
            </a:ln>
            <a:effectLst>
              <a:outerShdw dist="35921" dir="2700000" algn="ctr" rotWithShape="0">
                <a:schemeClr val="tx2"/>
              </a:outerShdw>
            </a:effectLst>
          </p:spPr>
          <p:txBody>
            <a:bodyPr/>
            <a:lstStyle/>
            <a:p>
              <a:endParaRPr lang="en-US" dirty="0"/>
            </a:p>
          </p:txBody>
        </p:sp>
        <p:sp>
          <p:nvSpPr>
            <p:cNvPr id="32782" name="Rectangle 15"/>
            <p:cNvSpPr>
              <a:spLocks noChangeArrowheads="1"/>
            </p:cNvSpPr>
            <p:nvPr/>
          </p:nvSpPr>
          <p:spPr bwMode="auto">
            <a:xfrm>
              <a:off x="3841" y="2409"/>
              <a:ext cx="1654" cy="84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400" dirty="0">
                  <a:solidFill>
                    <a:srgbClr val="006600"/>
                  </a:solidFill>
                </a:rPr>
                <a:t>Recording a</a:t>
              </a:r>
              <a:br>
                <a:rPr lang="en-US" sz="2400" dirty="0">
                  <a:solidFill>
                    <a:srgbClr val="006600"/>
                  </a:solidFill>
                </a:rPr>
              </a:br>
              <a:r>
                <a:rPr lang="en-US" sz="2400" dirty="0">
                  <a:solidFill>
                    <a:srgbClr val="006600"/>
                  </a:solidFill>
                </a:rPr>
                <a:t>gain (credit)</a:t>
              </a:r>
            </a:p>
            <a:p>
              <a:pPr algn="ctr">
                <a:defRPr/>
              </a:pPr>
              <a:r>
                <a:rPr lang="en-US" sz="2400" dirty="0">
                  <a:solidFill>
                    <a:srgbClr val="006600"/>
                  </a:solidFill>
                </a:rPr>
                <a:t>or loss (debit).</a:t>
              </a:r>
            </a:p>
          </p:txBody>
        </p:sp>
      </p:gr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21" name="Rectangle 20">
            <a:extLst>
              <a:ext uri="{FF2B5EF4-FFF2-40B4-BE49-F238E27FC236}">
                <a16:creationId xmlns:a16="http://schemas.microsoft.com/office/drawing/2014/main" id="{6FDE6C7F-6370-4F4D-889E-2C76362A383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id="{6858251E-B1D6-8248-A729-367CB0ADD4A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slide(fromTop)">
                                      <p:cBhvr>
                                        <p:cTn id="7" dur="500"/>
                                        <p:tgtEl>
                                          <p:spTgt spid="49162"/>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Left)">
                                      <p:cBhvr>
                                        <p:cTn id="11" dur="500"/>
                                        <p:tgtEl>
                                          <p:spTgt spid="3"/>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49163"/>
                                        </p:tgtEl>
                                        <p:attrNameLst>
                                          <p:attrName>style.visibility</p:attrName>
                                        </p:attrNameLst>
                                      </p:cBhvr>
                                      <p:to>
                                        <p:strVal val="visible"/>
                                      </p:to>
                                    </p:set>
                                    <p:animEffect transition="in" filter="slide(fromTop)">
                                      <p:cBhvr>
                                        <p:cTn id="15" dur="500"/>
                                        <p:tgtEl>
                                          <p:spTgt spid="49163"/>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9164"/>
                                        </p:tgtEl>
                                        <p:attrNameLst>
                                          <p:attrName>style.visibility</p:attrName>
                                        </p:attrNameLst>
                                      </p:cBhvr>
                                      <p:to>
                                        <p:strVal val="visible"/>
                                      </p:to>
                                    </p:set>
                                    <p:animEffect transition="in" filter="slide(fromTop)">
                                      <p:cBhvr>
                                        <p:cTn id="19"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autoUpdateAnimBg="0"/>
      <p:bldP spid="49163" grpId="0" animBg="1" autoUpdateAnimBg="0"/>
      <p:bldP spid="4916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228600" y="2387198"/>
            <a:ext cx="8686800" cy="1981200"/>
          </a:xfrm>
          <a:prstGeom prst="rect">
            <a:avLst/>
          </a:prstGeom>
          <a:solidFill>
            <a:srgbClr val="F6E9B4"/>
          </a:solidFill>
          <a:ln w="12700">
            <a:solidFill>
              <a:schemeClr val="tx1"/>
            </a:solidFill>
            <a:miter lim="800000"/>
            <a:headEnd/>
            <a:tailEnd/>
          </a:ln>
        </p:spPr>
        <p:txBody>
          <a:bodyPr lIns="90488" tIns="44450" rIns="90488" bIns="44450"/>
          <a:lstStyle/>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 A machine costing $9,000, with accumulated depreciation of $9,000 on December 31 of the previous year, was discarded on June 5</a:t>
            </a:r>
            <a:r>
              <a:rPr lang="en-US" altLang="en-US" sz="2400" baseline="30000" dirty="0">
                <a:solidFill>
                  <a:srgbClr val="862110"/>
                </a:solidFill>
                <a:latin typeface="Calibri" pitchFamily="-84" charset="0"/>
              </a:rPr>
              <a:t>th</a:t>
            </a:r>
            <a:r>
              <a:rPr lang="en-US" altLang="en-US" sz="2400" dirty="0">
                <a:solidFill>
                  <a:srgbClr val="862110"/>
                </a:solidFill>
                <a:latin typeface="Calibri" pitchFamily="-84" charset="0"/>
              </a:rPr>
              <a:t> of the current year. </a:t>
            </a:r>
          </a:p>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The company is depreciating the equipment using the straight-line method over eight years with zero salvage value.</a:t>
            </a:r>
          </a:p>
        </p:txBody>
      </p:sp>
      <p:sp>
        <p:nvSpPr>
          <p:cNvPr id="152579" name="Rectangle 3"/>
          <p:cNvSpPr>
            <a:spLocks noGrp="1" noChangeArrowheads="1"/>
          </p:cNvSpPr>
          <p:nvPr>
            <p:ph type="title"/>
          </p:nvPr>
        </p:nvSpPr>
        <p:spPr>
          <a:xfrm>
            <a:off x="457200" y="774546"/>
            <a:ext cx="8229600" cy="1066800"/>
          </a:xfrm>
        </p:spPr>
        <p:txBody>
          <a:bodyPr/>
          <a:lstStyle/>
          <a:p>
            <a:pPr eaLnBrk="1" hangingPunct="1"/>
            <a:r>
              <a:rPr lang="en-US" altLang="en-US" b="1" dirty="0">
                <a:ea typeface="ＭＳ Ｐゴシック" pitchFamily="-84" charset="-128"/>
                <a:cs typeface="Arial" charset="0"/>
              </a:rPr>
              <a:t>Discarding Plant Assets: </a:t>
            </a:r>
            <a:br>
              <a:rPr lang="en-US" altLang="en-US" b="1" dirty="0">
                <a:ea typeface="ＭＳ Ｐゴシック" pitchFamily="-84" charset="-128"/>
                <a:cs typeface="Arial" charset="0"/>
              </a:rPr>
            </a:br>
            <a:r>
              <a:rPr lang="en-US" altLang="en-US" b="1" dirty="0">
                <a:ea typeface="ＭＳ Ｐゴシック" pitchFamily="-84" charset="-128"/>
                <a:cs typeface="Arial" charset="0"/>
              </a:rPr>
              <a:t>Asset Fully Depreciated</a:t>
            </a:r>
            <a:endParaRPr lang="en-US" altLang="en-US" b="1" dirty="0">
              <a:latin typeface="Arial" charset="0"/>
              <a:ea typeface="ＭＳ Ｐゴシック" pitchFamily="-84" charset="-128"/>
              <a:cs typeface="Arial" charset="0"/>
            </a:endParaRPr>
          </a:p>
        </p:txBody>
      </p:sp>
      <p:pic>
        <p:nvPicPr>
          <p:cNvPr id="77829" name="Picture 7" descr="Chapter 10 Discard of asset.png"/>
          <p:cNvPicPr>
            <a:picLocks noChangeAspect="1"/>
          </p:cNvPicPr>
          <p:nvPr/>
        </p:nvPicPr>
        <p:blipFill>
          <a:blip r:embed="rId3" cstate="print"/>
          <a:srcRect/>
          <a:stretch>
            <a:fillRect/>
          </a:stretch>
        </p:blipFill>
        <p:spPr bwMode="auto">
          <a:xfrm>
            <a:off x="273050" y="4738381"/>
            <a:ext cx="8642350" cy="997678"/>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0" name="Rectangle 9">
            <a:extLst>
              <a:ext uri="{FF2B5EF4-FFF2-40B4-BE49-F238E27FC236}">
                <a16:creationId xmlns:a16="http://schemas.microsoft.com/office/drawing/2014/main" id="{0C3CA3D2-65D8-274C-83B5-E5201D1B8C5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51488D3-87FC-9042-9737-1BC69771610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77829"/>
                                        </p:tgtEl>
                                        <p:attrNameLst>
                                          <p:attrName>style.visibility</p:attrName>
                                        </p:attrNameLst>
                                      </p:cBhvr>
                                      <p:to>
                                        <p:strVal val="visible"/>
                                      </p:to>
                                    </p:set>
                                    <p:animEffect transition="in" filter="wipe(left)">
                                      <p:cBhvr>
                                        <p:cTn id="7"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228600" y="1877388"/>
            <a:ext cx="8629650" cy="1551612"/>
          </a:xfrm>
          <a:prstGeom prst="rect">
            <a:avLst/>
          </a:prstGeom>
          <a:solidFill>
            <a:srgbClr val="F6E9B4"/>
          </a:solidFill>
          <a:ln w="12700">
            <a:solidFill>
              <a:schemeClr val="tx1"/>
            </a:solidFill>
            <a:miter lim="800000"/>
            <a:headEnd/>
            <a:tailEnd/>
          </a:ln>
        </p:spPr>
        <p:txBody>
          <a:bodyPr lIns="90488" tIns="44450" rIns="90488" bIns="44450"/>
          <a:lstStyle/>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Equipment costing $8,000, with accumulated depreciation of $6,000 on 12/31 of previous year, was discarded on 7/1.</a:t>
            </a:r>
          </a:p>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 The company is using straight-line depreciation over eight years with zero salvage value.</a:t>
            </a:r>
          </a:p>
        </p:txBody>
      </p:sp>
      <p:sp>
        <p:nvSpPr>
          <p:cNvPr id="153603" name="Rectangle 3"/>
          <p:cNvSpPr>
            <a:spLocks noGrp="1" noChangeArrowheads="1"/>
          </p:cNvSpPr>
          <p:nvPr>
            <p:ph type="title"/>
          </p:nvPr>
        </p:nvSpPr>
        <p:spPr>
          <a:xfrm>
            <a:off x="457200" y="581944"/>
            <a:ext cx="8229600" cy="1143000"/>
          </a:xfrm>
        </p:spPr>
        <p:txBody>
          <a:bodyPr/>
          <a:lstStyle/>
          <a:p>
            <a:pPr eaLnBrk="1" hangingPunct="1"/>
            <a:r>
              <a:rPr lang="en-US" altLang="en-US" b="1" dirty="0">
                <a:ea typeface="ＭＳ Ｐゴシック" pitchFamily="-84" charset="-128"/>
                <a:cs typeface="Arial" charset="0"/>
              </a:rPr>
              <a:t>Discarding Plant Assets: </a:t>
            </a:r>
            <a:br>
              <a:rPr lang="en-US" altLang="en-US" b="1" dirty="0">
                <a:ea typeface="ＭＳ Ｐゴシック" pitchFamily="-84" charset="-128"/>
                <a:cs typeface="Arial" charset="0"/>
              </a:rPr>
            </a:br>
            <a:r>
              <a:rPr lang="en-US" altLang="en-US" b="1" dirty="0">
                <a:ea typeface="ＭＳ Ｐゴシック" pitchFamily="-84" charset="-128"/>
                <a:cs typeface="Arial" charset="0"/>
              </a:rPr>
              <a:t>Asset Not Fully Depreciated</a:t>
            </a:r>
            <a:endParaRPr lang="en-US" altLang="en-US" b="1" dirty="0">
              <a:latin typeface="Arial" charset="0"/>
              <a:ea typeface="ＭＳ Ｐゴシック" pitchFamily="-84" charset="-128"/>
              <a:cs typeface="Arial" charset="0"/>
            </a:endParaRPr>
          </a:p>
        </p:txBody>
      </p:sp>
      <p:grpSp>
        <p:nvGrpSpPr>
          <p:cNvPr id="2" name="Group 8"/>
          <p:cNvGrpSpPr>
            <a:grpSpLocks/>
          </p:cNvGrpSpPr>
          <p:nvPr/>
        </p:nvGrpSpPr>
        <p:grpSpPr bwMode="auto">
          <a:xfrm>
            <a:off x="285750" y="3475039"/>
            <a:ext cx="8629650" cy="1325561"/>
            <a:chOff x="209550" y="3276600"/>
            <a:chExt cx="8724900" cy="1295400"/>
          </a:xfrm>
        </p:grpSpPr>
        <p:sp>
          <p:nvSpPr>
            <p:cNvPr id="153609" name="TextBox 4"/>
            <p:cNvSpPr txBox="1">
              <a:spLocks noChangeArrowheads="1"/>
            </p:cNvSpPr>
            <p:nvPr/>
          </p:nvSpPr>
          <p:spPr bwMode="auto">
            <a:xfrm>
              <a:off x="304800" y="3276600"/>
              <a:ext cx="8534400" cy="369332"/>
            </a:xfrm>
            <a:prstGeom prst="rect">
              <a:avLst/>
            </a:prstGeom>
            <a:noFill/>
            <a:ln w="9525">
              <a:noFill/>
              <a:miter lim="800000"/>
              <a:headEnd/>
              <a:tailEnd/>
            </a:ln>
          </p:spPr>
          <p:txBody>
            <a:bodyPr wrap="square">
              <a:spAutoFit/>
            </a:bodyPr>
            <a:lstStyle/>
            <a:p>
              <a:r>
                <a:rPr lang="en-US" altLang="en-US" dirty="0"/>
                <a:t>Step 1: Bring the depreciation up-to-date.</a:t>
              </a:r>
            </a:p>
          </p:txBody>
        </p:sp>
        <p:pic>
          <p:nvPicPr>
            <p:cNvPr id="153610" name="Picture 7" descr="Chapter 10 Bring depreciation up t date 1.png"/>
            <p:cNvPicPr>
              <a:picLocks noChangeAspect="1"/>
            </p:cNvPicPr>
            <p:nvPr/>
          </p:nvPicPr>
          <p:blipFill>
            <a:blip r:embed="rId3" cstate="print"/>
            <a:srcRect/>
            <a:stretch>
              <a:fillRect/>
            </a:stretch>
          </p:blipFill>
          <p:spPr bwMode="auto">
            <a:xfrm>
              <a:off x="209550" y="3657600"/>
              <a:ext cx="8724900" cy="914400"/>
            </a:xfrm>
            <a:prstGeom prst="rect">
              <a:avLst/>
            </a:prstGeom>
            <a:noFill/>
            <a:ln w="9525">
              <a:solidFill>
                <a:schemeClr val="tx1"/>
              </a:solidFill>
              <a:miter lim="800000"/>
              <a:headEnd/>
              <a:tailEnd/>
            </a:ln>
          </p:spPr>
        </p:pic>
      </p:grpSp>
      <p:grpSp>
        <p:nvGrpSpPr>
          <p:cNvPr id="3" name="Group 9"/>
          <p:cNvGrpSpPr>
            <a:grpSpLocks/>
          </p:cNvGrpSpPr>
          <p:nvPr/>
        </p:nvGrpSpPr>
        <p:grpSpPr bwMode="auto">
          <a:xfrm>
            <a:off x="304800" y="4800600"/>
            <a:ext cx="8610600" cy="1512061"/>
            <a:chOff x="228600" y="4648200"/>
            <a:chExt cx="8702675" cy="1447801"/>
          </a:xfrm>
        </p:grpSpPr>
        <p:sp>
          <p:nvSpPr>
            <p:cNvPr id="153607" name="Rectangle 8"/>
            <p:cNvSpPr>
              <a:spLocks noChangeArrowheads="1"/>
            </p:cNvSpPr>
            <p:nvPr/>
          </p:nvSpPr>
          <p:spPr bwMode="auto">
            <a:xfrm>
              <a:off x="304800" y="4648200"/>
              <a:ext cx="4114800" cy="369332"/>
            </a:xfrm>
            <a:prstGeom prst="rect">
              <a:avLst/>
            </a:prstGeom>
            <a:noFill/>
            <a:ln w="9525">
              <a:noFill/>
              <a:miter lim="800000"/>
              <a:headEnd/>
              <a:tailEnd/>
            </a:ln>
          </p:spPr>
          <p:txBody>
            <a:bodyPr wrap="square">
              <a:spAutoFit/>
            </a:bodyPr>
            <a:lstStyle/>
            <a:p>
              <a:r>
                <a:rPr lang="en-US" altLang="en-US" dirty="0"/>
                <a:t>Step 2: Record discarding of asset.</a:t>
              </a:r>
            </a:p>
          </p:txBody>
        </p:sp>
        <p:pic>
          <p:nvPicPr>
            <p:cNvPr id="153608" name="Picture 9" descr="Chapter 10 Dispose of asset after depreciation.png"/>
            <p:cNvPicPr>
              <a:picLocks noChangeAspect="1"/>
            </p:cNvPicPr>
            <p:nvPr/>
          </p:nvPicPr>
          <p:blipFill>
            <a:blip r:embed="rId4" cstate="print"/>
            <a:srcRect/>
            <a:stretch>
              <a:fillRect/>
            </a:stretch>
          </p:blipFill>
          <p:spPr bwMode="auto">
            <a:xfrm>
              <a:off x="228600" y="5029201"/>
              <a:ext cx="8702675" cy="1066800"/>
            </a:xfrm>
            <a:prstGeom prst="rect">
              <a:avLst/>
            </a:prstGeom>
            <a:noFill/>
            <a:ln w="9525">
              <a:solidFill>
                <a:schemeClr val="tx1"/>
              </a:solidFill>
              <a:miter lim="800000"/>
              <a:headEnd/>
              <a:tailEnd/>
            </a:ln>
          </p:spPr>
        </p:pic>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5" name="Rectangle 14">
            <a:extLst>
              <a:ext uri="{FF2B5EF4-FFF2-40B4-BE49-F238E27FC236}">
                <a16:creationId xmlns:a16="http://schemas.microsoft.com/office/drawing/2014/main" id="{E6DE7546-9F85-B54E-9701-438276FBEF5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BCB2BFD3-FF16-7A4E-8731-084CEA605A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3000"/>
                            </p:stCondLst>
                            <p:childTnLst>
                              <p:par>
                                <p:cTn id="9" presetID="22" presetClass="entr" presetSubtype="8"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4668838"/>
            <a:ext cx="6375400" cy="1504950"/>
            <a:chOff x="875" y="3133"/>
            <a:chExt cx="4016" cy="948"/>
          </a:xfrm>
          <a:effectLst>
            <a:outerShdw blurRad="50800" dist="38100" dir="2700000" algn="br">
              <a:srgbClr val="000000">
                <a:alpha val="43000"/>
              </a:srgbClr>
            </a:outerShdw>
          </a:effectLst>
        </p:grpSpPr>
        <p:sp>
          <p:nvSpPr>
            <p:cNvPr id="4108" name="AutoShape 3"/>
            <p:cNvSpPr>
              <a:spLocks noChangeArrowheads="1"/>
            </p:cNvSpPr>
            <p:nvPr/>
          </p:nvSpPr>
          <p:spPr bwMode="auto">
            <a:xfrm rot="16200000" flipH="1">
              <a:off x="2671" y="3205"/>
              <a:ext cx="424" cy="280"/>
            </a:xfrm>
            <a:prstGeom prst="rightArrow">
              <a:avLst>
                <a:gd name="adj1" fmla="val 50000"/>
                <a:gd name="adj2" fmla="val 75721"/>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dirty="0">
                <a:solidFill>
                  <a:srgbClr val="000000"/>
                </a:solidFill>
              </a:endParaRPr>
            </a:p>
          </p:txBody>
        </p:sp>
        <p:sp>
          <p:nvSpPr>
            <p:cNvPr id="4109" name="AutoShape 4"/>
            <p:cNvSpPr>
              <a:spLocks noChangeArrowheads="1"/>
            </p:cNvSpPr>
            <p:nvPr/>
          </p:nvSpPr>
          <p:spPr bwMode="auto">
            <a:xfrm>
              <a:off x="875" y="3569"/>
              <a:ext cx="4016" cy="512"/>
            </a:xfrm>
            <a:prstGeom prst="roundRect">
              <a:avLst>
                <a:gd name="adj" fmla="val 1249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2800" dirty="0">
                  <a:solidFill>
                    <a:srgbClr val="000000"/>
                  </a:solidFill>
                </a:rPr>
                <a:t>Called Property, Plant, &amp; Equipment</a:t>
              </a:r>
            </a:p>
          </p:txBody>
        </p:sp>
      </p:grpSp>
      <p:sp>
        <p:nvSpPr>
          <p:cNvPr id="115715" name="Rectangle 5"/>
          <p:cNvSpPr>
            <a:spLocks noGrp="1" noChangeArrowheads="1"/>
          </p:cNvSpPr>
          <p:nvPr>
            <p:ph type="title"/>
          </p:nvPr>
        </p:nvSpPr>
        <p:spPr>
          <a:xfrm>
            <a:off x="457200" y="419100"/>
            <a:ext cx="8229600" cy="1066800"/>
          </a:xfrm>
        </p:spPr>
        <p:txBody>
          <a:bodyPr/>
          <a:lstStyle/>
          <a:p>
            <a:pPr eaLnBrk="1" hangingPunct="1"/>
            <a:r>
              <a:rPr lang="en-US" altLang="en-US" b="1" dirty="0">
                <a:ea typeface="ＭＳ Ｐゴシック" pitchFamily="-84" charset="-128"/>
                <a:cs typeface="Arial" charset="0"/>
              </a:rPr>
              <a:t>Plant Assets: Definition</a:t>
            </a:r>
          </a:p>
        </p:txBody>
      </p:sp>
      <p:grpSp>
        <p:nvGrpSpPr>
          <p:cNvPr id="3" name="Group 6"/>
          <p:cNvGrpSpPr>
            <a:grpSpLocks/>
          </p:cNvGrpSpPr>
          <p:nvPr/>
        </p:nvGrpSpPr>
        <p:grpSpPr bwMode="auto">
          <a:xfrm>
            <a:off x="1371600" y="3330575"/>
            <a:ext cx="6375400" cy="1509713"/>
            <a:chOff x="875" y="2290"/>
            <a:chExt cx="4016" cy="951"/>
          </a:xfrm>
          <a:effectLst>
            <a:outerShdw blurRad="50800" dist="38100" dir="2700000" algn="br">
              <a:srgbClr val="000000">
                <a:alpha val="43000"/>
              </a:srgbClr>
            </a:outerShdw>
          </a:effectLst>
        </p:grpSpPr>
        <p:sp>
          <p:nvSpPr>
            <p:cNvPr id="4106" name="AutoShape 7"/>
            <p:cNvSpPr>
              <a:spLocks noChangeArrowheads="1"/>
            </p:cNvSpPr>
            <p:nvPr/>
          </p:nvSpPr>
          <p:spPr bwMode="auto">
            <a:xfrm rot="16200000" flipH="1">
              <a:off x="2671" y="2362"/>
              <a:ext cx="424" cy="280"/>
            </a:xfrm>
            <a:prstGeom prst="rightArrow">
              <a:avLst>
                <a:gd name="adj1" fmla="val 50000"/>
                <a:gd name="adj2" fmla="val 75721"/>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dirty="0">
                <a:solidFill>
                  <a:srgbClr val="000000"/>
                </a:solidFill>
              </a:endParaRPr>
            </a:p>
          </p:txBody>
        </p:sp>
        <p:sp>
          <p:nvSpPr>
            <p:cNvPr id="4107" name="AutoShape 8"/>
            <p:cNvSpPr>
              <a:spLocks noChangeArrowheads="1"/>
            </p:cNvSpPr>
            <p:nvPr/>
          </p:nvSpPr>
          <p:spPr bwMode="auto">
            <a:xfrm>
              <a:off x="875" y="2729"/>
              <a:ext cx="4016" cy="512"/>
            </a:xfrm>
            <a:prstGeom prst="roundRect">
              <a:avLst>
                <a:gd name="adj" fmla="val 12495"/>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2800" dirty="0">
                  <a:solidFill>
                    <a:srgbClr val="000000"/>
                  </a:solidFill>
                </a:rPr>
                <a:t>Expected to Benefit Future Periods</a:t>
              </a:r>
            </a:p>
          </p:txBody>
        </p:sp>
      </p:grpSp>
      <p:grpSp>
        <p:nvGrpSpPr>
          <p:cNvPr id="4" name="Group 9"/>
          <p:cNvGrpSpPr>
            <a:grpSpLocks/>
          </p:cNvGrpSpPr>
          <p:nvPr/>
        </p:nvGrpSpPr>
        <p:grpSpPr bwMode="auto">
          <a:xfrm>
            <a:off x="1371600" y="2025650"/>
            <a:ext cx="6375400" cy="1466850"/>
            <a:chOff x="875" y="1468"/>
            <a:chExt cx="4016" cy="924"/>
          </a:xfrm>
          <a:effectLst>
            <a:outerShdw blurRad="50800" dist="38100" dir="2700000" algn="br">
              <a:srgbClr val="000000">
                <a:alpha val="43000"/>
              </a:srgbClr>
            </a:outerShdw>
          </a:effectLst>
        </p:grpSpPr>
        <p:sp>
          <p:nvSpPr>
            <p:cNvPr id="4104" name="AutoShape 10"/>
            <p:cNvSpPr>
              <a:spLocks noChangeArrowheads="1"/>
            </p:cNvSpPr>
            <p:nvPr/>
          </p:nvSpPr>
          <p:spPr bwMode="auto">
            <a:xfrm rot="16200000" flipH="1">
              <a:off x="2671" y="1540"/>
              <a:ext cx="424" cy="280"/>
            </a:xfrm>
            <a:prstGeom prst="rightArrow">
              <a:avLst>
                <a:gd name="adj1" fmla="val 50000"/>
                <a:gd name="adj2" fmla="val 75721"/>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en-US" dirty="0">
                <a:solidFill>
                  <a:schemeClr val="tx1"/>
                </a:solidFill>
              </a:endParaRPr>
            </a:p>
          </p:txBody>
        </p:sp>
        <p:sp>
          <p:nvSpPr>
            <p:cNvPr id="4105" name="AutoShape 11"/>
            <p:cNvSpPr>
              <a:spLocks noChangeArrowheads="1"/>
            </p:cNvSpPr>
            <p:nvPr/>
          </p:nvSpPr>
          <p:spPr bwMode="auto">
            <a:xfrm>
              <a:off x="875" y="1880"/>
              <a:ext cx="4016" cy="512"/>
            </a:xfrm>
            <a:prstGeom prst="roundRect">
              <a:avLst>
                <a:gd name="adj" fmla="val 12495"/>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800" dirty="0">
                  <a:solidFill>
                    <a:schemeClr val="tx1"/>
                  </a:solidFill>
                </a:rPr>
                <a:t>Actively Used in Operations</a:t>
              </a:r>
            </a:p>
          </p:txBody>
        </p:sp>
      </p:grpSp>
      <p:sp>
        <p:nvSpPr>
          <p:cNvPr id="115718" name="AutoShape 12"/>
          <p:cNvSpPr>
            <a:spLocks noChangeArrowheads="1"/>
          </p:cNvSpPr>
          <p:nvPr/>
        </p:nvSpPr>
        <p:spPr bwMode="auto">
          <a:xfrm>
            <a:off x="1371600" y="1295400"/>
            <a:ext cx="6375400" cy="812800"/>
          </a:xfrm>
          <a:prstGeom prst="roundRect">
            <a:avLst>
              <a:gd name="adj" fmla="val 12495"/>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wrap="none" anchor="ctr"/>
          <a:lstStyle/>
          <a:p>
            <a:pPr algn="ctr"/>
            <a:r>
              <a:rPr lang="en-US" altLang="en-US" sz="2800" dirty="0">
                <a:solidFill>
                  <a:srgbClr val="000000"/>
                </a:solidFill>
                <a:latin typeface="Calibri" pitchFamily="-84" charset="0"/>
              </a:rPr>
              <a:t>Tangible in Nature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18" name="Rectangle 17">
            <a:extLst>
              <a:ext uri="{FF2B5EF4-FFF2-40B4-BE49-F238E27FC236}">
                <a16:creationId xmlns:a16="http://schemas.microsoft.com/office/drawing/2014/main" id="{85539B89-AE05-2A4E-8680-808515B5253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C64A1569-E794-7945-A67E-342CEDEC9B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title"/>
          </p:nvPr>
        </p:nvSpPr>
        <p:spPr>
          <a:xfrm>
            <a:off x="204788" y="533400"/>
            <a:ext cx="8786812" cy="884238"/>
          </a:xfrm>
        </p:spPr>
        <p:txBody>
          <a:bodyPr/>
          <a:lstStyle/>
          <a:p>
            <a:pPr eaLnBrk="1" hangingPunct="1"/>
            <a:r>
              <a:rPr lang="en-US" altLang="en-US" b="1" dirty="0">
                <a:ea typeface="ＭＳ Ｐゴシック" pitchFamily="-84" charset="-128"/>
                <a:cs typeface="Arial" charset="0"/>
              </a:rPr>
              <a:t>Selling Plant Assets – At Book Value</a:t>
            </a:r>
          </a:p>
        </p:txBody>
      </p:sp>
      <p:sp>
        <p:nvSpPr>
          <p:cNvPr id="9" name="TextBox 8"/>
          <p:cNvSpPr txBox="1"/>
          <p:nvPr/>
        </p:nvSpPr>
        <p:spPr>
          <a:xfrm>
            <a:off x="304800" y="1357769"/>
            <a:ext cx="8534400" cy="1446550"/>
          </a:xfrm>
          <a:prstGeom prst="rect">
            <a:avLst/>
          </a:prstGeom>
          <a:solidFill>
            <a:schemeClr val="bg2">
              <a:lumMod val="75000"/>
            </a:schemeClr>
          </a:solidFill>
          <a:ln>
            <a:solidFill>
              <a:schemeClr val="tx1"/>
            </a:solidFill>
          </a:ln>
        </p:spPr>
        <p:txBody>
          <a:bodyPr>
            <a:spAutoFit/>
          </a:bodyPr>
          <a:lstStyle/>
          <a:p>
            <a:pPr marL="342900" indent="-342900">
              <a:buFont typeface="Arial" panose="020B0604020202020204" pitchFamily="34" charset="0"/>
              <a:buChar char="•"/>
              <a:defRPr/>
            </a:pPr>
            <a:r>
              <a:rPr lang="en-US" sz="2200" dirty="0">
                <a:latin typeface="Calibri" pitchFamily="-84" charset="0"/>
              </a:rPr>
              <a:t>3/31, BTO sells equipment that originally cost $16,000 and has accumulated depreciation of $12,000 at 12/31 of the prior year.</a:t>
            </a:r>
          </a:p>
          <a:p>
            <a:pPr marL="342900" indent="-342900">
              <a:buFont typeface="Arial" panose="020B0604020202020204" pitchFamily="34" charset="0"/>
              <a:buChar char="•"/>
              <a:defRPr/>
            </a:pPr>
            <a:r>
              <a:rPr lang="en-US" sz="2200" dirty="0">
                <a:latin typeface="Calibri" pitchFamily="-84" charset="0"/>
              </a:rPr>
              <a:t>BTO uses straight-line depreciation at $4,000 per year. </a:t>
            </a:r>
          </a:p>
          <a:p>
            <a:pPr marL="342900" indent="-342900">
              <a:buFont typeface="Arial" panose="020B0604020202020204" pitchFamily="34" charset="0"/>
              <a:buChar char="•"/>
              <a:defRPr/>
            </a:pPr>
            <a:r>
              <a:rPr lang="en-US" sz="2200" dirty="0">
                <a:latin typeface="Calibri" pitchFamily="-84" charset="0"/>
              </a:rPr>
              <a:t>The equipment is sold for $3,000 cash.</a:t>
            </a:r>
          </a:p>
        </p:txBody>
      </p:sp>
      <p:grpSp>
        <p:nvGrpSpPr>
          <p:cNvPr id="2" name="Group 9"/>
          <p:cNvGrpSpPr>
            <a:grpSpLocks/>
          </p:cNvGrpSpPr>
          <p:nvPr/>
        </p:nvGrpSpPr>
        <p:grpSpPr bwMode="auto">
          <a:xfrm>
            <a:off x="304800" y="2971800"/>
            <a:ext cx="8534400" cy="1219200"/>
            <a:chOff x="209550" y="2971800"/>
            <a:chExt cx="8724900" cy="1219200"/>
          </a:xfrm>
        </p:grpSpPr>
        <p:sp>
          <p:nvSpPr>
            <p:cNvPr id="154633" name="TextBox 6"/>
            <p:cNvSpPr txBox="1">
              <a:spLocks noChangeArrowheads="1"/>
            </p:cNvSpPr>
            <p:nvPr/>
          </p:nvSpPr>
          <p:spPr bwMode="auto">
            <a:xfrm>
              <a:off x="304800" y="2971800"/>
              <a:ext cx="8534400" cy="369888"/>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pic>
          <p:nvPicPr>
            <p:cNvPr id="154634" name="Picture 10" descr="Chapter 10 Update depreciation 2.png"/>
            <p:cNvPicPr>
              <a:picLocks noChangeAspect="1"/>
            </p:cNvPicPr>
            <p:nvPr/>
          </p:nvPicPr>
          <p:blipFill>
            <a:blip r:embed="rId3" cstate="print"/>
            <a:srcRect/>
            <a:stretch>
              <a:fillRect/>
            </a:stretch>
          </p:blipFill>
          <p:spPr bwMode="auto">
            <a:xfrm>
              <a:off x="209550" y="3306763"/>
              <a:ext cx="8724900" cy="884237"/>
            </a:xfrm>
            <a:prstGeom prst="rect">
              <a:avLst/>
            </a:prstGeom>
            <a:noFill/>
            <a:ln w="9525">
              <a:solidFill>
                <a:schemeClr val="tx1"/>
              </a:solidFill>
              <a:miter lim="800000"/>
              <a:headEnd/>
              <a:tailEnd/>
            </a:ln>
          </p:spPr>
        </p:pic>
      </p:grpSp>
      <p:grpSp>
        <p:nvGrpSpPr>
          <p:cNvPr id="3" name="Group 10"/>
          <p:cNvGrpSpPr>
            <a:grpSpLocks/>
          </p:cNvGrpSpPr>
          <p:nvPr/>
        </p:nvGrpSpPr>
        <p:grpSpPr bwMode="auto">
          <a:xfrm>
            <a:off x="304800" y="4343400"/>
            <a:ext cx="8534400" cy="1577975"/>
            <a:chOff x="204788" y="4343400"/>
            <a:chExt cx="8710612" cy="1577975"/>
          </a:xfrm>
        </p:grpSpPr>
        <p:sp>
          <p:nvSpPr>
            <p:cNvPr id="154631" name="TextBox 9"/>
            <p:cNvSpPr txBox="1">
              <a:spLocks noChangeArrowheads="1"/>
            </p:cNvSpPr>
            <p:nvPr/>
          </p:nvSpPr>
          <p:spPr bwMode="auto">
            <a:xfrm>
              <a:off x="304800" y="4343400"/>
              <a:ext cx="8534400" cy="369888"/>
            </a:xfrm>
            <a:prstGeom prst="rect">
              <a:avLst/>
            </a:prstGeom>
            <a:noFill/>
            <a:ln w="9525">
              <a:noFill/>
              <a:miter lim="800000"/>
              <a:headEnd/>
              <a:tailEnd/>
            </a:ln>
          </p:spPr>
          <p:txBody>
            <a:bodyPr>
              <a:spAutoFit/>
            </a:bodyPr>
            <a:lstStyle/>
            <a:p>
              <a:r>
                <a:rPr lang="en-US" altLang="en-US" dirty="0"/>
                <a:t>Step 2: Record sale of asset at book value ($16,000 − $13,000 = $3,000).</a:t>
              </a:r>
            </a:p>
          </p:txBody>
        </p:sp>
        <p:pic>
          <p:nvPicPr>
            <p:cNvPr id="154632" name="Picture 11" descr="Chapter 10 Sale of Asset 1.png"/>
            <p:cNvPicPr>
              <a:picLocks noChangeAspect="1"/>
            </p:cNvPicPr>
            <p:nvPr/>
          </p:nvPicPr>
          <p:blipFill>
            <a:blip r:embed="rId4" cstate="print"/>
            <a:srcRect/>
            <a:stretch>
              <a:fillRect/>
            </a:stretch>
          </p:blipFill>
          <p:spPr bwMode="auto">
            <a:xfrm>
              <a:off x="204788" y="4724400"/>
              <a:ext cx="8710612" cy="1196975"/>
            </a:xfrm>
            <a:prstGeom prst="rect">
              <a:avLst/>
            </a:prstGeom>
            <a:noFill/>
            <a:ln w="9525">
              <a:solidFill>
                <a:schemeClr val="tx1"/>
              </a:solidFill>
              <a:miter lim="800000"/>
              <a:headEnd/>
              <a:tailEnd/>
            </a:ln>
          </p:spPr>
        </p:pic>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5" name="Rectangle 14">
            <a:extLst>
              <a:ext uri="{FF2B5EF4-FFF2-40B4-BE49-F238E27FC236}">
                <a16:creationId xmlns:a16="http://schemas.microsoft.com/office/drawing/2014/main" id="{59B3C443-14A0-014F-BDE7-5C1D21E022C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A190209D-E412-D643-805F-6FD24FB8F93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3000"/>
                            </p:stCondLst>
                            <p:childTnLst>
                              <p:par>
                                <p:cTn id="9" presetID="22" presetClass="entr" presetSubtype="8"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524000"/>
            <a:ext cx="8534400" cy="1446550"/>
          </a:xfrm>
          <a:prstGeom prst="rect">
            <a:avLst/>
          </a:prstGeom>
          <a:solidFill>
            <a:schemeClr val="bg2">
              <a:lumMod val="75000"/>
            </a:schemeClr>
          </a:solidFill>
          <a:ln>
            <a:solidFill>
              <a:schemeClr val="tx1"/>
            </a:solidFill>
          </a:ln>
        </p:spPr>
        <p:txBody>
          <a:bodyPr wrap="square">
            <a:spAutoFit/>
          </a:bodyPr>
          <a:lstStyle/>
          <a:p>
            <a:pPr marL="342900" indent="-342900">
              <a:buFont typeface="Arial" panose="020B0604020202020204" pitchFamily="34" charset="0"/>
              <a:buChar char="•"/>
              <a:defRPr/>
            </a:pPr>
            <a:r>
              <a:rPr lang="en-US" sz="2200" dirty="0">
                <a:latin typeface="Calibri" pitchFamily="-84" charset="0"/>
              </a:rPr>
              <a:t>3/31, BTO sells equipment that originally cost $16,000 and has accumulated depreciation of $12,000 at 12/31 of the prior year.</a:t>
            </a:r>
          </a:p>
          <a:p>
            <a:pPr marL="342900" indent="-342900">
              <a:buFont typeface="Arial" panose="020B0604020202020204" pitchFamily="34" charset="0"/>
              <a:buChar char="•"/>
              <a:defRPr/>
            </a:pPr>
            <a:r>
              <a:rPr lang="en-US" sz="2200" dirty="0">
                <a:latin typeface="Calibri" pitchFamily="-84" charset="0"/>
              </a:rPr>
              <a:t>BTO uses straight-line depreciation at $4,000 per year. </a:t>
            </a:r>
          </a:p>
          <a:p>
            <a:pPr marL="342900" indent="-342900">
              <a:buFont typeface="Arial" panose="020B0604020202020204" pitchFamily="34" charset="0"/>
              <a:buChar char="•"/>
              <a:defRPr/>
            </a:pPr>
            <a:r>
              <a:rPr lang="en-US" sz="2200" dirty="0">
                <a:latin typeface="Calibri" pitchFamily="-84" charset="0"/>
              </a:rPr>
              <a:t>The equipment is sold for $7,000 cash.</a:t>
            </a:r>
          </a:p>
        </p:txBody>
      </p:sp>
      <p:sp>
        <p:nvSpPr>
          <p:cNvPr id="155658" name="TextBox 6"/>
          <p:cNvSpPr txBox="1">
            <a:spLocks noChangeArrowheads="1"/>
          </p:cNvSpPr>
          <p:nvPr/>
        </p:nvSpPr>
        <p:spPr bwMode="auto">
          <a:xfrm>
            <a:off x="304800" y="3064708"/>
            <a:ext cx="8534400" cy="439242"/>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sp>
        <p:nvSpPr>
          <p:cNvPr id="155655" name="TextBox 9"/>
          <p:cNvSpPr txBox="1">
            <a:spLocks noChangeArrowheads="1"/>
          </p:cNvSpPr>
          <p:nvPr/>
        </p:nvSpPr>
        <p:spPr bwMode="auto">
          <a:xfrm>
            <a:off x="318384" y="4506218"/>
            <a:ext cx="8534400" cy="369332"/>
          </a:xfrm>
          <a:prstGeom prst="rect">
            <a:avLst/>
          </a:prstGeom>
          <a:noFill/>
          <a:ln w="9525">
            <a:noFill/>
            <a:miter lim="800000"/>
            <a:headEnd/>
            <a:tailEnd/>
          </a:ln>
        </p:spPr>
        <p:txBody>
          <a:bodyPr wrap="square">
            <a:spAutoFit/>
          </a:bodyPr>
          <a:lstStyle/>
          <a:p>
            <a:r>
              <a:rPr lang="en-US" altLang="en-US" dirty="0"/>
              <a:t>Step 2: Record sale of asset at a gain. ($7,000 − $3,000 = $4,000 gain). </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pic>
        <p:nvPicPr>
          <p:cNvPr id="7" name="Picture 6"/>
          <p:cNvPicPr>
            <a:picLocks noChangeAspect="1"/>
          </p:cNvPicPr>
          <p:nvPr/>
        </p:nvPicPr>
        <p:blipFill>
          <a:blip r:embed="rId3"/>
          <a:stretch>
            <a:fillRect/>
          </a:stretch>
        </p:blipFill>
        <p:spPr>
          <a:xfrm>
            <a:off x="397873" y="4936839"/>
            <a:ext cx="8375421" cy="1386511"/>
          </a:xfrm>
          <a:prstGeom prst="rect">
            <a:avLst/>
          </a:prstGeom>
        </p:spPr>
      </p:pic>
      <p:pic>
        <p:nvPicPr>
          <p:cNvPr id="8" name="Picture 7"/>
          <p:cNvPicPr>
            <a:picLocks noChangeAspect="1"/>
          </p:cNvPicPr>
          <p:nvPr/>
        </p:nvPicPr>
        <p:blipFill>
          <a:blip r:embed="rId4"/>
          <a:stretch>
            <a:fillRect/>
          </a:stretch>
        </p:blipFill>
        <p:spPr>
          <a:xfrm>
            <a:off x="366942" y="3476839"/>
            <a:ext cx="8406352" cy="941511"/>
          </a:xfrm>
          <a:prstGeom prst="rect">
            <a:avLst/>
          </a:prstGeom>
        </p:spPr>
      </p:pic>
      <p:sp>
        <p:nvSpPr>
          <p:cNvPr id="155650" name="Rectangle 3"/>
          <p:cNvSpPr>
            <a:spLocks noGrp="1" noChangeArrowheads="1"/>
          </p:cNvSpPr>
          <p:nvPr>
            <p:ph type="title"/>
          </p:nvPr>
        </p:nvSpPr>
        <p:spPr>
          <a:xfrm>
            <a:off x="76200" y="457200"/>
            <a:ext cx="8991600" cy="1143000"/>
          </a:xfrm>
        </p:spPr>
        <p:txBody>
          <a:bodyPr/>
          <a:lstStyle/>
          <a:p>
            <a:pPr eaLnBrk="1" hangingPunct="1"/>
            <a:r>
              <a:rPr lang="en-US" altLang="en-US" sz="4200" b="1" dirty="0">
                <a:ea typeface="ＭＳ Ｐゴシック" pitchFamily="-84" charset="-128"/>
                <a:cs typeface="Arial" charset="0"/>
              </a:rPr>
              <a:t>Selling Plant Assets – Above Book Value</a:t>
            </a:r>
            <a:endParaRPr lang="en-US" altLang="en-US" sz="4200" b="1" dirty="0">
              <a:latin typeface="Arial" charset="0"/>
              <a:ea typeface="ＭＳ Ｐゴシック" pitchFamily="-84" charset="-128"/>
              <a:cs typeface="Arial" charset="0"/>
            </a:endParaRPr>
          </a:p>
        </p:txBody>
      </p:sp>
      <p:sp>
        <p:nvSpPr>
          <p:cNvPr id="16" name="Rectangle 15">
            <a:extLst>
              <a:ext uri="{FF2B5EF4-FFF2-40B4-BE49-F238E27FC236}">
                <a16:creationId xmlns:a16="http://schemas.microsoft.com/office/drawing/2014/main" id="{3A904707-20CD-7C4B-A56D-19993E69242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28624334-292F-FD45-8CA7-5D0D24C0CD6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extLst>
      <p:ext uri="{BB962C8B-B14F-4D97-AF65-F5344CB8AC3E}">
        <p14:creationId xmlns:p14="http://schemas.microsoft.com/office/powerpoint/2010/main" val="4879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title"/>
          </p:nvPr>
        </p:nvSpPr>
        <p:spPr>
          <a:xfrm>
            <a:off x="76200" y="381000"/>
            <a:ext cx="8991600" cy="1143000"/>
          </a:xfrm>
        </p:spPr>
        <p:txBody>
          <a:bodyPr/>
          <a:lstStyle/>
          <a:p>
            <a:pPr eaLnBrk="1" hangingPunct="1"/>
            <a:r>
              <a:rPr lang="en-US" altLang="en-US" sz="4200" b="1" dirty="0">
                <a:ea typeface="ＭＳ Ｐゴシック" pitchFamily="-84" charset="-128"/>
                <a:cs typeface="Arial" charset="0"/>
              </a:rPr>
              <a:t>Selling Plant Assets – Below Book Value</a:t>
            </a:r>
            <a:endParaRPr lang="en-US" altLang="en-US" sz="4200" b="1" dirty="0">
              <a:latin typeface="Arial" charset="0"/>
              <a:ea typeface="ＭＳ Ｐゴシック" pitchFamily="-84" charset="-128"/>
              <a:cs typeface="Arial" charset="0"/>
            </a:endParaRPr>
          </a:p>
        </p:txBody>
      </p:sp>
      <p:sp>
        <p:nvSpPr>
          <p:cNvPr id="12" name="TextBox 11"/>
          <p:cNvSpPr txBox="1"/>
          <p:nvPr/>
        </p:nvSpPr>
        <p:spPr>
          <a:xfrm>
            <a:off x="304800" y="1465814"/>
            <a:ext cx="8534400" cy="1446550"/>
          </a:xfrm>
          <a:prstGeom prst="rect">
            <a:avLst/>
          </a:prstGeom>
          <a:solidFill>
            <a:schemeClr val="bg2">
              <a:lumMod val="75000"/>
            </a:schemeClr>
          </a:solidFill>
          <a:ln>
            <a:solidFill>
              <a:schemeClr val="tx1"/>
            </a:solidFill>
          </a:ln>
        </p:spPr>
        <p:txBody>
          <a:bodyPr wrap="square">
            <a:spAutoFit/>
          </a:bodyPr>
          <a:lstStyle/>
          <a:p>
            <a:pPr marL="342900" indent="-342900">
              <a:buFont typeface="Arial" panose="020B0604020202020204" pitchFamily="34" charset="0"/>
              <a:buChar char="•"/>
              <a:defRPr/>
            </a:pPr>
            <a:r>
              <a:rPr lang="en-US" sz="2200" dirty="0">
                <a:latin typeface="Calibri" pitchFamily="-84" charset="0"/>
              </a:rPr>
              <a:t>3/31, BTO sells equipment that originally cost $16,000 and has accumulated depreciation of $12,000 at 12/31 of the prior year.</a:t>
            </a:r>
          </a:p>
          <a:p>
            <a:pPr marL="342900" indent="-342900">
              <a:buFont typeface="Arial" panose="020B0604020202020204" pitchFamily="34" charset="0"/>
              <a:buChar char="•"/>
              <a:defRPr/>
            </a:pPr>
            <a:r>
              <a:rPr lang="en-US" sz="2200" dirty="0">
                <a:latin typeface="Calibri" pitchFamily="-84" charset="0"/>
              </a:rPr>
              <a:t>BTO uses straight-line depreciation at $4,000 per year. </a:t>
            </a:r>
          </a:p>
          <a:p>
            <a:pPr marL="342900" indent="-342900">
              <a:buFont typeface="Arial" panose="020B0604020202020204" pitchFamily="34" charset="0"/>
              <a:buChar char="•"/>
              <a:defRPr/>
            </a:pPr>
            <a:r>
              <a:rPr lang="en-US" sz="2200" dirty="0">
                <a:latin typeface="Calibri" pitchFamily="-84" charset="0"/>
              </a:rPr>
              <a:t>The equipment is sold for $2,500 cash.</a:t>
            </a:r>
          </a:p>
        </p:txBody>
      </p:sp>
      <p:grpSp>
        <p:nvGrpSpPr>
          <p:cNvPr id="2" name="Group 8"/>
          <p:cNvGrpSpPr>
            <a:grpSpLocks/>
          </p:cNvGrpSpPr>
          <p:nvPr/>
        </p:nvGrpSpPr>
        <p:grpSpPr bwMode="auto">
          <a:xfrm>
            <a:off x="304801" y="3020221"/>
            <a:ext cx="8534400" cy="1290821"/>
            <a:chOff x="209550" y="2975655"/>
            <a:chExt cx="8724900" cy="1087008"/>
          </a:xfrm>
        </p:grpSpPr>
        <p:pic>
          <p:nvPicPr>
            <p:cNvPr id="155657" name="Picture 13" descr="Chapter 10 Update depreciation 2.png"/>
            <p:cNvPicPr>
              <a:picLocks noChangeAspect="1"/>
            </p:cNvPicPr>
            <p:nvPr/>
          </p:nvPicPr>
          <p:blipFill>
            <a:blip r:embed="rId3" cstate="print"/>
            <a:srcRect/>
            <a:stretch>
              <a:fillRect/>
            </a:stretch>
          </p:blipFill>
          <p:spPr bwMode="auto">
            <a:xfrm>
              <a:off x="209550" y="3306763"/>
              <a:ext cx="8724900" cy="755900"/>
            </a:xfrm>
            <a:prstGeom prst="rect">
              <a:avLst/>
            </a:prstGeom>
            <a:noFill/>
            <a:ln w="9525">
              <a:solidFill>
                <a:schemeClr val="tx1"/>
              </a:solidFill>
              <a:miter lim="800000"/>
              <a:headEnd/>
              <a:tailEnd/>
            </a:ln>
          </p:spPr>
        </p:pic>
        <p:sp>
          <p:nvSpPr>
            <p:cNvPr id="155658" name="TextBox 6"/>
            <p:cNvSpPr txBox="1">
              <a:spLocks noChangeArrowheads="1"/>
            </p:cNvSpPr>
            <p:nvPr/>
          </p:nvSpPr>
          <p:spPr bwMode="auto">
            <a:xfrm>
              <a:off x="304800" y="2975655"/>
              <a:ext cx="8534400" cy="369888"/>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grpSp>
      <p:grpSp>
        <p:nvGrpSpPr>
          <p:cNvPr id="3" name="Group 9"/>
          <p:cNvGrpSpPr>
            <a:grpSpLocks/>
          </p:cNvGrpSpPr>
          <p:nvPr/>
        </p:nvGrpSpPr>
        <p:grpSpPr bwMode="auto">
          <a:xfrm>
            <a:off x="304799" y="4419600"/>
            <a:ext cx="8534401" cy="1862868"/>
            <a:chOff x="228600" y="4233132"/>
            <a:chExt cx="8648700" cy="1862868"/>
          </a:xfrm>
        </p:grpSpPr>
        <p:sp>
          <p:nvSpPr>
            <p:cNvPr id="155655" name="TextBox 9"/>
            <p:cNvSpPr txBox="1">
              <a:spLocks noChangeArrowheads="1"/>
            </p:cNvSpPr>
            <p:nvPr/>
          </p:nvSpPr>
          <p:spPr bwMode="auto">
            <a:xfrm>
              <a:off x="304800" y="4233132"/>
              <a:ext cx="8534400" cy="369332"/>
            </a:xfrm>
            <a:prstGeom prst="rect">
              <a:avLst/>
            </a:prstGeom>
            <a:noFill/>
            <a:ln w="9525">
              <a:noFill/>
              <a:miter lim="800000"/>
              <a:headEnd/>
              <a:tailEnd/>
            </a:ln>
          </p:spPr>
          <p:txBody>
            <a:bodyPr wrap="square">
              <a:spAutoFit/>
            </a:bodyPr>
            <a:lstStyle/>
            <a:p>
              <a:r>
                <a:rPr lang="en-US" altLang="en-US" dirty="0"/>
                <a:t>Step 2: Record sale of asset at a loss. ($3,000 − $2,500 = $500 loss).</a:t>
              </a:r>
            </a:p>
          </p:txBody>
        </p:sp>
        <p:pic>
          <p:nvPicPr>
            <p:cNvPr id="155656" name="Picture 17" descr="Chapter 10 Loss on sale of asset.png"/>
            <p:cNvPicPr>
              <a:picLocks noChangeAspect="1"/>
            </p:cNvPicPr>
            <p:nvPr/>
          </p:nvPicPr>
          <p:blipFill>
            <a:blip r:embed="rId4" cstate="print"/>
            <a:srcRect/>
            <a:stretch>
              <a:fillRect/>
            </a:stretch>
          </p:blipFill>
          <p:spPr bwMode="auto">
            <a:xfrm>
              <a:off x="228600" y="4572000"/>
              <a:ext cx="8648700" cy="1524000"/>
            </a:xfrm>
            <a:prstGeom prst="rect">
              <a:avLst/>
            </a:prstGeom>
            <a:noFill/>
            <a:ln w="9525">
              <a:solidFill>
                <a:schemeClr val="tx1"/>
              </a:solidFill>
              <a:miter lim="800000"/>
              <a:headEnd/>
              <a:tailEnd/>
            </a:ln>
          </p:spPr>
        </p:pic>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6" name="Rectangle 15">
            <a:extLst>
              <a:ext uri="{FF2B5EF4-FFF2-40B4-BE49-F238E27FC236}">
                <a16:creationId xmlns:a16="http://schemas.microsoft.com/office/drawing/2014/main" id="{C931ADE1-7401-4E48-9E35-DCF9B2FF0BD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06163BC7-9EDE-5B43-BC59-E963362CAF4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3000"/>
                            </p:stCondLst>
                            <p:childTnLst>
                              <p:par>
                                <p:cTn id="9" presetID="22" presetClass="entr" presetSubtype="8"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53703"/>
            <a:ext cx="7315200" cy="3124200"/>
          </a:xfrm>
        </p:spPr>
        <p:txBody>
          <a:bodyPr/>
          <a:lstStyle/>
          <a:p>
            <a:br>
              <a:rPr lang="en-US" altLang="en-US" dirty="0"/>
            </a:br>
            <a:br>
              <a:rPr lang="en-US" altLang="en-US" dirty="0"/>
            </a:br>
            <a:r>
              <a:rPr lang="en-US" altLang="en-US" dirty="0"/>
              <a:t> </a:t>
            </a:r>
            <a:r>
              <a:rPr lang="en-US" dirty="0"/>
              <a:t>Account for natural resource assets and their depletion.</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854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8540" y="4987647"/>
            <a:ext cx="7315200" cy="87313"/>
          </a:xfrm>
          <a:prstGeom prst="rect">
            <a:avLst/>
          </a:prstGeom>
          <a:noFill/>
          <a:ln w="9525">
            <a:noFill/>
            <a:miter lim="800000"/>
            <a:headEnd/>
            <a:tailEnd/>
          </a:ln>
        </p:spPr>
      </p:pic>
      <p:sp>
        <p:nvSpPr>
          <p:cNvPr id="8" name="TextBox 7"/>
          <p:cNvSpPr txBox="1"/>
          <p:nvPr/>
        </p:nvSpPr>
        <p:spPr>
          <a:xfrm>
            <a:off x="1943100" y="922011"/>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id="{43DCF91B-7B21-B146-B536-56B8ADD4BE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A0E80BE-8980-F849-A53A-C12DA6FFDE5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2"/>
          <p:cNvSpPr>
            <a:spLocks noChangeArrowheads="1"/>
          </p:cNvSpPr>
          <p:nvPr/>
        </p:nvSpPr>
        <p:spPr bwMode="auto">
          <a:xfrm>
            <a:off x="914400" y="1506538"/>
            <a:ext cx="3302000" cy="3606800"/>
          </a:xfrm>
          <a:prstGeom prst="roundRect">
            <a:avLst>
              <a:gd name="adj" fmla="val 12495"/>
            </a:avLst>
          </a:prstGeom>
          <a:solidFill>
            <a:schemeClr val="bg2">
              <a:lumMod val="50000"/>
            </a:schemeClr>
          </a:solidFill>
          <a:ln w="12700">
            <a:solidFill>
              <a:schemeClr val="tx1"/>
            </a:solidFill>
            <a:round/>
            <a:headEnd/>
            <a:tailEnd/>
          </a:ln>
        </p:spPr>
        <p:txBody>
          <a:bodyPr wrap="none" lIns="90488" tIns="44450" rIns="90488" bIns="44450" anchor="ctr"/>
          <a:lstStyle/>
          <a:p>
            <a:pPr algn="ctr">
              <a:defRPr/>
            </a:pPr>
            <a:r>
              <a:rPr lang="en-US" sz="2800" dirty="0">
                <a:solidFill>
                  <a:schemeClr val="bg1"/>
                </a:solidFill>
                <a:latin typeface="Calibri" pitchFamily="-84" charset="0"/>
              </a:rPr>
              <a:t>Total cost</a:t>
            </a:r>
            <a:br>
              <a:rPr lang="en-US" sz="2800" dirty="0">
                <a:solidFill>
                  <a:schemeClr val="bg1"/>
                </a:solidFill>
                <a:latin typeface="Calibri" pitchFamily="-84" charset="0"/>
              </a:rPr>
            </a:br>
            <a:r>
              <a:rPr lang="en-US" sz="2800" dirty="0">
                <a:solidFill>
                  <a:schemeClr val="bg1"/>
                </a:solidFill>
                <a:latin typeface="Calibri" pitchFamily="-84" charset="0"/>
              </a:rPr>
              <a:t>is charged to</a:t>
            </a:r>
            <a:br>
              <a:rPr lang="en-US" sz="2800" dirty="0">
                <a:solidFill>
                  <a:schemeClr val="bg1"/>
                </a:solidFill>
                <a:latin typeface="Calibri" pitchFamily="-84" charset="0"/>
              </a:rPr>
            </a:br>
            <a:r>
              <a:rPr lang="en-US" sz="2800" dirty="0">
                <a:solidFill>
                  <a:schemeClr val="bg1"/>
                </a:solidFill>
                <a:latin typeface="Calibri" pitchFamily="-84" charset="0"/>
              </a:rPr>
              <a:t>depletion expense</a:t>
            </a:r>
            <a:br>
              <a:rPr lang="en-US" sz="2800" dirty="0">
                <a:solidFill>
                  <a:schemeClr val="bg1"/>
                </a:solidFill>
                <a:latin typeface="Calibri" pitchFamily="-84" charset="0"/>
              </a:rPr>
            </a:br>
            <a:r>
              <a:rPr lang="en-US" sz="2800" dirty="0">
                <a:solidFill>
                  <a:schemeClr val="bg1"/>
                </a:solidFill>
                <a:latin typeface="Calibri" pitchFamily="-84" charset="0"/>
              </a:rPr>
              <a:t>over periods</a:t>
            </a:r>
            <a:br>
              <a:rPr lang="en-US" sz="2800" dirty="0">
                <a:solidFill>
                  <a:schemeClr val="bg1"/>
                </a:solidFill>
                <a:latin typeface="Calibri" pitchFamily="-84" charset="0"/>
              </a:rPr>
            </a:br>
            <a:r>
              <a:rPr lang="en-US" sz="2800" dirty="0">
                <a:solidFill>
                  <a:schemeClr val="bg1"/>
                </a:solidFill>
                <a:latin typeface="Calibri" pitchFamily="-84" charset="0"/>
              </a:rPr>
              <a:t>benefited.</a:t>
            </a:r>
          </a:p>
        </p:txBody>
      </p:sp>
      <p:sp>
        <p:nvSpPr>
          <p:cNvPr id="9220" name="AutoShape 3"/>
          <p:cNvSpPr>
            <a:spLocks noChangeArrowheads="1"/>
          </p:cNvSpPr>
          <p:nvPr/>
        </p:nvSpPr>
        <p:spPr bwMode="auto">
          <a:xfrm>
            <a:off x="4953000" y="1524000"/>
            <a:ext cx="3302000" cy="3606800"/>
          </a:xfrm>
          <a:prstGeom prst="roundRect">
            <a:avLst>
              <a:gd name="adj" fmla="val 12495"/>
            </a:avLst>
          </a:prstGeom>
          <a:solidFill>
            <a:schemeClr val="tx2">
              <a:lumMod val="60000"/>
              <a:lumOff val="40000"/>
            </a:schemeClr>
          </a:solidFill>
          <a:ln w="12700">
            <a:solidFill>
              <a:schemeClr val="tx1"/>
            </a:solidFill>
            <a:round/>
            <a:headEnd/>
            <a:tailEnd/>
          </a:ln>
        </p:spPr>
        <p:txBody>
          <a:bodyPr wrap="none" lIns="90488" tIns="44450" rIns="90488" bIns="44450" anchor="ctr"/>
          <a:lstStyle/>
          <a:p>
            <a:pPr algn="ctr">
              <a:defRPr/>
            </a:pPr>
            <a:r>
              <a:rPr lang="en-US" sz="2800" dirty="0">
                <a:solidFill>
                  <a:schemeClr val="bg1"/>
                </a:solidFill>
                <a:latin typeface="Calibri" pitchFamily="-84" charset="0"/>
              </a:rPr>
              <a:t>Extracted from</a:t>
            </a:r>
            <a:br>
              <a:rPr lang="en-US" sz="2800" dirty="0">
                <a:solidFill>
                  <a:schemeClr val="bg1"/>
                </a:solidFill>
                <a:latin typeface="Calibri" pitchFamily="-84" charset="0"/>
              </a:rPr>
            </a:br>
            <a:r>
              <a:rPr lang="en-US" sz="2800" dirty="0">
                <a:solidFill>
                  <a:schemeClr val="bg1"/>
                </a:solidFill>
                <a:latin typeface="Calibri" pitchFamily="-84" charset="0"/>
              </a:rPr>
              <a:t>the natural</a:t>
            </a:r>
            <a:br>
              <a:rPr lang="en-US" sz="2800" dirty="0">
                <a:solidFill>
                  <a:schemeClr val="bg1"/>
                </a:solidFill>
                <a:latin typeface="Calibri" pitchFamily="-84" charset="0"/>
              </a:rPr>
            </a:br>
            <a:r>
              <a:rPr lang="en-US" sz="2800" dirty="0">
                <a:solidFill>
                  <a:schemeClr val="bg1"/>
                </a:solidFill>
                <a:latin typeface="Calibri" pitchFamily="-84" charset="0"/>
              </a:rPr>
              <a:t>environment</a:t>
            </a:r>
            <a:br>
              <a:rPr lang="en-US" sz="2800" dirty="0">
                <a:solidFill>
                  <a:schemeClr val="bg1"/>
                </a:solidFill>
                <a:latin typeface="Calibri" pitchFamily="-84" charset="0"/>
              </a:rPr>
            </a:br>
            <a:r>
              <a:rPr lang="en-US" sz="2800" dirty="0">
                <a:solidFill>
                  <a:schemeClr val="bg1"/>
                </a:solidFill>
                <a:latin typeface="Calibri" pitchFamily="-84" charset="0"/>
              </a:rPr>
              <a:t>and reported</a:t>
            </a:r>
            <a:br>
              <a:rPr lang="en-US" sz="2800" dirty="0">
                <a:solidFill>
                  <a:schemeClr val="bg1"/>
                </a:solidFill>
                <a:latin typeface="Calibri" pitchFamily="-84" charset="0"/>
              </a:rPr>
            </a:br>
            <a:r>
              <a:rPr lang="en-US" sz="2800" dirty="0">
                <a:solidFill>
                  <a:schemeClr val="bg1"/>
                </a:solidFill>
                <a:latin typeface="Calibri" pitchFamily="-84" charset="0"/>
              </a:rPr>
              <a:t>at cost less</a:t>
            </a:r>
            <a:br>
              <a:rPr lang="en-US" sz="2800" dirty="0">
                <a:solidFill>
                  <a:schemeClr val="bg1"/>
                </a:solidFill>
                <a:latin typeface="Calibri" pitchFamily="-84" charset="0"/>
              </a:rPr>
            </a:br>
            <a:r>
              <a:rPr lang="en-US" sz="2800" dirty="0">
                <a:solidFill>
                  <a:schemeClr val="bg1"/>
                </a:solidFill>
                <a:latin typeface="Calibri" pitchFamily="-84" charset="0"/>
              </a:rPr>
              <a:t>accumulated</a:t>
            </a:r>
            <a:br>
              <a:rPr lang="en-US" sz="2800" dirty="0">
                <a:solidFill>
                  <a:schemeClr val="bg1"/>
                </a:solidFill>
                <a:latin typeface="Calibri" pitchFamily="-84" charset="0"/>
              </a:rPr>
            </a:br>
            <a:r>
              <a:rPr lang="en-US" sz="2800" dirty="0">
                <a:solidFill>
                  <a:srgbClr val="FFFF00"/>
                </a:solidFill>
                <a:latin typeface="Calibri" pitchFamily="-84" charset="0"/>
              </a:rPr>
              <a:t>depletion</a:t>
            </a:r>
            <a:r>
              <a:rPr lang="en-US" sz="2800" dirty="0">
                <a:solidFill>
                  <a:schemeClr val="bg1"/>
                </a:solidFill>
                <a:latin typeface="Calibri" pitchFamily="-84" charset="0"/>
              </a:rPr>
              <a:t>.</a:t>
            </a:r>
          </a:p>
        </p:txBody>
      </p:sp>
      <p:sp>
        <p:nvSpPr>
          <p:cNvPr id="159748" name="Rectangle 5"/>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Natural Resources</a:t>
            </a:r>
          </a:p>
        </p:txBody>
      </p:sp>
      <p:sp>
        <p:nvSpPr>
          <p:cNvPr id="63494" name="AutoShape 6"/>
          <p:cNvSpPr>
            <a:spLocks noChangeArrowheads="1"/>
          </p:cNvSpPr>
          <p:nvPr/>
        </p:nvSpPr>
        <p:spPr bwMode="auto">
          <a:xfrm>
            <a:off x="2286000" y="5448300"/>
            <a:ext cx="4403725" cy="711200"/>
          </a:xfrm>
          <a:prstGeom prst="roundRect">
            <a:avLst>
              <a:gd name="adj" fmla="val 12495"/>
            </a:avLst>
          </a:prstGeom>
          <a:solidFill>
            <a:srgbClr val="FFCC99"/>
          </a:solidFill>
          <a:ln w="12700">
            <a:solidFill>
              <a:schemeClr val="tx1"/>
            </a:solidFill>
            <a:round/>
            <a:headEnd/>
            <a:tailEnd/>
          </a:ln>
          <a:effectLst>
            <a:outerShdw dist="35921" dir="2700000" algn="ctr" rotWithShape="0">
              <a:schemeClr val="tx2"/>
            </a:outerShdw>
          </a:effectLst>
        </p:spPr>
        <p:txBody>
          <a:bodyPr wrap="none" lIns="90488" tIns="44450" rIns="90488" bIns="44450" anchor="ctr"/>
          <a:lstStyle/>
          <a:p>
            <a:pPr algn="ctr">
              <a:defRPr/>
            </a:pPr>
            <a:r>
              <a:rPr lang="en-US" sz="2800" dirty="0">
                <a:solidFill>
                  <a:srgbClr val="862110"/>
                </a:solidFill>
                <a:effectLst>
                  <a:outerShdw blurRad="38100" dist="38100" dir="2700000" algn="tl">
                    <a:srgbClr val="000000"/>
                  </a:outerShdw>
                </a:effectLst>
                <a:latin typeface="Calibri" pitchFamily="-84" charset="0"/>
              </a:rPr>
              <a:t>Examples: oil, coal, gold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1" name="Rectangle 10">
            <a:extLst>
              <a:ext uri="{FF2B5EF4-FFF2-40B4-BE49-F238E27FC236}">
                <a16:creationId xmlns:a16="http://schemas.microsoft.com/office/drawing/2014/main" id="{FBBDC6BB-94BE-1048-B9BB-23D0F7BE9AD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EE2F43E9-FD5D-9D4E-97D7-011E3CEDFDF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title"/>
          </p:nvPr>
        </p:nvSpPr>
        <p:spPr>
          <a:xfrm>
            <a:off x="457200" y="686707"/>
            <a:ext cx="8229600" cy="808038"/>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Cost Determination</a:t>
            </a:r>
            <a:br>
              <a:rPr lang="en-US" altLang="en-US" b="1" dirty="0">
                <a:ea typeface="ＭＳ Ｐゴシック" pitchFamily="-84" charset="-128"/>
                <a:cs typeface="Arial" charset="0"/>
              </a:rPr>
            </a:br>
            <a:r>
              <a:rPr lang="en-US" altLang="en-US" b="1" dirty="0">
                <a:ea typeface="ＭＳ Ｐゴシック" pitchFamily="-84" charset="-128"/>
                <a:cs typeface="Arial" charset="0"/>
              </a:rPr>
              <a:t>and Depletion</a:t>
            </a:r>
          </a:p>
        </p:txBody>
      </p:sp>
      <p:pic>
        <p:nvPicPr>
          <p:cNvPr id="160772" name="Picture 22" descr="Chapter 10 Cost determination for natural resources.png"/>
          <p:cNvPicPr>
            <a:picLocks noChangeAspect="1"/>
          </p:cNvPicPr>
          <p:nvPr/>
        </p:nvPicPr>
        <p:blipFill>
          <a:blip r:embed="rId3" cstate="print"/>
          <a:srcRect/>
          <a:stretch>
            <a:fillRect/>
          </a:stretch>
        </p:blipFill>
        <p:spPr bwMode="auto">
          <a:xfrm>
            <a:off x="304800" y="3777450"/>
            <a:ext cx="8534400" cy="2209164"/>
          </a:xfrm>
          <a:prstGeom prst="rect">
            <a:avLst/>
          </a:prstGeom>
          <a:noFill/>
          <a:ln w="9525">
            <a:noFill/>
            <a:miter lim="800000"/>
            <a:headEnd/>
            <a:tailEnd/>
          </a:ln>
        </p:spPr>
      </p:pic>
      <p:sp>
        <p:nvSpPr>
          <p:cNvPr id="24" name="TextBox 23"/>
          <p:cNvSpPr txBox="1"/>
          <p:nvPr/>
        </p:nvSpPr>
        <p:spPr>
          <a:xfrm>
            <a:off x="304800" y="1859340"/>
            <a:ext cx="8534400" cy="1569660"/>
          </a:xfrm>
          <a:prstGeom prst="rect">
            <a:avLst/>
          </a:prstGeom>
          <a:solidFill>
            <a:schemeClr val="bg2">
              <a:lumMod val="90000"/>
            </a:schemeClr>
          </a:solidFill>
        </p:spPr>
        <p:txBody>
          <a:bodyPr wrap="square">
            <a:spAutoFit/>
          </a:bodyPr>
          <a:lstStyle/>
          <a:p>
            <a:pPr>
              <a:defRPr/>
            </a:pPr>
            <a:r>
              <a:rPr lang="en-US" sz="3200" dirty="0">
                <a:latin typeface="Calibri" pitchFamily="-84" charset="0"/>
              </a:rPr>
              <a:t>A mineral deposit with an estimated 250,000 tons of available ore is purchased for $500,000, and we expect zero salvage value.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1" name="Rectangle 10">
            <a:extLst>
              <a:ext uri="{FF2B5EF4-FFF2-40B4-BE49-F238E27FC236}">
                <a16:creationId xmlns:a16="http://schemas.microsoft.com/office/drawing/2014/main" id="{FBB24CA6-16BE-B34F-8C1B-2352917F5DA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C02AE506-B301-794A-B170-BDA09A711A0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a:xfrm>
            <a:off x="457200" y="457200"/>
            <a:ext cx="8229600" cy="1066800"/>
          </a:xfrm>
        </p:spPr>
        <p:txBody>
          <a:bodyPr/>
          <a:lstStyle/>
          <a:p>
            <a:pPr eaLnBrk="1" hangingPunct="1"/>
            <a:r>
              <a:rPr lang="en-US" altLang="en-US" b="1" dirty="0">
                <a:ea typeface="ＭＳ Ｐゴシック" pitchFamily="-84" charset="-128"/>
                <a:cs typeface="Arial" charset="0"/>
              </a:rPr>
              <a:t>Depletion of Natural Resources</a:t>
            </a:r>
          </a:p>
        </p:txBody>
      </p:sp>
      <p:sp>
        <p:nvSpPr>
          <p:cNvPr id="161796" name="TextBox 16"/>
          <p:cNvSpPr txBox="1">
            <a:spLocks noChangeArrowheads="1"/>
          </p:cNvSpPr>
          <p:nvPr/>
        </p:nvSpPr>
        <p:spPr bwMode="auto">
          <a:xfrm>
            <a:off x="457200" y="1676400"/>
            <a:ext cx="8229600" cy="523220"/>
          </a:xfrm>
          <a:prstGeom prst="rect">
            <a:avLst/>
          </a:prstGeom>
          <a:noFill/>
          <a:ln w="9525">
            <a:noFill/>
            <a:miter lim="800000"/>
            <a:headEnd/>
            <a:tailEnd/>
          </a:ln>
        </p:spPr>
        <p:txBody>
          <a:bodyPr>
            <a:spAutoFit/>
          </a:bodyPr>
          <a:lstStyle/>
          <a:p>
            <a:r>
              <a:rPr lang="en-US" altLang="en-US" sz="2800" dirty="0"/>
              <a:t>Depletion expense in the first year would be:</a:t>
            </a:r>
          </a:p>
        </p:txBody>
      </p:sp>
      <p:pic>
        <p:nvPicPr>
          <p:cNvPr id="161797" name="Picture 17" descr="Chapter 10 Depretion expense.png"/>
          <p:cNvPicPr>
            <a:picLocks noChangeAspect="1"/>
          </p:cNvPicPr>
          <p:nvPr/>
        </p:nvPicPr>
        <p:blipFill>
          <a:blip r:embed="rId3" cstate="print"/>
          <a:srcRect/>
          <a:stretch>
            <a:fillRect/>
          </a:stretch>
        </p:blipFill>
        <p:spPr bwMode="auto">
          <a:xfrm>
            <a:off x="381000" y="2362200"/>
            <a:ext cx="8462963" cy="930275"/>
          </a:xfrm>
          <a:prstGeom prst="rect">
            <a:avLst/>
          </a:prstGeom>
          <a:noFill/>
          <a:ln w="9525">
            <a:solidFill>
              <a:schemeClr val="tx1"/>
            </a:solidFill>
            <a:miter lim="800000"/>
            <a:headEnd/>
            <a:tailEnd/>
          </a:ln>
        </p:spPr>
      </p:pic>
      <p:sp>
        <p:nvSpPr>
          <p:cNvPr id="161798" name="TextBox 18"/>
          <p:cNvSpPr txBox="1">
            <a:spLocks noChangeArrowheads="1"/>
          </p:cNvSpPr>
          <p:nvPr/>
        </p:nvSpPr>
        <p:spPr bwMode="auto">
          <a:xfrm>
            <a:off x="457200" y="3810000"/>
            <a:ext cx="8229600" cy="461665"/>
          </a:xfrm>
          <a:prstGeom prst="rect">
            <a:avLst/>
          </a:prstGeom>
          <a:noFill/>
          <a:ln w="9525">
            <a:noFill/>
            <a:miter lim="800000"/>
            <a:headEnd/>
            <a:tailEnd/>
          </a:ln>
        </p:spPr>
        <p:txBody>
          <a:bodyPr>
            <a:spAutoFit/>
          </a:bodyPr>
          <a:lstStyle/>
          <a:p>
            <a:r>
              <a:rPr lang="en-US" altLang="en-US" sz="2400" dirty="0"/>
              <a:t>Balance Sheet presentation of natural resources:</a:t>
            </a:r>
          </a:p>
        </p:txBody>
      </p:sp>
      <p:pic>
        <p:nvPicPr>
          <p:cNvPr id="161799" name="Picture 19" descr="Chapter 10 Disclosure of Depletion on BS.png"/>
          <p:cNvPicPr>
            <a:picLocks noChangeAspect="1"/>
          </p:cNvPicPr>
          <p:nvPr/>
        </p:nvPicPr>
        <p:blipFill>
          <a:blip r:embed="rId4" cstate="print"/>
          <a:srcRect/>
          <a:stretch>
            <a:fillRect/>
          </a:stretch>
        </p:blipFill>
        <p:spPr bwMode="auto">
          <a:xfrm>
            <a:off x="381000" y="4419600"/>
            <a:ext cx="8462964" cy="1295400"/>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2" name="Rectangle 11">
            <a:extLst>
              <a:ext uri="{FF2B5EF4-FFF2-40B4-BE49-F238E27FC236}">
                <a16:creationId xmlns:a16="http://schemas.microsoft.com/office/drawing/2014/main" id="{E787BC72-C04B-204E-B03F-E04A987DA4A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57BBEB6-876C-8041-B6E3-7D72DDDE626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a:xfrm>
            <a:off x="457200" y="762000"/>
            <a:ext cx="8229600" cy="1066800"/>
          </a:xfrm>
        </p:spPr>
        <p:txBody>
          <a:bodyPr/>
          <a:lstStyle/>
          <a:p>
            <a:pPr eaLnBrk="1" hangingPunct="1"/>
            <a:r>
              <a:rPr lang="en-US" altLang="en-US" b="1" dirty="0">
                <a:ea typeface="ＭＳ Ｐゴシック" pitchFamily="-84" charset="-128"/>
                <a:cs typeface="Arial" charset="0"/>
              </a:rPr>
              <a:t>Depletion of Natural Resources: Journal Entry</a:t>
            </a:r>
          </a:p>
        </p:txBody>
      </p:sp>
      <p:sp>
        <p:nvSpPr>
          <p:cNvPr id="161796" name="TextBox 16"/>
          <p:cNvSpPr txBox="1">
            <a:spLocks noChangeArrowheads="1"/>
          </p:cNvSpPr>
          <p:nvPr/>
        </p:nvSpPr>
        <p:spPr bwMode="auto">
          <a:xfrm>
            <a:off x="425824" y="2122837"/>
            <a:ext cx="8229600" cy="954107"/>
          </a:xfrm>
          <a:prstGeom prst="rect">
            <a:avLst/>
          </a:prstGeom>
          <a:noFill/>
          <a:ln w="9525">
            <a:noFill/>
            <a:miter lim="800000"/>
            <a:headEnd/>
            <a:tailEnd/>
          </a:ln>
        </p:spPr>
        <p:txBody>
          <a:bodyPr>
            <a:spAutoFit/>
          </a:bodyPr>
          <a:lstStyle/>
          <a:p>
            <a:r>
              <a:rPr lang="en-US" altLang="en-US" sz="2800" dirty="0"/>
              <a:t>Depletion expense when some ore remains unsold at year-end:</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pic>
        <p:nvPicPr>
          <p:cNvPr id="3" name="Picture 2" descr="Screen Shot 2017-12-20 at 4.24.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24" y="3305048"/>
            <a:ext cx="8260976" cy="1266952"/>
          </a:xfrm>
          <a:prstGeom prst="rect">
            <a:avLst/>
          </a:prstGeom>
        </p:spPr>
      </p:pic>
      <p:sp>
        <p:nvSpPr>
          <p:cNvPr id="12" name="Rectangle 11">
            <a:extLst>
              <a:ext uri="{FF2B5EF4-FFF2-40B4-BE49-F238E27FC236}">
                <a16:creationId xmlns:a16="http://schemas.microsoft.com/office/drawing/2014/main" id="{8150B4C3-6F14-E34E-B34F-04A0456D678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ECED509-7891-BF46-9FDA-83C209EB17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539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457200"/>
            <a:ext cx="8229600" cy="1143000"/>
          </a:xfrm>
        </p:spPr>
        <p:txBody>
          <a:bodyPr/>
          <a:lstStyle/>
          <a:p>
            <a:pPr eaLnBrk="1" hangingPunct="1"/>
            <a:r>
              <a:rPr lang="en-US" altLang="en-US" b="1" dirty="0">
                <a:ea typeface="ＭＳ Ｐゴシック" pitchFamily="-84" charset="-128"/>
                <a:cs typeface="Arial" charset="0"/>
              </a:rPr>
              <a:t>Plant Assets Tied into Extracting</a:t>
            </a:r>
          </a:p>
        </p:txBody>
      </p:sp>
      <p:sp>
        <p:nvSpPr>
          <p:cNvPr id="67587" name="Rectangle 3"/>
          <p:cNvSpPr>
            <a:spLocks noGrp="1" noChangeArrowheads="1"/>
          </p:cNvSpPr>
          <p:nvPr>
            <p:ph type="body" idx="4294967295"/>
          </p:nvPr>
        </p:nvSpPr>
        <p:spPr>
          <a:xfrm>
            <a:off x="609601" y="1752600"/>
            <a:ext cx="7924799" cy="2232025"/>
          </a:xfrm>
          <a:solidFill>
            <a:schemeClr val="tx2">
              <a:lumMod val="40000"/>
              <a:lumOff val="60000"/>
            </a:schemeClr>
          </a:solidFill>
          <a:ln>
            <a:solidFill>
              <a:schemeClr val="tx1"/>
            </a:solidFill>
          </a:ln>
          <a:effectLst>
            <a:outerShdw dist="35921" dir="2700000" algn="ctr" rotWithShape="0">
              <a:schemeClr val="tx2"/>
            </a:outerShdw>
          </a:effectLst>
        </p:spPr>
        <p:txBody>
          <a:bodyPr rtlCol="0">
            <a:normAutofit/>
          </a:bodyPr>
          <a:lstStyle/>
          <a:p>
            <a:pPr eaLnBrk="1" fontAlgn="auto" hangingPunct="1">
              <a:spcAft>
                <a:spcPts val="0"/>
              </a:spcAft>
              <a:buClr>
                <a:srgbClr val="0033CC"/>
              </a:buClr>
              <a:buFont typeface="Arial" panose="020B0604020202020204" pitchFamily="34" charset="0"/>
              <a:buChar char="•"/>
              <a:defRPr/>
            </a:pPr>
            <a:r>
              <a:rPr lang="en-US" dirty="0">
                <a:ea typeface="ＭＳ Ｐゴシック" pitchFamily="-84" charset="-128"/>
                <a:cs typeface="Arial" charset="0"/>
              </a:rPr>
              <a:t> Specialized plant assets may be required  to extract the natural resource.</a:t>
            </a:r>
          </a:p>
          <a:p>
            <a:pPr eaLnBrk="1" fontAlgn="auto" hangingPunct="1">
              <a:spcAft>
                <a:spcPts val="0"/>
              </a:spcAft>
              <a:buClr>
                <a:srgbClr val="0033CC"/>
              </a:buClr>
              <a:buFont typeface="Arial" panose="020B0604020202020204" pitchFamily="34" charset="0"/>
              <a:buChar char="•"/>
              <a:defRPr/>
            </a:pPr>
            <a:r>
              <a:rPr lang="en-US" dirty="0">
                <a:ea typeface="ＭＳ Ｐゴシック" pitchFamily="-84" charset="-128"/>
                <a:cs typeface="Arial" charset="0"/>
              </a:rPr>
              <a:t> These assets are recorded in a separate account and depreciated.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9" name="Rectangle 8">
            <a:extLst>
              <a:ext uri="{FF2B5EF4-FFF2-40B4-BE49-F238E27FC236}">
                <a16:creationId xmlns:a16="http://schemas.microsoft.com/office/drawing/2014/main" id="{EC47D65C-F504-1F40-BA70-D34756F47E8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3A7B0875-6B9A-014C-8CE6-B96099B1DE4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682" y="2130297"/>
            <a:ext cx="7315200" cy="3124200"/>
          </a:xfrm>
        </p:spPr>
        <p:txBody>
          <a:bodyPr/>
          <a:lstStyle/>
          <a:p>
            <a:br>
              <a:rPr lang="en-US" altLang="en-US" dirty="0"/>
            </a:br>
            <a:br>
              <a:rPr lang="en-US" altLang="en-US" dirty="0"/>
            </a:br>
            <a:r>
              <a:rPr lang="en-US" altLang="en-US" dirty="0"/>
              <a:t>A</a:t>
            </a:r>
            <a:r>
              <a:rPr lang="en-US" dirty="0"/>
              <a:t>ccount for intangible assets.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682" y="230743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682" y="4343400"/>
            <a:ext cx="7315200" cy="87313"/>
          </a:xfrm>
          <a:prstGeom prst="rect">
            <a:avLst/>
          </a:prstGeom>
          <a:noFill/>
          <a:ln w="9525">
            <a:noFill/>
            <a:miter lim="800000"/>
            <a:headEnd/>
            <a:tailEnd/>
          </a:ln>
        </p:spPr>
      </p:pic>
      <p:sp>
        <p:nvSpPr>
          <p:cNvPr id="8" name="TextBox 7"/>
          <p:cNvSpPr txBox="1"/>
          <p:nvPr/>
        </p:nvSpPr>
        <p:spPr>
          <a:xfrm>
            <a:off x="2057400" y="921792"/>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id="{BD8EE90C-8541-B54F-867F-A87341D15F2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97F6BD53-D9F9-9D46-9FF2-DDC42B280FF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9"/>
          <p:cNvSpPr>
            <a:spLocks noGrp="1" noChangeArrowheads="1"/>
          </p:cNvSpPr>
          <p:nvPr>
            <p:ph type="title"/>
          </p:nvPr>
        </p:nvSpPr>
        <p:spPr>
          <a:xfrm>
            <a:off x="457200" y="533400"/>
            <a:ext cx="8229600" cy="1066800"/>
          </a:xfrm>
        </p:spPr>
        <p:txBody>
          <a:bodyPr/>
          <a:lstStyle/>
          <a:p>
            <a:pPr eaLnBrk="1" hangingPunct="1"/>
            <a:r>
              <a:rPr lang="en-US" altLang="en-US" b="1" dirty="0">
                <a:latin typeface="Arial" charset="0"/>
                <a:ea typeface="ＭＳ Ｐゴシック" pitchFamily="-84" charset="-128"/>
                <a:cs typeface="Arial" charset="0"/>
              </a:rPr>
              <a:t>Plant Assets: Four Issues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811637" y="1508630"/>
            <a:ext cx="817563"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8.2</a:t>
            </a:r>
          </a:p>
        </p:txBody>
      </p:sp>
      <p:pic>
        <p:nvPicPr>
          <p:cNvPr id="2" name="Picture 1" descr="Screen Shot 2017-12-20 at 4.1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8172"/>
            <a:ext cx="7714800" cy="3424428"/>
          </a:xfrm>
          <a:prstGeom prst="rect">
            <a:avLst/>
          </a:prstGeom>
        </p:spPr>
      </p:pic>
      <p:sp>
        <p:nvSpPr>
          <p:cNvPr id="10" name="Rounded Rectangle 15">
            <a:extLst>
              <a:ext uri="{FF2B5EF4-FFF2-40B4-BE49-F238E27FC236}">
                <a16:creationId xmlns:a16="http://schemas.microsoft.com/office/drawing/2014/main" id="{1182535C-65DC-4B9A-8B1F-DD2C7EE5BD12}"/>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11" name="Rectangle 10">
            <a:extLst>
              <a:ext uri="{FF2B5EF4-FFF2-40B4-BE49-F238E27FC236}">
                <a16:creationId xmlns:a16="http://schemas.microsoft.com/office/drawing/2014/main" id="{3E93CD94-9B7F-F847-90D2-B8853A65ABD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AB7E216B-85FF-E344-8B58-6CAD2A2E710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57200" y="1752600"/>
            <a:ext cx="2632075" cy="1282700"/>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Noncurrent assets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without physical</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substance.</a:t>
            </a:r>
          </a:p>
        </p:txBody>
      </p:sp>
      <p:sp>
        <p:nvSpPr>
          <p:cNvPr id="69635" name="Rectangle 3"/>
          <p:cNvSpPr>
            <a:spLocks noChangeArrowheads="1"/>
          </p:cNvSpPr>
          <p:nvPr/>
        </p:nvSpPr>
        <p:spPr bwMode="auto">
          <a:xfrm>
            <a:off x="457200" y="4965700"/>
            <a:ext cx="2686050" cy="1130300"/>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Useful life is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often difficult</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to determine.</a:t>
            </a:r>
          </a:p>
        </p:txBody>
      </p:sp>
      <p:sp>
        <p:nvSpPr>
          <p:cNvPr id="69636" name="Rectangle 4"/>
          <p:cNvSpPr>
            <a:spLocks noChangeArrowheads="1"/>
          </p:cNvSpPr>
          <p:nvPr/>
        </p:nvSpPr>
        <p:spPr bwMode="auto">
          <a:xfrm>
            <a:off x="6042025" y="4943475"/>
            <a:ext cx="2644775" cy="1152525"/>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Usually acquired</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 for operational</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 use. </a:t>
            </a:r>
          </a:p>
        </p:txBody>
      </p:sp>
      <p:sp>
        <p:nvSpPr>
          <p:cNvPr id="41989" name="Line 5"/>
          <p:cNvSpPr>
            <a:spLocks noChangeShapeType="1"/>
          </p:cNvSpPr>
          <p:nvPr/>
        </p:nvSpPr>
        <p:spPr bwMode="auto">
          <a:xfrm>
            <a:off x="3124200" y="3048000"/>
            <a:ext cx="2927350" cy="1905000"/>
          </a:xfrm>
          <a:prstGeom prst="line">
            <a:avLst/>
          </a:prstGeom>
          <a:noFill/>
          <a:ln w="50800">
            <a:solidFill>
              <a:srgbClr val="FF0000"/>
            </a:solidFill>
            <a:round/>
            <a:headEnd type="arrow" w="med" len="me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1990" name="Line 6"/>
          <p:cNvSpPr>
            <a:spLocks noChangeShapeType="1"/>
          </p:cNvSpPr>
          <p:nvPr/>
        </p:nvSpPr>
        <p:spPr bwMode="auto">
          <a:xfrm flipV="1">
            <a:off x="3079750" y="3048000"/>
            <a:ext cx="2971800" cy="1905000"/>
          </a:xfrm>
          <a:prstGeom prst="line">
            <a:avLst/>
          </a:prstGeom>
          <a:noFill/>
          <a:ln w="50800">
            <a:solidFill>
              <a:srgbClr val="FF0000"/>
            </a:solidFill>
            <a:round/>
            <a:headEnd type="arrow" w="med" len="me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69639" name="Oval 7"/>
          <p:cNvSpPr>
            <a:spLocks noChangeArrowheads="1"/>
          </p:cNvSpPr>
          <p:nvPr/>
        </p:nvSpPr>
        <p:spPr bwMode="auto">
          <a:xfrm>
            <a:off x="3168650" y="3213100"/>
            <a:ext cx="2870200" cy="1651000"/>
          </a:xfrm>
          <a:prstGeom prst="ellipse">
            <a:avLst/>
          </a:prstGeom>
          <a:solidFill>
            <a:schemeClr val="bg2">
              <a:lumMod val="75000"/>
            </a:schemeClr>
          </a:solidFill>
          <a:ln w="12700">
            <a:solidFill>
              <a:schemeClr val="tx1"/>
            </a:solidFill>
            <a:round/>
            <a:headEnd/>
            <a:tailEnd/>
          </a:ln>
          <a:effectLst>
            <a:outerShdw dist="35921" dir="2700000" algn="ctr" rotWithShape="0">
              <a:schemeClr val="tx2"/>
            </a:outerShdw>
          </a:effectLst>
        </p:spPr>
        <p:txBody>
          <a:bodyPr wrap="none" lIns="90488" tIns="44450" rIns="90488" bIns="44450" anchor="ctr"/>
          <a:lstStyle/>
          <a:p>
            <a:pPr algn="ctr">
              <a:defRPr/>
            </a:pPr>
            <a:r>
              <a:rPr lang="en-US" sz="3200" dirty="0">
                <a:effectLst>
                  <a:outerShdw blurRad="38100" dist="38100" dir="2700000" algn="tl">
                    <a:srgbClr val="000000"/>
                  </a:outerShdw>
                </a:effectLst>
                <a:latin typeface="Calibri" pitchFamily="-84" charset="0"/>
              </a:rPr>
              <a:t>Intangible</a:t>
            </a:r>
            <a:br>
              <a:rPr lang="en-US" sz="3200" dirty="0">
                <a:effectLst>
                  <a:outerShdw blurRad="38100" dist="38100" dir="2700000" algn="tl">
                    <a:srgbClr val="000000"/>
                  </a:outerShdw>
                </a:effectLst>
                <a:latin typeface="Calibri" pitchFamily="-84" charset="0"/>
              </a:rPr>
            </a:br>
            <a:r>
              <a:rPr lang="en-US" sz="3200" dirty="0">
                <a:effectLst>
                  <a:outerShdw blurRad="38100" dist="38100" dir="2700000" algn="tl">
                    <a:srgbClr val="000000"/>
                  </a:outerShdw>
                </a:effectLst>
                <a:latin typeface="Calibri" pitchFamily="-84" charset="0"/>
              </a:rPr>
              <a:t>Assets</a:t>
            </a:r>
          </a:p>
        </p:txBody>
      </p:sp>
      <p:sp>
        <p:nvSpPr>
          <p:cNvPr id="69640" name="Rectangle 8"/>
          <p:cNvSpPr>
            <a:spLocks noChangeArrowheads="1"/>
          </p:cNvSpPr>
          <p:nvPr/>
        </p:nvSpPr>
        <p:spPr bwMode="auto">
          <a:xfrm>
            <a:off x="6051550" y="1752599"/>
            <a:ext cx="2635250" cy="1273175"/>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Often provide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exclusive rights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or privileges.</a:t>
            </a:r>
          </a:p>
        </p:txBody>
      </p:sp>
      <p:sp>
        <p:nvSpPr>
          <p:cNvPr id="164873" name="Rectangle 9"/>
          <p:cNvSpPr>
            <a:spLocks noGrp="1" noChangeArrowheads="1"/>
          </p:cNvSpPr>
          <p:nvPr>
            <p:ph type="title"/>
          </p:nvPr>
        </p:nvSpPr>
        <p:spPr>
          <a:xfrm>
            <a:off x="457200" y="457200"/>
            <a:ext cx="8229600" cy="1143000"/>
          </a:xfrm>
        </p:spPr>
        <p:txBody>
          <a:bodyPr/>
          <a:lstStyle/>
          <a:p>
            <a:pPr eaLnBrk="1" hangingPunct="1"/>
            <a:r>
              <a:rPr lang="en-US" altLang="en-US" b="1" dirty="0">
                <a:ea typeface="ＭＳ Ｐゴシック" pitchFamily="-84" charset="-128"/>
                <a:cs typeface="Arial" charset="0"/>
              </a:rPr>
              <a:t>Intangible Assets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5" name="Rectangle 14">
            <a:extLst>
              <a:ext uri="{FF2B5EF4-FFF2-40B4-BE49-F238E27FC236}">
                <a16:creationId xmlns:a16="http://schemas.microsoft.com/office/drawing/2014/main" id="{BAA4C77B-B9BC-524E-8E10-CFFD9869B8E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029C5BC6-7FAE-E84E-AB10-4CA6A39AD43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9640"/>
                                        </p:tgtEl>
                                        <p:attrNameLst>
                                          <p:attrName>style.visibility</p:attrName>
                                        </p:attrNameLst>
                                      </p:cBhvr>
                                      <p:to>
                                        <p:strVal val="visible"/>
                                      </p:to>
                                    </p:set>
                                    <p:anim calcmode="lin" valueType="num">
                                      <p:cBhvr>
                                        <p:cTn id="12" dur="500" fill="hold"/>
                                        <p:tgtEl>
                                          <p:spTgt spid="69640"/>
                                        </p:tgtEl>
                                        <p:attrNameLst>
                                          <p:attrName>ppt_w</p:attrName>
                                        </p:attrNameLst>
                                      </p:cBhvr>
                                      <p:tavLst>
                                        <p:tav tm="0">
                                          <p:val>
                                            <p:fltVal val="0"/>
                                          </p:val>
                                        </p:tav>
                                        <p:tav tm="100000">
                                          <p:val>
                                            <p:strVal val="#ppt_w"/>
                                          </p:val>
                                        </p:tav>
                                      </p:tavLst>
                                    </p:anim>
                                    <p:anim calcmode="lin" valueType="num">
                                      <p:cBhvr>
                                        <p:cTn id="13" dur="500" fill="hold"/>
                                        <p:tgtEl>
                                          <p:spTgt spid="6964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p:cTn id="17" dur="500" fill="hold"/>
                                        <p:tgtEl>
                                          <p:spTgt spid="69635"/>
                                        </p:tgtEl>
                                        <p:attrNameLst>
                                          <p:attrName>ppt_w</p:attrName>
                                        </p:attrNameLst>
                                      </p:cBhvr>
                                      <p:tavLst>
                                        <p:tav tm="0">
                                          <p:val>
                                            <p:fltVal val="0"/>
                                          </p:val>
                                        </p:tav>
                                        <p:tav tm="100000">
                                          <p:val>
                                            <p:strVal val="#ppt_w"/>
                                          </p:val>
                                        </p:tav>
                                      </p:tavLst>
                                    </p:anim>
                                    <p:anim calcmode="lin" valueType="num">
                                      <p:cBhvr>
                                        <p:cTn id="18" dur="500" fill="hold"/>
                                        <p:tgtEl>
                                          <p:spTgt spid="6963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9636"/>
                                        </p:tgtEl>
                                        <p:attrNameLst>
                                          <p:attrName>style.visibility</p:attrName>
                                        </p:attrNameLst>
                                      </p:cBhvr>
                                      <p:to>
                                        <p:strVal val="visible"/>
                                      </p:to>
                                    </p:set>
                                    <p:anim calcmode="lin" valueType="num">
                                      <p:cBhvr>
                                        <p:cTn id="22" dur="500" fill="hold"/>
                                        <p:tgtEl>
                                          <p:spTgt spid="69636"/>
                                        </p:tgtEl>
                                        <p:attrNameLst>
                                          <p:attrName>ppt_w</p:attrName>
                                        </p:attrNameLst>
                                      </p:cBhvr>
                                      <p:tavLst>
                                        <p:tav tm="0">
                                          <p:val>
                                            <p:fltVal val="0"/>
                                          </p:val>
                                        </p:tav>
                                        <p:tav tm="100000">
                                          <p:val>
                                            <p:strVal val="#ppt_w"/>
                                          </p:val>
                                        </p:tav>
                                      </p:tavLst>
                                    </p:anim>
                                    <p:anim calcmode="lin" valueType="num">
                                      <p:cBhvr>
                                        <p:cTn id="23" dur="500" fill="hold"/>
                                        <p:tgtEl>
                                          <p:spTgt spid="696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5" grpId="0" animBg="1" autoUpdateAnimBg="0"/>
      <p:bldP spid="69636" grpId="0" animBg="1" autoUpdateAnimBg="0"/>
      <p:bldP spid="69640"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81000" y="2133600"/>
            <a:ext cx="3454400" cy="2794000"/>
          </a:xfrm>
          <a:prstGeom prst="rect">
            <a:avLst/>
          </a:prstGeom>
          <a:solidFill>
            <a:srgbClr val="F6E9B4"/>
          </a:solidFill>
          <a:ln w="12700">
            <a:solidFill>
              <a:schemeClr val="tx2"/>
            </a:solidFill>
            <a:miter lim="800000"/>
            <a:headEnd/>
            <a:tailEnd/>
          </a:ln>
          <a:effectLst>
            <a:outerShdw blurRad="63500" dist="38099" dir="2700000" algn="ctr" rotWithShape="0">
              <a:schemeClr val="tx2">
                <a:alpha val="74997"/>
              </a:schemeClr>
            </a:outerShdw>
          </a:effectLst>
        </p:spPr>
        <p:txBody>
          <a:bodyPr wrap="none" anchor="ctr"/>
          <a:lstStyle/>
          <a:p>
            <a:pPr>
              <a:defRPr/>
            </a:pPr>
            <a:endParaRPr lang="en-US" dirty="0"/>
          </a:p>
        </p:txBody>
      </p:sp>
      <p:sp>
        <p:nvSpPr>
          <p:cNvPr id="53252" name="Rectangle 5"/>
          <p:cNvSpPr>
            <a:spLocks noGrp="1" noChangeArrowheads="1"/>
          </p:cNvSpPr>
          <p:nvPr>
            <p:ph type="title"/>
          </p:nvPr>
        </p:nvSpPr>
        <p:spPr>
          <a:xfrm>
            <a:off x="228600" y="609600"/>
            <a:ext cx="8534400" cy="1066800"/>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Cost Determination and Amortization</a:t>
            </a:r>
          </a:p>
        </p:txBody>
      </p:sp>
      <p:sp>
        <p:nvSpPr>
          <p:cNvPr id="165892" name="Rectangle 2"/>
          <p:cNvSpPr>
            <a:spLocks noGrp="1" noChangeArrowheads="1"/>
          </p:cNvSpPr>
          <p:nvPr>
            <p:ph type="body" sz="half" idx="4294967295"/>
          </p:nvPr>
        </p:nvSpPr>
        <p:spPr>
          <a:xfrm>
            <a:off x="4114800" y="1752600"/>
            <a:ext cx="4800600" cy="4603750"/>
          </a:xfrm>
          <a:noFill/>
        </p:spPr>
        <p:txBody>
          <a:bodyPr lIns="90488" tIns="44450" rIns="90488" bIns="44450"/>
          <a:lstStyle/>
          <a:p>
            <a:pPr eaLnBrk="1" hangingPunct="1">
              <a:buClr>
                <a:srgbClr val="0033CC"/>
              </a:buClr>
              <a:buFontTx/>
              <a:buChar char="o"/>
            </a:pPr>
            <a:r>
              <a:rPr lang="en-US" altLang="en-US" sz="2700" dirty="0">
                <a:ea typeface="ＭＳ Ｐゴシック" pitchFamily="-84" charset="-128"/>
                <a:cs typeface="Arial" charset="0"/>
              </a:rPr>
              <a:t>Patents</a:t>
            </a:r>
          </a:p>
          <a:p>
            <a:pPr eaLnBrk="1" hangingPunct="1">
              <a:buClr>
                <a:srgbClr val="0033CC"/>
              </a:buClr>
              <a:buFontTx/>
              <a:buChar char="o"/>
            </a:pPr>
            <a:r>
              <a:rPr lang="en-US" altLang="en-US" sz="2700" dirty="0">
                <a:ea typeface="ＭＳ Ｐゴシック" pitchFamily="-84" charset="-128"/>
                <a:cs typeface="Arial" charset="0"/>
              </a:rPr>
              <a:t>Copyrights</a:t>
            </a:r>
          </a:p>
          <a:p>
            <a:pPr eaLnBrk="1" hangingPunct="1">
              <a:buClr>
                <a:srgbClr val="0033CC"/>
              </a:buClr>
              <a:buFontTx/>
              <a:buChar char="o"/>
            </a:pPr>
            <a:r>
              <a:rPr lang="en-US" altLang="en-US" sz="2700" dirty="0">
                <a:ea typeface="ＭＳ Ｐゴシック" pitchFamily="-84" charset="-128"/>
                <a:cs typeface="Arial" charset="0"/>
              </a:rPr>
              <a:t>Franchises and Licenses</a:t>
            </a:r>
          </a:p>
          <a:p>
            <a:pPr eaLnBrk="1" hangingPunct="1">
              <a:buClr>
                <a:srgbClr val="0033CC"/>
              </a:buClr>
              <a:buFontTx/>
              <a:buChar char="o"/>
            </a:pPr>
            <a:r>
              <a:rPr lang="en-US" altLang="en-US" sz="2700" dirty="0">
                <a:ea typeface="ＭＳ Ｐゴシック" pitchFamily="-84" charset="-128"/>
                <a:cs typeface="Arial" charset="0"/>
              </a:rPr>
              <a:t>Trademarks and Trade Names</a:t>
            </a:r>
          </a:p>
          <a:p>
            <a:pPr eaLnBrk="1" hangingPunct="1">
              <a:buClr>
                <a:srgbClr val="0033CC"/>
              </a:buClr>
              <a:buFontTx/>
              <a:buChar char="o"/>
            </a:pPr>
            <a:r>
              <a:rPr lang="en-US" altLang="en-US" sz="2700" dirty="0">
                <a:ea typeface="ＭＳ Ｐゴシック" pitchFamily="-84" charset="-128"/>
                <a:cs typeface="Arial" charset="0"/>
              </a:rPr>
              <a:t>Goodwill</a:t>
            </a:r>
          </a:p>
          <a:p>
            <a:pPr eaLnBrk="1" hangingPunct="1">
              <a:buClr>
                <a:srgbClr val="0033CC"/>
              </a:buClr>
              <a:buFontTx/>
              <a:buChar char="o"/>
            </a:pPr>
            <a:r>
              <a:rPr lang="en-US" altLang="en-US" sz="2700" dirty="0">
                <a:ea typeface="ＭＳ Ｐゴシック" pitchFamily="-84" charset="-128"/>
                <a:cs typeface="Arial" charset="0"/>
              </a:rPr>
              <a:t>Right-of-Use Asset (Lease)</a:t>
            </a:r>
          </a:p>
          <a:p>
            <a:pPr eaLnBrk="1" hangingPunct="1">
              <a:buClr>
                <a:srgbClr val="0033CC"/>
              </a:buClr>
              <a:buFontTx/>
              <a:buChar char="o"/>
            </a:pPr>
            <a:r>
              <a:rPr lang="en-US" altLang="en-US" sz="2700" dirty="0">
                <a:ea typeface="ＭＳ Ｐゴシック" pitchFamily="-84" charset="-128"/>
                <a:cs typeface="Arial" charset="0"/>
              </a:rPr>
              <a:t>Leasehold Improvements</a:t>
            </a:r>
          </a:p>
          <a:p>
            <a:pPr eaLnBrk="1" hangingPunct="1">
              <a:buClr>
                <a:srgbClr val="0033CC"/>
              </a:buClr>
              <a:buFontTx/>
              <a:buChar char="o"/>
            </a:pPr>
            <a:r>
              <a:rPr lang="en-US" altLang="en-US" sz="2700" dirty="0">
                <a:ea typeface="ＭＳ Ｐゴシック" pitchFamily="-84" charset="-128"/>
                <a:cs typeface="Arial" charset="0"/>
              </a:rPr>
              <a:t>Research and Development</a:t>
            </a:r>
          </a:p>
          <a:p>
            <a:pPr eaLnBrk="1" hangingPunct="1">
              <a:buClr>
                <a:srgbClr val="0033CC"/>
              </a:buClr>
              <a:buFontTx/>
              <a:buChar char="o"/>
            </a:pPr>
            <a:r>
              <a:rPr lang="en-US" altLang="en-US" sz="2700" dirty="0">
                <a:ea typeface="ＭＳ Ｐゴシック" pitchFamily="-84" charset="-128"/>
                <a:cs typeface="Arial" charset="0"/>
              </a:rPr>
              <a:t>Other Intangibles </a:t>
            </a:r>
          </a:p>
        </p:txBody>
      </p:sp>
      <p:sp>
        <p:nvSpPr>
          <p:cNvPr id="165893" name="Rectangle 4"/>
          <p:cNvSpPr>
            <a:spLocks noGrp="1" noChangeArrowheads="1"/>
          </p:cNvSpPr>
          <p:nvPr>
            <p:ph type="body" sz="half" idx="4294967295"/>
          </p:nvPr>
        </p:nvSpPr>
        <p:spPr>
          <a:xfrm>
            <a:off x="527843" y="2257778"/>
            <a:ext cx="3160713" cy="2494844"/>
          </a:xfrm>
          <a:noFill/>
        </p:spPr>
        <p:txBody>
          <a:bodyPr lIns="90488" tIns="44450" rIns="90488" bIns="44450"/>
          <a:lstStyle/>
          <a:p>
            <a:pPr algn="ctr" eaLnBrk="1" hangingPunct="1">
              <a:buFont typeface="Wingdings" pitchFamily="-84" charset="2"/>
              <a:buNone/>
            </a:pPr>
            <a:r>
              <a:rPr lang="en-US" altLang="en-US" sz="2800" dirty="0">
                <a:ea typeface="ＭＳ Ｐゴシック" pitchFamily="-84" charset="-128"/>
                <a:cs typeface="Arial" charset="0"/>
              </a:rPr>
              <a:t>Record at cost, including purchase price, legal fees, and filing fees.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1" name="Rectangle 10">
            <a:extLst>
              <a:ext uri="{FF2B5EF4-FFF2-40B4-BE49-F238E27FC236}">
                <a16:creationId xmlns:a16="http://schemas.microsoft.com/office/drawing/2014/main" id="{0FFA890D-726A-3E4D-9ACE-2829EAA6CB4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3566E03E-6912-1B45-A50B-DF50FFB3324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6969" y="2286000"/>
            <a:ext cx="7315200" cy="3124200"/>
          </a:xfrm>
        </p:spPr>
        <p:txBody>
          <a:bodyPr/>
          <a:lstStyle/>
          <a:p>
            <a:br>
              <a:rPr lang="en-US" altLang="en-US" dirty="0"/>
            </a:br>
            <a:br>
              <a:rPr lang="en-US" altLang="en-US" dirty="0"/>
            </a:br>
            <a:r>
              <a:rPr lang="en-US" dirty="0"/>
              <a:t>Compute total asset turnover and apply it to analyze a company’s use of assets.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6198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682" y="5086185"/>
            <a:ext cx="7315200" cy="87313"/>
          </a:xfrm>
          <a:prstGeom prst="rect">
            <a:avLst/>
          </a:prstGeom>
          <a:noFill/>
          <a:ln w="9525">
            <a:noFill/>
            <a:miter lim="800000"/>
            <a:headEnd/>
            <a:tailEnd/>
          </a:ln>
        </p:spPr>
      </p:pic>
      <p:sp>
        <p:nvSpPr>
          <p:cNvPr id="8" name="TextBox 7"/>
          <p:cNvSpPr txBox="1"/>
          <p:nvPr/>
        </p:nvSpPr>
        <p:spPr>
          <a:xfrm>
            <a:off x="1828800" y="850354"/>
            <a:ext cx="57150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id="{AD707995-8BFE-1B47-9309-B0E7188EF15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90F14614-8A78-164F-8D7C-AA9EAE5E8D0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939800" y="2871097"/>
            <a:ext cx="7264400" cy="939800"/>
          </a:xfrm>
          <a:prstGeom prst="roundRect">
            <a:avLst>
              <a:gd name="adj" fmla="val 12495"/>
            </a:avLst>
          </a:prstGeom>
          <a:solidFill>
            <a:schemeClr val="tx2">
              <a:lumMod val="40000"/>
              <a:lumOff val="6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lnSpc>
                <a:spcPct val="90000"/>
              </a:lnSpc>
              <a:defRPr/>
            </a:pPr>
            <a:r>
              <a:rPr lang="en-US" sz="2800" dirty="0">
                <a:solidFill>
                  <a:schemeClr val="tx1"/>
                </a:solidFill>
                <a:cs typeface="Arial" charset="0"/>
              </a:rPr>
              <a:t>Provides information about a company’s</a:t>
            </a:r>
            <a:br>
              <a:rPr lang="en-US" sz="2800" dirty="0">
                <a:solidFill>
                  <a:schemeClr val="tx1"/>
                </a:solidFill>
                <a:cs typeface="Arial" charset="0"/>
              </a:rPr>
            </a:br>
            <a:r>
              <a:rPr lang="en-US" sz="2800" dirty="0">
                <a:solidFill>
                  <a:schemeClr val="tx1"/>
                </a:solidFill>
                <a:cs typeface="Arial" charset="0"/>
              </a:rPr>
              <a:t> efficiency in using its assets.</a:t>
            </a:r>
          </a:p>
        </p:txBody>
      </p:sp>
      <p:sp>
        <p:nvSpPr>
          <p:cNvPr id="45059" name="Line 3"/>
          <p:cNvSpPr>
            <a:spLocks noChangeShapeType="1"/>
          </p:cNvSpPr>
          <p:nvPr/>
        </p:nvSpPr>
        <p:spPr bwMode="auto">
          <a:xfrm>
            <a:off x="4572000" y="2438400"/>
            <a:ext cx="0" cy="4572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grpSp>
        <p:nvGrpSpPr>
          <p:cNvPr id="168964" name="Group 11"/>
          <p:cNvGrpSpPr>
            <a:grpSpLocks/>
          </p:cNvGrpSpPr>
          <p:nvPr/>
        </p:nvGrpSpPr>
        <p:grpSpPr bwMode="auto">
          <a:xfrm>
            <a:off x="1714500" y="1447799"/>
            <a:ext cx="5715000" cy="990600"/>
            <a:chOff x="1714500" y="1447799"/>
            <a:chExt cx="5715000" cy="991598"/>
          </a:xfrm>
          <a:solidFill>
            <a:schemeClr val="bg2">
              <a:lumMod val="75000"/>
            </a:schemeClr>
          </a:solidFill>
        </p:grpSpPr>
        <p:sp>
          <p:nvSpPr>
            <p:cNvPr id="168968" name="Rectangle 5"/>
            <p:cNvSpPr>
              <a:spLocks noChangeArrowheads="1"/>
            </p:cNvSpPr>
            <p:nvPr/>
          </p:nvSpPr>
          <p:spPr bwMode="auto">
            <a:xfrm>
              <a:off x="1714500" y="1447799"/>
              <a:ext cx="5715000" cy="991598"/>
            </a:xfrm>
            <a:prstGeom prst="rect">
              <a:avLst/>
            </a:prstGeom>
            <a:grpFill/>
            <a:ln w="12700">
              <a:solidFill>
                <a:schemeClr val="tx1"/>
              </a:solidFill>
              <a:miter lim="800000"/>
              <a:headEnd/>
              <a:tailEnd/>
            </a:ln>
            <a:effectLst>
              <a:outerShdw dist="38100" dir="2700000" algn="tl" rotWithShape="0">
                <a:srgbClr val="808080">
                  <a:alpha val="39998"/>
                </a:srgbClr>
              </a:outerShdw>
            </a:effectLst>
          </p:spPr>
          <p:txBody>
            <a:bodyPr wrap="none" anchor="ctr"/>
            <a:lstStyle/>
            <a:p>
              <a:endParaRPr lang="en-US" altLang="en-US" sz="1600" dirty="0"/>
            </a:p>
          </p:txBody>
        </p:sp>
        <p:sp>
          <p:nvSpPr>
            <p:cNvPr id="168969" name="Rectangle 6"/>
            <p:cNvSpPr>
              <a:spLocks noChangeArrowheads="1"/>
            </p:cNvSpPr>
            <p:nvPr/>
          </p:nvSpPr>
          <p:spPr bwMode="auto">
            <a:xfrm>
              <a:off x="1862138" y="1650059"/>
              <a:ext cx="1943100" cy="620712"/>
            </a:xfrm>
            <a:prstGeom prst="rect">
              <a:avLst/>
            </a:prstGeom>
            <a:grpFill/>
            <a:ln w="12700">
              <a:noFill/>
              <a:miter lim="800000"/>
              <a:headEnd/>
              <a:tailEnd/>
            </a:ln>
          </p:spPr>
          <p:txBody>
            <a:bodyPr lIns="90488" tIns="44450" rIns="90488" bIns="44450">
              <a:spAutoFit/>
            </a:bodyPr>
            <a:lstStyle/>
            <a:p>
              <a:pPr>
                <a:lnSpc>
                  <a:spcPct val="60000"/>
                </a:lnSpc>
                <a:spcBef>
                  <a:spcPct val="20000"/>
                </a:spcBef>
              </a:pPr>
              <a:r>
                <a:rPr lang="en-US" altLang="en-US" sz="2400" dirty="0">
                  <a:solidFill>
                    <a:srgbClr val="663300"/>
                  </a:solidFill>
                </a:rPr>
                <a:t>Total asset</a:t>
              </a:r>
            </a:p>
            <a:p>
              <a:pPr>
                <a:lnSpc>
                  <a:spcPct val="60000"/>
                </a:lnSpc>
                <a:spcBef>
                  <a:spcPct val="20000"/>
                </a:spcBef>
              </a:pPr>
              <a:r>
                <a:rPr lang="en-US" altLang="en-US" sz="2400" dirty="0">
                  <a:solidFill>
                    <a:srgbClr val="663300"/>
                  </a:solidFill>
                </a:rPr>
                <a:t>turnover</a:t>
              </a:r>
            </a:p>
          </p:txBody>
        </p:sp>
        <p:sp>
          <p:nvSpPr>
            <p:cNvPr id="168970" name="Rectangle 7"/>
            <p:cNvSpPr>
              <a:spLocks noChangeArrowheads="1"/>
            </p:cNvSpPr>
            <p:nvPr/>
          </p:nvSpPr>
          <p:spPr bwMode="auto">
            <a:xfrm>
              <a:off x="3495675" y="1676400"/>
              <a:ext cx="349250" cy="458788"/>
            </a:xfrm>
            <a:prstGeom prst="rect">
              <a:avLst/>
            </a:prstGeom>
            <a:grpFill/>
            <a:ln w="12700">
              <a:noFill/>
              <a:miter lim="800000"/>
              <a:headEnd/>
              <a:tailEnd/>
            </a:ln>
          </p:spPr>
          <p:txBody>
            <a:bodyPr lIns="90488" tIns="44450" rIns="90488" bIns="44450">
              <a:spAutoFit/>
            </a:bodyPr>
            <a:lstStyle/>
            <a:p>
              <a:r>
                <a:rPr lang="en-US" altLang="en-US" sz="2400" dirty="0">
                  <a:solidFill>
                    <a:srgbClr val="663300"/>
                  </a:solidFill>
                </a:rPr>
                <a:t>=</a:t>
              </a:r>
            </a:p>
          </p:txBody>
        </p:sp>
        <p:sp>
          <p:nvSpPr>
            <p:cNvPr id="168971" name="Rectangle 8"/>
            <p:cNvSpPr>
              <a:spLocks noChangeArrowheads="1"/>
            </p:cNvSpPr>
            <p:nvPr/>
          </p:nvSpPr>
          <p:spPr bwMode="auto">
            <a:xfrm>
              <a:off x="3919538" y="1594971"/>
              <a:ext cx="3049587" cy="755326"/>
            </a:xfrm>
            <a:prstGeom prst="rect">
              <a:avLst/>
            </a:prstGeom>
            <a:grpFill/>
            <a:ln w="12700">
              <a:noFill/>
              <a:miter lim="800000"/>
              <a:headEnd/>
              <a:tailEnd/>
            </a:ln>
          </p:spPr>
          <p:txBody>
            <a:bodyPr lIns="90488" tIns="44450" rIns="90488" bIns="44450">
              <a:spAutoFit/>
            </a:bodyPr>
            <a:lstStyle/>
            <a:p>
              <a:pPr algn="ctr">
                <a:lnSpc>
                  <a:spcPct val="60000"/>
                </a:lnSpc>
              </a:pPr>
              <a:r>
                <a:rPr lang="en-US" altLang="en-US" sz="2400" dirty="0">
                  <a:solidFill>
                    <a:srgbClr val="663300"/>
                  </a:solidFill>
                </a:rPr>
                <a:t>Net sales</a:t>
              </a:r>
            </a:p>
            <a:p>
              <a:pPr algn="ctr">
                <a:lnSpc>
                  <a:spcPct val="60000"/>
                </a:lnSpc>
              </a:pPr>
              <a:endParaRPr lang="en-US" altLang="en-US" sz="2400" u="sng" dirty="0">
                <a:solidFill>
                  <a:srgbClr val="663300"/>
                </a:solidFill>
              </a:endParaRPr>
            </a:p>
            <a:p>
              <a:pPr algn="ctr">
                <a:lnSpc>
                  <a:spcPct val="60000"/>
                </a:lnSpc>
              </a:pPr>
              <a:r>
                <a:rPr lang="en-US" altLang="en-US" sz="2400" dirty="0">
                  <a:solidFill>
                    <a:srgbClr val="663300"/>
                  </a:solidFill>
                </a:rPr>
                <a:t>Average total assets</a:t>
              </a:r>
            </a:p>
          </p:txBody>
        </p:sp>
        <p:sp>
          <p:nvSpPr>
            <p:cNvPr id="45121" name="Line 9"/>
            <p:cNvSpPr>
              <a:spLocks noChangeShapeType="1"/>
            </p:cNvSpPr>
            <p:nvPr/>
          </p:nvSpPr>
          <p:spPr bwMode="auto">
            <a:xfrm>
              <a:off x="4071938" y="1905459"/>
              <a:ext cx="2786062" cy="0"/>
            </a:xfrm>
            <a:prstGeom prst="line">
              <a:avLst/>
            </a:prstGeom>
            <a:grpFill/>
            <a:ln w="12700">
              <a:solidFill>
                <a:schemeClr val="accent2">
                  <a:lumMod val="50000"/>
                </a:schemeClr>
              </a:solidFill>
              <a:round/>
              <a:headEnd/>
              <a:tailEnd/>
            </a:ln>
            <a:effectLst>
              <a:outerShdw blurRad="63500" dist="12700" dir="16200000" algn="ctr" rotWithShape="0">
                <a:schemeClr val="tx2">
                  <a:alpha val="74998"/>
                </a:schemeClr>
              </a:outerShdw>
            </a:effectLst>
          </p:spPr>
          <p:txBody>
            <a:bodyPr/>
            <a:lstStyle/>
            <a:p>
              <a:pPr>
                <a:defRPr/>
              </a:pPr>
              <a:endParaRPr lang="en-US" dirty="0">
                <a:latin typeface="Arial" pitchFamily="-84" charset="0"/>
                <a:ea typeface="Arial" pitchFamily="-84" charset="0"/>
                <a:cs typeface="Arial" pitchFamily="-84" charset="0"/>
              </a:endParaRPr>
            </a:p>
          </p:txBody>
        </p:sp>
      </p:grpSp>
      <p:sp>
        <p:nvSpPr>
          <p:cNvPr id="168965" name="Rectangle 10"/>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Total Asset Turnover</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7856" y="6477000"/>
            <a:ext cx="6545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total asset turnover and apply it to analyze a company’s use of assets.</a:t>
            </a:r>
          </a:p>
        </p:txBody>
      </p:sp>
      <p:sp>
        <p:nvSpPr>
          <p:cNvPr id="17" name="TextBox 16"/>
          <p:cNvSpPr txBox="1"/>
          <p:nvPr/>
        </p:nvSpPr>
        <p:spPr>
          <a:xfrm>
            <a:off x="7786769" y="2045309"/>
            <a:ext cx="834861"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8.19</a:t>
            </a:r>
          </a:p>
        </p:txBody>
      </p:sp>
      <p:pic>
        <p:nvPicPr>
          <p:cNvPr id="2" name="Picture 1">
            <a:extLst>
              <a:ext uri="{FF2B5EF4-FFF2-40B4-BE49-F238E27FC236}">
                <a16:creationId xmlns:a16="http://schemas.microsoft.com/office/drawing/2014/main" id="{7EB597E0-CB93-4567-9FBD-F90C4A481479}"/>
              </a:ext>
            </a:extLst>
          </p:cNvPr>
          <p:cNvPicPr>
            <a:picLocks noChangeAspect="1"/>
          </p:cNvPicPr>
          <p:nvPr/>
        </p:nvPicPr>
        <p:blipFill>
          <a:blip r:embed="rId3"/>
          <a:stretch>
            <a:fillRect/>
          </a:stretch>
        </p:blipFill>
        <p:spPr>
          <a:xfrm>
            <a:off x="850395" y="4051910"/>
            <a:ext cx="7443209" cy="1832750"/>
          </a:xfrm>
          <a:prstGeom prst="rect">
            <a:avLst/>
          </a:prstGeom>
        </p:spPr>
      </p:pic>
      <p:sp>
        <p:nvSpPr>
          <p:cNvPr id="18" name="Rectangle 17">
            <a:extLst>
              <a:ext uri="{FF2B5EF4-FFF2-40B4-BE49-F238E27FC236}">
                <a16:creationId xmlns:a16="http://schemas.microsoft.com/office/drawing/2014/main" id="{F698CD31-E709-FE41-A6F4-714FDD7DF8F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E831B813-A6A5-F34C-B4FB-F546541DB4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09800"/>
            <a:ext cx="7315200" cy="3124200"/>
          </a:xfrm>
        </p:spPr>
        <p:txBody>
          <a:bodyPr/>
          <a:lstStyle/>
          <a:p>
            <a:br>
              <a:rPr lang="en-US" altLang="en-US" dirty="0"/>
            </a:br>
            <a:br>
              <a:rPr lang="en-US" altLang="en-US" dirty="0"/>
            </a:br>
            <a:r>
              <a:rPr lang="en-US" altLang="en-US" i="1" dirty="0"/>
              <a:t>Appendix 8A</a:t>
            </a:r>
            <a:br>
              <a:rPr lang="en-US" altLang="en-US" i="1" dirty="0"/>
            </a:br>
            <a:r>
              <a:rPr lang="en-US" dirty="0"/>
              <a:t>Account for asset exchanges.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0007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00600"/>
            <a:ext cx="7315200" cy="87313"/>
          </a:xfrm>
          <a:prstGeom prst="rect">
            <a:avLst/>
          </a:prstGeom>
          <a:noFill/>
          <a:ln w="9525">
            <a:noFill/>
            <a:miter lim="800000"/>
            <a:headEnd/>
            <a:tailEnd/>
          </a:ln>
        </p:spPr>
      </p:pic>
      <p:sp>
        <p:nvSpPr>
          <p:cNvPr id="8" name="TextBox 7"/>
          <p:cNvSpPr txBox="1"/>
          <p:nvPr/>
        </p:nvSpPr>
        <p:spPr>
          <a:xfrm>
            <a:off x="2057400" y="1020563"/>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id="{008C9E9A-0021-E74A-8E7A-9A23CC773F5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2519BFA-BFEF-D24B-A05D-751E59206CE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4"/>
          <p:cNvSpPr>
            <a:spLocks noGrp="1"/>
          </p:cNvSpPr>
          <p:nvPr>
            <p:ph type="title"/>
          </p:nvPr>
        </p:nvSpPr>
        <p:spPr>
          <a:xfrm>
            <a:off x="457200" y="274638"/>
            <a:ext cx="8229600" cy="1249362"/>
          </a:xfrm>
        </p:spPr>
        <p:txBody>
          <a:bodyPr/>
          <a:lstStyle/>
          <a:p>
            <a:pPr eaLnBrk="1" hangingPunct="1"/>
            <a:r>
              <a:rPr lang="en-US" altLang="en-US" b="1" dirty="0">
                <a:ea typeface="ＭＳ Ｐゴシック" pitchFamily="-84" charset="-128"/>
                <a:cs typeface="Arial" charset="0"/>
              </a:rPr>
              <a:t>Exchanging Plant Assets</a:t>
            </a:r>
          </a:p>
        </p:txBody>
      </p:sp>
      <p:sp>
        <p:nvSpPr>
          <p:cNvPr id="169988" name="TextBox 3"/>
          <p:cNvSpPr txBox="1">
            <a:spLocks noChangeArrowheads="1"/>
          </p:cNvSpPr>
          <p:nvPr/>
        </p:nvSpPr>
        <p:spPr bwMode="auto">
          <a:xfrm>
            <a:off x="609600" y="1600200"/>
            <a:ext cx="8001000" cy="2308225"/>
          </a:xfrm>
          <a:prstGeom prst="rect">
            <a:avLst/>
          </a:prstGeom>
          <a:solidFill>
            <a:schemeClr val="bg2">
              <a:lumMod val="75000"/>
            </a:schemeClr>
          </a:solidFill>
          <a:ln w="28575">
            <a:solidFill>
              <a:srgbClr val="F69240"/>
            </a:solidFill>
            <a:round/>
            <a:headEnd/>
            <a:tailEnd/>
          </a:ln>
          <a:effectLst>
            <a:outerShdw dist="38100" dir="2700000" algn="br" rotWithShape="0">
              <a:srgbClr val="808080">
                <a:alpha val="42998"/>
              </a:srgbClr>
            </a:outerShdw>
          </a:effectLst>
        </p:spPr>
        <p:txBody>
          <a:bodyPr>
            <a:spAutoFit/>
          </a:bodyPr>
          <a:lstStyle/>
          <a:p>
            <a:pPr marL="342900" indent="-342900">
              <a:buFont typeface="Arial" panose="020B0604020202020204" pitchFamily="34" charset="0"/>
              <a:buChar char="•"/>
            </a:pPr>
            <a:r>
              <a:rPr lang="en-US" altLang="en-US" sz="2400" dirty="0">
                <a:solidFill>
                  <a:srgbClr val="000000"/>
                </a:solidFill>
                <a:latin typeface="Calibri" pitchFamily="-84" charset="0"/>
              </a:rPr>
              <a:t>Many plant assets such as machinery, automobiles, and office equipment are exchanged for newer assets. </a:t>
            </a:r>
          </a:p>
          <a:p>
            <a:pPr marL="342900" indent="-342900">
              <a:buFont typeface="Arial" panose="020B0604020202020204" pitchFamily="34" charset="0"/>
              <a:buChar char="•"/>
            </a:pPr>
            <a:r>
              <a:rPr lang="en-US" altLang="en-US" sz="2400" dirty="0">
                <a:solidFill>
                  <a:srgbClr val="000000"/>
                </a:solidFill>
                <a:latin typeface="Calibri" pitchFamily="-84" charset="0"/>
              </a:rPr>
              <a:t>In an exchange, a trade-in allowance is received on the old asset and the balance is paid in cash.</a:t>
            </a:r>
          </a:p>
          <a:p>
            <a:pPr marL="342900" indent="-342900">
              <a:buFont typeface="Arial" panose="020B0604020202020204" pitchFamily="34" charset="0"/>
              <a:buChar char="•"/>
            </a:pPr>
            <a:r>
              <a:rPr lang="en-US" altLang="en-US" sz="2400" dirty="0">
                <a:solidFill>
                  <a:srgbClr val="000000"/>
                </a:solidFill>
                <a:latin typeface="Calibri" pitchFamily="-84" charset="0"/>
              </a:rPr>
              <a:t>Accounting for the exchange of assets depends on whether the transaction has commercial substance</a:t>
            </a:r>
            <a:r>
              <a:rPr lang="en-US" altLang="en-US" sz="2400" i="1" dirty="0">
                <a:solidFill>
                  <a:srgbClr val="000000"/>
                </a:solidFill>
                <a:latin typeface="Calibri" pitchFamily="-84" charset="0"/>
              </a:rPr>
              <a:t>.</a:t>
            </a:r>
            <a:endParaRPr lang="en-US" altLang="en-US" sz="2400" dirty="0">
              <a:solidFill>
                <a:srgbClr val="000000"/>
              </a:solidFill>
              <a:latin typeface="Calibri" pitchFamily="-84" charset="0"/>
            </a:endParaRPr>
          </a:p>
        </p:txBody>
      </p:sp>
      <p:grpSp>
        <p:nvGrpSpPr>
          <p:cNvPr id="2" name="Group 11"/>
          <p:cNvGrpSpPr>
            <a:grpSpLocks/>
          </p:cNvGrpSpPr>
          <p:nvPr/>
        </p:nvGrpSpPr>
        <p:grpSpPr bwMode="auto">
          <a:xfrm>
            <a:off x="609600" y="3522966"/>
            <a:ext cx="7702550" cy="2156469"/>
            <a:chOff x="766969" y="3851031"/>
            <a:chExt cx="7361166" cy="2156751"/>
          </a:xfrm>
        </p:grpSpPr>
        <p:sp>
          <p:nvSpPr>
            <p:cNvPr id="169990" name="Rounded Rectangle 5"/>
            <p:cNvSpPr>
              <a:spLocks noChangeArrowheads="1"/>
            </p:cNvSpPr>
            <p:nvPr/>
          </p:nvSpPr>
          <p:spPr bwMode="auto">
            <a:xfrm>
              <a:off x="1640842" y="4788422"/>
              <a:ext cx="6487293" cy="1219360"/>
            </a:xfrm>
            <a:prstGeom prst="roundRect">
              <a:avLst>
                <a:gd name="adj" fmla="val 16667"/>
              </a:avLst>
            </a:prstGeom>
            <a:gradFill rotWithShape="1">
              <a:gsLst>
                <a:gs pos="0">
                  <a:srgbClr val="E5EEFF"/>
                </a:gs>
                <a:gs pos="64999">
                  <a:srgbClr val="BFD5FF"/>
                </a:gs>
                <a:gs pos="100000">
                  <a:srgbClr val="A3C4FF"/>
                </a:gs>
              </a:gsLst>
              <a:lin ang="5400000" scaled="1"/>
            </a:gradFill>
            <a:ln w="28575">
              <a:solidFill>
                <a:srgbClr val="4A7EBB"/>
              </a:solidFill>
              <a:round/>
              <a:headEnd/>
              <a:tailEnd/>
            </a:ln>
            <a:effectLst>
              <a:outerShdw dist="38100" dir="2700000" algn="br" rotWithShape="0">
                <a:srgbClr val="808080">
                  <a:alpha val="42998"/>
                </a:srgbClr>
              </a:outerShdw>
            </a:effectLst>
          </p:spPr>
          <p:txBody>
            <a:bodyPr anchor="ctr"/>
            <a:lstStyle/>
            <a:p>
              <a:pPr algn="ctr"/>
              <a:r>
                <a:rPr lang="en-US" altLang="en-US" sz="2800" dirty="0">
                  <a:latin typeface="Calibri" pitchFamily="-84" charset="0"/>
                </a:rPr>
                <a:t>Commercial substance implies the company’s future cash flows will be altered.</a:t>
              </a:r>
            </a:p>
          </p:txBody>
        </p:sp>
        <p:sp>
          <p:nvSpPr>
            <p:cNvPr id="169991" name="Rectangle 6"/>
            <p:cNvSpPr>
              <a:spLocks noChangeArrowheads="1"/>
            </p:cNvSpPr>
            <p:nvPr/>
          </p:nvSpPr>
          <p:spPr bwMode="auto">
            <a:xfrm>
              <a:off x="766969" y="3851031"/>
              <a:ext cx="6189934" cy="381050"/>
            </a:xfrm>
            <a:prstGeom prst="rect">
              <a:avLst/>
            </a:prstGeom>
            <a:noFill/>
            <a:ln w="28575">
              <a:solidFill>
                <a:srgbClr val="FF0000"/>
              </a:solidFill>
              <a:miter lim="800000"/>
              <a:headEnd/>
              <a:tailEnd/>
            </a:ln>
            <a:effectLst>
              <a:outerShdw dist="38100" dir="2700000" algn="tl" rotWithShape="0">
                <a:srgbClr val="808080">
                  <a:alpha val="39998"/>
                </a:srgbClr>
              </a:outerShdw>
            </a:effectLst>
          </p:spPr>
          <p:txBody>
            <a:bodyPr anchor="ctr"/>
            <a:lstStyle/>
            <a:p>
              <a:pPr algn="ctr"/>
              <a:endParaRPr lang="en-US" altLang="en-US" dirty="0">
                <a:solidFill>
                  <a:srgbClr val="FFFFFF"/>
                </a:solidFill>
                <a:latin typeface="Century Schoolbook" pitchFamily="-84" charset="0"/>
              </a:endParaRPr>
            </a:p>
          </p:txBody>
        </p:sp>
        <p:cxnSp>
          <p:nvCxnSpPr>
            <p:cNvPr id="169992" name="Elbow Connector 10"/>
            <p:cNvCxnSpPr>
              <a:cxnSpLocks noChangeShapeType="1"/>
              <a:stCxn id="169990" idx="0"/>
              <a:endCxn id="169991" idx="2"/>
            </p:cNvCxnSpPr>
            <p:nvPr/>
          </p:nvCxnSpPr>
          <p:spPr bwMode="auto">
            <a:xfrm rot="16200000" flipV="1">
              <a:off x="4095042" y="3998975"/>
              <a:ext cx="556341" cy="1022552"/>
            </a:xfrm>
            <a:prstGeom prst="bentConnector3">
              <a:avLst>
                <a:gd name="adj1" fmla="val 50000"/>
              </a:avLst>
            </a:prstGeom>
            <a:noFill/>
            <a:ln w="28575">
              <a:solidFill>
                <a:srgbClr val="FF0000"/>
              </a:solidFill>
              <a:miter lim="800000"/>
              <a:headEnd/>
              <a:tailEnd type="arrow" w="med" len="med"/>
            </a:ln>
            <a:effectLst>
              <a:outerShdw dist="38100" dir="2700000" algn="tl" rotWithShape="0">
                <a:srgbClr val="808080">
                  <a:alpha val="39998"/>
                </a:srgbClr>
              </a:outerShdw>
            </a:effectLst>
          </p:spPr>
        </p:cxn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3" name="Rectangle 12">
            <a:extLst>
              <a:ext uri="{FF2B5EF4-FFF2-40B4-BE49-F238E27FC236}">
                <a16:creationId xmlns:a16="http://schemas.microsoft.com/office/drawing/2014/main" id="{323FB5C0-F8C0-2D46-A683-CF186A02A08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7B3487BB-F234-0249-B906-9E45CEDF58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4"/>
          <p:cNvSpPr>
            <a:spLocks noGrp="1"/>
          </p:cNvSpPr>
          <p:nvPr>
            <p:ph type="title"/>
          </p:nvPr>
        </p:nvSpPr>
        <p:spPr>
          <a:xfrm>
            <a:off x="457200" y="383192"/>
            <a:ext cx="8229600" cy="1521808"/>
          </a:xfrm>
        </p:spPr>
        <p:txBody>
          <a:bodyPr/>
          <a:lstStyle/>
          <a:p>
            <a:pPr eaLnBrk="1" hangingPunct="1"/>
            <a:r>
              <a:rPr lang="en-US" altLang="en-US" b="1" dirty="0">
                <a:ea typeface="ＭＳ Ｐゴシック" pitchFamily="-84" charset="-128"/>
                <a:cs typeface="Arial" charset="0"/>
              </a:rPr>
              <a:t>Exchange with Commercial Substance: A Loss</a:t>
            </a:r>
          </a:p>
        </p:txBody>
      </p:sp>
      <p:sp>
        <p:nvSpPr>
          <p:cNvPr id="9" name="TextBox 8"/>
          <p:cNvSpPr txBox="1">
            <a:spLocks noChangeArrowheads="1"/>
          </p:cNvSpPr>
          <p:nvPr/>
        </p:nvSpPr>
        <p:spPr bwMode="auto">
          <a:xfrm>
            <a:off x="457200" y="1905000"/>
            <a:ext cx="8229600" cy="1938992"/>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marL="342900" indent="-342900">
              <a:buFont typeface="Arial" panose="020B0604020202020204" pitchFamily="34" charset="0"/>
              <a:buChar char="•"/>
              <a:defRPr/>
            </a:pPr>
            <a:r>
              <a:rPr lang="en-US" sz="2000" dirty="0">
                <a:latin typeface="Calibri" pitchFamily="-84" charset="0"/>
              </a:rPr>
              <a:t>A company acquires $42,000 in new equipment. </a:t>
            </a:r>
          </a:p>
          <a:p>
            <a:pPr marL="342900" indent="-342900">
              <a:buFont typeface="Arial" panose="020B0604020202020204" pitchFamily="34" charset="0"/>
              <a:buChar char="•"/>
              <a:defRPr/>
            </a:pPr>
            <a:r>
              <a:rPr lang="en-US" sz="2000" dirty="0">
                <a:latin typeface="Calibri" pitchFamily="-84" charset="0"/>
              </a:rPr>
              <a:t>In exchange, the company pays $33,000 cash and trades in old equipment. </a:t>
            </a:r>
          </a:p>
          <a:p>
            <a:pPr marL="342900" indent="-342900">
              <a:buFont typeface="Arial" panose="020B0604020202020204" pitchFamily="34" charset="0"/>
              <a:buChar char="•"/>
              <a:defRPr/>
            </a:pPr>
            <a:r>
              <a:rPr lang="en-US" sz="2000" dirty="0">
                <a:latin typeface="Calibri" pitchFamily="-84" charset="0"/>
              </a:rPr>
              <a:t>The old equipment originally cost $36,000 and has accumulated depreciation of $20,000 (book value is $16,000). </a:t>
            </a:r>
          </a:p>
          <a:p>
            <a:pPr marL="342900" indent="-342900">
              <a:buFont typeface="Arial" panose="020B0604020202020204" pitchFamily="34" charset="0"/>
              <a:buChar char="•"/>
              <a:defRPr/>
            </a:pPr>
            <a:r>
              <a:rPr lang="en-US" sz="2000" dirty="0">
                <a:latin typeface="Calibri" pitchFamily="-84" charset="0"/>
              </a:rPr>
              <a:t>This exchange has commercial substance. The old equipment has a trade-in allowance of $9,000.</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0" name="TextBox 9"/>
          <p:cNvSpPr txBox="1"/>
          <p:nvPr/>
        </p:nvSpPr>
        <p:spPr>
          <a:xfrm>
            <a:off x="7851939" y="1210508"/>
            <a:ext cx="834861"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8A.1</a:t>
            </a:r>
          </a:p>
        </p:txBody>
      </p:sp>
      <p:pic>
        <p:nvPicPr>
          <p:cNvPr id="3" name="Picture 2"/>
          <p:cNvPicPr>
            <a:picLocks noChangeAspect="1"/>
          </p:cNvPicPr>
          <p:nvPr/>
        </p:nvPicPr>
        <p:blipFill>
          <a:blip r:embed="rId3"/>
          <a:stretch>
            <a:fillRect/>
          </a:stretch>
        </p:blipFill>
        <p:spPr>
          <a:xfrm>
            <a:off x="793648" y="4202157"/>
            <a:ext cx="7610679" cy="1692870"/>
          </a:xfrm>
          <a:prstGeom prst="rect">
            <a:avLst/>
          </a:prstGeom>
        </p:spPr>
      </p:pic>
      <p:sp>
        <p:nvSpPr>
          <p:cNvPr id="12" name="Rectangle 11">
            <a:extLst>
              <a:ext uri="{FF2B5EF4-FFF2-40B4-BE49-F238E27FC236}">
                <a16:creationId xmlns:a16="http://schemas.microsoft.com/office/drawing/2014/main" id="{C745DBC2-3C53-A346-903E-556865C2158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86C0B046-C0EA-B34B-B516-6A777B6DD47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title"/>
          </p:nvPr>
        </p:nvSpPr>
        <p:spPr>
          <a:xfrm>
            <a:off x="228600" y="708022"/>
            <a:ext cx="8751888" cy="910046"/>
          </a:xfrm>
        </p:spPr>
        <p:txBody>
          <a:bodyPr/>
          <a:lstStyle/>
          <a:p>
            <a:pPr eaLnBrk="1" hangingPunct="1"/>
            <a:r>
              <a:rPr lang="en-US" altLang="en-US" b="1" dirty="0">
                <a:ea typeface="ＭＳ Ｐゴシック" pitchFamily="-84" charset="-128"/>
                <a:cs typeface="Arial" charset="0"/>
              </a:rPr>
              <a:t>Exchange with Commercial Substance: Journal Entry for A Loss</a:t>
            </a:r>
          </a:p>
        </p:txBody>
      </p:sp>
      <p:pic>
        <p:nvPicPr>
          <p:cNvPr id="104454" name="Picture 11" descr="Chapter 10 Journal entry for loss on exchange.png"/>
          <p:cNvPicPr>
            <a:picLocks noChangeAspect="1"/>
          </p:cNvPicPr>
          <p:nvPr/>
        </p:nvPicPr>
        <p:blipFill>
          <a:blip r:embed="rId3" cstate="print"/>
          <a:srcRect/>
          <a:stretch>
            <a:fillRect/>
          </a:stretch>
        </p:blipFill>
        <p:spPr bwMode="auto">
          <a:xfrm>
            <a:off x="457200" y="4038600"/>
            <a:ext cx="8229600" cy="2133600"/>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1" name="TextBox 10"/>
          <p:cNvSpPr txBox="1">
            <a:spLocks noChangeArrowheads="1"/>
          </p:cNvSpPr>
          <p:nvPr/>
        </p:nvSpPr>
        <p:spPr bwMode="auto">
          <a:xfrm>
            <a:off x="457200" y="1905000"/>
            <a:ext cx="8229600" cy="1938992"/>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marL="342900" indent="-342900">
              <a:buFont typeface="Arial" panose="020B0604020202020204" pitchFamily="34" charset="0"/>
              <a:buChar char="•"/>
              <a:defRPr/>
            </a:pPr>
            <a:r>
              <a:rPr lang="en-US" sz="2000" dirty="0">
                <a:latin typeface="Calibri" pitchFamily="-84" charset="0"/>
              </a:rPr>
              <a:t>A company acquires $42,000 in new equipment. </a:t>
            </a:r>
          </a:p>
          <a:p>
            <a:pPr marL="342900" indent="-342900">
              <a:buFont typeface="Arial" panose="020B0604020202020204" pitchFamily="34" charset="0"/>
              <a:buChar char="•"/>
              <a:defRPr/>
            </a:pPr>
            <a:r>
              <a:rPr lang="en-US" sz="2000" dirty="0">
                <a:latin typeface="Calibri" pitchFamily="-84" charset="0"/>
              </a:rPr>
              <a:t>In exchange, the company pays $33,000 cash and trades in old equipment. </a:t>
            </a:r>
          </a:p>
          <a:p>
            <a:pPr marL="342900" indent="-342900">
              <a:buFont typeface="Arial" panose="020B0604020202020204" pitchFamily="34" charset="0"/>
              <a:buChar char="•"/>
              <a:defRPr/>
            </a:pPr>
            <a:r>
              <a:rPr lang="en-US" sz="2000" dirty="0">
                <a:latin typeface="Calibri" pitchFamily="-84" charset="0"/>
              </a:rPr>
              <a:t>The old equipment originally cost $36,000 and has accumulated depreciation of $20,000 (book value is $16,000). </a:t>
            </a:r>
          </a:p>
          <a:p>
            <a:pPr marL="342900" indent="-342900">
              <a:buFont typeface="Arial" panose="020B0604020202020204" pitchFamily="34" charset="0"/>
              <a:buChar char="•"/>
              <a:defRPr/>
            </a:pPr>
            <a:r>
              <a:rPr lang="en-US" sz="2000" dirty="0">
                <a:latin typeface="Calibri" pitchFamily="-84" charset="0"/>
              </a:rPr>
              <a:t>This exchange has commercial substance. The old equipment has a trade-in allowance of $9,000.</a:t>
            </a:r>
          </a:p>
        </p:txBody>
      </p:sp>
      <p:sp>
        <p:nvSpPr>
          <p:cNvPr id="9" name="Rectangle 8">
            <a:extLst>
              <a:ext uri="{FF2B5EF4-FFF2-40B4-BE49-F238E27FC236}">
                <a16:creationId xmlns:a16="http://schemas.microsoft.com/office/drawing/2014/main" id="{C5D23818-8345-674B-A875-082431FAB5F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4FED1587-1ACD-F541-A923-5A28E74FB7E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104454"/>
                                        </p:tgtEl>
                                        <p:attrNameLst>
                                          <p:attrName>style.visibility</p:attrName>
                                        </p:attrNameLst>
                                      </p:cBhvr>
                                      <p:to>
                                        <p:strVal val="visible"/>
                                      </p:to>
                                    </p:set>
                                    <p:animEffect transition="in" filter="wipe(left)">
                                      <p:cBhvr>
                                        <p:cTn id="7" dur="10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4"/>
          <p:cNvSpPr>
            <a:spLocks noGrp="1"/>
          </p:cNvSpPr>
          <p:nvPr>
            <p:ph type="title"/>
          </p:nvPr>
        </p:nvSpPr>
        <p:spPr>
          <a:xfrm>
            <a:off x="215788" y="777882"/>
            <a:ext cx="8712418" cy="866227"/>
          </a:xfrm>
        </p:spPr>
        <p:txBody>
          <a:bodyPr/>
          <a:lstStyle/>
          <a:p>
            <a:pPr eaLnBrk="1" hangingPunct="1"/>
            <a:r>
              <a:rPr lang="en-US" altLang="en-US" b="1" dirty="0">
                <a:ea typeface="ＭＳ Ｐゴシック" pitchFamily="-84" charset="-128"/>
                <a:cs typeface="Arial" charset="0"/>
              </a:rPr>
              <a:t>Exchange With Commercial Substance: Journal Entry for A Gain</a:t>
            </a:r>
          </a:p>
        </p:txBody>
      </p:sp>
      <p:sp>
        <p:nvSpPr>
          <p:cNvPr id="9" name="TextBox 8"/>
          <p:cNvSpPr txBox="1">
            <a:spLocks noChangeArrowheads="1"/>
          </p:cNvSpPr>
          <p:nvPr/>
        </p:nvSpPr>
        <p:spPr bwMode="auto">
          <a:xfrm>
            <a:off x="482818" y="2168139"/>
            <a:ext cx="8178361" cy="830997"/>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a:defRPr/>
            </a:pPr>
            <a:r>
              <a:rPr lang="en-US" sz="2400" dirty="0">
                <a:solidFill>
                  <a:srgbClr val="000000"/>
                </a:solidFill>
                <a:latin typeface="Calibri" pitchFamily="-84" charset="0"/>
              </a:rPr>
              <a:t>Let’s assume the same facts as on the previous screen except that the company pays $23,000 cash with the trade-in.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pic>
        <p:nvPicPr>
          <p:cNvPr id="3" name="Picture 2"/>
          <p:cNvPicPr>
            <a:picLocks noChangeAspect="1"/>
          </p:cNvPicPr>
          <p:nvPr/>
        </p:nvPicPr>
        <p:blipFill>
          <a:blip r:embed="rId3"/>
          <a:stretch>
            <a:fillRect/>
          </a:stretch>
        </p:blipFill>
        <p:spPr>
          <a:xfrm>
            <a:off x="482818" y="3322716"/>
            <a:ext cx="8178361" cy="1905000"/>
          </a:xfrm>
          <a:prstGeom prst="rect">
            <a:avLst/>
          </a:prstGeom>
        </p:spPr>
      </p:pic>
      <p:sp>
        <p:nvSpPr>
          <p:cNvPr id="11" name="Rectangle 10">
            <a:extLst>
              <a:ext uri="{FF2B5EF4-FFF2-40B4-BE49-F238E27FC236}">
                <a16:creationId xmlns:a16="http://schemas.microsoft.com/office/drawing/2014/main" id="{99AA95B0-7D96-3B42-A6AB-E5A23F67914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3EC00A77-3D57-4448-934D-380B5721D1E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a:spLocks noGrp="1"/>
          </p:cNvSpPr>
          <p:nvPr>
            <p:ph type="title"/>
          </p:nvPr>
        </p:nvSpPr>
        <p:spPr>
          <a:xfrm>
            <a:off x="457200" y="1600200"/>
            <a:ext cx="8229600" cy="1447800"/>
          </a:xfrm>
        </p:spPr>
        <p:txBody>
          <a:bodyPr/>
          <a:lstStyle/>
          <a:p>
            <a:pPr eaLnBrk="1" hangingPunct="1"/>
            <a:r>
              <a:rPr lang="en-US" altLang="en-US" b="1" dirty="0">
                <a:ea typeface="ＭＳ Ｐゴシック" pitchFamily="-84" charset="-128"/>
              </a:rPr>
              <a:t>End of Chapter 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id="{071362D7-A115-D942-B7CF-4570581B8EE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56F7346C-A5F8-0244-AE93-80EC163CD06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6030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2798445" y="2627825"/>
            <a:ext cx="2590800" cy="1295400"/>
          </a:xfrm>
          <a:prstGeom prst="ellipse">
            <a:avLst/>
          </a:prstGeom>
          <a:ln>
            <a:headEnd/>
            <a:tailEnd/>
          </a:ln>
          <a:effectLst>
            <a:outerShdw blurRad="50800" dist="38100" dir="5400000" rotWithShape="0">
              <a:srgbClr val="000000">
                <a:alpha val="43000"/>
              </a:srgb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3200" dirty="0">
                <a:solidFill>
                  <a:schemeClr val="bg1"/>
                </a:solidFill>
                <a:effectLst>
                  <a:outerShdw blurRad="38100" dist="38100" dir="2700000" algn="tl">
                    <a:srgbClr val="C0C0C0"/>
                  </a:outerShdw>
                </a:effectLst>
                <a:cs typeface="Arial" charset="0"/>
              </a:rPr>
              <a:t>Acquisition</a:t>
            </a:r>
            <a:br>
              <a:rPr lang="en-US" sz="3200" dirty="0">
                <a:solidFill>
                  <a:schemeClr val="bg1"/>
                </a:solidFill>
                <a:effectLst>
                  <a:outerShdw blurRad="38100" dist="38100" dir="2700000" algn="tl">
                    <a:srgbClr val="C0C0C0"/>
                  </a:outerShdw>
                </a:effectLst>
                <a:cs typeface="Arial" charset="0"/>
              </a:rPr>
            </a:br>
            <a:r>
              <a:rPr lang="en-US" sz="3200" dirty="0">
                <a:solidFill>
                  <a:schemeClr val="bg1"/>
                </a:solidFill>
                <a:effectLst>
                  <a:outerShdw blurRad="38100" dist="38100" dir="2700000" algn="tl">
                    <a:srgbClr val="C0C0C0"/>
                  </a:outerShdw>
                </a:effectLst>
                <a:cs typeface="Arial" charset="0"/>
              </a:rPr>
              <a:t>Cost</a:t>
            </a:r>
          </a:p>
        </p:txBody>
      </p:sp>
      <p:sp>
        <p:nvSpPr>
          <p:cNvPr id="117766" name="Line 5"/>
          <p:cNvSpPr>
            <a:spLocks noChangeShapeType="1"/>
          </p:cNvSpPr>
          <p:nvPr/>
        </p:nvSpPr>
        <p:spPr bwMode="auto">
          <a:xfrm flipH="1">
            <a:off x="5371234" y="2519271"/>
            <a:ext cx="1295400" cy="685800"/>
          </a:xfrm>
          <a:prstGeom prst="line">
            <a:avLst/>
          </a:prstGeom>
          <a:noFill/>
          <a:ln w="50800">
            <a:solidFill>
              <a:srgbClr val="FF0000"/>
            </a:solidFill>
            <a:round/>
            <a:headEnd/>
            <a:tailEnd type="triangle" w="med" len="med"/>
          </a:ln>
          <a:effectLst>
            <a:outerShdw dist="35921" dir="2700000" algn="ctr" rotWithShape="0">
              <a:schemeClr val="tx2"/>
            </a:outerShdw>
          </a:effectLst>
        </p:spPr>
        <p:txBody>
          <a:bodyPr/>
          <a:lstStyle/>
          <a:p>
            <a:endParaRPr lang="en-US" dirty="0"/>
          </a:p>
        </p:txBody>
      </p:sp>
      <p:sp>
        <p:nvSpPr>
          <p:cNvPr id="117767" name="Rectangle 6"/>
          <p:cNvSpPr>
            <a:spLocks noChangeArrowheads="1"/>
          </p:cNvSpPr>
          <p:nvPr/>
        </p:nvSpPr>
        <p:spPr bwMode="auto">
          <a:xfrm>
            <a:off x="6348326" y="1858962"/>
            <a:ext cx="2371725" cy="1844675"/>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lIns="90488" tIns="44450" rIns="90488" bIns="44450">
            <a:spAutoFit/>
          </a:bodyPr>
          <a:lstStyle/>
          <a:p>
            <a:pPr algn="ctr">
              <a:lnSpc>
                <a:spcPct val="95000"/>
              </a:lnSpc>
              <a:spcBef>
                <a:spcPct val="60000"/>
              </a:spcBef>
            </a:pPr>
            <a:r>
              <a:rPr lang="en-US" altLang="en-US" sz="2400" dirty="0">
                <a:latin typeface="Calibri" pitchFamily="-84" charset="0"/>
              </a:rPr>
              <a:t>All expenditures needed to prepare the asset for its intended use</a:t>
            </a:r>
          </a:p>
        </p:txBody>
      </p:sp>
      <p:sp>
        <p:nvSpPr>
          <p:cNvPr id="117768" name="Line 8"/>
          <p:cNvSpPr>
            <a:spLocks noChangeShapeType="1"/>
          </p:cNvSpPr>
          <p:nvPr/>
        </p:nvSpPr>
        <p:spPr bwMode="auto">
          <a:xfrm>
            <a:off x="1410794" y="2811160"/>
            <a:ext cx="1459706" cy="228600"/>
          </a:xfrm>
          <a:prstGeom prst="line">
            <a:avLst/>
          </a:prstGeom>
          <a:noFill/>
          <a:ln w="50800">
            <a:solidFill>
              <a:srgbClr val="FF0000"/>
            </a:solidFill>
            <a:round/>
            <a:headEnd/>
            <a:tailEnd type="triangle" w="med" len="med"/>
          </a:ln>
          <a:effectLst>
            <a:outerShdw dist="35921" dir="2700000" algn="ctr" rotWithShape="0">
              <a:schemeClr val="tx2"/>
            </a:outerShdw>
          </a:effectLst>
        </p:spPr>
        <p:txBody>
          <a:bodyPr/>
          <a:lstStyle/>
          <a:p>
            <a:endParaRPr lang="en-US" dirty="0"/>
          </a:p>
        </p:txBody>
      </p:sp>
      <p:sp>
        <p:nvSpPr>
          <p:cNvPr id="117769" name="Rectangle 9"/>
          <p:cNvSpPr>
            <a:spLocks noChangeArrowheads="1"/>
          </p:cNvSpPr>
          <p:nvPr/>
        </p:nvSpPr>
        <p:spPr bwMode="auto">
          <a:xfrm>
            <a:off x="520152" y="2438400"/>
            <a:ext cx="1319212" cy="828675"/>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wrap="none" lIns="90488" tIns="44450" rIns="90488" bIns="44450">
            <a:spAutoFit/>
          </a:bodyPr>
          <a:lstStyle/>
          <a:p>
            <a:pPr algn="ctr"/>
            <a:r>
              <a:rPr lang="en-US" altLang="en-US" sz="2400" dirty="0">
                <a:latin typeface="Calibri" pitchFamily="-84" charset="0"/>
              </a:rPr>
              <a:t>Purchase</a:t>
            </a:r>
            <a:br>
              <a:rPr lang="en-US" altLang="en-US" sz="2400" dirty="0">
                <a:latin typeface="Calibri" pitchFamily="-84" charset="0"/>
              </a:rPr>
            </a:br>
            <a:r>
              <a:rPr lang="en-US" altLang="en-US" sz="2400" dirty="0">
                <a:latin typeface="Calibri" pitchFamily="-84" charset="0"/>
              </a:rPr>
              <a:t>price</a:t>
            </a:r>
          </a:p>
        </p:txBody>
      </p:sp>
      <p:sp>
        <p:nvSpPr>
          <p:cNvPr id="117770" name="Rectangle 10"/>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84" charset="-128"/>
                <a:cs typeface="Arial" charset="0"/>
              </a:rPr>
              <a:t>Cost Determination</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3"/>
          <p:cNvSpPr>
            <a:spLocks noChangeArrowheads="1"/>
          </p:cNvSpPr>
          <p:nvPr/>
        </p:nvSpPr>
        <p:spPr bwMode="auto">
          <a:xfrm>
            <a:off x="1885632" y="4124142"/>
            <a:ext cx="4416425" cy="1936428"/>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lIns="90488" tIns="44450" rIns="90488" bIns="44450">
            <a:spAutoFit/>
          </a:bodyPr>
          <a:lstStyle/>
          <a:p>
            <a:pPr algn="ctr"/>
            <a:r>
              <a:rPr lang="en-US" altLang="en-US" sz="2400" dirty="0">
                <a:latin typeface="Calibri" pitchFamily="-84" charset="0"/>
              </a:rPr>
              <a:t>Acquisition cost includes all normal and reasonable expenditures necessary to get the asset in place and ready for intended use</a:t>
            </a:r>
          </a:p>
        </p:txBody>
      </p:sp>
      <p:sp>
        <p:nvSpPr>
          <p:cNvPr id="15" name="Rounded Rectangle 15">
            <a:extLst>
              <a:ext uri="{FF2B5EF4-FFF2-40B4-BE49-F238E27FC236}">
                <a16:creationId xmlns:a16="http://schemas.microsoft.com/office/drawing/2014/main" id="{D3E1A7EA-CBF7-4814-B923-ECDDCC434048}"/>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16" name="Rectangle 15">
            <a:extLst>
              <a:ext uri="{FF2B5EF4-FFF2-40B4-BE49-F238E27FC236}">
                <a16:creationId xmlns:a16="http://schemas.microsoft.com/office/drawing/2014/main" id="{01268B19-41CD-F940-8EB5-CAAC3115B5E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CD9ACDBD-1464-F247-9B90-E3DC66A500C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flipH="1">
            <a:off x="6077219" y="3597072"/>
            <a:ext cx="5334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3" name="Line 3"/>
          <p:cNvSpPr>
            <a:spLocks noChangeShapeType="1"/>
          </p:cNvSpPr>
          <p:nvPr/>
        </p:nvSpPr>
        <p:spPr bwMode="auto">
          <a:xfrm flipH="1" flipV="1">
            <a:off x="5854969" y="4833334"/>
            <a:ext cx="838200" cy="3941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4" name="Line 4"/>
          <p:cNvSpPr>
            <a:spLocks noChangeShapeType="1"/>
          </p:cNvSpPr>
          <p:nvPr/>
        </p:nvSpPr>
        <p:spPr bwMode="auto">
          <a:xfrm flipV="1">
            <a:off x="5550169" y="2255634"/>
            <a:ext cx="838200" cy="3810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5" name="Line 5"/>
          <p:cNvSpPr>
            <a:spLocks noChangeShapeType="1"/>
          </p:cNvSpPr>
          <p:nvPr/>
        </p:nvSpPr>
        <p:spPr bwMode="auto">
          <a:xfrm>
            <a:off x="2197369" y="2103234"/>
            <a:ext cx="13716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6" name="Line 6"/>
          <p:cNvSpPr>
            <a:spLocks noChangeShapeType="1"/>
          </p:cNvSpPr>
          <p:nvPr/>
        </p:nvSpPr>
        <p:spPr bwMode="auto">
          <a:xfrm flipV="1">
            <a:off x="1968769" y="3855834"/>
            <a:ext cx="12192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18791" name="Rectangle 7"/>
          <p:cNvSpPr>
            <a:spLocks noChangeArrowheads="1"/>
          </p:cNvSpPr>
          <p:nvPr/>
        </p:nvSpPr>
        <p:spPr bwMode="auto">
          <a:xfrm>
            <a:off x="927369" y="1771447"/>
            <a:ext cx="1319213"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Purchase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price</a:t>
            </a:r>
          </a:p>
        </p:txBody>
      </p:sp>
      <p:sp>
        <p:nvSpPr>
          <p:cNvPr id="118792" name="Rectangle 8"/>
          <p:cNvSpPr>
            <a:spLocks noChangeArrowheads="1"/>
          </p:cNvSpPr>
          <p:nvPr/>
        </p:nvSpPr>
        <p:spPr bwMode="auto">
          <a:xfrm>
            <a:off x="517000" y="4465434"/>
            <a:ext cx="2200275" cy="1197764"/>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square" lIns="90488" tIns="44450" rIns="90488" bIns="44450">
            <a:spAutoFit/>
          </a:bodyPr>
          <a:lstStyle/>
          <a:p>
            <a:pPr algn="ctr"/>
            <a:r>
              <a:rPr lang="en-US" altLang="en-US" sz="2400" dirty="0">
                <a:solidFill>
                  <a:srgbClr val="862110"/>
                </a:solidFill>
                <a:latin typeface="Calibri" pitchFamily="-84" charset="0"/>
              </a:rPr>
              <a:t>Installing,</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assembling, and</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testing</a:t>
            </a:r>
          </a:p>
        </p:txBody>
      </p:sp>
      <p:sp>
        <p:nvSpPr>
          <p:cNvPr id="118793" name="Rectangle 9"/>
          <p:cNvSpPr>
            <a:spLocks noChangeArrowheads="1"/>
          </p:cNvSpPr>
          <p:nvPr/>
        </p:nvSpPr>
        <p:spPr bwMode="auto">
          <a:xfrm>
            <a:off x="6421707" y="4781347"/>
            <a:ext cx="2143125"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Insurance while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in transit</a:t>
            </a:r>
          </a:p>
        </p:txBody>
      </p:sp>
      <p:sp>
        <p:nvSpPr>
          <p:cNvPr id="118794" name="Rectangle 10"/>
          <p:cNvSpPr>
            <a:spLocks noChangeArrowheads="1"/>
          </p:cNvSpPr>
          <p:nvPr/>
        </p:nvSpPr>
        <p:spPr bwMode="auto">
          <a:xfrm>
            <a:off x="6282007" y="2000047"/>
            <a:ext cx="852487"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Taxes</a:t>
            </a:r>
          </a:p>
        </p:txBody>
      </p:sp>
      <p:sp>
        <p:nvSpPr>
          <p:cNvPr id="118795" name="Rectangle 11"/>
          <p:cNvSpPr>
            <a:spLocks noChangeArrowheads="1"/>
          </p:cNvSpPr>
          <p:nvPr/>
        </p:nvSpPr>
        <p:spPr bwMode="auto">
          <a:xfrm>
            <a:off x="6636019" y="3181147"/>
            <a:ext cx="2017713"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Transportation</a:t>
            </a:r>
          </a:p>
          <a:p>
            <a:pPr algn="ctr"/>
            <a:r>
              <a:rPr lang="en-US" altLang="en-US" sz="2400" dirty="0">
                <a:solidFill>
                  <a:srgbClr val="862110"/>
                </a:solidFill>
                <a:latin typeface="Calibri" pitchFamily="-84" charset="0"/>
              </a:rPr>
              <a:t>charges</a:t>
            </a:r>
          </a:p>
        </p:txBody>
      </p:sp>
      <p:sp>
        <p:nvSpPr>
          <p:cNvPr id="118796" name="Rectangle 12"/>
          <p:cNvSpPr>
            <a:spLocks noGrp="1" noChangeArrowheads="1"/>
          </p:cNvSpPr>
          <p:nvPr>
            <p:ph type="title"/>
          </p:nvPr>
        </p:nvSpPr>
        <p:spPr>
          <a:xfrm>
            <a:off x="457200" y="457200"/>
            <a:ext cx="8229600" cy="1219200"/>
          </a:xfrm>
        </p:spPr>
        <p:txBody>
          <a:bodyPr/>
          <a:lstStyle/>
          <a:p>
            <a:pPr eaLnBrk="1" hangingPunct="1"/>
            <a:r>
              <a:rPr lang="en-US" altLang="en-US" b="1" dirty="0">
                <a:ea typeface="ＭＳ Ｐゴシック" pitchFamily="-84" charset="-128"/>
                <a:cs typeface="Arial" charset="0"/>
              </a:rPr>
              <a:t>Machinery and Equipment</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Oval 16"/>
          <p:cNvSpPr/>
          <p:nvPr/>
        </p:nvSpPr>
        <p:spPr>
          <a:xfrm>
            <a:off x="3187969" y="2441901"/>
            <a:ext cx="2971800" cy="2937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Machinery and Equipment</a:t>
            </a:r>
          </a:p>
        </p:txBody>
      </p:sp>
      <p:sp>
        <p:nvSpPr>
          <p:cNvPr id="20" name="Rounded Rectangle 15">
            <a:extLst>
              <a:ext uri="{FF2B5EF4-FFF2-40B4-BE49-F238E27FC236}">
                <a16:creationId xmlns:a16="http://schemas.microsoft.com/office/drawing/2014/main" id="{5A309EB0-F893-4D68-BD77-78D12011865D}"/>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18" name="Rectangle 17">
            <a:extLst>
              <a:ext uri="{FF2B5EF4-FFF2-40B4-BE49-F238E27FC236}">
                <a16:creationId xmlns:a16="http://schemas.microsoft.com/office/drawing/2014/main" id="{80DA4E7A-8DD4-AD44-9190-7A2F12D4F96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id="{FEA15082-E207-144C-9EE9-CA779B511F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H="1">
            <a:off x="6105878" y="4006850"/>
            <a:ext cx="5334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19" name="Line 3"/>
          <p:cNvSpPr>
            <a:spLocks noChangeShapeType="1"/>
          </p:cNvSpPr>
          <p:nvPr/>
        </p:nvSpPr>
        <p:spPr bwMode="auto">
          <a:xfrm flipV="1">
            <a:off x="5399277" y="2227841"/>
            <a:ext cx="1524000" cy="7620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0" name="Line 4"/>
          <p:cNvSpPr>
            <a:spLocks noChangeShapeType="1"/>
          </p:cNvSpPr>
          <p:nvPr/>
        </p:nvSpPr>
        <p:spPr bwMode="auto">
          <a:xfrm>
            <a:off x="3706100" y="2456353"/>
            <a:ext cx="609600" cy="388938"/>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1" name="Line 5"/>
          <p:cNvSpPr>
            <a:spLocks noChangeShapeType="1"/>
          </p:cNvSpPr>
          <p:nvPr/>
        </p:nvSpPr>
        <p:spPr bwMode="auto">
          <a:xfrm flipV="1">
            <a:off x="4572000" y="5189538"/>
            <a:ext cx="0" cy="531812"/>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2" name="Line 6"/>
          <p:cNvSpPr>
            <a:spLocks noChangeShapeType="1"/>
          </p:cNvSpPr>
          <p:nvPr/>
        </p:nvSpPr>
        <p:spPr bwMode="auto">
          <a:xfrm>
            <a:off x="2209800" y="4008438"/>
            <a:ext cx="11430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19815" name="Rectangle 7"/>
          <p:cNvSpPr>
            <a:spLocks noChangeArrowheads="1"/>
          </p:cNvSpPr>
          <p:nvPr/>
        </p:nvSpPr>
        <p:spPr bwMode="auto">
          <a:xfrm>
            <a:off x="571500" y="1776991"/>
            <a:ext cx="3105150" cy="831850"/>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lIns="90488" tIns="44450" rIns="90488" bIns="44450">
            <a:spAutoFit/>
          </a:bodyPr>
          <a:lstStyle/>
          <a:p>
            <a:pPr algn="ctr"/>
            <a:r>
              <a:rPr lang="en-US" altLang="en-US" sz="2400" dirty="0">
                <a:solidFill>
                  <a:srgbClr val="862110"/>
                </a:solidFill>
                <a:latin typeface="Calibri" pitchFamily="-84" charset="0"/>
              </a:rPr>
              <a:t>Cost of purchase or construction</a:t>
            </a:r>
          </a:p>
        </p:txBody>
      </p:sp>
      <p:sp>
        <p:nvSpPr>
          <p:cNvPr id="119816" name="Rectangle 8"/>
          <p:cNvSpPr>
            <a:spLocks noChangeArrowheads="1"/>
          </p:cNvSpPr>
          <p:nvPr/>
        </p:nvSpPr>
        <p:spPr bwMode="auto">
          <a:xfrm>
            <a:off x="768350" y="3548726"/>
            <a:ext cx="1441450"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Brokerage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fees</a:t>
            </a:r>
          </a:p>
        </p:txBody>
      </p:sp>
      <p:sp>
        <p:nvSpPr>
          <p:cNvPr id="119817" name="Rectangle 9"/>
          <p:cNvSpPr>
            <a:spLocks noChangeArrowheads="1"/>
          </p:cNvSpPr>
          <p:nvPr/>
        </p:nvSpPr>
        <p:spPr bwMode="auto">
          <a:xfrm>
            <a:off x="4145756" y="5721350"/>
            <a:ext cx="852488" cy="458788"/>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Taxes</a:t>
            </a:r>
          </a:p>
        </p:txBody>
      </p:sp>
      <p:sp>
        <p:nvSpPr>
          <p:cNvPr id="119818" name="Rectangle 10"/>
          <p:cNvSpPr>
            <a:spLocks noChangeArrowheads="1"/>
          </p:cNvSpPr>
          <p:nvPr/>
        </p:nvSpPr>
        <p:spPr bwMode="auto">
          <a:xfrm>
            <a:off x="6831013" y="1954213"/>
            <a:ext cx="1312862"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fees</a:t>
            </a:r>
          </a:p>
        </p:txBody>
      </p:sp>
      <p:sp>
        <p:nvSpPr>
          <p:cNvPr id="119819" name="Rectangle 11"/>
          <p:cNvSpPr>
            <a:spLocks noChangeArrowheads="1"/>
          </p:cNvSpPr>
          <p:nvPr/>
        </p:nvSpPr>
        <p:spPr bwMode="auto">
          <a:xfrm>
            <a:off x="6673910" y="3815241"/>
            <a:ext cx="1860550"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Attorney fees</a:t>
            </a:r>
          </a:p>
        </p:txBody>
      </p:sp>
      <p:sp>
        <p:nvSpPr>
          <p:cNvPr id="119820" name="Rectangle 12"/>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84" charset="-128"/>
                <a:cs typeface="Arial" charset="0"/>
              </a:rPr>
              <a:t>Buildings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Oval 16"/>
          <p:cNvSpPr/>
          <p:nvPr/>
        </p:nvSpPr>
        <p:spPr>
          <a:xfrm>
            <a:off x="3397956" y="2827338"/>
            <a:ext cx="2707922"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Buildings</a:t>
            </a:r>
          </a:p>
        </p:txBody>
      </p:sp>
      <p:sp>
        <p:nvSpPr>
          <p:cNvPr id="20" name="Rounded Rectangle 15">
            <a:extLst>
              <a:ext uri="{FF2B5EF4-FFF2-40B4-BE49-F238E27FC236}">
                <a16:creationId xmlns:a16="http://schemas.microsoft.com/office/drawing/2014/main" id="{887CC93A-85CC-4D56-91D5-F61A8F1437CC}"/>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18" name="Rectangle 17">
            <a:extLst>
              <a:ext uri="{FF2B5EF4-FFF2-40B4-BE49-F238E27FC236}">
                <a16:creationId xmlns:a16="http://schemas.microsoft.com/office/drawing/2014/main" id="{A8EA8243-6783-0C41-962F-F9AB5B278D7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id="{C8E70C2B-EAA0-0B40-8E4E-F712E39FECD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84" charset="-128"/>
                <a:cs typeface="Arial" charset="0"/>
              </a:rPr>
              <a:t>Land Improvements</a:t>
            </a:r>
          </a:p>
        </p:txBody>
      </p:sp>
      <p:sp>
        <p:nvSpPr>
          <p:cNvPr id="120835" name="Text Box 3"/>
          <p:cNvSpPr txBox="1">
            <a:spLocks noChangeArrowheads="1"/>
          </p:cNvSpPr>
          <p:nvPr/>
        </p:nvSpPr>
        <p:spPr bwMode="auto">
          <a:xfrm>
            <a:off x="457200" y="1905000"/>
            <a:ext cx="8305800" cy="1066800"/>
          </a:xfrm>
          <a:prstGeom prst="rect">
            <a:avLst/>
          </a:prstGeom>
          <a:gradFill rotWithShape="1">
            <a:gsLst>
              <a:gs pos="0">
                <a:srgbClr val="E5EEFF"/>
              </a:gs>
              <a:gs pos="64999">
                <a:srgbClr val="BFD5FF"/>
              </a:gs>
              <a:gs pos="100000">
                <a:srgbClr val="A3C4FF"/>
              </a:gs>
            </a:gsLst>
            <a:lin ang="5400000" scaled="1"/>
          </a:gradFill>
          <a:ln w="28575">
            <a:solidFill>
              <a:srgbClr val="10253F"/>
            </a:solidFill>
            <a:round/>
            <a:headEnd/>
            <a:tailEnd/>
          </a:ln>
          <a:effectLst>
            <a:outerShdw dist="38100" dir="2700000" algn="br" rotWithShape="0">
              <a:srgbClr val="808080">
                <a:alpha val="42998"/>
              </a:srgbClr>
            </a:outerShdw>
          </a:effectLst>
        </p:spPr>
        <p:txBody>
          <a:bodyPr>
            <a:spAutoFit/>
          </a:bodyPr>
          <a:lstStyle/>
          <a:p>
            <a:pPr algn="ctr"/>
            <a:r>
              <a:rPr lang="en-US" altLang="en-US" sz="3200" dirty="0">
                <a:solidFill>
                  <a:srgbClr val="000000"/>
                </a:solidFill>
                <a:latin typeface="Calibri" pitchFamily="-84" charset="0"/>
              </a:rPr>
              <a:t>Parking lots, driveways, fences, walks, shrubs, and lighting systems.</a:t>
            </a:r>
          </a:p>
        </p:txBody>
      </p:sp>
      <p:sp>
        <p:nvSpPr>
          <p:cNvPr id="7" name="Oval 6"/>
          <p:cNvSpPr>
            <a:spLocks noChangeArrowheads="1"/>
          </p:cNvSpPr>
          <p:nvPr/>
        </p:nvSpPr>
        <p:spPr bwMode="auto">
          <a:xfrm>
            <a:off x="2362200" y="3505200"/>
            <a:ext cx="4343400" cy="24384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38100" dir="2700000" algn="br" rotWithShape="0">
              <a:srgbClr val="808080">
                <a:alpha val="42998"/>
              </a:srgbClr>
            </a:outerShdw>
          </a:effectLst>
        </p:spPr>
        <p:txBody>
          <a:bodyPr anchor="ctr"/>
          <a:lstStyle/>
          <a:p>
            <a:pPr algn="ctr">
              <a:defRPr/>
            </a:pPr>
            <a:r>
              <a:rPr lang="en-US" sz="3200" dirty="0">
                <a:effectLst>
                  <a:outerShdw blurRad="38100" dist="38100" dir="2700000" algn="tl">
                    <a:srgbClr val="000000"/>
                  </a:outerShdw>
                </a:effectLst>
                <a:latin typeface="Calibri" pitchFamily="-84" charset="0"/>
              </a:rPr>
              <a:t>Depreciate</a:t>
            </a:r>
            <a:br>
              <a:rPr lang="en-US" sz="3200" dirty="0">
                <a:effectLst>
                  <a:outerShdw blurRad="38100" dist="38100" dir="2700000" algn="tl">
                    <a:srgbClr val="000000"/>
                  </a:outerShdw>
                </a:effectLst>
                <a:latin typeface="Calibri" pitchFamily="-84" charset="0"/>
              </a:rPr>
            </a:br>
            <a:r>
              <a:rPr lang="en-US" sz="3200" dirty="0">
                <a:effectLst>
                  <a:outerShdw blurRad="38100" dist="38100" dir="2700000" algn="tl">
                    <a:srgbClr val="000000"/>
                  </a:outerShdw>
                </a:effectLst>
                <a:latin typeface="Calibri" pitchFamily="-84" charset="0"/>
              </a:rPr>
              <a:t>over useful life of improvements.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5">
            <a:extLst>
              <a:ext uri="{FF2B5EF4-FFF2-40B4-BE49-F238E27FC236}">
                <a16:creationId xmlns:a16="http://schemas.microsoft.com/office/drawing/2014/main" id="{3E357946-F9A4-41C3-B72A-9BB7363C96F1}"/>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C</a:t>
            </a:r>
            <a:r>
              <a:rPr lang="en-US" sz="1100" dirty="0" err="1"/>
              <a:t>ompute</a:t>
            </a:r>
            <a:r>
              <a:rPr lang="en-US" sz="1100" dirty="0"/>
              <a:t> the cost of plant assets.</a:t>
            </a:r>
          </a:p>
        </p:txBody>
      </p:sp>
      <p:sp>
        <p:nvSpPr>
          <p:cNvPr id="9" name="Rectangle 8">
            <a:extLst>
              <a:ext uri="{FF2B5EF4-FFF2-40B4-BE49-F238E27FC236}">
                <a16:creationId xmlns:a16="http://schemas.microsoft.com/office/drawing/2014/main" id="{ED8D9A1F-7EE1-3643-B03F-0329F875D8A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D05A0C80-A30E-6F43-9E7A-0F127C2309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10552</TotalTime>
  <Words>8022</Words>
  <Application>Microsoft Office PowerPoint</Application>
  <PresentationFormat>On-screen Show (4:3)</PresentationFormat>
  <Paragraphs>640</Paragraphs>
  <Slides>59</Slides>
  <Notes>59</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59</vt:i4>
      </vt:variant>
    </vt:vector>
  </HeadingPairs>
  <TitlesOfParts>
    <vt:vector size="75" baseType="lpstr">
      <vt:lpstr>Arial</vt:lpstr>
      <vt:lpstr>Arial Narrow</vt:lpstr>
      <vt:lpstr>Berlin Sans FB</vt:lpstr>
      <vt:lpstr>Calibri</vt:lpstr>
      <vt:lpstr>Century Schoolbook</vt:lpstr>
      <vt:lpstr>Palatino Linotype</vt:lpstr>
      <vt:lpstr>STIX Two Text</vt:lpstr>
      <vt:lpstr>Times New Roman</vt:lpstr>
      <vt:lpstr>Wingdings</vt:lpstr>
      <vt:lpstr>Wingdings 2</vt:lpstr>
      <vt:lpstr>16_Office Theme</vt:lpstr>
      <vt:lpstr>1_Office Theme</vt:lpstr>
      <vt:lpstr>3_Office Theme</vt:lpstr>
      <vt:lpstr>6_Office Theme</vt:lpstr>
      <vt:lpstr>7_Office Theme</vt:lpstr>
      <vt:lpstr>Worksheet</vt:lpstr>
      <vt:lpstr>Accounting for Long-Term Assets </vt:lpstr>
      <vt:lpstr>Chapter 8 Learning Objectives</vt:lpstr>
      <vt:lpstr>  Compute the cost of plant assets.   </vt:lpstr>
      <vt:lpstr>Plant Assets: Definition</vt:lpstr>
      <vt:lpstr>Plant Assets: Four Issues</vt:lpstr>
      <vt:lpstr>Cost Determination</vt:lpstr>
      <vt:lpstr>Machinery and Equipment</vt:lpstr>
      <vt:lpstr>Buildings</vt:lpstr>
      <vt:lpstr>Land Improvements</vt:lpstr>
      <vt:lpstr>Land</vt:lpstr>
      <vt:lpstr>Lump-Sum Purchase</vt:lpstr>
      <vt:lpstr>  Compute and record depreciation using the straight-line, units-of-production, and declining-balance methods. </vt:lpstr>
      <vt:lpstr>Depreciation</vt:lpstr>
      <vt:lpstr>Factors in Computing Depreciation</vt:lpstr>
      <vt:lpstr>Depreciation Methods</vt:lpstr>
      <vt:lpstr>Straight-Line Method: Example</vt:lpstr>
      <vt:lpstr>Straight-Line Method:  Balance Sheet</vt:lpstr>
      <vt:lpstr>Straight-Line Depreciation Schedule</vt:lpstr>
      <vt:lpstr>Units-of-Production Method:  Two-Step Process</vt:lpstr>
      <vt:lpstr>Units-of-Production Method: Example</vt:lpstr>
      <vt:lpstr>Units-of-Production Depreciation Schedule</vt:lpstr>
      <vt:lpstr>Declining-Balance Method:  Three Steps</vt:lpstr>
      <vt:lpstr>Double-Declining-Balance Method: Schedule</vt:lpstr>
      <vt:lpstr>Comparing Depreciation Methods</vt:lpstr>
      <vt:lpstr>Depreciation for Tax Reporting</vt:lpstr>
      <vt:lpstr>  Explain depreciation for partial years and changes in estimates.   </vt:lpstr>
      <vt:lpstr>Partial-Year Depreciation</vt:lpstr>
      <vt:lpstr>Changes in Estimates</vt:lpstr>
      <vt:lpstr>Changes in Estimates for Depreciation</vt:lpstr>
      <vt:lpstr>Asset Impairment </vt:lpstr>
      <vt:lpstr>  Distinguish between revenue and capital expenditures, and account for them.   </vt:lpstr>
      <vt:lpstr>Additional Expenditures</vt:lpstr>
      <vt:lpstr>Revenue and Capital Expenditures</vt:lpstr>
      <vt:lpstr>Revenue and Capital Expenditures (continued)</vt:lpstr>
      <vt:lpstr>  Account for asset disposal through discarding or selling an asset.    </vt:lpstr>
      <vt:lpstr>Disposals of Plant Assets</vt:lpstr>
      <vt:lpstr>Discarding Plant Assets</vt:lpstr>
      <vt:lpstr>Discarding Plant Assets:  Asset Fully Depreciated</vt:lpstr>
      <vt:lpstr>Discarding Plant Assets:  Asset Not Fully Depreciated</vt:lpstr>
      <vt:lpstr>Selling Plant Assets – At Book Value</vt:lpstr>
      <vt:lpstr>Selling Plant Assets – Above Book Value</vt:lpstr>
      <vt:lpstr>Selling Plant Assets – Below Book Value</vt:lpstr>
      <vt:lpstr>   Account for natural resource assets and their depletion.   </vt:lpstr>
      <vt:lpstr>Natural Resources</vt:lpstr>
      <vt:lpstr>Cost Determination and Depletion</vt:lpstr>
      <vt:lpstr>Depletion of Natural Resources</vt:lpstr>
      <vt:lpstr>Depletion of Natural Resources: Journal Entry</vt:lpstr>
      <vt:lpstr>Plant Assets Tied into Extracting</vt:lpstr>
      <vt:lpstr>  Account for intangible assets.   </vt:lpstr>
      <vt:lpstr>Intangible Assets</vt:lpstr>
      <vt:lpstr>Cost Determination and Amortization</vt:lpstr>
      <vt:lpstr>  Compute total asset turnover and apply it to analyze a company’s use of assets.   </vt:lpstr>
      <vt:lpstr>Total Asset Turnover</vt:lpstr>
      <vt:lpstr>  Appendix 8A Account for asset exchanges.   </vt:lpstr>
      <vt:lpstr>Exchanging Plant Assets</vt:lpstr>
      <vt:lpstr>Exchange with Commercial Substance: A Loss</vt:lpstr>
      <vt:lpstr>Exchange with Commercial Substance: Journal Entry for A Loss</vt:lpstr>
      <vt:lpstr>Exchange With Commercial Substance: Journal Entry for A Gain</vt:lpstr>
      <vt:lpstr>End of Chapter 8</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570</cp:revision>
  <dcterms:created xsi:type="dcterms:W3CDTF">2012-08-14T20:05:32Z</dcterms:created>
  <dcterms:modified xsi:type="dcterms:W3CDTF">2020-05-07T01:52:11Z</dcterms:modified>
</cp:coreProperties>
</file>