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1.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 id="2147484173" r:id="rId2"/>
    <p:sldMasterId id="2147484209" r:id="rId3"/>
  </p:sldMasterIdLst>
  <p:notesMasterIdLst>
    <p:notesMasterId r:id="rId44"/>
  </p:notesMasterIdLst>
  <p:handoutMasterIdLst>
    <p:handoutMasterId r:id="rId45"/>
  </p:handoutMasterIdLst>
  <p:sldIdLst>
    <p:sldId id="504" r:id="rId4"/>
    <p:sldId id="544" r:id="rId5"/>
    <p:sldId id="526" r:id="rId6"/>
    <p:sldId id="459" r:id="rId7"/>
    <p:sldId id="542" r:id="rId8"/>
    <p:sldId id="461" r:id="rId9"/>
    <p:sldId id="547" r:id="rId10"/>
    <p:sldId id="528" r:id="rId11"/>
    <p:sldId id="465" r:id="rId12"/>
    <p:sldId id="466" r:id="rId13"/>
    <p:sldId id="506" r:id="rId14"/>
    <p:sldId id="530" r:id="rId15"/>
    <p:sldId id="543" r:id="rId16"/>
    <p:sldId id="508" r:id="rId17"/>
    <p:sldId id="476" r:id="rId18"/>
    <p:sldId id="509" r:id="rId19"/>
    <p:sldId id="510" r:id="rId20"/>
    <p:sldId id="511" r:id="rId21"/>
    <p:sldId id="513" r:id="rId22"/>
    <p:sldId id="516" r:id="rId23"/>
    <p:sldId id="517" r:id="rId24"/>
    <p:sldId id="532" r:id="rId25"/>
    <p:sldId id="518" r:id="rId26"/>
    <p:sldId id="534" r:id="rId27"/>
    <p:sldId id="519" r:id="rId28"/>
    <p:sldId id="536" r:id="rId29"/>
    <p:sldId id="520" r:id="rId30"/>
    <p:sldId id="538" r:id="rId31"/>
    <p:sldId id="521" r:id="rId32"/>
    <p:sldId id="490" r:id="rId33"/>
    <p:sldId id="546" r:id="rId34"/>
    <p:sldId id="545" r:id="rId35"/>
    <p:sldId id="540" r:id="rId36"/>
    <p:sldId id="498" r:id="rId37"/>
    <p:sldId id="499" r:id="rId38"/>
    <p:sldId id="500" r:id="rId39"/>
    <p:sldId id="501" r:id="rId40"/>
    <p:sldId id="502" r:id="rId41"/>
    <p:sldId id="503" r:id="rId42"/>
    <p:sldId id="258" r:id="rId4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4" clrIdx="0"/>
  <p:cmAuthor id="1" name="Helen" initials="H" lastIdx="12" clrIdx="1"/>
  <p:cmAuthor id="2" name="April Mohr" initials="AM" lastIdx="8" clrIdx="2">
    <p:extLst/>
  </p:cmAuthor>
  <p:cmAuthor id="3" name="Wanda Wong" initials="WW"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55137" autoAdjust="0"/>
  </p:normalViewPr>
  <p:slideViewPr>
    <p:cSldViewPr>
      <p:cViewPr varScale="1">
        <p:scale>
          <a:sx n="50" d="100"/>
          <a:sy n="50" d="100"/>
        </p:scale>
        <p:origin x="-25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20-</a:t>
            </a:r>
            <a:fld id="{8AE14B76-F81F-42C9-8D4E-390BA36C25AE}" type="slidenum">
              <a:rPr lang="en-US"/>
              <a:pPr>
                <a:defRPr/>
              </a:pPr>
              <a:t>‹#›</a:t>
            </a:fld>
            <a:endParaRPr lang="en-US" dirty="0"/>
          </a:p>
        </p:txBody>
      </p:sp>
    </p:spTree>
    <p:extLst>
      <p:ext uri="{BB962C8B-B14F-4D97-AF65-F5344CB8AC3E}">
        <p14:creationId xmlns:p14="http://schemas.microsoft.com/office/powerpoint/2010/main" val="4236300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20 - </a:t>
            </a:r>
            <a:fld id="{516A88D6-9655-4EDC-ACE6-03DBCE59D16A}"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979694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aseline="0" dirty="0">
                <a:ea typeface="MS PGothic" pitchFamily="34" charset="-128"/>
              </a:rPr>
              <a:t>Chapter </a:t>
            </a:r>
            <a:r>
              <a:rPr lang="en-US" altLang="en-US" baseline="0" dirty="0" smtClean="0">
                <a:ea typeface="MS PGothic" pitchFamily="34" charset="-128"/>
              </a:rPr>
              <a:t>16: </a:t>
            </a:r>
            <a:r>
              <a:rPr lang="en-US" altLang="en-US" baseline="0" dirty="0">
                <a:ea typeface="MS PGothic" pitchFamily="34" charset="-128"/>
              </a:rPr>
              <a:t>Process </a:t>
            </a:r>
            <a:r>
              <a:rPr lang="en-US" altLang="en-US" baseline="0" dirty="0" smtClean="0">
                <a:ea typeface="MS PGothic" pitchFamily="34" charset="-128"/>
              </a:rPr>
              <a:t>Costing and Analysis</a:t>
            </a:r>
            <a:endParaRPr lang="en-US" altLang="en-US" baseline="0" dirty="0">
              <a:ea typeface="MS PGothic" pitchFamily="34" charset="-128"/>
            </a:endParaRPr>
          </a:p>
        </p:txBody>
      </p:sp>
    </p:spTree>
    <p:extLst>
      <p:ext uri="{BB962C8B-B14F-4D97-AF65-F5344CB8AC3E}">
        <p14:creationId xmlns:p14="http://schemas.microsoft.com/office/powerpoint/2010/main" val="133572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In many processes, the equivalent units of production for direct materials are not the same with respect to direct labor and overhead. For example, direct materials, like rubber for tennis ball cores, might enter production entirely at the beginning of a process; direct labor and overhead, in contrast, might be used continuously throughout the process. How does a manufacturer account for these timing differences? Again, by measuring equivalent units of production. For example, if all of the direct materials to produce 10,000 units have entered the production process, but those units have received only 20% of their direct labor and overhead costs, equivalent units would be computed as shown in this slide.</a:t>
            </a:r>
          </a:p>
          <a:p>
            <a:pPr defTabSz="939363">
              <a:defRPr/>
            </a:pPr>
            <a:endParaRPr lang="en-US" dirty="0"/>
          </a:p>
          <a:p>
            <a:pPr defTabSz="939363">
              <a:defRPr/>
            </a:pPr>
            <a:r>
              <a:rPr lang="en-US" dirty="0"/>
              <a:t>Direct labor and factory overhead are classified as conversion costs – the costs of converting direct materials into finished products.  Conversion cost per equivalent unit is the combined costs of direct labor and factory overhead per equivalent unit.</a:t>
            </a:r>
          </a:p>
        </p:txBody>
      </p:sp>
    </p:spTree>
    <p:extLst>
      <p:ext uri="{BB962C8B-B14F-4D97-AF65-F5344CB8AC3E}">
        <p14:creationId xmlns:p14="http://schemas.microsoft.com/office/powerpoint/2010/main" val="296654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a:t>
            </a:r>
            <a:r>
              <a:rPr lang="en-US" b="1" dirty="0"/>
              <a:t>weighted-average method </a:t>
            </a:r>
            <a:r>
              <a:rPr lang="en-US" dirty="0"/>
              <a:t>combines units and costs </a:t>
            </a:r>
            <a:r>
              <a:rPr lang="en-US" i="1" dirty="0"/>
              <a:t>across two periods </a:t>
            </a:r>
            <a:r>
              <a:rPr lang="en-US" dirty="0"/>
              <a:t>in computing equivalent units. The </a:t>
            </a:r>
            <a:r>
              <a:rPr lang="en-US" b="1" dirty="0"/>
              <a:t>FIFO method </a:t>
            </a:r>
            <a:r>
              <a:rPr lang="en-US" dirty="0"/>
              <a:t>computes equivalent units based only on production activity in the </a:t>
            </a:r>
            <a:r>
              <a:rPr lang="en-US" i="1" dirty="0"/>
              <a:t>current period</a:t>
            </a:r>
            <a:r>
              <a:rPr lang="en-US" dirty="0"/>
              <a:t>. The objectives, concepts, and journal entries (but not dollar amounts) are the same under the weighted-average and FIFO methods; the computations of equivalent units differ. While the FIFO method is generally considered to be more precise than the weighted-average method, it requires more calculations. Often, the differences between the two methods are small. With a just-in-time inventory system, these different methods yield very similar results because inventories are immaterial. </a:t>
            </a:r>
          </a:p>
          <a:p>
            <a:pPr defTabSz="939363">
              <a:defRPr/>
            </a:pPr>
            <a:endParaRPr lang="en-US" dirty="0"/>
          </a:p>
        </p:txBody>
      </p:sp>
    </p:spTree>
    <p:extLst>
      <p:ext uri="{BB962C8B-B14F-4D97-AF65-F5344CB8AC3E}">
        <p14:creationId xmlns:p14="http://schemas.microsoft.com/office/powerpoint/2010/main" val="301211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887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with all situations involving inventory costs, we must choose a cost flow method. We will use the weighted average method for GenX. Process cost applications can be overwhelming if we do not use a well-planned approach. The four-step procedure will enable us to solve a process cost application in manageable parts. The four steps are:</a:t>
            </a:r>
          </a:p>
          <a:p>
            <a:endParaRPr lang="en-US" altLang="en-US" dirty="0"/>
          </a:p>
          <a:p>
            <a:r>
              <a:rPr lang="en-US" altLang="en-US" dirty="0"/>
              <a:t>1.  Determine physical flow of units.</a:t>
            </a:r>
          </a:p>
          <a:p>
            <a:r>
              <a:rPr lang="en-US" altLang="en-US" dirty="0"/>
              <a:t>2.  Compute equivalent units of production.</a:t>
            </a:r>
          </a:p>
          <a:p>
            <a:r>
              <a:rPr lang="en-US" altLang="en-US" dirty="0"/>
              <a:t>3.  Compute cost per equivalent unit.</a:t>
            </a:r>
          </a:p>
          <a:p>
            <a:r>
              <a:rPr lang="en-US" altLang="en-US" dirty="0"/>
              <a:t>4.  Assign and reconcile costs.</a:t>
            </a:r>
          </a:p>
          <a:p>
            <a:endParaRPr lang="en-US" altLang="en-US" dirty="0"/>
          </a:p>
        </p:txBody>
      </p:sp>
    </p:spTree>
    <p:extLst>
      <p:ext uri="{BB962C8B-B14F-4D97-AF65-F5344CB8AC3E}">
        <p14:creationId xmlns:p14="http://schemas.microsoft.com/office/powerpoint/2010/main" val="199399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dirty="0"/>
              <a:t>The GenX Company produces an organic trail mix called FitMix. Its target customers are active people who are interested in fitness and the environment. GenX sells FitMix to wholesale distributors, who in turn sell it to retailers. FitMix is manufactured in a continuous, two-process operation (roasting and blending), shown in this slide.</a:t>
            </a:r>
          </a:p>
          <a:p>
            <a:pPr defTabSz="939363">
              <a:defRPr/>
            </a:pPr>
            <a:endParaRPr lang="en-US" dirty="0"/>
          </a:p>
          <a:p>
            <a:r>
              <a:rPr lang="en-US" sz="1200" b="0" i="0" u="none" strike="noStrike" kern="1200" baseline="0" dirty="0">
                <a:solidFill>
                  <a:schemeClr val="tx1"/>
                </a:solidFill>
                <a:latin typeface="+mn-lt"/>
                <a:ea typeface="+mn-ea"/>
                <a:cs typeface="+mn-cs"/>
              </a:rPr>
              <a:t>In the first process (roasting department), </a:t>
            </a:r>
            <a:r>
              <a:rPr lang="en-US" sz="1200" b="0" i="0" u="none" strike="noStrike" kern="1200" baseline="0" dirty="0" err="1">
                <a:solidFill>
                  <a:schemeClr val="tx1"/>
                </a:solidFill>
                <a:latin typeface="+mn-lt"/>
                <a:ea typeface="+mn-ea"/>
                <a:cs typeface="+mn-cs"/>
              </a:rPr>
              <a:t>GenX</a:t>
            </a:r>
            <a:r>
              <a:rPr lang="en-US" sz="1200" b="0" i="0" u="none" strike="noStrike" kern="1200" baseline="0" dirty="0">
                <a:solidFill>
                  <a:schemeClr val="tx1"/>
                </a:solidFill>
                <a:latin typeface="+mn-lt"/>
                <a:ea typeface="+mn-ea"/>
                <a:cs typeface="+mn-cs"/>
              </a:rPr>
              <a:t> roasts, oils, and salts organically grown peanuts. These peanuts are then passed to the blending department, the second process. In the blending department, machines blend organic chocolate pieces and organic dried fruits with the peanuts from the first process. The blended mix is then inspected and packaged for delivery. In both departments, direct materials enter production at the beginning of the process, while conversion costs</a:t>
            </a:r>
          </a:p>
          <a:p>
            <a:r>
              <a:rPr lang="en-US" sz="1200" b="0" i="0" u="none" strike="noStrike" kern="1200" baseline="0" dirty="0">
                <a:solidFill>
                  <a:schemeClr val="tx1"/>
                </a:solidFill>
                <a:latin typeface="+mn-lt"/>
                <a:ea typeface="+mn-ea"/>
                <a:cs typeface="+mn-cs"/>
              </a:rPr>
              <a:t>occur continuously throughout each department’s processing.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83200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altLang="en-US" dirty="0"/>
              <a:t>Here we see the units processed and the completion percentages. Take a minute to become familiar with these numbers before moving on to the cost information. Process costing applications include lots of numbers and i</a:t>
            </a:r>
            <a:r>
              <a:rPr lang="en-US" dirty="0"/>
              <a:t>n the first process (roasting department), GenX roasts, oils, and salts organically grown peanuts. These peanuts are then passed to the blending department, the second process. In the blending department, machine blends organic chocolate pieces and organic dried fruits with the peanuts from the first process. The blended mix is then inspected and packaged for delivery. In both departments, direct materials enter production at the beginning of the process, while conversion costs occur continuously throughout each department’s processing. </a:t>
            </a:r>
          </a:p>
          <a:p>
            <a:pPr defTabSz="939363">
              <a:defRPr/>
            </a:pPr>
            <a:endParaRPr lang="en-US" dirty="0"/>
          </a:p>
          <a:p>
            <a:pPr marL="0" marR="0" indent="0" algn="l" defTabSz="93936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Exhibit </a:t>
            </a:r>
            <a:r>
              <a:rPr lang="en-US" sz="1200" b="0" i="0" u="none" strike="noStrike" kern="1200" baseline="0" dirty="0" smtClean="0">
                <a:solidFill>
                  <a:schemeClr val="tx1"/>
                </a:solidFill>
                <a:latin typeface="+mn-lt"/>
                <a:ea typeface="+mn-ea"/>
                <a:cs typeface="+mn-cs"/>
              </a:rPr>
              <a:t>16.5 </a:t>
            </a:r>
            <a:r>
              <a:rPr lang="en-US" sz="1200" b="0" i="0" u="none" strike="noStrike" kern="1200" baseline="0" dirty="0">
                <a:solidFill>
                  <a:schemeClr val="tx1"/>
                </a:solidFill>
                <a:latin typeface="+mn-lt"/>
                <a:ea typeface="+mn-ea"/>
                <a:cs typeface="+mn-cs"/>
              </a:rPr>
              <a:t>presents production data (in units) for </a:t>
            </a:r>
            <a:r>
              <a:rPr lang="en-US" sz="1200" b="0" i="0" u="none" strike="noStrike" kern="1200" baseline="0" dirty="0" err="1">
                <a:solidFill>
                  <a:schemeClr val="tx1"/>
                </a:solidFill>
                <a:latin typeface="+mn-lt"/>
                <a:ea typeface="+mn-ea"/>
                <a:cs typeface="+mn-cs"/>
              </a:rPr>
              <a:t>GenX’s</a:t>
            </a:r>
            <a:r>
              <a:rPr lang="en-US" sz="1200" b="0" i="0" u="none" strike="noStrike" kern="1200" baseline="0" dirty="0">
                <a:solidFill>
                  <a:schemeClr val="tx1"/>
                </a:solidFill>
                <a:latin typeface="+mn-lt"/>
                <a:ea typeface="+mn-ea"/>
                <a:cs typeface="+mn-cs"/>
              </a:rPr>
              <a:t> roasting department. This exhibit includes the percentage of completion for both materials and conversion; beginning work in process inventory is 100% complete with respect to materials but only 65% complete with respect to conversion.  Ending work in process inventory is 100% complete with respect to materials but only 25% complete with respect to conversion.  Units completed and transferred to the blending department are 100% complete with respect to both materials and conversion.</a:t>
            </a:r>
            <a:endParaRPr lang="en-US" dirty="0"/>
          </a:p>
          <a:p>
            <a:endParaRPr lang="en-US" altLang="en-US" dirty="0"/>
          </a:p>
          <a:p>
            <a:pPr defTabSz="939363">
              <a:defRPr/>
            </a:pPr>
            <a:r>
              <a:rPr lang="en-US" dirty="0"/>
              <a:t>The bottom graphic represents production cost data for GenX’s roasting department. We will use the data to illustrate the four-step approach to process costing.</a:t>
            </a:r>
          </a:p>
          <a:p>
            <a:endParaRPr lang="en-US" altLang="en-US" dirty="0"/>
          </a:p>
        </p:txBody>
      </p:sp>
    </p:spTree>
    <p:extLst>
      <p:ext uri="{BB962C8B-B14F-4D97-AF65-F5344CB8AC3E}">
        <p14:creationId xmlns:p14="http://schemas.microsoft.com/office/powerpoint/2010/main" val="211650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1 is to determine the physical flow of units. A </a:t>
            </a:r>
            <a:r>
              <a:rPr lang="en-US" i="1" dirty="0"/>
              <a:t>physical flow reconciliation </a:t>
            </a:r>
            <a:r>
              <a:rPr lang="en-US" dirty="0"/>
              <a:t>is a report that reconciles (1) the physical units started in a period with (2) the physical units completed in that period. A physical flow reconciliation for GenX’s roasting department is shown in this slide for April.</a:t>
            </a:r>
          </a:p>
          <a:p>
            <a:endParaRPr lang="en-US" altLang="en-US" dirty="0"/>
          </a:p>
        </p:txBody>
      </p:sp>
    </p:spTree>
    <p:extLst>
      <p:ext uri="{BB962C8B-B14F-4D97-AF65-F5344CB8AC3E}">
        <p14:creationId xmlns:p14="http://schemas.microsoft.com/office/powerpoint/2010/main" val="244316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sz="900" dirty="0"/>
              <a:t>Step 2 is to compute </a:t>
            </a:r>
            <a:r>
              <a:rPr lang="en-US" sz="900" i="1" dirty="0"/>
              <a:t>equivalent units of production </a:t>
            </a:r>
            <a:r>
              <a:rPr lang="en-US" sz="900" dirty="0"/>
              <a:t>for direct materials and conversion costs for April. Since direct materials and conversion costs typically enter a process at different rates, departments must compute equivalent units separately for direct materials and conversion costs. The top graphic shows the formula to compute equivalent units under the weighted-average method for both direct materials and conversion costs.</a:t>
            </a:r>
          </a:p>
          <a:p>
            <a:endParaRPr lang="en-US" altLang="en-US" sz="900" dirty="0"/>
          </a:p>
          <a:p>
            <a:pPr defTabSz="939363">
              <a:defRPr/>
            </a:pPr>
            <a:r>
              <a:rPr lang="en-US" sz="900" dirty="0"/>
              <a:t>For GenX’s roasting department, we must convert the 120,000 physical units measure to </a:t>
            </a:r>
            <a:r>
              <a:rPr lang="en-US" sz="900" i="1" dirty="0"/>
              <a:t>equivalent units </a:t>
            </a:r>
            <a:r>
              <a:rPr lang="en-US" sz="900" dirty="0"/>
              <a:t>based on how each input has been used. The roasting department fully completed its work on 100,000 units, and partially completed its work on 20,000 units. Equivalent units are computed by multiplying the number of units accounted for (from Step 1) by the percentage of completion for each input—see the second graphic.</a:t>
            </a:r>
          </a:p>
          <a:p>
            <a:pPr defTabSz="939363">
              <a:defRPr/>
            </a:pPr>
            <a:endParaRPr lang="en-US" sz="900" dirty="0"/>
          </a:p>
          <a:p>
            <a:r>
              <a:rPr lang="en-US" sz="900" dirty="0"/>
              <a:t>The first row of the second graphic reflects units transferred out in April. The roasting department entirely completed its work on the 100,000 units transferred out. These units have 100% of the materials and conversion required, or 100,000 equivalent units of each input (100,000 x 100%).</a:t>
            </a:r>
          </a:p>
          <a:p>
            <a:endParaRPr lang="en-US" sz="900" dirty="0"/>
          </a:p>
          <a:p>
            <a:r>
              <a:rPr lang="en-US" sz="900" dirty="0"/>
              <a:t>GenX ended the month with 20,000 partially completed units. For direct materials, the units in ending work in process inventory include all materials required, so there are 20,000 equivalent units (20,000 x 100%) of materials in the unfinished physical units. Regarding conversion, the units in ending work in process inventory include 25% of the conversion required, which implies 5,000 equivalent units of conversion (20,000 x 25%).</a:t>
            </a:r>
          </a:p>
          <a:p>
            <a:endParaRPr lang="en-US" sz="900" dirty="0"/>
          </a:p>
          <a:p>
            <a:r>
              <a:rPr lang="en-US" sz="900" dirty="0"/>
              <a:t>The final row reflects the total equivalent units of production, which is whole units of product that could have been manufactured with the amount of inputs used to create some complete and some incomplete units. For GenX, the amount of inputs used to produce 100,000 complete units and to start 20,000 additional units is equivalent to the amount of direct materials in 120,000 whole units and the amount of conversion in 105,000 whole units.</a:t>
            </a:r>
          </a:p>
          <a:p>
            <a:endParaRPr lang="en-US" sz="900" dirty="0"/>
          </a:p>
          <a:p>
            <a:endParaRPr lang="en-US" sz="900" dirty="0"/>
          </a:p>
          <a:p>
            <a:pPr defTabSz="939363">
              <a:defRPr/>
            </a:pPr>
            <a:endParaRPr lang="en-US" sz="900" dirty="0"/>
          </a:p>
          <a:p>
            <a:endParaRPr lang="en-US" altLang="en-US" sz="900" dirty="0"/>
          </a:p>
        </p:txBody>
      </p:sp>
    </p:spTree>
    <p:extLst>
      <p:ext uri="{BB962C8B-B14F-4D97-AF65-F5344CB8AC3E}">
        <p14:creationId xmlns:p14="http://schemas.microsoft.com/office/powerpoint/2010/main" val="150312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3 is to compute the cost per equivalent unit. Under the weighted-average method, the computation of EUP does not separate the units in beginning inventory from those started this period, as shown above. Similarly, the weighted average method combines the costs of beginning work in process inventory with the costs incurred in the current period. This total cost is then divided by the equivalent units of production (from Step 2), to compute the average cost per equivalent unit. This process is illustrated in this slide. For direct materials, the cost averages $3.00 per EUP. For conversion, the cost per equivalent unit averages $4.62 per unit.</a:t>
            </a:r>
          </a:p>
          <a:p>
            <a:pPr defTabSz="939363">
              <a:defRPr/>
            </a:pPr>
            <a:endParaRPr lang="en-US" dirty="0"/>
          </a:p>
          <a:p>
            <a:endParaRPr lang="en-US" altLang="en-US" dirty="0"/>
          </a:p>
        </p:txBody>
      </p:sp>
    </p:spTree>
    <p:extLst>
      <p:ext uri="{BB962C8B-B14F-4D97-AF65-F5344CB8AC3E}">
        <p14:creationId xmlns:p14="http://schemas.microsoft.com/office/powerpoint/2010/main" val="243078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100" dirty="0"/>
              <a:t>Step 4 is to assign and reconcile costs.  The EUP from Step 2 and the cost per EUP from Step 3 are used in Step 4 to assign costs to units that the roasting department completed and transferred to the blending department (100,000 units), and (b) units that remain in process in the roasting department (20,000 units). This is illustrated in this slide.</a:t>
            </a:r>
          </a:p>
          <a:p>
            <a:pPr lvl="0"/>
            <a:endParaRPr lang="en-US" sz="1100" dirty="0"/>
          </a:p>
          <a:p>
            <a:r>
              <a:rPr lang="en-US" sz="1100" b="1" dirty="0"/>
              <a:t>Cost of Units Completed and Transferred - </a:t>
            </a:r>
            <a:r>
              <a:rPr lang="en-US" sz="1100" dirty="0"/>
              <a:t>The 100,000 units completed and transferred to the blending department required 100,000 EUP of direct materials and 100,000 EUP of conversion. Thus, we assign $300,000 (100,000 EUP x $3.00 per EUP) of direct materials cost to those units. Similarly, we assign $462,000 (100,000 EUP x $4.62 per EUP) of conversion to those units. The total cost of the 100,000 completed and transferred units is $762,000 ($300,000 + $462,000) and their average cost per unit is $7.62 ($762,000 / 100,000 units).</a:t>
            </a:r>
          </a:p>
          <a:p>
            <a:endParaRPr lang="en-US" sz="1100" dirty="0"/>
          </a:p>
          <a:p>
            <a:r>
              <a:rPr lang="en-US" sz="1100" b="1" dirty="0"/>
              <a:t>Cost of Ending Work in Process Inventory - </a:t>
            </a:r>
            <a:r>
              <a:rPr lang="en-US" sz="1100" dirty="0"/>
              <a:t>There are 20,000 incomplete units in work in process inventory at period-end. For direct materials, those units have 20,000 EUP of material (from Step 2) at a cost of $3.00 per EUP (from Step 3), which yields the materials cost of work in process inventory of $60,000 (20,000 EUP x $3.00 per EUP). For conversion, the in-process units reflect 5,000 EUP (from Step 2). Using the $4.62 conversion cost per EUP (from Step 3) we obtain conversion costs for in-process inventory of $23,100 (5,000 EUP x $4.62 per EUP). Total cost of work in process inventory at period-end is $83,100 ($60,000 + $23,100).</a:t>
            </a:r>
          </a:p>
        </p:txBody>
      </p:sp>
    </p:spTree>
    <p:extLst>
      <p:ext uri="{BB962C8B-B14F-4D97-AF65-F5344CB8AC3E}">
        <p14:creationId xmlns:p14="http://schemas.microsoft.com/office/powerpoint/2010/main" val="154623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86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 important managerial accounting report for a process costing system is the </a:t>
            </a:r>
            <a:r>
              <a:rPr lang="en-US" b="1" dirty="0"/>
              <a:t>process cost summary </a:t>
            </a:r>
            <a:r>
              <a:rPr lang="en-US" dirty="0"/>
              <a:t>(also called </a:t>
            </a:r>
            <a:r>
              <a:rPr lang="en-US" i="1" dirty="0"/>
              <a:t>production report</a:t>
            </a:r>
            <a:r>
              <a:rPr lang="en-US" dirty="0"/>
              <a:t>), which is prepared separately for each process or production department. Three reasons for the summary are to (1) help department managers control and monitor their departments, (2) help factory managers evaluate department managers’ performances, and (3) provide cost information for financial statements. A process cost summary achieves these purposes by describing the costs charged to each department, reporting the equivalent units of production achieved by each department, and determining the costs assigned to each department’s output. </a:t>
            </a:r>
            <a:endParaRPr lang="en-US" altLang="en-US" dirty="0"/>
          </a:p>
        </p:txBody>
      </p:sp>
    </p:spTree>
    <p:extLst>
      <p:ext uri="{BB962C8B-B14F-4D97-AF65-F5344CB8AC3E}">
        <p14:creationId xmlns:p14="http://schemas.microsoft.com/office/powerpoint/2010/main" val="984440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presents cost data for GenX. Roasting department costs are from earlier slides. We use these data next to show the journal entries in a process costing system.</a:t>
            </a:r>
          </a:p>
          <a:p>
            <a:endParaRPr lang="en-US" altLang="en-US" dirty="0"/>
          </a:p>
        </p:txBody>
      </p:sp>
    </p:spTree>
    <p:extLst>
      <p:ext uri="{BB962C8B-B14F-4D97-AF65-F5344CB8AC3E}">
        <p14:creationId xmlns:p14="http://schemas.microsoft.com/office/powerpoint/2010/main" val="4251651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5831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summary entry for receipts of raw materials in April follows (dates in journal entries are omitted because they are summary entries, often reflecting two or more transactions or events).</a:t>
            </a:r>
          </a:p>
          <a:p>
            <a:endParaRPr lang="en-US" altLang="en-US" dirty="0"/>
          </a:p>
          <a:p>
            <a:pPr defTabSz="939363">
              <a:defRPr/>
            </a:pPr>
            <a:r>
              <a:rPr lang="en-US" dirty="0"/>
              <a:t>The entry to record the use of direct materials by GenX’s production departments in April follows. These direct materials costs flow into each department’s separate Work in Process Inventory account.</a:t>
            </a:r>
          </a:p>
          <a:p>
            <a:endParaRPr lang="en-US" altLang="en-US" dirty="0"/>
          </a:p>
          <a:p>
            <a:pPr defTabSz="939363">
              <a:defRPr/>
            </a:pPr>
            <a:r>
              <a:rPr lang="en-US" dirty="0"/>
              <a:t>The last entry records the cost of indirect materials used by GenX in April.</a:t>
            </a:r>
          </a:p>
          <a:p>
            <a:endParaRPr lang="en-US" altLang="en-US" dirty="0"/>
          </a:p>
        </p:txBody>
      </p:sp>
    </p:spTree>
    <p:extLst>
      <p:ext uri="{BB962C8B-B14F-4D97-AF65-F5344CB8AC3E}">
        <p14:creationId xmlns:p14="http://schemas.microsoft.com/office/powerpoint/2010/main" val="203583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785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first entry then records direct labor used. These direct labor costs flow into each department’s separate Work in Process Inventory account.</a:t>
            </a:r>
          </a:p>
          <a:p>
            <a:endParaRPr lang="en-US" dirty="0"/>
          </a:p>
          <a:p>
            <a:pPr defTabSz="939363">
              <a:defRPr/>
            </a:pPr>
            <a:r>
              <a:rPr lang="en-US" dirty="0"/>
              <a:t>The second entry records these indirect labor costs.</a:t>
            </a:r>
          </a:p>
          <a:p>
            <a:pPr defTabSz="939363">
              <a:defRPr/>
            </a:pPr>
            <a:endParaRPr lang="en-US" dirty="0"/>
          </a:p>
          <a:p>
            <a:pPr defTabSz="939363">
              <a:defRPr/>
            </a:pPr>
            <a:r>
              <a:rPr lang="en-US" dirty="0"/>
              <a:t>After GenX posts these entries for direct and indirect labor, the Factory Wages Payable account has a credit balance of $432,510 ($354,160 + $78,350). The final entry shows the payment of this total payroll. After this entry, the Factory Wages Payable account has a zero balance.</a:t>
            </a:r>
          </a:p>
          <a:p>
            <a:pPr defTabSz="939363">
              <a:defRPr/>
            </a:pPr>
            <a:endParaRPr lang="en-US" dirty="0"/>
          </a:p>
          <a:p>
            <a:endParaRPr lang="en-US" dirty="0"/>
          </a:p>
          <a:p>
            <a:endParaRPr lang="en-US" altLang="en-US" dirty="0"/>
          </a:p>
        </p:txBody>
      </p:sp>
    </p:spTree>
    <p:extLst>
      <p:ext uri="{BB962C8B-B14F-4D97-AF65-F5344CB8AC3E}">
        <p14:creationId xmlns:p14="http://schemas.microsoft.com/office/powerpoint/2010/main" val="2304216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919415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The first entry records overhead costs other than indirect materials and indirect labor for April. </a:t>
            </a:r>
            <a:r>
              <a:rPr lang="en-US" sz="1200" b="0" i="0" u="none" strike="noStrike" kern="1200" baseline="0" dirty="0">
                <a:solidFill>
                  <a:schemeClr val="tx1"/>
                </a:solidFill>
                <a:latin typeface="+mn-lt"/>
                <a:ea typeface="+mn-ea"/>
                <a:cs typeface="+mn-cs"/>
              </a:rPr>
              <a:t>These overhead items include the costs of insuring production assets, renting the factory building, using factory utilities, and depreciating factory equipment not directly related to a specific process.</a:t>
            </a:r>
            <a:endParaRPr lang="en-US" dirty="0"/>
          </a:p>
          <a:p>
            <a:endParaRPr lang="en-US" altLang="en-US" dirty="0"/>
          </a:p>
          <a:p>
            <a:r>
              <a:rPr lang="en-US" dirty="0"/>
              <a:t>GenX records its applied overhead with the second entry. </a:t>
            </a:r>
            <a:r>
              <a:rPr lang="en-US" sz="1200" b="0" i="0" u="none" strike="noStrike" kern="1200" baseline="0" dirty="0">
                <a:solidFill>
                  <a:schemeClr val="tx1"/>
                </a:solidFill>
                <a:latin typeface="+mn-lt"/>
                <a:ea typeface="+mn-ea"/>
                <a:cs typeface="+mn-cs"/>
              </a:rPr>
              <a:t>Recall that companies use </a:t>
            </a:r>
            <a:r>
              <a:rPr lang="en-US" sz="1200" b="0" i="1" u="none" strike="noStrike" kern="1200" baseline="0" dirty="0">
                <a:solidFill>
                  <a:schemeClr val="tx1"/>
                </a:solidFill>
                <a:latin typeface="+mn-lt"/>
                <a:ea typeface="+mn-ea"/>
                <a:cs typeface="+mn-cs"/>
              </a:rPr>
              <a:t>predetermined overhead rates </a:t>
            </a:r>
            <a:r>
              <a:rPr lang="en-US" sz="1200" b="0" i="0" u="none" strike="noStrike" kern="1200" baseline="0" dirty="0">
                <a:solidFill>
                  <a:schemeClr val="tx1"/>
                </a:solidFill>
                <a:latin typeface="+mn-lt"/>
                <a:ea typeface="+mn-ea"/>
                <a:cs typeface="+mn-cs"/>
              </a:rPr>
              <a:t>to apply overhead. These rates are estimated at the beginning of a period and used to apply overhead during the period. The application of overhead allows managers to obtain up-to-date estimates of the costs of their processes during the period. This is important for process costing, where goods are transferred across departments before the entire production process is</a:t>
            </a:r>
          </a:p>
          <a:p>
            <a:r>
              <a:rPr lang="en-US" sz="1200" b="0" i="0" u="none" strike="noStrike" kern="1200" baseline="0" dirty="0">
                <a:solidFill>
                  <a:schemeClr val="tx1"/>
                </a:solidFill>
                <a:latin typeface="+mn-lt"/>
                <a:ea typeface="+mn-ea"/>
                <a:cs typeface="+mn-cs"/>
              </a:rPr>
              <a:t>complete.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Factory overhead is applied to processes by relating overhead cost to another variable such as direct labor hours or machine hours used. In many situations, a single allocation basis such as direct labor hours (or a single rate for the entire plant) fails to provide useful allocations. As a result, management may use different rates for different production departments.</a:t>
            </a:r>
            <a:endParaRPr lang="en-US" dirty="0"/>
          </a:p>
          <a:p>
            <a:pPr defTabSz="939363">
              <a:defRPr/>
            </a:pPr>
            <a:endParaRPr lang="en-US" dirty="0"/>
          </a:p>
          <a:p>
            <a:pPr defTabSz="939363">
              <a:defRPr/>
            </a:pPr>
            <a:endParaRPr lang="en-US" dirty="0"/>
          </a:p>
          <a:p>
            <a:endParaRPr lang="en-US" altLang="en-US" dirty="0"/>
          </a:p>
        </p:txBody>
      </p:sp>
    </p:spTree>
    <p:extLst>
      <p:ext uri="{BB962C8B-B14F-4D97-AF65-F5344CB8AC3E}">
        <p14:creationId xmlns:p14="http://schemas.microsoft.com/office/powerpoint/2010/main" val="3916572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07692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process cost summary for the roasting department shows that the 100,000 units transferred to the blending department are assigned a cost of $762,000. The entry to record this transfer is shown first.</a:t>
            </a:r>
          </a:p>
          <a:p>
            <a:endParaRPr lang="en-US" dirty="0"/>
          </a:p>
          <a:p>
            <a:pPr defTabSz="939363">
              <a:defRPr/>
            </a:pPr>
            <a:r>
              <a:rPr lang="en-US" dirty="0"/>
              <a:t>At the end of the month, the blending department transferred 97,000 completed units, with a related cost of $1,262,940, to finished goods. The entry to record this transfer is shown second.</a:t>
            </a:r>
          </a:p>
          <a:p>
            <a:pPr defTabSz="939363">
              <a:defRPr/>
            </a:pPr>
            <a:endParaRPr lang="en-US" dirty="0"/>
          </a:p>
          <a:p>
            <a:pPr defTabSz="939363">
              <a:defRPr/>
            </a:pPr>
            <a:r>
              <a:rPr lang="en-US" dirty="0"/>
              <a:t>Assume that GenX sold 106,000 units of FitMix this period, and that its beginning finished goods inventory was 26,000 units with a cost of $338,520. Also assume that its ending finished goods inventory consists of 20,000 units at a cost of $260,400. Using this information, cost of goods sold is computed as $1,341,060.</a:t>
            </a:r>
          </a:p>
          <a:p>
            <a:pPr defTabSz="939363">
              <a:defRPr/>
            </a:pPr>
            <a:endParaRPr lang="en-US" dirty="0"/>
          </a:p>
          <a:p>
            <a:pPr defTabSz="939363">
              <a:defRPr/>
            </a:pPr>
            <a:r>
              <a:rPr lang="en-US" dirty="0"/>
              <a:t>The summary entry to record cost of goods sold for this period is shown last.</a:t>
            </a:r>
          </a:p>
          <a:p>
            <a:r>
              <a:rPr lang="en-US" dirty="0">
                <a:effectLst/>
              </a:rPr>
              <a:t> </a:t>
            </a:r>
            <a:endParaRPr lang="en-US" altLang="en-US" dirty="0"/>
          </a:p>
          <a:p>
            <a:endParaRPr lang="en-US" altLang="en-US" dirty="0"/>
          </a:p>
        </p:txBody>
      </p:sp>
    </p:spTree>
    <p:extLst>
      <p:ext uri="{BB962C8B-B14F-4D97-AF65-F5344CB8AC3E}">
        <p14:creationId xmlns:p14="http://schemas.microsoft.com/office/powerpoint/2010/main" val="296661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05812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a:t>Recent trends in process operations include:</a:t>
            </a:r>
          </a:p>
          <a:p>
            <a:pPr>
              <a:defRPr/>
            </a:pPr>
            <a:endParaRPr lang="en-US" dirty="0"/>
          </a:p>
          <a:p>
            <a:pPr marL="234841" indent="-234841">
              <a:buFont typeface="+mj-lt"/>
              <a:buAutoNum type="arabicPeriod"/>
              <a:defRPr/>
            </a:pPr>
            <a:r>
              <a:rPr lang="en-US" b="1" dirty="0"/>
              <a:t>Process design</a:t>
            </a:r>
            <a:r>
              <a:rPr lang="en-US" dirty="0"/>
              <a:t> - Management concerns with production efficiency can lead companies to entirely</a:t>
            </a:r>
            <a:r>
              <a:rPr lang="en-US" b="1" dirty="0"/>
              <a:t> </a:t>
            </a:r>
            <a:r>
              <a:rPr lang="en-US" dirty="0"/>
              <a:t>reorganize production processes. For example, instead of producing different types of computers in a series of departments, a separate work center for each computer can be established in one department. The process cost system is then changed to account for each work center’s costs.</a:t>
            </a:r>
            <a:br>
              <a:rPr lang="en-US" dirty="0"/>
            </a:br>
            <a:endParaRPr lang="en-US" dirty="0"/>
          </a:p>
          <a:p>
            <a:pPr marL="234841" indent="-234841">
              <a:buFont typeface="+mj-lt"/>
              <a:buAutoNum type="arabicPeriod"/>
              <a:defRPr/>
            </a:pPr>
            <a:r>
              <a:rPr lang="en-US" b="1" dirty="0"/>
              <a:t>Just-in-time production </a:t>
            </a:r>
            <a:r>
              <a:rPr lang="en-US" dirty="0"/>
              <a:t>- Companies are increasingly adopting just-in-time techniques. With a just-in-time inventory system, inventory levels can be minimal. If raw materials are not ordered or received until needed, a Raw Materials Inventory account might be unnecessary. Instead, materials cost is immediately debited to the goods in process inventory account. Similarly, a finished goods inventory account may not be needed. Instead, cost of finished goods may be immediately debited to the cost of goods sold account.</a:t>
            </a:r>
            <a:br>
              <a:rPr lang="en-US" dirty="0"/>
            </a:br>
            <a:endParaRPr lang="en-US" dirty="0"/>
          </a:p>
          <a:p>
            <a:pPr marL="234841" indent="-234841">
              <a:buFont typeface="+mj-lt"/>
              <a:buAutoNum type="arabicPeriod"/>
              <a:defRPr/>
            </a:pPr>
            <a:r>
              <a:rPr lang="en-US" b="1" dirty="0"/>
              <a:t>Robotics and Automation</a:t>
            </a:r>
            <a:r>
              <a:rPr lang="en-US" dirty="0"/>
              <a:t> - Advances in technology increasingly enable companies to automate their production processes. This allows them to reduce direct labor costs. </a:t>
            </a:r>
          </a:p>
          <a:p>
            <a:pPr marL="234841" indent="-234841">
              <a:buFont typeface="+mj-lt"/>
              <a:buAutoNum type="arabicPeriod"/>
              <a:defRPr/>
            </a:pPr>
            <a:endParaRPr lang="en-US" dirty="0"/>
          </a:p>
          <a:p>
            <a:pPr marL="234841" indent="-234841" defTabSz="939363">
              <a:buFont typeface="+mj-lt"/>
              <a:buAutoNum type="arabicPeriod"/>
              <a:defRPr/>
            </a:pPr>
            <a:r>
              <a:rPr lang="en-US" b="1" dirty="0"/>
              <a:t>Continuous Processing - </a:t>
            </a:r>
            <a:r>
              <a:rPr lang="en-US" dirty="0"/>
              <a:t>In some companies, like Pepsi Bottling, materials move continuously through the manufacturing process. In these cases, a </a:t>
            </a:r>
            <a:r>
              <a:rPr lang="en-US" b="1" dirty="0"/>
              <a:t>materials consumption report </a:t>
            </a:r>
            <a:r>
              <a:rPr lang="en-US" dirty="0"/>
              <a:t>summarizes the materials used and replaces materials requisitions.</a:t>
            </a:r>
          </a:p>
          <a:p>
            <a:pPr marL="234841" indent="-234841" defTabSz="939363">
              <a:buFont typeface="+mj-lt"/>
              <a:buAutoNum type="arabicPeriod"/>
              <a:defRPr/>
            </a:pPr>
            <a:endParaRPr lang="en-US" dirty="0"/>
          </a:p>
          <a:p>
            <a:pPr marL="234841" indent="-234841">
              <a:buFont typeface="+mj-lt"/>
              <a:buAutoNum type="arabicPeriod"/>
              <a:defRPr/>
            </a:pPr>
            <a:r>
              <a:rPr lang="en-US" b="1" dirty="0"/>
              <a:t>Services </a:t>
            </a:r>
            <a:r>
              <a:rPr lang="en-US" dirty="0"/>
              <a:t>- Service-based businesses are increasingly prevalent. For routine, standardized services like oil changes and simple tax returns, computing costs based on the process is simpler and more useful than a cost per individual job.</a:t>
            </a:r>
            <a:br>
              <a:rPr lang="en-US" dirty="0"/>
            </a:br>
            <a:endParaRPr lang="en-US" dirty="0"/>
          </a:p>
          <a:p>
            <a:pPr marL="234841" indent="-234841">
              <a:buFont typeface="+mj-lt"/>
              <a:buAutoNum type="arabicPeriod"/>
              <a:defRPr/>
            </a:pPr>
            <a:r>
              <a:rPr lang="en-US" b="1" dirty="0"/>
              <a:t>Customer orientation</a:t>
            </a:r>
            <a:r>
              <a:rPr lang="en-US" b="1" baseline="0" dirty="0"/>
              <a:t> </a:t>
            </a:r>
            <a:r>
              <a:rPr lang="en-US" baseline="0" dirty="0"/>
              <a:t>- </a:t>
            </a:r>
            <a:r>
              <a:rPr lang="en-US" dirty="0"/>
              <a:t>Focus on customer orientation also leads to improved processes. A manufacturer of control devices improved quality and reduced production time by forming teams to study processes and suggest improvements. Oregon Ice Cream Company studied customer tastes to develop a more pleasing ice cream texture.</a:t>
            </a:r>
          </a:p>
          <a:p>
            <a:pPr marL="234841" indent="-234841">
              <a:buFont typeface="+mj-lt"/>
              <a:buAutoNum type="arabicPeriod"/>
              <a:defRPr/>
            </a:pPr>
            <a:endParaRPr lang="en-US" dirty="0"/>
          </a:p>
          <a:p>
            <a:pPr marL="234841" indent="-234841">
              <a:buFont typeface="+mj-lt"/>
              <a:buAutoNum type="arabicPeriod"/>
              <a:defRPr/>
            </a:pPr>
            <a:r>
              <a:rPr lang="en-US" dirty="0"/>
              <a:t> </a:t>
            </a:r>
            <a:r>
              <a:rPr lang="en-US" b="1" dirty="0"/>
              <a:t>Yield</a:t>
            </a:r>
            <a:r>
              <a:rPr lang="en-US" dirty="0"/>
              <a:t> – many process operations convert large amounts</a:t>
            </a:r>
            <a:r>
              <a:rPr lang="en-US" baseline="0" dirty="0"/>
              <a:t> of raw materials into finished goods.  Yield is the amount of material output relative to the amount of material input. When yields are lower than expected, managers usually ask why and then take corrective action.</a:t>
            </a:r>
            <a:endParaRPr lang="en-US" dirty="0"/>
          </a:p>
        </p:txBody>
      </p:sp>
    </p:spTree>
    <p:extLst>
      <p:ext uri="{BB962C8B-B14F-4D97-AF65-F5344CB8AC3E}">
        <p14:creationId xmlns:p14="http://schemas.microsoft.com/office/powerpoint/2010/main" val="4097801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31697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This chapter explained the process costing system and contrasted it with the job order costing system. Many organizations use a </a:t>
            </a:r>
            <a:r>
              <a:rPr lang="en-US" sz="1200" b="0" i="1" u="none" strike="noStrike" kern="1200" baseline="0" dirty="0">
                <a:solidFill>
                  <a:schemeClr val="tx1"/>
                </a:solidFill>
                <a:latin typeface="+mn-lt"/>
                <a:ea typeface="+mn-ea"/>
                <a:cs typeface="+mn-cs"/>
              </a:rPr>
              <a:t>hybrid system </a:t>
            </a:r>
            <a:r>
              <a:rPr lang="en-US" sz="1200" b="0" i="0" u="none" strike="noStrike" kern="1200" baseline="0" dirty="0">
                <a:solidFill>
                  <a:schemeClr val="tx1"/>
                </a:solidFill>
                <a:latin typeface="+mn-lt"/>
                <a:ea typeface="+mn-ea"/>
                <a:cs typeface="+mn-cs"/>
              </a:rPr>
              <a:t>that contains features of both process and job order operations. A recent survey of manufacturers revealed that a majority use hybrid systems (also called </a:t>
            </a:r>
            <a:r>
              <a:rPr lang="en-US" sz="1200" b="0" i="1" u="none" strike="noStrike" kern="1200" baseline="0" dirty="0">
                <a:solidFill>
                  <a:schemeClr val="tx1"/>
                </a:solidFill>
                <a:latin typeface="+mn-lt"/>
                <a:ea typeface="+mn-ea"/>
                <a:cs typeface="+mn-cs"/>
              </a:rPr>
              <a:t>operation cost</a:t>
            </a:r>
          </a:p>
          <a:p>
            <a:r>
              <a:rPr lang="en-US" sz="1200" b="0" i="1" u="none" strike="noStrike" kern="1200" baseline="0" dirty="0">
                <a:solidFill>
                  <a:schemeClr val="tx1"/>
                </a:solidFill>
                <a:latin typeface="+mn-lt"/>
                <a:ea typeface="+mn-ea"/>
                <a:cs typeface="+mn-cs"/>
              </a:rPr>
              <a:t>systems</a:t>
            </a:r>
            <a:r>
              <a:rPr lang="en-US" sz="1200" b="0" i="0" u="none" strike="noStrike" kern="1200" baseline="0" dirty="0">
                <a:solidFill>
                  <a:schemeClr val="tx1"/>
                </a:solidFill>
                <a:latin typeface="+mn-lt"/>
                <a:ea typeface="+mn-ea"/>
                <a:cs typeface="+mn-cs"/>
              </a:rPr>
              <a: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hybrid system of processes requires a </a:t>
            </a:r>
            <a:r>
              <a:rPr lang="en-US" sz="1200" b="0" i="1" u="none" strike="noStrike" kern="1200" baseline="0" dirty="0">
                <a:solidFill>
                  <a:schemeClr val="tx1"/>
                </a:solidFill>
                <a:latin typeface="+mn-lt"/>
                <a:ea typeface="+mn-ea"/>
                <a:cs typeface="+mn-cs"/>
              </a:rPr>
              <a:t>hybrid costing system </a:t>
            </a:r>
            <a:r>
              <a:rPr lang="en-US" sz="1200" b="0" i="0" u="none" strike="noStrike" kern="1200" baseline="0" dirty="0">
                <a:solidFill>
                  <a:schemeClr val="tx1"/>
                </a:solidFill>
                <a:latin typeface="+mn-lt"/>
                <a:ea typeface="+mn-ea"/>
                <a:cs typeface="+mn-cs"/>
              </a:rPr>
              <a:t>to properly cost products or services.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Today companies are increasingly trying to standardize processes while attempting to meet individual customer needs. To the extent that differences among individual customers’ requests are large, understanding the costs to satisfy those requests is important. Thus, monitoring and controlling both process</a:t>
            </a:r>
          </a:p>
          <a:p>
            <a:r>
              <a:rPr lang="en-US" sz="1200" b="0" i="0" u="none" strike="noStrike" kern="1200" baseline="0" dirty="0">
                <a:solidFill>
                  <a:schemeClr val="tx1"/>
                </a:solidFill>
                <a:latin typeface="+mn-lt"/>
                <a:ea typeface="+mn-ea"/>
                <a:cs typeface="+mn-cs"/>
              </a:rPr>
              <a:t>and job order costs are important. </a:t>
            </a:r>
            <a:endParaRPr lang="en-US" altLang="en-US" dirty="0"/>
          </a:p>
        </p:txBody>
      </p:sp>
    </p:spTree>
    <p:extLst>
      <p:ext uri="{BB962C8B-B14F-4D97-AF65-F5344CB8AC3E}">
        <p14:creationId xmlns:p14="http://schemas.microsoft.com/office/powerpoint/2010/main" val="4124273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24071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computing cost per equivalent unit, the FIFO method ignores the cost of beginning work in process inventory. Instead, FIFO uses </a:t>
            </a:r>
            <a:r>
              <a:rPr lang="en-US" i="1" dirty="0"/>
              <a:t>only the costs incurred in the current period</a:t>
            </a:r>
            <a:r>
              <a:rPr lang="en-US" dirty="0"/>
              <a:t>. </a:t>
            </a:r>
          </a:p>
          <a:p>
            <a:endParaRPr lang="en-US" altLang="en-US" dirty="0"/>
          </a:p>
          <a:p>
            <a:r>
              <a:rPr lang="en-US" dirty="0"/>
              <a:t>This slide shows selected information from GenX’s roasting department for the month of April. Accounting for a department’s activity for a period includes four steps: (1) determine physical flow, (2) compute equivalent units, (3) compute cost per equivalent unit, and (4) determine cost assignment and reconciliation. </a:t>
            </a:r>
          </a:p>
          <a:p>
            <a:endParaRPr lang="en-US" altLang="en-US" dirty="0"/>
          </a:p>
        </p:txBody>
      </p:sp>
    </p:spTree>
    <p:extLst>
      <p:ext uri="{BB962C8B-B14F-4D97-AF65-F5344CB8AC3E}">
        <p14:creationId xmlns:p14="http://schemas.microsoft.com/office/powerpoint/2010/main" val="270410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1: determine</a:t>
            </a:r>
            <a:r>
              <a:rPr lang="en-US" baseline="0" dirty="0"/>
              <a:t> the physical flow of units.  </a:t>
            </a:r>
            <a:r>
              <a:rPr lang="en-US" dirty="0"/>
              <a:t>A </a:t>
            </a:r>
            <a:r>
              <a:rPr lang="en-US" i="1" dirty="0"/>
              <a:t>physical flow reconciliation  </a:t>
            </a:r>
            <a:r>
              <a:rPr lang="en-US" dirty="0"/>
              <a:t>is a report that reconciles (1) the physical units started in a period with (2) the physical units completed in that period. The physical flow reconciliation for GenX’s roasting department is shown in this slide for April.</a:t>
            </a:r>
          </a:p>
          <a:p>
            <a:endParaRPr lang="en-US" altLang="en-US" dirty="0"/>
          </a:p>
          <a:p>
            <a:endParaRPr lang="en-US" altLang="en-US" dirty="0"/>
          </a:p>
        </p:txBody>
      </p:sp>
    </p:spTree>
    <p:extLst>
      <p:ext uri="{BB962C8B-B14F-4D97-AF65-F5344CB8AC3E}">
        <p14:creationId xmlns:p14="http://schemas.microsoft.com/office/powerpoint/2010/main" val="1716655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r>
              <a:rPr lang="en-US" dirty="0"/>
              <a:t>Step 2: compute the equivalent units of production.</a:t>
            </a:r>
            <a:r>
              <a:rPr lang="en-US" baseline="0" dirty="0"/>
              <a:t>  </a:t>
            </a:r>
            <a:r>
              <a:rPr lang="en-US" dirty="0"/>
              <a:t>In computing the equivalent units of production, the roasting department must consider these three distinct groups of units:</a:t>
            </a:r>
          </a:p>
          <a:p>
            <a:endParaRPr lang="en-US" dirty="0"/>
          </a:p>
          <a:p>
            <a:r>
              <a:rPr lang="en-US" dirty="0"/>
              <a:t>Units in beginning work in process inventory (30,000). </a:t>
            </a:r>
          </a:p>
          <a:p>
            <a:r>
              <a:rPr lang="en-US" dirty="0"/>
              <a:t>Units started and completed during the month (70,000). </a:t>
            </a:r>
          </a:p>
          <a:p>
            <a:r>
              <a:rPr lang="en-US" dirty="0"/>
              <a:t>Units in ending work in process inventory (20,000).</a:t>
            </a:r>
          </a:p>
          <a:p>
            <a:endParaRPr lang="en-US" dirty="0"/>
          </a:p>
          <a:p>
            <a:r>
              <a:rPr lang="en-US" dirty="0"/>
              <a:t>GenX’s roasting department then computes equivalent units of production under FIFO as shown in this slide. We compute EUP for each of the three distinct groups of units, and sum them to find total EUP.</a:t>
            </a:r>
          </a:p>
          <a:p>
            <a:endParaRPr lang="en-US" dirty="0"/>
          </a:p>
          <a:p>
            <a:endParaRPr lang="en-US" dirty="0"/>
          </a:p>
          <a:p>
            <a:pPr>
              <a:defRPr/>
            </a:pPr>
            <a:endParaRPr lang="en-US" sz="1100" dirty="0"/>
          </a:p>
          <a:p>
            <a:pPr>
              <a:defRPr/>
            </a:pPr>
            <a:endParaRPr lang="en-US" sz="1100" dirty="0"/>
          </a:p>
        </p:txBody>
      </p:sp>
    </p:spTree>
    <p:extLst>
      <p:ext uri="{BB962C8B-B14F-4D97-AF65-F5344CB8AC3E}">
        <p14:creationId xmlns:p14="http://schemas.microsoft.com/office/powerpoint/2010/main" val="4086139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3 is to compute the cost per equivalent unit.</a:t>
            </a:r>
            <a:r>
              <a:rPr lang="en-US" baseline="0" dirty="0"/>
              <a:t> </a:t>
            </a:r>
            <a:r>
              <a:rPr lang="en-US" dirty="0"/>
              <a:t>To compute cost per equivalent unit, we take the direct materials and conversion costs added in April and divide by the equivalent units of production from Step 2. This slide illustrates these computations.</a:t>
            </a:r>
          </a:p>
          <a:p>
            <a:endParaRPr lang="en-US" altLang="en-US" dirty="0"/>
          </a:p>
          <a:p>
            <a:pPr defTabSz="939363">
              <a:defRPr/>
            </a:pPr>
            <a:r>
              <a:rPr lang="en-US" dirty="0"/>
              <a:t>It is essential to compute costs per equivalent unit for </a:t>
            </a:r>
            <a:r>
              <a:rPr lang="en-US" i="1" dirty="0"/>
              <a:t>each </a:t>
            </a:r>
            <a:r>
              <a:rPr lang="en-US" dirty="0"/>
              <a:t>input because production inputs are added at different times in the process. The FIFO method computes the cost per equivalent unit based solely on this period’s EUP and costs (unlike the weighted-average method, which adds in the costs of the beginning work in process inventory).</a:t>
            </a:r>
          </a:p>
          <a:p>
            <a:pPr defTabSz="939363">
              <a:defRPr/>
            </a:pPr>
            <a:endParaRPr lang="en-US" dirty="0"/>
          </a:p>
          <a:p>
            <a:endParaRPr lang="en-US" altLang="en-US" dirty="0"/>
          </a:p>
        </p:txBody>
      </p:sp>
    </p:spTree>
    <p:extLst>
      <p:ext uri="{BB962C8B-B14F-4D97-AF65-F5344CB8AC3E}">
        <p14:creationId xmlns:p14="http://schemas.microsoft.com/office/powerpoint/2010/main" val="753173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Step</a:t>
            </a:r>
            <a:r>
              <a:rPr lang="en-US" baseline="0" dirty="0"/>
              <a:t> 4 is to assign and reconcile costs. </a:t>
            </a:r>
            <a:r>
              <a:rPr lang="en-US" dirty="0"/>
              <a:t>The equivalent units determined in Step 2 and the cost per equivalent unit computed in Step 3 are both used to assign costs (1) to units that the production department completed and transferred to the blending department and (2) to units that remain in process at period-end. In this slide, under the section for cost of units transferred out, we see that the cost of units completed in April includes the $189,900 cost carried over from March for work already applied to the 30,000 units that make up beginning work in process inventory, plus the $46,200 incurred in April to complete those units. This next section includes the $525,000 of cost assigned to the 70,000 units started and completed this period. Thus, the total cost of goods manufactured in April is $761,100. The average cost per unit for goods completed in April is $7.611 ($761,100 / 100,000 completed units).</a:t>
            </a:r>
          </a:p>
          <a:p>
            <a:endParaRPr lang="en-US" dirty="0"/>
          </a:p>
          <a:p>
            <a:r>
              <a:rPr lang="en-US" dirty="0"/>
              <a:t>The computation for cost of ending work in process inventory is in final</a:t>
            </a:r>
            <a:r>
              <a:rPr lang="en-US" baseline="0" dirty="0"/>
              <a:t> section </a:t>
            </a:r>
            <a:r>
              <a:rPr lang="en-US" dirty="0"/>
              <a:t>of the Exhibit </a:t>
            </a:r>
            <a:r>
              <a:rPr lang="en-US" dirty="0" smtClean="0"/>
              <a:t>16A</a:t>
            </a:r>
            <a:r>
              <a:rPr lang="en-US" dirty="0"/>
              <a:t>.8. That cost of $84,000 ($62,000 + $22,000) also is the ending balance for the Work in Process Inventory— Roasting account.</a:t>
            </a:r>
          </a:p>
          <a:p>
            <a:endParaRPr lang="en-US" altLang="en-US" dirty="0"/>
          </a:p>
        </p:txBody>
      </p:sp>
    </p:spTree>
    <p:extLst>
      <p:ext uri="{BB962C8B-B14F-4D97-AF65-F5344CB8AC3E}">
        <p14:creationId xmlns:p14="http://schemas.microsoft.com/office/powerpoint/2010/main" val="3654712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We reconcile the costs accounted for in Step 3 to the costs that production was charged for as shown in this slide.</a:t>
            </a:r>
          </a:p>
          <a:p>
            <a:endParaRPr lang="en-US" altLang="en-US" dirty="0"/>
          </a:p>
        </p:txBody>
      </p:sp>
    </p:spTree>
    <p:extLst>
      <p:ext uri="{BB962C8B-B14F-4D97-AF65-F5344CB8AC3E}">
        <p14:creationId xmlns:p14="http://schemas.microsoft.com/office/powerpoint/2010/main" val="360426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b="1" dirty="0"/>
              <a:t>Process operations </a:t>
            </a:r>
            <a:r>
              <a:rPr lang="en-US" dirty="0"/>
              <a:t>involve the mass production of similar products in a continuous flow of sequential processes. A key feature of process operations is the high level of standardization needed if the system is to produce large volumes of products. Thus, process operations use a standardized process to make similar products; job order operations use a customized process to make unique products.</a:t>
            </a:r>
          </a:p>
          <a:p>
            <a:pPr defTabSz="939363">
              <a:defRPr/>
            </a:pPr>
            <a:endParaRPr lang="en-US" dirty="0"/>
          </a:p>
          <a:p>
            <a:r>
              <a:rPr lang="en-US" sz="1200" b="0" i="0" u="none" strike="noStrike" kern="1200" baseline="0" dirty="0">
                <a:solidFill>
                  <a:schemeClr val="tx1"/>
                </a:solidFill>
                <a:latin typeface="+mn-lt"/>
                <a:ea typeface="+mn-ea"/>
                <a:cs typeface="+mn-cs"/>
              </a:rPr>
              <a:t>Involves operations having a series of repetitive </a:t>
            </a:r>
            <a:r>
              <a:rPr lang="en-US" sz="1200" b="0" i="1" u="none" strike="noStrike" kern="1200" baseline="0" dirty="0">
                <a:solidFill>
                  <a:schemeClr val="tx1"/>
                </a:solidFill>
                <a:latin typeface="+mn-lt"/>
                <a:ea typeface="+mn-ea"/>
                <a:cs typeface="+mn-cs"/>
              </a:rPr>
              <a:t>processes </a:t>
            </a:r>
            <a:r>
              <a:rPr lang="en-US" sz="1200" b="0" i="0" u="none" strike="noStrike" kern="1200" baseline="0" dirty="0">
                <a:solidFill>
                  <a:schemeClr val="tx1"/>
                </a:solidFill>
                <a:latin typeface="+mn-lt"/>
                <a:ea typeface="+mn-ea"/>
                <a:cs typeface="+mn-cs"/>
              </a:rPr>
              <a:t>resulting in a </a:t>
            </a:r>
            <a:r>
              <a:rPr lang="en-US" sz="1200" b="0" i="0" u="none" strike="noStrike" kern="1200" baseline="0" dirty="0" err="1">
                <a:solidFill>
                  <a:schemeClr val="tx1"/>
                </a:solidFill>
                <a:latin typeface="+mn-lt"/>
                <a:ea typeface="+mn-ea"/>
                <a:cs typeface="+mn-cs"/>
              </a:rPr>
              <a:t>noncustomized</a:t>
            </a:r>
            <a:r>
              <a:rPr lang="en-US" sz="1200" b="0" i="0" u="none" strike="noStrike" kern="1200" baseline="0" dirty="0">
                <a:solidFill>
                  <a:schemeClr val="tx1"/>
                </a:solidFill>
                <a:latin typeface="+mn-lt"/>
                <a:ea typeface="+mn-ea"/>
                <a:cs typeface="+mn-cs"/>
              </a:rPr>
              <a:t> product or service. Understanding processes for companies with process operations is crucial for measuring their costs. Increasingly, process operations use machines and automation to control product quality and reduce manufacturing costs.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 process operation, each process is identified as a separate </a:t>
            </a:r>
            <a:r>
              <a:rPr lang="en-US" sz="1200" b="0" i="1" u="none" strike="noStrike" kern="1200" baseline="0" dirty="0">
                <a:solidFill>
                  <a:schemeClr val="tx1"/>
                </a:solidFill>
                <a:latin typeface="+mn-lt"/>
                <a:ea typeface="+mn-ea"/>
                <a:cs typeface="+mn-cs"/>
              </a:rPr>
              <a:t>production department. </a:t>
            </a:r>
            <a:r>
              <a:rPr lang="en-US" sz="1200" b="0" i="0" u="none" strike="noStrike" kern="1200" baseline="0" dirty="0">
                <a:solidFill>
                  <a:schemeClr val="tx1"/>
                </a:solidFill>
                <a:latin typeface="+mn-lt"/>
                <a:ea typeface="+mn-ea"/>
                <a:cs typeface="+mn-cs"/>
              </a:rPr>
              <a:t>With the exception of the first process or department, each receives the output from the prior department as a partially processed product. Depending on the nature of the process, each process applies direct labor, overhead, and additional direct materials to move the product toward completion. Only the final process or department in the series produces finished goods ready for sale to customers. </a:t>
            </a:r>
            <a:endParaRPr lang="en-US" altLang="en-US" dirty="0"/>
          </a:p>
          <a:p>
            <a:endParaRPr lang="en-US" altLang="en-US" dirty="0"/>
          </a:p>
        </p:txBody>
      </p:sp>
    </p:spTree>
    <p:extLst>
      <p:ext uri="{BB962C8B-B14F-4D97-AF65-F5344CB8AC3E}">
        <p14:creationId xmlns:p14="http://schemas.microsoft.com/office/powerpoint/2010/main" val="2091810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593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9880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Both </a:t>
            </a:r>
            <a:r>
              <a:rPr lang="en-US" b="1" dirty="0"/>
              <a:t>job order costing systems </a:t>
            </a:r>
            <a:r>
              <a:rPr lang="en-US" dirty="0"/>
              <a:t>and </a:t>
            </a:r>
            <a:r>
              <a:rPr lang="en-US" b="1" dirty="0"/>
              <a:t>process costing systems </a:t>
            </a:r>
            <a:r>
              <a:rPr lang="en-US" dirty="0"/>
              <a:t>use direct materials, direct labor, and overhead costs. The measurement focus in a job order costing system is on the individual job whereas in a process costing system, it is on the individual process. </a:t>
            </a:r>
          </a:p>
          <a:p>
            <a:pPr defTabSz="939363">
              <a:defRPr/>
            </a:pPr>
            <a:endParaRPr lang="en-US" dirty="0"/>
          </a:p>
          <a:p>
            <a:pPr defTabSz="939363">
              <a:defRPr/>
            </a:pPr>
            <a:r>
              <a:rPr lang="en-US" dirty="0"/>
              <a:t>A job order system measures cost per unit upon completion of a job, by dividing the total cost for that job by the number of units in that job. As we showed in the previous chapter, job cost sheets accumulate the costs for each job. </a:t>
            </a:r>
          </a:p>
          <a:p>
            <a:pPr defTabSz="939363">
              <a:defRPr/>
            </a:pPr>
            <a:endParaRPr lang="en-US" dirty="0"/>
          </a:p>
          <a:p>
            <a:pPr defTabSz="939363">
              <a:defRPr/>
            </a:pPr>
            <a:r>
              <a:rPr lang="en-US" dirty="0"/>
              <a:t>A process costing system measures unit costs at the end of a period (for example, a month) by combining the costs per equivalent unit from each separate department. In process costing, the cost object is the process. </a:t>
            </a:r>
          </a:p>
          <a:p>
            <a:pPr defTabSz="939363">
              <a:defRPr/>
            </a:pPr>
            <a:endParaRPr lang="en-US" dirty="0"/>
          </a:p>
          <a:p>
            <a:pPr defTabSz="939363">
              <a:defRPr/>
            </a:pPr>
            <a:r>
              <a:rPr lang="en-US" dirty="0"/>
              <a:t>Only job order systems use job cost sheets.</a:t>
            </a:r>
          </a:p>
          <a:p>
            <a:pPr defTabSz="939363">
              <a:defRPr/>
            </a:pPr>
            <a:endParaRPr lang="en-US" dirty="0"/>
          </a:p>
          <a:p>
            <a:pPr defTabSz="939363">
              <a:defRPr/>
            </a:pPr>
            <a:r>
              <a:rPr lang="en-US" dirty="0"/>
              <a:t>Job order costing systems often use one Work in Process Inventory account.  Process costing systems use a separate Work in Process Inventory account for each process.</a:t>
            </a:r>
          </a:p>
          <a:p>
            <a:endParaRPr lang="en-US" altLang="en-US" dirty="0"/>
          </a:p>
        </p:txBody>
      </p:sp>
    </p:spTree>
    <p:extLst>
      <p:ext uri="{BB962C8B-B14F-4D97-AF65-F5344CB8AC3E}">
        <p14:creationId xmlns:p14="http://schemas.microsoft.com/office/powerpoint/2010/main" val="146555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In process costing, manufacturing costs are transferred across Work in Process Inventory accounts. After production is complete, the completed goods and their accumulated costs are transferred from the Work in Process Inventory account for the final department in the series of processes to the Finished Goods Inventory account.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a:t>
            </a:r>
            <a:r>
              <a:rPr lang="en-US" sz="1200" b="0" i="0" u="none" strike="noStrike" kern="1200" baseline="0" dirty="0" smtClean="0">
                <a:solidFill>
                  <a:schemeClr val="tx1"/>
                </a:solidFill>
                <a:latin typeface="+mn-lt"/>
                <a:ea typeface="+mn-ea"/>
                <a:cs typeface="+mn-cs"/>
              </a:rPr>
              <a:t>16.3 </a:t>
            </a:r>
            <a:r>
              <a:rPr lang="en-US" sz="1200" b="0" i="0" u="none" strike="noStrike" kern="1200" baseline="0" dirty="0">
                <a:solidFill>
                  <a:schemeClr val="tx1"/>
                </a:solidFill>
                <a:latin typeface="+mn-lt"/>
                <a:ea typeface="+mn-ea"/>
                <a:cs typeface="+mn-cs"/>
              </a:rPr>
              <a:t>summarizes the journal entries to capture this flow of manufacturing costs for a tennis ball manufacturer—from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 to </a:t>
            </a:r>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 to </a:t>
            </a:r>
            <a:r>
              <a:rPr lang="en-US" sz="1200" b="1" i="0"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a:t>
            </a:r>
            <a:endParaRPr lang="en-US" altLang="en-US" dirty="0"/>
          </a:p>
        </p:txBody>
      </p:sp>
    </p:spTree>
    <p:extLst>
      <p:ext uri="{BB962C8B-B14F-4D97-AF65-F5344CB8AC3E}">
        <p14:creationId xmlns:p14="http://schemas.microsoft.com/office/powerpoint/2010/main" val="162123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53102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Companies with process operations typically end each period with inventories of both finished goods and work in process.</a:t>
            </a:r>
          </a:p>
          <a:p>
            <a:endParaRPr lang="en-US" altLang="en-US" dirty="0"/>
          </a:p>
          <a:p>
            <a:r>
              <a:rPr lang="en-US" dirty="0"/>
              <a:t>A key idea in process costing is that of </a:t>
            </a:r>
            <a:r>
              <a:rPr lang="en-US" b="1" dirty="0"/>
              <a:t>Equivalent Units of Production (EUP), </a:t>
            </a:r>
            <a:r>
              <a:rPr lang="en-US" dirty="0"/>
              <a:t>a term that refers to the number of units that </a:t>
            </a:r>
            <a:r>
              <a:rPr lang="en-US" i="1" dirty="0"/>
              <a:t>could have been </a:t>
            </a:r>
            <a:r>
              <a:rPr lang="en-US" dirty="0"/>
              <a:t>started and completed given the costs incurred during the period. </a:t>
            </a:r>
            <a:r>
              <a:rPr lang="en-US" sz="1200" b="0" i="0" u="none" strike="noStrike" kern="1200" baseline="0" dirty="0">
                <a:solidFill>
                  <a:schemeClr val="tx1"/>
                </a:solidFill>
                <a:latin typeface="+mn-lt"/>
                <a:ea typeface="+mn-ea"/>
                <a:cs typeface="+mn-cs"/>
              </a:rPr>
              <a:t>For example, 100,000 tennis balls that are 60% through the production process is equivalent to 60,000 (100,000 units x 60%) tennis balls that have completed the entire production process. This means that the cost to put 100,000 units 60% of the way through the production process is </a:t>
            </a:r>
            <a:r>
              <a:rPr lang="en-US" sz="1200" b="0" i="1" u="none" strike="noStrike" kern="1200" baseline="0" dirty="0">
                <a:solidFill>
                  <a:schemeClr val="tx1"/>
                </a:solidFill>
                <a:latin typeface="+mn-lt"/>
                <a:ea typeface="+mn-ea"/>
                <a:cs typeface="+mn-cs"/>
              </a:rPr>
              <a:t>equivalent to </a:t>
            </a:r>
            <a:r>
              <a:rPr lang="en-US" sz="1200" b="0" i="0" u="none" strike="noStrike" kern="1200" baseline="0" dirty="0">
                <a:solidFill>
                  <a:schemeClr val="tx1"/>
                </a:solidFill>
                <a:latin typeface="+mn-lt"/>
                <a:ea typeface="+mn-ea"/>
                <a:cs typeface="+mn-cs"/>
              </a:rPr>
              <a:t>the cost to put 60,000 units completely through the production process. Having information about the costs of partially</a:t>
            </a:r>
          </a:p>
          <a:p>
            <a:r>
              <a:rPr lang="en-US" sz="1200" b="0" i="0" u="none" strike="noStrike" kern="1200" baseline="0" dirty="0">
                <a:solidFill>
                  <a:schemeClr val="tx1"/>
                </a:solidFill>
                <a:latin typeface="+mn-lt"/>
                <a:ea typeface="+mn-ea"/>
                <a:cs typeface="+mn-cs"/>
              </a:rPr>
              <a:t>completed goods makes it possible to measure the firm’s production activity for the period.</a:t>
            </a:r>
            <a:endParaRPr lang="en-US" altLang="en-US" dirty="0"/>
          </a:p>
        </p:txBody>
      </p:sp>
    </p:spTree>
    <p:extLst>
      <p:ext uri="{BB962C8B-B14F-4D97-AF65-F5344CB8AC3E}">
        <p14:creationId xmlns:p14="http://schemas.microsoft.com/office/powerpoint/2010/main" val="394957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DD81605-FB30-46DD-80AC-E99D9C907BD4}"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153244828"/>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BC75CD4-B432-470B-8CAE-1D26E98537C1}"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4022137280"/>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C91FF15-1441-43B2-A0B6-78E017262E3D}"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31394607"/>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911861"/>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684150"/>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384686"/>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198171"/>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310909"/>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252141"/>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9F88E9-64D4-4647-B4D7-E74A908C1B78}"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7962790"/>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0D2E2-1253-4AB4-BF3C-06BA37A65F99}"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99543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DAA4899-A7E8-4A23-B0EB-503693DF4701}"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69279691"/>
      </p:ext>
    </p:extLst>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F35A4-3FC9-4DFE-9972-A252466CED33}"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30202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E063DB-AD39-4362-9867-1D33D85FEE89}"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442469"/>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CEB6F-7903-4D09-9F66-79137DA0582B}" type="datetime1">
              <a:rPr lang="en-US" smtClean="0">
                <a:solidFill>
                  <a:prstClr val="black">
                    <a:tint val="75000"/>
                  </a:prstClr>
                </a:solidFill>
              </a:rPr>
              <a:pPr/>
              <a:t>10/19/18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7390712"/>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7C29C8-012D-468B-A57B-8A00D0B71746}" type="datetime1">
              <a:rPr lang="en-US" smtClean="0">
                <a:solidFill>
                  <a:prstClr val="black">
                    <a:tint val="75000"/>
                  </a:prstClr>
                </a:solidFill>
              </a:rPr>
              <a:pPr/>
              <a:t>10/19/18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389612"/>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69FFF-EDA0-4114-8E8D-C18AA3B106C5}" type="datetime1">
              <a:rPr lang="en-US" smtClean="0">
                <a:solidFill>
                  <a:prstClr val="black">
                    <a:tint val="75000"/>
                  </a:prstClr>
                </a:solidFill>
              </a:rPr>
              <a:pPr/>
              <a:t>10/19/18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819011"/>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8ECD39-E671-409C-8012-2C35A0DB35AA}"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765092"/>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99929-FF9F-4249-90D2-06221A9D5D6E}"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873238"/>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902FCC-46C8-401F-8D89-F7121A166563}"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422326"/>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31834-DEB2-46C0-B6DD-4446605BAE2A}"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688180"/>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D2AA35-5E84-446E-B63E-EF7873A1DBAA}"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3856867"/>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44EC73A-6D15-4181-9AE7-DB4F0D991933}" type="datetime1">
              <a:rPr lang="en-US" smtClean="0"/>
              <a:pPr>
                <a:defRPr/>
              </a:pPr>
              <a:t>10/19/18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604694102"/>
      </p:ext>
    </p:extLst>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76E26-7E19-4546-804E-F45270083E9E}"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0602715"/>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4A54B-822F-48A2-9FAC-BE0EA62DA6F5}"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940085"/>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730EF-8114-4A0E-914F-4A4DF383E32E}"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345019"/>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BC455-17FB-4AC6-9A20-0EFB44426C6C}" type="datetime1">
              <a:rPr lang="en-US" smtClean="0">
                <a:solidFill>
                  <a:prstClr val="black">
                    <a:tint val="75000"/>
                  </a:prstClr>
                </a:solidFill>
              </a:rPr>
              <a:pPr/>
              <a:t>10/19/18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072843"/>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721187-AA45-417B-9C8D-81FBA36E279F}" type="datetime1">
              <a:rPr lang="en-US" smtClean="0">
                <a:solidFill>
                  <a:prstClr val="black">
                    <a:tint val="75000"/>
                  </a:prstClr>
                </a:solidFill>
              </a:rPr>
              <a:pPr/>
              <a:t>10/19/18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874809"/>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55EDB-3779-491C-AA5E-8DFC6EF9DC5A}" type="datetime1">
              <a:rPr lang="en-US" smtClean="0">
                <a:solidFill>
                  <a:prstClr val="black">
                    <a:tint val="75000"/>
                  </a:prstClr>
                </a:solidFill>
              </a:rPr>
              <a:pPr/>
              <a:t>10/19/18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655620"/>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FBA37-39F0-407B-BAA0-C06A5F2D1FA4}"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208827"/>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B18D46-1F4C-4F49-B3F0-1B1F39448FA1}" type="datetime1">
              <a:rPr lang="en-US" smtClean="0">
                <a:solidFill>
                  <a:prstClr val="black">
                    <a:tint val="75000"/>
                  </a:prstClr>
                </a:solidFill>
              </a:rPr>
              <a:pPr/>
              <a:t>10/19/18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315603"/>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0EBC8-CDAB-4249-9234-5CBBADCEFDA1}"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9554184"/>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D7F1B-2A22-443C-9E2A-753DAD03F215}" type="datetime1">
              <a:rPr lang="en-US" smtClean="0">
                <a:solidFill>
                  <a:prstClr val="black">
                    <a:tint val="75000"/>
                  </a:prstClr>
                </a:solidFill>
              </a:rPr>
              <a:pPr/>
              <a:t>10/19/18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40411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F328816-546D-447A-9125-F2A7B14A5E3A}"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2554966391"/>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5A5BDA2-5580-48F2-95C6-D87AE0E5C2AF}" type="datetime1">
              <a:rPr lang="en-US" smtClean="0"/>
              <a:pPr>
                <a:defRPr/>
              </a:pPr>
              <a:t>10/19/18</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2754951548"/>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3EF19CC-AEEF-4F82-9890-54C96F8C7901}" type="datetime1">
              <a:rPr lang="en-US" smtClean="0"/>
              <a:pPr>
                <a:defRPr/>
              </a:pPr>
              <a:t>10/19/18</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717531988"/>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7666B2C-18C6-4D9D-ABAE-446986E67147}" type="datetime1">
              <a:rPr lang="en-US" smtClean="0"/>
              <a:pPr>
                <a:defRPr/>
              </a:pPr>
              <a:t>10/19/18</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6862091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6CB1E99-21D1-4661-8EB7-CD85C535C8C7}"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418325624"/>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7AE34A-E343-4767-8A1D-6A2BAD7B16D6}" type="datetime1">
              <a:rPr lang="en-US" smtClean="0"/>
              <a:pPr>
                <a:defRPr/>
              </a:pPr>
              <a:t>10/19/18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2253472510"/>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A381C682-930F-4610-8468-088F126EEC90}" type="datetime1">
              <a:rPr lang="en-US" smtClean="0"/>
              <a:pPr>
                <a:defRPr/>
              </a:pPr>
              <a:t>10/19/18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795029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55" r:id="rId17"/>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0E346DE-9997-4E70-BE31-268FCB8AD8DF}" type="datetime1">
              <a:rPr lang="en-US" smtClean="0">
                <a:solidFill>
                  <a:prstClr val="black">
                    <a:tint val="75000"/>
                  </a:prstClr>
                </a:solidFill>
                <a:latin typeface="Calibri"/>
                <a:cs typeface="+mn-cs"/>
              </a:rPr>
              <a:pPr fontAlgn="auto">
                <a:spcBef>
                  <a:spcPts val="0"/>
                </a:spcBef>
                <a:spcAft>
                  <a:spcPts val="0"/>
                </a:spcAft>
              </a:pPr>
              <a:t>10/19/18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432173200"/>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C8D8E7F-6892-4095-A836-0BAA0C710AB6}" type="datetime1">
              <a:rPr lang="en-US" smtClean="0">
                <a:solidFill>
                  <a:prstClr val="black">
                    <a:tint val="75000"/>
                  </a:prstClr>
                </a:solidFill>
                <a:latin typeface="Calibri"/>
                <a:cs typeface="+mn-cs"/>
              </a:rPr>
              <a:pPr fontAlgn="auto">
                <a:spcBef>
                  <a:spcPts val="0"/>
                </a:spcBef>
                <a:spcAft>
                  <a:spcPts val="0"/>
                </a:spcAft>
              </a:pPr>
              <a:t>10/19/18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5896564"/>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7.png"/><Relationship Id="rId5" Type="http://schemas.openxmlformats.org/officeDocument/2006/relationships/oleObject" Target="../embeddings/oleObject1.bin"/><Relationship Id="rId6"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33400"/>
            <a:ext cx="7772400" cy="1524000"/>
          </a:xfrm>
        </p:spPr>
        <p:txBody>
          <a:bodyPr/>
          <a:lstStyle/>
          <a:p>
            <a:pPr algn="l" eaLnBrk="1" hangingPunct="1"/>
            <a:r>
              <a:rPr lang="en-US" altLang="en-US" b="1" dirty="0">
                <a:ea typeface="MS PGothic" pitchFamily="34" charset="-128"/>
              </a:rPr>
              <a:t>Process </a:t>
            </a:r>
            <a:r>
              <a:rPr lang="en-US" altLang="en-US" b="1" dirty="0" smtClean="0">
                <a:ea typeface="MS PGothic" pitchFamily="34" charset="-128"/>
              </a:rPr>
              <a:t>Costing and Analysis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685800" y="1821778"/>
            <a:ext cx="4343400" cy="1752600"/>
          </a:xfrm>
        </p:spPr>
        <p:txBody>
          <a:bodyPr/>
          <a:lstStyle/>
          <a:p>
            <a:pPr algn="l" eaLnBrk="1" hangingPunct="1">
              <a:buFont typeface="Wingdings" pitchFamily="-107" charset="2"/>
              <a:buNone/>
            </a:pPr>
            <a:r>
              <a:rPr lang="en-US" altLang="en-US" dirty="0">
                <a:solidFill>
                  <a:srgbClr val="898989"/>
                </a:solidFill>
              </a:rPr>
              <a:t>Chapter </a:t>
            </a:r>
            <a:r>
              <a:rPr lang="en-US" altLang="en-US" dirty="0" smtClean="0">
                <a:solidFill>
                  <a:srgbClr val="898989"/>
                </a:solidFill>
              </a:rPr>
              <a:t>16</a:t>
            </a:r>
            <a:endParaRPr lang="en-US" altLang="en-US" dirty="0">
              <a:solidFill>
                <a:srgbClr val="898989"/>
              </a:solidFill>
            </a:endParaRP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39973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 </a:t>
            </a:r>
          </a:p>
          <a:p>
            <a:pPr algn="l" eaLnBrk="1" hangingPunct="1">
              <a:defRPr/>
            </a:pPr>
            <a:r>
              <a:rPr lang="en-US" sz="2800" b="1" dirty="0" smtClean="0">
                <a:solidFill>
                  <a:srgbClr val="002060"/>
                </a:solidFill>
                <a:ea typeface="ＭＳ Ｐゴシック" pitchFamily="34" charset="-128"/>
              </a:rPr>
              <a:t>Financial and Managerial Accounting</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8</a:t>
            </a:r>
            <a:r>
              <a:rPr lang="en-US" sz="2800" b="1" dirty="0" smtClean="0">
                <a:solidFill>
                  <a:srgbClr val="002060"/>
                </a:solidFill>
                <a:ea typeface="ＭＳ Ｐゴシック" pitchFamily="34" charset="-128"/>
              </a:rPr>
              <a:t>th </a:t>
            </a:r>
            <a:r>
              <a:rPr lang="en-US" sz="2800" b="1" dirty="0">
                <a:solidFill>
                  <a:srgbClr val="002060"/>
                </a:solidFill>
                <a:ea typeface="ＭＳ Ｐゴシック" pitchFamily="34" charset="-128"/>
              </a:rPr>
              <a:t>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 xmlns:a16="http://schemas.microsoft.com/office/drawing/2014/main" id="{6E1346A2-3588-674C-AADD-411D21A13B40}"/>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707668143"/>
      </p:ext>
    </p:extLst>
  </p:cSld>
  <p:clrMapOvr>
    <a:masterClrMapping/>
  </p:clrMapOvr>
  <p:transition xmlns:p14="http://schemas.microsoft.com/office/powerpoint/2010/mai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762000"/>
            <a:ext cx="8229600" cy="1143000"/>
          </a:xfrm>
        </p:spPr>
        <p:txBody>
          <a:bodyPr/>
          <a:lstStyle/>
          <a:p>
            <a:r>
              <a:rPr lang="en-US" b="1" dirty="0"/>
              <a:t>EUP for Materials and </a:t>
            </a:r>
            <a:br>
              <a:rPr lang="en-US" b="1" dirty="0"/>
            </a:br>
            <a:r>
              <a:rPr lang="en-US" b="1" dirty="0"/>
              <a:t>Conversion Costs</a:t>
            </a:r>
            <a:endParaRPr lang="en-US" altLang="en-US" b="1"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Define and compute equivalent units and explain their use in process costing.</a:t>
            </a:r>
            <a:endParaRPr lang="en-US" sz="1100" dirty="0"/>
          </a:p>
        </p:txBody>
      </p:sp>
      <p:pic>
        <p:nvPicPr>
          <p:cNvPr id="2" name="Picture 1">
            <a:extLst>
              <a:ext uri="{FF2B5EF4-FFF2-40B4-BE49-F238E27FC236}">
                <a16:creationId xmlns="" xmlns:a16="http://schemas.microsoft.com/office/drawing/2014/main" id="{2754D03E-3F98-4148-A4AA-C1BE46EBD871}"/>
              </a:ext>
            </a:extLst>
          </p:cNvPr>
          <p:cNvPicPr>
            <a:picLocks noChangeAspect="1"/>
          </p:cNvPicPr>
          <p:nvPr/>
        </p:nvPicPr>
        <p:blipFill>
          <a:blip r:embed="rId3"/>
          <a:stretch>
            <a:fillRect/>
          </a:stretch>
        </p:blipFill>
        <p:spPr>
          <a:xfrm>
            <a:off x="1752600" y="2395903"/>
            <a:ext cx="5872087" cy="1757339"/>
          </a:xfrm>
          <a:prstGeom prst="rect">
            <a:avLst/>
          </a:prstGeom>
        </p:spPr>
      </p:pic>
      <p:sp>
        <p:nvSpPr>
          <p:cNvPr id="9" name="Rectangle 8">
            <a:extLst>
              <a:ext uri="{FF2B5EF4-FFF2-40B4-BE49-F238E27FC236}">
                <a16:creationId xmlns="" xmlns:a16="http://schemas.microsoft.com/office/drawing/2014/main" id="{CE37521A-FB68-C84D-BF31-8FAA42BDDAB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 xmlns:a16="http://schemas.microsoft.com/office/drawing/2014/main" id="{DBE0AD9C-EAF5-6748-8F3C-ED849AAA588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p:transition xmlns:p14="http://schemas.microsoft.com/office/powerpoint/2010/mai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685800"/>
            <a:ext cx="8229600" cy="838200"/>
          </a:xfrm>
        </p:spPr>
        <p:txBody>
          <a:bodyPr/>
          <a:lstStyle/>
          <a:p>
            <a:r>
              <a:rPr lang="en-US" b="1" dirty="0"/>
              <a:t>Weighted Average versus FIFO</a:t>
            </a:r>
            <a:endParaRPr lang="en-US" altLang="en-US" b="1"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Rectangle 8"/>
          <p:cNvSpPr>
            <a:spLocks noChangeArrowheads="1"/>
          </p:cNvSpPr>
          <p:nvPr/>
        </p:nvSpPr>
        <p:spPr bwMode="auto">
          <a:xfrm>
            <a:off x="1219200" y="1883190"/>
            <a:ext cx="6705600" cy="3721532"/>
          </a:xfrm>
          <a:prstGeom prst="rect">
            <a:avLst/>
          </a:prstGeom>
          <a:solidFill>
            <a:srgbClr val="FFCC66"/>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en-US" altLang="en-US" sz="2400" b="1" dirty="0">
              <a:latin typeface="Arial" pitchFamily="34" charset="0"/>
            </a:endParaRPr>
          </a:p>
          <a:p>
            <a:pPr algn="ctr" eaLnBrk="1" hangingPunct="1">
              <a:spcBef>
                <a:spcPct val="50000"/>
              </a:spcBef>
              <a:buFontTx/>
              <a:buNone/>
            </a:pPr>
            <a:r>
              <a:rPr lang="en-US" altLang="en-US" sz="4400" b="1" dirty="0">
                <a:latin typeface="Arial" pitchFamily="34" charset="0"/>
              </a:rPr>
              <a:t/>
            </a:r>
            <a:br>
              <a:rPr lang="en-US" altLang="en-US" sz="4400" b="1" dirty="0">
                <a:latin typeface="Arial" pitchFamily="34" charset="0"/>
              </a:rPr>
            </a:br>
            <a:r>
              <a:rPr lang="en-US" altLang="en-US" sz="4400" b="1" dirty="0">
                <a:latin typeface="Arial" pitchFamily="34" charset="0"/>
              </a:rPr>
              <a:t>versus</a:t>
            </a:r>
          </a:p>
          <a:p>
            <a:pPr algn="ctr" eaLnBrk="1" hangingPunct="1">
              <a:spcBef>
                <a:spcPct val="50000"/>
              </a:spcBef>
              <a:buFontTx/>
              <a:buNone/>
            </a:pPr>
            <a:endParaRPr lang="en-US" altLang="en-US" sz="4400" b="1" dirty="0">
              <a:latin typeface="Arial" pitchFamily="34" charset="0"/>
            </a:endParaRPr>
          </a:p>
          <a:p>
            <a:pPr algn="ctr" eaLnBrk="1" hangingPunct="1">
              <a:spcBef>
                <a:spcPct val="50000"/>
              </a:spcBef>
              <a:buFontTx/>
              <a:buNone/>
            </a:pPr>
            <a:endParaRPr lang="en-US" altLang="en-US" sz="2400" b="1" dirty="0">
              <a:latin typeface="Arial" pitchFamily="34" charset="0"/>
            </a:endParaRPr>
          </a:p>
        </p:txBody>
      </p:sp>
      <p:sp>
        <p:nvSpPr>
          <p:cNvPr id="7" name="Rectangle 12"/>
          <p:cNvSpPr>
            <a:spLocks noChangeArrowheads="1"/>
          </p:cNvSpPr>
          <p:nvPr/>
        </p:nvSpPr>
        <p:spPr bwMode="auto">
          <a:xfrm>
            <a:off x="3352800" y="4419600"/>
            <a:ext cx="2209800" cy="766877"/>
          </a:xfrm>
          <a:prstGeom prst="rect">
            <a:avLst/>
          </a:prstGeom>
          <a:solidFill>
            <a:srgbClr val="A2C1FE"/>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a:latin typeface="Arial" pitchFamily="34" charset="0"/>
              </a:rPr>
              <a:t>FIFO</a:t>
            </a:r>
            <a:endParaRPr lang="en-US" altLang="en-US" sz="2400" b="1" dirty="0">
              <a:latin typeface="Arial" pitchFamily="34" charset="0"/>
            </a:endParaRPr>
          </a:p>
        </p:txBody>
      </p:sp>
      <p:sp>
        <p:nvSpPr>
          <p:cNvPr id="8" name="Rectangle 12"/>
          <p:cNvSpPr>
            <a:spLocks noChangeArrowheads="1"/>
          </p:cNvSpPr>
          <p:nvPr/>
        </p:nvSpPr>
        <p:spPr bwMode="auto">
          <a:xfrm>
            <a:off x="2209800" y="1981200"/>
            <a:ext cx="5105400" cy="766877"/>
          </a:xfrm>
          <a:prstGeom prst="rect">
            <a:avLst/>
          </a:prstGeom>
          <a:solidFill>
            <a:srgbClr val="A2C1FE"/>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a:latin typeface="Arial" pitchFamily="34" charset="0"/>
              </a:rPr>
              <a:t>Weighted Average</a:t>
            </a:r>
          </a:p>
        </p:txBody>
      </p:sp>
      <p:sp>
        <p:nvSpPr>
          <p:cNvPr id="10" name="Rounded Rectangle 9"/>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Define and compute equivalent units and explain their use in process costing.</a:t>
            </a:r>
            <a:endParaRPr lang="en-US" sz="1100" dirty="0"/>
          </a:p>
        </p:txBody>
      </p:sp>
      <p:sp>
        <p:nvSpPr>
          <p:cNvPr id="12" name="Rectangle 11">
            <a:extLst>
              <a:ext uri="{FF2B5EF4-FFF2-40B4-BE49-F238E27FC236}">
                <a16:creationId xmlns="" xmlns:a16="http://schemas.microsoft.com/office/drawing/2014/main" id="{33269C3C-B218-7446-8B3D-A2A58690A24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 xmlns:a16="http://schemas.microsoft.com/office/drawing/2014/main" id="{7BE692BA-F29C-1847-A98B-1DE716F8DBB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1205385"/>
      </p:ext>
    </p:extLst>
  </p:cSld>
  <p:clrMapOvr>
    <a:masterClrMapping/>
  </p:clrMapOvr>
  <p:transition xmlns:p14="http://schemas.microsoft.com/office/powerpoint/2010/mai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7181" y="2680659"/>
            <a:ext cx="7315200" cy="3124200"/>
          </a:xfrm>
        </p:spPr>
        <p:txBody>
          <a:bodyPr/>
          <a:lstStyle/>
          <a:p>
            <a:r>
              <a:rPr lang="en-US" altLang="en-US" dirty="0"/>
              <a:t/>
            </a:r>
            <a:br>
              <a:rPr lang="en-US" altLang="en-US" dirty="0"/>
            </a:br>
            <a:r>
              <a:rPr lang="en-US" altLang="en-US" dirty="0"/>
              <a:t/>
            </a:r>
            <a:br>
              <a:rPr lang="en-US" altLang="en-US" dirty="0"/>
            </a:br>
            <a:r>
              <a:rPr lang="en-US" altLang="en-US" dirty="0"/>
              <a:t> C3: </a:t>
            </a:r>
            <a:br>
              <a:rPr lang="en-US" altLang="en-US" dirty="0"/>
            </a:br>
            <a:r>
              <a:rPr lang="en-US" dirty="0">
                <a:solidFill>
                  <a:prstClr val="black"/>
                </a:solidFill>
              </a:rPr>
              <a:t>Describe accounting for production activity and preparation of a process cost summary using  weighted average.</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20684" y="176457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99329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A0F02249-52E9-3848-8CE7-7AF4CAD5F06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143EEE31-521A-6E49-82C7-8E41168B83C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a:t>Process Costing Illustration</a:t>
            </a:r>
          </a:p>
        </p:txBody>
      </p:sp>
      <p:sp>
        <p:nvSpPr>
          <p:cNvPr id="21507" name="Rectangle 2"/>
          <p:cNvSpPr>
            <a:spLocks noGrp="1" noChangeArrowheads="1"/>
          </p:cNvSpPr>
          <p:nvPr>
            <p:ph type="body" idx="4294967295"/>
          </p:nvPr>
        </p:nvSpPr>
        <p:spPr>
          <a:xfrm>
            <a:off x="914400" y="1676400"/>
            <a:ext cx="7315200" cy="3733800"/>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buFont typeface="Wingdings" pitchFamily="2" charset="2"/>
              <a:buNone/>
            </a:pPr>
            <a:r>
              <a:rPr lang="en-US" altLang="en-US" b="1" dirty="0"/>
              <a:t>GenX uses a weighted average cost flow system with the following four steps:</a:t>
            </a:r>
            <a:br>
              <a:rPr lang="en-US" altLang="en-US" b="1" dirty="0"/>
            </a:br>
            <a:endParaRPr lang="en-US" altLang="en-US" b="1" dirty="0"/>
          </a:p>
          <a:p>
            <a:pPr lvl="1">
              <a:buFont typeface="Wingdings" pitchFamily="2" charset="2"/>
              <a:buChar char=""/>
            </a:pPr>
            <a:r>
              <a:rPr lang="en-US" altLang="en-US" b="1" dirty="0"/>
              <a:t> Determine physical flow of units.</a:t>
            </a:r>
          </a:p>
          <a:p>
            <a:pPr lvl="1">
              <a:buFont typeface="Wingdings" pitchFamily="2" charset="2"/>
              <a:buChar char=""/>
            </a:pPr>
            <a:r>
              <a:rPr lang="en-US" altLang="en-US" b="1" dirty="0"/>
              <a:t> Compute equivalent units of production.</a:t>
            </a:r>
          </a:p>
          <a:p>
            <a:pPr lvl="1">
              <a:buFont typeface="Wingdings" pitchFamily="2" charset="2"/>
              <a:buChar char=""/>
            </a:pPr>
            <a:r>
              <a:rPr lang="en-US" altLang="en-US" b="1" dirty="0"/>
              <a:t> Compute cost per equivalent unit.</a:t>
            </a:r>
          </a:p>
          <a:p>
            <a:pPr lvl="1">
              <a:buFont typeface="Wingdings" pitchFamily="2" charset="2"/>
              <a:buChar char=""/>
            </a:pPr>
            <a:r>
              <a:rPr lang="en-US" altLang="en-US" b="1" dirty="0"/>
              <a:t> Assign and reconcile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384322"/>
            <a:ext cx="640892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 name="Rectangle 8">
            <a:extLst>
              <a:ext uri="{FF2B5EF4-FFF2-40B4-BE49-F238E27FC236}">
                <a16:creationId xmlns="" xmlns:a16="http://schemas.microsoft.com/office/drawing/2014/main" id="{C6E2F88D-80E2-164F-B681-4F8F4EDC1AF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 xmlns:a16="http://schemas.microsoft.com/office/drawing/2014/main" id="{7A9A363E-9020-9B44-AE0D-C750728A43D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p:transition xmlns:p14="http://schemas.microsoft.com/office/powerpoint/2010/mai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457200"/>
            <a:ext cx="8229600" cy="1219200"/>
          </a:xfrm>
        </p:spPr>
        <p:txBody>
          <a:bodyPr/>
          <a:lstStyle/>
          <a:p>
            <a:r>
              <a:rPr lang="en-US" altLang="en-US" sz="4000" b="1" dirty="0"/>
              <a:t>Overview of GenX Company’s </a:t>
            </a:r>
            <a:br>
              <a:rPr lang="en-US" altLang="en-US" sz="4000" b="1" dirty="0"/>
            </a:br>
            <a:r>
              <a:rPr lang="en-US" altLang="en-US" sz="4000" b="1" dirty="0"/>
              <a:t>Process Operation</a:t>
            </a:r>
          </a:p>
        </p:txBody>
      </p:sp>
      <p:sp>
        <p:nvSpPr>
          <p:cNvPr id="2" name="Rectangle 14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47" name="Rectangle 144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 name="TextBox 8"/>
          <p:cNvSpPr txBox="1"/>
          <p:nvPr/>
        </p:nvSpPr>
        <p:spPr>
          <a:xfrm>
            <a:off x="7924800" y="12099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16.4</a:t>
            </a:r>
            <a:endParaRPr lang="en-US" kern="0" dirty="0">
              <a:latin typeface="Berlin Sans FB" panose="020E0602020502020306" pitchFamily="34" charset="0"/>
            </a:endParaRPr>
          </a:p>
        </p:txBody>
      </p:sp>
      <p:pic>
        <p:nvPicPr>
          <p:cNvPr id="4" name="Picture 3">
            <a:extLst>
              <a:ext uri="{FF2B5EF4-FFF2-40B4-BE49-F238E27FC236}">
                <a16:creationId xmlns="" xmlns:a16="http://schemas.microsoft.com/office/drawing/2014/main" id="{9636206C-47C3-430F-8407-6AFFD891FF3E}"/>
              </a:ext>
            </a:extLst>
          </p:cNvPr>
          <p:cNvPicPr>
            <a:picLocks noChangeAspect="1"/>
          </p:cNvPicPr>
          <p:nvPr/>
        </p:nvPicPr>
        <p:blipFill>
          <a:blip r:embed="rId3"/>
          <a:stretch>
            <a:fillRect/>
          </a:stretch>
        </p:blipFill>
        <p:spPr>
          <a:xfrm>
            <a:off x="355316" y="1888974"/>
            <a:ext cx="7557571" cy="4105670"/>
          </a:xfrm>
          <a:prstGeom prst="rect">
            <a:avLst/>
          </a:prstGeom>
        </p:spPr>
      </p:pic>
      <p:sp>
        <p:nvSpPr>
          <p:cNvPr id="11" name="Rectangle 10">
            <a:extLst>
              <a:ext uri="{FF2B5EF4-FFF2-40B4-BE49-F238E27FC236}">
                <a16:creationId xmlns="" xmlns:a16="http://schemas.microsoft.com/office/drawing/2014/main" id="{39A35FBC-1413-C14A-92FC-B1AE327C00C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 xmlns:a16="http://schemas.microsoft.com/office/drawing/2014/main" id="{43138F2A-FC00-A84F-9708-CD42453AFC0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86719229"/>
      </p:ext>
    </p:extLst>
  </p:cSld>
  <p:clrMapOvr>
    <a:masterClrMapping/>
  </p:clrMapOvr>
  <p:transition xmlns:p14="http://schemas.microsoft.com/office/powerpoint/2010/mai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 name="TextBox 8"/>
          <p:cNvSpPr txBox="1"/>
          <p:nvPr/>
        </p:nvSpPr>
        <p:spPr>
          <a:xfrm>
            <a:off x="7924800" y="15768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16.5</a:t>
            </a:r>
            <a:endParaRPr lang="en-US" kern="0" dirty="0">
              <a:latin typeface="Berlin Sans FB" panose="020E0602020502020306" pitchFamily="34" charset="0"/>
            </a:endParaRPr>
          </a:p>
        </p:txBody>
      </p:sp>
      <p:sp>
        <p:nvSpPr>
          <p:cNvPr id="10" name="TextBox 9"/>
          <p:cNvSpPr txBox="1"/>
          <p:nvPr/>
        </p:nvSpPr>
        <p:spPr>
          <a:xfrm>
            <a:off x="7917655" y="431199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16.6</a:t>
            </a:r>
            <a:endParaRPr lang="en-US" kern="0" dirty="0">
              <a:latin typeface="Berlin Sans FB" panose="020E0602020502020306" pitchFamily="34" charset="0"/>
            </a:endParaRPr>
          </a:p>
        </p:txBody>
      </p:sp>
      <p:pic>
        <p:nvPicPr>
          <p:cNvPr id="47106" name="Picture 2" descr="C:\Users\April\AppData\Local\Temp\SNAGHTML38092ada.PNG">
            <a:extLst>
              <a:ext uri="{FF2B5EF4-FFF2-40B4-BE49-F238E27FC236}">
                <a16:creationId xmlns="" xmlns:a16="http://schemas.microsoft.com/office/drawing/2014/main" id="{B43EFA52-7508-4533-884E-DD3EA3B3E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343" y="1219200"/>
            <a:ext cx="6691312" cy="28787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517AEDDA-8DB2-48CF-81C8-BAE86208E968}"/>
              </a:ext>
            </a:extLst>
          </p:cNvPr>
          <p:cNvPicPr>
            <a:picLocks noChangeAspect="1"/>
          </p:cNvPicPr>
          <p:nvPr/>
        </p:nvPicPr>
        <p:blipFill>
          <a:blip r:embed="rId4"/>
          <a:stretch>
            <a:fillRect/>
          </a:stretch>
        </p:blipFill>
        <p:spPr>
          <a:xfrm>
            <a:off x="1986285" y="4114800"/>
            <a:ext cx="5171429" cy="2152381"/>
          </a:xfrm>
          <a:prstGeom prst="rect">
            <a:avLst/>
          </a:prstGeom>
        </p:spPr>
      </p:pic>
      <p:sp>
        <p:nvSpPr>
          <p:cNvPr id="12" name="Rectangle 11">
            <a:extLst>
              <a:ext uri="{FF2B5EF4-FFF2-40B4-BE49-F238E27FC236}">
                <a16:creationId xmlns="" xmlns:a16="http://schemas.microsoft.com/office/drawing/2014/main" id="{F2107B97-2F11-1C4A-9071-D1600288987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 xmlns:a16="http://schemas.microsoft.com/office/drawing/2014/main" id="{D3D2AD69-59BD-F64F-B7DC-9958BF52CCB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
        <p:nvSpPr>
          <p:cNvPr id="22531" name="Rectangle 5"/>
          <p:cNvSpPr>
            <a:spLocks noGrp="1" noChangeArrowheads="1"/>
          </p:cNvSpPr>
          <p:nvPr>
            <p:ph type="title"/>
          </p:nvPr>
        </p:nvSpPr>
        <p:spPr>
          <a:xfrm>
            <a:off x="457200" y="533400"/>
            <a:ext cx="8229600" cy="990600"/>
          </a:xfrm>
        </p:spPr>
        <p:txBody>
          <a:bodyPr/>
          <a:lstStyle/>
          <a:p>
            <a:r>
              <a:rPr lang="en-US" altLang="en-US" b="1" dirty="0"/>
              <a:t>Process Operations </a:t>
            </a:r>
            <a:r>
              <a:rPr lang="en-US" altLang="en-US" b="1" dirty="0">
                <a:latin typeface="Arial" charset="0"/>
                <a:cs typeface="Arial" charset="0"/>
              </a:rPr>
              <a:t>– </a:t>
            </a:r>
            <a:r>
              <a:rPr lang="en-US" altLang="en-US" b="1" dirty="0"/>
              <a:t>GenX</a:t>
            </a:r>
          </a:p>
        </p:txBody>
      </p:sp>
    </p:spTree>
  </p:cSld>
  <p:clrMapOvr>
    <a:masterClrMapping/>
  </p:clrMapOvr>
  <p:transition xmlns:p14="http://schemas.microsoft.com/office/powerpoint/2010/main" spd="med">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Beth\Documents\MH\wiL62279_2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72927"/>
            <a:ext cx="8759665" cy="23438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3"/>
          <p:cNvSpPr>
            <a:spLocks noGrp="1" noChangeArrowheads="1"/>
          </p:cNvSpPr>
          <p:nvPr>
            <p:ph type="title"/>
          </p:nvPr>
        </p:nvSpPr>
        <p:spPr>
          <a:xfrm>
            <a:off x="457200" y="609600"/>
            <a:ext cx="8229600" cy="1219200"/>
          </a:xfrm>
        </p:spPr>
        <p:txBody>
          <a:bodyPr/>
          <a:lstStyle/>
          <a:p>
            <a:pPr>
              <a:buFont typeface="Wingdings" pitchFamily="2" charset="2"/>
              <a:buChar char=""/>
            </a:pPr>
            <a:r>
              <a:rPr lang="en-US" altLang="en-US" dirty="0"/>
              <a:t>  </a:t>
            </a:r>
            <a:r>
              <a:rPr lang="en-US" altLang="en-US" b="1" dirty="0"/>
              <a:t>Determine Physical</a:t>
            </a:r>
            <a:br>
              <a:rPr lang="en-US" altLang="en-US" b="1" dirty="0"/>
            </a:br>
            <a:r>
              <a:rPr lang="en-US" altLang="en-US" b="1" dirty="0"/>
              <a:t>Flow of Units (Pt. 1)</a:t>
            </a:r>
          </a:p>
        </p:txBody>
      </p:sp>
      <p:sp>
        <p:nvSpPr>
          <p:cNvPr id="9" name="Rounded Rectangle 8"/>
          <p:cNvSpPr/>
          <p:nvPr/>
        </p:nvSpPr>
        <p:spPr>
          <a:xfrm>
            <a:off x="81012" y="6384322"/>
            <a:ext cx="58625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0" name="TextBox 9"/>
          <p:cNvSpPr txBox="1"/>
          <p:nvPr/>
        </p:nvSpPr>
        <p:spPr>
          <a:xfrm>
            <a:off x="7921465" y="13623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16.7</a:t>
            </a:r>
            <a:endParaRPr lang="en-US" kern="0" dirty="0">
              <a:latin typeface="Berlin Sans FB" panose="020E0602020502020306" pitchFamily="34" charset="0"/>
            </a:endParaRPr>
          </a:p>
        </p:txBody>
      </p:sp>
      <p:sp>
        <p:nvSpPr>
          <p:cNvPr id="12" name="Rectangle 11">
            <a:extLst>
              <a:ext uri="{FF2B5EF4-FFF2-40B4-BE49-F238E27FC236}">
                <a16:creationId xmlns="" xmlns:a16="http://schemas.microsoft.com/office/drawing/2014/main" id="{E0B70331-6746-A649-A27C-EA5E046C71C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 xmlns:a16="http://schemas.microsoft.com/office/drawing/2014/main" id="{0E70F774-521A-A640-B672-6C540091945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661108733"/>
      </p:ext>
    </p:extLst>
  </p:cSld>
  <p:clrMapOvr>
    <a:masterClrMapping/>
  </p:clrMapOvr>
  <p:transition xmlns:p14="http://schemas.microsoft.com/office/powerpoint/2010/mai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Beth\Documents\MH\wiL62279_2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53" y="1939615"/>
            <a:ext cx="8867212" cy="83820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C:\Users\Beth\Documents\MH\wiL62279_2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054" y="3624137"/>
            <a:ext cx="8867212" cy="24563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a:spLocks noGrp="1" noChangeArrowheads="1"/>
          </p:cNvSpPr>
          <p:nvPr>
            <p:ph type="title"/>
          </p:nvPr>
        </p:nvSpPr>
        <p:spPr>
          <a:xfrm>
            <a:off x="-76200" y="609600"/>
            <a:ext cx="9051046" cy="1143000"/>
          </a:xfrm>
        </p:spPr>
        <p:txBody>
          <a:bodyPr/>
          <a:lstStyle/>
          <a:p>
            <a:pPr>
              <a:buFont typeface="Wingdings" pitchFamily="2" charset="2"/>
              <a:buChar char=""/>
            </a:pPr>
            <a:r>
              <a:rPr lang="en-US" altLang="en-US" dirty="0"/>
              <a:t> </a:t>
            </a:r>
            <a:r>
              <a:rPr lang="en-US" altLang="en-US" b="1" dirty="0"/>
              <a:t>Compute Equivalent</a:t>
            </a:r>
            <a:br>
              <a:rPr lang="en-US" altLang="en-US" b="1" dirty="0"/>
            </a:br>
            <a:r>
              <a:rPr lang="en-US" altLang="en-US" b="1" dirty="0"/>
              <a:t>     Units of Production (Pt. 1)</a:t>
            </a:r>
          </a:p>
        </p:txBody>
      </p:sp>
      <p:sp>
        <p:nvSpPr>
          <p:cNvPr id="10" name="Rounded Rectangle 9"/>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1" name="TextBox 10"/>
          <p:cNvSpPr txBox="1"/>
          <p:nvPr/>
        </p:nvSpPr>
        <p:spPr>
          <a:xfrm>
            <a:off x="7921465" y="1143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16.8</a:t>
            </a:r>
            <a:endParaRPr lang="en-US" kern="0" dirty="0">
              <a:latin typeface="Berlin Sans FB" panose="020E0602020502020306" pitchFamily="34" charset="0"/>
            </a:endParaRPr>
          </a:p>
        </p:txBody>
      </p:sp>
      <p:sp>
        <p:nvSpPr>
          <p:cNvPr id="12" name="TextBox 11"/>
          <p:cNvSpPr txBox="1"/>
          <p:nvPr/>
        </p:nvSpPr>
        <p:spPr>
          <a:xfrm>
            <a:off x="7921465" y="2895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16.9</a:t>
            </a:r>
            <a:endParaRPr lang="en-US" kern="0" dirty="0">
              <a:latin typeface="Berlin Sans FB" panose="020E0602020502020306" pitchFamily="34" charset="0"/>
            </a:endParaRPr>
          </a:p>
        </p:txBody>
      </p:sp>
      <p:sp>
        <p:nvSpPr>
          <p:cNvPr id="13" name="TextBox 12"/>
          <p:cNvSpPr txBox="1"/>
          <p:nvPr/>
        </p:nvSpPr>
        <p:spPr>
          <a:xfrm>
            <a:off x="124195" y="2743200"/>
            <a:ext cx="4419600" cy="279400"/>
          </a:xfrm>
          <a:prstGeom prst="rect">
            <a:avLst/>
          </a:prstGeom>
          <a:noFill/>
        </p:spPr>
        <p:txBody>
          <a:bodyPr wrap="square" rtlCol="0">
            <a:spAutoFit/>
          </a:bodyPr>
          <a:lstStyle/>
          <a:p>
            <a:r>
              <a:rPr lang="en-US" sz="1200" dirty="0"/>
              <a:t>*Transferred to next department or finished goods inventory.</a:t>
            </a:r>
          </a:p>
        </p:txBody>
      </p:sp>
      <p:sp>
        <p:nvSpPr>
          <p:cNvPr id="15" name="Rectangle 14">
            <a:extLst>
              <a:ext uri="{FF2B5EF4-FFF2-40B4-BE49-F238E27FC236}">
                <a16:creationId xmlns="" xmlns:a16="http://schemas.microsoft.com/office/drawing/2014/main" id="{86096E39-0B42-DE41-A48A-FE10AE6AAAF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 xmlns:a16="http://schemas.microsoft.com/office/drawing/2014/main" id="{E4E4EC4E-07BB-5A47-B796-0DF895F4C15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91149521"/>
      </p:ext>
    </p:extLst>
  </p:cSld>
  <p:clrMapOvr>
    <a:masterClrMapping/>
  </p:clrMapOvr>
  <p:transition xmlns:p14="http://schemas.microsoft.com/office/powerpoint/2010/main" spd="med">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71249" y="313734"/>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pic>
        <p:nvPicPr>
          <p:cNvPr id="54274" name="Picture 2" descr="C:\Users\Beth\Documents\MH\wiL62279_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49" y="2758406"/>
            <a:ext cx="8610600" cy="2573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10"/>
          <p:cNvSpPr txBox="1">
            <a:spLocks noChangeArrowheads="1"/>
          </p:cNvSpPr>
          <p:nvPr/>
        </p:nvSpPr>
        <p:spPr bwMode="auto">
          <a:xfrm>
            <a:off x="457200" y="609600"/>
            <a:ext cx="8229600" cy="13716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Wingdings" pitchFamily="2" charset="2"/>
              <a:buNone/>
            </a:pPr>
            <a:r>
              <a:rPr lang="en-US" altLang="en-US" dirty="0"/>
              <a:t> </a:t>
            </a:r>
            <a:r>
              <a:rPr lang="en-US" altLang="en-US" dirty="0">
                <a:sym typeface="Wingdings 2" pitchFamily="18" charset="2"/>
              </a:rPr>
              <a:t> </a:t>
            </a:r>
            <a:r>
              <a:rPr lang="en-US" altLang="en-US" b="1" dirty="0"/>
              <a:t>Compute Cost Per</a:t>
            </a:r>
            <a:br>
              <a:rPr lang="en-US" altLang="en-US" b="1" dirty="0"/>
            </a:br>
            <a:r>
              <a:rPr lang="en-US" altLang="en-US" b="1" dirty="0"/>
              <a:t>Equivalent Unit (Pt. 1)</a:t>
            </a:r>
          </a:p>
        </p:txBody>
      </p:sp>
      <p:sp>
        <p:nvSpPr>
          <p:cNvPr id="9" name="Rounded Rectangle 8"/>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0" name="TextBox 9"/>
          <p:cNvSpPr txBox="1"/>
          <p:nvPr/>
        </p:nvSpPr>
        <p:spPr>
          <a:xfrm>
            <a:off x="7634049" y="18243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16.10</a:t>
            </a:r>
            <a:endParaRPr lang="en-US" kern="0" dirty="0">
              <a:latin typeface="Berlin Sans FB" panose="020E0602020502020306" pitchFamily="34" charset="0"/>
            </a:endParaRPr>
          </a:p>
        </p:txBody>
      </p:sp>
      <p:sp>
        <p:nvSpPr>
          <p:cNvPr id="12" name="Rectangle 11">
            <a:extLst>
              <a:ext uri="{FF2B5EF4-FFF2-40B4-BE49-F238E27FC236}">
                <a16:creationId xmlns="" xmlns:a16="http://schemas.microsoft.com/office/drawing/2014/main" id="{B870B3E9-659B-1D46-AD2F-E25648222D7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 xmlns:a16="http://schemas.microsoft.com/office/drawing/2014/main" id="{2D331DBD-2479-D54B-8A34-AD53132012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42758442"/>
      </p:ext>
    </p:extLst>
  </p:cSld>
  <p:clrMapOvr>
    <a:masterClrMapping/>
  </p:clrMapOvr>
  <p:transition xmlns:p14="http://schemas.microsoft.com/office/powerpoint/2010/main" spd="med">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pic>
        <p:nvPicPr>
          <p:cNvPr id="55298" name="Picture 2" descr="C:\Users\Beth\Documents\MH\wiL62279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503982"/>
            <a:ext cx="8567898"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5"/>
          <p:cNvSpPr txBox="1">
            <a:spLocks noChangeArrowheads="1"/>
          </p:cNvSpPr>
          <p:nvPr/>
        </p:nvSpPr>
        <p:spPr bwMode="auto">
          <a:xfrm>
            <a:off x="381000" y="609600"/>
            <a:ext cx="8229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Wingdings" pitchFamily="2" charset="2"/>
              <a:buChar char=""/>
            </a:pPr>
            <a:r>
              <a:rPr lang="en-US" altLang="en-US" dirty="0"/>
              <a:t> </a:t>
            </a:r>
            <a:r>
              <a:rPr lang="en-US" altLang="en-US" b="1" dirty="0"/>
              <a:t>Assign and Reconcile Costs </a:t>
            </a:r>
          </a:p>
          <a:p>
            <a:r>
              <a:rPr lang="en-US" altLang="en-US" b="1" dirty="0"/>
              <a:t>(Pt. 1)</a:t>
            </a:r>
          </a:p>
        </p:txBody>
      </p:sp>
      <p:sp>
        <p:nvSpPr>
          <p:cNvPr id="10" name="Rounded Rectangle 9"/>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1" name="TextBox 10"/>
          <p:cNvSpPr txBox="1"/>
          <p:nvPr/>
        </p:nvSpPr>
        <p:spPr>
          <a:xfrm>
            <a:off x="7717666" y="16830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16.11</a:t>
            </a:r>
            <a:endParaRPr lang="en-US" kern="0" dirty="0">
              <a:latin typeface="Berlin Sans FB" panose="020E0602020502020306" pitchFamily="34" charset="0"/>
            </a:endParaRPr>
          </a:p>
        </p:txBody>
      </p:sp>
      <p:sp>
        <p:nvSpPr>
          <p:cNvPr id="13" name="Rectangle 12">
            <a:extLst>
              <a:ext uri="{FF2B5EF4-FFF2-40B4-BE49-F238E27FC236}">
                <a16:creationId xmlns="" xmlns:a16="http://schemas.microsoft.com/office/drawing/2014/main" id="{2963B10A-E132-B346-A422-276F00DC871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 xmlns:a16="http://schemas.microsoft.com/office/drawing/2014/main" id="{E7F2C7F6-9D72-CD4E-BB7E-3673A21D20A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82376120"/>
      </p:ext>
    </p:extLst>
  </p:cSld>
  <p:clrMapOvr>
    <a:masterClrMapping/>
  </p:clrMapOvr>
  <p:transition xmlns:p14="http://schemas.microsoft.com/office/powerpoint/2010/mai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solidFill>
                  <a:prstClr val="black"/>
                </a:solidFill>
              </a:rPr>
              <a:t/>
            </a:r>
            <a:br>
              <a:rPr lang="en-US" altLang="en-US">
                <a:solidFill>
                  <a:prstClr val="black"/>
                </a:solidFill>
              </a:rPr>
            </a:br>
            <a:r>
              <a:rPr lang="en-US" altLang="en-US">
                <a:solidFill>
                  <a:prstClr val="black"/>
                </a:solidFill>
              </a:rPr>
              <a:t/>
            </a:r>
            <a:br>
              <a:rPr lang="en-US" altLang="en-US">
                <a:solidFill>
                  <a:prstClr val="black"/>
                </a:solidFill>
              </a:rPr>
            </a:br>
            <a:r>
              <a:rPr lang="en-US">
                <a:solidFill>
                  <a:prstClr val="black"/>
                </a:solidFill>
              </a:rPr>
              <a:t/>
            </a:r>
            <a:br>
              <a:rPr lang="en-US">
                <a:solidFill>
                  <a:prstClr val="black"/>
                </a:solidFill>
              </a:rPr>
            </a:br>
            <a:r>
              <a:rPr lang="en-US" altLang="en-US">
                <a:solidFill>
                  <a:prstClr val="black"/>
                </a:solidFill>
              </a:rPr>
              <a:t/>
            </a: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1446550"/>
          </a:xfrm>
          <a:prstGeom prst="rect">
            <a:avLst/>
          </a:prstGeom>
          <a:noFill/>
        </p:spPr>
        <p:txBody>
          <a:bodyPr wrap="square" rtlCol="0">
            <a:spAutoFit/>
          </a:bodyPr>
          <a:lstStyle/>
          <a:p>
            <a:r>
              <a:rPr lang="en-US" altLang="en-US" sz="4400" b="1" dirty="0">
                <a:solidFill>
                  <a:prstClr val="black"/>
                </a:solidFill>
                <a:latin typeface="Calibri"/>
              </a:rPr>
              <a:t>Chapter </a:t>
            </a:r>
            <a:r>
              <a:rPr lang="en-US" altLang="en-US" sz="4400" b="1" dirty="0" smtClean="0">
                <a:solidFill>
                  <a:prstClr val="black"/>
                </a:solidFill>
                <a:latin typeface="Calibri"/>
              </a:rPr>
              <a:t>16 </a:t>
            </a:r>
            <a:r>
              <a:rPr lang="en-US" altLang="en-US" sz="4400" b="1" dirty="0">
                <a:solidFill>
                  <a:prstClr val="black"/>
                </a:solidFill>
                <a:latin typeface="Calibri"/>
              </a:rPr>
              <a:t>Learning Objectives</a:t>
            </a:r>
            <a:endParaRPr lang="en-US" sz="4400" dirty="0">
              <a:solidFill>
                <a:prstClr val="black"/>
              </a:solidFill>
              <a:latin typeface="Calibri"/>
            </a:endParaRPr>
          </a:p>
        </p:txBody>
      </p:sp>
      <p:sp>
        <p:nvSpPr>
          <p:cNvPr id="8" name="Rectangle 7"/>
          <p:cNvSpPr/>
          <p:nvPr/>
        </p:nvSpPr>
        <p:spPr>
          <a:xfrm>
            <a:off x="762000" y="2181285"/>
            <a:ext cx="8039100" cy="4524315"/>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Explain process operations and the way they differ from job order operations.</a:t>
            </a:r>
          </a:p>
          <a:p>
            <a:r>
              <a:rPr lang="en-US" sz="1600" b="1" dirty="0">
                <a:solidFill>
                  <a:prstClr val="black"/>
                </a:solidFill>
                <a:latin typeface="Calibri"/>
              </a:rPr>
              <a:t>C2  </a:t>
            </a:r>
            <a:r>
              <a:rPr lang="en-US" sz="1600" dirty="0">
                <a:solidFill>
                  <a:prstClr val="black"/>
                </a:solidFill>
                <a:latin typeface="Calibri"/>
              </a:rPr>
              <a:t>Define and compute equivalent units and explain their use in process costing.</a:t>
            </a:r>
          </a:p>
          <a:p>
            <a:r>
              <a:rPr lang="en-US" sz="1600" b="1" dirty="0">
                <a:solidFill>
                  <a:prstClr val="black"/>
                </a:solidFill>
                <a:latin typeface="Calibri"/>
              </a:rPr>
              <a:t>C3  </a:t>
            </a:r>
            <a:r>
              <a:rPr lang="en-US" sz="1600" dirty="0">
                <a:solidFill>
                  <a:prstClr val="black"/>
                </a:solidFill>
                <a:latin typeface="Calibri"/>
              </a:rPr>
              <a:t>Describe accounting for production activity and preparation of a process cost summary</a:t>
            </a:r>
          </a:p>
          <a:p>
            <a:r>
              <a:rPr lang="en-US" sz="1600" dirty="0">
                <a:solidFill>
                  <a:prstClr val="black"/>
                </a:solidFill>
                <a:latin typeface="Calibri"/>
              </a:rPr>
              <a:t>       using weighted average.</a:t>
            </a:r>
          </a:p>
          <a:p>
            <a:r>
              <a:rPr lang="en-US" sz="1600" b="1" dirty="0">
                <a:solidFill>
                  <a:prstClr val="black"/>
                </a:solidFill>
                <a:latin typeface="Calibri"/>
              </a:rPr>
              <a:t>C4  </a:t>
            </a:r>
            <a:r>
              <a:rPr lang="en-US" sz="1600" i="1" dirty="0">
                <a:solidFill>
                  <a:prstClr val="black"/>
                </a:solidFill>
                <a:latin typeface="Calibri"/>
              </a:rPr>
              <a:t>Appendix </a:t>
            </a:r>
            <a:r>
              <a:rPr lang="en-US" sz="1600" i="1" dirty="0" smtClean="0">
                <a:solidFill>
                  <a:prstClr val="black"/>
                </a:solidFill>
                <a:latin typeface="Calibri"/>
              </a:rPr>
              <a:t>16-</a:t>
            </a:r>
            <a:r>
              <a:rPr lang="en-US" sz="1600" i="1" dirty="0">
                <a:solidFill>
                  <a:prstClr val="black"/>
                </a:solidFill>
                <a:latin typeface="Calibri"/>
              </a:rPr>
              <a:t>A </a:t>
            </a:r>
            <a:r>
              <a:rPr lang="en-US" sz="1600" dirty="0">
                <a:solidFill>
                  <a:prstClr val="black"/>
                </a:solidFill>
                <a:latin typeface="Calibri"/>
              </a:rPr>
              <a:t>Describe accounting for production activity and preparation of a process </a:t>
            </a:r>
          </a:p>
          <a:p>
            <a:r>
              <a:rPr lang="en-US" sz="1600" dirty="0">
                <a:solidFill>
                  <a:prstClr val="black"/>
                </a:solidFill>
                <a:latin typeface="Calibri"/>
              </a:rPr>
              <a:t>      cost summary using FIFO.</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Compare process costing and job order costing.</a:t>
            </a:r>
          </a:p>
          <a:p>
            <a:r>
              <a:rPr lang="en-US" sz="1600" b="1" dirty="0">
                <a:solidFill>
                  <a:prstClr val="black"/>
                </a:solidFill>
                <a:latin typeface="Calibri"/>
              </a:rPr>
              <a:t>A2  </a:t>
            </a:r>
            <a:r>
              <a:rPr lang="en-US" sz="1600" dirty="0">
                <a:solidFill>
                  <a:prstClr val="black"/>
                </a:solidFill>
                <a:latin typeface="Calibri"/>
              </a:rPr>
              <a:t>Explain and illustrate a hybrid costing system.</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Record the flow of materials costs in process costing.</a:t>
            </a:r>
          </a:p>
          <a:p>
            <a:r>
              <a:rPr lang="en-US" sz="1600" b="1" dirty="0">
                <a:solidFill>
                  <a:prstClr val="black"/>
                </a:solidFill>
                <a:latin typeface="Calibri"/>
              </a:rPr>
              <a:t>P2  </a:t>
            </a:r>
            <a:r>
              <a:rPr lang="en-US" sz="1600" dirty="0">
                <a:solidFill>
                  <a:prstClr val="black"/>
                </a:solidFill>
                <a:latin typeface="Calibri"/>
              </a:rPr>
              <a:t>Record the flow of labor costs in process costing.</a:t>
            </a:r>
          </a:p>
          <a:p>
            <a:r>
              <a:rPr lang="en-US" sz="1600" b="1" dirty="0">
                <a:solidFill>
                  <a:prstClr val="black"/>
                </a:solidFill>
                <a:latin typeface="Calibri"/>
              </a:rPr>
              <a:t>P3  </a:t>
            </a:r>
            <a:r>
              <a:rPr lang="en-US" sz="1600" dirty="0">
                <a:solidFill>
                  <a:prstClr val="black"/>
                </a:solidFill>
                <a:latin typeface="Calibri"/>
              </a:rPr>
              <a:t>Record the flow of factory overhead costs in process costing.</a:t>
            </a:r>
          </a:p>
          <a:p>
            <a:r>
              <a:rPr lang="en-US" sz="1600" b="1" dirty="0">
                <a:solidFill>
                  <a:prstClr val="black"/>
                </a:solidFill>
                <a:latin typeface="Calibri"/>
              </a:rPr>
              <a:t>P4</a:t>
            </a:r>
            <a:r>
              <a:rPr lang="en-US" sz="1600" dirty="0">
                <a:solidFill>
                  <a:prstClr val="black"/>
                </a:solidFill>
                <a:latin typeface="Calibri"/>
              </a:rPr>
              <a:t>  Record the transfer of goods across departments, to Finished Goods Inventory, and to Cost</a:t>
            </a:r>
          </a:p>
          <a:p>
            <a:r>
              <a:rPr lang="en-US" sz="1600" dirty="0">
                <a:solidFill>
                  <a:prstClr val="black"/>
                </a:solidFill>
                <a:latin typeface="Calibri"/>
              </a:rPr>
              <a:t>       of Goods Sold.</a:t>
            </a:r>
          </a:p>
        </p:txBody>
      </p:sp>
      <p:sp>
        <p:nvSpPr>
          <p:cNvPr id="10" name="Rectangle 9">
            <a:extLst>
              <a:ext uri="{FF2B5EF4-FFF2-40B4-BE49-F238E27FC236}">
                <a16:creationId xmlns="" xmlns:a16="http://schemas.microsoft.com/office/drawing/2014/main" id="{45608026-AD3E-DD47-87B1-B8AC78DA024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4E5C2E9D-0677-8042-8CF4-390360A933F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527024621"/>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sp>
        <p:nvSpPr>
          <p:cNvPr id="3" name="TextBox 2"/>
          <p:cNvSpPr txBox="1"/>
          <p:nvPr/>
        </p:nvSpPr>
        <p:spPr>
          <a:xfrm>
            <a:off x="484632" y="382221"/>
            <a:ext cx="8229600" cy="523220"/>
          </a:xfrm>
          <a:prstGeom prst="rect">
            <a:avLst/>
          </a:prstGeom>
          <a:noFill/>
        </p:spPr>
        <p:txBody>
          <a:bodyPr wrap="square" rtlCol="0">
            <a:spAutoFit/>
          </a:bodyPr>
          <a:lstStyle/>
          <a:p>
            <a:pPr algn="ctr"/>
            <a:r>
              <a:rPr lang="en-US" sz="2800" b="1" dirty="0"/>
              <a:t>Process Cost Summary</a:t>
            </a:r>
          </a:p>
        </p:txBody>
      </p:sp>
      <p:sp>
        <p:nvSpPr>
          <p:cNvPr id="5" name="Rectangle 4"/>
          <p:cNvSpPr/>
          <p:nvPr/>
        </p:nvSpPr>
        <p:spPr>
          <a:xfrm>
            <a:off x="0" y="-5222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1120" y="6400800"/>
            <a:ext cx="6482080" cy="3905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0" name="TextBox 9"/>
          <p:cNvSpPr txBox="1"/>
          <p:nvPr/>
        </p:nvSpPr>
        <p:spPr>
          <a:xfrm>
            <a:off x="7848600" y="5998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16.13</a:t>
            </a:r>
            <a:endParaRPr lang="en-US" kern="0" dirty="0">
              <a:latin typeface="Berlin Sans FB" panose="020E0602020502020306" pitchFamily="34" charset="0"/>
            </a:endParaRPr>
          </a:p>
        </p:txBody>
      </p:sp>
      <p:pic>
        <p:nvPicPr>
          <p:cNvPr id="6" name="Picture 5">
            <a:extLst>
              <a:ext uri="{FF2B5EF4-FFF2-40B4-BE49-F238E27FC236}">
                <a16:creationId xmlns="" xmlns:a16="http://schemas.microsoft.com/office/drawing/2014/main" id="{ED849E08-0380-48E5-B4D0-CE4B6BE55442}"/>
              </a:ext>
            </a:extLst>
          </p:cNvPr>
          <p:cNvPicPr>
            <a:picLocks noChangeAspect="1"/>
          </p:cNvPicPr>
          <p:nvPr/>
        </p:nvPicPr>
        <p:blipFill>
          <a:blip r:embed="rId3"/>
          <a:stretch>
            <a:fillRect/>
          </a:stretch>
        </p:blipFill>
        <p:spPr>
          <a:xfrm>
            <a:off x="2073375" y="850293"/>
            <a:ext cx="4805362" cy="5508586"/>
          </a:xfrm>
          <a:prstGeom prst="rect">
            <a:avLst/>
          </a:prstGeom>
        </p:spPr>
      </p:pic>
      <p:sp>
        <p:nvSpPr>
          <p:cNvPr id="11" name="Rectangle 10">
            <a:extLst>
              <a:ext uri="{FF2B5EF4-FFF2-40B4-BE49-F238E27FC236}">
                <a16:creationId xmlns="" xmlns:a16="http://schemas.microsoft.com/office/drawing/2014/main" id="{0D6E09DF-6D54-8B43-93FA-7E6BAECFC47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 xmlns:a16="http://schemas.microsoft.com/office/drawing/2014/main" id="{B7544BA5-90D1-B34C-9385-79772424724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2966395"/>
      </p:ext>
    </p:extLst>
  </p:cSld>
  <p:clrMapOvr>
    <a:masterClrMapping/>
  </p:clrMapOvr>
  <p:transition xmlns:p14="http://schemas.microsoft.com/office/powerpoint/2010/mai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a:t/>
            </a:r>
            <a:br>
              <a:rPr lang="en-US" sz="3200" dirty="0"/>
            </a:br>
            <a:r>
              <a:rPr lang="en-US" sz="3200" dirty="0"/>
              <a:t/>
            </a:r>
            <a:br>
              <a:rPr lang="en-US" sz="3200" dirty="0"/>
            </a:br>
            <a:r>
              <a:rPr lang="en-US" b="1" dirty="0"/>
              <a:t/>
            </a:r>
            <a:br>
              <a:rPr lang="en-US" b="1" dirty="0"/>
            </a:br>
            <a:r>
              <a:rPr lang="en-US" b="1" dirty="0"/>
              <a:t/>
            </a:r>
            <a:br>
              <a:rPr lang="en-US" b="1" dirty="0"/>
            </a:br>
            <a:endParaRPr lang="en-US" altLang="en-US" dirty="0"/>
          </a:p>
        </p:txBody>
      </p:sp>
      <p:sp>
        <p:nvSpPr>
          <p:cNvPr id="3" name="TextBox 2"/>
          <p:cNvSpPr txBox="1"/>
          <p:nvPr/>
        </p:nvSpPr>
        <p:spPr>
          <a:xfrm>
            <a:off x="522514" y="609600"/>
            <a:ext cx="8229600" cy="523220"/>
          </a:xfrm>
          <a:prstGeom prst="rect">
            <a:avLst/>
          </a:prstGeom>
          <a:noFill/>
        </p:spPr>
        <p:txBody>
          <a:bodyPr wrap="square" rtlCol="0">
            <a:spAutoFit/>
          </a:bodyPr>
          <a:lstStyle/>
          <a:p>
            <a:pPr algn="ctr"/>
            <a:r>
              <a:rPr lang="en-US" sz="2800" b="1" dirty="0"/>
              <a:t>Cost Data For GenX</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 name="TextBox 8"/>
          <p:cNvSpPr txBox="1"/>
          <p:nvPr/>
        </p:nvSpPr>
        <p:spPr>
          <a:xfrm>
            <a:off x="7611979" y="953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16.15</a:t>
            </a:r>
            <a:endParaRPr lang="en-US" kern="0" dirty="0">
              <a:latin typeface="Berlin Sans FB" panose="020E0602020502020306" pitchFamily="34" charset="0"/>
            </a:endParaRPr>
          </a:p>
        </p:txBody>
      </p:sp>
      <p:pic>
        <p:nvPicPr>
          <p:cNvPr id="2" name="Picture 1">
            <a:extLst>
              <a:ext uri="{FF2B5EF4-FFF2-40B4-BE49-F238E27FC236}">
                <a16:creationId xmlns="" xmlns:a16="http://schemas.microsoft.com/office/drawing/2014/main" id="{060AC465-0630-4D9E-90CC-038A90218E18}"/>
              </a:ext>
            </a:extLst>
          </p:cNvPr>
          <p:cNvPicPr>
            <a:picLocks noChangeAspect="1"/>
          </p:cNvPicPr>
          <p:nvPr/>
        </p:nvPicPr>
        <p:blipFill>
          <a:blip r:embed="rId3"/>
          <a:stretch>
            <a:fillRect/>
          </a:stretch>
        </p:blipFill>
        <p:spPr>
          <a:xfrm>
            <a:off x="559164" y="1808338"/>
            <a:ext cx="8217013" cy="2085857"/>
          </a:xfrm>
          <a:prstGeom prst="rect">
            <a:avLst/>
          </a:prstGeom>
        </p:spPr>
      </p:pic>
      <p:sp>
        <p:nvSpPr>
          <p:cNvPr id="11" name="Rectangle 10">
            <a:extLst>
              <a:ext uri="{FF2B5EF4-FFF2-40B4-BE49-F238E27FC236}">
                <a16:creationId xmlns="" xmlns:a16="http://schemas.microsoft.com/office/drawing/2014/main" id="{950A1F77-925D-4C47-B762-C22A6E12647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 xmlns:a16="http://schemas.microsoft.com/office/drawing/2014/main" id="{4C56D1BE-8A84-D743-8BC8-786C257E676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extLst>
      <p:ext uri="{BB962C8B-B14F-4D97-AF65-F5344CB8AC3E}">
        <p14:creationId xmlns:p14="http://schemas.microsoft.com/office/powerpoint/2010/main" val="714058876"/>
      </p:ext>
    </p:extLst>
  </p:cSld>
  <p:clrMapOvr>
    <a:masterClrMapping/>
  </p:clrMapOvr>
  <p:transition xmlns:p14="http://schemas.microsoft.com/office/powerpoint/2010/main" spd="med">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P1: </a:t>
            </a:r>
            <a:br>
              <a:rPr lang="en-US" altLang="en-US" dirty="0"/>
            </a:br>
            <a:r>
              <a:rPr lang="en-US" dirty="0">
                <a:solidFill>
                  <a:prstClr val="black"/>
                </a:solidFill>
              </a:rPr>
              <a:t>Record the flow of materials costs in process costing.</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8267" y="476673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0EF57572-CE52-A248-ABAB-C68BDE04DA5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89294A12-B046-364F-8A56-9618D2C16B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57200" y="609600"/>
            <a:ext cx="8229600" cy="990600"/>
          </a:xfrm>
        </p:spPr>
        <p:txBody>
          <a:bodyPr/>
          <a:lstStyle/>
          <a:p>
            <a:r>
              <a:rPr lang="en-US" altLang="en-US" b="1" dirty="0"/>
              <a:t>Accounting for Material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553200"/>
            <a:ext cx="4567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Record the flow of materials costs in process costing.</a:t>
            </a:r>
          </a:p>
        </p:txBody>
      </p:sp>
      <p:pic>
        <p:nvPicPr>
          <p:cNvPr id="2" name="Picture 1">
            <a:extLst>
              <a:ext uri="{FF2B5EF4-FFF2-40B4-BE49-F238E27FC236}">
                <a16:creationId xmlns="" xmlns:a16="http://schemas.microsoft.com/office/drawing/2014/main" id="{BA5A775A-DD78-4AF0-B72D-37BB35CBB76A}"/>
              </a:ext>
            </a:extLst>
          </p:cNvPr>
          <p:cNvPicPr>
            <a:picLocks noChangeAspect="1"/>
          </p:cNvPicPr>
          <p:nvPr/>
        </p:nvPicPr>
        <p:blipFill>
          <a:blip r:embed="rId3"/>
          <a:stretch>
            <a:fillRect/>
          </a:stretch>
        </p:blipFill>
        <p:spPr>
          <a:xfrm>
            <a:off x="646659" y="3276600"/>
            <a:ext cx="7850682" cy="1135951"/>
          </a:xfrm>
          <a:prstGeom prst="rect">
            <a:avLst/>
          </a:prstGeom>
        </p:spPr>
      </p:pic>
      <p:pic>
        <p:nvPicPr>
          <p:cNvPr id="3" name="Picture 2">
            <a:extLst>
              <a:ext uri="{FF2B5EF4-FFF2-40B4-BE49-F238E27FC236}">
                <a16:creationId xmlns="" xmlns:a16="http://schemas.microsoft.com/office/drawing/2014/main" id="{236286F5-D0B1-4FA5-A65F-9AB44F0E8B67}"/>
              </a:ext>
            </a:extLst>
          </p:cNvPr>
          <p:cNvPicPr>
            <a:picLocks noChangeAspect="1"/>
          </p:cNvPicPr>
          <p:nvPr/>
        </p:nvPicPr>
        <p:blipFill>
          <a:blip r:embed="rId4"/>
          <a:stretch>
            <a:fillRect/>
          </a:stretch>
        </p:blipFill>
        <p:spPr>
          <a:xfrm>
            <a:off x="632977" y="4940349"/>
            <a:ext cx="7888546" cy="921382"/>
          </a:xfrm>
          <a:prstGeom prst="rect">
            <a:avLst/>
          </a:prstGeom>
        </p:spPr>
      </p:pic>
      <p:pic>
        <p:nvPicPr>
          <p:cNvPr id="4" name="Picture 3">
            <a:extLst>
              <a:ext uri="{FF2B5EF4-FFF2-40B4-BE49-F238E27FC236}">
                <a16:creationId xmlns="" xmlns:a16="http://schemas.microsoft.com/office/drawing/2014/main" id="{D972F9F0-A9A7-429E-BD96-12DD8CB4A374}"/>
              </a:ext>
            </a:extLst>
          </p:cNvPr>
          <p:cNvPicPr>
            <a:picLocks noChangeAspect="1"/>
          </p:cNvPicPr>
          <p:nvPr/>
        </p:nvPicPr>
        <p:blipFill>
          <a:blip r:embed="rId5"/>
          <a:stretch>
            <a:fillRect/>
          </a:stretch>
        </p:blipFill>
        <p:spPr>
          <a:xfrm>
            <a:off x="621413" y="1901831"/>
            <a:ext cx="7875928" cy="883518"/>
          </a:xfrm>
          <a:prstGeom prst="rect">
            <a:avLst/>
          </a:prstGeom>
        </p:spPr>
      </p:pic>
      <p:sp>
        <p:nvSpPr>
          <p:cNvPr id="11" name="Rectangle 10">
            <a:extLst>
              <a:ext uri="{FF2B5EF4-FFF2-40B4-BE49-F238E27FC236}">
                <a16:creationId xmlns="" xmlns:a16="http://schemas.microsoft.com/office/drawing/2014/main" id="{FA6BA28D-8C68-2840-ACD6-ED439332DB3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 xmlns:a16="http://schemas.microsoft.com/office/drawing/2014/main" id="{FBB57D45-8998-714A-8F22-9DA9EE27E22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543624426"/>
      </p:ext>
    </p:extLst>
  </p:cSld>
  <p:clrMapOvr>
    <a:masterClrMapping/>
  </p:clrMapOvr>
  <p:transition xmlns:p14="http://schemas.microsoft.com/office/powerpoint/2010/main" spd="med">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P2: </a:t>
            </a:r>
            <a:br>
              <a:rPr lang="en-US" altLang="en-US" dirty="0"/>
            </a:br>
            <a:r>
              <a:rPr lang="en-US" dirty="0">
                <a:solidFill>
                  <a:prstClr val="black"/>
                </a:solidFill>
              </a:rPr>
              <a:t>Record the flow of labor costs in process costing.</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95335918-0206-EC4B-A073-B8BC315A651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40C14690-0EC2-F84E-BBAD-730DEAF104F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533400"/>
            <a:ext cx="8229600" cy="884238"/>
          </a:xfrm>
        </p:spPr>
        <p:txBody>
          <a:bodyPr/>
          <a:lstStyle/>
          <a:p>
            <a:r>
              <a:rPr lang="en-US" altLang="en-US" b="1" dirty="0"/>
              <a:t>Accounting for Labor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553200"/>
            <a:ext cx="4567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Record the flow of labor costs in process costing.</a:t>
            </a:r>
          </a:p>
        </p:txBody>
      </p:sp>
      <p:pic>
        <p:nvPicPr>
          <p:cNvPr id="3" name="Picture 2">
            <a:extLst>
              <a:ext uri="{FF2B5EF4-FFF2-40B4-BE49-F238E27FC236}">
                <a16:creationId xmlns="" xmlns:a16="http://schemas.microsoft.com/office/drawing/2014/main" id="{E3529E86-6661-41F0-85D9-2F7BC27E69FF}"/>
              </a:ext>
            </a:extLst>
          </p:cNvPr>
          <p:cNvPicPr>
            <a:picLocks noChangeAspect="1"/>
          </p:cNvPicPr>
          <p:nvPr/>
        </p:nvPicPr>
        <p:blipFill>
          <a:blip r:embed="rId3"/>
          <a:stretch>
            <a:fillRect/>
          </a:stretch>
        </p:blipFill>
        <p:spPr>
          <a:xfrm>
            <a:off x="1447800" y="1807610"/>
            <a:ext cx="6456359" cy="2011362"/>
          </a:xfrm>
          <a:prstGeom prst="rect">
            <a:avLst/>
          </a:prstGeom>
        </p:spPr>
      </p:pic>
      <p:pic>
        <p:nvPicPr>
          <p:cNvPr id="5" name="Picture 4">
            <a:extLst>
              <a:ext uri="{FF2B5EF4-FFF2-40B4-BE49-F238E27FC236}">
                <a16:creationId xmlns="" xmlns:a16="http://schemas.microsoft.com/office/drawing/2014/main" id="{F378F365-A0FB-4737-8305-6EEAD73F235E}"/>
              </a:ext>
            </a:extLst>
          </p:cNvPr>
          <p:cNvPicPr>
            <a:picLocks noChangeAspect="1"/>
          </p:cNvPicPr>
          <p:nvPr/>
        </p:nvPicPr>
        <p:blipFill>
          <a:blip r:embed="rId4"/>
          <a:stretch>
            <a:fillRect/>
          </a:stretch>
        </p:blipFill>
        <p:spPr>
          <a:xfrm>
            <a:off x="1447800" y="4151866"/>
            <a:ext cx="6456359" cy="712348"/>
          </a:xfrm>
          <a:prstGeom prst="rect">
            <a:avLst/>
          </a:prstGeom>
        </p:spPr>
      </p:pic>
      <p:sp>
        <p:nvSpPr>
          <p:cNvPr id="11" name="Rectangle 10">
            <a:extLst>
              <a:ext uri="{FF2B5EF4-FFF2-40B4-BE49-F238E27FC236}">
                <a16:creationId xmlns="" xmlns:a16="http://schemas.microsoft.com/office/drawing/2014/main" id="{C04F3C52-2607-5044-B54A-EE1F4B645AA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 xmlns:a16="http://schemas.microsoft.com/office/drawing/2014/main" id="{18E165DF-6F62-594A-AFED-1FFC6F0D44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48622027"/>
      </p:ext>
    </p:extLst>
  </p:cSld>
  <p:clrMapOvr>
    <a:masterClrMapping/>
  </p:clrMapOvr>
  <p:transition xmlns:p14="http://schemas.microsoft.com/office/powerpoint/2010/main" spd="med">
    <p:cover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P3: </a:t>
            </a:r>
            <a:br>
              <a:rPr lang="en-US" altLang="en-US" dirty="0"/>
            </a:br>
            <a:r>
              <a:rPr lang="en-US" dirty="0">
                <a:solidFill>
                  <a:prstClr val="black"/>
                </a:solidFill>
              </a:rPr>
              <a:t>Record the flow of factory overhead costs in process costing.</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5933" y="190976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5933" y="499030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33214015-34BF-C14F-9734-7E899343FB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3744744B-05CF-DA42-8CFE-4F067B09A1C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457200" y="609600"/>
            <a:ext cx="8229600" cy="1066800"/>
          </a:xfrm>
        </p:spPr>
        <p:txBody>
          <a:bodyPr/>
          <a:lstStyle/>
          <a:p>
            <a:r>
              <a:rPr lang="en-US" altLang="en-US" b="1" dirty="0"/>
              <a:t>Accounting for Factory Overhead</a:t>
            </a:r>
          </a:p>
        </p:txBody>
      </p:sp>
      <p:pic>
        <p:nvPicPr>
          <p:cNvPr id="430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057400"/>
            <a:ext cx="82677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 y="3971925"/>
            <a:ext cx="8286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100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Record the flow of  factory overhead costs in process costing.</a:t>
            </a:r>
          </a:p>
        </p:txBody>
      </p:sp>
      <p:sp>
        <p:nvSpPr>
          <p:cNvPr id="10" name="Rectangle 9">
            <a:extLst>
              <a:ext uri="{FF2B5EF4-FFF2-40B4-BE49-F238E27FC236}">
                <a16:creationId xmlns="" xmlns:a16="http://schemas.microsoft.com/office/drawing/2014/main" id="{E827149F-7E3B-E346-899E-3D17F949FD5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8E53F22C-4E36-2744-BB50-0BAFCE13821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39710371"/>
      </p:ext>
    </p:extLst>
  </p:cSld>
  <p:clrMapOvr>
    <a:masterClrMapping/>
  </p:clrMapOvr>
  <p:transition xmlns:p14="http://schemas.microsoft.com/office/powerpoint/2010/mai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80533" y="2117441"/>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 P4: </a:t>
            </a:r>
            <a:br>
              <a:rPr lang="en-US" altLang="en-US" dirty="0"/>
            </a:br>
            <a:r>
              <a:rPr lang="en-US" dirty="0">
                <a:solidFill>
                  <a:prstClr val="black"/>
                </a:solidFill>
              </a:rPr>
              <a:t>Record the transfer of goods across departments, to finished goods inventory, and to cost of goods sold.</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0533"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46666" y="533502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212735CD-26A6-5346-BE68-25CD28BE47B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F6EEE2F0-2C4A-AB4C-9E33-E92C4D6458B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57200" y="609600"/>
            <a:ext cx="8229600" cy="990600"/>
          </a:xfrm>
        </p:spPr>
        <p:txBody>
          <a:bodyPr/>
          <a:lstStyle/>
          <a:p>
            <a:r>
              <a:rPr lang="en-US" altLang="en-US" b="1" dirty="0"/>
              <a:t>Accounting for Transfers</a:t>
            </a:r>
          </a:p>
        </p:txBody>
      </p:sp>
      <p:pic>
        <p:nvPicPr>
          <p:cNvPr id="440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3" y="1752600"/>
            <a:ext cx="82581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388" y="3181350"/>
            <a:ext cx="82772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4371975"/>
            <a:ext cx="83058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sp>
        <p:nvSpPr>
          <p:cNvPr id="11" name="Rectangle 10">
            <a:extLst>
              <a:ext uri="{FF2B5EF4-FFF2-40B4-BE49-F238E27FC236}">
                <a16:creationId xmlns="" xmlns:a16="http://schemas.microsoft.com/office/drawing/2014/main" id="{678010CC-4E1F-4A44-9F74-E1FCF552410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 xmlns:a16="http://schemas.microsoft.com/office/drawing/2014/main" id="{95D040BB-89A6-0549-BDE4-37DF04B039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51289003"/>
      </p:ext>
    </p:extLst>
  </p:cSld>
  <p:clrMapOvr>
    <a:masterClrMapping/>
  </p:clrMapOvr>
  <p:transition xmlns:p14="http://schemas.microsoft.com/office/powerpoint/2010/main" spd="med">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C1: </a:t>
            </a:r>
            <a:br>
              <a:rPr lang="en-US" altLang="en-US" dirty="0"/>
            </a:br>
            <a:r>
              <a:rPr lang="en-US" dirty="0">
                <a:solidFill>
                  <a:prstClr val="black"/>
                </a:solidFill>
              </a:rPr>
              <a:t>Explain process operations and the way they differ from job order operations.</a:t>
            </a:r>
            <a:br>
              <a:rPr lang="en-US"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83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333" y="49625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F3533BEA-92F3-0942-ACAD-7E508047E15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6AEFDEFC-E53A-654A-898A-5C741476E49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a:t>Trends in Process Operations</a:t>
            </a:r>
          </a:p>
        </p:txBody>
      </p:sp>
      <p:sp>
        <p:nvSpPr>
          <p:cNvPr id="3" name="Oval 2"/>
          <p:cNvSpPr/>
          <p:nvPr/>
        </p:nvSpPr>
        <p:spPr>
          <a:xfrm>
            <a:off x="2918017" y="1211262"/>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Process design</a:t>
            </a:r>
          </a:p>
        </p:txBody>
      </p:sp>
      <p:sp>
        <p:nvSpPr>
          <p:cNvPr id="4" name="Oval 3"/>
          <p:cNvSpPr/>
          <p:nvPr/>
        </p:nvSpPr>
        <p:spPr>
          <a:xfrm>
            <a:off x="6070022" y="1639723"/>
            <a:ext cx="3048000" cy="1676400"/>
          </a:xfrm>
          <a:prstGeom prst="ellipse">
            <a:avLst/>
          </a:prstGeom>
          <a:solidFill>
            <a:schemeClr val="accent5">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Just-in-time production</a:t>
            </a:r>
          </a:p>
        </p:txBody>
      </p:sp>
      <p:sp>
        <p:nvSpPr>
          <p:cNvPr id="5" name="Oval 4"/>
          <p:cNvSpPr/>
          <p:nvPr/>
        </p:nvSpPr>
        <p:spPr>
          <a:xfrm>
            <a:off x="6095422" y="3429000"/>
            <a:ext cx="3124200" cy="1600200"/>
          </a:xfrm>
          <a:prstGeom prst="ellipse">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Robotics/</a:t>
            </a:r>
          </a:p>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Automation</a:t>
            </a:r>
          </a:p>
        </p:txBody>
      </p:sp>
      <p:sp>
        <p:nvSpPr>
          <p:cNvPr id="6" name="Oval 5"/>
          <p:cNvSpPr/>
          <p:nvPr/>
        </p:nvSpPr>
        <p:spPr>
          <a:xfrm>
            <a:off x="292100" y="4114800"/>
            <a:ext cx="3048000" cy="1676400"/>
          </a:xfrm>
          <a:prstGeom prst="ellipse">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Services</a:t>
            </a:r>
          </a:p>
        </p:txBody>
      </p:sp>
      <p:sp>
        <p:nvSpPr>
          <p:cNvPr id="7" name="Oval 6"/>
          <p:cNvSpPr/>
          <p:nvPr/>
        </p:nvSpPr>
        <p:spPr>
          <a:xfrm>
            <a:off x="16934" y="2001078"/>
            <a:ext cx="3124200" cy="1828800"/>
          </a:xfrm>
          <a:prstGeom prst="ellipse">
            <a:avLst/>
          </a:prstGeom>
          <a:solidFill>
            <a:srgbClr val="0066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Customer orientation</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Oval 9"/>
          <p:cNvSpPr/>
          <p:nvPr/>
        </p:nvSpPr>
        <p:spPr>
          <a:xfrm>
            <a:off x="3581400" y="4572000"/>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Continuous Processing</a:t>
            </a:r>
          </a:p>
        </p:txBody>
      </p:sp>
      <p:sp>
        <p:nvSpPr>
          <p:cNvPr id="13" name="Oval 12"/>
          <p:cNvSpPr/>
          <p:nvPr/>
        </p:nvSpPr>
        <p:spPr>
          <a:xfrm>
            <a:off x="3048000" y="2895600"/>
            <a:ext cx="3124200" cy="1600200"/>
          </a:xfrm>
          <a:prstGeom prst="ellipse">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Yield</a:t>
            </a:r>
          </a:p>
        </p:txBody>
      </p:sp>
      <p:sp>
        <p:nvSpPr>
          <p:cNvPr id="14" name="Rounded Rectangle 13"/>
          <p:cNvSpPr/>
          <p:nvPr/>
        </p:nvSpPr>
        <p:spPr>
          <a:xfrm>
            <a:off x="81012" y="6394286"/>
            <a:ext cx="6319788" cy="36912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sp>
        <p:nvSpPr>
          <p:cNvPr id="16" name="Rectangle 15">
            <a:extLst>
              <a:ext uri="{FF2B5EF4-FFF2-40B4-BE49-F238E27FC236}">
                <a16:creationId xmlns="" xmlns:a16="http://schemas.microsoft.com/office/drawing/2014/main" id="{BE33DD4B-5DAF-0E40-A9D2-D6E73814EA9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 xmlns:a16="http://schemas.microsoft.com/office/drawing/2014/main" id="{1E7E98D4-5A9D-5C48-B9BD-8D314A3A665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p:transition xmlns:p14="http://schemas.microsoft.com/office/powerpoint/2010/main" spd="med">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333" y="2218115"/>
            <a:ext cx="7315200" cy="3124200"/>
          </a:xfrm>
        </p:spPr>
        <p:txBody>
          <a:bodyPr/>
          <a:lstStyle/>
          <a:p>
            <a:r>
              <a:rPr lang="en-US" altLang="en-US" dirty="0"/>
              <a:t/>
            </a:r>
            <a:br>
              <a:rPr lang="en-US" altLang="en-US" dirty="0"/>
            </a:br>
            <a:r>
              <a:rPr lang="en-US" altLang="en-US" dirty="0"/>
              <a:t> A2: </a:t>
            </a:r>
            <a:br>
              <a:rPr lang="en-US" altLang="en-US" dirty="0"/>
            </a:br>
            <a:r>
              <a:rPr lang="en-US" dirty="0">
                <a:solidFill>
                  <a:prstClr val="black"/>
                </a:solidFill>
              </a:rPr>
              <a:t>Explain and illustrate a hybrid costing system.</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333" y="19780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9974C1EE-D29C-694E-8C62-9C8CC9B6EAC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9551E919-4185-B644-B8FD-F8D317A2041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9128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a:t>Hybrid Costing System</a:t>
            </a:r>
          </a:p>
        </p:txBody>
      </p:sp>
      <p:sp>
        <p:nvSpPr>
          <p:cNvPr id="21507" name="Rectangle 2"/>
          <p:cNvSpPr>
            <a:spLocks noGrp="1" noChangeArrowheads="1"/>
          </p:cNvSpPr>
          <p:nvPr>
            <p:ph type="body" idx="4294967295"/>
          </p:nvPr>
        </p:nvSpPr>
        <p:spPr>
          <a:xfrm>
            <a:off x="914400" y="1676400"/>
            <a:ext cx="7315200" cy="4638014"/>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pPr>
            <a:r>
              <a:rPr lang="en-US" altLang="en-US" b="1" dirty="0"/>
              <a:t>Hybrid system (operation costing system) contains features of both process and job order operations.</a:t>
            </a:r>
          </a:p>
          <a:p>
            <a:pPr>
              <a:lnSpc>
                <a:spcPct val="90000"/>
              </a:lnSpc>
              <a:spcBef>
                <a:spcPct val="45000"/>
              </a:spcBef>
            </a:pPr>
            <a:r>
              <a:rPr lang="en-US" altLang="en-US" b="1" dirty="0"/>
              <a:t>Requires a hybrid costing system to determine cost of products/services.</a:t>
            </a:r>
          </a:p>
          <a:p>
            <a:pPr>
              <a:lnSpc>
                <a:spcPct val="90000"/>
              </a:lnSpc>
              <a:spcBef>
                <a:spcPct val="45000"/>
              </a:spcBef>
            </a:pPr>
            <a:r>
              <a:rPr lang="en-US" altLang="en-US" b="1" dirty="0"/>
              <a:t>Companies try to standardize processes while also meeting customer needs.</a:t>
            </a:r>
          </a:p>
          <a:p>
            <a:pPr>
              <a:lnSpc>
                <a:spcPct val="90000"/>
              </a:lnSpc>
              <a:spcBef>
                <a:spcPct val="45000"/>
              </a:spcBef>
            </a:pPr>
            <a:r>
              <a:rPr lang="en-US" altLang="en-US" b="1" dirty="0"/>
              <a:t>Important to monitor and control costs.</a:t>
            </a:r>
            <a:br>
              <a:rPr lang="en-US" altLang="en-US" b="1" dirty="0"/>
            </a:br>
            <a:endParaRPr lang="en-US" altLang="en-US" b="1"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41099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lang="en-US" sz="1100" dirty="0">
                <a:solidFill>
                  <a:prstClr val="black"/>
                </a:solidFill>
                <a:latin typeface="Calibri"/>
              </a:rPr>
              <a:t>Explain and illustrate a hybrid costing system.</a:t>
            </a:r>
          </a:p>
        </p:txBody>
      </p:sp>
      <p:sp>
        <p:nvSpPr>
          <p:cNvPr id="9" name="Rectangle 8">
            <a:extLst>
              <a:ext uri="{FF2B5EF4-FFF2-40B4-BE49-F238E27FC236}">
                <a16:creationId xmlns="" xmlns:a16="http://schemas.microsoft.com/office/drawing/2014/main" id="{FEF4BB99-DC5F-0449-913E-DB02A82FEE1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 xmlns:a16="http://schemas.microsoft.com/office/drawing/2014/main" id="{D91577AB-3512-7044-BB61-DA8A5AC3B9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66212186"/>
      </p:ext>
    </p:extLst>
  </p:cSld>
  <p:clrMapOvr>
    <a:masterClrMapping/>
  </p:clrMapOvr>
  <p:transition xmlns:p14="http://schemas.microsoft.com/office/powerpoint/2010/mai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333" y="2341016"/>
            <a:ext cx="7315200" cy="3124200"/>
          </a:xfrm>
        </p:spPr>
        <p:txBody>
          <a:bodyPr/>
          <a:lstStyle/>
          <a:p>
            <a:r>
              <a:rPr lang="en-US" altLang="en-US" dirty="0"/>
              <a:t/>
            </a:r>
            <a:br>
              <a:rPr lang="en-US" altLang="en-US" dirty="0"/>
            </a:br>
            <a:r>
              <a:rPr lang="en-US" altLang="en-US" dirty="0"/>
              <a:t/>
            </a:r>
            <a:br>
              <a:rPr lang="en-US" altLang="en-US" dirty="0"/>
            </a:br>
            <a:r>
              <a:rPr lang="en-US" altLang="en-US" dirty="0"/>
              <a:t> C4: </a:t>
            </a:r>
            <a:br>
              <a:rPr lang="en-US" altLang="en-US" dirty="0"/>
            </a:br>
            <a:r>
              <a:rPr lang="en-US" dirty="0">
                <a:solidFill>
                  <a:prstClr val="black"/>
                </a:solidFill>
              </a:rPr>
              <a:t>Describe accounting for production activity and preparation of a process cost </a:t>
            </a:r>
            <a:br>
              <a:rPr lang="en-US" dirty="0">
                <a:solidFill>
                  <a:prstClr val="black"/>
                </a:solidFill>
              </a:rPr>
            </a:br>
            <a:r>
              <a:rPr lang="en-US" dirty="0">
                <a:solidFill>
                  <a:prstClr val="black"/>
                </a:solidFill>
              </a:rPr>
              <a:t>       summary using FIFO.</a:t>
            </a:r>
            <a:r>
              <a:rPr lang="en-US" b="1" dirty="0">
                <a:solidFill>
                  <a:prstClr val="black"/>
                </a:solidFill>
              </a:rPr>
              <a:t/>
            </a:r>
            <a:br>
              <a:rPr lang="en-US" b="1"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0976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46521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E46A0819-F98B-524A-95DF-42F0779BD35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90718406-57E1-1545-8ACC-DF6022D8BB6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806450"/>
          </a:xfrm>
        </p:spPr>
        <p:txBody>
          <a:bodyPr>
            <a:noAutofit/>
          </a:bodyPr>
          <a:lstStyle/>
          <a:p>
            <a:pPr>
              <a:defRPr/>
            </a:pPr>
            <a:r>
              <a:rPr lang="en-US" sz="3600" b="1" dirty="0"/>
              <a:t>FIFO Method of Process Costing</a:t>
            </a:r>
          </a:p>
        </p:txBody>
      </p:sp>
      <p:sp>
        <p:nvSpPr>
          <p:cNvPr id="45061" name="TextBox 7"/>
          <p:cNvSpPr txBox="1">
            <a:spLocks noChangeArrowheads="1"/>
          </p:cNvSpPr>
          <p:nvPr/>
        </p:nvSpPr>
        <p:spPr bwMode="auto">
          <a:xfrm>
            <a:off x="296816" y="5601909"/>
            <a:ext cx="803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The same GenX data for April will also be used to illustrate the FIFO method.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9" name="TextBox 8"/>
          <p:cNvSpPr txBox="1"/>
          <p:nvPr/>
        </p:nvSpPr>
        <p:spPr>
          <a:xfrm>
            <a:off x="7848600" y="64483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16A</a:t>
            </a:r>
            <a:r>
              <a:rPr lang="en-US" kern="0" dirty="0">
                <a:latin typeface="Berlin Sans FB" panose="020E0602020502020306" pitchFamily="34" charset="0"/>
              </a:rPr>
              <a:t>.3</a:t>
            </a:r>
          </a:p>
        </p:txBody>
      </p:sp>
      <p:pic>
        <p:nvPicPr>
          <p:cNvPr id="2" name="Picture 1">
            <a:extLst>
              <a:ext uri="{FF2B5EF4-FFF2-40B4-BE49-F238E27FC236}">
                <a16:creationId xmlns="" xmlns:a16="http://schemas.microsoft.com/office/drawing/2014/main" id="{9B72A467-3A28-4690-B83D-64B317A59918}"/>
              </a:ext>
            </a:extLst>
          </p:cNvPr>
          <p:cNvPicPr>
            <a:picLocks noChangeAspect="1"/>
          </p:cNvPicPr>
          <p:nvPr/>
        </p:nvPicPr>
        <p:blipFill>
          <a:blip r:embed="rId3"/>
          <a:stretch>
            <a:fillRect/>
          </a:stretch>
        </p:blipFill>
        <p:spPr>
          <a:xfrm>
            <a:off x="637117" y="1503363"/>
            <a:ext cx="7352148" cy="3951078"/>
          </a:xfrm>
          <a:prstGeom prst="rect">
            <a:avLst/>
          </a:prstGeom>
        </p:spPr>
      </p:pic>
      <p:sp>
        <p:nvSpPr>
          <p:cNvPr id="11" name="Rectangle 10">
            <a:extLst>
              <a:ext uri="{FF2B5EF4-FFF2-40B4-BE49-F238E27FC236}">
                <a16:creationId xmlns="" xmlns:a16="http://schemas.microsoft.com/office/drawing/2014/main" id="{8056F523-DAAC-784C-81E3-F180AE1880E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 xmlns:a16="http://schemas.microsoft.com/office/drawing/2014/main" id="{155F0F75-2EA7-A244-9C03-F5C0591870D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xmlns:p14="http://schemas.microsoft.com/office/powerpoint/2010/mai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8" y="3438525"/>
            <a:ext cx="88106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Rectangle 3"/>
          <p:cNvSpPr>
            <a:spLocks noGrp="1" noChangeArrowheads="1"/>
          </p:cNvSpPr>
          <p:nvPr>
            <p:ph type="title"/>
          </p:nvPr>
        </p:nvSpPr>
        <p:spPr>
          <a:xfrm>
            <a:off x="166689" y="609600"/>
            <a:ext cx="8810624" cy="1219200"/>
          </a:xfrm>
        </p:spPr>
        <p:txBody>
          <a:bodyPr/>
          <a:lstStyle/>
          <a:p>
            <a:pPr>
              <a:buFont typeface="Wingdings" pitchFamily="2" charset="2"/>
              <a:buChar char=""/>
            </a:pPr>
            <a:r>
              <a:rPr lang="en-US" altLang="en-US" dirty="0"/>
              <a:t>  </a:t>
            </a:r>
            <a:r>
              <a:rPr lang="en-US" altLang="en-US" b="1" dirty="0"/>
              <a:t>Determine Physical</a:t>
            </a:r>
            <a:br>
              <a:rPr lang="en-US" altLang="en-US" b="1" dirty="0"/>
            </a:br>
            <a:r>
              <a:rPr lang="en-US" altLang="en-US" b="1" dirty="0"/>
              <a:t>Flow of Units (Pt. 2)</a:t>
            </a:r>
          </a:p>
        </p:txBody>
      </p:sp>
      <p:cxnSp>
        <p:nvCxnSpPr>
          <p:cNvPr id="9" name="Straight Arrow Connector 8"/>
          <p:cNvCxnSpPr/>
          <p:nvPr/>
        </p:nvCxnSpPr>
        <p:spPr>
          <a:xfrm rot="16200000" flipH="1">
            <a:off x="6780213" y="3198812"/>
            <a:ext cx="1504950" cy="631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086" name="Object 2"/>
          <p:cNvGraphicFramePr>
            <a:graphicFrameLocks/>
          </p:cNvGraphicFramePr>
          <p:nvPr>
            <p:extLst>
              <p:ext uri="{D42A27DB-BD31-4B8C-83A1-F6EECF244321}">
                <p14:modId xmlns:p14="http://schemas.microsoft.com/office/powerpoint/2010/main" val="1752793199"/>
              </p:ext>
            </p:extLst>
          </p:nvPr>
        </p:nvGraphicFramePr>
        <p:xfrm>
          <a:off x="3330575" y="1924050"/>
          <a:ext cx="4367213" cy="1090613"/>
        </p:xfrm>
        <a:graphic>
          <a:graphicData uri="http://schemas.openxmlformats.org/presentationml/2006/ole">
            <mc:AlternateContent xmlns:mc="http://schemas.openxmlformats.org/markup-compatibility/2006">
              <mc:Choice xmlns:v="urn:schemas-microsoft-com:vml" Requires="v">
                <p:oleObj spid="_x0000_s46235" name="Worksheet" r:id="rId5" imgW="3038330" imgH="704748" progId="Excel.Sheet.8">
                  <p:embed/>
                </p:oleObj>
              </mc:Choice>
              <mc:Fallback>
                <p:oleObj name="Worksheet" r:id="rId5" imgW="3038330" imgH="704748" progId="Excel.Sheet.8">
                  <p:embed/>
                  <p:pic>
                    <p:nvPicPr>
                      <p:cNvPr id="0" name="Picture 20"/>
                      <p:cNvPicPr>
                        <a:picLocks noChangeArrowheads="1"/>
                      </p:cNvPicPr>
                      <p:nvPr/>
                    </p:nvPicPr>
                    <p:blipFill>
                      <a:blip r:embed="rId6">
                        <a:lum bright="12000"/>
                      </a:blip>
                      <a:srcRect/>
                      <a:stretch>
                        <a:fillRect/>
                      </a:stretch>
                    </p:blipFill>
                    <p:spPr bwMode="auto">
                      <a:xfrm>
                        <a:off x="3330575" y="1924050"/>
                        <a:ext cx="4367213" cy="1090613"/>
                      </a:xfrm>
                      <a:prstGeom prst="rect">
                        <a:avLst/>
                      </a:prstGeom>
                      <a:solidFill>
                        <a:srgbClr val="F6E9B4"/>
                      </a:solidFill>
                      <a:ln w="57150" cmpd="thickThin">
                        <a:solidFill>
                          <a:schemeClr val="tx2"/>
                        </a:solidFill>
                        <a:miter lim="800000"/>
                        <a:headEnd/>
                        <a:tailEnd/>
                      </a:ln>
                      <a:effectLst>
                        <a:outerShdw dist="71842" dir="2700000" algn="ctr" rotWithShape="0">
                          <a:schemeClr val="tx2"/>
                        </a:outerShdw>
                      </a:effectLst>
                    </p:spPr>
                  </p:pic>
                </p:oleObj>
              </mc:Fallback>
            </mc:AlternateContent>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12" name="TextBox 11"/>
          <p:cNvSpPr txBox="1"/>
          <p:nvPr/>
        </p:nvSpPr>
        <p:spPr>
          <a:xfrm>
            <a:off x="7964224" y="24540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16A</a:t>
            </a:r>
            <a:r>
              <a:rPr lang="en-US" kern="0" dirty="0">
                <a:latin typeface="Berlin Sans FB" panose="020E0602020502020306" pitchFamily="34" charset="0"/>
              </a:rPr>
              <a:t>.4</a:t>
            </a:r>
          </a:p>
        </p:txBody>
      </p:sp>
      <p:sp>
        <p:nvSpPr>
          <p:cNvPr id="13" name="Rectangle 12">
            <a:extLst>
              <a:ext uri="{FF2B5EF4-FFF2-40B4-BE49-F238E27FC236}">
                <a16:creationId xmlns="" xmlns:a16="http://schemas.microsoft.com/office/drawing/2014/main" id="{51BD530B-D1D3-0240-9FDA-50A09B15AEB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 xmlns:a16="http://schemas.microsoft.com/office/drawing/2014/main" id="{F9FD27AD-958D-BD48-A930-3781164DCD4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p:transition xmlns:p14="http://schemas.microsoft.com/office/powerpoint/2010/main" spd="med">
    <p:pull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304800" y="609600"/>
            <a:ext cx="8229600" cy="1143000"/>
          </a:xfrm>
        </p:spPr>
        <p:txBody>
          <a:bodyPr/>
          <a:lstStyle/>
          <a:p>
            <a:pPr>
              <a:buFont typeface="Wingdings" pitchFamily="2" charset="2"/>
              <a:buChar char=""/>
            </a:pPr>
            <a:r>
              <a:rPr lang="en-US" altLang="en-US" dirty="0"/>
              <a:t> </a:t>
            </a:r>
            <a:r>
              <a:rPr lang="en-US" altLang="en-US" b="1" dirty="0"/>
              <a:t>Compute Equivalent</a:t>
            </a:r>
            <a:br>
              <a:rPr lang="en-US" altLang="en-US" b="1" dirty="0"/>
            </a:br>
            <a:r>
              <a:rPr lang="en-US" altLang="en-US" b="1" dirty="0"/>
              <a:t>     Units of Production (Pt. 2)</a:t>
            </a:r>
          </a:p>
        </p:txBody>
      </p:sp>
      <p:graphicFrame>
        <p:nvGraphicFramePr>
          <p:cNvPr id="11" name="Table 10"/>
          <p:cNvGraphicFramePr>
            <a:graphicFrameLocks noGrp="1"/>
          </p:cNvGraphicFramePr>
          <p:nvPr>
            <p:extLst>
              <p:ext uri="{D42A27DB-BD31-4B8C-83A1-F6EECF244321}">
                <p14:modId xmlns:p14="http://schemas.microsoft.com/office/powerpoint/2010/main" val="412149043"/>
              </p:ext>
            </p:extLst>
          </p:nvPr>
        </p:nvGraphicFramePr>
        <p:xfrm>
          <a:off x="1885950" y="5105400"/>
          <a:ext cx="5372100" cy="1135071"/>
        </p:xfrm>
        <a:graphic>
          <a:graphicData uri="http://schemas.openxmlformats.org/drawingml/2006/table">
            <a:tbl>
              <a:tblPr/>
              <a:tblGrid>
                <a:gridCol w="177800">
                  <a:extLst>
                    <a:ext uri="{9D8B030D-6E8A-4147-A177-3AD203B41FA5}">
                      <a16:colId xmlns="" xmlns:a16="http://schemas.microsoft.com/office/drawing/2014/main" val="20000"/>
                    </a:ext>
                  </a:extLst>
                </a:gridCol>
                <a:gridCol w="4089400">
                  <a:extLst>
                    <a:ext uri="{9D8B030D-6E8A-4147-A177-3AD203B41FA5}">
                      <a16:colId xmlns="" xmlns:a16="http://schemas.microsoft.com/office/drawing/2014/main" val="20001"/>
                    </a:ext>
                  </a:extLst>
                </a:gridCol>
                <a:gridCol w="965200">
                  <a:extLst>
                    <a:ext uri="{9D8B030D-6E8A-4147-A177-3AD203B41FA5}">
                      <a16:colId xmlns="" xmlns:a16="http://schemas.microsoft.com/office/drawing/2014/main" val="20002"/>
                    </a:ext>
                  </a:extLst>
                </a:gridCol>
                <a:gridCol w="139700">
                  <a:extLst>
                    <a:ext uri="{9D8B030D-6E8A-4147-A177-3AD203B41FA5}">
                      <a16:colId xmlns="" xmlns:a16="http://schemas.microsoft.com/office/drawing/2014/main" val="20003"/>
                    </a:ext>
                  </a:extLst>
                </a:gridCol>
              </a:tblGrid>
              <a:tr h="175253">
                <a:tc>
                  <a:txBody>
                    <a:bodyPr/>
                    <a:lstStyle/>
                    <a:p>
                      <a:pPr algn="l" fontAlgn="b"/>
                      <a:r>
                        <a:rPr lang="en-US" sz="1100" b="0" i="0" u="none" strike="noStrike" dirty="0">
                          <a:solidFill>
                            <a:srgbClr val="000000"/>
                          </a:solidFill>
                          <a:latin typeface="Calibri"/>
                        </a:rPr>
                        <a:t> </a:t>
                      </a:r>
                    </a:p>
                  </a:txBody>
                  <a:tcPr marL="7620" marR="7620" marT="76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extLst>
                  <a:ext uri="{0D108BD9-81ED-4DB2-BD59-A6C34878D82A}">
                    <a16:rowId xmlns="" xmlns:a16="http://schemas.microsoft.com/office/drawing/2014/main" val="10000"/>
                  </a:ext>
                </a:extLst>
              </a:tr>
              <a:tr h="258980">
                <a:tc>
                  <a:txBody>
                    <a:bodyPr/>
                    <a:lstStyle/>
                    <a:p>
                      <a:pPr algn="r" rtl="0" fontAlgn="b"/>
                      <a:r>
                        <a:rPr lang="en-US" sz="1600" b="0" i="0" u="none" strike="noStrike" dirty="0">
                          <a:solidFill>
                            <a:srgbClr val="000000"/>
                          </a:solidFill>
                          <a:latin typeface="Arial"/>
                        </a:rPr>
                        <a:t>*</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Units completed this period </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100,000 </a:t>
                      </a:r>
                    </a:p>
                  </a:txBody>
                  <a:tcPr marL="7620" marR="7620" marT="7617" marB="0" anchor="b">
                    <a:lnL>
                      <a:noFill/>
                    </a:lnL>
                    <a:lnR>
                      <a:noFill/>
                    </a:lnR>
                    <a:lnT>
                      <a:noFill/>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01"/>
                  </a:ext>
                </a:extLst>
              </a:tr>
              <a:tr h="258980">
                <a:tc>
                  <a:txBody>
                    <a:bodyPr/>
                    <a:lstStyle/>
                    <a:p>
                      <a:pPr algn="l" rtl="0" fontAlgn="b"/>
                      <a:r>
                        <a:rPr lang="en-US" sz="1100" b="0" i="0" u="none" strike="noStrike" dirty="0">
                          <a:solidFill>
                            <a:srgbClr val="000000"/>
                          </a:solidFill>
                          <a:latin typeface="Arial"/>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Less units in beginning goods in process</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30,000 </a:t>
                      </a:r>
                    </a:p>
                  </a:txBody>
                  <a:tcPr marL="7620" marR="7620" marT="7617"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02"/>
                  </a:ext>
                </a:extLst>
              </a:tr>
              <a:tr h="266597">
                <a:tc>
                  <a:txBody>
                    <a:bodyPr/>
                    <a:lstStyle/>
                    <a:p>
                      <a:pPr algn="l" rtl="0" fontAlgn="b"/>
                      <a:r>
                        <a:rPr lang="en-US" sz="1100" b="0" i="0" u="none" strike="noStrike" dirty="0">
                          <a:solidFill>
                            <a:srgbClr val="000000"/>
                          </a:solidFill>
                          <a:latin typeface="Arial"/>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Units started and completed this period</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70,000 </a:t>
                      </a:r>
                    </a:p>
                  </a:txBody>
                  <a:tcPr marL="7620" marR="7620" marT="76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 xmlns:a16="http://schemas.microsoft.com/office/drawing/2014/main" val="10003"/>
                  </a:ext>
                </a:extLst>
              </a:tr>
              <a:tr h="175253">
                <a:tc>
                  <a:txBody>
                    <a:bodyPr/>
                    <a:lstStyle/>
                    <a:p>
                      <a:pPr algn="l" fontAlgn="b"/>
                      <a:r>
                        <a:rPr lang="en-US" sz="1100" b="0" i="0" u="none" strike="noStrike" dirty="0">
                          <a:solidFill>
                            <a:srgbClr val="000000"/>
                          </a:solidFill>
                          <a:latin typeface="Calibri"/>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bl>
          </a:graphicData>
        </a:graphic>
      </p:graphicFrame>
      <p:pic>
        <p:nvPicPr>
          <p:cNvPr id="47136"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3" y="1857375"/>
            <a:ext cx="87915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9" name="TextBox 8"/>
          <p:cNvSpPr txBox="1"/>
          <p:nvPr/>
        </p:nvSpPr>
        <p:spPr>
          <a:xfrm>
            <a:off x="7867121" y="101192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16A</a:t>
            </a:r>
            <a:r>
              <a:rPr lang="en-US" kern="0" dirty="0">
                <a:latin typeface="Berlin Sans FB" panose="020E0602020502020306" pitchFamily="34" charset="0"/>
              </a:rPr>
              <a:t>.6</a:t>
            </a:r>
          </a:p>
        </p:txBody>
      </p:sp>
      <p:sp>
        <p:nvSpPr>
          <p:cNvPr id="12" name="Rectangle 11">
            <a:extLst>
              <a:ext uri="{FF2B5EF4-FFF2-40B4-BE49-F238E27FC236}">
                <a16:creationId xmlns="" xmlns:a16="http://schemas.microsoft.com/office/drawing/2014/main" id="{53D3AAE0-A374-7648-84BE-6A3B411CB68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 xmlns:a16="http://schemas.microsoft.com/office/drawing/2014/main" id="{937BA198-C1C8-6340-92BF-6E06706BE52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p:transition xmlns:p14="http://schemas.microsoft.com/office/powerpoint/2010/main" spd="med">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type="title"/>
          </p:nvPr>
        </p:nvSpPr>
        <p:spPr>
          <a:xfrm>
            <a:off x="457200" y="609600"/>
            <a:ext cx="8229600" cy="1371600"/>
          </a:xfrm>
        </p:spPr>
        <p:txBody>
          <a:bodyPr lIns="90488" tIns="44450" rIns="90488" bIns="44450"/>
          <a:lstStyle/>
          <a:p>
            <a:pPr>
              <a:buFont typeface="Wingdings" pitchFamily="2" charset="2"/>
              <a:buNone/>
            </a:pPr>
            <a:r>
              <a:rPr lang="en-US" altLang="en-US" dirty="0"/>
              <a:t> </a:t>
            </a:r>
            <a:r>
              <a:rPr lang="en-US" altLang="en-US" dirty="0">
                <a:sym typeface="Wingdings 2" pitchFamily="18" charset="2"/>
              </a:rPr>
              <a:t> </a:t>
            </a:r>
            <a:r>
              <a:rPr lang="en-US" altLang="en-US" b="1" dirty="0"/>
              <a:t>Compute Cost Per</a:t>
            </a:r>
            <a:br>
              <a:rPr lang="en-US" altLang="en-US" b="1" dirty="0"/>
            </a:br>
            <a:r>
              <a:rPr lang="en-US" altLang="en-US" b="1" dirty="0"/>
              <a:t>Equivalent Unit – FIFO (Pt. 2)</a:t>
            </a:r>
          </a:p>
        </p:txBody>
      </p:sp>
      <p:pic>
        <p:nvPicPr>
          <p:cNvPr id="481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3194050"/>
            <a:ext cx="87820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8" name="TextBox 7"/>
          <p:cNvSpPr txBox="1"/>
          <p:nvPr/>
        </p:nvSpPr>
        <p:spPr>
          <a:xfrm>
            <a:off x="7845425" y="22757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16A</a:t>
            </a:r>
            <a:r>
              <a:rPr lang="en-US" kern="0" dirty="0">
                <a:latin typeface="Berlin Sans FB" panose="020E0602020502020306" pitchFamily="34" charset="0"/>
              </a:rPr>
              <a:t>.7</a:t>
            </a:r>
          </a:p>
        </p:txBody>
      </p:sp>
      <p:sp>
        <p:nvSpPr>
          <p:cNvPr id="10" name="Rectangle 9">
            <a:extLst>
              <a:ext uri="{FF2B5EF4-FFF2-40B4-BE49-F238E27FC236}">
                <a16:creationId xmlns="" xmlns:a16="http://schemas.microsoft.com/office/drawing/2014/main" id="{12E504F2-7BC5-9844-8C03-9F74221E020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A515BFD6-9634-C641-B595-84CBBD4D77E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p:transition xmlns:p14="http://schemas.microsoft.com/office/powerpoint/2010/main" spd="med">
    <p:split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457200" y="762000"/>
            <a:ext cx="8229600" cy="990600"/>
          </a:xfrm>
        </p:spPr>
        <p:txBody>
          <a:bodyPr/>
          <a:lstStyle/>
          <a:p>
            <a:pPr>
              <a:buFont typeface="Wingdings" pitchFamily="2" charset="2"/>
              <a:buChar char=""/>
            </a:pPr>
            <a:r>
              <a:rPr lang="en-US" altLang="en-US" dirty="0"/>
              <a:t> </a:t>
            </a:r>
            <a:r>
              <a:rPr lang="en-US" altLang="en-US" b="1" dirty="0"/>
              <a:t>Assign and Reconcile Costs </a:t>
            </a:r>
            <a:br>
              <a:rPr lang="en-US" altLang="en-US" b="1" dirty="0"/>
            </a:br>
            <a:r>
              <a:rPr lang="en-US" altLang="en-US" b="1" dirty="0"/>
              <a:t>(Pt. 2)</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8" name="TextBox 7"/>
          <p:cNvSpPr txBox="1"/>
          <p:nvPr/>
        </p:nvSpPr>
        <p:spPr>
          <a:xfrm>
            <a:off x="7905750" y="1258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a:t>
            </a:r>
            <a:r>
              <a:rPr lang="en-US" kern="0" dirty="0" smtClean="0">
                <a:latin typeface="Berlin Sans FB" panose="020E0602020502020306" pitchFamily="34" charset="0"/>
              </a:rPr>
              <a:t>A</a:t>
            </a:r>
            <a:r>
              <a:rPr lang="en-US" kern="0" dirty="0">
                <a:latin typeface="Berlin Sans FB" panose="020E0602020502020306" pitchFamily="34" charset="0"/>
              </a:rPr>
              <a:t>.8</a:t>
            </a:r>
          </a:p>
        </p:txBody>
      </p:sp>
      <p:pic>
        <p:nvPicPr>
          <p:cNvPr id="2" name="Picture 1">
            <a:extLst>
              <a:ext uri="{FF2B5EF4-FFF2-40B4-BE49-F238E27FC236}">
                <a16:creationId xmlns="" xmlns:a16="http://schemas.microsoft.com/office/drawing/2014/main" id="{8A746942-81A5-4293-9C0D-9E115EEA74CF}"/>
              </a:ext>
            </a:extLst>
          </p:cNvPr>
          <p:cNvPicPr>
            <a:picLocks noChangeAspect="1"/>
          </p:cNvPicPr>
          <p:nvPr/>
        </p:nvPicPr>
        <p:blipFill>
          <a:blip r:embed="rId3"/>
          <a:stretch>
            <a:fillRect/>
          </a:stretch>
        </p:blipFill>
        <p:spPr>
          <a:xfrm>
            <a:off x="685800" y="2085908"/>
            <a:ext cx="7525471" cy="3171892"/>
          </a:xfrm>
          <a:prstGeom prst="rect">
            <a:avLst/>
          </a:prstGeom>
        </p:spPr>
      </p:pic>
      <p:sp>
        <p:nvSpPr>
          <p:cNvPr id="10" name="Rectangle 9">
            <a:extLst>
              <a:ext uri="{FF2B5EF4-FFF2-40B4-BE49-F238E27FC236}">
                <a16:creationId xmlns="" xmlns:a16="http://schemas.microsoft.com/office/drawing/2014/main" id="{1EA94300-70D8-044A-9436-8093F509619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F5B0A445-6822-C845-B1DA-6918436FCD2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p:transition xmlns:p14="http://schemas.microsoft.com/office/powerpoint/2010/main" spd="med">
    <p:cover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457200" y="685800"/>
            <a:ext cx="8229600" cy="1219200"/>
          </a:xfrm>
        </p:spPr>
        <p:txBody>
          <a:bodyPr/>
          <a:lstStyle/>
          <a:p>
            <a:pPr>
              <a:buFont typeface="Wingdings" pitchFamily="2" charset="2"/>
              <a:buChar char=""/>
            </a:pPr>
            <a:r>
              <a:rPr lang="en-US" altLang="en-US" dirty="0"/>
              <a:t> </a:t>
            </a:r>
            <a:r>
              <a:rPr lang="en-US" altLang="en-US" b="1" dirty="0"/>
              <a:t>Assign and Reconcile Costs</a:t>
            </a:r>
            <a:br>
              <a:rPr lang="en-US" altLang="en-US" b="1" dirty="0"/>
            </a:br>
            <a:r>
              <a:rPr lang="en-US" altLang="en-US" b="1" dirty="0"/>
              <a:t>(Pt. 2)</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384322"/>
            <a:ext cx="644055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8" name="TextBox 7"/>
          <p:cNvSpPr txBox="1"/>
          <p:nvPr/>
        </p:nvSpPr>
        <p:spPr>
          <a:xfrm>
            <a:off x="7910513" y="1411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16A</a:t>
            </a:r>
            <a:r>
              <a:rPr lang="en-US" kern="0" dirty="0">
                <a:latin typeface="Berlin Sans FB" panose="020E0602020502020306" pitchFamily="34" charset="0"/>
              </a:rPr>
              <a:t>.9</a:t>
            </a:r>
          </a:p>
        </p:txBody>
      </p:sp>
      <p:pic>
        <p:nvPicPr>
          <p:cNvPr id="2" name="Picture 1">
            <a:extLst>
              <a:ext uri="{FF2B5EF4-FFF2-40B4-BE49-F238E27FC236}">
                <a16:creationId xmlns="" xmlns:a16="http://schemas.microsoft.com/office/drawing/2014/main" id="{D568DC6A-DBBD-487D-8591-9C48B8801EF1}"/>
              </a:ext>
            </a:extLst>
          </p:cNvPr>
          <p:cNvPicPr>
            <a:picLocks noChangeAspect="1"/>
          </p:cNvPicPr>
          <p:nvPr/>
        </p:nvPicPr>
        <p:blipFill>
          <a:blip r:embed="rId3"/>
          <a:stretch>
            <a:fillRect/>
          </a:stretch>
        </p:blipFill>
        <p:spPr>
          <a:xfrm>
            <a:off x="804252" y="2373399"/>
            <a:ext cx="7535495" cy="2105292"/>
          </a:xfrm>
          <a:prstGeom prst="rect">
            <a:avLst/>
          </a:prstGeom>
        </p:spPr>
      </p:pic>
      <p:sp>
        <p:nvSpPr>
          <p:cNvPr id="10" name="Rectangle 9">
            <a:extLst>
              <a:ext uri="{FF2B5EF4-FFF2-40B4-BE49-F238E27FC236}">
                <a16:creationId xmlns="" xmlns:a16="http://schemas.microsoft.com/office/drawing/2014/main" id="{6373F252-1521-3D4D-8ED3-E41C1B326BF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73EF25E1-1991-D546-8587-8286A512ECE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p:transition xmlns:p14="http://schemas.microsoft.com/office/powerpoint/2010/main" spd="med">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33400" y="1160904"/>
            <a:ext cx="8077200" cy="4721805"/>
          </a:xfrm>
          <a:prstGeom prst="rect">
            <a:avLst/>
          </a:prstGeom>
          <a:solidFill>
            <a:srgbClr val="CCECFF"/>
          </a:solidFill>
          <a:ln w="38100" cmpd="dbl">
            <a:solidFill>
              <a:schemeClr val="tx1"/>
            </a:solidFill>
            <a:miter lim="800000"/>
            <a:headEnd/>
            <a:tailEnd/>
          </a:ln>
          <a:effectLst>
            <a:outerShdw dist="107763" dir="2700000" algn="ctr" rotWithShape="0">
              <a:schemeClr val="tx1"/>
            </a:outerShdw>
          </a:effec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35000"/>
              </a:spcBef>
              <a:buFont typeface="Wingdings" pitchFamily="2" charset="2"/>
              <a:buChar char="§"/>
            </a:pPr>
            <a:r>
              <a:rPr lang="en-US" altLang="en-US" sz="2800" dirty="0"/>
              <a:t>  Used for production of identical, low-cost items.</a:t>
            </a:r>
          </a:p>
          <a:p>
            <a:pPr eaLnBrk="1" hangingPunct="1">
              <a:lnSpc>
                <a:spcPct val="90000"/>
              </a:lnSpc>
              <a:spcBef>
                <a:spcPct val="35000"/>
              </a:spcBef>
              <a:buFont typeface="Wingdings" pitchFamily="2" charset="2"/>
              <a:buChar char="§"/>
            </a:pPr>
            <a:r>
              <a:rPr lang="en-US" altLang="en-US" sz="2800" dirty="0"/>
              <a:t>  Mass produced in automated continuous </a:t>
            </a:r>
            <a:br>
              <a:rPr lang="en-US" altLang="en-US" sz="2800" dirty="0"/>
            </a:br>
            <a:r>
              <a:rPr lang="en-US" altLang="en-US" sz="2800" dirty="0"/>
              <a:t>    production process.</a:t>
            </a:r>
          </a:p>
          <a:p>
            <a:pPr eaLnBrk="1" hangingPunct="1">
              <a:lnSpc>
                <a:spcPct val="90000"/>
              </a:lnSpc>
              <a:spcBef>
                <a:spcPct val="35000"/>
              </a:spcBef>
              <a:buFont typeface="Wingdings" pitchFamily="2" charset="2"/>
              <a:buChar char="§"/>
            </a:pPr>
            <a:r>
              <a:rPr lang="en-US" altLang="en-US" sz="2800" dirty="0"/>
              <a:t>  Costs cannot be directly traced to each unit of </a:t>
            </a:r>
            <a:br>
              <a:rPr lang="en-US" altLang="en-US" sz="2800" dirty="0"/>
            </a:br>
            <a:r>
              <a:rPr lang="en-US" altLang="en-US" sz="2800" dirty="0"/>
              <a:t>    product.</a:t>
            </a:r>
          </a:p>
          <a:p>
            <a:pPr eaLnBrk="1" hangingPunct="1">
              <a:lnSpc>
                <a:spcPct val="90000"/>
              </a:lnSpc>
              <a:spcBef>
                <a:spcPct val="35000"/>
              </a:spcBef>
              <a:buFont typeface="Wingdings" pitchFamily="2" charset="2"/>
              <a:buChar char="§"/>
            </a:pPr>
            <a:r>
              <a:rPr lang="en-US" altLang="en-US" sz="2800" dirty="0"/>
              <a:t>  Series of repetitive processes.</a:t>
            </a:r>
          </a:p>
          <a:p>
            <a:pPr eaLnBrk="1" hangingPunct="1">
              <a:lnSpc>
                <a:spcPct val="90000"/>
              </a:lnSpc>
              <a:spcBef>
                <a:spcPct val="35000"/>
              </a:spcBef>
              <a:buFont typeface="Wingdings" pitchFamily="2" charset="2"/>
              <a:buChar char="§"/>
            </a:pPr>
            <a:r>
              <a:rPr lang="en-US" altLang="en-US" sz="2800" dirty="0"/>
              <a:t>  Each process applies direct materials, labor, </a:t>
            </a:r>
            <a:br>
              <a:rPr lang="en-US" altLang="en-US" sz="2800" dirty="0"/>
            </a:br>
            <a:r>
              <a:rPr lang="en-US" altLang="en-US" sz="2800" dirty="0"/>
              <a:t>    and overhead to move toward completion.</a:t>
            </a:r>
          </a:p>
          <a:p>
            <a:pPr eaLnBrk="1" hangingPunct="1">
              <a:lnSpc>
                <a:spcPct val="90000"/>
              </a:lnSpc>
              <a:spcBef>
                <a:spcPct val="35000"/>
              </a:spcBef>
              <a:buFont typeface="Wingdings" pitchFamily="2" charset="2"/>
              <a:buChar char="§"/>
            </a:pPr>
            <a:r>
              <a:rPr lang="en-US" altLang="en-US" sz="2800" dirty="0"/>
              <a:t>  Final process produces finished goods ready</a:t>
            </a:r>
            <a:br>
              <a:rPr lang="en-US" altLang="en-US" sz="2800" dirty="0"/>
            </a:br>
            <a:r>
              <a:rPr lang="en-US" altLang="en-US" sz="2800" dirty="0"/>
              <a:t>    for sale to customers.</a:t>
            </a:r>
          </a:p>
        </p:txBody>
      </p:sp>
      <p:sp>
        <p:nvSpPr>
          <p:cNvPr id="5124" name="Rectangle 12"/>
          <p:cNvSpPr>
            <a:spLocks noGrp="1" noChangeArrowheads="1"/>
          </p:cNvSpPr>
          <p:nvPr>
            <p:ph type="title"/>
          </p:nvPr>
        </p:nvSpPr>
        <p:spPr>
          <a:xfrm>
            <a:off x="457200" y="353065"/>
            <a:ext cx="8229600" cy="990600"/>
          </a:xfrm>
        </p:spPr>
        <p:txBody>
          <a:bodyPr/>
          <a:lstStyle/>
          <a:p>
            <a:r>
              <a:rPr lang="en-US" altLang="en-US" b="1" dirty="0"/>
              <a:t>Process Operations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1"/>
            <a:ext cx="6319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process operations and the way they differ from job order operations</a:t>
            </a:r>
            <a:r>
              <a:rPr lang="en-US" sz="1100" dirty="0">
                <a:solidFill>
                  <a:prstClr val="black"/>
                </a:solidFill>
                <a:cs typeface="Arial" charset="0"/>
              </a:rPr>
              <a:t>.</a:t>
            </a:r>
            <a:endParaRPr lang="en-US" sz="1100" dirty="0"/>
          </a:p>
        </p:txBody>
      </p:sp>
      <p:sp>
        <p:nvSpPr>
          <p:cNvPr id="9" name="Rectangle 8">
            <a:extLst>
              <a:ext uri="{FF2B5EF4-FFF2-40B4-BE49-F238E27FC236}">
                <a16:creationId xmlns="" xmlns:a16="http://schemas.microsoft.com/office/drawing/2014/main" id="{50205644-31FE-974E-B540-95B0FDEEC5C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 xmlns:a16="http://schemas.microsoft.com/office/drawing/2014/main" id="{DBB420DC-C56B-AA4B-9269-D46E6C3A5E3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xmlns:p14="http://schemas.microsoft.com/office/powerpoint/2010/main" spd="med">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457200" y="1752600"/>
            <a:ext cx="8229600" cy="1143000"/>
          </a:xfrm>
        </p:spPr>
        <p:txBody>
          <a:bodyPr/>
          <a:lstStyle/>
          <a:p>
            <a:r>
              <a:rPr lang="en-US" altLang="en-US" b="1" dirty="0"/>
              <a:t>End of Chapter </a:t>
            </a:r>
            <a:r>
              <a:rPr lang="en-US" altLang="en-US" b="1" dirty="0" smtClean="0"/>
              <a:t>16</a:t>
            </a:r>
            <a:endParaRPr lang="en-US" altLang="en-US" b="1" dirty="0"/>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 xmlns:a16="http://schemas.microsoft.com/office/drawing/2014/main" id="{A9029F7A-7517-8F41-81BF-410B5C3AE2A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 xmlns:a16="http://schemas.microsoft.com/office/drawing/2014/main" id="{15FC6D72-D484-384E-94FF-1FFE276A6C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p:transition xmlns:p14="http://schemas.microsoft.com/office/powerpoint/2010/mai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A1: </a:t>
            </a:r>
            <a:br>
              <a:rPr lang="en-US" altLang="en-US" dirty="0"/>
            </a:br>
            <a:r>
              <a:rPr lang="en-US" dirty="0">
                <a:solidFill>
                  <a:prstClr val="black"/>
                </a:solidFill>
              </a:rPr>
              <a:t>Compare process costing and job order costing.</a:t>
            </a:r>
            <a:r>
              <a:rPr lang="en-US" b="1" dirty="0">
                <a:solidFill>
                  <a:prstClr val="black"/>
                </a:solidFill>
              </a:rPr>
              <a:t/>
            </a:r>
            <a:br>
              <a:rPr lang="en-US" b="1"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475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ED609AA8-9AD0-624B-A629-39603A70FF4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0CEA6425-C00A-0B4D-BB0C-B615E485AF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Rectangle 4"/>
          <p:cNvSpPr>
            <a:spLocks noGrp="1" noChangeArrowheads="1"/>
          </p:cNvSpPr>
          <p:nvPr>
            <p:ph type="title"/>
          </p:nvPr>
        </p:nvSpPr>
        <p:spPr>
          <a:xfrm>
            <a:off x="457200" y="533400"/>
            <a:ext cx="8229600" cy="1219200"/>
          </a:xfrm>
        </p:spPr>
        <p:txBody>
          <a:bodyPr/>
          <a:lstStyle/>
          <a:p>
            <a:r>
              <a:rPr lang="en-US" altLang="en-US" b="1" dirty="0"/>
              <a:t>Comparing Process</a:t>
            </a:r>
            <a:br>
              <a:rPr lang="en-US" altLang="en-US" b="1" dirty="0"/>
            </a:br>
            <a:r>
              <a:rPr lang="en-US" altLang="en-US" b="1" dirty="0"/>
              <a:t>and Job Order Costing Systems</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latin typeface="Calibri"/>
              </a:rPr>
              <a:t>Compare process costing and job order costing.</a:t>
            </a:r>
            <a:endParaRPr lang="en-US" sz="1100" dirty="0"/>
          </a:p>
        </p:txBody>
      </p:sp>
      <p:sp>
        <p:nvSpPr>
          <p:cNvPr id="8" name="TextBox 7"/>
          <p:cNvSpPr txBox="1"/>
          <p:nvPr/>
        </p:nvSpPr>
        <p:spPr>
          <a:xfrm>
            <a:off x="7924800" y="18657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16.2</a:t>
            </a:r>
            <a:endParaRPr lang="en-US" kern="0" dirty="0">
              <a:latin typeface="Berlin Sans FB" panose="020E0602020502020306" pitchFamily="34" charset="0"/>
            </a:endParaRPr>
          </a:p>
        </p:txBody>
      </p:sp>
      <p:pic>
        <p:nvPicPr>
          <p:cNvPr id="2" name="Picture 1">
            <a:extLst>
              <a:ext uri="{FF2B5EF4-FFF2-40B4-BE49-F238E27FC236}">
                <a16:creationId xmlns="" xmlns:a16="http://schemas.microsoft.com/office/drawing/2014/main" id="{537C3D95-3CA0-4F02-817C-19DB4DF37ECA}"/>
              </a:ext>
            </a:extLst>
          </p:cNvPr>
          <p:cNvPicPr>
            <a:picLocks noChangeAspect="1"/>
          </p:cNvPicPr>
          <p:nvPr/>
        </p:nvPicPr>
        <p:blipFill>
          <a:blip r:embed="rId3"/>
          <a:stretch>
            <a:fillRect/>
          </a:stretch>
        </p:blipFill>
        <p:spPr>
          <a:xfrm>
            <a:off x="1962539" y="1770284"/>
            <a:ext cx="4933561" cy="4721690"/>
          </a:xfrm>
          <a:prstGeom prst="rect">
            <a:avLst/>
          </a:prstGeom>
        </p:spPr>
      </p:pic>
      <p:sp>
        <p:nvSpPr>
          <p:cNvPr id="10" name="Rectangle 9">
            <a:extLst>
              <a:ext uri="{FF2B5EF4-FFF2-40B4-BE49-F238E27FC236}">
                <a16:creationId xmlns="" xmlns:a16="http://schemas.microsoft.com/office/drawing/2014/main" id="{6A5CFED9-F6B7-DA45-A077-FD9BBD82726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61E9F8C2-325B-7D47-AC91-7D5B126F8CC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p:transition xmlns:p14="http://schemas.microsoft.com/office/powerpoint/2010/mai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Rectangle 4"/>
          <p:cNvSpPr>
            <a:spLocks noGrp="1" noChangeArrowheads="1"/>
          </p:cNvSpPr>
          <p:nvPr>
            <p:ph type="title"/>
          </p:nvPr>
        </p:nvSpPr>
        <p:spPr>
          <a:xfrm>
            <a:off x="457200" y="533400"/>
            <a:ext cx="8229600" cy="1219200"/>
          </a:xfrm>
        </p:spPr>
        <p:txBody>
          <a:bodyPr/>
          <a:lstStyle/>
          <a:p>
            <a:r>
              <a:rPr lang="en-US" altLang="en-US" b="1" dirty="0"/>
              <a:t>Transferring Costs </a:t>
            </a:r>
            <a:br>
              <a:rPr lang="en-US" altLang="en-US" b="1" dirty="0"/>
            </a:br>
            <a:r>
              <a:rPr lang="en-US" altLang="en-US" b="1" dirty="0"/>
              <a:t>across Departments</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latin typeface="Calibri"/>
              </a:rPr>
              <a:t>Compare process costing and job order costing.</a:t>
            </a:r>
            <a:endParaRPr lang="en-US" sz="1100" dirty="0"/>
          </a:p>
        </p:txBody>
      </p:sp>
      <p:sp>
        <p:nvSpPr>
          <p:cNvPr id="8" name="TextBox 7"/>
          <p:cNvSpPr txBox="1"/>
          <p:nvPr/>
        </p:nvSpPr>
        <p:spPr>
          <a:xfrm>
            <a:off x="7924800" y="18657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16.3</a:t>
            </a:r>
            <a:endParaRPr lang="en-US" kern="0" dirty="0">
              <a:latin typeface="Berlin Sans FB" panose="020E0602020502020306" pitchFamily="34" charset="0"/>
            </a:endParaRPr>
          </a:p>
        </p:txBody>
      </p:sp>
      <p:pic>
        <p:nvPicPr>
          <p:cNvPr id="3" name="Picture 2">
            <a:extLst>
              <a:ext uri="{FF2B5EF4-FFF2-40B4-BE49-F238E27FC236}">
                <a16:creationId xmlns="" xmlns:a16="http://schemas.microsoft.com/office/drawing/2014/main" id="{37692AB7-D2B0-49BE-931B-19E21AAAC9BB}"/>
              </a:ext>
            </a:extLst>
          </p:cNvPr>
          <p:cNvPicPr>
            <a:picLocks noChangeAspect="1"/>
          </p:cNvPicPr>
          <p:nvPr/>
        </p:nvPicPr>
        <p:blipFill>
          <a:blip r:embed="rId3"/>
          <a:stretch>
            <a:fillRect/>
          </a:stretch>
        </p:blipFill>
        <p:spPr>
          <a:xfrm>
            <a:off x="863071" y="2509952"/>
            <a:ext cx="6904167" cy="1985848"/>
          </a:xfrm>
          <a:prstGeom prst="rect">
            <a:avLst/>
          </a:prstGeom>
        </p:spPr>
      </p:pic>
      <p:sp>
        <p:nvSpPr>
          <p:cNvPr id="10" name="Rectangle 9">
            <a:extLst>
              <a:ext uri="{FF2B5EF4-FFF2-40B4-BE49-F238E27FC236}">
                <a16:creationId xmlns="" xmlns:a16="http://schemas.microsoft.com/office/drawing/2014/main" id="{AB177125-EFBC-A648-90A2-39F093691A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13EF3F12-DD7D-0140-BD82-E03B9481291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815140072"/>
      </p:ext>
    </p:extLst>
  </p:cSld>
  <p:clrMapOvr>
    <a:masterClrMapping/>
  </p:clrMapOvr>
  <p:transition xmlns:p14="http://schemas.microsoft.com/office/powerpoint/2010/mai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2867" y="1986507"/>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 C2: </a:t>
            </a:r>
            <a:br>
              <a:rPr lang="en-US" altLang="en-US" dirty="0"/>
            </a:br>
            <a:r>
              <a:rPr lang="en-US" dirty="0">
                <a:solidFill>
                  <a:prstClr val="black"/>
                </a:solidFill>
              </a:rPr>
              <a:t>Define and compute equivalent units and explain their use in process costing.</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334" y="19428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334"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 xmlns:a16="http://schemas.microsoft.com/office/drawing/2014/main" id="{6793FB0C-0E44-5441-902C-53321B756FE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2ABF8FB1-AAC1-EE4F-A8F3-0C69B6C1175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8" name="Rectangle 6"/>
          <p:cNvSpPr>
            <a:spLocks noChangeArrowheads="1"/>
          </p:cNvSpPr>
          <p:nvPr/>
        </p:nvSpPr>
        <p:spPr bwMode="auto">
          <a:xfrm>
            <a:off x="1447800" y="2362199"/>
            <a:ext cx="6172200" cy="2317751"/>
          </a:xfrm>
          <a:prstGeom prst="rect">
            <a:avLst/>
          </a:prstGeom>
          <a:solidFill>
            <a:schemeClr val="accent2">
              <a:lumMod val="40000"/>
              <a:lumOff val="60000"/>
            </a:schemeClr>
          </a:solidFill>
          <a:ln w="12700">
            <a:solidFill>
              <a:schemeClr val="tx1"/>
            </a:solidFill>
            <a:miter lim="800000"/>
            <a:headEnd/>
            <a:tailEnd/>
          </a:ln>
          <a:effectLst/>
        </p:spPr>
        <p:txBody>
          <a:bodyPr wrap="none" anchor="ctr">
            <a:flatTx/>
          </a:bodyPr>
          <a:lstStyle/>
          <a:p>
            <a:pPr algn="ctr">
              <a:defRPr/>
            </a:pPr>
            <a:r>
              <a:rPr lang="en-US" dirty="0"/>
              <a:t>   </a:t>
            </a:r>
          </a:p>
        </p:txBody>
      </p:sp>
      <p:sp>
        <p:nvSpPr>
          <p:cNvPr id="11270" name="Rectangle 4"/>
          <p:cNvSpPr>
            <a:spLocks noGrp="1" noChangeArrowheads="1"/>
          </p:cNvSpPr>
          <p:nvPr>
            <p:ph type="title"/>
          </p:nvPr>
        </p:nvSpPr>
        <p:spPr>
          <a:xfrm>
            <a:off x="457200" y="685800"/>
            <a:ext cx="8229600" cy="1524000"/>
          </a:xfrm>
        </p:spPr>
        <p:txBody>
          <a:bodyPr/>
          <a:lstStyle/>
          <a:p>
            <a:r>
              <a:rPr lang="en-US" altLang="en-US" b="1" dirty="0"/>
              <a:t>Equivalent Units of Production (EUP)</a:t>
            </a:r>
          </a:p>
        </p:txBody>
      </p:sp>
      <p:sp>
        <p:nvSpPr>
          <p:cNvPr id="2" name="TextBox 1"/>
          <p:cNvSpPr txBox="1"/>
          <p:nvPr/>
        </p:nvSpPr>
        <p:spPr>
          <a:xfrm>
            <a:off x="1905001" y="2697540"/>
            <a:ext cx="5562599" cy="1569660"/>
          </a:xfrm>
          <a:prstGeom prst="rect">
            <a:avLst/>
          </a:prstGeom>
          <a:noFill/>
        </p:spPr>
        <p:txBody>
          <a:bodyPr wrap="square" rtlCol="0">
            <a:spAutoFit/>
          </a:bodyPr>
          <a:lstStyle/>
          <a:p>
            <a:r>
              <a:rPr lang="en-US" sz="2400" b="1" dirty="0"/>
              <a:t>Number of units that could have been started and completed during the period given the costs incurred during the period.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Define and compute equivalent units and explain their use in process costing.</a:t>
            </a:r>
            <a:endParaRPr lang="en-US" sz="1100" dirty="0"/>
          </a:p>
        </p:txBody>
      </p:sp>
      <p:sp>
        <p:nvSpPr>
          <p:cNvPr id="10" name="Rectangle 9">
            <a:extLst>
              <a:ext uri="{FF2B5EF4-FFF2-40B4-BE49-F238E27FC236}">
                <a16:creationId xmlns="" xmlns:a16="http://schemas.microsoft.com/office/drawing/2014/main" id="{36732E84-3091-9848-A24D-E7D0AF77C91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 xmlns:a16="http://schemas.microsoft.com/office/drawing/2014/main" id="{96BBA270-73C2-7749-99CD-5D962A7C12B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p:transition xmlns:p14="http://schemas.microsoft.com/office/powerpoint/2010/main" spd="med">
    <p:pull dir="lu"/>
  </p:transition>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10725</TotalTime>
  <Words>5051</Words>
  <Application>Microsoft Macintosh PowerPoint</Application>
  <PresentationFormat>On-screen Show (4:3)</PresentationFormat>
  <Paragraphs>380</Paragraphs>
  <Slides>40</Slides>
  <Notes>40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4" baseType="lpstr">
      <vt:lpstr>1_Theme1</vt:lpstr>
      <vt:lpstr>Office Theme</vt:lpstr>
      <vt:lpstr>3_Office Theme</vt:lpstr>
      <vt:lpstr>Worksheet</vt:lpstr>
      <vt:lpstr>Process Costing and Analysis</vt:lpstr>
      <vt:lpstr>PowerPoint Presentation</vt:lpstr>
      <vt:lpstr>   C1:  Explain process operations and the way they differ from job order operations.  </vt:lpstr>
      <vt:lpstr>Process Operations</vt:lpstr>
      <vt:lpstr>   A1:  Compare process costing and job order costing.  </vt:lpstr>
      <vt:lpstr>Comparing Process and Job Order Costing Systems</vt:lpstr>
      <vt:lpstr>Transferring Costs  across Departments</vt:lpstr>
      <vt:lpstr>   C2:  Define and compute equivalent units and explain their use in process costing.   </vt:lpstr>
      <vt:lpstr>Equivalent Units of Production (EUP)</vt:lpstr>
      <vt:lpstr>EUP for Materials and  Conversion Costs</vt:lpstr>
      <vt:lpstr>Weighted Average versus FIFO</vt:lpstr>
      <vt:lpstr>   C3:  Describe accounting for production activity and preparation of a process cost summary using  weighted average.   </vt:lpstr>
      <vt:lpstr>Process Costing Illustration</vt:lpstr>
      <vt:lpstr>Overview of GenX Company’s  Process Operation</vt:lpstr>
      <vt:lpstr>Process Operations – GenX</vt:lpstr>
      <vt:lpstr>  Determine Physical Flow of Units (Pt. 1)</vt:lpstr>
      <vt:lpstr> Compute Equivalent      Units of Production (Pt. 1)</vt:lpstr>
      <vt:lpstr>    </vt:lpstr>
      <vt:lpstr>    </vt:lpstr>
      <vt:lpstr>    </vt:lpstr>
      <vt:lpstr>    </vt:lpstr>
      <vt:lpstr>   P1:  Record the flow of materials costs in process costing.  </vt:lpstr>
      <vt:lpstr>Accounting for Material Costs</vt:lpstr>
      <vt:lpstr>   P2:  Record the flow of labor costs in process costing.  </vt:lpstr>
      <vt:lpstr>Accounting for Labor Costs</vt:lpstr>
      <vt:lpstr>   P3:  Record the flow of factory overhead costs in process costing.  </vt:lpstr>
      <vt:lpstr>Accounting for Factory Overhead</vt:lpstr>
      <vt:lpstr>   P4:  Record the transfer of goods across departments, to finished goods inventory, and to cost of goods sold.  </vt:lpstr>
      <vt:lpstr>Accounting for Transfers</vt:lpstr>
      <vt:lpstr>Trends in Process Operations</vt:lpstr>
      <vt:lpstr>  A2:  Explain and illustrate a hybrid costing system.  </vt:lpstr>
      <vt:lpstr>Hybrid Costing System</vt:lpstr>
      <vt:lpstr>   C4:  Describe accounting for production activity and preparation of a process cost         summary using FIFO.   </vt:lpstr>
      <vt:lpstr>FIFO Method of Process Costing</vt:lpstr>
      <vt:lpstr>  Determine Physical Flow of Units (Pt. 2)</vt:lpstr>
      <vt:lpstr> Compute Equivalent      Units of Production (Pt. 2)</vt:lpstr>
      <vt:lpstr>  Compute Cost Per Equivalent Unit – FIFO (Pt. 2)</vt:lpstr>
      <vt:lpstr> Assign and Reconcile Costs  (Pt. 2)</vt:lpstr>
      <vt:lpstr> Assign and Reconcile Costs (Pt. 2)</vt:lpstr>
      <vt:lpstr>End of Chapter 16</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881</cp:revision>
  <dcterms:created xsi:type="dcterms:W3CDTF">2008-06-11T19:43:46Z</dcterms:created>
  <dcterms:modified xsi:type="dcterms:W3CDTF">2018-10-19T16:18:23Z</dcterms:modified>
</cp:coreProperties>
</file>