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1.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2.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5.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7.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8.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9.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0.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1.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3886" r:id="rId2"/>
    <p:sldMasterId id="2147483828" r:id="rId3"/>
    <p:sldMasterId id="2147483845" r:id="rId4"/>
    <p:sldMasterId id="2147483859" r:id="rId5"/>
    <p:sldMasterId id="2147483873" r:id="rId6"/>
    <p:sldMasterId id="2147483792" r:id="rId7"/>
    <p:sldMasterId id="2147483816" r:id="rId8"/>
    <p:sldMasterId id="2147483804" r:id="rId9"/>
    <p:sldMasterId id="2147483899" r:id="rId10"/>
    <p:sldMasterId id="2147483949" r:id="rId11"/>
    <p:sldMasterId id="2147483961" r:id="rId12"/>
    <p:sldMasterId id="2147483975" r:id="rId13"/>
    <p:sldMasterId id="2147483987" r:id="rId14"/>
    <p:sldMasterId id="2147483999" r:id="rId15"/>
    <p:sldMasterId id="2147484011" r:id="rId16"/>
    <p:sldMasterId id="2147484023" r:id="rId17"/>
    <p:sldMasterId id="2147484035" r:id="rId18"/>
    <p:sldMasterId id="2147484047" r:id="rId19"/>
    <p:sldMasterId id="2147484059" r:id="rId20"/>
    <p:sldMasterId id="2147484071" r:id="rId21"/>
    <p:sldMasterId id="2147484084" r:id="rId22"/>
  </p:sldMasterIdLst>
  <p:notesMasterIdLst>
    <p:notesMasterId r:id="rId79"/>
  </p:notesMasterIdLst>
  <p:handoutMasterIdLst>
    <p:handoutMasterId r:id="rId80"/>
  </p:handoutMasterIdLst>
  <p:sldIdLst>
    <p:sldId id="257" r:id="rId23"/>
    <p:sldId id="350" r:id="rId24"/>
    <p:sldId id="328" r:id="rId25"/>
    <p:sldId id="264" r:id="rId26"/>
    <p:sldId id="262" r:id="rId27"/>
    <p:sldId id="351" r:id="rId28"/>
    <p:sldId id="333" r:id="rId29"/>
    <p:sldId id="263" r:id="rId30"/>
    <p:sldId id="266" r:id="rId31"/>
    <p:sldId id="269" r:id="rId32"/>
    <p:sldId id="270" r:id="rId33"/>
    <p:sldId id="313" r:id="rId34"/>
    <p:sldId id="334" r:id="rId35"/>
    <p:sldId id="336" r:id="rId36"/>
    <p:sldId id="274" r:id="rId37"/>
    <p:sldId id="275" r:id="rId38"/>
    <p:sldId id="276" r:id="rId39"/>
    <p:sldId id="277" r:id="rId40"/>
    <p:sldId id="278" r:id="rId41"/>
    <p:sldId id="281" r:id="rId42"/>
    <p:sldId id="337" r:id="rId43"/>
    <p:sldId id="338" r:id="rId44"/>
    <p:sldId id="342" r:id="rId45"/>
    <p:sldId id="340" r:id="rId46"/>
    <p:sldId id="341" r:id="rId47"/>
    <p:sldId id="335" r:id="rId48"/>
    <p:sldId id="288" r:id="rId49"/>
    <p:sldId id="327" r:id="rId50"/>
    <p:sldId id="296" r:id="rId51"/>
    <p:sldId id="295" r:id="rId52"/>
    <p:sldId id="297" r:id="rId53"/>
    <p:sldId id="298" r:id="rId54"/>
    <p:sldId id="299" r:id="rId55"/>
    <p:sldId id="301" r:id="rId56"/>
    <p:sldId id="302" r:id="rId57"/>
    <p:sldId id="303" r:id="rId58"/>
    <p:sldId id="306" r:id="rId59"/>
    <p:sldId id="307" r:id="rId60"/>
    <p:sldId id="308" r:id="rId61"/>
    <p:sldId id="346" r:id="rId62"/>
    <p:sldId id="343" r:id="rId63"/>
    <p:sldId id="344" r:id="rId64"/>
    <p:sldId id="330" r:id="rId65"/>
    <p:sldId id="322" r:id="rId66"/>
    <p:sldId id="323" r:id="rId67"/>
    <p:sldId id="324" r:id="rId68"/>
    <p:sldId id="325" r:id="rId69"/>
    <p:sldId id="326" r:id="rId70"/>
    <p:sldId id="352" r:id="rId71"/>
    <p:sldId id="360" r:id="rId72"/>
    <p:sldId id="356" r:id="rId73"/>
    <p:sldId id="358" r:id="rId74"/>
    <p:sldId id="354" r:id="rId75"/>
    <p:sldId id="357" r:id="rId76"/>
    <p:sldId id="359" r:id="rId77"/>
    <p:sldId id="319" r:id="rId78"/>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Mohr" initials="AM" lastIdx="6" clrIdx="0">
    <p:extLst/>
  </p:cmAuthor>
  <p:cmAuthor id="2" name="Wanda Wong" initials="WW"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CFFFF"/>
    <a:srgbClr val="FFFF66"/>
    <a:srgbClr val="CCFF99"/>
    <a:srgbClr val="FFCCFF"/>
    <a:srgbClr val="FFCC99"/>
    <a:srgbClr val="CC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9" autoAdjust="0"/>
    <p:restoredTop sz="80892" autoAdjust="0"/>
  </p:normalViewPr>
  <p:slideViewPr>
    <p:cSldViewPr>
      <p:cViewPr varScale="1">
        <p:scale>
          <a:sx n="72" d="100"/>
          <a:sy n="72" d="100"/>
        </p:scale>
        <p:origin x="13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2"/>
    </p:cViewPr>
  </p:sorterViewPr>
  <p:notesViewPr>
    <p:cSldViewPr>
      <p:cViewPr varScale="1">
        <p:scale>
          <a:sx n="60" d="100"/>
          <a:sy n="60" d="100"/>
        </p:scale>
        <p:origin x="-1699" y="-7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eaLnBrk="1" hangingPunct="1">
              <a:defRPr sz="1200">
                <a:latin typeface="Arial" charset="0"/>
              </a:defRPr>
            </a:lvl1pPr>
          </a:lstStyle>
          <a:p>
            <a:pPr>
              <a:defRPr/>
            </a:pPr>
            <a:fld id="{300FC689-FE8D-4E47-AD82-E0E47008288F}" type="datetimeFigureOut">
              <a:rPr lang="en-US"/>
              <a:pPr>
                <a:defRPr/>
              </a:pPr>
              <a:t>11/5/2018</a:t>
            </a:fld>
            <a:endParaRPr lang="en-US" dirty="0"/>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FB1CC60-6EDB-4DA2-83C1-680F4C57CE7A}" type="slidenum">
              <a:rPr lang="en-US" altLang="en-US"/>
              <a:pPr/>
              <a:t>‹#›</a:t>
            </a:fld>
            <a:endParaRPr lang="en-US" altLang="en-US" dirty="0"/>
          </a:p>
        </p:txBody>
      </p:sp>
    </p:spTree>
    <p:extLst>
      <p:ext uri="{BB962C8B-B14F-4D97-AF65-F5344CB8AC3E}">
        <p14:creationId xmlns:p14="http://schemas.microsoft.com/office/powerpoint/2010/main" val="4135221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00708"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B54D48C-23AC-4A12-9E6F-8764BD2A5CF7}" type="slidenum">
              <a:rPr lang="en-US" altLang="en-US"/>
              <a:pPr/>
              <a:t>‹#›</a:t>
            </a:fld>
            <a:endParaRPr lang="en-US" altLang="en-US" dirty="0"/>
          </a:p>
        </p:txBody>
      </p:sp>
    </p:spTree>
    <p:extLst>
      <p:ext uri="{BB962C8B-B14F-4D97-AF65-F5344CB8AC3E}">
        <p14:creationId xmlns:p14="http://schemas.microsoft.com/office/powerpoint/2010/main" val="128116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540D35-9B7A-41F1-A5AC-EEC0E76C8A6C}" type="slidenum">
              <a:rPr lang="en-US" altLang="en-US"/>
              <a:pPr/>
              <a:t>1</a:t>
            </a:fld>
            <a:endParaRPr lang="en-US" altLang="en-US" dirty="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676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B359FC-59B3-4303-86F4-9038EA514B59}" type="slidenum">
              <a:rPr lang="en-US" altLang="en-US"/>
              <a:pPr/>
              <a:t>10</a:t>
            </a:fld>
            <a:endParaRPr lang="en-US" altLang="en-US"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Plantwide overhead rate is equal to total budgeted overhead cost divided by total budgeted direct labor hours.</a:t>
            </a:r>
          </a:p>
        </p:txBody>
      </p:sp>
    </p:spTree>
    <p:extLst>
      <p:ext uri="{BB962C8B-B14F-4D97-AF65-F5344CB8AC3E}">
        <p14:creationId xmlns:p14="http://schemas.microsoft.com/office/powerpoint/2010/main" val="359480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201AB-3FAC-4AF7-8EC3-EB52641841CE}" type="slidenum">
              <a:rPr lang="en-US" altLang="en-US"/>
              <a:pPr/>
              <a:t>11</a:t>
            </a:fld>
            <a:endParaRPr lang="en-US" altLang="en-US" dirty="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Dividing $4,800,000 by 100,000 hours gives us a plant overhead rate of $48 per DLH (direct labor hour). This plantwide overhead rate is then used to allocate overhead cost to products based on the number of direct labor hours required to produce each unit as follows.</a:t>
            </a:r>
          </a:p>
          <a:p>
            <a:pPr eaLnBrk="1" hangingPunct="1"/>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Overhead allocated to each product unit = Plantwide overhead rate × DLH per unit.</a:t>
            </a:r>
          </a:p>
          <a:p>
            <a:pPr eaLnBrk="1" hangingPunct="1"/>
            <a:endParaRPr lang="en-US" altLang="en-US" dirty="0"/>
          </a:p>
        </p:txBody>
      </p:sp>
    </p:spTree>
    <p:extLst>
      <p:ext uri="{BB962C8B-B14F-4D97-AF65-F5344CB8AC3E}">
        <p14:creationId xmlns:p14="http://schemas.microsoft.com/office/powerpoint/2010/main" val="12803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7D7CDC-62AF-4A9D-B47F-25B138AA6223}" type="slidenum">
              <a:rPr lang="en-US" altLang="en-US"/>
              <a:pPr/>
              <a:t>12</a:t>
            </a:fld>
            <a:endParaRPr lang="en-US" altLang="en-US" dirty="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Using the overhead rate of $48 per direct labor hour KartCo can determine the amount of factory overhead to allocate to each go-kart. They can then use this information to determine the total unit cost of each go-kart.</a:t>
            </a:r>
          </a:p>
          <a:p>
            <a:pPr eaLnBrk="1" hangingPunct="1"/>
            <a:endParaRPr lang="en-US" altLang="en-US" dirty="0"/>
          </a:p>
        </p:txBody>
      </p:sp>
    </p:spTree>
    <p:extLst>
      <p:ext uri="{BB962C8B-B14F-4D97-AF65-F5344CB8AC3E}">
        <p14:creationId xmlns:p14="http://schemas.microsoft.com/office/powerpoint/2010/main" val="216278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7657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757418-1E0E-4890-9994-9E70847DA2AA}" type="slidenum">
              <a:rPr lang="en-US" altLang="en-US"/>
              <a:pPr/>
              <a:t>14</a:t>
            </a:fld>
            <a:endParaRPr lang="en-US" altLang="en-US" dirty="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Exhibit 17.6 shows a four-step</a:t>
            </a:r>
            <a:r>
              <a:rPr lang="en-US" altLang="en-US" baseline="0" dirty="0"/>
              <a:t> process for allocating costs under the departmental overhead rate method.</a:t>
            </a:r>
          </a:p>
          <a:p>
            <a:pPr marL="228600" indent="-228600" eaLnBrk="1" hangingPunct="1">
              <a:buAutoNum type="arabicPeriod"/>
            </a:pPr>
            <a:r>
              <a:rPr lang="en-US" altLang="en-US" baseline="0" dirty="0"/>
              <a:t>Assign overhead costs to departmental cost pools.</a:t>
            </a:r>
          </a:p>
          <a:p>
            <a:pPr marL="228600" indent="-228600" eaLnBrk="1" hangingPunct="1">
              <a:buAutoNum type="arabicPeriod"/>
            </a:pPr>
            <a:r>
              <a:rPr lang="en-US" altLang="en-US" baseline="0" dirty="0"/>
              <a:t>Select an allocation base for each department.</a:t>
            </a:r>
          </a:p>
          <a:p>
            <a:pPr marL="228600" indent="-228600" eaLnBrk="1" hangingPunct="1">
              <a:buAutoNum type="arabicPeriod"/>
            </a:pPr>
            <a:r>
              <a:rPr lang="en-US" altLang="en-US" baseline="0" dirty="0"/>
              <a:t>Compute overhead allocation rates for each department.</a:t>
            </a:r>
          </a:p>
          <a:p>
            <a:pPr marL="228600" indent="-228600" eaLnBrk="1" hangingPunct="1">
              <a:buAutoNum type="arabicPeriod"/>
            </a:pPr>
            <a:r>
              <a:rPr lang="en-US" altLang="en-US" baseline="0" dirty="0"/>
              <a:t>Use departmental overhead rates to assign overhead costs to cost objects (products).</a:t>
            </a:r>
          </a:p>
          <a:p>
            <a:pPr marL="228600" indent="-228600" eaLnBrk="1" hangingPunct="1">
              <a:buAutoNum type="arabicPeriod"/>
            </a:pPr>
            <a:endParaRPr lang="en-US" altLang="en-US" baseline="0" dirty="0"/>
          </a:p>
          <a:p>
            <a:pPr marL="0" indent="0" eaLnBrk="1" hangingPunct="1">
              <a:buNone/>
            </a:pPr>
            <a:r>
              <a:rPr lang="en-US" altLang="en-US" dirty="0"/>
              <a:t>The departmental overhead rate method uses several departments and several overhead rates. This allows each department to have its own overhead rate and its own allocation base.</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spTree>
    <p:extLst>
      <p:ext uri="{BB962C8B-B14F-4D97-AF65-F5344CB8AC3E}">
        <p14:creationId xmlns:p14="http://schemas.microsoft.com/office/powerpoint/2010/main" val="104569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5696C2-4D46-409D-B820-876596772564}" type="slidenum">
              <a:rPr lang="en-US" altLang="en-US"/>
              <a:pPr/>
              <a:t>15</a:t>
            </a:fld>
            <a:endParaRPr lang="en-US" altLang="en-US" dirty="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altLang="en-US" dirty="0"/>
              <a:t>Let’s return to KartCo and calculate their departmental overhead rates. KartCo has two production departments, machining and assembly.</a:t>
            </a:r>
          </a:p>
          <a:p>
            <a:pPr eaLnBrk="1" hangingPunct="1">
              <a:spcBef>
                <a:spcPct val="50000"/>
              </a:spcBef>
            </a:pPr>
            <a:endParaRPr lang="en-US" altLang="en-US" dirty="0"/>
          </a:p>
          <a:p>
            <a:pPr eaLnBrk="1" hangingPunct="1">
              <a:spcBef>
                <a:spcPct val="50000"/>
              </a:spcBef>
            </a:pPr>
            <a:r>
              <a:rPr lang="en-US" altLang="en-US" dirty="0"/>
              <a:t>The first step</a:t>
            </a:r>
            <a:r>
              <a:rPr lang="en-US" altLang="en-US" baseline="0" dirty="0"/>
              <a:t> </a:t>
            </a:r>
            <a:r>
              <a:rPr lang="en-US" altLang="en-US" dirty="0"/>
              <a:t>requires that KartCo assign its $4,800,000 overhead cost to its two production departments. KartCo determines that $4,200,000 of its overhead costs are traceable to its machining department and the remaining $600,000 are traceable to its assembly department.</a:t>
            </a:r>
          </a:p>
        </p:txBody>
      </p:sp>
    </p:spTree>
    <p:extLst>
      <p:ext uri="{BB962C8B-B14F-4D97-AF65-F5344CB8AC3E}">
        <p14:creationId xmlns:p14="http://schemas.microsoft.com/office/powerpoint/2010/main" val="160326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24C586-6BAD-4FC5-9077-345A12A31BDA}" type="slidenum">
              <a:rPr lang="en-US" altLang="en-US"/>
              <a:pPr/>
              <a:t>16</a:t>
            </a:fld>
            <a:endParaRPr lang="en-US" altLang="en-US" dirty="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The second step requires each department to determine an allocation base. For KartCo, the Machining Department uses machine hours (MH) to allocate its overhead and the Assembly Department uses direct labor hours to allocate its overhead.  </a:t>
            </a:r>
          </a:p>
        </p:txBody>
      </p:sp>
    </p:spTree>
    <p:extLst>
      <p:ext uri="{BB962C8B-B14F-4D97-AF65-F5344CB8AC3E}">
        <p14:creationId xmlns:p14="http://schemas.microsoft.com/office/powerpoint/2010/main" val="163694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8BEB1A-EF40-420E-B479-403EF3F80195}" type="slidenum">
              <a:rPr lang="en-US" altLang="en-US"/>
              <a:pPr/>
              <a:t>17</a:t>
            </a:fld>
            <a:endParaRPr lang="en-US" altLang="en-US" dirty="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Here is the budgeted departmental information about KartCo’s machining and assembly departments. They will be using machine hours as the allocation base in Machining, and direct labor hours in Assembly.</a:t>
            </a:r>
          </a:p>
        </p:txBody>
      </p:sp>
    </p:spTree>
    <p:extLst>
      <p:ext uri="{BB962C8B-B14F-4D97-AF65-F5344CB8AC3E}">
        <p14:creationId xmlns:p14="http://schemas.microsoft.com/office/powerpoint/2010/main" val="4187467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DCB34-B517-4B01-AD02-B5CD9D48BE77}" type="slidenum">
              <a:rPr lang="en-US" altLang="en-US"/>
              <a:pPr/>
              <a:t>18</a:t>
            </a:fld>
            <a:endParaRPr lang="en-US" altLang="en-US" dirty="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t>In the third step, each department computes its own overhead rate using this formula:</a:t>
            </a:r>
          </a:p>
          <a:p>
            <a:pPr eaLnBrk="1" hangingPunct="1">
              <a:spcBef>
                <a:spcPct val="0"/>
              </a:spcBef>
            </a:pPr>
            <a:r>
              <a:rPr lang="en-US" altLang="en-US" dirty="0"/>
              <a:t>Departmental overhead rate = Total budgeted departmental overhead costs / Total amount of departmental allocation base.</a:t>
            </a:r>
          </a:p>
          <a:p>
            <a:pPr eaLnBrk="1" hangingPunct="1">
              <a:spcBef>
                <a:spcPct val="0"/>
              </a:spcBef>
            </a:pPr>
            <a:endParaRPr lang="en-US" altLang="en-US" dirty="0"/>
          </a:p>
          <a:p>
            <a:pPr eaLnBrk="1" hangingPunct="1">
              <a:spcBef>
                <a:spcPct val="0"/>
              </a:spcBef>
            </a:pPr>
            <a:endParaRPr lang="en-US" altLang="en-US" dirty="0"/>
          </a:p>
          <a:p>
            <a:pPr eaLnBrk="1" hangingPunct="1"/>
            <a:endParaRPr lang="en-US" altLang="en-US" dirty="0"/>
          </a:p>
        </p:txBody>
      </p:sp>
    </p:spTree>
    <p:extLst>
      <p:ext uri="{BB962C8B-B14F-4D97-AF65-F5344CB8AC3E}">
        <p14:creationId xmlns:p14="http://schemas.microsoft.com/office/powerpoint/2010/main" val="162309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1988FF-7385-4443-935B-0B1F229A01A5}" type="slidenum">
              <a:rPr lang="en-US" altLang="en-US"/>
              <a:pPr/>
              <a:t>19</a:t>
            </a:fld>
            <a:endParaRPr lang="en-US" altLang="en-US" dirty="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For KartCo, it’s departmental overhead rates are computed as follows:</a:t>
            </a:r>
          </a:p>
          <a:p>
            <a:pPr eaLnBrk="1" hangingPunct="1"/>
            <a:r>
              <a:rPr lang="en-US" altLang="en-US" dirty="0"/>
              <a:t>Machining department overhead rate = $4,200,000 / 70,000 MH = $60 per MH</a:t>
            </a:r>
          </a:p>
          <a:p>
            <a:pPr eaLnBrk="1" hangingPunct="1"/>
            <a:r>
              <a:rPr lang="en-US" altLang="en-US" dirty="0"/>
              <a:t>Assembly department overhead rate = $600,000 / 30,000 DLH = $20 per DLH</a:t>
            </a:r>
          </a:p>
          <a:p>
            <a:pPr eaLnBrk="1" hangingPunct="1"/>
            <a:endParaRPr lang="en-US" altLang="en-US" dirty="0"/>
          </a:p>
        </p:txBody>
      </p:sp>
    </p:spTree>
    <p:extLst>
      <p:ext uri="{BB962C8B-B14F-4D97-AF65-F5344CB8AC3E}">
        <p14:creationId xmlns:p14="http://schemas.microsoft.com/office/powerpoint/2010/main" val="29464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3802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0A5F2-AFBC-4E76-9E93-7C45A4539BAD}" type="slidenum">
              <a:rPr lang="en-US" altLang="en-US"/>
              <a:pPr/>
              <a:t>20</a:t>
            </a:fld>
            <a:endParaRPr lang="en-US" altLang="en-US" dirty="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Step 4 applies overhead costs to each product using departmental overhead rates. Because each standard go-kart requires 10 MH from the Machining Department and 5 DLH from the Assembly Department, the overhead cost allocated to each standard go-kart is $600 from Machining Department (10 </a:t>
            </a:r>
            <a:r>
              <a:rPr lang="en-US" altLang="en-US" dirty="0">
                <a:latin typeface="Arial"/>
                <a:cs typeface="Arial"/>
              </a:rPr>
              <a:t>MH </a:t>
            </a:r>
            <a:r>
              <a:rPr lang="en-US" b="0" i="0" dirty="0">
                <a:latin typeface="Arial"/>
                <a:ea typeface="ＭＳ ゴシック"/>
                <a:cs typeface="Arial"/>
              </a:rPr>
              <a:t>×</a:t>
            </a:r>
            <a:r>
              <a:rPr lang="en-US" altLang="en-US" dirty="0">
                <a:latin typeface="Arial"/>
                <a:cs typeface="Arial"/>
              </a:rPr>
              <a:t> $60/MH) and $100 from the Assembly Department (5 DLH </a:t>
            </a:r>
            <a:r>
              <a:rPr lang="en-US" b="0" i="0" dirty="0">
                <a:latin typeface="Arial"/>
                <a:ea typeface="ＭＳ ゴシック"/>
                <a:cs typeface="Arial"/>
              </a:rPr>
              <a:t>×</a:t>
            </a:r>
            <a:r>
              <a:rPr lang="en-US" altLang="en-US" dirty="0">
                <a:latin typeface="Arial"/>
                <a:cs typeface="Arial"/>
              </a:rPr>
              <a:t> $20/DLH). The same procedure is applied for its custom go-kart. Next, we can compare the </a:t>
            </a:r>
            <a:r>
              <a:rPr lang="en-US" altLang="en-US" dirty="0"/>
              <a:t>allocated overhead costs for standard and custom go-karts under the single plant wide overhead rate and the departmental overhead rate methods. The overhead cost allocated to each standard go-kart decreased from $720 under the plant wide overhead rate method to $700 under the departmental overhead rate method, whereas overhead cost allocated to each custom go-kart increased from $1,200 to $1,300. These differences occur because the custom go-kart requires more hours in the machining department (20 MH) than the standard go-kart requires (10 MH).</a:t>
            </a:r>
          </a:p>
        </p:txBody>
      </p:sp>
    </p:spTree>
    <p:extLst>
      <p:ext uri="{BB962C8B-B14F-4D97-AF65-F5344CB8AC3E}">
        <p14:creationId xmlns:p14="http://schemas.microsoft.com/office/powerpoint/2010/main" val="420448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70223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The usefulness of the single plantwide overhead rate depends on two assumptions: 1)</a:t>
            </a:r>
            <a:r>
              <a:rPr lang="en-US" altLang="en-US" baseline="0" dirty="0"/>
              <a:t> overhead costs change with the allocation base such as direct labor hours; and 2) all products use overhead costs in the same proportions.</a:t>
            </a:r>
            <a:endParaRPr lang="en-US" altLang="en-US" dirty="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A20C65-F36E-4183-A45D-D7E22C0C5839}" type="slidenum">
              <a:rPr lang="en-US" altLang="en-US"/>
              <a:pPr/>
              <a:t>22</a:t>
            </a:fld>
            <a:endParaRPr lang="en-US" altLang="en-US" dirty="0"/>
          </a:p>
        </p:txBody>
      </p:sp>
    </p:spTree>
    <p:extLst>
      <p:ext uri="{BB962C8B-B14F-4D97-AF65-F5344CB8AC3E}">
        <p14:creationId xmlns:p14="http://schemas.microsoft.com/office/powerpoint/2010/main" val="161543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EC3FA-B734-4998-8753-C0DDBF50E28F}" type="slidenum">
              <a:rPr lang="en-US" altLang="en-US"/>
              <a:pPr/>
              <a:t>23</a:t>
            </a:fld>
            <a:endParaRPr lang="en-US" altLang="en-US" dirty="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lgn="l" eaLnBrk="1" hangingPunct="1"/>
            <a:r>
              <a:rPr lang="en-US" altLang="en-US" dirty="0"/>
              <a:t>The departmental overhead rate method assumes that 1) different products are similar in volume, complexity, and batch size, and 2) departmental</a:t>
            </a:r>
            <a:r>
              <a:rPr lang="en-US" altLang="en-US" baseline="0" dirty="0"/>
              <a:t> overhead costs are directly proportional to the department allocation base such as direct labor hours or machine hours.</a:t>
            </a:r>
            <a:endParaRPr lang="en-US" altLang="en-US" dirty="0"/>
          </a:p>
          <a:p>
            <a:pPr marL="228600" indent="-228600" eaLnBrk="1" hangingPunct="1">
              <a:buFontTx/>
              <a:buChar char="•"/>
            </a:pPr>
            <a:endParaRPr lang="en-US" altLang="en-US" dirty="0"/>
          </a:p>
        </p:txBody>
      </p:sp>
    </p:spTree>
    <p:extLst>
      <p:ext uri="{BB962C8B-B14F-4D97-AF65-F5344CB8AC3E}">
        <p14:creationId xmlns:p14="http://schemas.microsoft.com/office/powerpoint/2010/main" val="1347176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460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26FD41-AE28-42B9-9802-754C4C696800}" type="slidenum">
              <a:rPr lang="en-US" altLang="en-US"/>
              <a:pPr/>
              <a:t>25</a:t>
            </a:fld>
            <a:endParaRPr lang="en-US" altLang="en-US" dirty="0"/>
          </a:p>
        </p:txBody>
      </p:sp>
      <p:sp>
        <p:nvSpPr>
          <p:cNvPr id="25907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ln/>
          <a:extLst/>
        </p:spPr>
        <p:txBody>
          <a:bodyPr/>
          <a:lstStyle/>
          <a:p>
            <a:pPr eaLnBrk="1" hangingPunct="1">
              <a:defRPr/>
            </a:pPr>
            <a:r>
              <a:rPr lang="en-US" dirty="0">
                <a:latin typeface="Arial" panose="020B0604020202020204" pitchFamily="34" charset="0"/>
              </a:rPr>
              <a:t>Activity-based costing (ABC) attempts to more accurately assign overhead costs by focusing on </a:t>
            </a:r>
            <a:r>
              <a:rPr lang="en-US" i="1" dirty="0">
                <a:latin typeface="Arial" panose="020B0604020202020204" pitchFamily="34" charset="0"/>
              </a:rPr>
              <a:t>activities</a:t>
            </a:r>
            <a:r>
              <a:rPr lang="en-US" dirty="0">
                <a:latin typeface="Arial" panose="020B0604020202020204" pitchFamily="34" charset="0"/>
              </a:rPr>
              <a:t>. </a:t>
            </a:r>
          </a:p>
          <a:p>
            <a:pPr eaLnBrk="1" hangingPunct="1">
              <a:defRPr/>
            </a:pPr>
            <a:endParaRPr lang="en-US" dirty="0">
              <a:latin typeface="Arial" panose="020B0604020202020204" pitchFamily="34" charset="0"/>
            </a:endParaRPr>
          </a:p>
          <a:p>
            <a:pPr eaLnBrk="1" hangingPunct="1">
              <a:defRPr/>
            </a:pPr>
            <a:r>
              <a:rPr lang="en-US" dirty="0">
                <a:latin typeface="Arial" panose="020B0604020202020204" pitchFamily="34" charset="0"/>
              </a:rPr>
              <a:t>The basic principle underlying activity-based costing is that </a:t>
            </a:r>
            <a:r>
              <a:rPr lang="en-US" b="1" dirty="0">
                <a:latin typeface="Arial" panose="020B0604020202020204" pitchFamily="34" charset="0"/>
              </a:rPr>
              <a:t>activities, </a:t>
            </a:r>
            <a:r>
              <a:rPr lang="en-US" dirty="0">
                <a:latin typeface="Arial" panose="020B0604020202020204" pitchFamily="34" charset="0"/>
              </a:rPr>
              <a:t>which are tasks, operations, or procedures, are what cause costs to be incurred. An </a:t>
            </a:r>
            <a:r>
              <a:rPr lang="en-US" b="1" dirty="0">
                <a:latin typeface="Arial" panose="020B0604020202020204" pitchFamily="34" charset="0"/>
              </a:rPr>
              <a:t>activity</a:t>
            </a:r>
            <a:r>
              <a:rPr lang="en-US" dirty="0">
                <a:latin typeface="Arial" panose="020B0604020202020204" pitchFamily="34" charset="0"/>
              </a:rPr>
              <a:t> </a:t>
            </a:r>
            <a:r>
              <a:rPr lang="en-US" b="1" dirty="0">
                <a:latin typeface="Arial" panose="020B0604020202020204" pitchFamily="34" charset="0"/>
              </a:rPr>
              <a:t>cost pool</a:t>
            </a:r>
            <a:r>
              <a:rPr lang="en-US" dirty="0">
                <a:latin typeface="Arial" panose="020B0604020202020204" pitchFamily="34" charset="0"/>
              </a:rPr>
              <a:t> is a collection of costs that are related to the same or similar activity. Pooling costs to determine an </a:t>
            </a:r>
            <a:r>
              <a:rPr lang="en-US" b="1" dirty="0">
                <a:latin typeface="Arial" panose="020B0604020202020204" pitchFamily="34" charset="0"/>
              </a:rPr>
              <a:t>activity overhead (pool) rate</a:t>
            </a:r>
            <a:r>
              <a:rPr lang="en-US" dirty="0">
                <a:latin typeface="Arial" panose="020B0604020202020204" pitchFamily="34" charset="0"/>
              </a:rPr>
              <a:t> for all costs incurred by the same activity reduces the number of cost assignments required.</a:t>
            </a:r>
          </a:p>
          <a:p>
            <a:pPr eaLnBrk="1" hangingPunct="1">
              <a:defRPr/>
            </a:pPr>
            <a:r>
              <a:rPr lang="en-US" dirty="0">
                <a:latin typeface="Arial" panose="020B0604020202020204" pitchFamily="34" charset="0"/>
              </a:rPr>
              <a:t>The four basic steps to the ABC method are:</a:t>
            </a:r>
          </a:p>
          <a:p>
            <a:pPr marL="228600" indent="-228600" eaLnBrk="1" hangingPunct="1">
              <a:buFontTx/>
              <a:buAutoNum type="arabicPeriod"/>
              <a:defRPr/>
            </a:pPr>
            <a:r>
              <a:rPr lang="en-US" dirty="0">
                <a:latin typeface="Arial" panose="020B0604020202020204" pitchFamily="34" charset="0"/>
              </a:rPr>
              <a:t>Identify activities and the overhead costs they cause.</a:t>
            </a:r>
          </a:p>
          <a:p>
            <a:pPr marL="228600" indent="-228600" eaLnBrk="1" hangingPunct="1">
              <a:buFontTx/>
              <a:buAutoNum type="arabicPeriod"/>
              <a:defRPr/>
            </a:pPr>
            <a:r>
              <a:rPr lang="en-US" dirty="0">
                <a:latin typeface="Arial" panose="020B0604020202020204" pitchFamily="34" charset="0"/>
              </a:rPr>
              <a:t>Trace overhead costs to cost pools.</a:t>
            </a:r>
          </a:p>
          <a:p>
            <a:pPr marL="228600" indent="-228600" eaLnBrk="1" hangingPunct="1">
              <a:buFontTx/>
              <a:buAutoNum type="arabicPeriod"/>
              <a:defRPr/>
            </a:pPr>
            <a:r>
              <a:rPr lang="en-US" dirty="0">
                <a:latin typeface="Arial" panose="020B0604020202020204" pitchFamily="34" charset="0"/>
              </a:rPr>
              <a:t>Determine activity rates.</a:t>
            </a:r>
          </a:p>
          <a:p>
            <a:pPr marL="228600" indent="-228600" eaLnBrk="1" hangingPunct="1">
              <a:buFontTx/>
              <a:buAutoNum type="arabicPeriod"/>
              <a:defRPr/>
            </a:pPr>
            <a:r>
              <a:rPr lang="en-US" dirty="0">
                <a:latin typeface="Arial" panose="020B0604020202020204" pitchFamily="34" charset="0"/>
              </a:rPr>
              <a:t>Use the activity overhead rates to assign overhead costs to cost objects (products).</a:t>
            </a:r>
          </a:p>
          <a:p>
            <a:pPr marL="228600" indent="-228600" eaLnBrk="1" hangingPunct="1">
              <a:defRPr/>
            </a:pPr>
            <a:endParaRPr lang="en-US" dirty="0">
              <a:latin typeface="Arial" panose="020B0604020202020204" pitchFamily="34" charset="0"/>
            </a:endParaRPr>
          </a:p>
          <a:p>
            <a:pPr marL="228600" indent="-228600" eaLnBrk="1" hangingPunct="1">
              <a:defRPr/>
            </a:pPr>
            <a:r>
              <a:rPr lang="en-US" dirty="0">
                <a:latin typeface="Arial" panose="020B0604020202020204" pitchFamily="34" charset="0"/>
              </a:rPr>
              <a:t>Let’s take a closer look at the four basic steps of activity based costing.</a:t>
            </a:r>
          </a:p>
        </p:txBody>
      </p:sp>
    </p:spTree>
    <p:extLst>
      <p:ext uri="{BB962C8B-B14F-4D97-AF65-F5344CB8AC3E}">
        <p14:creationId xmlns:p14="http://schemas.microsoft.com/office/powerpoint/2010/main" val="1740024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022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BADBA9-23DE-47FE-BF9C-9C6A3678AD8D}" type="slidenum">
              <a:rPr lang="en-US" altLang="en-US"/>
              <a:pPr/>
              <a:t>27</a:t>
            </a:fld>
            <a:endParaRPr lang="en-US" altLang="en-US" dirty="0"/>
          </a:p>
        </p:txBody>
      </p:sp>
      <p:sp>
        <p:nvSpPr>
          <p:cNvPr id="263171"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a:extLst/>
        </p:spPr>
        <p:txBody>
          <a:bodyPr/>
          <a:lstStyle/>
          <a:p>
            <a:pPr marL="228600" indent="-228600" eaLnBrk="1" hangingPunct="1">
              <a:defRPr/>
            </a:pPr>
            <a:r>
              <a:rPr lang="en-US" dirty="0"/>
              <a:t>ABC differs from using multiple departmental rates in how overhead cost pools are identified and in how overhead cost in each pool is allocated.</a:t>
            </a:r>
          </a:p>
          <a:p>
            <a:pPr marL="228600" indent="-228600" eaLnBrk="1" hangingPunct="1">
              <a:defRPr/>
            </a:pPr>
            <a:r>
              <a:rPr lang="en-US" b="1" u="sng" dirty="0"/>
              <a:t>This involves four steps:</a:t>
            </a:r>
          </a:p>
          <a:p>
            <a:pPr eaLnBrk="1" hangingPunct="1">
              <a:buFont typeface="Wingdings" pitchFamily="2" charset="2"/>
              <a:buNone/>
              <a:defRPr/>
            </a:pPr>
            <a:r>
              <a:rPr lang="en-US" dirty="0"/>
              <a:t>1. Identify activities and the costs they cause.</a:t>
            </a:r>
          </a:p>
          <a:p>
            <a:pPr eaLnBrk="1" hangingPunct="1">
              <a:buFont typeface="Wingdings" pitchFamily="2" charset="2"/>
              <a:buNone/>
              <a:defRPr/>
            </a:pPr>
            <a:r>
              <a:rPr lang="en-US" dirty="0"/>
              <a:t>2. Trace overhead costs to cost pools.</a:t>
            </a:r>
          </a:p>
          <a:p>
            <a:pPr eaLnBrk="1" hangingPunct="1">
              <a:buFont typeface="Wingdings" pitchFamily="2" charset="2"/>
              <a:buNone/>
              <a:defRPr/>
            </a:pPr>
            <a:r>
              <a:rPr lang="en-US" dirty="0"/>
              <a:t>3. Determine activity rates.</a:t>
            </a:r>
          </a:p>
          <a:p>
            <a:pPr eaLnBrk="1" hangingPunct="1">
              <a:buFont typeface="Wingdings" pitchFamily="2" charset="2"/>
              <a:buNone/>
              <a:defRPr/>
            </a:pPr>
            <a:r>
              <a:rPr lang="en-US" dirty="0"/>
              <a:t>4. Assign overhead costs to cost objects. </a:t>
            </a:r>
          </a:p>
          <a:p>
            <a:pPr marL="228600" indent="-228600" eaLnBrk="1" hangingPunct="1">
              <a:defRPr/>
            </a:pPr>
            <a:endParaRPr lang="en-US" dirty="0"/>
          </a:p>
        </p:txBody>
      </p:sp>
    </p:spTree>
    <p:extLst>
      <p:ext uri="{BB962C8B-B14F-4D97-AF65-F5344CB8AC3E}">
        <p14:creationId xmlns:p14="http://schemas.microsoft.com/office/powerpoint/2010/main" val="3034595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Step 1 in applying ABC is to identify activities and the costs they cause. This is one of the biggest challenges. This is done mainly through discussions with employees in the production departments and reviewing production activities. However, tracking too many activities makes the system cumbersome and costly to maintain. The aim of this first step is to understand actions performed in the organization that drive costs.</a:t>
            </a:r>
          </a:p>
        </p:txBody>
      </p:sp>
    </p:spTree>
    <p:extLst>
      <p:ext uri="{BB962C8B-B14F-4D97-AF65-F5344CB8AC3E}">
        <p14:creationId xmlns:p14="http://schemas.microsoft.com/office/powerpoint/2010/main" val="2908312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7C4DC-B3B2-4E05-8860-33F66754D99B}" type="slidenum">
              <a:rPr lang="en-US" altLang="en-US"/>
              <a:pPr/>
              <a:t>29</a:t>
            </a:fld>
            <a:endParaRPr lang="en-US" altLang="en-US" dirty="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Recall that a premise of ABC is that operations are a series of activities that cause costs to be incurred. Instead of combining costs from different activities into one plant wide pool or multiple departmental pools, ABC focuses on activities as the cost object in the first step of cost assignment. We are then able to trace costs to a cost object and then combine activities that are used by products in similar ways to reduce the number of cost allocations. </a:t>
            </a:r>
          </a:p>
          <a:p>
            <a:pPr eaLnBrk="1" hangingPunct="1"/>
            <a:endParaRPr lang="en-US" altLang="en-US" dirty="0"/>
          </a:p>
          <a:p>
            <a:pPr eaLnBrk="1" hangingPunct="1"/>
            <a:r>
              <a:rPr lang="en-US" altLang="en-US" dirty="0"/>
              <a:t>KartCo has total overhead cost of $4,800,000 consisting of $4,000,000 indirect labor costs and $800,000 factory utilities cost. After reviewing activities with production employees, KartCo identifies the activities and their costs as shown in Exhibit 17.10.</a:t>
            </a:r>
          </a:p>
        </p:txBody>
      </p:sp>
    </p:spTree>
    <p:extLst>
      <p:ext uri="{BB962C8B-B14F-4D97-AF65-F5344CB8AC3E}">
        <p14:creationId xmlns:p14="http://schemas.microsoft.com/office/powerpoint/2010/main" val="134614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44412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DBDDE0-692F-47E6-ADC6-C288F36D8768}" type="slidenum">
              <a:rPr lang="en-US" altLang="en-US"/>
              <a:pPr/>
              <a:t>30</a:t>
            </a:fld>
            <a:endParaRPr lang="en-US" altLang="en-US" dirty="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Step 2 in applying ABC is to assign activities and their overhead costs to activity cost pools. KartCo management assigns its overhead costs into four activity cost pools: Craftsmanship, Setup, Design modification and Plant Services</a:t>
            </a:r>
          </a:p>
          <a:p>
            <a:pPr eaLnBrk="1" hangingPunct="1"/>
            <a:endParaRPr lang="en-US" altLang="en-US" dirty="0"/>
          </a:p>
        </p:txBody>
      </p:sp>
    </p:spTree>
    <p:extLst>
      <p:ext uri="{BB962C8B-B14F-4D97-AF65-F5344CB8AC3E}">
        <p14:creationId xmlns:p14="http://schemas.microsoft.com/office/powerpoint/2010/main" val="2234554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24B8A8-143A-44DE-8388-98F9F50A2544}" type="slidenum">
              <a:rPr lang="en-US" altLang="en-US"/>
              <a:pPr/>
              <a:t>31</a:t>
            </a:fld>
            <a:endParaRPr lang="en-US" altLang="en-US" dirty="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Exhibit 17.11 shows how KartCo’s management assigned its overhead costs into the four activity cost pools. To form cost pools we look for costs that are caused by the same activities within each activity level.  For KartCo, there is only one activity driver within each activity pool, but that is not always the case.  It is common to see several different activity drivers within each level of activity pool.  We pool only those costs that are related to the same driver.</a:t>
            </a:r>
          </a:p>
          <a:p>
            <a:pPr eaLnBrk="1" hangingPunct="1"/>
            <a:endParaRPr lang="en-US" altLang="en-US" dirty="0"/>
          </a:p>
          <a:p>
            <a:pPr eaLnBrk="1" hangingPunct="1"/>
            <a:r>
              <a:rPr lang="en-US" altLang="en-US" dirty="0"/>
              <a:t>The exhibit above shows that $600,000 of its overhead costs are assigned to the craftsmanship activity pool, $2,000,000 to the set-up cost pool, $1,200,000 to the design modification cost pool, and $1,000,000 to the plant services cost pool. The</a:t>
            </a:r>
            <a:r>
              <a:rPr lang="en-US" altLang="en-US" baseline="0" dirty="0"/>
              <a:t> use of cost pools</a:t>
            </a:r>
            <a:r>
              <a:rPr lang="en-US" altLang="en-US" dirty="0"/>
              <a:t> reduces the potential number of overhead rates from six (one for each of its six activities) to four (one for each pool).  </a:t>
            </a:r>
          </a:p>
        </p:txBody>
      </p:sp>
    </p:spTree>
    <p:extLst>
      <p:ext uri="{BB962C8B-B14F-4D97-AF65-F5344CB8AC3E}">
        <p14:creationId xmlns:p14="http://schemas.microsoft.com/office/powerpoint/2010/main" val="2510257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A3C6A4-8759-485F-A6ED-1517573DC90A}" type="slidenum">
              <a:rPr lang="en-US" altLang="en-US"/>
              <a:pPr/>
              <a:t>32</a:t>
            </a:fld>
            <a:endParaRPr lang="en-US" altLang="en-US" dirty="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Step 3 is to compute the activity overhead (cost</a:t>
            </a:r>
            <a:r>
              <a:rPr lang="en-US" altLang="en-US" baseline="0" dirty="0"/>
              <a:t> pool) </a:t>
            </a:r>
            <a:r>
              <a:rPr lang="en-US" altLang="en-US" dirty="0"/>
              <a:t>rates used to assign overhead costs to final cost objects such as products.</a:t>
            </a:r>
          </a:p>
          <a:p>
            <a:pPr eaLnBrk="1" hangingPunct="1"/>
            <a:endParaRPr lang="en-US" altLang="en-US" dirty="0"/>
          </a:p>
        </p:txBody>
      </p:sp>
    </p:spTree>
    <p:extLst>
      <p:ext uri="{BB962C8B-B14F-4D97-AF65-F5344CB8AC3E}">
        <p14:creationId xmlns:p14="http://schemas.microsoft.com/office/powerpoint/2010/main" val="3445188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466FEE-B73D-4F2C-98CC-3D6245ACDBC7}" type="slidenum">
              <a:rPr lang="en-US" altLang="en-US"/>
              <a:pPr/>
              <a:t>33</a:t>
            </a:fld>
            <a:endParaRPr lang="en-US" altLang="en-US" dirty="0"/>
          </a:p>
        </p:txBody>
      </p:sp>
      <p:sp>
        <p:nvSpPr>
          <p:cNvPr id="275459"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ln/>
        </p:spPr>
        <p:txBody>
          <a:bodyPr/>
          <a:lstStyle/>
          <a:p>
            <a:pPr eaLnBrk="1" hangingPunct="1">
              <a:defRPr/>
            </a:pPr>
            <a:r>
              <a:rPr lang="en-US" dirty="0"/>
              <a:t>Proper determination of activity rates depends on:</a:t>
            </a:r>
          </a:p>
          <a:p>
            <a:pPr marL="228600" indent="-228600" eaLnBrk="1" hangingPunct="1">
              <a:buFont typeface="Wingdings" pitchFamily="2" charset="2"/>
              <a:buAutoNum type="arabicPeriod"/>
              <a:defRPr/>
            </a:pPr>
            <a:r>
              <a:rPr lang="en-US" dirty="0"/>
              <a:t>Proper identification of the factor that drives the cost in each activity cost pool.</a:t>
            </a:r>
          </a:p>
          <a:p>
            <a:pPr marL="228600" indent="-228600" eaLnBrk="1" hangingPunct="1">
              <a:buFont typeface="Wingdings" pitchFamily="2" charset="2"/>
              <a:buAutoNum type="arabicPeriod"/>
              <a:defRPr/>
            </a:pPr>
            <a:r>
              <a:rPr lang="en-US" dirty="0"/>
              <a:t>Proper measures of activities. </a:t>
            </a:r>
          </a:p>
          <a:p>
            <a:pPr marL="228600" indent="-228600" eaLnBrk="1" hangingPunct="1">
              <a:buFont typeface="Wingdings" pitchFamily="2" charset="2"/>
              <a:buNone/>
              <a:defRPr/>
            </a:pPr>
            <a:r>
              <a:rPr lang="en-US" dirty="0"/>
              <a:t>A cost driver is that activity causing the costs in the pool to be incurred. An activity driver is a measure of activity level and is determined for use as the allocation base.</a:t>
            </a:r>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p:txBody>
      </p:sp>
    </p:spTree>
    <p:extLst>
      <p:ext uri="{BB962C8B-B14F-4D97-AF65-F5344CB8AC3E}">
        <p14:creationId xmlns:p14="http://schemas.microsoft.com/office/powerpoint/2010/main" val="3446290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In this step the activity rate is determined by dividing the overhead costs assigned to an activity pool by the expected activity level.</a:t>
            </a:r>
          </a:p>
          <a:p>
            <a:pPr eaLnBrk="1" hangingPunct="1"/>
            <a:endParaRPr lang="en-US" altLang="en-US" dirty="0"/>
          </a:p>
          <a:p>
            <a:pPr eaLnBrk="1" hangingPunct="1"/>
            <a:r>
              <a:rPr lang="en-US" altLang="en-US" dirty="0"/>
              <a:t>For example:</a:t>
            </a:r>
          </a:p>
          <a:p>
            <a:pPr eaLnBrk="1" hangingPunct="1"/>
            <a:r>
              <a:rPr lang="en-US" altLang="en-US" dirty="0"/>
              <a:t>For KartCo, the activity rate for the craftsmanship cost pool is computed as:</a:t>
            </a:r>
          </a:p>
          <a:p>
            <a:pPr eaLnBrk="1" hangingPunct="1"/>
            <a:r>
              <a:rPr lang="en-US" altLang="en-US" dirty="0"/>
              <a:t>Craftsmanship cost pool activity rate = $600,000 divided by 30,000 direct labor hours equals $20 per direct labor hour.</a:t>
            </a:r>
          </a:p>
          <a:p>
            <a:pPr eaLnBrk="1" hangingPunct="1"/>
            <a:r>
              <a:rPr lang="en-US" altLang="en-US" dirty="0"/>
              <a:t>The activity rate computations for KartCo are summarized on the next slide.</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F6F21D-EAD8-4582-8722-F6687C73055A}" type="slidenum">
              <a:rPr lang="en-US" altLang="en-US"/>
              <a:pPr/>
              <a:t>34</a:t>
            </a:fld>
            <a:endParaRPr lang="en-US" altLang="en-US" dirty="0"/>
          </a:p>
        </p:txBody>
      </p:sp>
    </p:spTree>
    <p:extLst>
      <p:ext uri="{BB962C8B-B14F-4D97-AF65-F5344CB8AC3E}">
        <p14:creationId xmlns:p14="http://schemas.microsoft.com/office/powerpoint/2010/main" val="342801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Take a moment to review how the activity rates were calculated for each of the pools.</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ED0813-EA8D-4CFD-B794-3D7D7885EB8D}" type="slidenum">
              <a:rPr lang="en-US" altLang="en-US"/>
              <a:pPr/>
              <a:t>35</a:t>
            </a:fld>
            <a:endParaRPr lang="en-US" altLang="en-US" dirty="0"/>
          </a:p>
        </p:txBody>
      </p:sp>
    </p:spTree>
    <p:extLst>
      <p:ext uri="{BB962C8B-B14F-4D97-AF65-F5344CB8AC3E}">
        <p14:creationId xmlns:p14="http://schemas.microsoft.com/office/powerpoint/2010/main" val="3922144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B74017-210C-4E06-ABA6-2EAB454DCA9D}" type="slidenum">
              <a:rPr lang="en-US" altLang="en-US"/>
              <a:pPr/>
              <a:t>36</a:t>
            </a:fld>
            <a:endParaRPr lang="en-US" altLang="en-US" dirty="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Step 4 is to assign overhead costs in each activity cost pool to final cost objects using activity rates.</a:t>
            </a:r>
          </a:p>
          <a:p>
            <a:r>
              <a:rPr lang="en-US" altLang="en-US" dirty="0"/>
              <a:t>To do this, overhead costs are allocated to products based on the actual levels of activities used. </a:t>
            </a:r>
          </a:p>
          <a:p>
            <a:pPr eaLnBrk="1" hangingPunct="1"/>
            <a:endParaRPr lang="en-US" altLang="en-US" dirty="0"/>
          </a:p>
        </p:txBody>
      </p:sp>
    </p:spTree>
    <p:extLst>
      <p:ext uri="{BB962C8B-B14F-4D97-AF65-F5344CB8AC3E}">
        <p14:creationId xmlns:p14="http://schemas.microsoft.com/office/powerpoint/2010/main" val="1895705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32F280-AD46-4EBD-B272-CA633F8022A1}" type="slidenum">
              <a:rPr lang="en-US" altLang="en-US"/>
              <a:pPr/>
              <a:t>37</a:t>
            </a:fld>
            <a:endParaRPr lang="en-US" altLang="en-US" dirty="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To illustrate, the $500,000 of overhead costs in the craftsmanship pool is allocated to standard go-karts as follows:</a:t>
            </a:r>
          </a:p>
          <a:p>
            <a:pPr eaLnBrk="1" hangingPunct="1"/>
            <a:endParaRPr lang="en-US" altLang="en-US" sz="800" i="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Overhead allocated to standard go-kart = Activities consumed × Activity rate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900" i="1" dirty="0">
                <a:solidFill>
                  <a:schemeClr val="accent1"/>
                </a:solidFill>
              </a:rPr>
              <a:t>                                                        </a:t>
            </a:r>
            <a:r>
              <a:rPr lang="en-US" altLang="en-US" sz="600" b="1" i="1" dirty="0">
                <a:solidFill>
                  <a:schemeClr val="accent1"/>
                </a:solidFill>
              </a:rPr>
              <a:t>=25,000 DLH × $20 =$500,000</a:t>
            </a:r>
          </a:p>
          <a:p>
            <a:pPr eaLnBrk="1" hangingPunct="1"/>
            <a:endParaRPr lang="en-US" altLang="en-US" dirty="0"/>
          </a:p>
        </p:txBody>
      </p:sp>
    </p:spTree>
    <p:extLst>
      <p:ext uri="{BB962C8B-B14F-4D97-AF65-F5344CB8AC3E}">
        <p14:creationId xmlns:p14="http://schemas.microsoft.com/office/powerpoint/2010/main" val="2015783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6214A2-DB51-4BE4-9668-71D19F6E85AA}" type="slidenum">
              <a:rPr lang="en-US" altLang="en-US"/>
              <a:pPr/>
              <a:t>38</a:t>
            </a:fld>
            <a:endParaRPr lang="en-US" altLang="en-US" dirty="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Overhead costs allocated to Standard and Custom Go-karts under ABC for KartCo are summarized in Exhibit 17.13. This exhibit uses the activity rates from exhibit 17.12 to assign costs to Standard Go-karts and Custom Go-karts.  Standard Go-karts used 25,000 direct labor hours and the activity rate for craftsmanship is $20 per direct labor hour. Multiplying the number of direct labor hours by the activity rate yields the craftsmanship costs assigned to Standard Go-karts. Custom Go-karts consumed 5,000 direct labor hours, so we assign $100,000 (5,000 DLH @ $20/DLH) to that product line. Similarly, we allocate overhead costs of setup, design modification, and plant services pools to each type of go-kart.                                                                                          </a:t>
            </a:r>
          </a:p>
        </p:txBody>
      </p:sp>
    </p:spTree>
    <p:extLst>
      <p:ext uri="{BB962C8B-B14F-4D97-AF65-F5344CB8AC3E}">
        <p14:creationId xmlns:p14="http://schemas.microsoft.com/office/powerpoint/2010/main" val="2752998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E3F798-FC2D-4770-9DE8-F469D5BB92D5}" type="slidenum">
              <a:rPr lang="en-US" altLang="en-US"/>
              <a:pPr/>
              <a:t>39</a:t>
            </a:fld>
            <a:endParaRPr lang="en-US" altLang="en-US" dirty="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The unit overhead costs is computed by dividing total overhead cost allocated to each product by the number of product units. KartCo’s overhead cost per unit for it’s standard and custom go-karts is computed and shown in Exhibit 17.14.</a:t>
            </a:r>
          </a:p>
          <a:p>
            <a:pPr eaLnBrk="1" hangingPunct="1"/>
            <a:endParaRPr lang="en-US" altLang="en-US" dirty="0"/>
          </a:p>
        </p:txBody>
      </p:sp>
    </p:spTree>
    <p:extLst>
      <p:ext uri="{BB962C8B-B14F-4D97-AF65-F5344CB8AC3E}">
        <p14:creationId xmlns:p14="http://schemas.microsoft.com/office/powerpoint/2010/main" val="380528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CEF2F2-C21E-4ADA-999A-943BC757A58C}" type="slidenum">
              <a:rPr lang="en-US" altLang="en-US"/>
              <a:pPr/>
              <a:t>4</a:t>
            </a:fld>
            <a:endParaRPr lang="en-US" altLang="en-US" dirty="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Product</a:t>
            </a:r>
            <a:r>
              <a:rPr lang="en-US" altLang="en-US" baseline="0" dirty="0"/>
              <a:t> cost consists of direct materials, direct labor, and overhead (indirect costs). Because direct materials and direct labor can be traced to units of output, assigning these costs to products is straightforward.</a:t>
            </a:r>
          </a:p>
          <a:p>
            <a:pPr eaLnBrk="1" hangingPunct="1"/>
            <a:endParaRPr lang="en-US" altLang="en-US" baseline="0" dirty="0"/>
          </a:p>
          <a:p>
            <a:pPr eaLnBrk="1" hangingPunct="1"/>
            <a:r>
              <a:rPr lang="en-US" altLang="en-US" baseline="0" dirty="0"/>
              <a:t>Overhead costs, however, are not directly related to production and cannot be traced to units of product like direct materials and direct labor can. We must use an allocation system to assign overhead costs.</a:t>
            </a:r>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1587267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316ECC-D4D2-46E5-9F5D-8886573718B0}" type="slidenum">
              <a:rPr lang="en-US" altLang="en-US"/>
              <a:pPr/>
              <a:t>40</a:t>
            </a:fld>
            <a:endParaRPr lang="en-US" altLang="en-US" dirty="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dirty="0"/>
              <a:t>Does the method of overhead allocation really make a difference? Overhead allocation to the standard go-karts is much less under ABC than under either of the volume-based costing methods. One reason for this difference is the large design modification costs that were spread over all go-karts under both the plantwide and departmental rate methods even though standard go-karts require no engineering modification.</a:t>
            </a:r>
          </a:p>
        </p:txBody>
      </p:sp>
    </p:spTree>
    <p:extLst>
      <p:ext uri="{BB962C8B-B14F-4D97-AF65-F5344CB8AC3E}">
        <p14:creationId xmlns:p14="http://schemas.microsoft.com/office/powerpoint/2010/main" val="997758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66941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Take a minute to look over the advantages and disadvantages of activity based costing. As with all cost information, managers must be able to interpret the data and must use caution when making management decisions. Activity-based costing uses more cost pools and activity rates than other methods. This can increase overhead costing accuracy since the costs in</a:t>
            </a:r>
            <a:r>
              <a:rPr lang="en-US" altLang="en-US" baseline="0" dirty="0"/>
              <a:t> each pool are caused by the same activity. </a:t>
            </a:r>
            <a:r>
              <a:rPr lang="en-US" altLang="en-US" dirty="0"/>
              <a:t>it also has its limitations, and these must be weighed to determine the best approach for the company. It is also important to note that ABC is not acceptable under GAAP for external financial reporting.</a:t>
            </a:r>
          </a:p>
          <a:p>
            <a:pPr eaLnBrk="1" hangingPunct="1"/>
            <a:endParaRPr lang="en-US" altLang="en-US" dirty="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8F544D-8130-445B-B5E1-9F9CF3D51F9B}" type="slidenum">
              <a:rPr lang="en-US" altLang="en-US"/>
              <a:pPr/>
              <a:t>42</a:t>
            </a:fld>
            <a:endParaRPr lang="en-US" altLang="en-US" dirty="0"/>
          </a:p>
        </p:txBody>
      </p:sp>
    </p:spTree>
    <p:extLst>
      <p:ext uri="{BB962C8B-B14F-4D97-AF65-F5344CB8AC3E}">
        <p14:creationId xmlns:p14="http://schemas.microsoft.com/office/powerpoint/2010/main" val="636996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7796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8B57C8-FCEB-4806-901C-B9B232DC6A06}" type="slidenum">
              <a:rPr lang="en-US" altLang="en-US" sz="1200"/>
              <a:pPr algn="r" eaLnBrk="1" hangingPunct="1"/>
              <a:t>44</a:t>
            </a:fld>
            <a:endParaRPr lang="en-US" altLang="en-US" sz="1200" dirty="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altLang="en-US" dirty="0"/>
              <a:t>There are four types of activities that cause overhead costs. As mentioned earlier in this presentation, one of the biggest challenges is to identify the activities which cause the costs to occur. </a:t>
            </a:r>
          </a:p>
          <a:p>
            <a:pPr marL="228600" indent="-228600" eaLnBrk="1" hangingPunct="1"/>
            <a:endParaRPr lang="en-US" altLang="en-US" dirty="0"/>
          </a:p>
          <a:p>
            <a:pPr marL="228600" indent="-228600" eaLnBrk="1" hangingPunct="1"/>
            <a:r>
              <a:rPr lang="en-US" altLang="en-US" dirty="0"/>
              <a:t>Activities causing overhead cost in an organization are typically separated into four levels:</a:t>
            </a:r>
          </a:p>
          <a:p>
            <a:pPr marL="228600" indent="-228600" eaLnBrk="1" hangingPunct="1">
              <a:buFont typeface="Wingdings" pitchFamily="-107" charset="2"/>
              <a:buAutoNum type="arabicPeriod"/>
            </a:pPr>
            <a:r>
              <a:rPr lang="en-US" altLang="en-US" dirty="0"/>
              <a:t>Unit-level activities</a:t>
            </a:r>
          </a:p>
          <a:p>
            <a:pPr marL="228600" indent="-228600" eaLnBrk="1" hangingPunct="1">
              <a:buFont typeface="Wingdings" pitchFamily="-107" charset="2"/>
              <a:buAutoNum type="arabicPeriod"/>
            </a:pPr>
            <a:r>
              <a:rPr lang="en-US" altLang="en-US" dirty="0"/>
              <a:t>Batch-level activities</a:t>
            </a:r>
          </a:p>
          <a:p>
            <a:pPr marL="228600" indent="-228600" eaLnBrk="1" hangingPunct="1">
              <a:buFont typeface="Wingdings" pitchFamily="-107" charset="2"/>
              <a:buAutoNum type="arabicPeriod"/>
            </a:pPr>
            <a:r>
              <a:rPr lang="en-US" altLang="en-US" dirty="0"/>
              <a:t>Product-level activities</a:t>
            </a:r>
          </a:p>
          <a:p>
            <a:pPr marL="228600" indent="-228600" eaLnBrk="1" hangingPunct="1">
              <a:buFont typeface="Wingdings" pitchFamily="-107" charset="2"/>
              <a:buAutoNum type="arabicPeriod"/>
            </a:pPr>
            <a:r>
              <a:rPr lang="en-US" altLang="en-US" dirty="0"/>
              <a:t>Facility-level activities</a:t>
            </a:r>
          </a:p>
          <a:p>
            <a:pPr marL="228600" indent="-228600" eaLnBrk="1" hangingPunct="1"/>
            <a:endParaRPr lang="en-US" altLang="en-US" dirty="0"/>
          </a:p>
        </p:txBody>
      </p:sp>
    </p:spTree>
    <p:extLst>
      <p:ext uri="{BB962C8B-B14F-4D97-AF65-F5344CB8AC3E}">
        <p14:creationId xmlns:p14="http://schemas.microsoft.com/office/powerpoint/2010/main" val="2991757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45</a:t>
            </a:fld>
            <a:endParaRPr lang="en-US" altLang="en-US" sz="1200" dirty="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Unit-level activities are those tasks that must be performed on each unit of product. For example, each unit may require that materials be cut, or components be assembled.</a:t>
            </a:r>
          </a:p>
        </p:txBody>
      </p:sp>
    </p:spTree>
    <p:extLst>
      <p:ext uri="{BB962C8B-B14F-4D97-AF65-F5344CB8AC3E}">
        <p14:creationId xmlns:p14="http://schemas.microsoft.com/office/powerpoint/2010/main" val="977333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C855FD-45F3-4B1A-A0A4-742DDC9FA1FA}" type="slidenum">
              <a:rPr lang="en-US" altLang="en-US" sz="1200"/>
              <a:pPr algn="r" eaLnBrk="1" hangingPunct="1"/>
              <a:t>46</a:t>
            </a:fld>
            <a:endParaRPr lang="en-US" altLang="en-US" sz="1200" dirty="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Batch-level activities are performed only on each batch or group of units; for example, machine setup is needed only for each batch regardless of the units in that batch, and customer order processing must be performed for each order regardless of the number of units ordered. Batch-level costs do not vary with the number of units, but instead with the number of batches.</a:t>
            </a:r>
          </a:p>
          <a:p>
            <a:pPr eaLnBrk="1" hangingPunct="1"/>
            <a:endParaRPr lang="en-US" altLang="en-US" dirty="0"/>
          </a:p>
        </p:txBody>
      </p:sp>
    </p:spTree>
    <p:extLst>
      <p:ext uri="{BB962C8B-B14F-4D97-AF65-F5344CB8AC3E}">
        <p14:creationId xmlns:p14="http://schemas.microsoft.com/office/powerpoint/2010/main" val="1346242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855F3E-F302-463B-A4AA-7DD2AA0E80DD}" type="slidenum">
              <a:rPr lang="en-US" altLang="en-US" sz="1200"/>
              <a:pPr algn="r" eaLnBrk="1" hangingPunct="1"/>
              <a:t>47</a:t>
            </a:fld>
            <a:endParaRPr lang="en-US" altLang="en-US" sz="1200" dirty="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Product-level activities are performed on each product line and are not affected by either numbers of units or batches; for example, product design is needed only for each product line. Product-level costs do not vary with the number of units or batches produced.</a:t>
            </a:r>
          </a:p>
          <a:p>
            <a:pPr eaLnBrk="1" hangingPunct="1"/>
            <a:endParaRPr lang="en-US" altLang="en-US" dirty="0"/>
          </a:p>
        </p:txBody>
      </p:sp>
    </p:spTree>
    <p:extLst>
      <p:ext uri="{BB962C8B-B14F-4D97-AF65-F5344CB8AC3E}">
        <p14:creationId xmlns:p14="http://schemas.microsoft.com/office/powerpoint/2010/main" val="30330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F88F13C-AB16-48E0-A6EF-4CC205D86B65}" type="slidenum">
              <a:rPr lang="en-US" altLang="en-US" sz="1200"/>
              <a:pPr algn="r" eaLnBrk="1" hangingPunct="1"/>
              <a:t>48</a:t>
            </a:fld>
            <a:endParaRPr lang="en-US" altLang="en-US" sz="1200" dirty="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Facility-level activities are performed to sustain facility capacity as a whole and are not caused by any specific product; for example, factory maintenance costs are incurred to keep the plant clean and safe no matter what is being produced, and so is paying rent on a factory building. Facility-level costs do not vary with what is manufactured, how many batches are produced, or the output quantity.</a:t>
            </a:r>
          </a:p>
          <a:p>
            <a:pPr eaLnBrk="1" hangingPunct="1"/>
            <a:endParaRPr lang="en-US" altLang="en-US" dirty="0"/>
          </a:p>
        </p:txBody>
      </p:sp>
    </p:spTree>
    <p:extLst>
      <p:ext uri="{BB962C8B-B14F-4D97-AF65-F5344CB8AC3E}">
        <p14:creationId xmlns:p14="http://schemas.microsoft.com/office/powerpoint/2010/main" val="1296265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17.16 shows additional examples of activities commonly found within each of the four activity levels. This list also includes common activity drivers</a:t>
            </a:r>
            <a:r>
              <a:rPr lang="en-US" baseline="0" dirty="0"/>
              <a:t>.</a:t>
            </a:r>
            <a:endParaRPr lang="en-US" dirty="0"/>
          </a:p>
        </p:txBody>
      </p:sp>
      <p:sp>
        <p:nvSpPr>
          <p:cNvPr id="4" name="Slide Number Placeholder 3"/>
          <p:cNvSpPr>
            <a:spLocks noGrp="1"/>
          </p:cNvSpPr>
          <p:nvPr>
            <p:ph type="sldNum" sz="quarter" idx="10"/>
          </p:nvPr>
        </p:nvSpPr>
        <p:spPr/>
        <p:txBody>
          <a:bodyPr/>
          <a:lstStyle/>
          <a:p>
            <a:fld id="{1B54D48C-23AC-4A12-9E6F-8764BD2A5CF7}" type="slidenum">
              <a:rPr lang="en-US" altLang="en-US" smtClean="0"/>
              <a:pPr/>
              <a:t>49</a:t>
            </a:fld>
            <a:endParaRPr lang="en-US" altLang="en-US" dirty="0"/>
          </a:p>
        </p:txBody>
      </p:sp>
    </p:spTree>
    <p:extLst>
      <p:ext uri="{BB962C8B-B14F-4D97-AF65-F5344CB8AC3E}">
        <p14:creationId xmlns:p14="http://schemas.microsoft.com/office/powerpoint/2010/main" val="32633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51A5F8-0D6D-4336-B71C-112F53C3B4C2}" type="slidenum">
              <a:rPr lang="en-US" altLang="en-US"/>
              <a:pPr/>
              <a:t>5</a:t>
            </a:fld>
            <a:endParaRPr lang="en-US" altLang="en-US" dirty="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altLang="en-US" dirty="0"/>
              <a:t>There are three methods of overhead allocation:</a:t>
            </a:r>
            <a:r>
              <a:rPr lang="en-US" altLang="en-US" baseline="0" dirty="0"/>
              <a:t> the single plantwide overhead rate method; the departmental overhead rate method; and the activity-based costing method.</a:t>
            </a:r>
            <a:endParaRPr lang="en-US" altLang="en-US" dirty="0"/>
          </a:p>
        </p:txBody>
      </p:sp>
    </p:spTree>
    <p:extLst>
      <p:ext uri="{BB962C8B-B14F-4D97-AF65-F5344CB8AC3E}">
        <p14:creationId xmlns:p14="http://schemas.microsoft.com/office/powerpoint/2010/main" val="20019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4D48C-23AC-4A12-9E6F-8764BD2A5CF7}" type="slidenum">
              <a:rPr lang="en-US" altLang="en-US" smtClean="0"/>
              <a:pPr/>
              <a:t>50</a:t>
            </a:fld>
            <a:endParaRPr lang="en-US" altLang="en-US" dirty="0"/>
          </a:p>
        </p:txBody>
      </p:sp>
    </p:spTree>
    <p:extLst>
      <p:ext uri="{BB962C8B-B14F-4D97-AF65-F5344CB8AC3E}">
        <p14:creationId xmlns:p14="http://schemas.microsoft.com/office/powerpoint/2010/main" val="3263328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51</a:t>
            </a:fld>
            <a:endParaRPr lang="en-US" altLang="en-US" sz="1200" dirty="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Wingdings" pitchFamily="-107" charset="2"/>
              <a:buNone/>
            </a:pPr>
            <a:r>
              <a:rPr lang="en-US" altLang="en-US" dirty="0"/>
              <a:t>Costs resulting from manufacturing defective products or providing services that do not meet customer expectations.</a:t>
            </a:r>
          </a:p>
          <a:p>
            <a:pPr marL="0" indent="0" eaLnBrk="1" hangingPunct="1">
              <a:buFont typeface="Wingdings" pitchFamily="-107" charset="2"/>
              <a:buNone/>
            </a:pPr>
            <a:r>
              <a:rPr lang="en-US" altLang="en-US" dirty="0"/>
              <a:t>Cost of quality report lists costs of quality activities by category.</a:t>
            </a:r>
          </a:p>
          <a:p>
            <a:pPr eaLnBrk="1" hangingPunct="1"/>
            <a:endParaRPr lang="en-US" altLang="en-US" dirty="0"/>
          </a:p>
        </p:txBody>
      </p:sp>
    </p:spTree>
    <p:extLst>
      <p:ext uri="{BB962C8B-B14F-4D97-AF65-F5344CB8AC3E}">
        <p14:creationId xmlns:p14="http://schemas.microsoft.com/office/powerpoint/2010/main" val="4075613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52</a:t>
            </a:fld>
            <a:endParaRPr lang="en-US" altLang="en-US" sz="1200" dirty="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Costs of Good Quality:</a:t>
            </a:r>
          </a:p>
          <a:p>
            <a:r>
              <a:rPr lang="en-US" sz="1200" kern="1200" dirty="0">
                <a:solidFill>
                  <a:schemeClr val="tx1"/>
                </a:solidFill>
                <a:effectLst/>
                <a:latin typeface="Arial" charset="0"/>
                <a:ea typeface="+mn-ea"/>
                <a:cs typeface="+mn-cs"/>
              </a:rPr>
              <a:t>Prevention and appraisal costs are incurred before a good or service is provided to a customer. The purpose of these costs is to reduce the chance the customer is provided a defective good or service. These are the costs of trying to ensure that only good-quality items are produced. </a:t>
            </a:r>
          </a:p>
          <a:p>
            <a:r>
              <a:rPr lang="en-US" sz="1200" kern="1200" dirty="0">
                <a:solidFill>
                  <a:schemeClr val="tx1"/>
                </a:solidFill>
                <a:effectLst/>
                <a:latin typeface="Arial" charset="0"/>
                <a:ea typeface="+mn-ea"/>
                <a:cs typeface="+mn-cs"/>
              </a:rPr>
              <a:t>Prevention activities focus on quality training and improvement programs to ensure quality is built into the product or service.</a:t>
            </a:r>
          </a:p>
          <a:p>
            <a:r>
              <a:rPr lang="en-US" sz="1200" kern="1200" dirty="0">
                <a:solidFill>
                  <a:schemeClr val="tx1"/>
                </a:solidFill>
                <a:effectLst/>
                <a:latin typeface="Arial" charset="0"/>
                <a:ea typeface="+mn-ea"/>
                <a:cs typeface="+mn-cs"/>
              </a:rPr>
              <a:t>Appraisal activities include the costs of inspections to ensure that materials and supplies meet specifications and inspections of finished goods.</a:t>
            </a:r>
          </a:p>
          <a:p>
            <a:r>
              <a:rPr lang="en-US" sz="1200" kern="1200" dirty="0">
                <a:solidFill>
                  <a:schemeClr val="tx1"/>
                </a:solidFill>
                <a:effectLst/>
                <a:latin typeface="Arial" charset="0"/>
                <a:ea typeface="+mn-ea"/>
                <a:cs typeface="+mn-cs"/>
              </a:rPr>
              <a:t>Costs of Poor Quality:</a:t>
            </a:r>
          </a:p>
          <a:p>
            <a:r>
              <a:rPr lang="en-US" sz="1200" kern="1200" dirty="0">
                <a:solidFill>
                  <a:schemeClr val="tx1"/>
                </a:solidFill>
                <a:effectLst/>
                <a:latin typeface="Arial" charset="0"/>
                <a:ea typeface="+mn-ea"/>
                <a:cs typeface="+mn-cs"/>
              </a:rPr>
              <a:t>Internal and external failure costs are the costs of making poor-quality items.</a:t>
            </a:r>
          </a:p>
          <a:p>
            <a:r>
              <a:rPr lang="en-US" sz="1200" kern="1200" dirty="0">
                <a:solidFill>
                  <a:schemeClr val="tx1"/>
                </a:solidFill>
                <a:effectLst/>
                <a:latin typeface="Arial" charset="0"/>
                <a:ea typeface="+mn-ea"/>
                <a:cs typeface="+mn-cs"/>
              </a:rPr>
              <a:t>Internal failure costs are incurred after a company has manufactured a defective product but before that product has been delivered to a customer. Internal failure costs include the costs of reworking products, reinspecting reworked products, and scrap.</a:t>
            </a:r>
          </a:p>
          <a:p>
            <a:r>
              <a:rPr lang="en-US" sz="1200" kern="1200" dirty="0">
                <a:solidFill>
                  <a:schemeClr val="tx1"/>
                </a:solidFill>
                <a:effectLst/>
                <a:latin typeface="Arial" charset="0"/>
                <a:ea typeface="+mn-ea"/>
                <a:cs typeface="+mn-cs"/>
              </a:rPr>
              <a:t>External failure costs are incurred after a customer has been provided a defective product or service. Examples of this type of cost include costs of warranty repairs and costs of recalling products. This category also includes lost profits due to dissatisfied customers buying from other companies</a:t>
            </a:r>
          </a:p>
          <a:p>
            <a:endParaRPr lang="en-US" sz="1200" kern="1200" dirty="0">
              <a:solidFill>
                <a:schemeClr val="tx1"/>
              </a:solidFill>
              <a:effectLst/>
              <a:latin typeface="Arial" charset="0"/>
              <a:ea typeface="+mn-ea"/>
              <a:cs typeface="+mn-cs"/>
            </a:endParaRPr>
          </a:p>
          <a:p>
            <a:pPr eaLnBrk="1" hangingPunct="1"/>
            <a:endParaRPr lang="en-US" altLang="en-US" dirty="0"/>
          </a:p>
        </p:txBody>
      </p:sp>
    </p:spTree>
    <p:extLst>
      <p:ext uri="{BB962C8B-B14F-4D97-AF65-F5344CB8AC3E}">
        <p14:creationId xmlns:p14="http://schemas.microsoft.com/office/powerpoint/2010/main" val="465011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mn-cs"/>
              </a:rPr>
              <a:t>Lean Operations – focusing on activities is common in lean manufacturing which strives to eliminate waste while satisfying customers. Common features include:</a:t>
            </a:r>
          </a:p>
          <a:p>
            <a:pPr lvl="2"/>
            <a:r>
              <a:rPr lang="en-US" sz="1200" kern="1200" dirty="0">
                <a:solidFill>
                  <a:schemeClr val="tx1"/>
                </a:solidFill>
                <a:effectLst/>
                <a:latin typeface="Arial" charset="0"/>
                <a:ea typeface="+mn-ea"/>
                <a:cs typeface="+mn-cs"/>
              </a:rPr>
              <a:t>Just-in-time (JIT) inventory systems to reduce costs of moving and storing inventory.</a:t>
            </a:r>
          </a:p>
          <a:p>
            <a:pPr lvl="2"/>
            <a:r>
              <a:rPr lang="en-US" sz="1200" kern="1200" dirty="0">
                <a:solidFill>
                  <a:schemeClr val="tx1"/>
                </a:solidFill>
                <a:effectLst/>
                <a:latin typeface="Arial" charset="0"/>
                <a:ea typeface="+mn-ea"/>
                <a:cs typeface="+mn-cs"/>
              </a:rPr>
              <a:t>Cellular manufacturing where products are made by teams of employees in small workstations called cells.</a:t>
            </a:r>
          </a:p>
          <a:p>
            <a:pPr lvl="2"/>
            <a:r>
              <a:rPr lang="en-US" sz="1200" kern="1200" dirty="0">
                <a:solidFill>
                  <a:schemeClr val="tx1"/>
                </a:solidFill>
                <a:effectLst/>
                <a:latin typeface="Arial" charset="0"/>
                <a:ea typeface="+mn-ea"/>
                <a:cs typeface="+mn-cs"/>
              </a:rPr>
              <a:t>Building quality into products by focusing on costs of good quality.</a:t>
            </a:r>
          </a:p>
          <a:p>
            <a:r>
              <a:rPr lang="en-US" sz="1200" kern="1200" dirty="0">
                <a:solidFill>
                  <a:schemeClr val="tx1"/>
                </a:solidFill>
                <a:effectLst/>
                <a:latin typeface="Arial" charset="0"/>
                <a:ea typeface="+mn-ea"/>
                <a:cs typeface="+mn-cs"/>
              </a:rPr>
              <a:t>Lean accounting includes eliminating waste; alternative performance measures; and simplified product costing.</a:t>
            </a:r>
            <a:endParaRPr lang="en-US" dirty="0"/>
          </a:p>
        </p:txBody>
      </p:sp>
      <p:sp>
        <p:nvSpPr>
          <p:cNvPr id="4" name="Slide Number Placeholder 3"/>
          <p:cNvSpPr>
            <a:spLocks noGrp="1"/>
          </p:cNvSpPr>
          <p:nvPr>
            <p:ph type="sldNum" sz="quarter" idx="10"/>
          </p:nvPr>
        </p:nvSpPr>
        <p:spPr/>
        <p:txBody>
          <a:bodyPr/>
          <a:lstStyle/>
          <a:p>
            <a:fld id="{1B54D48C-23AC-4A12-9E6F-8764BD2A5CF7}" type="slidenum">
              <a:rPr lang="en-US" altLang="en-US" smtClean="0"/>
              <a:pPr/>
              <a:t>53</a:t>
            </a:fld>
            <a:endParaRPr lang="en-US" altLang="en-US" dirty="0"/>
          </a:p>
        </p:txBody>
      </p:sp>
    </p:spTree>
    <p:extLst>
      <p:ext uri="{BB962C8B-B14F-4D97-AF65-F5344CB8AC3E}">
        <p14:creationId xmlns:p14="http://schemas.microsoft.com/office/powerpoint/2010/main" val="2367811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54</a:t>
            </a:fld>
            <a:endParaRPr lang="en-US" altLang="en-US" sz="1200" dirty="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Wingdings" pitchFamily="-107" charset="2"/>
              <a:buNone/>
            </a:pPr>
            <a:r>
              <a:rPr lang="en-US" altLang="en-US" dirty="0"/>
              <a:t>ABC also applies to service providers.</a:t>
            </a:r>
          </a:p>
          <a:p>
            <a:pPr marL="0" indent="0" eaLnBrk="1" hangingPunct="1">
              <a:buFont typeface="Wingdings" pitchFamily="-107" charset="2"/>
              <a:buNone/>
            </a:pPr>
            <a:r>
              <a:rPr lang="en-US" altLang="en-US" dirty="0"/>
              <a:t>Service companies must classify costs by activity levels of unit, batch, service, and facility.  </a:t>
            </a:r>
          </a:p>
          <a:p>
            <a:pPr eaLnBrk="1" hangingPunct="1"/>
            <a:endParaRPr lang="en-US" altLang="en-US" dirty="0"/>
          </a:p>
        </p:txBody>
      </p:sp>
    </p:spTree>
    <p:extLst>
      <p:ext uri="{BB962C8B-B14F-4D97-AF65-F5344CB8AC3E}">
        <p14:creationId xmlns:p14="http://schemas.microsoft.com/office/powerpoint/2010/main" val="714793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64F4E2-5432-4C9B-B59B-3187A90F83AC}" type="slidenum">
              <a:rPr lang="en-US" altLang="en-US" sz="1200"/>
              <a:pPr algn="r" eaLnBrk="1" hangingPunct="1"/>
              <a:t>55</a:t>
            </a:fld>
            <a:endParaRPr lang="en-US" altLang="en-US" sz="1200" dirty="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Wingdings" pitchFamily="-107" charset="2"/>
              <a:buNone/>
            </a:pPr>
            <a:r>
              <a:rPr lang="en-US" altLang="en-US" dirty="0"/>
              <a:t>Companies should assess the profitability of their customers.</a:t>
            </a:r>
          </a:p>
          <a:p>
            <a:pPr marL="0" indent="0" eaLnBrk="1" hangingPunct="1">
              <a:buFont typeface="Wingdings" pitchFamily="-107" charset="2"/>
              <a:buNone/>
            </a:pPr>
            <a:r>
              <a:rPr lang="en-US" altLang="en-US" dirty="0"/>
              <a:t>Can create a customer profitability report to determine the profitability of each customer.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Encourages management to consider all resources consumed to serve a customer, not just manufacturing costs.</a:t>
            </a:r>
          </a:p>
          <a:p>
            <a:pPr eaLnBrk="1" hangingPunct="1"/>
            <a:endParaRPr lang="en-US" altLang="en-US" dirty="0"/>
          </a:p>
        </p:txBody>
      </p:sp>
    </p:spTree>
    <p:extLst>
      <p:ext uri="{BB962C8B-B14F-4D97-AF65-F5344CB8AC3E}">
        <p14:creationId xmlns:p14="http://schemas.microsoft.com/office/powerpoint/2010/main" val="4043847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331FAF-C34D-4DF2-B308-A0ADF6C56B78}" type="slidenum">
              <a:rPr lang="en-US" altLang="en-US"/>
              <a:pPr/>
              <a:t>56</a:t>
            </a:fld>
            <a:endParaRPr lang="en-US" altLang="en-US" dirty="0"/>
          </a:p>
        </p:txBody>
      </p:sp>
    </p:spTree>
    <p:extLst>
      <p:ext uri="{BB962C8B-B14F-4D97-AF65-F5344CB8AC3E}">
        <p14:creationId xmlns:p14="http://schemas.microsoft.com/office/powerpoint/2010/main" val="305982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plantwide</a:t>
            </a:r>
            <a:r>
              <a:rPr lang="en-US" baseline="0" dirty="0"/>
              <a:t> overhead rate method and the departmental overhead rate method use volume-based measures such as direct labor hours or machine hours to allocate overhead costs to products. The plantwide method uses a single rate and the departmental rate uses at least two rates. </a:t>
            </a:r>
          </a:p>
          <a:p>
            <a:endParaRPr lang="en-US" baseline="0" dirty="0"/>
          </a:p>
          <a:p>
            <a:r>
              <a:rPr lang="en-US" baseline="0" dirty="0"/>
              <a:t>Activity-based costing focuses on activities and their costs. Rates based on these activities are used to assign overhead to products in proportion to the amount of activity required to produce them. Activity-based costing typically uses more overhead allocation rates than the plantwide and departmental methods.</a:t>
            </a:r>
            <a:endParaRPr lang="en-US" dirty="0"/>
          </a:p>
        </p:txBody>
      </p:sp>
      <p:sp>
        <p:nvSpPr>
          <p:cNvPr id="4" name="Slide Number Placeholder 3"/>
          <p:cNvSpPr>
            <a:spLocks noGrp="1"/>
          </p:cNvSpPr>
          <p:nvPr>
            <p:ph type="sldNum" sz="quarter" idx="10"/>
          </p:nvPr>
        </p:nvSpPr>
        <p:spPr/>
        <p:txBody>
          <a:bodyPr/>
          <a:lstStyle/>
          <a:p>
            <a:fld id="{1B54D48C-23AC-4A12-9E6F-8764BD2A5CF7}" type="slidenum">
              <a:rPr lang="en-US" altLang="en-US" smtClean="0"/>
              <a:pPr/>
              <a:t>6</a:t>
            </a:fld>
            <a:endParaRPr lang="en-US" altLang="en-US" dirty="0"/>
          </a:p>
        </p:txBody>
      </p:sp>
    </p:spTree>
    <p:extLst>
      <p:ext uri="{BB962C8B-B14F-4D97-AF65-F5344CB8AC3E}">
        <p14:creationId xmlns:p14="http://schemas.microsoft.com/office/powerpoint/2010/main" val="86307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76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918198-F791-4A44-827D-C1A1C78F1DBE}" type="slidenum">
              <a:rPr lang="en-US" altLang="en-US"/>
              <a:pPr/>
              <a:t>8</a:t>
            </a:fld>
            <a:endParaRPr lang="en-US" altLang="en-US" dirty="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For this method, the target of the cost assignment, or cost object, is the unit of product. The overhead rate is determined using a volume-related measure such as direct labor hours or machine hours, which are readily available in most manufacturing settings. </a:t>
            </a:r>
          </a:p>
          <a:p>
            <a:pPr eaLnBrk="1" hangingPunct="1"/>
            <a:endParaRPr lang="en-US" altLang="en-US" dirty="0"/>
          </a:p>
          <a:p>
            <a:pPr eaLnBrk="1" hangingPunct="1"/>
            <a:r>
              <a:rPr lang="en-US" altLang="en-US" dirty="0"/>
              <a:t>Under the single plantwide overhead rate method, total budgeted overhead costs are divided by the chosen allocation base, such as total direct labor hours, to arrive at a single plantwide overhead rate. This rate then is applied to assign overhead costs to all products based on their actual usage of the allocation base.</a:t>
            </a:r>
          </a:p>
          <a:p>
            <a:pPr eaLnBrk="1" hangingPunct="1"/>
            <a:endParaRPr lang="en-US" altLang="en-US" dirty="0"/>
          </a:p>
          <a:p>
            <a:pPr eaLnBrk="1" hangingPunct="1"/>
            <a:r>
              <a:rPr lang="en-US" altLang="en-US" dirty="0"/>
              <a:t>Let’s look at the Exhibit 17.3 and Exhibit 17.4 as an example.</a:t>
            </a:r>
          </a:p>
        </p:txBody>
      </p:sp>
    </p:spTree>
    <p:extLst>
      <p:ext uri="{BB962C8B-B14F-4D97-AF65-F5344CB8AC3E}">
        <p14:creationId xmlns:p14="http://schemas.microsoft.com/office/powerpoint/2010/main" val="402789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98C2D5-08AB-4493-8FD9-61E8F1CFFF59}" type="slidenum">
              <a:rPr lang="en-US" altLang="en-US"/>
              <a:pPr/>
              <a:t>9</a:t>
            </a:fld>
            <a:endParaRPr lang="en-US" altLang="en-US" dirty="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Let’s look at an example. KartCo. manufactures two models of go-karts, standard and custom. They use a plantwide rate and use direct labor hours as the allocation base To calculate total direct labor hours, multiply the number of product units by direct labor hours per unit per product. Kartco’s budgeted overhead cost consists of indirect labor costs of $4,000,000 and factory utilities of $800,000 for a total of $4,800,000. This number will also be needed to calculate the plantwide overhead rate.</a:t>
            </a:r>
          </a:p>
        </p:txBody>
      </p:sp>
    </p:spTree>
    <p:extLst>
      <p:ext uri="{BB962C8B-B14F-4D97-AF65-F5344CB8AC3E}">
        <p14:creationId xmlns:p14="http://schemas.microsoft.com/office/powerpoint/2010/main" val="11646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B543A7-4A76-4F3F-9D75-A53023E7283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D93796D8-6FF3-4577-BDF6-74167458C31D}" type="slidenum">
              <a:rPr lang="en-US" altLang="en-US"/>
              <a:pPr/>
              <a:t>‹#›</a:t>
            </a:fld>
            <a:endParaRPr lang="en-US" altLang="en-US" dirty="0"/>
          </a:p>
        </p:txBody>
      </p:sp>
    </p:spTree>
    <p:extLst>
      <p:ext uri="{BB962C8B-B14F-4D97-AF65-F5344CB8AC3E}">
        <p14:creationId xmlns:p14="http://schemas.microsoft.com/office/powerpoint/2010/main" val="144692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139537-E1D8-4CD3-916E-9E3478948692}"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CC29C5E-EB26-4E90-8F67-5C5F3FDD3AD4}" type="slidenum">
              <a:rPr lang="en-US" altLang="en-US"/>
              <a:pPr/>
              <a:t>‹#›</a:t>
            </a:fld>
            <a:endParaRPr lang="en-US" altLang="en-US" dirty="0"/>
          </a:p>
        </p:txBody>
      </p:sp>
    </p:spTree>
    <p:extLst>
      <p:ext uri="{BB962C8B-B14F-4D97-AF65-F5344CB8AC3E}">
        <p14:creationId xmlns:p14="http://schemas.microsoft.com/office/powerpoint/2010/main" val="101013689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893571AE-AC37-4466-8FE4-2B62A7977B8D}" type="slidenum">
              <a:rPr lang="en-US" altLang="en-US"/>
              <a:pPr/>
              <a:t>‹#›</a:t>
            </a:fld>
            <a:endParaRPr lang="en-US" altLang="en-US" dirty="0"/>
          </a:p>
        </p:txBody>
      </p:sp>
    </p:spTree>
    <p:extLst>
      <p:ext uri="{BB962C8B-B14F-4D97-AF65-F5344CB8AC3E}">
        <p14:creationId xmlns:p14="http://schemas.microsoft.com/office/powerpoint/2010/main" val="38716794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7CB433C-B5CB-4F07-A15C-00A9D68ACCFF}" type="slidenum">
              <a:rPr lang="en-US" altLang="en-US"/>
              <a:pPr/>
              <a:t>‹#›</a:t>
            </a:fld>
            <a:endParaRPr lang="en-US" altLang="en-US" dirty="0"/>
          </a:p>
        </p:txBody>
      </p:sp>
    </p:spTree>
    <p:extLst>
      <p:ext uri="{BB962C8B-B14F-4D97-AF65-F5344CB8AC3E}">
        <p14:creationId xmlns:p14="http://schemas.microsoft.com/office/powerpoint/2010/main" val="18776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B30F384-C27E-40AF-92CB-0B27AE6EFD5C}" type="slidenum">
              <a:rPr lang="en-US" altLang="en-US"/>
              <a:pPr/>
              <a:t>‹#›</a:t>
            </a:fld>
            <a:endParaRPr lang="en-US" altLang="en-US" dirty="0"/>
          </a:p>
        </p:txBody>
      </p:sp>
    </p:spTree>
    <p:extLst>
      <p:ext uri="{BB962C8B-B14F-4D97-AF65-F5344CB8AC3E}">
        <p14:creationId xmlns:p14="http://schemas.microsoft.com/office/powerpoint/2010/main" val="4937677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7F5DE51-D663-4A18-9CF6-87D3C0B9D8C1}" type="slidenum">
              <a:rPr lang="en-US" altLang="en-US"/>
              <a:pPr/>
              <a:t>‹#›</a:t>
            </a:fld>
            <a:endParaRPr lang="en-US" altLang="en-US" dirty="0"/>
          </a:p>
        </p:txBody>
      </p:sp>
    </p:spTree>
    <p:extLst>
      <p:ext uri="{BB962C8B-B14F-4D97-AF65-F5344CB8AC3E}">
        <p14:creationId xmlns:p14="http://schemas.microsoft.com/office/powerpoint/2010/main" val="2741577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02A6B41-2122-4DFD-8BF3-D64A4E5058AD}" type="slidenum">
              <a:rPr lang="en-US" altLang="en-US"/>
              <a:pPr/>
              <a:t>‹#›</a:t>
            </a:fld>
            <a:endParaRPr lang="en-US" altLang="en-US" dirty="0"/>
          </a:p>
        </p:txBody>
      </p:sp>
    </p:spTree>
    <p:extLst>
      <p:ext uri="{BB962C8B-B14F-4D97-AF65-F5344CB8AC3E}">
        <p14:creationId xmlns:p14="http://schemas.microsoft.com/office/powerpoint/2010/main" val="482352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9C3ED4A-8492-4243-9094-E5154FD4994E}" type="slidenum">
              <a:rPr lang="en-US" altLang="en-US"/>
              <a:pPr/>
              <a:t>‹#›</a:t>
            </a:fld>
            <a:endParaRPr lang="en-US" altLang="en-US" dirty="0"/>
          </a:p>
        </p:txBody>
      </p:sp>
    </p:spTree>
    <p:extLst>
      <p:ext uri="{BB962C8B-B14F-4D97-AF65-F5344CB8AC3E}">
        <p14:creationId xmlns:p14="http://schemas.microsoft.com/office/powerpoint/2010/main" val="40770775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583316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28C90B1-3C3C-4429-80F1-C5931C164511}" type="slidenum">
              <a:rPr lang="en-US" altLang="en-US"/>
              <a:pPr/>
              <a:t>‹#›</a:t>
            </a:fld>
            <a:endParaRPr lang="en-US" altLang="en-US" dirty="0"/>
          </a:p>
        </p:txBody>
      </p:sp>
    </p:spTree>
    <p:extLst>
      <p:ext uri="{BB962C8B-B14F-4D97-AF65-F5344CB8AC3E}">
        <p14:creationId xmlns:p14="http://schemas.microsoft.com/office/powerpoint/2010/main" val="1984430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A935A6-DE1E-4757-9AA7-38F292E08E58}" type="slidenum">
              <a:rPr lang="en-US" altLang="en-US"/>
              <a:pPr/>
              <a:t>‹#›</a:t>
            </a:fld>
            <a:endParaRPr lang="en-US" altLang="en-US" dirty="0"/>
          </a:p>
        </p:txBody>
      </p:sp>
    </p:spTree>
    <p:extLst>
      <p:ext uri="{BB962C8B-B14F-4D97-AF65-F5344CB8AC3E}">
        <p14:creationId xmlns:p14="http://schemas.microsoft.com/office/powerpoint/2010/main" val="2687310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64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F8A845-6383-47F9-8038-C07CAA6AA9FB}"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DB4F277-8314-4E8A-87E5-CA632F5A365E}" type="slidenum">
              <a:rPr lang="en-US" altLang="en-US"/>
              <a:pPr/>
              <a:t>‹#›</a:t>
            </a:fld>
            <a:endParaRPr lang="en-US" altLang="en-US" dirty="0"/>
          </a:p>
        </p:txBody>
      </p:sp>
    </p:spTree>
    <p:extLst>
      <p:ext uri="{BB962C8B-B14F-4D97-AF65-F5344CB8AC3E}">
        <p14:creationId xmlns:p14="http://schemas.microsoft.com/office/powerpoint/2010/main" val="19742953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5AB0A6-0270-4A30-A542-9757869DDD7B}" type="slidenum">
              <a:rPr lang="en-US" altLang="en-US"/>
              <a:pPr/>
              <a:t>‹#›</a:t>
            </a:fld>
            <a:endParaRPr lang="en-US" altLang="en-US" dirty="0"/>
          </a:p>
        </p:txBody>
      </p:sp>
    </p:spTree>
    <p:extLst>
      <p:ext uri="{BB962C8B-B14F-4D97-AF65-F5344CB8AC3E}">
        <p14:creationId xmlns:p14="http://schemas.microsoft.com/office/powerpoint/2010/main" val="1406234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431A78-F926-4959-9D13-A89356AD3726}" type="slidenum">
              <a:rPr lang="en-US" altLang="en-US"/>
              <a:pPr/>
              <a:t>‹#›</a:t>
            </a:fld>
            <a:endParaRPr lang="en-US" altLang="en-US" dirty="0"/>
          </a:p>
        </p:txBody>
      </p:sp>
    </p:spTree>
    <p:extLst>
      <p:ext uri="{BB962C8B-B14F-4D97-AF65-F5344CB8AC3E}">
        <p14:creationId xmlns:p14="http://schemas.microsoft.com/office/powerpoint/2010/main" val="1711031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234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80EC86-1788-41AE-AAEF-43E71360CA62}" type="slidenum">
              <a:rPr lang="en-US" altLang="en-US"/>
              <a:pPr/>
              <a:t>‹#›</a:t>
            </a:fld>
            <a:endParaRPr lang="en-US" altLang="en-US" dirty="0"/>
          </a:p>
        </p:txBody>
      </p:sp>
    </p:spTree>
    <p:extLst>
      <p:ext uri="{BB962C8B-B14F-4D97-AF65-F5344CB8AC3E}">
        <p14:creationId xmlns:p14="http://schemas.microsoft.com/office/powerpoint/2010/main" val="15870050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3B69A56-E939-4F10-8A0E-3937CF323B99}" type="slidenum">
              <a:rPr lang="en-US" altLang="en-US"/>
              <a:pPr/>
              <a:t>‹#›</a:t>
            </a:fld>
            <a:endParaRPr lang="en-US" altLang="en-US" dirty="0"/>
          </a:p>
        </p:txBody>
      </p:sp>
    </p:spTree>
    <p:extLst>
      <p:ext uri="{BB962C8B-B14F-4D97-AF65-F5344CB8AC3E}">
        <p14:creationId xmlns:p14="http://schemas.microsoft.com/office/powerpoint/2010/main" val="692600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386AA4-F948-4E24-88C5-868069BBE400}" type="slidenum">
              <a:rPr lang="en-US" altLang="en-US"/>
              <a:pPr/>
              <a:t>‹#›</a:t>
            </a:fld>
            <a:endParaRPr lang="en-US" altLang="en-US" dirty="0"/>
          </a:p>
        </p:txBody>
      </p:sp>
    </p:spTree>
    <p:extLst>
      <p:ext uri="{BB962C8B-B14F-4D97-AF65-F5344CB8AC3E}">
        <p14:creationId xmlns:p14="http://schemas.microsoft.com/office/powerpoint/2010/main" val="2256327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74129DF-0D9E-4D5C-9725-2D0139FC2EEB}" type="slidenum">
              <a:rPr lang="en-US" altLang="en-US"/>
              <a:pPr/>
              <a:t>‹#›</a:t>
            </a:fld>
            <a:endParaRPr lang="en-US" altLang="en-US" dirty="0"/>
          </a:p>
        </p:txBody>
      </p:sp>
    </p:spTree>
    <p:extLst>
      <p:ext uri="{BB962C8B-B14F-4D97-AF65-F5344CB8AC3E}">
        <p14:creationId xmlns:p14="http://schemas.microsoft.com/office/powerpoint/2010/main" val="18714365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762000"/>
            <a:ext cx="8001000" cy="65405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2126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1447800" y="1828800"/>
            <a:ext cx="5638800" cy="1905000"/>
          </a:xfrm>
        </p:spPr>
        <p:txBody>
          <a:bodyPr/>
          <a:lstStyle>
            <a:lvl1pPr marL="0" indent="0">
              <a:buFont typeface="Wingdings" pitchFamily="2" charset="2"/>
              <a:buNone/>
              <a:defRPr/>
            </a:lvl1pPr>
          </a:lstStyle>
          <a:p>
            <a:r>
              <a:rPr lang="en-US"/>
              <a:t>Click to edit Master subtitle style</a:t>
            </a:r>
          </a:p>
        </p:txBody>
      </p:sp>
      <p:sp>
        <p:nvSpPr>
          <p:cNvPr id="3" name="Rectangle 4"/>
          <p:cNvSpPr>
            <a:spLocks noGrp="1" noChangeArrowheads="1"/>
          </p:cNvSpPr>
          <p:nvPr>
            <p:ph type="ftr" sz="quarter" idx="10"/>
          </p:nvPr>
        </p:nvSpPr>
        <p:spPr>
          <a:xfrm>
            <a:off x="228600" y="6477000"/>
            <a:ext cx="8534400" cy="228600"/>
          </a:xfrm>
          <a:prstGeom prst="rect">
            <a:avLst/>
          </a:prstGeom>
        </p:spPr>
        <p:txBody>
          <a:bodyPr/>
          <a:lstStyle>
            <a:lvl1pPr eaLnBrk="1" hangingPunct="1">
              <a:defRPr sz="800">
                <a:latin typeface="+mn-lt"/>
              </a:defRPr>
            </a:lvl1pPr>
          </a:lstStyle>
          <a:p>
            <a:pPr>
              <a:defRPr/>
            </a:pPr>
            <a:r>
              <a:rPr lang="en-US" dirty="0"/>
              <a:t>Copyright © 2015 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39697470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dirty="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6"/>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041550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26409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644886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261242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18468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592932"/>
            <a:ext cx="8229600" cy="11430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50046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838200"/>
            <a:ext cx="8229600" cy="8382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69279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1219200"/>
            <a:ext cx="767873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5271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59157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437905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9604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06154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85750" y="503238"/>
            <a:ext cx="8229600" cy="11430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5421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F7268AE9-1E73-41D8-8924-84F6594E67F3}" type="datetime1">
              <a:rPr lang="en-US"/>
              <a:pPr>
                <a:defRPr/>
              </a:pPr>
              <a:t>11/5/2018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71973290-7601-46B5-AAE2-B8C23855B2F9}" type="slidenum">
              <a:rPr lang="en-US" altLang="en-US"/>
              <a:pPr/>
              <a:t>‹#›</a:t>
            </a:fld>
            <a:endParaRPr lang="en-US" altLang="en-US" dirty="0"/>
          </a:p>
        </p:txBody>
      </p:sp>
    </p:spTree>
    <p:extLst>
      <p:ext uri="{BB962C8B-B14F-4D97-AF65-F5344CB8AC3E}">
        <p14:creationId xmlns:p14="http://schemas.microsoft.com/office/powerpoint/2010/main" val="17528945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17575"/>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909297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04400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20780"/>
            <a:ext cx="8229600" cy="92545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117169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4572" y="914399"/>
            <a:ext cx="8229600" cy="762001"/>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108147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49835"/>
            <a:ext cx="8229600" cy="797965"/>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785843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416677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2625"/>
            <a:ext cx="8229600" cy="963613"/>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973397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Basic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72966" y="685800"/>
            <a:ext cx="8229600" cy="1050132"/>
          </a:xfrm>
          <a:prstGeom prst="rect">
            <a:avLst/>
          </a:prstGeom>
          <a:noFill/>
          <a:ln>
            <a:noFill/>
          </a:ln>
          <a:extLst/>
        </p:spPr>
        <p:txBody>
          <a:bodyPr/>
          <a:lstStyle/>
          <a:p>
            <a:pPr lvl="0"/>
            <a:r>
              <a:rPr lang="en-US" altLang="en-US" dirty="0"/>
              <a:t>Click to edit Master title style</a:t>
            </a:r>
          </a:p>
        </p:txBody>
      </p:sp>
      <p:sp>
        <p:nvSpPr>
          <p:cNvPr id="12" name="Text Placeholder 2"/>
          <p:cNvSpPr>
            <a:spLocks noGrp="1"/>
          </p:cNvSpPr>
          <p:nvPr>
            <p:ph idx="1"/>
          </p:nvPr>
        </p:nvSpPr>
        <p:spPr>
          <a:xfrm>
            <a:off x="628650" y="2057399"/>
            <a:ext cx="7886700" cy="4119563"/>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193183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88731" y="673484"/>
            <a:ext cx="8229600" cy="11430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493844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360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EDAF29-19AE-49A9-ACCB-0A1A0209493C}"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9CA2D63-8FE1-4CA2-B585-834001A10D18}" type="slidenum">
              <a:rPr lang="en-US" altLang="en-US"/>
              <a:pPr/>
              <a:t>‹#›</a:t>
            </a:fld>
            <a:endParaRPr lang="en-US" altLang="en-US" dirty="0"/>
          </a:p>
        </p:txBody>
      </p:sp>
    </p:spTree>
    <p:extLst>
      <p:ext uri="{BB962C8B-B14F-4D97-AF65-F5344CB8AC3E}">
        <p14:creationId xmlns:p14="http://schemas.microsoft.com/office/powerpoint/2010/main" val="33490661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09600"/>
            <a:ext cx="8229600" cy="8080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964462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149449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00634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28297" y="838200"/>
            <a:ext cx="8229600" cy="8382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463964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46690" y="762000"/>
            <a:ext cx="8229600" cy="9144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469508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1945" y="685800"/>
            <a:ext cx="8229600" cy="914400"/>
          </a:xfrm>
          <a:prstGeom prst="rect">
            <a:avLst/>
          </a:prstGeom>
          <a:noFill/>
          <a:ln>
            <a:noFill/>
          </a:ln>
          <a:extLst/>
        </p:spPr>
        <p:txBody>
          <a:bodyPr/>
          <a:lstStyle/>
          <a:p>
            <a:pPr lvl="0"/>
            <a:r>
              <a:rPr lang="en-US" altLang="en-US" dirty="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4769915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FF5DA6-FA7E-4FEB-9509-12793C878F17}" type="slidenum">
              <a:rPr lang="en-US" altLang="en-US"/>
              <a:pPr/>
              <a:t>‹#›</a:t>
            </a:fld>
            <a:endParaRPr lang="en-US" altLang="en-US" dirty="0"/>
          </a:p>
        </p:txBody>
      </p:sp>
    </p:spTree>
    <p:extLst>
      <p:ext uri="{BB962C8B-B14F-4D97-AF65-F5344CB8AC3E}">
        <p14:creationId xmlns:p14="http://schemas.microsoft.com/office/powerpoint/2010/main" val="6036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64931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05015"/>
            <a:ext cx="8229600" cy="971385"/>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095267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09194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1FDAAC-19BC-4A20-B579-BEB90F07336C}"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AF68AB9-26AA-4E76-8A2B-C9A07D5F67FF}" type="slidenum">
              <a:rPr lang="en-US" altLang="en-US"/>
              <a:pPr/>
              <a:t>‹#›</a:t>
            </a:fld>
            <a:endParaRPr lang="en-US" altLang="en-US" dirty="0"/>
          </a:p>
        </p:txBody>
      </p:sp>
    </p:spTree>
    <p:extLst>
      <p:ext uri="{BB962C8B-B14F-4D97-AF65-F5344CB8AC3E}">
        <p14:creationId xmlns:p14="http://schemas.microsoft.com/office/powerpoint/2010/main" val="18462172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884238"/>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377576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914400"/>
          </a:xfrm>
          <a:prstGeom prst="rect">
            <a:avLst/>
          </a:prstGeom>
          <a:noFill/>
          <a:ln>
            <a:noFill/>
          </a:ln>
          <a:extLst/>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368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1828890-2C59-4CDB-8EFE-7B6344B6EB97}" type="slidenum">
              <a:rPr lang="en-US" altLang="en-US"/>
              <a:pPr/>
              <a:t>‹#›</a:t>
            </a:fld>
            <a:endParaRPr lang="en-US" altLang="en-US" dirty="0"/>
          </a:p>
        </p:txBody>
      </p:sp>
    </p:spTree>
    <p:extLst>
      <p:ext uri="{BB962C8B-B14F-4D97-AF65-F5344CB8AC3E}">
        <p14:creationId xmlns:p14="http://schemas.microsoft.com/office/powerpoint/2010/main" val="13698724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7A1B374-B5DD-448F-A0F8-09955B229C2E}" type="slidenum">
              <a:rPr lang="en-US" altLang="en-US"/>
              <a:pPr/>
              <a:t>‹#›</a:t>
            </a:fld>
            <a:endParaRPr lang="en-US" altLang="en-US" dirty="0"/>
          </a:p>
        </p:txBody>
      </p:sp>
    </p:spTree>
    <p:extLst>
      <p:ext uri="{BB962C8B-B14F-4D97-AF65-F5344CB8AC3E}">
        <p14:creationId xmlns:p14="http://schemas.microsoft.com/office/powerpoint/2010/main" val="7628983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3C92981-A732-4185-9886-045F61C9DB5A}" type="slidenum">
              <a:rPr lang="en-US" altLang="en-US"/>
              <a:pPr/>
              <a:t>‹#›</a:t>
            </a:fld>
            <a:endParaRPr lang="en-US" altLang="en-US" dirty="0"/>
          </a:p>
        </p:txBody>
      </p:sp>
    </p:spTree>
    <p:extLst>
      <p:ext uri="{BB962C8B-B14F-4D97-AF65-F5344CB8AC3E}">
        <p14:creationId xmlns:p14="http://schemas.microsoft.com/office/powerpoint/2010/main" val="4486481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86044B0-58F0-4AA0-A3A3-13DC4FECAF31}" type="slidenum">
              <a:rPr lang="en-US" altLang="en-US"/>
              <a:pPr/>
              <a:t>‹#›</a:t>
            </a:fld>
            <a:endParaRPr lang="en-US" altLang="en-US" dirty="0"/>
          </a:p>
        </p:txBody>
      </p:sp>
    </p:spTree>
    <p:extLst>
      <p:ext uri="{BB962C8B-B14F-4D97-AF65-F5344CB8AC3E}">
        <p14:creationId xmlns:p14="http://schemas.microsoft.com/office/powerpoint/2010/main" val="437173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31FB54F-C6C7-4F88-BD3D-997A9E309226}" type="slidenum">
              <a:rPr lang="en-US" altLang="en-US"/>
              <a:pPr/>
              <a:t>‹#›</a:t>
            </a:fld>
            <a:endParaRPr lang="en-US" altLang="en-US" dirty="0"/>
          </a:p>
        </p:txBody>
      </p:sp>
    </p:spTree>
    <p:extLst>
      <p:ext uri="{BB962C8B-B14F-4D97-AF65-F5344CB8AC3E}">
        <p14:creationId xmlns:p14="http://schemas.microsoft.com/office/powerpoint/2010/main" val="4651619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2C94F213-D3E4-4670-BA8E-B0264D8C9063}" type="slidenum">
              <a:rPr lang="en-US" altLang="en-US"/>
              <a:pPr/>
              <a:t>‹#›</a:t>
            </a:fld>
            <a:endParaRPr lang="en-US" altLang="en-US" dirty="0"/>
          </a:p>
        </p:txBody>
      </p:sp>
    </p:spTree>
    <p:extLst>
      <p:ext uri="{BB962C8B-B14F-4D97-AF65-F5344CB8AC3E}">
        <p14:creationId xmlns:p14="http://schemas.microsoft.com/office/powerpoint/2010/main" val="26525541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0C1F86E-1FC0-407B-90B7-8D4C6190C4DC}" type="slidenum">
              <a:rPr lang="en-US" altLang="en-US"/>
              <a:pPr/>
              <a:t>‹#›</a:t>
            </a:fld>
            <a:endParaRPr lang="en-US" altLang="en-US" dirty="0"/>
          </a:p>
        </p:txBody>
      </p:sp>
    </p:spTree>
    <p:extLst>
      <p:ext uri="{BB962C8B-B14F-4D97-AF65-F5344CB8AC3E}">
        <p14:creationId xmlns:p14="http://schemas.microsoft.com/office/powerpoint/2010/main" val="23984264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6854ED0-C567-4CCF-8863-9189CD81BACE}" type="slidenum">
              <a:rPr lang="en-US" altLang="en-US"/>
              <a:pPr/>
              <a:t>‹#›</a:t>
            </a:fld>
            <a:endParaRPr lang="en-US" altLang="en-US" dirty="0"/>
          </a:p>
        </p:txBody>
      </p:sp>
    </p:spTree>
    <p:extLst>
      <p:ext uri="{BB962C8B-B14F-4D97-AF65-F5344CB8AC3E}">
        <p14:creationId xmlns:p14="http://schemas.microsoft.com/office/powerpoint/2010/main" val="177976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7343B4D-0028-41EA-9A96-55ADC2111ADF}"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5330650-9D6B-4392-B0C5-DF21C54392BF}" type="slidenum">
              <a:rPr lang="en-US" altLang="en-US"/>
              <a:pPr/>
              <a:t>‹#›</a:t>
            </a:fld>
            <a:endParaRPr lang="en-US" altLang="en-US" dirty="0"/>
          </a:p>
        </p:txBody>
      </p:sp>
    </p:spTree>
    <p:extLst>
      <p:ext uri="{BB962C8B-B14F-4D97-AF65-F5344CB8AC3E}">
        <p14:creationId xmlns:p14="http://schemas.microsoft.com/office/powerpoint/2010/main" val="21168722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7F135E6-62B1-42A3-8FDD-B427D27094BC}" type="slidenum">
              <a:rPr lang="en-US" altLang="en-US"/>
              <a:pPr/>
              <a:t>‹#›</a:t>
            </a:fld>
            <a:endParaRPr lang="en-US" altLang="en-US" dirty="0"/>
          </a:p>
        </p:txBody>
      </p:sp>
    </p:spTree>
    <p:extLst>
      <p:ext uri="{BB962C8B-B14F-4D97-AF65-F5344CB8AC3E}">
        <p14:creationId xmlns:p14="http://schemas.microsoft.com/office/powerpoint/2010/main" val="30821640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0636776-6150-4D6A-995F-6B2D2DBA4060}" type="slidenum">
              <a:rPr lang="en-US" altLang="en-US"/>
              <a:pPr/>
              <a:t>‹#›</a:t>
            </a:fld>
            <a:endParaRPr lang="en-US" altLang="en-US" dirty="0"/>
          </a:p>
        </p:txBody>
      </p:sp>
    </p:spTree>
    <p:extLst>
      <p:ext uri="{BB962C8B-B14F-4D97-AF65-F5344CB8AC3E}">
        <p14:creationId xmlns:p14="http://schemas.microsoft.com/office/powerpoint/2010/main" val="18683476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D8F4E43-F955-4DE3-AE3C-8071D4729B33}" type="slidenum">
              <a:rPr lang="en-US" altLang="en-US"/>
              <a:pPr/>
              <a:t>‹#›</a:t>
            </a:fld>
            <a:endParaRPr lang="en-US" altLang="en-US" dirty="0"/>
          </a:p>
        </p:txBody>
      </p:sp>
    </p:spTree>
    <p:extLst>
      <p:ext uri="{BB962C8B-B14F-4D97-AF65-F5344CB8AC3E}">
        <p14:creationId xmlns:p14="http://schemas.microsoft.com/office/powerpoint/2010/main" val="18787838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CD411A-88FB-459D-A36A-54BF17609B7F}"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21CF032C-3182-4758-AA72-76FD0C2C853A}" type="slidenum">
              <a:rPr lang="en-US" altLang="en-US"/>
              <a:pPr/>
              <a:t>‹#›</a:t>
            </a:fld>
            <a:endParaRPr lang="en-US" altLang="en-US" dirty="0"/>
          </a:p>
        </p:txBody>
      </p:sp>
    </p:spTree>
    <p:extLst>
      <p:ext uri="{BB962C8B-B14F-4D97-AF65-F5344CB8AC3E}">
        <p14:creationId xmlns:p14="http://schemas.microsoft.com/office/powerpoint/2010/main" val="356819794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CA5453-5D27-43AA-835E-0DDC9D84D12B}"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9A9D5D69-05D7-4330-A404-03AC842F7604}" type="slidenum">
              <a:rPr lang="en-US" altLang="en-US"/>
              <a:pPr/>
              <a:t>‹#›</a:t>
            </a:fld>
            <a:endParaRPr lang="en-US" altLang="en-US" dirty="0"/>
          </a:p>
        </p:txBody>
      </p:sp>
    </p:spTree>
    <p:extLst>
      <p:ext uri="{BB962C8B-B14F-4D97-AF65-F5344CB8AC3E}">
        <p14:creationId xmlns:p14="http://schemas.microsoft.com/office/powerpoint/2010/main" val="247914284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D934C7-9B4D-4EB8-8A2D-AAEA4FD411A2}"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97E31C8-E7B3-43B8-8E41-25EFFEA47895}" type="slidenum">
              <a:rPr lang="en-US" altLang="en-US"/>
              <a:pPr/>
              <a:t>‹#›</a:t>
            </a:fld>
            <a:endParaRPr lang="en-US" altLang="en-US" dirty="0"/>
          </a:p>
        </p:txBody>
      </p:sp>
    </p:spTree>
    <p:extLst>
      <p:ext uri="{BB962C8B-B14F-4D97-AF65-F5344CB8AC3E}">
        <p14:creationId xmlns:p14="http://schemas.microsoft.com/office/powerpoint/2010/main" val="139690049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B0955-ACB0-407C-A409-A1011B61A54D}"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AF406D7-6118-4FD1-A255-FDAB962EC754}" type="slidenum">
              <a:rPr lang="en-US" altLang="en-US"/>
              <a:pPr/>
              <a:t>‹#›</a:t>
            </a:fld>
            <a:endParaRPr lang="en-US" altLang="en-US" dirty="0"/>
          </a:p>
        </p:txBody>
      </p:sp>
    </p:spTree>
    <p:extLst>
      <p:ext uri="{BB962C8B-B14F-4D97-AF65-F5344CB8AC3E}">
        <p14:creationId xmlns:p14="http://schemas.microsoft.com/office/powerpoint/2010/main" val="538213593"/>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270C69-9650-45C4-8AEE-6259637A39B0}"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23A91AFF-D5FE-423D-8F58-9135377CC38C}" type="slidenum">
              <a:rPr lang="en-US" altLang="en-US"/>
              <a:pPr/>
              <a:t>‹#›</a:t>
            </a:fld>
            <a:endParaRPr lang="en-US" altLang="en-US" dirty="0"/>
          </a:p>
        </p:txBody>
      </p:sp>
    </p:spTree>
    <p:extLst>
      <p:ext uri="{BB962C8B-B14F-4D97-AF65-F5344CB8AC3E}">
        <p14:creationId xmlns:p14="http://schemas.microsoft.com/office/powerpoint/2010/main" val="224274803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7514CF-ED02-4FB5-A2E1-5FFFB4F39774}"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958B7523-CAE2-4E10-9773-824A4BCD9363}" type="slidenum">
              <a:rPr lang="en-US" altLang="en-US"/>
              <a:pPr/>
              <a:t>‹#›</a:t>
            </a:fld>
            <a:endParaRPr lang="en-US" altLang="en-US" dirty="0"/>
          </a:p>
        </p:txBody>
      </p:sp>
    </p:spTree>
    <p:extLst>
      <p:ext uri="{BB962C8B-B14F-4D97-AF65-F5344CB8AC3E}">
        <p14:creationId xmlns:p14="http://schemas.microsoft.com/office/powerpoint/2010/main" val="260634614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B2560C-BA7A-4C8D-910A-8B48EA644450}"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4ED49633-166D-44C4-B000-9A1371B92A08}" type="slidenum">
              <a:rPr lang="en-US" altLang="en-US"/>
              <a:pPr/>
              <a:t>‹#›</a:t>
            </a:fld>
            <a:endParaRPr lang="en-US" altLang="en-US" dirty="0"/>
          </a:p>
        </p:txBody>
      </p:sp>
    </p:spTree>
    <p:extLst>
      <p:ext uri="{BB962C8B-B14F-4D97-AF65-F5344CB8AC3E}">
        <p14:creationId xmlns:p14="http://schemas.microsoft.com/office/powerpoint/2010/main" val="23747533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EA8717-550A-4274-8559-1D70DC12068E}" type="datetime1">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8E9AC91-825E-4D88-8D14-03B120CEB564}" type="slidenum">
              <a:rPr lang="en-US" altLang="en-US"/>
              <a:pPr/>
              <a:t>‹#›</a:t>
            </a:fld>
            <a:endParaRPr lang="en-US" altLang="en-US" dirty="0"/>
          </a:p>
        </p:txBody>
      </p:sp>
    </p:spTree>
    <p:extLst>
      <p:ext uri="{BB962C8B-B14F-4D97-AF65-F5344CB8AC3E}">
        <p14:creationId xmlns:p14="http://schemas.microsoft.com/office/powerpoint/2010/main" val="41934736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AB23D2-F3B8-46F7-94B4-0C4B07EB12F5}"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26AC36A3-9E85-49CE-8CFF-3AA4E7CBEF16}" type="slidenum">
              <a:rPr lang="en-US" altLang="en-US"/>
              <a:pPr/>
              <a:t>‹#›</a:t>
            </a:fld>
            <a:endParaRPr lang="en-US" altLang="en-US" dirty="0"/>
          </a:p>
        </p:txBody>
      </p:sp>
    </p:spTree>
    <p:extLst>
      <p:ext uri="{BB962C8B-B14F-4D97-AF65-F5344CB8AC3E}">
        <p14:creationId xmlns:p14="http://schemas.microsoft.com/office/powerpoint/2010/main" val="979530822"/>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798EBA-A201-4475-AD66-4988596EE551}"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7B2D3FAB-85A0-454B-B9DE-A9B0234AFE64}" type="slidenum">
              <a:rPr lang="en-US" altLang="en-US"/>
              <a:pPr/>
              <a:t>‹#›</a:t>
            </a:fld>
            <a:endParaRPr lang="en-US" altLang="en-US" dirty="0"/>
          </a:p>
        </p:txBody>
      </p:sp>
    </p:spTree>
    <p:extLst>
      <p:ext uri="{BB962C8B-B14F-4D97-AF65-F5344CB8AC3E}">
        <p14:creationId xmlns:p14="http://schemas.microsoft.com/office/powerpoint/2010/main" val="27317429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951824-063B-4648-93E8-79C6C376FCDE}"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3DDF93B-0E4A-430C-86A1-7F94889CAD18}" type="slidenum">
              <a:rPr lang="en-US" altLang="en-US"/>
              <a:pPr/>
              <a:t>‹#›</a:t>
            </a:fld>
            <a:endParaRPr lang="en-US" altLang="en-US" dirty="0"/>
          </a:p>
        </p:txBody>
      </p:sp>
    </p:spTree>
    <p:extLst>
      <p:ext uri="{BB962C8B-B14F-4D97-AF65-F5344CB8AC3E}">
        <p14:creationId xmlns:p14="http://schemas.microsoft.com/office/powerpoint/2010/main" val="340614644"/>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2C698E-985D-4A7B-8D2D-1AAAA5FE8429}"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7F486A58-E360-4DB8-9915-031225C22D32}" type="slidenum">
              <a:rPr lang="en-US" altLang="en-US"/>
              <a:pPr/>
              <a:t>‹#›</a:t>
            </a:fld>
            <a:endParaRPr lang="en-US" altLang="en-US" dirty="0"/>
          </a:p>
        </p:txBody>
      </p:sp>
    </p:spTree>
    <p:extLst>
      <p:ext uri="{BB962C8B-B14F-4D97-AF65-F5344CB8AC3E}">
        <p14:creationId xmlns:p14="http://schemas.microsoft.com/office/powerpoint/2010/main" val="1580857533"/>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660096"/>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51D194-FB4B-421A-B10E-D4F41C77D734}"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72FCFD37-BAA8-4A6F-BD4D-93B60B703627}" type="slidenum">
              <a:rPr lang="en-US" altLang="en-US"/>
              <a:pPr/>
              <a:t>‹#›</a:t>
            </a:fld>
            <a:endParaRPr lang="en-US" altLang="en-US" dirty="0"/>
          </a:p>
        </p:txBody>
      </p:sp>
    </p:spTree>
    <p:extLst>
      <p:ext uri="{BB962C8B-B14F-4D97-AF65-F5344CB8AC3E}">
        <p14:creationId xmlns:p14="http://schemas.microsoft.com/office/powerpoint/2010/main" val="1594452385"/>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DBBA05-C848-401C-99AD-444263C3D496}"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15D0C531-D41F-4F6A-9481-2FBB5D2F7756}" type="slidenum">
              <a:rPr lang="en-US" altLang="en-US"/>
              <a:pPr/>
              <a:t>‹#›</a:t>
            </a:fld>
            <a:endParaRPr lang="en-US" altLang="en-US" dirty="0"/>
          </a:p>
        </p:txBody>
      </p:sp>
    </p:spTree>
    <p:extLst>
      <p:ext uri="{BB962C8B-B14F-4D97-AF65-F5344CB8AC3E}">
        <p14:creationId xmlns:p14="http://schemas.microsoft.com/office/powerpoint/2010/main" val="4237986005"/>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D6813B-23EE-4C9E-9481-06962013829C}"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BFAF0674-72F5-4ED1-A132-F9072789C7F0}" type="slidenum">
              <a:rPr lang="en-US" altLang="en-US"/>
              <a:pPr/>
              <a:t>‹#›</a:t>
            </a:fld>
            <a:endParaRPr lang="en-US" altLang="en-US" dirty="0"/>
          </a:p>
        </p:txBody>
      </p:sp>
    </p:spTree>
    <p:extLst>
      <p:ext uri="{BB962C8B-B14F-4D97-AF65-F5344CB8AC3E}">
        <p14:creationId xmlns:p14="http://schemas.microsoft.com/office/powerpoint/2010/main" val="2723212098"/>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E39A96-9B99-4184-B310-1B7FBF8A5AE6}"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48669DD7-4C5C-48E2-835C-025A668B89B2}" type="slidenum">
              <a:rPr lang="en-US" altLang="en-US"/>
              <a:pPr/>
              <a:t>‹#›</a:t>
            </a:fld>
            <a:endParaRPr lang="en-US" altLang="en-US" dirty="0"/>
          </a:p>
        </p:txBody>
      </p:sp>
    </p:spTree>
    <p:extLst>
      <p:ext uri="{BB962C8B-B14F-4D97-AF65-F5344CB8AC3E}">
        <p14:creationId xmlns:p14="http://schemas.microsoft.com/office/powerpoint/2010/main" val="3271098792"/>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AC8893-D601-42F8-A526-74921EFB687A}"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42C03E0C-B283-45EA-8586-0DC559B99A3D}" type="slidenum">
              <a:rPr lang="en-US" altLang="en-US"/>
              <a:pPr/>
              <a:t>‹#›</a:t>
            </a:fld>
            <a:endParaRPr lang="en-US" altLang="en-US" dirty="0"/>
          </a:p>
        </p:txBody>
      </p:sp>
    </p:spTree>
    <p:extLst>
      <p:ext uri="{BB962C8B-B14F-4D97-AF65-F5344CB8AC3E}">
        <p14:creationId xmlns:p14="http://schemas.microsoft.com/office/powerpoint/2010/main" val="14200024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0A21E1-4F06-4C6D-99B7-070BC48F6D76}" type="datetime1">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6121878-F617-4B22-82F8-E1D58A006F32}" type="slidenum">
              <a:rPr lang="en-US" altLang="en-US"/>
              <a:pPr/>
              <a:t>‹#›</a:t>
            </a:fld>
            <a:endParaRPr lang="en-US" altLang="en-US" dirty="0"/>
          </a:p>
        </p:txBody>
      </p:sp>
    </p:spTree>
    <p:extLst>
      <p:ext uri="{BB962C8B-B14F-4D97-AF65-F5344CB8AC3E}">
        <p14:creationId xmlns:p14="http://schemas.microsoft.com/office/powerpoint/2010/main" val="39974331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E0D00F-22DA-41FB-8351-0697BBB4318E}"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D7633CB0-80E2-4EDB-AD27-2AAAE52C695B}" type="slidenum">
              <a:rPr lang="en-US" altLang="en-US"/>
              <a:pPr/>
              <a:t>‹#›</a:t>
            </a:fld>
            <a:endParaRPr lang="en-US" altLang="en-US" dirty="0"/>
          </a:p>
        </p:txBody>
      </p:sp>
    </p:spTree>
    <p:extLst>
      <p:ext uri="{BB962C8B-B14F-4D97-AF65-F5344CB8AC3E}">
        <p14:creationId xmlns:p14="http://schemas.microsoft.com/office/powerpoint/2010/main" val="2098514292"/>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429FEC-E7D5-47C5-A691-8A6BCCF7304B}"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E9B2CC32-56BF-40A2-B7E9-E7596C6DEB22}" type="slidenum">
              <a:rPr lang="en-US" altLang="en-US"/>
              <a:pPr/>
              <a:t>‹#›</a:t>
            </a:fld>
            <a:endParaRPr lang="en-US" altLang="en-US" dirty="0"/>
          </a:p>
        </p:txBody>
      </p:sp>
    </p:spTree>
    <p:extLst>
      <p:ext uri="{BB962C8B-B14F-4D97-AF65-F5344CB8AC3E}">
        <p14:creationId xmlns:p14="http://schemas.microsoft.com/office/powerpoint/2010/main" val="137619180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682CE1-46D8-473F-BC0A-6ABEA5E1C92D}"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99BB473-608E-4E9A-A247-2C6F1D8CD407}" type="slidenum">
              <a:rPr lang="en-US" altLang="en-US"/>
              <a:pPr/>
              <a:t>‹#›</a:t>
            </a:fld>
            <a:endParaRPr lang="en-US" altLang="en-US" dirty="0"/>
          </a:p>
        </p:txBody>
      </p:sp>
    </p:spTree>
    <p:extLst>
      <p:ext uri="{BB962C8B-B14F-4D97-AF65-F5344CB8AC3E}">
        <p14:creationId xmlns:p14="http://schemas.microsoft.com/office/powerpoint/2010/main" val="3476052460"/>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F61EAA-5404-4002-80BE-C2BBE81FAD51}"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559F21BD-B7D7-4AE4-AAAE-629F71426163}" type="slidenum">
              <a:rPr lang="en-US" altLang="en-US"/>
              <a:pPr/>
              <a:t>‹#›</a:t>
            </a:fld>
            <a:endParaRPr lang="en-US" altLang="en-US" dirty="0"/>
          </a:p>
        </p:txBody>
      </p:sp>
    </p:spTree>
    <p:extLst>
      <p:ext uri="{BB962C8B-B14F-4D97-AF65-F5344CB8AC3E}">
        <p14:creationId xmlns:p14="http://schemas.microsoft.com/office/powerpoint/2010/main" val="3941464663"/>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B3BB55-AFE1-4ED5-8001-EF4A5AD53755}"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18CA7C13-27CB-4C18-939A-3F4B06DB3F2E}" type="slidenum">
              <a:rPr lang="en-US" altLang="en-US"/>
              <a:pPr/>
              <a:t>‹#›</a:t>
            </a:fld>
            <a:endParaRPr lang="en-US" altLang="en-US" dirty="0"/>
          </a:p>
        </p:txBody>
      </p:sp>
    </p:spTree>
    <p:extLst>
      <p:ext uri="{BB962C8B-B14F-4D97-AF65-F5344CB8AC3E}">
        <p14:creationId xmlns:p14="http://schemas.microsoft.com/office/powerpoint/2010/main" val="239557929"/>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33EB5A-2FBB-4816-B6A4-DD3DA8F6DBC3}"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742198EA-EC46-43E6-9FDD-83752B967D26}" type="slidenum">
              <a:rPr lang="en-US" altLang="en-US"/>
              <a:pPr/>
              <a:t>‹#›</a:t>
            </a:fld>
            <a:endParaRPr lang="en-US" altLang="en-US" dirty="0"/>
          </a:p>
        </p:txBody>
      </p:sp>
    </p:spTree>
    <p:extLst>
      <p:ext uri="{BB962C8B-B14F-4D97-AF65-F5344CB8AC3E}">
        <p14:creationId xmlns:p14="http://schemas.microsoft.com/office/powerpoint/2010/main" val="400460731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D2980C-346A-4147-B207-48F7F4BD50E6}"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200BF3CB-EB7C-4FF5-B088-FB29DC60E819}" type="slidenum">
              <a:rPr lang="en-US" altLang="en-US"/>
              <a:pPr/>
              <a:t>‹#›</a:t>
            </a:fld>
            <a:endParaRPr lang="en-US" altLang="en-US" dirty="0"/>
          </a:p>
        </p:txBody>
      </p:sp>
    </p:spTree>
    <p:extLst>
      <p:ext uri="{BB962C8B-B14F-4D97-AF65-F5344CB8AC3E}">
        <p14:creationId xmlns:p14="http://schemas.microsoft.com/office/powerpoint/2010/main" val="1912881926"/>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3EA286-E2BF-4D80-9B1C-619317042682}"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842D93FC-ACFF-4DE9-B7EB-5B37AC1DEC4C}" type="slidenum">
              <a:rPr lang="en-US" altLang="en-US"/>
              <a:pPr/>
              <a:t>‹#›</a:t>
            </a:fld>
            <a:endParaRPr lang="en-US" altLang="en-US" dirty="0"/>
          </a:p>
        </p:txBody>
      </p:sp>
    </p:spTree>
    <p:extLst>
      <p:ext uri="{BB962C8B-B14F-4D97-AF65-F5344CB8AC3E}">
        <p14:creationId xmlns:p14="http://schemas.microsoft.com/office/powerpoint/2010/main" val="2191885065"/>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F60CE6-5B3D-4BC5-A971-CF4ABB116503}"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7D01B00E-A172-4369-9F55-F11387D5F8C7}" type="slidenum">
              <a:rPr lang="en-US" altLang="en-US"/>
              <a:pPr/>
              <a:t>‹#›</a:t>
            </a:fld>
            <a:endParaRPr lang="en-US" altLang="en-US" dirty="0"/>
          </a:p>
        </p:txBody>
      </p:sp>
    </p:spTree>
    <p:extLst>
      <p:ext uri="{BB962C8B-B14F-4D97-AF65-F5344CB8AC3E}">
        <p14:creationId xmlns:p14="http://schemas.microsoft.com/office/powerpoint/2010/main" val="3298189854"/>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4A9B422-B8AD-40FA-B1C0-15232618D7B6}"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138A0D75-B91E-48D5-A669-0B42FEC92F5B}" type="slidenum">
              <a:rPr lang="en-US" altLang="en-US"/>
              <a:pPr/>
              <a:t>‹#›</a:t>
            </a:fld>
            <a:endParaRPr lang="en-US" altLang="en-US" dirty="0"/>
          </a:p>
        </p:txBody>
      </p:sp>
    </p:spTree>
    <p:extLst>
      <p:ext uri="{BB962C8B-B14F-4D97-AF65-F5344CB8AC3E}">
        <p14:creationId xmlns:p14="http://schemas.microsoft.com/office/powerpoint/2010/main" val="259115494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C465BE-EBCD-4916-8EA3-240385C72EC1}" type="datetime1">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F3B2743-958E-4222-B68D-2FE6A38717CA}" type="slidenum">
              <a:rPr lang="en-US" altLang="en-US"/>
              <a:pPr/>
              <a:t>‹#›</a:t>
            </a:fld>
            <a:endParaRPr lang="en-US" altLang="en-US" dirty="0"/>
          </a:p>
        </p:txBody>
      </p:sp>
    </p:spTree>
    <p:extLst>
      <p:ext uri="{BB962C8B-B14F-4D97-AF65-F5344CB8AC3E}">
        <p14:creationId xmlns:p14="http://schemas.microsoft.com/office/powerpoint/2010/main" val="42772646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C7B7A-AE6A-4572-82CE-57D428912A89}"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7D713308-D41A-4D5D-B485-B3A3E0F70643}" type="slidenum">
              <a:rPr lang="en-US" altLang="en-US"/>
              <a:pPr/>
              <a:t>‹#›</a:t>
            </a:fld>
            <a:endParaRPr lang="en-US" altLang="en-US" dirty="0"/>
          </a:p>
        </p:txBody>
      </p:sp>
    </p:spTree>
    <p:extLst>
      <p:ext uri="{BB962C8B-B14F-4D97-AF65-F5344CB8AC3E}">
        <p14:creationId xmlns:p14="http://schemas.microsoft.com/office/powerpoint/2010/main" val="197737834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1A30F1-662F-47DB-92B6-1D0FB6A1EA72}"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DE6A7101-1018-4A02-A7C7-E9DF103F9586}" type="slidenum">
              <a:rPr lang="en-US" altLang="en-US"/>
              <a:pPr/>
              <a:t>‹#›</a:t>
            </a:fld>
            <a:endParaRPr lang="en-US" altLang="en-US" dirty="0"/>
          </a:p>
        </p:txBody>
      </p:sp>
    </p:spTree>
    <p:extLst>
      <p:ext uri="{BB962C8B-B14F-4D97-AF65-F5344CB8AC3E}">
        <p14:creationId xmlns:p14="http://schemas.microsoft.com/office/powerpoint/2010/main" val="406259957"/>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0DF4015-E51A-4558-A551-C4D5D26D5AFA}"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E314A353-8DD7-41B7-975E-9B097E46A4FB}" type="slidenum">
              <a:rPr lang="en-US" altLang="en-US"/>
              <a:pPr/>
              <a:t>‹#›</a:t>
            </a:fld>
            <a:endParaRPr lang="en-US" altLang="en-US" dirty="0"/>
          </a:p>
        </p:txBody>
      </p:sp>
    </p:spTree>
    <p:extLst>
      <p:ext uri="{BB962C8B-B14F-4D97-AF65-F5344CB8AC3E}">
        <p14:creationId xmlns:p14="http://schemas.microsoft.com/office/powerpoint/2010/main" val="3184898204"/>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C34CC4-FFF4-499E-81D6-85FBB295A764}"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0FA413CF-B790-47BA-A54E-18C138D2B8A7}" type="slidenum">
              <a:rPr lang="en-US" altLang="en-US"/>
              <a:pPr/>
              <a:t>‹#›</a:t>
            </a:fld>
            <a:endParaRPr lang="en-US" altLang="en-US" dirty="0"/>
          </a:p>
        </p:txBody>
      </p:sp>
    </p:spTree>
    <p:extLst>
      <p:ext uri="{BB962C8B-B14F-4D97-AF65-F5344CB8AC3E}">
        <p14:creationId xmlns:p14="http://schemas.microsoft.com/office/powerpoint/2010/main" val="14285920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C59297-D68A-4E70-AE85-7B9733C5358B}"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82EFB374-79BE-4366-9292-09B6780C3F09}" type="slidenum">
              <a:rPr lang="en-US" altLang="en-US"/>
              <a:pPr/>
              <a:t>‹#›</a:t>
            </a:fld>
            <a:endParaRPr lang="en-US" altLang="en-US" dirty="0"/>
          </a:p>
        </p:txBody>
      </p:sp>
    </p:spTree>
    <p:extLst>
      <p:ext uri="{BB962C8B-B14F-4D97-AF65-F5344CB8AC3E}">
        <p14:creationId xmlns:p14="http://schemas.microsoft.com/office/powerpoint/2010/main" val="2776433223"/>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4D99A3-893A-45D3-ABAB-F7E7F025CF4A}"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B716C8E7-82BF-44F4-A40C-2021C7BF3D90}" type="slidenum">
              <a:rPr lang="en-US" altLang="en-US"/>
              <a:pPr/>
              <a:t>‹#›</a:t>
            </a:fld>
            <a:endParaRPr lang="en-US" altLang="en-US" dirty="0"/>
          </a:p>
        </p:txBody>
      </p:sp>
    </p:spTree>
    <p:extLst>
      <p:ext uri="{BB962C8B-B14F-4D97-AF65-F5344CB8AC3E}">
        <p14:creationId xmlns:p14="http://schemas.microsoft.com/office/powerpoint/2010/main" val="279868598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FC952-DEC1-4EFC-9FD4-EA17F86C66A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0776FE1-9B32-4196-97A2-1B02482B515D}" type="slidenum">
              <a:rPr lang="en-US" altLang="en-US"/>
              <a:pPr/>
              <a:t>‹#›</a:t>
            </a:fld>
            <a:endParaRPr lang="en-US" altLang="en-US" dirty="0"/>
          </a:p>
        </p:txBody>
      </p:sp>
    </p:spTree>
    <p:extLst>
      <p:ext uri="{BB962C8B-B14F-4D97-AF65-F5344CB8AC3E}">
        <p14:creationId xmlns:p14="http://schemas.microsoft.com/office/powerpoint/2010/main" val="698347573"/>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AF8EB8-74CA-4065-A965-44AC92DFD7C9}"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B6FC7647-1973-4624-8350-32339F267284}" type="slidenum">
              <a:rPr lang="en-US" altLang="en-US"/>
              <a:pPr/>
              <a:t>‹#›</a:t>
            </a:fld>
            <a:endParaRPr lang="en-US" altLang="en-US" dirty="0"/>
          </a:p>
        </p:txBody>
      </p:sp>
    </p:spTree>
    <p:extLst>
      <p:ext uri="{BB962C8B-B14F-4D97-AF65-F5344CB8AC3E}">
        <p14:creationId xmlns:p14="http://schemas.microsoft.com/office/powerpoint/2010/main" val="3907328579"/>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38F02BF-C6C8-4D55-8480-71F39970CDEC}"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ACDBD31-42BE-49D0-BF26-99E94AFA8269}" type="slidenum">
              <a:rPr lang="en-US" altLang="en-US"/>
              <a:pPr/>
              <a:t>‹#›</a:t>
            </a:fld>
            <a:endParaRPr lang="en-US" altLang="en-US" dirty="0"/>
          </a:p>
        </p:txBody>
      </p:sp>
    </p:spTree>
    <p:extLst>
      <p:ext uri="{BB962C8B-B14F-4D97-AF65-F5344CB8AC3E}">
        <p14:creationId xmlns:p14="http://schemas.microsoft.com/office/powerpoint/2010/main" val="2619020695"/>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C65045-37C8-4EFC-AC3E-81F85D884368}"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2A62095-0771-4797-8DDD-518FA57BF45A}" type="slidenum">
              <a:rPr lang="en-US" altLang="en-US"/>
              <a:pPr/>
              <a:t>‹#›</a:t>
            </a:fld>
            <a:endParaRPr lang="en-US" altLang="en-US" dirty="0"/>
          </a:p>
        </p:txBody>
      </p:sp>
    </p:spTree>
    <p:extLst>
      <p:ext uri="{BB962C8B-B14F-4D97-AF65-F5344CB8AC3E}">
        <p14:creationId xmlns:p14="http://schemas.microsoft.com/office/powerpoint/2010/main" val="32071870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931DC4-0740-4481-8F63-63D7FB4E8049}"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D0492C2-E266-495B-8482-0058DB2CD801}" type="slidenum">
              <a:rPr lang="en-US" altLang="en-US"/>
              <a:pPr/>
              <a:t>‹#›</a:t>
            </a:fld>
            <a:endParaRPr lang="en-US" altLang="en-US" dirty="0"/>
          </a:p>
        </p:txBody>
      </p:sp>
    </p:spTree>
    <p:extLst>
      <p:ext uri="{BB962C8B-B14F-4D97-AF65-F5344CB8AC3E}">
        <p14:creationId xmlns:p14="http://schemas.microsoft.com/office/powerpoint/2010/main" val="15174572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F381E4-CD7F-4C32-BD81-EE65C92D56D5}"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8B95F11-2AA5-4C11-9757-CD721A40573A}" type="slidenum">
              <a:rPr lang="en-US" altLang="en-US"/>
              <a:pPr/>
              <a:t>‹#›</a:t>
            </a:fld>
            <a:endParaRPr lang="en-US" altLang="en-US" dirty="0"/>
          </a:p>
        </p:txBody>
      </p:sp>
    </p:spTree>
    <p:extLst>
      <p:ext uri="{BB962C8B-B14F-4D97-AF65-F5344CB8AC3E}">
        <p14:creationId xmlns:p14="http://schemas.microsoft.com/office/powerpoint/2010/main" val="22208977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039423-7E0B-4E3D-BF86-5878043FD25B}"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E28E1EDE-7D02-416D-A092-9DB4CD4821EC}" type="slidenum">
              <a:rPr lang="en-US" altLang="en-US"/>
              <a:pPr/>
              <a:t>‹#›</a:t>
            </a:fld>
            <a:endParaRPr lang="en-US" altLang="en-US" dirty="0"/>
          </a:p>
        </p:txBody>
      </p:sp>
    </p:spTree>
    <p:extLst>
      <p:ext uri="{BB962C8B-B14F-4D97-AF65-F5344CB8AC3E}">
        <p14:creationId xmlns:p14="http://schemas.microsoft.com/office/powerpoint/2010/main" val="3492652442"/>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3B5B35-1DD4-4654-9D84-EE6F0DD32393}"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D4CC5AD5-D566-4B68-9829-05F3696CC3DD}" type="slidenum">
              <a:rPr lang="en-US" altLang="en-US"/>
              <a:pPr/>
              <a:t>‹#›</a:t>
            </a:fld>
            <a:endParaRPr lang="en-US" altLang="en-US" dirty="0"/>
          </a:p>
        </p:txBody>
      </p:sp>
    </p:spTree>
    <p:extLst>
      <p:ext uri="{BB962C8B-B14F-4D97-AF65-F5344CB8AC3E}">
        <p14:creationId xmlns:p14="http://schemas.microsoft.com/office/powerpoint/2010/main" val="1936030341"/>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385C75-A571-4ECE-A8B2-6664F53FD798}"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7166CFF3-E3C0-4974-AF92-68BEB0D4D03B}" type="slidenum">
              <a:rPr lang="en-US" altLang="en-US"/>
              <a:pPr/>
              <a:t>‹#›</a:t>
            </a:fld>
            <a:endParaRPr lang="en-US" altLang="en-US" dirty="0"/>
          </a:p>
        </p:txBody>
      </p:sp>
    </p:spTree>
    <p:extLst>
      <p:ext uri="{BB962C8B-B14F-4D97-AF65-F5344CB8AC3E}">
        <p14:creationId xmlns:p14="http://schemas.microsoft.com/office/powerpoint/2010/main" val="320999393"/>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5EB829C-A5EF-499C-8AE0-793BEAD5E093}"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7C6C1020-478E-4A55-9F42-C298EB339884}" type="slidenum">
              <a:rPr lang="en-US" altLang="en-US"/>
              <a:pPr/>
              <a:t>‹#›</a:t>
            </a:fld>
            <a:endParaRPr lang="en-US" altLang="en-US" dirty="0"/>
          </a:p>
        </p:txBody>
      </p:sp>
    </p:spTree>
    <p:extLst>
      <p:ext uri="{BB962C8B-B14F-4D97-AF65-F5344CB8AC3E}">
        <p14:creationId xmlns:p14="http://schemas.microsoft.com/office/powerpoint/2010/main" val="20938618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BBB948-5270-4811-8DA0-A4CDE30FB2C3}"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8CAAAAF-A181-402C-97DE-A8C4272533FB}" type="slidenum">
              <a:rPr lang="en-US" altLang="en-US"/>
              <a:pPr/>
              <a:t>‹#›</a:t>
            </a:fld>
            <a:endParaRPr lang="en-US" altLang="en-US" dirty="0"/>
          </a:p>
        </p:txBody>
      </p:sp>
    </p:spTree>
    <p:extLst>
      <p:ext uri="{BB962C8B-B14F-4D97-AF65-F5344CB8AC3E}">
        <p14:creationId xmlns:p14="http://schemas.microsoft.com/office/powerpoint/2010/main" val="128111868"/>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3901AB-E1B9-422E-B439-017EEE4135D7}"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1FBDD27A-ACFC-49FA-A2C4-72C93474EA3A}" type="slidenum">
              <a:rPr lang="en-US" altLang="en-US"/>
              <a:pPr/>
              <a:t>‹#›</a:t>
            </a:fld>
            <a:endParaRPr lang="en-US" altLang="en-US" dirty="0"/>
          </a:p>
        </p:txBody>
      </p:sp>
    </p:spTree>
    <p:extLst>
      <p:ext uri="{BB962C8B-B14F-4D97-AF65-F5344CB8AC3E}">
        <p14:creationId xmlns:p14="http://schemas.microsoft.com/office/powerpoint/2010/main" val="620587234"/>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51B30A-0ED5-46EB-853E-2AD11B4C2BD8}"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EFF5081-AF55-44D1-A406-91E7B5B0FA4C}" type="slidenum">
              <a:rPr lang="en-US" altLang="en-US"/>
              <a:pPr/>
              <a:t>‹#›</a:t>
            </a:fld>
            <a:endParaRPr lang="en-US" altLang="en-US" dirty="0"/>
          </a:p>
        </p:txBody>
      </p:sp>
    </p:spTree>
    <p:extLst>
      <p:ext uri="{BB962C8B-B14F-4D97-AF65-F5344CB8AC3E}">
        <p14:creationId xmlns:p14="http://schemas.microsoft.com/office/powerpoint/2010/main" val="3803544643"/>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3031C7-F5B6-4391-B8BC-795D08C83398}"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3F5B5489-1105-4D38-9E7F-FE2213E7DA51}" type="slidenum">
              <a:rPr lang="en-US" altLang="en-US"/>
              <a:pPr/>
              <a:t>‹#›</a:t>
            </a:fld>
            <a:endParaRPr lang="en-US" altLang="en-US" dirty="0"/>
          </a:p>
        </p:txBody>
      </p:sp>
    </p:spTree>
    <p:extLst>
      <p:ext uri="{BB962C8B-B14F-4D97-AF65-F5344CB8AC3E}">
        <p14:creationId xmlns:p14="http://schemas.microsoft.com/office/powerpoint/2010/main" val="918988346"/>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A20D1C-D0B8-4BF6-9D2D-CF0BA3F1321C}"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F62D155-07EF-4070-BA6F-545088AD3EA5}" type="slidenum">
              <a:rPr lang="en-US" altLang="en-US"/>
              <a:pPr/>
              <a:t>‹#›</a:t>
            </a:fld>
            <a:endParaRPr lang="en-US" altLang="en-US" dirty="0"/>
          </a:p>
        </p:txBody>
      </p:sp>
    </p:spTree>
    <p:extLst>
      <p:ext uri="{BB962C8B-B14F-4D97-AF65-F5344CB8AC3E}">
        <p14:creationId xmlns:p14="http://schemas.microsoft.com/office/powerpoint/2010/main" val="3328383587"/>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660078-14EC-4E18-8CB0-4E7BDFBAC350}"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22E7E84-3F99-4210-9022-D40DFF54808B}" type="slidenum">
              <a:rPr lang="en-US" altLang="en-US"/>
              <a:pPr/>
              <a:t>‹#›</a:t>
            </a:fld>
            <a:endParaRPr lang="en-US" altLang="en-US" dirty="0"/>
          </a:p>
        </p:txBody>
      </p:sp>
    </p:spTree>
    <p:extLst>
      <p:ext uri="{BB962C8B-B14F-4D97-AF65-F5344CB8AC3E}">
        <p14:creationId xmlns:p14="http://schemas.microsoft.com/office/powerpoint/2010/main" val="3436197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50F125-90F4-4A6E-A298-54996BD90148}"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EFAA03-E94A-4DF3-8DCD-E330EB86EA2F}" type="slidenum">
              <a:rPr lang="en-US" altLang="en-US"/>
              <a:pPr/>
              <a:t>‹#›</a:t>
            </a:fld>
            <a:endParaRPr lang="en-US" altLang="en-US" dirty="0"/>
          </a:p>
        </p:txBody>
      </p:sp>
    </p:spTree>
    <p:extLst>
      <p:ext uri="{BB962C8B-B14F-4D97-AF65-F5344CB8AC3E}">
        <p14:creationId xmlns:p14="http://schemas.microsoft.com/office/powerpoint/2010/main" val="36465695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36BAB-BDA3-407D-B964-6DDDFFED035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7A932ED2-875F-415D-A19A-0652532F6EB9}" type="slidenum">
              <a:rPr lang="en-US" altLang="en-US"/>
              <a:pPr/>
              <a:t>‹#›</a:t>
            </a:fld>
            <a:endParaRPr lang="en-US" altLang="en-US" dirty="0"/>
          </a:p>
        </p:txBody>
      </p:sp>
    </p:spTree>
    <p:extLst>
      <p:ext uri="{BB962C8B-B14F-4D97-AF65-F5344CB8AC3E}">
        <p14:creationId xmlns:p14="http://schemas.microsoft.com/office/powerpoint/2010/main" val="87476256"/>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B873EB-4404-455F-92E7-180838CFAB92}"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C5FFCF47-2F64-43AF-B83A-2CC31BE532D8}" type="slidenum">
              <a:rPr lang="en-US" altLang="en-US"/>
              <a:pPr/>
              <a:t>‹#›</a:t>
            </a:fld>
            <a:endParaRPr lang="en-US" altLang="en-US" dirty="0"/>
          </a:p>
        </p:txBody>
      </p:sp>
    </p:spTree>
    <p:extLst>
      <p:ext uri="{BB962C8B-B14F-4D97-AF65-F5344CB8AC3E}">
        <p14:creationId xmlns:p14="http://schemas.microsoft.com/office/powerpoint/2010/main" val="33456789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DEC4F5-BE91-400C-926A-A4738098C073}"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DA2322E8-91AC-4638-B46C-5AF53BAD9115}" type="slidenum">
              <a:rPr lang="en-US" altLang="en-US"/>
              <a:pPr/>
              <a:t>‹#›</a:t>
            </a:fld>
            <a:endParaRPr lang="en-US" altLang="en-US" dirty="0"/>
          </a:p>
        </p:txBody>
      </p:sp>
    </p:spTree>
    <p:extLst>
      <p:ext uri="{BB962C8B-B14F-4D97-AF65-F5344CB8AC3E}">
        <p14:creationId xmlns:p14="http://schemas.microsoft.com/office/powerpoint/2010/main" val="836311951"/>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C2A6C2-34C9-48E2-B072-B1CC072B3159}"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CCEBF364-8DBF-41E3-9A39-61125E02B3B9}" type="slidenum">
              <a:rPr lang="en-US" altLang="en-US"/>
              <a:pPr/>
              <a:t>‹#›</a:t>
            </a:fld>
            <a:endParaRPr lang="en-US" altLang="en-US" dirty="0"/>
          </a:p>
        </p:txBody>
      </p:sp>
    </p:spTree>
    <p:extLst>
      <p:ext uri="{BB962C8B-B14F-4D97-AF65-F5344CB8AC3E}">
        <p14:creationId xmlns:p14="http://schemas.microsoft.com/office/powerpoint/2010/main" val="3173163467"/>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DFCC35-62B6-47BA-8DB7-790A019CBAB3}"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3120351B-2B15-48CB-8F92-C8A435D25BE5}" type="slidenum">
              <a:rPr lang="en-US" altLang="en-US"/>
              <a:pPr/>
              <a:t>‹#›</a:t>
            </a:fld>
            <a:endParaRPr lang="en-US" altLang="en-US" dirty="0"/>
          </a:p>
        </p:txBody>
      </p:sp>
    </p:spTree>
    <p:extLst>
      <p:ext uri="{BB962C8B-B14F-4D97-AF65-F5344CB8AC3E}">
        <p14:creationId xmlns:p14="http://schemas.microsoft.com/office/powerpoint/2010/main" val="2712714365"/>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06A011-9E58-4B1F-A189-AFC3F74F7A79}"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B273492A-1575-4BE4-B265-59A1AAD10E68}" type="slidenum">
              <a:rPr lang="en-US" altLang="en-US"/>
              <a:pPr/>
              <a:t>‹#›</a:t>
            </a:fld>
            <a:endParaRPr lang="en-US" altLang="en-US" dirty="0"/>
          </a:p>
        </p:txBody>
      </p:sp>
    </p:spTree>
    <p:extLst>
      <p:ext uri="{BB962C8B-B14F-4D97-AF65-F5344CB8AC3E}">
        <p14:creationId xmlns:p14="http://schemas.microsoft.com/office/powerpoint/2010/main" val="3906432233"/>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60963-E286-47E6-BD78-F85F079A70C5}"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22A3B855-269A-4A1B-A060-6EACEC76C4AE}" type="slidenum">
              <a:rPr lang="en-US" altLang="en-US"/>
              <a:pPr/>
              <a:t>‹#›</a:t>
            </a:fld>
            <a:endParaRPr lang="en-US" altLang="en-US" dirty="0"/>
          </a:p>
        </p:txBody>
      </p:sp>
    </p:spTree>
    <p:extLst>
      <p:ext uri="{BB962C8B-B14F-4D97-AF65-F5344CB8AC3E}">
        <p14:creationId xmlns:p14="http://schemas.microsoft.com/office/powerpoint/2010/main" val="298602097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0963A6-F8A0-4E0A-8448-400F4506CBA1}"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7B028D4-792B-460B-92BB-18768D07D583}" type="slidenum">
              <a:rPr lang="en-US" altLang="en-US"/>
              <a:pPr/>
              <a:t>‹#›</a:t>
            </a:fld>
            <a:endParaRPr lang="en-US" altLang="en-US" dirty="0"/>
          </a:p>
        </p:txBody>
      </p:sp>
    </p:spTree>
    <p:extLst>
      <p:ext uri="{BB962C8B-B14F-4D97-AF65-F5344CB8AC3E}">
        <p14:creationId xmlns:p14="http://schemas.microsoft.com/office/powerpoint/2010/main" val="3545282578"/>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2E0603-1B37-4E6B-8897-C67B1125CFC7}"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8F4FF2C-CA72-46EE-98CB-AE19F300F6B0}" type="slidenum">
              <a:rPr lang="en-US" altLang="en-US"/>
              <a:pPr/>
              <a:t>‹#›</a:t>
            </a:fld>
            <a:endParaRPr lang="en-US" altLang="en-US" dirty="0"/>
          </a:p>
        </p:txBody>
      </p:sp>
    </p:spTree>
    <p:extLst>
      <p:ext uri="{BB962C8B-B14F-4D97-AF65-F5344CB8AC3E}">
        <p14:creationId xmlns:p14="http://schemas.microsoft.com/office/powerpoint/2010/main" val="947188921"/>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9669FA-B3B3-40E7-8D7C-4752A5102A9A}"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3AF8C68-A507-4491-B6E2-46EF77BFABFD}" type="slidenum">
              <a:rPr lang="en-US" altLang="en-US"/>
              <a:pPr/>
              <a:t>‹#›</a:t>
            </a:fld>
            <a:endParaRPr lang="en-US" altLang="en-US" dirty="0"/>
          </a:p>
        </p:txBody>
      </p:sp>
    </p:spTree>
    <p:extLst>
      <p:ext uri="{BB962C8B-B14F-4D97-AF65-F5344CB8AC3E}">
        <p14:creationId xmlns:p14="http://schemas.microsoft.com/office/powerpoint/2010/main" val="41967886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9920E2-D05F-4FEB-BA40-07D95C8A1B40}"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4432030-946D-46B0-9DD7-F507DB30D980}" type="slidenum">
              <a:rPr lang="en-US" altLang="en-US"/>
              <a:pPr/>
              <a:t>‹#›</a:t>
            </a:fld>
            <a:endParaRPr lang="en-US" altLang="en-US" dirty="0"/>
          </a:p>
        </p:txBody>
      </p:sp>
    </p:spTree>
    <p:extLst>
      <p:ext uri="{BB962C8B-B14F-4D97-AF65-F5344CB8AC3E}">
        <p14:creationId xmlns:p14="http://schemas.microsoft.com/office/powerpoint/2010/main" val="29676007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691767-B5EB-442A-BA7D-76C14D02FD37}"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1D06BB0E-CC7C-4509-83D3-A9D04D91D4A0}" type="slidenum">
              <a:rPr lang="en-US" altLang="en-US"/>
              <a:pPr/>
              <a:t>‹#›</a:t>
            </a:fld>
            <a:endParaRPr lang="en-US" altLang="en-US" dirty="0"/>
          </a:p>
        </p:txBody>
      </p:sp>
    </p:spTree>
    <p:extLst>
      <p:ext uri="{BB962C8B-B14F-4D97-AF65-F5344CB8AC3E}">
        <p14:creationId xmlns:p14="http://schemas.microsoft.com/office/powerpoint/2010/main" val="3311689858"/>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F411A1-F16F-40E9-B36C-5E9D39283B3A}"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9BF937AD-00F5-4C9A-A757-18FE7B9EACB7}" type="slidenum">
              <a:rPr lang="en-US" altLang="en-US"/>
              <a:pPr/>
              <a:t>‹#›</a:t>
            </a:fld>
            <a:endParaRPr lang="en-US" altLang="en-US" dirty="0"/>
          </a:p>
        </p:txBody>
      </p:sp>
    </p:spTree>
    <p:extLst>
      <p:ext uri="{BB962C8B-B14F-4D97-AF65-F5344CB8AC3E}">
        <p14:creationId xmlns:p14="http://schemas.microsoft.com/office/powerpoint/2010/main" val="1218034907"/>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D814CE-502F-4ED2-BD5E-C30080713E08}"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0AA8F918-DC52-453B-BA87-7A9F539B7476}" type="slidenum">
              <a:rPr lang="en-US" altLang="en-US"/>
              <a:pPr/>
              <a:t>‹#›</a:t>
            </a:fld>
            <a:endParaRPr lang="en-US" altLang="en-US" dirty="0"/>
          </a:p>
        </p:txBody>
      </p:sp>
    </p:spTree>
    <p:extLst>
      <p:ext uri="{BB962C8B-B14F-4D97-AF65-F5344CB8AC3E}">
        <p14:creationId xmlns:p14="http://schemas.microsoft.com/office/powerpoint/2010/main" val="1594037906"/>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37CAC5-6AB6-4904-8383-D1D09190E9BE}"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8C5B1F31-0978-4B2B-A263-AA27FE8F9D9B}" type="slidenum">
              <a:rPr lang="en-US" altLang="en-US"/>
              <a:pPr/>
              <a:t>‹#›</a:t>
            </a:fld>
            <a:endParaRPr lang="en-US" altLang="en-US" dirty="0"/>
          </a:p>
        </p:txBody>
      </p:sp>
    </p:spTree>
    <p:extLst>
      <p:ext uri="{BB962C8B-B14F-4D97-AF65-F5344CB8AC3E}">
        <p14:creationId xmlns:p14="http://schemas.microsoft.com/office/powerpoint/2010/main" val="302632558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27A4F8-2584-4A08-A565-6E30CB4BA7D4}"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A46A1C43-B8BE-472B-BDCC-785D6BD31976}" type="slidenum">
              <a:rPr lang="en-US" altLang="en-US"/>
              <a:pPr/>
              <a:t>‹#›</a:t>
            </a:fld>
            <a:endParaRPr lang="en-US" altLang="en-US" dirty="0"/>
          </a:p>
        </p:txBody>
      </p:sp>
    </p:spTree>
    <p:extLst>
      <p:ext uri="{BB962C8B-B14F-4D97-AF65-F5344CB8AC3E}">
        <p14:creationId xmlns:p14="http://schemas.microsoft.com/office/powerpoint/2010/main" val="3456159627"/>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EA2E7-F369-4C9A-A3CC-6C12560FCECF}"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DE70989F-7904-4D56-809B-38F7FA60C291}" type="slidenum">
              <a:rPr lang="en-US" altLang="en-US"/>
              <a:pPr/>
              <a:t>‹#›</a:t>
            </a:fld>
            <a:endParaRPr lang="en-US" altLang="en-US" dirty="0"/>
          </a:p>
        </p:txBody>
      </p:sp>
    </p:spTree>
    <p:extLst>
      <p:ext uri="{BB962C8B-B14F-4D97-AF65-F5344CB8AC3E}">
        <p14:creationId xmlns:p14="http://schemas.microsoft.com/office/powerpoint/2010/main" val="3897051883"/>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164698-3D3C-409B-AD5D-A2272F80308D}"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6BFE0BDB-A746-47F7-8F06-DD39DAEEE08B}" type="slidenum">
              <a:rPr lang="en-US" altLang="en-US"/>
              <a:pPr/>
              <a:t>‹#›</a:t>
            </a:fld>
            <a:endParaRPr lang="en-US" altLang="en-US" dirty="0"/>
          </a:p>
        </p:txBody>
      </p:sp>
    </p:spTree>
    <p:extLst>
      <p:ext uri="{BB962C8B-B14F-4D97-AF65-F5344CB8AC3E}">
        <p14:creationId xmlns:p14="http://schemas.microsoft.com/office/powerpoint/2010/main" val="2804637226"/>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F1C9C9-560C-4172-B5C7-109B93DAA898}"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3E5B823-9293-40E2-934E-B4D49978663B}" type="slidenum">
              <a:rPr lang="en-US" altLang="en-US"/>
              <a:pPr/>
              <a:t>‹#›</a:t>
            </a:fld>
            <a:endParaRPr lang="en-US" altLang="en-US" dirty="0"/>
          </a:p>
        </p:txBody>
      </p:sp>
    </p:spTree>
    <p:extLst>
      <p:ext uri="{BB962C8B-B14F-4D97-AF65-F5344CB8AC3E}">
        <p14:creationId xmlns:p14="http://schemas.microsoft.com/office/powerpoint/2010/main" val="2968907418"/>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F55DA5-1E5B-407B-81C2-4C8BF5BF7734}"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A71424DA-5CE2-4A8E-9E13-A5BC819870F7}" type="slidenum">
              <a:rPr lang="en-US" altLang="en-US"/>
              <a:pPr/>
              <a:t>‹#›</a:t>
            </a:fld>
            <a:endParaRPr lang="en-US" altLang="en-US" dirty="0"/>
          </a:p>
        </p:txBody>
      </p:sp>
    </p:spTree>
    <p:extLst>
      <p:ext uri="{BB962C8B-B14F-4D97-AF65-F5344CB8AC3E}">
        <p14:creationId xmlns:p14="http://schemas.microsoft.com/office/powerpoint/2010/main" val="52690673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8D39EE-98C0-40E0-9503-BC5416D8994F}"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C0F4DC9-ACEC-48B0-84CC-77134CDF791B}" type="slidenum">
              <a:rPr lang="en-US" altLang="en-US"/>
              <a:pPr/>
              <a:t>‹#›</a:t>
            </a:fld>
            <a:endParaRPr lang="en-US" altLang="en-US" dirty="0"/>
          </a:p>
        </p:txBody>
      </p:sp>
    </p:spTree>
    <p:extLst>
      <p:ext uri="{BB962C8B-B14F-4D97-AF65-F5344CB8AC3E}">
        <p14:creationId xmlns:p14="http://schemas.microsoft.com/office/powerpoint/2010/main" val="18216582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014110-E0E8-4570-B6C7-62E7651FA49D}"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D9A5125-2E78-472D-AE62-ED8C2065F40A}" type="slidenum">
              <a:rPr lang="en-US" altLang="en-US"/>
              <a:pPr/>
              <a:t>‹#›</a:t>
            </a:fld>
            <a:endParaRPr lang="en-US" altLang="en-US" dirty="0"/>
          </a:p>
        </p:txBody>
      </p:sp>
    </p:spTree>
    <p:extLst>
      <p:ext uri="{BB962C8B-B14F-4D97-AF65-F5344CB8AC3E}">
        <p14:creationId xmlns:p14="http://schemas.microsoft.com/office/powerpoint/2010/main" val="25365226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30C550-F764-44EC-A408-F46C750B355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E7B38863-8A55-4B76-9E26-24F50D81FA11}" type="slidenum">
              <a:rPr lang="en-US" altLang="en-US"/>
              <a:pPr/>
              <a:t>‹#›</a:t>
            </a:fld>
            <a:endParaRPr lang="en-US" altLang="en-US" dirty="0"/>
          </a:p>
        </p:txBody>
      </p:sp>
    </p:spTree>
    <p:extLst>
      <p:ext uri="{BB962C8B-B14F-4D97-AF65-F5344CB8AC3E}">
        <p14:creationId xmlns:p14="http://schemas.microsoft.com/office/powerpoint/2010/main" val="4023469818"/>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8582EF-3FC6-4002-82D5-B5A01BE40386}"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37BA7506-604C-4C28-A8E5-FDCAB857C2BA}" type="slidenum">
              <a:rPr lang="en-US" altLang="en-US"/>
              <a:pPr/>
              <a:t>‹#›</a:t>
            </a:fld>
            <a:endParaRPr lang="en-US" altLang="en-US" dirty="0"/>
          </a:p>
        </p:txBody>
      </p:sp>
    </p:spTree>
    <p:extLst>
      <p:ext uri="{BB962C8B-B14F-4D97-AF65-F5344CB8AC3E}">
        <p14:creationId xmlns:p14="http://schemas.microsoft.com/office/powerpoint/2010/main" val="1186744799"/>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94B4A1-C84E-4AF6-8C1F-09B4B052C746}"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B773D74-2CB0-4CBD-BF0A-B57B724AE0D8}" type="slidenum">
              <a:rPr lang="en-US" altLang="en-US"/>
              <a:pPr/>
              <a:t>‹#›</a:t>
            </a:fld>
            <a:endParaRPr lang="en-US" altLang="en-US" dirty="0"/>
          </a:p>
        </p:txBody>
      </p:sp>
    </p:spTree>
    <p:extLst>
      <p:ext uri="{BB962C8B-B14F-4D97-AF65-F5344CB8AC3E}">
        <p14:creationId xmlns:p14="http://schemas.microsoft.com/office/powerpoint/2010/main" val="1133845933"/>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8F53C9-7589-4BBE-8DB4-560AFAAF1593}"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1DE11E42-6222-4137-8902-E8D8478A65C4}" type="slidenum">
              <a:rPr lang="en-US" altLang="en-US"/>
              <a:pPr/>
              <a:t>‹#›</a:t>
            </a:fld>
            <a:endParaRPr lang="en-US" altLang="en-US" dirty="0"/>
          </a:p>
        </p:txBody>
      </p:sp>
    </p:spTree>
    <p:extLst>
      <p:ext uri="{BB962C8B-B14F-4D97-AF65-F5344CB8AC3E}">
        <p14:creationId xmlns:p14="http://schemas.microsoft.com/office/powerpoint/2010/main" val="2643105129"/>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624E5-D581-4153-BAD6-3B20D2A7BBB2}"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A1F44BF5-852C-4E29-BB58-8EA8A9B282B2}" type="slidenum">
              <a:rPr lang="en-US" altLang="en-US"/>
              <a:pPr/>
              <a:t>‹#›</a:t>
            </a:fld>
            <a:endParaRPr lang="en-US" altLang="en-US" dirty="0"/>
          </a:p>
        </p:txBody>
      </p:sp>
    </p:spTree>
    <p:extLst>
      <p:ext uri="{BB962C8B-B14F-4D97-AF65-F5344CB8AC3E}">
        <p14:creationId xmlns:p14="http://schemas.microsoft.com/office/powerpoint/2010/main" val="899479635"/>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80066A-1633-448A-9892-7B595150E05F}"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06E2E2EF-6552-4D6E-9860-6AF240948B77}" type="slidenum">
              <a:rPr lang="en-US" altLang="en-US"/>
              <a:pPr/>
              <a:t>‹#›</a:t>
            </a:fld>
            <a:endParaRPr lang="en-US" altLang="en-US" dirty="0"/>
          </a:p>
        </p:txBody>
      </p:sp>
    </p:spTree>
    <p:extLst>
      <p:ext uri="{BB962C8B-B14F-4D97-AF65-F5344CB8AC3E}">
        <p14:creationId xmlns:p14="http://schemas.microsoft.com/office/powerpoint/2010/main" val="2921822004"/>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FE7B33-1E46-4220-9B87-4C5D4191F349}"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AB5A9EB4-2850-490A-A7E5-E6D94EA73225}" type="slidenum">
              <a:rPr lang="en-US" altLang="en-US"/>
              <a:pPr/>
              <a:t>‹#›</a:t>
            </a:fld>
            <a:endParaRPr lang="en-US" altLang="en-US" dirty="0"/>
          </a:p>
        </p:txBody>
      </p:sp>
    </p:spTree>
    <p:extLst>
      <p:ext uri="{BB962C8B-B14F-4D97-AF65-F5344CB8AC3E}">
        <p14:creationId xmlns:p14="http://schemas.microsoft.com/office/powerpoint/2010/main" val="1551500403"/>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8DF1B7-D9B6-4BB8-897E-53688E3FE734}"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52C3EB16-75D6-4DF2-AEE9-23CFE44923EA}" type="slidenum">
              <a:rPr lang="en-US" altLang="en-US"/>
              <a:pPr/>
              <a:t>‹#›</a:t>
            </a:fld>
            <a:endParaRPr lang="en-US" altLang="en-US" dirty="0"/>
          </a:p>
        </p:txBody>
      </p:sp>
    </p:spTree>
    <p:extLst>
      <p:ext uri="{BB962C8B-B14F-4D97-AF65-F5344CB8AC3E}">
        <p14:creationId xmlns:p14="http://schemas.microsoft.com/office/powerpoint/2010/main" val="2047056104"/>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2144A7-E62F-4017-ACF0-75FDD982796F}"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58DE1FFF-DAD9-4ED1-AEF6-47AD4EF360CE}" type="slidenum">
              <a:rPr lang="en-US" altLang="en-US"/>
              <a:pPr/>
              <a:t>‹#›</a:t>
            </a:fld>
            <a:endParaRPr lang="en-US" altLang="en-US" dirty="0"/>
          </a:p>
        </p:txBody>
      </p:sp>
    </p:spTree>
    <p:extLst>
      <p:ext uri="{BB962C8B-B14F-4D97-AF65-F5344CB8AC3E}">
        <p14:creationId xmlns:p14="http://schemas.microsoft.com/office/powerpoint/2010/main" val="2108478803"/>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A126EA-5227-4610-9F62-47FBCDED26D3}"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3731BD6B-8934-4C20-9A31-BE712948A6E4}" type="slidenum">
              <a:rPr lang="en-US" altLang="en-US"/>
              <a:pPr/>
              <a:t>‹#›</a:t>
            </a:fld>
            <a:endParaRPr lang="en-US" altLang="en-US" dirty="0"/>
          </a:p>
        </p:txBody>
      </p:sp>
    </p:spTree>
    <p:extLst>
      <p:ext uri="{BB962C8B-B14F-4D97-AF65-F5344CB8AC3E}">
        <p14:creationId xmlns:p14="http://schemas.microsoft.com/office/powerpoint/2010/main" val="11340977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47495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81671-4931-4BE1-B52F-662796A27960}"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2E15F2EA-D07D-4DF0-A6FE-3427DD960408}" type="slidenum">
              <a:rPr lang="en-US" altLang="en-US"/>
              <a:pPr/>
              <a:t>‹#›</a:t>
            </a:fld>
            <a:endParaRPr lang="en-US" altLang="en-US" dirty="0"/>
          </a:p>
        </p:txBody>
      </p:sp>
    </p:spTree>
    <p:extLst>
      <p:ext uri="{BB962C8B-B14F-4D97-AF65-F5344CB8AC3E}">
        <p14:creationId xmlns:p14="http://schemas.microsoft.com/office/powerpoint/2010/main" val="2492534942"/>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BFCFF4-EE4E-4083-814D-E6EFA587A37F}"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6BDDC143-1B5A-4522-BB17-6FF94F7ED7C3}" type="slidenum">
              <a:rPr lang="en-US" altLang="en-US"/>
              <a:pPr/>
              <a:t>‹#›</a:t>
            </a:fld>
            <a:endParaRPr lang="en-US" altLang="en-US" dirty="0"/>
          </a:p>
        </p:txBody>
      </p:sp>
    </p:spTree>
    <p:extLst>
      <p:ext uri="{BB962C8B-B14F-4D97-AF65-F5344CB8AC3E}">
        <p14:creationId xmlns:p14="http://schemas.microsoft.com/office/powerpoint/2010/main" val="1660331339"/>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EDD356-9C07-41CB-95FB-1E5A5060AE7E}"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110C832B-5B59-4114-BE86-3053715379BB}" type="slidenum">
              <a:rPr lang="en-US" altLang="en-US"/>
              <a:pPr/>
              <a:t>‹#›</a:t>
            </a:fld>
            <a:endParaRPr lang="en-US" altLang="en-US" dirty="0"/>
          </a:p>
        </p:txBody>
      </p:sp>
    </p:spTree>
    <p:extLst>
      <p:ext uri="{BB962C8B-B14F-4D97-AF65-F5344CB8AC3E}">
        <p14:creationId xmlns:p14="http://schemas.microsoft.com/office/powerpoint/2010/main" val="2874162427"/>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A83C9D-2CF7-403F-BBD2-A7C4D6646AA5}"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9810FBCD-AA1B-432D-A71B-B4E0FF244204}" type="slidenum">
              <a:rPr lang="en-US" altLang="en-US"/>
              <a:pPr/>
              <a:t>‹#›</a:t>
            </a:fld>
            <a:endParaRPr lang="en-US" altLang="en-US" dirty="0"/>
          </a:p>
        </p:txBody>
      </p:sp>
    </p:spTree>
    <p:extLst>
      <p:ext uri="{BB962C8B-B14F-4D97-AF65-F5344CB8AC3E}">
        <p14:creationId xmlns:p14="http://schemas.microsoft.com/office/powerpoint/2010/main" val="3873735332"/>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F1D3E8-68FC-4FD2-BCC1-D8FE591AD249}"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62927296-34BA-4235-9F16-94EEAA4BC637}" type="slidenum">
              <a:rPr lang="en-US" altLang="en-US"/>
              <a:pPr/>
              <a:t>‹#›</a:t>
            </a:fld>
            <a:endParaRPr lang="en-US" altLang="en-US" dirty="0"/>
          </a:p>
        </p:txBody>
      </p:sp>
    </p:spTree>
    <p:extLst>
      <p:ext uri="{BB962C8B-B14F-4D97-AF65-F5344CB8AC3E}">
        <p14:creationId xmlns:p14="http://schemas.microsoft.com/office/powerpoint/2010/main" val="3166765363"/>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7F46F5-E362-4A3E-BD0A-4A422EA93D7C}"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E15219EE-4320-47CC-BAF9-8C1B13927181}" type="slidenum">
              <a:rPr lang="en-US" altLang="en-US"/>
              <a:pPr/>
              <a:t>‹#›</a:t>
            </a:fld>
            <a:endParaRPr lang="en-US" altLang="en-US" dirty="0"/>
          </a:p>
        </p:txBody>
      </p:sp>
    </p:spTree>
    <p:extLst>
      <p:ext uri="{BB962C8B-B14F-4D97-AF65-F5344CB8AC3E}">
        <p14:creationId xmlns:p14="http://schemas.microsoft.com/office/powerpoint/2010/main" val="1663521373"/>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0067A-14D9-450E-B433-88CAECE66336}"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9ED149DD-775A-4D92-9698-D89D8DCBEB94}" type="slidenum">
              <a:rPr lang="en-US" altLang="en-US"/>
              <a:pPr/>
              <a:t>‹#›</a:t>
            </a:fld>
            <a:endParaRPr lang="en-US" altLang="en-US" dirty="0"/>
          </a:p>
        </p:txBody>
      </p:sp>
    </p:spTree>
    <p:extLst>
      <p:ext uri="{BB962C8B-B14F-4D97-AF65-F5344CB8AC3E}">
        <p14:creationId xmlns:p14="http://schemas.microsoft.com/office/powerpoint/2010/main" val="3702355553"/>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E2B70A-2D98-477D-A685-361C63E5AC11}"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1084C165-041C-4696-BC5B-B39823077C29}" type="slidenum">
              <a:rPr lang="en-US" altLang="en-US"/>
              <a:pPr/>
              <a:t>‹#›</a:t>
            </a:fld>
            <a:endParaRPr lang="en-US" altLang="en-US" dirty="0"/>
          </a:p>
        </p:txBody>
      </p:sp>
    </p:spTree>
    <p:extLst>
      <p:ext uri="{BB962C8B-B14F-4D97-AF65-F5344CB8AC3E}">
        <p14:creationId xmlns:p14="http://schemas.microsoft.com/office/powerpoint/2010/main" val="2714856184"/>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BFF924-616D-4C99-B406-944AC2CFCEE1}"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8122450A-7559-4282-B4BD-563C0CA5F040}" type="slidenum">
              <a:rPr lang="en-US" altLang="en-US"/>
              <a:pPr/>
              <a:t>‹#›</a:t>
            </a:fld>
            <a:endParaRPr lang="en-US" altLang="en-US" dirty="0"/>
          </a:p>
        </p:txBody>
      </p:sp>
    </p:spTree>
    <p:extLst>
      <p:ext uri="{BB962C8B-B14F-4D97-AF65-F5344CB8AC3E}">
        <p14:creationId xmlns:p14="http://schemas.microsoft.com/office/powerpoint/2010/main" val="767308710"/>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64E9F2-81EB-4825-90E4-32D6C21E534C}"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4384CDD3-7F3C-431D-9898-ED38B3422DA9}" type="slidenum">
              <a:rPr lang="en-US" altLang="en-US"/>
              <a:pPr/>
              <a:t>‹#›</a:t>
            </a:fld>
            <a:endParaRPr lang="en-US" altLang="en-US" dirty="0"/>
          </a:p>
        </p:txBody>
      </p:sp>
    </p:spTree>
    <p:extLst>
      <p:ext uri="{BB962C8B-B14F-4D97-AF65-F5344CB8AC3E}">
        <p14:creationId xmlns:p14="http://schemas.microsoft.com/office/powerpoint/2010/main" val="24199731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020E678-5245-42F3-914C-5F9F8EB7B16A}" type="datetime1">
              <a:rPr lang="en-US"/>
              <a:pPr>
                <a:defRPr/>
              </a:pPr>
              <a:t>11/5/2018</a:t>
            </a:fld>
            <a:endParaRPr lang="en-US" dirty="0"/>
          </a:p>
        </p:txBody>
      </p:sp>
      <p:sp>
        <p:nvSpPr>
          <p:cNvPr id="10"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B064A8-F4E1-463D-A420-CBEE3100423E}" type="slidenum">
              <a:rPr lang="en-US" altLang="en-US"/>
              <a:pPr/>
              <a:t>‹#›</a:t>
            </a:fld>
            <a:endParaRPr lang="en-US" altLang="en-US" dirty="0"/>
          </a:p>
        </p:txBody>
      </p:sp>
    </p:spTree>
    <p:extLst>
      <p:ext uri="{BB962C8B-B14F-4D97-AF65-F5344CB8AC3E}">
        <p14:creationId xmlns:p14="http://schemas.microsoft.com/office/powerpoint/2010/main" val="32071646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BB423E-81FE-4166-85AD-B3666BB26465}"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2AF3B35F-2752-4A92-9A4B-83081E5C68DB}" type="slidenum">
              <a:rPr lang="en-US" altLang="en-US"/>
              <a:pPr/>
              <a:t>‹#›</a:t>
            </a:fld>
            <a:endParaRPr lang="en-US" altLang="en-US" dirty="0"/>
          </a:p>
        </p:txBody>
      </p:sp>
    </p:spTree>
    <p:extLst>
      <p:ext uri="{BB962C8B-B14F-4D97-AF65-F5344CB8AC3E}">
        <p14:creationId xmlns:p14="http://schemas.microsoft.com/office/powerpoint/2010/main" val="3582772519"/>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FBE3EE-0E1E-4F4D-A194-51E0B9E207C8}"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B6AF2CF7-8256-47CB-8634-F302AA860994}" type="slidenum">
              <a:rPr lang="en-US" altLang="en-US"/>
              <a:pPr/>
              <a:t>‹#›</a:t>
            </a:fld>
            <a:endParaRPr lang="en-US" altLang="en-US" dirty="0"/>
          </a:p>
        </p:txBody>
      </p:sp>
    </p:spTree>
    <p:extLst>
      <p:ext uri="{BB962C8B-B14F-4D97-AF65-F5344CB8AC3E}">
        <p14:creationId xmlns:p14="http://schemas.microsoft.com/office/powerpoint/2010/main" val="231298969"/>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8A59AD-95D2-4A93-AE09-71A3105B938F}"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D2EC5DF5-3F10-4A1D-826F-32A1BF004321}" type="slidenum">
              <a:rPr lang="en-US" altLang="en-US"/>
              <a:pPr/>
              <a:t>‹#›</a:t>
            </a:fld>
            <a:endParaRPr lang="en-US" altLang="en-US" dirty="0"/>
          </a:p>
        </p:txBody>
      </p:sp>
    </p:spTree>
    <p:extLst>
      <p:ext uri="{BB962C8B-B14F-4D97-AF65-F5344CB8AC3E}">
        <p14:creationId xmlns:p14="http://schemas.microsoft.com/office/powerpoint/2010/main" val="795735091"/>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430D83-BB8A-4CD8-9D65-68E731494B1F}"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9799762-59FE-4C57-A054-33F195277B96}" type="slidenum">
              <a:rPr lang="en-US" altLang="en-US"/>
              <a:pPr/>
              <a:t>‹#›</a:t>
            </a:fld>
            <a:endParaRPr lang="en-US" altLang="en-US" dirty="0"/>
          </a:p>
        </p:txBody>
      </p:sp>
    </p:spTree>
    <p:extLst>
      <p:ext uri="{BB962C8B-B14F-4D97-AF65-F5344CB8AC3E}">
        <p14:creationId xmlns:p14="http://schemas.microsoft.com/office/powerpoint/2010/main" val="1599876199"/>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4F8E7D-3C05-4C44-91BA-97AC3DC535F2}"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39A3E40-2D2E-48B0-9D71-5B7444C4928C}" type="slidenum">
              <a:rPr lang="en-US" altLang="en-US"/>
              <a:pPr/>
              <a:t>‹#›</a:t>
            </a:fld>
            <a:endParaRPr lang="en-US" altLang="en-US" dirty="0"/>
          </a:p>
        </p:txBody>
      </p:sp>
    </p:spTree>
    <p:extLst>
      <p:ext uri="{BB962C8B-B14F-4D97-AF65-F5344CB8AC3E}">
        <p14:creationId xmlns:p14="http://schemas.microsoft.com/office/powerpoint/2010/main" val="146570211"/>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09F515-EEAF-4C68-A982-455D3BD2EC70}"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74B80C05-65EB-4F0F-8056-89F24F2C6D42}" type="slidenum">
              <a:rPr lang="en-US" altLang="en-US"/>
              <a:pPr/>
              <a:t>‹#›</a:t>
            </a:fld>
            <a:endParaRPr lang="en-US" altLang="en-US" dirty="0"/>
          </a:p>
        </p:txBody>
      </p:sp>
    </p:spTree>
    <p:extLst>
      <p:ext uri="{BB962C8B-B14F-4D97-AF65-F5344CB8AC3E}">
        <p14:creationId xmlns:p14="http://schemas.microsoft.com/office/powerpoint/2010/main" val="3377194719"/>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D89748-6675-4F14-B8AA-D7CE0EB5EEDA}"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5CCF393E-0264-4DFA-BF17-55DFDAF484EE}" type="slidenum">
              <a:rPr lang="en-US" altLang="en-US"/>
              <a:pPr/>
              <a:t>‹#›</a:t>
            </a:fld>
            <a:endParaRPr lang="en-US" altLang="en-US" dirty="0"/>
          </a:p>
        </p:txBody>
      </p:sp>
    </p:spTree>
    <p:extLst>
      <p:ext uri="{BB962C8B-B14F-4D97-AF65-F5344CB8AC3E}">
        <p14:creationId xmlns:p14="http://schemas.microsoft.com/office/powerpoint/2010/main" val="3730880002"/>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50AF69-DDD1-442E-B119-5AA017910EA8}"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B8234997-27F1-4790-8BD1-C5D9B5D4294B}" type="slidenum">
              <a:rPr lang="en-US" altLang="en-US"/>
              <a:pPr/>
              <a:t>‹#›</a:t>
            </a:fld>
            <a:endParaRPr lang="en-US" altLang="en-US" dirty="0"/>
          </a:p>
        </p:txBody>
      </p:sp>
    </p:spTree>
    <p:extLst>
      <p:ext uri="{BB962C8B-B14F-4D97-AF65-F5344CB8AC3E}">
        <p14:creationId xmlns:p14="http://schemas.microsoft.com/office/powerpoint/2010/main" val="1229755384"/>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9655F-6DC0-4A3C-82F5-9129DEEA4418}"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219618C5-002E-43ED-91F5-93542EB7D83F}" type="slidenum">
              <a:rPr lang="en-US" altLang="en-US"/>
              <a:pPr/>
              <a:t>‹#›</a:t>
            </a:fld>
            <a:endParaRPr lang="en-US" altLang="en-US" dirty="0"/>
          </a:p>
        </p:txBody>
      </p:sp>
    </p:spTree>
    <p:extLst>
      <p:ext uri="{BB962C8B-B14F-4D97-AF65-F5344CB8AC3E}">
        <p14:creationId xmlns:p14="http://schemas.microsoft.com/office/powerpoint/2010/main" val="1775292061"/>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81AFB4-0491-48F3-BDE3-1AEE09112793}"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0BB7D625-CE9D-41D7-AD76-55414BF545AA}" type="slidenum">
              <a:rPr lang="en-US" altLang="en-US"/>
              <a:pPr/>
              <a:t>‹#›</a:t>
            </a:fld>
            <a:endParaRPr lang="en-US" altLang="en-US" dirty="0"/>
          </a:p>
        </p:txBody>
      </p:sp>
    </p:spTree>
    <p:extLst>
      <p:ext uri="{BB962C8B-B14F-4D97-AF65-F5344CB8AC3E}">
        <p14:creationId xmlns:p14="http://schemas.microsoft.com/office/powerpoint/2010/main" val="52854470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F8F28F58-A60B-413C-BBE0-7EC8BC0FF1B8}" type="datetime1">
              <a:rPr lang="en-US"/>
              <a:pPr>
                <a:defRPr/>
              </a:pPr>
              <a:t>11/5/2018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3C738A-C27E-40B6-8859-EAE9E495DF67}" type="slidenum">
              <a:rPr lang="en-US" altLang="en-US"/>
              <a:pPr/>
              <a:t>‹#›</a:t>
            </a:fld>
            <a:endParaRPr lang="en-US" altLang="en-US" dirty="0"/>
          </a:p>
        </p:txBody>
      </p:sp>
    </p:spTree>
    <p:extLst>
      <p:ext uri="{BB962C8B-B14F-4D97-AF65-F5344CB8AC3E}">
        <p14:creationId xmlns:p14="http://schemas.microsoft.com/office/powerpoint/2010/main" val="28626435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764C14-5C91-4EC3-ABC8-794B8944236E}"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3909E43E-164E-43E0-BAFD-322C902D3708}" type="slidenum">
              <a:rPr lang="en-US" altLang="en-US"/>
              <a:pPr/>
              <a:t>‹#›</a:t>
            </a:fld>
            <a:endParaRPr lang="en-US" altLang="en-US" dirty="0"/>
          </a:p>
        </p:txBody>
      </p:sp>
    </p:spTree>
    <p:extLst>
      <p:ext uri="{BB962C8B-B14F-4D97-AF65-F5344CB8AC3E}">
        <p14:creationId xmlns:p14="http://schemas.microsoft.com/office/powerpoint/2010/main" val="3434178351"/>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3EA6A5-2F26-47C1-A05D-0B524277BB51}"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C453046-9A24-4819-B8CD-2E366C0F28CA}" type="slidenum">
              <a:rPr lang="en-US" altLang="en-US"/>
              <a:pPr/>
              <a:t>‹#›</a:t>
            </a:fld>
            <a:endParaRPr lang="en-US" altLang="en-US" dirty="0"/>
          </a:p>
        </p:txBody>
      </p:sp>
    </p:spTree>
    <p:extLst>
      <p:ext uri="{BB962C8B-B14F-4D97-AF65-F5344CB8AC3E}">
        <p14:creationId xmlns:p14="http://schemas.microsoft.com/office/powerpoint/2010/main" val="3452951843"/>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19A249-9243-495F-BF95-03964339E1D8}"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43B9876A-FCC7-459C-B86A-61378E505A4A}" type="slidenum">
              <a:rPr lang="en-US" altLang="en-US"/>
              <a:pPr/>
              <a:t>‹#›</a:t>
            </a:fld>
            <a:endParaRPr lang="en-US" altLang="en-US" dirty="0"/>
          </a:p>
        </p:txBody>
      </p:sp>
    </p:spTree>
    <p:extLst>
      <p:ext uri="{BB962C8B-B14F-4D97-AF65-F5344CB8AC3E}">
        <p14:creationId xmlns:p14="http://schemas.microsoft.com/office/powerpoint/2010/main" val="2210119550"/>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AA986856-8B57-4E58-A6F2-6E27D49992CA}" type="datetime1">
              <a:rPr lang="en-US"/>
              <a:pPr>
                <a:defRPr/>
              </a:pPr>
              <a:t>11/5/2018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5725B168-D0A7-47E4-BF37-CE595F3FA909}" type="slidenum">
              <a:rPr lang="en-US" altLang="en-US"/>
              <a:pPr/>
              <a:t>‹#›</a:t>
            </a:fld>
            <a:endParaRPr lang="en-US" altLang="en-US" dirty="0"/>
          </a:p>
        </p:txBody>
      </p:sp>
    </p:spTree>
    <p:extLst>
      <p:ext uri="{BB962C8B-B14F-4D97-AF65-F5344CB8AC3E}">
        <p14:creationId xmlns:p14="http://schemas.microsoft.com/office/powerpoint/2010/main" val="16913216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C1D20E-FA50-49B3-A490-7427A3CDC1B5}"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D2FAAC5-A578-4321-A9D0-E4A72A92683D}" type="slidenum">
              <a:rPr lang="en-US" altLang="en-US"/>
              <a:pPr/>
              <a:t>‹#›</a:t>
            </a:fld>
            <a:endParaRPr lang="en-US" altLang="en-US" dirty="0"/>
          </a:p>
        </p:txBody>
      </p:sp>
    </p:spTree>
    <p:extLst>
      <p:ext uri="{BB962C8B-B14F-4D97-AF65-F5344CB8AC3E}">
        <p14:creationId xmlns:p14="http://schemas.microsoft.com/office/powerpoint/2010/main" val="12350878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C901D0-BD74-4F2D-9A38-3474FCD5D036}"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C0D5CE-C77E-4751-85E5-E8079509316D}" type="slidenum">
              <a:rPr lang="en-US" altLang="en-US"/>
              <a:pPr/>
              <a:t>‹#›</a:t>
            </a:fld>
            <a:endParaRPr lang="en-US" altLang="en-US" dirty="0"/>
          </a:p>
        </p:txBody>
      </p:sp>
    </p:spTree>
    <p:extLst>
      <p:ext uri="{BB962C8B-B14F-4D97-AF65-F5344CB8AC3E}">
        <p14:creationId xmlns:p14="http://schemas.microsoft.com/office/powerpoint/2010/main" val="389329906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BAD30E-5769-490F-BB8B-C16A3E069458}"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C4A89D7-DF18-4613-8AED-FC482B07C505}" type="slidenum">
              <a:rPr lang="en-US" altLang="en-US"/>
              <a:pPr/>
              <a:t>‹#›</a:t>
            </a:fld>
            <a:endParaRPr lang="en-US" altLang="en-US" dirty="0"/>
          </a:p>
        </p:txBody>
      </p:sp>
    </p:spTree>
    <p:extLst>
      <p:ext uri="{BB962C8B-B14F-4D97-AF65-F5344CB8AC3E}">
        <p14:creationId xmlns:p14="http://schemas.microsoft.com/office/powerpoint/2010/main" val="7240931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1E1F4D6-9C0D-41A9-8B7A-0BA7EAA13048}" type="datetime1">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4321EF63-C7E7-4537-BC12-F447D1154906}" type="slidenum">
              <a:rPr lang="en-US" altLang="en-US"/>
              <a:pPr/>
              <a:t>‹#›</a:t>
            </a:fld>
            <a:endParaRPr lang="en-US" altLang="en-US" dirty="0"/>
          </a:p>
        </p:txBody>
      </p:sp>
    </p:spTree>
    <p:extLst>
      <p:ext uri="{BB962C8B-B14F-4D97-AF65-F5344CB8AC3E}">
        <p14:creationId xmlns:p14="http://schemas.microsoft.com/office/powerpoint/2010/main" val="2533048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5AE45B-F7BA-45CF-A389-902F26F2BF75}" type="datetime1">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EF451D93-613D-4E8D-8A88-8916BA387B8E}" type="slidenum">
              <a:rPr lang="en-US" altLang="en-US"/>
              <a:pPr/>
              <a:t>‹#›</a:t>
            </a:fld>
            <a:endParaRPr lang="en-US" altLang="en-US" dirty="0"/>
          </a:p>
        </p:txBody>
      </p:sp>
    </p:spTree>
    <p:extLst>
      <p:ext uri="{BB962C8B-B14F-4D97-AF65-F5344CB8AC3E}">
        <p14:creationId xmlns:p14="http://schemas.microsoft.com/office/powerpoint/2010/main" val="916518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865073-5E1B-4668-B1CF-7EEBFF8AEE4B}" type="datetime1">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6EA0E09-D781-4794-89C6-2FE827751BB5}" type="slidenum">
              <a:rPr lang="en-US" altLang="en-US"/>
              <a:pPr/>
              <a:t>‹#›</a:t>
            </a:fld>
            <a:endParaRPr lang="en-US" altLang="en-US" dirty="0"/>
          </a:p>
        </p:txBody>
      </p:sp>
    </p:spTree>
    <p:extLst>
      <p:ext uri="{BB962C8B-B14F-4D97-AF65-F5344CB8AC3E}">
        <p14:creationId xmlns:p14="http://schemas.microsoft.com/office/powerpoint/2010/main" val="836455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A3D447FB-DF00-4FDD-AC5D-FDF51BAA465E}" type="datetime1">
              <a:rPr lang="en-US"/>
              <a:pPr>
                <a:defRPr/>
              </a:pPr>
              <a:t>11/5/2018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9ACC3C8-0288-44DE-AA42-CA518D4B619C}" type="slidenum">
              <a:rPr lang="en-US" altLang="en-US"/>
              <a:pPr/>
              <a:t>‹#›</a:t>
            </a:fld>
            <a:endParaRPr lang="en-US" altLang="en-US" dirty="0"/>
          </a:p>
        </p:txBody>
      </p:sp>
    </p:spTree>
    <p:extLst>
      <p:ext uri="{BB962C8B-B14F-4D97-AF65-F5344CB8AC3E}">
        <p14:creationId xmlns:p14="http://schemas.microsoft.com/office/powerpoint/2010/main" val="28247582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9F0541-BDBB-4ADC-96F5-0F187BF2E55A}"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CEB748A-594C-4BDD-AD11-D2576F3B0AC3}" type="slidenum">
              <a:rPr lang="en-US" altLang="en-US"/>
              <a:pPr/>
              <a:t>‹#›</a:t>
            </a:fld>
            <a:endParaRPr lang="en-US" altLang="en-US" dirty="0"/>
          </a:p>
        </p:txBody>
      </p:sp>
    </p:spTree>
    <p:extLst>
      <p:ext uri="{BB962C8B-B14F-4D97-AF65-F5344CB8AC3E}">
        <p14:creationId xmlns:p14="http://schemas.microsoft.com/office/powerpoint/2010/main" val="24814680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DFD8A5-3F83-43C8-9F20-F8C3A4584376}"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EC73379-1A43-4179-9844-A9D658EC7C02}" type="slidenum">
              <a:rPr lang="en-US" altLang="en-US"/>
              <a:pPr/>
              <a:t>‹#›</a:t>
            </a:fld>
            <a:endParaRPr lang="en-US" altLang="en-US" dirty="0"/>
          </a:p>
        </p:txBody>
      </p:sp>
    </p:spTree>
    <p:extLst>
      <p:ext uri="{BB962C8B-B14F-4D97-AF65-F5344CB8AC3E}">
        <p14:creationId xmlns:p14="http://schemas.microsoft.com/office/powerpoint/2010/main" val="40511093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442657-B34F-4066-B506-0E5B1CC83CA3}"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C1B9181-C53F-4E7B-B2A8-8DE5B844EB7D}" type="slidenum">
              <a:rPr lang="en-US" altLang="en-US"/>
              <a:pPr/>
              <a:t>‹#›</a:t>
            </a:fld>
            <a:endParaRPr lang="en-US" altLang="en-US" dirty="0"/>
          </a:p>
        </p:txBody>
      </p:sp>
    </p:spTree>
    <p:extLst>
      <p:ext uri="{BB962C8B-B14F-4D97-AF65-F5344CB8AC3E}">
        <p14:creationId xmlns:p14="http://schemas.microsoft.com/office/powerpoint/2010/main" val="196586134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F436F7-FD52-4CB8-BC94-122CD41B948C}"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81945F1-483D-49EB-B598-863E7E0AE449}" type="slidenum">
              <a:rPr lang="en-US" altLang="en-US"/>
              <a:pPr/>
              <a:t>‹#›</a:t>
            </a:fld>
            <a:endParaRPr lang="en-US" altLang="en-US" dirty="0"/>
          </a:p>
        </p:txBody>
      </p:sp>
    </p:spTree>
    <p:extLst>
      <p:ext uri="{BB962C8B-B14F-4D97-AF65-F5344CB8AC3E}">
        <p14:creationId xmlns:p14="http://schemas.microsoft.com/office/powerpoint/2010/main" val="15869687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2135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C1E5D309-B526-466D-98F4-08B6835C5035}" type="datetime1">
              <a:rPr lang="en-US"/>
              <a:pPr>
                <a:defRPr/>
              </a:pPr>
              <a:t>11/5/2018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BB1D6AD5-5955-43C6-B343-6255349F173D}" type="slidenum">
              <a:rPr lang="en-US" altLang="en-US"/>
              <a:pPr/>
              <a:t>‹#›</a:t>
            </a:fld>
            <a:endParaRPr lang="en-US" altLang="en-US" dirty="0"/>
          </a:p>
        </p:txBody>
      </p:sp>
    </p:spTree>
    <p:extLst>
      <p:ext uri="{BB962C8B-B14F-4D97-AF65-F5344CB8AC3E}">
        <p14:creationId xmlns:p14="http://schemas.microsoft.com/office/powerpoint/2010/main" val="180784569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5D968-DC16-4A84-A0A1-7740942F82B9}"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07DFB1-3748-4F68-8AFC-180D0C0D5DC1}" type="slidenum">
              <a:rPr lang="en-US" altLang="en-US"/>
              <a:pPr/>
              <a:t>‹#›</a:t>
            </a:fld>
            <a:endParaRPr lang="en-US" altLang="en-US" dirty="0"/>
          </a:p>
        </p:txBody>
      </p:sp>
    </p:spTree>
    <p:extLst>
      <p:ext uri="{BB962C8B-B14F-4D97-AF65-F5344CB8AC3E}">
        <p14:creationId xmlns:p14="http://schemas.microsoft.com/office/powerpoint/2010/main" val="26010318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9D3E7D3-578C-4156-9CFE-2B605AC29B09}"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25D27B3-39A8-4FC3-B7A5-463D67E5DC7A}" type="slidenum">
              <a:rPr lang="en-US" altLang="en-US"/>
              <a:pPr/>
              <a:t>‹#›</a:t>
            </a:fld>
            <a:endParaRPr lang="en-US" altLang="en-US" dirty="0"/>
          </a:p>
        </p:txBody>
      </p:sp>
    </p:spTree>
    <p:extLst>
      <p:ext uri="{BB962C8B-B14F-4D97-AF65-F5344CB8AC3E}">
        <p14:creationId xmlns:p14="http://schemas.microsoft.com/office/powerpoint/2010/main" val="268570450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4EDC13-280B-49A4-AD49-5E3838F8FB5D}"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465C4E2-EE69-456A-96CE-1D91BF62C8A0}" type="slidenum">
              <a:rPr lang="en-US" altLang="en-US"/>
              <a:pPr/>
              <a:t>‹#›</a:t>
            </a:fld>
            <a:endParaRPr lang="en-US" altLang="en-US" dirty="0"/>
          </a:p>
        </p:txBody>
      </p:sp>
    </p:spTree>
    <p:extLst>
      <p:ext uri="{BB962C8B-B14F-4D97-AF65-F5344CB8AC3E}">
        <p14:creationId xmlns:p14="http://schemas.microsoft.com/office/powerpoint/2010/main" val="266285439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C100D8-E9E9-4C1D-8E77-CA568E486161}" type="datetime1">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033458E-BFEE-4AD2-9598-05A5257CCBF6}" type="slidenum">
              <a:rPr lang="en-US" altLang="en-US"/>
              <a:pPr/>
              <a:t>‹#›</a:t>
            </a:fld>
            <a:endParaRPr lang="en-US" altLang="en-US" dirty="0"/>
          </a:p>
        </p:txBody>
      </p:sp>
    </p:spTree>
    <p:extLst>
      <p:ext uri="{BB962C8B-B14F-4D97-AF65-F5344CB8AC3E}">
        <p14:creationId xmlns:p14="http://schemas.microsoft.com/office/powerpoint/2010/main" val="2982004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2F06A1FE-491A-464A-8D0A-42994E082DBA}" type="datetime1">
              <a:rPr lang="en-US"/>
              <a:pPr>
                <a:defRPr/>
              </a:pPr>
              <a:t>11/5/2018</a:t>
            </a:fld>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330C38-B611-40C1-93B0-6BDB30E25A56}" type="slidenum">
              <a:rPr lang="en-US" altLang="en-US"/>
              <a:pPr/>
              <a:t>‹#›</a:t>
            </a:fld>
            <a:endParaRPr lang="en-US" altLang="en-US" dirty="0"/>
          </a:p>
        </p:txBody>
      </p:sp>
    </p:spTree>
    <p:extLst>
      <p:ext uri="{BB962C8B-B14F-4D97-AF65-F5344CB8AC3E}">
        <p14:creationId xmlns:p14="http://schemas.microsoft.com/office/powerpoint/2010/main" val="41248799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D057EAC-54E0-4FB1-8CD5-DC7E99533978}" type="datetime1">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7758858-AEFB-450B-8736-A59EFC4F03C3}" type="slidenum">
              <a:rPr lang="en-US" altLang="en-US"/>
              <a:pPr/>
              <a:t>‹#›</a:t>
            </a:fld>
            <a:endParaRPr lang="en-US" altLang="en-US" dirty="0"/>
          </a:p>
        </p:txBody>
      </p:sp>
    </p:spTree>
    <p:extLst>
      <p:ext uri="{BB962C8B-B14F-4D97-AF65-F5344CB8AC3E}">
        <p14:creationId xmlns:p14="http://schemas.microsoft.com/office/powerpoint/2010/main" val="2423403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1CBBF4-D15D-4957-B977-1BE27DC7B399}" type="datetime1">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B876D73-16FB-468D-85DC-6C63ACED3D7E}" type="slidenum">
              <a:rPr lang="en-US" altLang="en-US"/>
              <a:pPr/>
              <a:t>‹#›</a:t>
            </a:fld>
            <a:endParaRPr lang="en-US" altLang="en-US" dirty="0"/>
          </a:p>
        </p:txBody>
      </p:sp>
    </p:spTree>
    <p:extLst>
      <p:ext uri="{BB962C8B-B14F-4D97-AF65-F5344CB8AC3E}">
        <p14:creationId xmlns:p14="http://schemas.microsoft.com/office/powerpoint/2010/main" val="370451754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09D4B2-33FC-4689-B9A0-6C9A4F2D99DB}"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8F18EAB-987B-4EE8-A016-FCD0EA72DF15}" type="slidenum">
              <a:rPr lang="en-US" altLang="en-US"/>
              <a:pPr/>
              <a:t>‹#›</a:t>
            </a:fld>
            <a:endParaRPr lang="en-US" altLang="en-US" dirty="0"/>
          </a:p>
        </p:txBody>
      </p:sp>
    </p:spTree>
    <p:extLst>
      <p:ext uri="{BB962C8B-B14F-4D97-AF65-F5344CB8AC3E}">
        <p14:creationId xmlns:p14="http://schemas.microsoft.com/office/powerpoint/2010/main" val="109990053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CCD6B-EBD9-4F99-89D5-C31DD6192BC1}"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2398FCA-6660-4F33-B41C-A8D0ACA6251F}" type="slidenum">
              <a:rPr lang="en-US" altLang="en-US"/>
              <a:pPr/>
              <a:t>‹#›</a:t>
            </a:fld>
            <a:endParaRPr lang="en-US" altLang="en-US" dirty="0"/>
          </a:p>
        </p:txBody>
      </p:sp>
    </p:spTree>
    <p:extLst>
      <p:ext uri="{BB962C8B-B14F-4D97-AF65-F5344CB8AC3E}">
        <p14:creationId xmlns:p14="http://schemas.microsoft.com/office/powerpoint/2010/main" val="28275998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D77A6C-0EAB-4123-B139-9DBC764CF657}"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94BE839-B12C-4B7E-9CEE-F7239474A08F}" type="slidenum">
              <a:rPr lang="en-US" altLang="en-US"/>
              <a:pPr/>
              <a:t>‹#›</a:t>
            </a:fld>
            <a:endParaRPr lang="en-US" altLang="en-US" dirty="0"/>
          </a:p>
        </p:txBody>
      </p:sp>
    </p:spTree>
    <p:extLst>
      <p:ext uri="{BB962C8B-B14F-4D97-AF65-F5344CB8AC3E}">
        <p14:creationId xmlns:p14="http://schemas.microsoft.com/office/powerpoint/2010/main" val="14060348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D63DE3-01DA-4AEA-8550-06BA253021DB}"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1A63E6C-1E2F-4661-B31C-67C6C39DDFBE}" type="slidenum">
              <a:rPr lang="en-US" altLang="en-US"/>
              <a:pPr/>
              <a:t>‹#›</a:t>
            </a:fld>
            <a:endParaRPr lang="en-US" altLang="en-US" dirty="0"/>
          </a:p>
        </p:txBody>
      </p:sp>
    </p:spTree>
    <p:extLst>
      <p:ext uri="{BB962C8B-B14F-4D97-AF65-F5344CB8AC3E}">
        <p14:creationId xmlns:p14="http://schemas.microsoft.com/office/powerpoint/2010/main" val="27422072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652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87A6E833-029A-4597-B46D-429FAFC6AAA1}" type="datetime1">
              <a:rPr lang="en-US"/>
              <a:pPr>
                <a:defRPr/>
              </a:pPr>
              <a:t>11/5/2018</a:t>
            </a:fld>
            <a:endParaRPr lang="en-US" dirty="0"/>
          </a:p>
        </p:txBody>
      </p:sp>
      <p:sp>
        <p:nvSpPr>
          <p:cNvPr id="8"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9CD926-4520-48E4-8460-1CD321142C56}" type="slidenum">
              <a:rPr lang="en-US" altLang="en-US"/>
              <a:pPr/>
              <a:t>‹#›</a:t>
            </a:fld>
            <a:endParaRPr lang="en-US" altLang="en-US" dirty="0"/>
          </a:p>
        </p:txBody>
      </p:sp>
    </p:spTree>
    <p:extLst>
      <p:ext uri="{BB962C8B-B14F-4D97-AF65-F5344CB8AC3E}">
        <p14:creationId xmlns:p14="http://schemas.microsoft.com/office/powerpoint/2010/main" val="39343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A71426-2879-438C-8A9E-D6C7DD9FCCE4}"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EB572DCA-B6F8-43CF-8CFD-8C3766B2B6AB}" type="slidenum">
              <a:rPr lang="en-US" altLang="en-US"/>
              <a:pPr/>
              <a:t>‹#›</a:t>
            </a:fld>
            <a:endParaRPr lang="en-US" altLang="en-US" dirty="0"/>
          </a:p>
        </p:txBody>
      </p:sp>
    </p:spTree>
    <p:extLst>
      <p:ext uri="{BB962C8B-B14F-4D97-AF65-F5344CB8AC3E}">
        <p14:creationId xmlns:p14="http://schemas.microsoft.com/office/powerpoint/2010/main" val="10768516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BFA34D2-211E-426A-933B-11755B26EFB9}" type="datetime1">
              <a:rPr lang="en-US"/>
              <a:pPr>
                <a:defRPr/>
              </a:pPr>
              <a:t>11/5/2018</a:t>
            </a:fld>
            <a:endParaRPr lang="en-US" dirty="0"/>
          </a:p>
        </p:txBody>
      </p:sp>
      <p:sp>
        <p:nvSpPr>
          <p:cNvPr id="4"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D718DC-0294-4FC8-8550-57777D0AD739}" type="slidenum">
              <a:rPr lang="en-US" altLang="en-US"/>
              <a:pPr/>
              <a:t>‹#›</a:t>
            </a:fld>
            <a:endParaRPr lang="en-US" altLang="en-US" dirty="0"/>
          </a:p>
        </p:txBody>
      </p:sp>
    </p:spTree>
    <p:extLst>
      <p:ext uri="{BB962C8B-B14F-4D97-AF65-F5344CB8AC3E}">
        <p14:creationId xmlns:p14="http://schemas.microsoft.com/office/powerpoint/2010/main" val="2980587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175C48AB-E407-463A-A31D-346FE4D9A843}" type="datetime1">
              <a:rPr lang="en-US"/>
              <a:pPr>
                <a:defRPr/>
              </a:pPr>
              <a:t>11/5/2018</a:t>
            </a:fld>
            <a:endParaRPr lang="en-US" dirty="0"/>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451AA19-213E-43E3-8CA3-873B4D17AD11}" type="slidenum">
              <a:rPr lang="en-US" altLang="en-US"/>
              <a:pPr/>
              <a:t>‹#›</a:t>
            </a:fld>
            <a:endParaRPr lang="en-US" altLang="en-US" dirty="0"/>
          </a:p>
        </p:txBody>
      </p:sp>
    </p:spTree>
    <p:extLst>
      <p:ext uri="{BB962C8B-B14F-4D97-AF65-F5344CB8AC3E}">
        <p14:creationId xmlns:p14="http://schemas.microsoft.com/office/powerpoint/2010/main" val="130545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07F2DEE9-1E98-4DE8-A0F2-E2B83D290665}" type="datetime1">
              <a:rPr lang="en-US"/>
              <a:pPr>
                <a:defRPr/>
              </a:pPr>
              <a:t>11/5/2018</a:t>
            </a:fld>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502C5D1-831F-445C-9E09-1C52777D226C}" type="slidenum">
              <a:rPr lang="en-US" altLang="en-US"/>
              <a:pPr/>
              <a:t>‹#›</a:t>
            </a:fld>
            <a:endParaRPr lang="en-US" altLang="en-US" dirty="0"/>
          </a:p>
        </p:txBody>
      </p:sp>
    </p:spTree>
    <p:extLst>
      <p:ext uri="{BB962C8B-B14F-4D97-AF65-F5344CB8AC3E}">
        <p14:creationId xmlns:p14="http://schemas.microsoft.com/office/powerpoint/2010/main" val="3645437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BB0D47E-DF06-48D3-AD79-86854F478C35}" type="datetime1">
              <a:rPr lang="en-US"/>
              <a:pPr>
                <a:defRPr/>
              </a:pPr>
              <a:t>11/5/2018</a:t>
            </a:fld>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D44E5BE-3B6E-4179-997F-D88817766114}" type="slidenum">
              <a:rPr lang="en-US" altLang="en-US"/>
              <a:pPr/>
              <a:t>‹#›</a:t>
            </a:fld>
            <a:endParaRPr lang="en-US" altLang="en-US" dirty="0"/>
          </a:p>
        </p:txBody>
      </p:sp>
    </p:spTree>
    <p:extLst>
      <p:ext uri="{BB962C8B-B14F-4D97-AF65-F5344CB8AC3E}">
        <p14:creationId xmlns:p14="http://schemas.microsoft.com/office/powerpoint/2010/main" val="4270943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4B9A83CA-AD7A-4329-AB6E-BA215C78F053}" type="datetime1">
              <a:rPr lang="en-US"/>
              <a:pPr>
                <a:defRPr/>
              </a:pPr>
              <a:t>11/5/2018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3B92FBB-5F79-4CE3-86FD-E3F2E6FC8430}" type="slidenum">
              <a:rPr lang="en-US" altLang="en-US"/>
              <a:pPr/>
              <a:t>‹#›</a:t>
            </a:fld>
            <a:endParaRPr lang="en-US" altLang="en-US" dirty="0"/>
          </a:p>
        </p:txBody>
      </p:sp>
    </p:spTree>
    <p:extLst>
      <p:ext uri="{BB962C8B-B14F-4D97-AF65-F5344CB8AC3E}">
        <p14:creationId xmlns:p14="http://schemas.microsoft.com/office/powerpoint/2010/main" val="335113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34A4E7E1-C507-453D-94F6-C2E7A67CF994}" type="datetime1">
              <a:rPr lang="en-US"/>
              <a:pPr>
                <a:defRPr/>
              </a:pPr>
              <a:t>11/5/2018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BA49A1-2567-4B4A-ADCC-A5E9F632D512}" type="slidenum">
              <a:rPr lang="en-US" altLang="en-US"/>
              <a:pPr/>
              <a:t>‹#›</a:t>
            </a:fld>
            <a:endParaRPr lang="en-US" altLang="en-US" dirty="0"/>
          </a:p>
        </p:txBody>
      </p:sp>
    </p:spTree>
    <p:extLst>
      <p:ext uri="{BB962C8B-B14F-4D97-AF65-F5344CB8AC3E}">
        <p14:creationId xmlns:p14="http://schemas.microsoft.com/office/powerpoint/2010/main" val="1103507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161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fld id="{9507FF7B-212E-4FB3-B5F6-79AC2C84633B}" type="datetime1">
              <a:rPr lang="en-US"/>
              <a:pPr>
                <a:defRPr/>
              </a:pPr>
              <a:t>11/5/2018</a:t>
            </a:fld>
            <a:endParaRPr lang="en-US" dirty="0"/>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D9A0340-6D72-41B6-86D8-1E9401E69933}" type="slidenum">
              <a:rPr lang="en-US" altLang="en-US"/>
              <a:pPr/>
              <a:t>‹#›</a:t>
            </a:fld>
            <a:endParaRPr lang="en-US" altLang="en-US" dirty="0"/>
          </a:p>
        </p:txBody>
      </p:sp>
    </p:spTree>
    <p:extLst>
      <p:ext uri="{BB962C8B-B14F-4D97-AF65-F5344CB8AC3E}">
        <p14:creationId xmlns:p14="http://schemas.microsoft.com/office/powerpoint/2010/main" val="30401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41CA4A-CF30-489F-A707-FF12F40D480A}"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3A639D33-8FB4-493B-80AC-D552DC4141B4}" type="slidenum">
              <a:rPr lang="en-US" altLang="en-US"/>
              <a:pPr/>
              <a:t>‹#›</a:t>
            </a:fld>
            <a:endParaRPr lang="en-US" altLang="en-US" dirty="0"/>
          </a:p>
        </p:txBody>
      </p:sp>
    </p:spTree>
    <p:extLst>
      <p:ext uri="{BB962C8B-B14F-4D97-AF65-F5344CB8AC3E}">
        <p14:creationId xmlns:p14="http://schemas.microsoft.com/office/powerpoint/2010/main" val="14581733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EE3823-C8FA-49A3-96CF-2DAAB5074724}"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1D1C794-49FD-4438-8B15-2F91540BF80B}" type="slidenum">
              <a:rPr lang="en-US" altLang="en-US"/>
              <a:pPr/>
              <a:t>‹#›</a:t>
            </a:fld>
            <a:endParaRPr lang="en-US" altLang="en-US" dirty="0"/>
          </a:p>
        </p:txBody>
      </p:sp>
    </p:spTree>
    <p:extLst>
      <p:ext uri="{BB962C8B-B14F-4D97-AF65-F5344CB8AC3E}">
        <p14:creationId xmlns:p14="http://schemas.microsoft.com/office/powerpoint/2010/main" val="4286712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1425DA-5A48-4C78-AA29-AC94650CE60B}"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552B2FEE-EF11-44C8-BC7E-3230AB923D44}" type="slidenum">
              <a:rPr lang="en-US" altLang="en-US"/>
              <a:pPr/>
              <a:t>‹#›</a:t>
            </a:fld>
            <a:endParaRPr lang="en-US" altLang="en-US" dirty="0"/>
          </a:p>
        </p:txBody>
      </p:sp>
    </p:spTree>
    <p:extLst>
      <p:ext uri="{BB962C8B-B14F-4D97-AF65-F5344CB8AC3E}">
        <p14:creationId xmlns:p14="http://schemas.microsoft.com/office/powerpoint/2010/main" val="3906798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FB6F76-531B-4B3B-A4F4-BB0B26E294B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A1EA4526-7EAB-4FD7-B3AE-7A155512FCDA}" type="slidenum">
              <a:rPr lang="en-US" altLang="en-US"/>
              <a:pPr/>
              <a:t>‹#›</a:t>
            </a:fld>
            <a:endParaRPr lang="en-US" altLang="en-US" dirty="0"/>
          </a:p>
        </p:txBody>
      </p:sp>
    </p:spTree>
    <p:extLst>
      <p:ext uri="{BB962C8B-B14F-4D97-AF65-F5344CB8AC3E}">
        <p14:creationId xmlns:p14="http://schemas.microsoft.com/office/powerpoint/2010/main" val="96472826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2E0DFB-6236-4E78-BA0A-CE7132F07CB5}"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FED621ED-E061-4EE8-BD12-30F8FE9F1FDE}" type="slidenum">
              <a:rPr lang="en-US" altLang="en-US"/>
              <a:pPr/>
              <a:t>‹#›</a:t>
            </a:fld>
            <a:endParaRPr lang="en-US" altLang="en-US" dirty="0"/>
          </a:p>
        </p:txBody>
      </p:sp>
    </p:spTree>
    <p:extLst>
      <p:ext uri="{BB962C8B-B14F-4D97-AF65-F5344CB8AC3E}">
        <p14:creationId xmlns:p14="http://schemas.microsoft.com/office/powerpoint/2010/main" val="19485136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DDDE31-3534-4D21-83F3-4D85F9B7A9E4}"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61D9BE12-700F-4064-92A2-2F2B6530771D}" type="slidenum">
              <a:rPr lang="en-US" altLang="en-US"/>
              <a:pPr/>
              <a:t>‹#›</a:t>
            </a:fld>
            <a:endParaRPr lang="en-US" altLang="en-US" dirty="0"/>
          </a:p>
        </p:txBody>
      </p:sp>
    </p:spTree>
    <p:extLst>
      <p:ext uri="{BB962C8B-B14F-4D97-AF65-F5344CB8AC3E}">
        <p14:creationId xmlns:p14="http://schemas.microsoft.com/office/powerpoint/2010/main" val="800918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2E94DC4-B5EB-4E8B-AC24-5A5976C62A5A}"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B684DFC1-170F-4529-A146-C28288827BD4}" type="slidenum">
              <a:rPr lang="en-US" altLang="en-US"/>
              <a:pPr/>
              <a:t>‹#›</a:t>
            </a:fld>
            <a:endParaRPr lang="en-US" altLang="en-US" dirty="0"/>
          </a:p>
        </p:txBody>
      </p:sp>
    </p:spTree>
    <p:extLst>
      <p:ext uri="{BB962C8B-B14F-4D97-AF65-F5344CB8AC3E}">
        <p14:creationId xmlns:p14="http://schemas.microsoft.com/office/powerpoint/2010/main" val="413194308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74E42D-425A-46CC-A52B-E826C852035A}"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9A6452DF-E5B8-43FA-BBD2-1D5117566DE2}" type="slidenum">
              <a:rPr lang="en-US" altLang="en-US"/>
              <a:pPr/>
              <a:t>‹#›</a:t>
            </a:fld>
            <a:endParaRPr lang="en-US" altLang="en-US" dirty="0"/>
          </a:p>
        </p:txBody>
      </p:sp>
    </p:spTree>
    <p:extLst>
      <p:ext uri="{BB962C8B-B14F-4D97-AF65-F5344CB8AC3E}">
        <p14:creationId xmlns:p14="http://schemas.microsoft.com/office/powerpoint/2010/main" val="91518907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FE3CDF-2827-4F99-A032-96F5FC3E7AD0}"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3444F114-FB3B-4402-A31B-23B7F8B4CF2D}" type="slidenum">
              <a:rPr lang="en-US" altLang="en-US"/>
              <a:pPr/>
              <a:t>‹#›</a:t>
            </a:fld>
            <a:endParaRPr lang="en-US" altLang="en-US" dirty="0"/>
          </a:p>
        </p:txBody>
      </p:sp>
    </p:spTree>
    <p:extLst>
      <p:ext uri="{BB962C8B-B14F-4D97-AF65-F5344CB8AC3E}">
        <p14:creationId xmlns:p14="http://schemas.microsoft.com/office/powerpoint/2010/main" val="154693591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194D2F-FB01-4061-927A-92AD52836254}"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9A460DC-7354-4888-9412-1870580406FF}" type="slidenum">
              <a:rPr lang="en-US" altLang="en-US"/>
              <a:pPr/>
              <a:t>‹#›</a:t>
            </a:fld>
            <a:endParaRPr lang="en-US" altLang="en-US" dirty="0"/>
          </a:p>
        </p:txBody>
      </p:sp>
    </p:spTree>
    <p:extLst>
      <p:ext uri="{BB962C8B-B14F-4D97-AF65-F5344CB8AC3E}">
        <p14:creationId xmlns:p14="http://schemas.microsoft.com/office/powerpoint/2010/main" val="9937770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ED49EA-5530-455D-95A7-FEBAC54525BD}"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8E93739-17B0-4C32-AE20-EE5BF2D64E09}" type="slidenum">
              <a:rPr lang="en-US" altLang="en-US"/>
              <a:pPr/>
              <a:t>‹#›</a:t>
            </a:fld>
            <a:endParaRPr lang="en-US" altLang="en-US" dirty="0"/>
          </a:p>
        </p:txBody>
      </p:sp>
    </p:spTree>
    <p:extLst>
      <p:ext uri="{BB962C8B-B14F-4D97-AF65-F5344CB8AC3E}">
        <p14:creationId xmlns:p14="http://schemas.microsoft.com/office/powerpoint/2010/main" val="1278315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D7ADB1-1BB8-4C8E-9801-EB887431F993}"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06E5028C-BC81-4740-81FA-4032CB834CDE}" type="slidenum">
              <a:rPr lang="en-US" altLang="en-US"/>
              <a:pPr/>
              <a:t>‹#›</a:t>
            </a:fld>
            <a:endParaRPr lang="en-US" altLang="en-US" dirty="0"/>
          </a:p>
        </p:txBody>
      </p:sp>
    </p:spTree>
    <p:extLst>
      <p:ext uri="{BB962C8B-B14F-4D97-AF65-F5344CB8AC3E}">
        <p14:creationId xmlns:p14="http://schemas.microsoft.com/office/powerpoint/2010/main" val="11806615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3121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05442-8FBD-4EB9-AB51-68AF4B28CD36}"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1E7B1B31-F580-42CD-BA81-AC7E81DE3117}" type="slidenum">
              <a:rPr lang="en-US" altLang="en-US"/>
              <a:pPr/>
              <a:t>‹#›</a:t>
            </a:fld>
            <a:endParaRPr lang="en-US" altLang="en-US" dirty="0"/>
          </a:p>
        </p:txBody>
      </p:sp>
    </p:spTree>
    <p:extLst>
      <p:ext uri="{BB962C8B-B14F-4D97-AF65-F5344CB8AC3E}">
        <p14:creationId xmlns:p14="http://schemas.microsoft.com/office/powerpoint/2010/main" val="331548166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A2569D-865A-4E76-8276-97A486C0F5DB}"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53C695E0-42DD-4AC1-A45C-9D7CE7E16448}" type="slidenum">
              <a:rPr lang="en-US" altLang="en-US"/>
              <a:pPr/>
              <a:t>‹#›</a:t>
            </a:fld>
            <a:endParaRPr lang="en-US" altLang="en-US" dirty="0"/>
          </a:p>
        </p:txBody>
      </p:sp>
    </p:spTree>
    <p:extLst>
      <p:ext uri="{BB962C8B-B14F-4D97-AF65-F5344CB8AC3E}">
        <p14:creationId xmlns:p14="http://schemas.microsoft.com/office/powerpoint/2010/main" val="60877216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E62393-59E5-42D1-BDE2-761ADF2F54B6}"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FB76D2DB-1D41-477F-87CD-6493CF9A9889}" type="slidenum">
              <a:rPr lang="en-US" altLang="en-US"/>
              <a:pPr/>
              <a:t>‹#›</a:t>
            </a:fld>
            <a:endParaRPr lang="en-US" altLang="en-US" dirty="0"/>
          </a:p>
        </p:txBody>
      </p:sp>
    </p:spTree>
    <p:extLst>
      <p:ext uri="{BB962C8B-B14F-4D97-AF65-F5344CB8AC3E}">
        <p14:creationId xmlns:p14="http://schemas.microsoft.com/office/powerpoint/2010/main" val="413935881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6E67A7-9659-4B8E-BB03-B71090908BAB}"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C37BA978-2F6E-4A48-9C84-722D8AF36BFC}" type="slidenum">
              <a:rPr lang="en-US" altLang="en-US"/>
              <a:pPr/>
              <a:t>‹#›</a:t>
            </a:fld>
            <a:endParaRPr lang="en-US" altLang="en-US" dirty="0"/>
          </a:p>
        </p:txBody>
      </p:sp>
    </p:spTree>
    <p:extLst>
      <p:ext uri="{BB962C8B-B14F-4D97-AF65-F5344CB8AC3E}">
        <p14:creationId xmlns:p14="http://schemas.microsoft.com/office/powerpoint/2010/main" val="378858041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3541EC-8281-4E3E-9D61-D652D74EC09B}"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FD54A47-752A-4B1F-B1B7-0DDB41528B4E}" type="slidenum">
              <a:rPr lang="en-US" altLang="en-US"/>
              <a:pPr/>
              <a:t>‹#›</a:t>
            </a:fld>
            <a:endParaRPr lang="en-US" altLang="en-US" dirty="0"/>
          </a:p>
        </p:txBody>
      </p:sp>
    </p:spTree>
    <p:extLst>
      <p:ext uri="{BB962C8B-B14F-4D97-AF65-F5344CB8AC3E}">
        <p14:creationId xmlns:p14="http://schemas.microsoft.com/office/powerpoint/2010/main" val="118335941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3A7B54-CFF2-4291-A6F6-A379EAD9AE8F}" type="datetime1">
              <a:rPr lang="en-US"/>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charset="0"/>
              </a:defRPr>
            </a:lvl1pPr>
          </a:lstStyle>
          <a:p>
            <a:fld id="{DDEB3419-2768-4E29-89EB-D34645576CFB}" type="slidenum">
              <a:rPr lang="en-US" altLang="en-US"/>
              <a:pPr/>
              <a:t>‹#›</a:t>
            </a:fld>
            <a:endParaRPr lang="en-US" altLang="en-US" dirty="0"/>
          </a:p>
        </p:txBody>
      </p:sp>
    </p:spTree>
    <p:extLst>
      <p:ext uri="{BB962C8B-B14F-4D97-AF65-F5344CB8AC3E}">
        <p14:creationId xmlns:p14="http://schemas.microsoft.com/office/powerpoint/2010/main" val="173282969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5151E37-4E18-4D13-AE85-9A0EAA353066}"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B1439E4A-5D19-4179-B1BE-7C18E85FBB93}" type="slidenum">
              <a:rPr lang="en-US" altLang="en-US"/>
              <a:pPr/>
              <a:t>‹#›</a:t>
            </a:fld>
            <a:endParaRPr lang="en-US" altLang="en-US" dirty="0"/>
          </a:p>
        </p:txBody>
      </p:sp>
    </p:spTree>
    <p:extLst>
      <p:ext uri="{BB962C8B-B14F-4D97-AF65-F5344CB8AC3E}">
        <p14:creationId xmlns:p14="http://schemas.microsoft.com/office/powerpoint/2010/main" val="299381176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26E169-4CA4-4041-8FAE-F6B382CD0B48}"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D5E137EE-C58D-4513-B8AF-07D7B4C92511}" type="slidenum">
              <a:rPr lang="en-US" altLang="en-US"/>
              <a:pPr/>
              <a:t>‹#›</a:t>
            </a:fld>
            <a:endParaRPr lang="en-US" altLang="en-US" dirty="0"/>
          </a:p>
        </p:txBody>
      </p:sp>
    </p:spTree>
    <p:extLst>
      <p:ext uri="{BB962C8B-B14F-4D97-AF65-F5344CB8AC3E}">
        <p14:creationId xmlns:p14="http://schemas.microsoft.com/office/powerpoint/2010/main" val="258532279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DE31AF-84A4-4D39-8EAE-E3FA8703C572}"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798A2226-126F-4FEB-8859-3FA7FBF51FC0}" type="slidenum">
              <a:rPr lang="en-US" altLang="en-US"/>
              <a:pPr/>
              <a:t>‹#›</a:t>
            </a:fld>
            <a:endParaRPr lang="en-US" altLang="en-US" dirty="0"/>
          </a:p>
        </p:txBody>
      </p:sp>
    </p:spTree>
    <p:extLst>
      <p:ext uri="{BB962C8B-B14F-4D97-AF65-F5344CB8AC3E}">
        <p14:creationId xmlns:p14="http://schemas.microsoft.com/office/powerpoint/2010/main" val="406548653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28C1FA-DB7E-44CF-89DD-E00D2565148C}"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DB389BCD-4590-4D8A-AE31-CDE8A8F10C46}" type="slidenum">
              <a:rPr lang="en-US" altLang="en-US"/>
              <a:pPr/>
              <a:t>‹#›</a:t>
            </a:fld>
            <a:endParaRPr lang="en-US" altLang="en-US" dirty="0"/>
          </a:p>
        </p:txBody>
      </p:sp>
    </p:spTree>
    <p:extLst>
      <p:ext uri="{BB962C8B-B14F-4D97-AF65-F5344CB8AC3E}">
        <p14:creationId xmlns:p14="http://schemas.microsoft.com/office/powerpoint/2010/main" val="22991508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5A0E34-B13C-4D05-AF5D-9B80FF2A1905}"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E8EADA73-70F0-4F68-86EE-501FC9CCB1CB}" type="slidenum">
              <a:rPr lang="en-US" altLang="en-US"/>
              <a:pPr/>
              <a:t>‹#›</a:t>
            </a:fld>
            <a:endParaRPr lang="en-US" altLang="en-US" dirty="0"/>
          </a:p>
        </p:txBody>
      </p:sp>
    </p:spTree>
    <p:extLst>
      <p:ext uri="{BB962C8B-B14F-4D97-AF65-F5344CB8AC3E}">
        <p14:creationId xmlns:p14="http://schemas.microsoft.com/office/powerpoint/2010/main" val="12848687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3BECE0-C604-4991-B0F8-EC7932860818}" type="datetime1">
              <a:rPr lang="en-US"/>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charset="0"/>
              </a:defRPr>
            </a:lvl1pPr>
          </a:lstStyle>
          <a:p>
            <a:fld id="{0B20B3A3-4A40-48CA-BFAD-3E5E1A8DDE1B}" type="slidenum">
              <a:rPr lang="en-US" altLang="en-US"/>
              <a:pPr/>
              <a:t>‹#›</a:t>
            </a:fld>
            <a:endParaRPr lang="en-US" altLang="en-US" dirty="0"/>
          </a:p>
        </p:txBody>
      </p:sp>
    </p:spTree>
    <p:extLst>
      <p:ext uri="{BB962C8B-B14F-4D97-AF65-F5344CB8AC3E}">
        <p14:creationId xmlns:p14="http://schemas.microsoft.com/office/powerpoint/2010/main" val="36575498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206BD3A-D396-44CD-82AF-0B68BA021812}" type="datetime1">
              <a:rPr lang="en-US"/>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charset="0"/>
              </a:defRPr>
            </a:lvl1pPr>
          </a:lstStyle>
          <a:p>
            <a:fld id="{23550956-6B8D-4CCA-908F-8409D7525127}" type="slidenum">
              <a:rPr lang="en-US" altLang="en-US"/>
              <a:pPr/>
              <a:t>‹#›</a:t>
            </a:fld>
            <a:endParaRPr lang="en-US" altLang="en-US" dirty="0"/>
          </a:p>
        </p:txBody>
      </p:sp>
    </p:spTree>
    <p:extLst>
      <p:ext uri="{BB962C8B-B14F-4D97-AF65-F5344CB8AC3E}">
        <p14:creationId xmlns:p14="http://schemas.microsoft.com/office/powerpoint/2010/main" val="88343872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43416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F35AB56-90EC-489D-900F-7B7198D22021}" type="slidenum">
              <a:rPr lang="en-US" altLang="en-US"/>
              <a:pPr/>
              <a:t>‹#›</a:t>
            </a:fld>
            <a:endParaRPr lang="en-US" altLang="en-US" dirty="0"/>
          </a:p>
        </p:txBody>
      </p:sp>
    </p:spTree>
    <p:extLst>
      <p:ext uri="{BB962C8B-B14F-4D97-AF65-F5344CB8AC3E}">
        <p14:creationId xmlns:p14="http://schemas.microsoft.com/office/powerpoint/2010/main" val="819512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E9643C1-54DB-458A-AFA4-90ABB1819301}" type="slidenum">
              <a:rPr lang="en-US" altLang="en-US"/>
              <a:pPr/>
              <a:t>‹#›</a:t>
            </a:fld>
            <a:endParaRPr lang="en-US" altLang="en-US" dirty="0"/>
          </a:p>
        </p:txBody>
      </p:sp>
    </p:spTree>
    <p:extLst>
      <p:ext uri="{BB962C8B-B14F-4D97-AF65-F5344CB8AC3E}">
        <p14:creationId xmlns:p14="http://schemas.microsoft.com/office/powerpoint/2010/main" val="2389040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EA86088-D3FB-404A-90D4-1EAAC50C7F27}" type="slidenum">
              <a:rPr lang="en-US" altLang="en-US"/>
              <a:pPr/>
              <a:t>‹#›</a:t>
            </a:fld>
            <a:endParaRPr lang="en-US" altLang="en-US" dirty="0"/>
          </a:p>
        </p:txBody>
      </p:sp>
    </p:spTree>
    <p:extLst>
      <p:ext uri="{BB962C8B-B14F-4D97-AF65-F5344CB8AC3E}">
        <p14:creationId xmlns:p14="http://schemas.microsoft.com/office/powerpoint/2010/main" val="71902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A4E9ACE-6106-4A24-A118-741231457236}" type="slidenum">
              <a:rPr lang="en-US" altLang="en-US"/>
              <a:pPr/>
              <a:t>‹#›</a:t>
            </a:fld>
            <a:endParaRPr lang="en-US" altLang="en-US" dirty="0"/>
          </a:p>
        </p:txBody>
      </p:sp>
    </p:spTree>
    <p:extLst>
      <p:ext uri="{BB962C8B-B14F-4D97-AF65-F5344CB8AC3E}">
        <p14:creationId xmlns:p14="http://schemas.microsoft.com/office/powerpoint/2010/main" val="1834206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D033213-AECB-4A1C-8F63-658D40C983A1}" type="slidenum">
              <a:rPr lang="en-US" altLang="en-US"/>
              <a:pPr/>
              <a:t>‹#›</a:t>
            </a:fld>
            <a:endParaRPr lang="en-US" altLang="en-US" dirty="0"/>
          </a:p>
        </p:txBody>
      </p:sp>
    </p:spTree>
    <p:extLst>
      <p:ext uri="{BB962C8B-B14F-4D97-AF65-F5344CB8AC3E}">
        <p14:creationId xmlns:p14="http://schemas.microsoft.com/office/powerpoint/2010/main" val="3273274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AA880EF-EFD5-4DDC-95C0-66FD6B6ACDD2}" type="slidenum">
              <a:rPr lang="en-US" altLang="en-US"/>
              <a:pPr/>
              <a:t>‹#›</a:t>
            </a:fld>
            <a:endParaRPr lang="en-US" altLang="en-US" dirty="0"/>
          </a:p>
        </p:txBody>
      </p:sp>
    </p:spTree>
    <p:extLst>
      <p:ext uri="{BB962C8B-B14F-4D97-AF65-F5344CB8AC3E}">
        <p14:creationId xmlns:p14="http://schemas.microsoft.com/office/powerpoint/2010/main" val="271725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E2D9312-A5D4-49D8-8CD1-EE4E0E24B7D6}" type="slidenum">
              <a:rPr lang="en-US" altLang="en-US"/>
              <a:pPr/>
              <a:t>‹#›</a:t>
            </a:fld>
            <a:endParaRPr lang="en-US" altLang="en-US" dirty="0"/>
          </a:p>
        </p:txBody>
      </p:sp>
    </p:spTree>
    <p:extLst>
      <p:ext uri="{BB962C8B-B14F-4D97-AF65-F5344CB8AC3E}">
        <p14:creationId xmlns:p14="http://schemas.microsoft.com/office/powerpoint/2010/main" val="2030346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1C2C3D6-C15C-412F-A936-537C9122006C}" type="slidenum">
              <a:rPr lang="en-US" altLang="en-US"/>
              <a:pPr/>
              <a:t>‹#›</a:t>
            </a:fld>
            <a:endParaRPr lang="en-US" altLang="en-US" dirty="0"/>
          </a:p>
        </p:txBody>
      </p:sp>
    </p:spTree>
    <p:extLst>
      <p:ext uri="{BB962C8B-B14F-4D97-AF65-F5344CB8AC3E}">
        <p14:creationId xmlns:p14="http://schemas.microsoft.com/office/powerpoint/2010/main" val="204478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3058A4C-0401-4EFC-B408-B894A50A86C9}" type="datetime1">
              <a:rPr lang="en-US"/>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Arial" charset="0"/>
              </a:defRPr>
            </a:lvl1pPr>
          </a:lstStyle>
          <a:p>
            <a:fld id="{54223556-137A-49A3-A757-758E206A5FFB}" type="slidenum">
              <a:rPr lang="en-US" altLang="en-US"/>
              <a:pPr/>
              <a:t>‹#›</a:t>
            </a:fld>
            <a:endParaRPr lang="en-US" altLang="en-US" dirty="0"/>
          </a:p>
        </p:txBody>
      </p:sp>
    </p:spTree>
    <p:extLst>
      <p:ext uri="{BB962C8B-B14F-4D97-AF65-F5344CB8AC3E}">
        <p14:creationId xmlns:p14="http://schemas.microsoft.com/office/powerpoint/2010/main" val="316826605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E537F63-EB2C-475E-9981-F2B7908C886A}" type="slidenum">
              <a:rPr lang="en-US" altLang="en-US"/>
              <a:pPr/>
              <a:t>‹#›</a:t>
            </a:fld>
            <a:endParaRPr lang="en-US" altLang="en-US" dirty="0"/>
          </a:p>
        </p:txBody>
      </p:sp>
    </p:spTree>
    <p:extLst>
      <p:ext uri="{BB962C8B-B14F-4D97-AF65-F5344CB8AC3E}">
        <p14:creationId xmlns:p14="http://schemas.microsoft.com/office/powerpoint/2010/main" val="17114284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D9E706C-8061-4355-AA77-CCE7571A7604}" type="slidenum">
              <a:rPr lang="en-US" altLang="en-US"/>
              <a:pPr/>
              <a:t>‹#›</a:t>
            </a:fld>
            <a:endParaRPr lang="en-US" altLang="en-US" dirty="0"/>
          </a:p>
        </p:txBody>
      </p:sp>
    </p:spTree>
    <p:extLst>
      <p:ext uri="{BB962C8B-B14F-4D97-AF65-F5344CB8AC3E}">
        <p14:creationId xmlns:p14="http://schemas.microsoft.com/office/powerpoint/2010/main" val="3070379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D696638-82DB-4DEE-A211-450E9DD5B3DA}" type="slidenum">
              <a:rPr lang="en-US" altLang="en-US"/>
              <a:pPr/>
              <a:t>‹#›</a:t>
            </a:fld>
            <a:endParaRPr lang="en-US" altLang="en-US" dirty="0"/>
          </a:p>
        </p:txBody>
      </p:sp>
    </p:spTree>
    <p:extLst>
      <p:ext uri="{BB962C8B-B14F-4D97-AF65-F5344CB8AC3E}">
        <p14:creationId xmlns:p14="http://schemas.microsoft.com/office/powerpoint/2010/main" val="1793570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CE25D22-F8A5-4A93-9785-9DCC9E7B6FEF}" type="slidenum">
              <a:rPr lang="en-US" altLang="en-US"/>
              <a:pPr/>
              <a:t>‹#›</a:t>
            </a:fld>
            <a:endParaRPr lang="en-US" altLang="en-US" dirty="0"/>
          </a:p>
        </p:txBody>
      </p:sp>
    </p:spTree>
    <p:extLst>
      <p:ext uri="{BB962C8B-B14F-4D97-AF65-F5344CB8AC3E}">
        <p14:creationId xmlns:p14="http://schemas.microsoft.com/office/powerpoint/2010/main" val="3760451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DDB62FC-334F-4FFE-8774-65A0E55A17EE}" type="slidenum">
              <a:rPr lang="en-US" altLang="en-US"/>
              <a:pPr/>
              <a:t>‹#›</a:t>
            </a:fld>
            <a:endParaRPr lang="en-US" altLang="en-US" dirty="0"/>
          </a:p>
        </p:txBody>
      </p:sp>
    </p:spTree>
    <p:extLst>
      <p:ext uri="{BB962C8B-B14F-4D97-AF65-F5344CB8AC3E}">
        <p14:creationId xmlns:p14="http://schemas.microsoft.com/office/powerpoint/2010/main" val="2047103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5FA3845-CE3C-4ACE-A396-2D2CBA062464}" type="slidenum">
              <a:rPr lang="en-US" altLang="en-US"/>
              <a:pPr/>
              <a:t>‹#›</a:t>
            </a:fld>
            <a:endParaRPr lang="en-US" altLang="en-US" dirty="0"/>
          </a:p>
        </p:txBody>
      </p:sp>
    </p:spTree>
    <p:extLst>
      <p:ext uri="{BB962C8B-B14F-4D97-AF65-F5344CB8AC3E}">
        <p14:creationId xmlns:p14="http://schemas.microsoft.com/office/powerpoint/2010/main" val="3458850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65A3514-E3AA-483A-A400-A302DB8F29E3}" type="slidenum">
              <a:rPr lang="en-US" altLang="en-US"/>
              <a:pPr/>
              <a:t>‹#›</a:t>
            </a:fld>
            <a:endParaRPr lang="en-US" altLang="en-US" dirty="0"/>
          </a:p>
        </p:txBody>
      </p:sp>
    </p:spTree>
    <p:extLst>
      <p:ext uri="{BB962C8B-B14F-4D97-AF65-F5344CB8AC3E}">
        <p14:creationId xmlns:p14="http://schemas.microsoft.com/office/powerpoint/2010/main" val="2899066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09530387-1324-4B93-932A-CFBA08B722DD}" type="slidenum">
              <a:rPr lang="en-US" altLang="en-US"/>
              <a:pPr/>
              <a:t>‹#›</a:t>
            </a:fld>
            <a:endParaRPr lang="en-US" altLang="en-US" dirty="0"/>
          </a:p>
        </p:txBody>
      </p:sp>
    </p:spTree>
    <p:extLst>
      <p:ext uri="{BB962C8B-B14F-4D97-AF65-F5344CB8AC3E}">
        <p14:creationId xmlns:p14="http://schemas.microsoft.com/office/powerpoint/2010/main" val="419216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A97EC0B6-0E13-4B01-A992-4B0E5C1DF3BF}" type="slidenum">
              <a:rPr lang="en-US" altLang="en-US"/>
              <a:pPr/>
              <a:t>‹#›</a:t>
            </a:fld>
            <a:endParaRPr lang="en-US" altLang="en-US" dirty="0"/>
          </a:p>
        </p:txBody>
      </p:sp>
    </p:spTree>
    <p:extLst>
      <p:ext uri="{BB962C8B-B14F-4D97-AF65-F5344CB8AC3E}">
        <p14:creationId xmlns:p14="http://schemas.microsoft.com/office/powerpoint/2010/main" val="4098069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0A4ACE66-C7FF-4D99-8FB8-E58C34DA84F8}" type="slidenum">
              <a:rPr lang="en-US" altLang="en-US"/>
              <a:pPr/>
              <a:t>‹#›</a:t>
            </a:fld>
            <a:endParaRPr lang="en-US" altLang="en-US" dirty="0"/>
          </a:p>
        </p:txBody>
      </p:sp>
    </p:spTree>
    <p:extLst>
      <p:ext uri="{BB962C8B-B14F-4D97-AF65-F5344CB8AC3E}">
        <p14:creationId xmlns:p14="http://schemas.microsoft.com/office/powerpoint/2010/main" val="196811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CCDC86-D6C5-4CE3-AC37-4C12F9A31CB5}"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C526472D-75A0-457E-8FC0-DD361C57C534}" type="slidenum">
              <a:rPr lang="en-US" altLang="en-US"/>
              <a:pPr/>
              <a:t>‹#›</a:t>
            </a:fld>
            <a:endParaRPr lang="en-US" altLang="en-US" dirty="0"/>
          </a:p>
        </p:txBody>
      </p:sp>
    </p:spTree>
    <p:extLst>
      <p:ext uri="{BB962C8B-B14F-4D97-AF65-F5344CB8AC3E}">
        <p14:creationId xmlns:p14="http://schemas.microsoft.com/office/powerpoint/2010/main" val="334052795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D7CD6F-7F7A-4225-A992-16CA2D7F8C33}" type="slidenum">
              <a:rPr lang="en-US" altLang="en-US"/>
              <a:pPr/>
              <a:t>‹#›</a:t>
            </a:fld>
            <a:endParaRPr lang="en-US" altLang="en-US" dirty="0"/>
          </a:p>
        </p:txBody>
      </p:sp>
    </p:spTree>
    <p:extLst>
      <p:ext uri="{BB962C8B-B14F-4D97-AF65-F5344CB8AC3E}">
        <p14:creationId xmlns:p14="http://schemas.microsoft.com/office/powerpoint/2010/main" val="3442302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5E7088A-7E5E-404D-8FF3-0B44011AC5CF}" type="slidenum">
              <a:rPr lang="en-US" altLang="en-US"/>
              <a:pPr/>
              <a:t>‹#›</a:t>
            </a:fld>
            <a:endParaRPr lang="en-US" altLang="en-US" dirty="0"/>
          </a:p>
        </p:txBody>
      </p:sp>
    </p:spTree>
    <p:extLst>
      <p:ext uri="{BB962C8B-B14F-4D97-AF65-F5344CB8AC3E}">
        <p14:creationId xmlns:p14="http://schemas.microsoft.com/office/powerpoint/2010/main" val="1755438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70F5C9-143E-4435-B409-8AEE6707D491}" type="slidenum">
              <a:rPr lang="en-US" altLang="en-US"/>
              <a:pPr/>
              <a:t>‹#›</a:t>
            </a:fld>
            <a:endParaRPr lang="en-US" altLang="en-US" dirty="0"/>
          </a:p>
        </p:txBody>
      </p:sp>
    </p:spTree>
    <p:extLst>
      <p:ext uri="{BB962C8B-B14F-4D97-AF65-F5344CB8AC3E}">
        <p14:creationId xmlns:p14="http://schemas.microsoft.com/office/powerpoint/2010/main" val="837901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7332E64-FCC7-487B-A1AA-B995175A5A6F}" type="slidenum">
              <a:rPr lang="en-US" altLang="en-US"/>
              <a:pPr/>
              <a:t>‹#›</a:t>
            </a:fld>
            <a:endParaRPr lang="en-US" altLang="en-US" dirty="0"/>
          </a:p>
        </p:txBody>
      </p:sp>
    </p:spTree>
    <p:extLst>
      <p:ext uri="{BB962C8B-B14F-4D97-AF65-F5344CB8AC3E}">
        <p14:creationId xmlns:p14="http://schemas.microsoft.com/office/powerpoint/2010/main" val="40777361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C10D8E3-309A-4630-ABD8-46B492D457FD}" type="slidenum">
              <a:rPr lang="en-US" altLang="en-US"/>
              <a:pPr/>
              <a:t>‹#›</a:t>
            </a:fld>
            <a:endParaRPr lang="en-US" altLang="en-US" dirty="0"/>
          </a:p>
        </p:txBody>
      </p:sp>
    </p:spTree>
    <p:extLst>
      <p:ext uri="{BB962C8B-B14F-4D97-AF65-F5344CB8AC3E}">
        <p14:creationId xmlns:p14="http://schemas.microsoft.com/office/powerpoint/2010/main" val="226344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516314D-6572-43B7-B541-E9B8AA5610B6}" type="slidenum">
              <a:rPr lang="en-US" altLang="en-US"/>
              <a:pPr/>
              <a:t>‹#›</a:t>
            </a:fld>
            <a:endParaRPr lang="en-US" altLang="en-US" dirty="0"/>
          </a:p>
        </p:txBody>
      </p:sp>
    </p:spTree>
    <p:extLst>
      <p:ext uri="{BB962C8B-B14F-4D97-AF65-F5344CB8AC3E}">
        <p14:creationId xmlns:p14="http://schemas.microsoft.com/office/powerpoint/2010/main" val="1252198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9234F5A-2EE5-4F0C-BAE5-2CABBAFEBB30}" type="slidenum">
              <a:rPr lang="en-US" altLang="en-US"/>
              <a:pPr/>
              <a:t>‹#›</a:t>
            </a:fld>
            <a:endParaRPr lang="en-US" altLang="en-US" dirty="0"/>
          </a:p>
        </p:txBody>
      </p:sp>
    </p:spTree>
    <p:extLst>
      <p:ext uri="{BB962C8B-B14F-4D97-AF65-F5344CB8AC3E}">
        <p14:creationId xmlns:p14="http://schemas.microsoft.com/office/powerpoint/2010/main" val="2160269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3EF5D25-AE39-4081-9CC6-33E71A5EA1DD}" type="slidenum">
              <a:rPr lang="en-US" altLang="en-US"/>
              <a:pPr/>
              <a:t>‹#›</a:t>
            </a:fld>
            <a:endParaRPr lang="en-US" altLang="en-US" dirty="0"/>
          </a:p>
        </p:txBody>
      </p:sp>
    </p:spTree>
    <p:extLst>
      <p:ext uri="{BB962C8B-B14F-4D97-AF65-F5344CB8AC3E}">
        <p14:creationId xmlns:p14="http://schemas.microsoft.com/office/powerpoint/2010/main" val="37619428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6B659D35-341A-4195-B1B0-09BD96C354B6}" type="slidenum">
              <a:rPr lang="en-US" altLang="en-US"/>
              <a:pPr/>
              <a:t>‹#›</a:t>
            </a:fld>
            <a:endParaRPr lang="en-US" altLang="en-US" dirty="0"/>
          </a:p>
        </p:txBody>
      </p:sp>
    </p:spTree>
    <p:extLst>
      <p:ext uri="{BB962C8B-B14F-4D97-AF65-F5344CB8AC3E}">
        <p14:creationId xmlns:p14="http://schemas.microsoft.com/office/powerpoint/2010/main" val="27871832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D8B24DBA-0C44-4EFE-914F-88E9B9E7B31C}" type="slidenum">
              <a:rPr lang="en-US" altLang="en-US"/>
              <a:pPr/>
              <a:t>‹#›</a:t>
            </a:fld>
            <a:endParaRPr lang="en-US" altLang="en-US" dirty="0"/>
          </a:p>
        </p:txBody>
      </p:sp>
    </p:spTree>
    <p:extLst>
      <p:ext uri="{BB962C8B-B14F-4D97-AF65-F5344CB8AC3E}">
        <p14:creationId xmlns:p14="http://schemas.microsoft.com/office/powerpoint/2010/main" val="31218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3F5774-B7EE-44F8-BEF2-006F8F940EDA}" type="datetime1">
              <a:rPr lang="en-US"/>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charset="0"/>
              </a:defRPr>
            </a:lvl1pPr>
          </a:lstStyle>
          <a:p>
            <a:fld id="{8359E008-AE54-4428-8A97-4F2897C49E82}" type="slidenum">
              <a:rPr lang="en-US" altLang="en-US"/>
              <a:pPr/>
              <a:t>‹#›</a:t>
            </a:fld>
            <a:endParaRPr lang="en-US" altLang="en-US" dirty="0"/>
          </a:p>
        </p:txBody>
      </p:sp>
    </p:spTree>
    <p:extLst>
      <p:ext uri="{BB962C8B-B14F-4D97-AF65-F5344CB8AC3E}">
        <p14:creationId xmlns:p14="http://schemas.microsoft.com/office/powerpoint/2010/main" val="59973504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77DF739-BAA1-449C-ACA3-8F8A19079FC2}" type="slidenum">
              <a:rPr lang="en-US" altLang="en-US"/>
              <a:pPr/>
              <a:t>‹#›</a:t>
            </a:fld>
            <a:endParaRPr lang="en-US" altLang="en-US" dirty="0"/>
          </a:p>
        </p:txBody>
      </p:sp>
    </p:spTree>
    <p:extLst>
      <p:ext uri="{BB962C8B-B14F-4D97-AF65-F5344CB8AC3E}">
        <p14:creationId xmlns:p14="http://schemas.microsoft.com/office/powerpoint/2010/main" val="32204192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F9C9ABE-5C5B-4621-B01A-887A976B6E0C}" type="slidenum">
              <a:rPr lang="en-US" altLang="en-US"/>
              <a:pPr/>
              <a:t>‹#›</a:t>
            </a:fld>
            <a:endParaRPr lang="en-US" altLang="en-US" dirty="0"/>
          </a:p>
        </p:txBody>
      </p:sp>
    </p:spTree>
    <p:extLst>
      <p:ext uri="{BB962C8B-B14F-4D97-AF65-F5344CB8AC3E}">
        <p14:creationId xmlns:p14="http://schemas.microsoft.com/office/powerpoint/2010/main" val="113656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C7D7A43-9618-4814-8CE8-30DF3FA83681}" type="slidenum">
              <a:rPr lang="en-US" altLang="en-US"/>
              <a:pPr/>
              <a:t>‹#›</a:t>
            </a:fld>
            <a:endParaRPr lang="en-US" altLang="en-US" dirty="0"/>
          </a:p>
        </p:txBody>
      </p:sp>
    </p:spTree>
    <p:extLst>
      <p:ext uri="{BB962C8B-B14F-4D97-AF65-F5344CB8AC3E}">
        <p14:creationId xmlns:p14="http://schemas.microsoft.com/office/powerpoint/2010/main" val="3603191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B95340A-3563-4B1B-8ABF-06F7BF76DB32}" type="slidenum">
              <a:rPr lang="en-US" altLang="en-US"/>
              <a:pPr/>
              <a:t>‹#›</a:t>
            </a:fld>
            <a:endParaRPr lang="en-US" altLang="en-US" dirty="0"/>
          </a:p>
        </p:txBody>
      </p:sp>
    </p:spTree>
    <p:extLst>
      <p:ext uri="{BB962C8B-B14F-4D97-AF65-F5344CB8AC3E}">
        <p14:creationId xmlns:p14="http://schemas.microsoft.com/office/powerpoint/2010/main" val="1723965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B6C542A-03B3-4548-A373-7C49E6043AD7}" type="slidenum">
              <a:rPr lang="en-US" altLang="en-US"/>
              <a:pPr/>
              <a:t>‹#›</a:t>
            </a:fld>
            <a:endParaRPr lang="en-US" altLang="en-US" dirty="0"/>
          </a:p>
        </p:txBody>
      </p:sp>
    </p:spTree>
    <p:extLst>
      <p:ext uri="{BB962C8B-B14F-4D97-AF65-F5344CB8AC3E}">
        <p14:creationId xmlns:p14="http://schemas.microsoft.com/office/powerpoint/2010/main" val="30556987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DB486B7-C365-4EC2-BA74-190A5E50ABF1}" type="slidenum">
              <a:rPr lang="en-US" altLang="en-US"/>
              <a:pPr/>
              <a:t>‹#›</a:t>
            </a:fld>
            <a:endParaRPr lang="en-US" altLang="en-US" dirty="0"/>
          </a:p>
        </p:txBody>
      </p:sp>
    </p:spTree>
    <p:extLst>
      <p:ext uri="{BB962C8B-B14F-4D97-AF65-F5344CB8AC3E}">
        <p14:creationId xmlns:p14="http://schemas.microsoft.com/office/powerpoint/2010/main" val="18370454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412D1D1-C62D-4B06-98AF-8BBE5EA278F1}" type="slidenum">
              <a:rPr lang="en-US" altLang="en-US"/>
              <a:pPr/>
              <a:t>‹#›</a:t>
            </a:fld>
            <a:endParaRPr lang="en-US" altLang="en-US" dirty="0"/>
          </a:p>
        </p:txBody>
      </p:sp>
    </p:spTree>
    <p:extLst>
      <p:ext uri="{BB962C8B-B14F-4D97-AF65-F5344CB8AC3E}">
        <p14:creationId xmlns:p14="http://schemas.microsoft.com/office/powerpoint/2010/main" val="4240630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997F931-D3CA-4067-ACEE-D5452C9FBA95}" type="slidenum">
              <a:rPr lang="en-US" altLang="en-US"/>
              <a:pPr/>
              <a:t>‹#›</a:t>
            </a:fld>
            <a:endParaRPr lang="en-US" altLang="en-US" dirty="0"/>
          </a:p>
        </p:txBody>
      </p:sp>
    </p:spTree>
    <p:extLst>
      <p:ext uri="{BB962C8B-B14F-4D97-AF65-F5344CB8AC3E}">
        <p14:creationId xmlns:p14="http://schemas.microsoft.com/office/powerpoint/2010/main" val="38255982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2BEB452-107B-4AD1-95C9-BB40D3FABFFC}" type="slidenum">
              <a:rPr lang="en-US" altLang="en-US"/>
              <a:pPr/>
              <a:t>‹#›</a:t>
            </a:fld>
            <a:endParaRPr lang="en-US" altLang="en-US" dirty="0"/>
          </a:p>
        </p:txBody>
      </p:sp>
    </p:spTree>
    <p:extLst>
      <p:ext uri="{BB962C8B-B14F-4D97-AF65-F5344CB8AC3E}">
        <p14:creationId xmlns:p14="http://schemas.microsoft.com/office/powerpoint/2010/main" val="36839919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B8675F-711C-4001-889E-E45C1BD9FB90}"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A5D639B1-E3D5-4DA3-8629-E99D3DF3D9EE}" type="slidenum">
              <a:rPr lang="en-US" altLang="en-US"/>
              <a:pPr/>
              <a:t>‹#›</a:t>
            </a:fld>
            <a:endParaRPr lang="en-US" altLang="en-US" dirty="0"/>
          </a:p>
        </p:txBody>
      </p:sp>
    </p:spTree>
    <p:extLst>
      <p:ext uri="{BB962C8B-B14F-4D97-AF65-F5344CB8AC3E}">
        <p14:creationId xmlns:p14="http://schemas.microsoft.com/office/powerpoint/2010/main" val="42571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47" Type="http://schemas.openxmlformats.org/officeDocument/2006/relationships/theme" Target="../theme/theme10.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41" Type="http://schemas.openxmlformats.org/officeDocument/2006/relationships/slideLayout" Target="../slideLayouts/slideLayout14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1.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2.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3.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4.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5.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6.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17.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18.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19.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0.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theme" Target="../theme/theme21.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theme" Target="../theme/theme2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CB17F449-4EE7-4005-984E-E38D3A537B45}"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ABA2A69-3F5C-4080-9E49-C33D98C8172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83"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 id="2147486294"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763588"/>
            <a:ext cx="82296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863725"/>
            <a:ext cx="8229600" cy="426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E6BE0B73-4CB4-4451-910F-8F0772F09AE5}"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
        <p:nvSpPr>
          <p:cNvPr id="10245"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dirty="0">
              <a:solidFill>
                <a:srgbClr val="FFFFFF"/>
              </a:solidFill>
              <a:latin typeface="Palatino Linotype" panose="02040502050505030304" pitchFamily="18"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15" r:id="rId1"/>
    <p:sldLayoutId id="2147486338" r:id="rId2"/>
    <p:sldLayoutId id="2147486339" r:id="rId3"/>
    <p:sldLayoutId id="2147486216" r:id="rId4"/>
    <p:sldLayoutId id="2147486340" r:id="rId5"/>
    <p:sldLayoutId id="2147486341" r:id="rId6"/>
    <p:sldLayoutId id="2147486217" r:id="rId7"/>
    <p:sldLayoutId id="2147486342" r:id="rId8"/>
    <p:sldLayoutId id="2147486343" r:id="rId9"/>
    <p:sldLayoutId id="2147486344" r:id="rId10"/>
    <p:sldLayoutId id="2147486345" r:id="rId11"/>
    <p:sldLayoutId id="2147486218" r:id="rId12"/>
    <p:sldLayoutId id="2147486347" r:id="rId13"/>
    <p:sldLayoutId id="2147486349" r:id="rId14"/>
    <p:sldLayoutId id="2147486221" r:id="rId15"/>
    <p:sldLayoutId id="2147486222" r:id="rId16"/>
    <p:sldLayoutId id="2147486223" r:id="rId17"/>
    <p:sldLayoutId id="2147486224" r:id="rId18"/>
    <p:sldLayoutId id="2147486225" r:id="rId19"/>
    <p:sldLayoutId id="2147486226" r:id="rId20"/>
    <p:sldLayoutId id="2147486227" r:id="rId21"/>
    <p:sldLayoutId id="2147486228" r:id="rId22"/>
    <p:sldLayoutId id="2147486229" r:id="rId23"/>
    <p:sldLayoutId id="2147486230" r:id="rId24"/>
    <p:sldLayoutId id="2147486231" r:id="rId25"/>
    <p:sldLayoutId id="2147486232" r:id="rId26"/>
    <p:sldLayoutId id="2147486233" r:id="rId27"/>
    <p:sldLayoutId id="2147486234" r:id="rId28"/>
    <p:sldLayoutId id="2147486235" r:id="rId29"/>
    <p:sldLayoutId id="2147486236" r:id="rId30"/>
    <p:sldLayoutId id="2147486237" r:id="rId31"/>
    <p:sldLayoutId id="2147486238" r:id="rId32"/>
    <p:sldLayoutId id="2147486239" r:id="rId33"/>
    <p:sldLayoutId id="2147486240" r:id="rId34"/>
    <p:sldLayoutId id="2147486241" r:id="rId35"/>
    <p:sldLayoutId id="2147486242" r:id="rId36"/>
    <p:sldLayoutId id="2147486243" r:id="rId37"/>
    <p:sldLayoutId id="2147486244" r:id="rId38"/>
    <p:sldLayoutId id="2147486245" r:id="rId39"/>
    <p:sldLayoutId id="2147486246" r:id="rId40"/>
    <p:sldLayoutId id="2147486350" r:id="rId41"/>
    <p:sldLayoutId id="2147486247" r:id="rId42"/>
    <p:sldLayoutId id="2147486248" r:id="rId43"/>
    <p:sldLayoutId id="2147486249" r:id="rId44"/>
    <p:sldLayoutId id="2147486250" r:id="rId45"/>
    <p:sldLayoutId id="2147486251" r:id="rId4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3823B72A-9082-4D09-8D81-83B299200D0D}" type="datetimeFigureOut">
              <a:rPr lang="en-US"/>
              <a:pPr>
                <a:defRPr/>
              </a:pPr>
              <a:t>11/5/2018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B6B373-C7C1-4566-A4BC-731A0F8302E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EBA5BD80-5060-41AB-B0A2-3B435F6AA015}"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45B00886-E268-4B87-B088-1B1181A25FC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51" r:id="rId1"/>
    <p:sldLayoutId id="2147486352" r:id="rId2"/>
    <p:sldLayoutId id="2147486353" r:id="rId3"/>
    <p:sldLayoutId id="2147486354" r:id="rId4"/>
    <p:sldLayoutId id="2147486355" r:id="rId5"/>
    <p:sldLayoutId id="2147486356" r:id="rId6"/>
    <p:sldLayoutId id="2147486357" r:id="rId7"/>
    <p:sldLayoutId id="2147486358" r:id="rId8"/>
    <p:sldLayoutId id="2147486359" r:id="rId9"/>
    <p:sldLayoutId id="2147486360" r:id="rId10"/>
    <p:sldLayoutId id="2147486361" r:id="rId11"/>
    <p:sldLayoutId id="2147486362"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51664F3-E70D-40CE-9377-64A88CFB40F8}"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2D647-B45C-46BB-AB72-368432D6CA3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64"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8E88CCC8-62ED-49CE-9102-8E22B6280490}"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552E7827-F2A2-4D59-9FCE-E5956E15947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1A4BD73-8828-487E-8758-AC050AD55FE2}"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A8EC21E3-37AF-4E88-B369-285DC3B00C7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86" r:id="rId1"/>
    <p:sldLayoutId id="2147486387" r:id="rId2"/>
    <p:sldLayoutId id="2147486388" r:id="rId3"/>
    <p:sldLayoutId id="2147486389" r:id="rId4"/>
    <p:sldLayoutId id="2147486390" r:id="rId5"/>
    <p:sldLayoutId id="2147486391" r:id="rId6"/>
    <p:sldLayoutId id="2147486392" r:id="rId7"/>
    <p:sldLayoutId id="2147486393" r:id="rId8"/>
    <p:sldLayoutId id="2147486394" r:id="rId9"/>
    <p:sldLayoutId id="2147486395" r:id="rId10"/>
    <p:sldLayoutId id="21474863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0810C23-77FD-4977-A0CE-8881EC80D7BD}"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8EC84-1EBB-460B-A419-886E784A8B6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 id="2147486401" r:id="rId5"/>
    <p:sldLayoutId id="2147486402" r:id="rId6"/>
    <p:sldLayoutId id="2147486403" r:id="rId7"/>
    <p:sldLayoutId id="2147486404" r:id="rId8"/>
    <p:sldLayoutId id="2147486405" r:id="rId9"/>
    <p:sldLayoutId id="2147486406" r:id="rId10"/>
    <p:sldLayoutId id="214748640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939A3A0-A8F3-490E-BD7B-7E071F396A36}"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5A4FCD7-8332-4AD8-9CEE-82E9734EAD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 id="2147486411" r:id="rId4"/>
    <p:sldLayoutId id="2147486412" r:id="rId5"/>
    <p:sldLayoutId id="2147486413" r:id="rId6"/>
    <p:sldLayoutId id="2147486414" r:id="rId7"/>
    <p:sldLayoutId id="2147486415" r:id="rId8"/>
    <p:sldLayoutId id="2147486416" r:id="rId9"/>
    <p:sldLayoutId id="2147486417" r:id="rId10"/>
    <p:sldLayoutId id="214748641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CA16581-7D3B-4AEA-8A0E-716B2B21AED7}"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9A3D436B-CE4D-4779-BCC6-67B5037C68B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22" r:id="rId4"/>
    <p:sldLayoutId id="2147486423" r:id="rId5"/>
    <p:sldLayoutId id="2147486424" r:id="rId6"/>
    <p:sldLayoutId id="2147486425" r:id="rId7"/>
    <p:sldLayoutId id="2147486426" r:id="rId8"/>
    <p:sldLayoutId id="2147486427" r:id="rId9"/>
    <p:sldLayoutId id="2147486428" r:id="rId10"/>
    <p:sldLayoutId id="214748642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E3D64A1-8971-4A9D-A49C-49B1FA8576B6}"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3233779C-C90E-4533-8848-E878ECECF1A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30" r:id="rId1"/>
    <p:sldLayoutId id="2147486431" r:id="rId2"/>
    <p:sldLayoutId id="2147486432" r:id="rId3"/>
    <p:sldLayoutId id="2147486433" r:id="rId4"/>
    <p:sldLayoutId id="2147486434" r:id="rId5"/>
    <p:sldLayoutId id="2147486435" r:id="rId6"/>
    <p:sldLayoutId id="2147486436" r:id="rId7"/>
    <p:sldLayoutId id="2147486437" r:id="rId8"/>
    <p:sldLayoutId id="2147486438" r:id="rId9"/>
    <p:sldLayoutId id="2147486439" r:id="rId10"/>
    <p:sldLayoutId id="214748644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3E80B897-BF9A-43A5-B3C0-8A4926C6239C}"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296619A-8064-4968-878B-460E29C660B8}" type="slidenum">
              <a:rPr lang="en-US" altLang="en-US"/>
              <a:pPr/>
              <a:t>‹#›</a:t>
            </a:fld>
            <a:endParaRPr lang="en-US" alt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2719BED7-C4AD-403B-9CD0-0A5FADCC2CA1}"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296" r:id="rId1"/>
    <p:sldLayoutId id="2147486161" r:id="rId2"/>
    <p:sldLayoutId id="2147486162" r:id="rId3"/>
    <p:sldLayoutId id="2147486163" r:id="rId4"/>
    <p:sldLayoutId id="2147486164" r:id="rId5"/>
    <p:sldLayoutId id="2147486165" r:id="rId6"/>
    <p:sldLayoutId id="2147486166" r:id="rId7"/>
    <p:sldLayoutId id="2147486167" r:id="rId8"/>
    <p:sldLayoutId id="2147486168" r:id="rId9"/>
    <p:sldLayoutId id="2147486169" r:id="rId10"/>
    <p:sldLayoutId id="2147486170" r:id="rId11"/>
    <p:sldLayoutId id="214748629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3FA93FF-2AB6-4DB2-B594-8A77604EEA7B}"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0CD1702D-E8FA-4835-B2B2-39658F8F631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 id="2147486450" r:id="rId10"/>
    <p:sldLayoutId id="2147486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BBC2BF6B-18A6-42B9-8485-E0D189D1B3A9}"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82AAD4-BCD7-45EB-8053-BF4200F7217B}" type="slidenum">
              <a:rPr lang="en-US" altLang="en-US"/>
              <a:pPr/>
              <a:t>‹#›</a:t>
            </a:fld>
            <a:endParaRPr lang="en-US" alt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rgbClr val="FFFFFF"/>
                </a:solidFill>
                <a:latin typeface="Calibri" pitchFamily="-107" charset="0"/>
                <a:cs typeface="Arial" charset="0"/>
              </a:rPr>
              <a:t>1 - </a:t>
            </a:r>
            <a:fld id="{20BB65E2-1D89-46A8-9484-2D74AB659D68}" type="slidenum">
              <a:rPr lang="en-US" altLang="en-US" sz="1000">
                <a:solidFill>
                  <a:srgbClr val="FFFFFF"/>
                </a:solidFill>
                <a:latin typeface="Calibri" pitchFamily="-107" charset="0"/>
                <a:cs typeface="Arial" charset="0"/>
              </a:rPr>
              <a:pPr algn="ctr" eaLnBrk="1" hangingPunct="1"/>
              <a:t>‹#›</a:t>
            </a:fld>
            <a:endParaRPr lang="en-US" altLang="en-US" sz="1000" dirty="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 id="21474864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fld id="{86582B9D-3FFB-455B-BB4E-6ECA29066711}"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D83854-6993-4124-897A-3CBD71F19D13}" type="slidenum">
              <a:rPr lang="en-US" altLang="en-US"/>
              <a:pPr/>
              <a:t>‹#›</a:t>
            </a:fld>
            <a:endParaRPr lang="en-US" alt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rgbClr val="FFFFFF"/>
                </a:solidFill>
                <a:latin typeface="Calibri" pitchFamily="-107" charset="0"/>
                <a:cs typeface="Arial" charset="0"/>
              </a:rPr>
              <a:t>1 - </a:t>
            </a:r>
            <a:fld id="{B8D4337A-D7EE-4FF3-B63A-CC7247530F7B}" type="slidenum">
              <a:rPr lang="en-US" altLang="en-US" sz="1000">
                <a:solidFill>
                  <a:srgbClr val="FFFFFF"/>
                </a:solidFill>
                <a:latin typeface="Calibri" pitchFamily="-107" charset="0"/>
                <a:cs typeface="Arial" charset="0"/>
              </a:rPr>
              <a:pPr algn="ctr" eaLnBrk="1" hangingPunct="1"/>
              <a:t>‹#›</a:t>
            </a:fld>
            <a:endParaRPr lang="en-US" altLang="en-US" sz="1000" dirty="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4" r:id="rId1"/>
    <p:sldLayoutId id="2147486273" r:id="rId2"/>
    <p:sldLayoutId id="2147486274" r:id="rId3"/>
    <p:sldLayoutId id="2147486275" r:id="rId4"/>
    <p:sldLayoutId id="2147486276" r:id="rId5"/>
    <p:sldLayoutId id="2147486277" r:id="rId6"/>
    <p:sldLayoutId id="2147486278" r:id="rId7"/>
    <p:sldLayoutId id="2147486279" r:id="rId8"/>
    <p:sldLayoutId id="2147486280" r:id="rId9"/>
    <p:sldLayoutId id="2147486281" r:id="rId10"/>
    <p:sldLayoutId id="2147486282" r:id="rId11"/>
    <p:sldLayoutId id="214748645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6921110D-8098-464A-A5AE-0BBBBCE058BD}"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
        <p:nvSpPr>
          <p:cNvPr id="8" name="Rectangle 4"/>
          <p:cNvSpPr>
            <a:spLocks noGrp="1" noChangeArrowheads="1"/>
          </p:cNvSpPr>
          <p:nvPr>
            <p:ph type="ftr" sz="quarter" idx="3"/>
          </p:nvPr>
        </p:nvSpPr>
        <p:spPr>
          <a:xfrm>
            <a:off x="228600" y="6477000"/>
            <a:ext cx="8534400" cy="228600"/>
          </a:xfrm>
          <a:prstGeom prst="rect">
            <a:avLst/>
          </a:prstGeom>
        </p:spPr>
        <p:txBody>
          <a:bodyPr/>
          <a:lstStyle>
            <a:lvl1pPr algn="ctr" eaLnBrk="1" hangingPunct="1">
              <a:defRPr sz="800">
                <a:latin typeface="+mn-lt"/>
              </a:defRPr>
            </a:lvl1pPr>
          </a:lstStyle>
          <a:p>
            <a:pPr>
              <a:defRPr/>
            </a:pPr>
            <a:r>
              <a:rPr lang="en-US" dirty="0"/>
              <a:t>Copyright © 2015 McGraw-Hill Education.  All rights reserved. No reproduction or distribution without the prior written consent of McGraw-Hill Education.</a:t>
            </a:r>
          </a:p>
          <a:p>
            <a:pPr>
              <a:defRPr/>
            </a:pPr>
            <a:endParaRPr lang="en-US" dirty="0"/>
          </a:p>
        </p:txBody>
      </p:sp>
    </p:spTree>
  </p:cSld>
  <p:clrMap bg1="lt1" tx1="dk1" bg2="lt2" tx2="dk2" accent1="accent1" accent2="accent2" accent3="accent3" accent4="accent4" accent5="accent5" accent6="accent6" hlink="hlink" folHlink="folHlink"/>
  <p:sldLayoutIdLst>
    <p:sldLayoutId id="2147486298" r:id="rId1"/>
    <p:sldLayoutId id="2147486299" r:id="rId2"/>
    <p:sldLayoutId id="2147486300" r:id="rId3"/>
    <p:sldLayoutId id="2147486301" r:id="rId4"/>
    <p:sldLayoutId id="2147486302" r:id="rId5"/>
    <p:sldLayoutId id="2147486303" r:id="rId6"/>
    <p:sldLayoutId id="2147486304" r:id="rId7"/>
    <p:sldLayoutId id="2147486305" r:id="rId8"/>
    <p:sldLayoutId id="2147486306" r:id="rId9"/>
    <p:sldLayoutId id="2147486307" r:id="rId10"/>
    <p:sldLayoutId id="2147486308" r:id="rId11"/>
    <p:sldLayoutId id="2147486309" r:id="rId12"/>
    <p:sldLayoutId id="214748631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46430A10-8248-4A9E-9BD7-3CAEC4445261}"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cs typeface="Arial" charset="0"/>
              </a:defRPr>
            </a:lvl1pPr>
          </a:lstStyle>
          <a:p>
            <a:fld id="{A80BB631-87DA-4BB6-B3E1-38CBD4B0F09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5FE643A9-81C1-4F89-8C2B-BEEFE98E0E13}"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EA532A4-276A-4D4A-BD1B-1E66D907EEF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F6CD121B-EEBC-489A-B3D4-E1B0C9C34329}" type="datetimeFigureOut">
              <a:rPr lang="en-US"/>
              <a:pPr>
                <a:defRPr/>
              </a:pPr>
              <a:t>11/5/2018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D71AE40-B437-47FF-B868-C86292B9695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7C7E45C4-9869-4EFB-ACC5-A9B5F1222A95}" type="datetimeFigureOut">
              <a:rPr lang="en-US"/>
              <a:pPr>
                <a:defRPr/>
              </a:pPr>
              <a:t>11/5/2018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A4AD9A-B78E-489A-9B2C-D68EF528DE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88AE5E14-ED56-40D3-A20E-1BEBDA8532DE}" type="datetimeFigureOut">
              <a:rPr lang="en-US"/>
              <a:pPr>
                <a:defRPr/>
              </a:pPr>
              <a:t>11/5/2018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E04BD12-8E16-44A5-8B53-BD6EB49EAAC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fld id="{23B8675F-711C-4001-889E-E45C1BD9FB90}" type="datetimeFigureOut">
              <a:rPr lang="en-US"/>
              <a:pPr>
                <a:defRPr/>
              </a:pPr>
              <a:t>11/5/2018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D16C0E-923A-460D-8626-6A41CC577B9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211" r:id="rId8"/>
    <p:sldLayoutId id="2147486212" r:id="rId9"/>
    <p:sldLayoutId id="2147486213" r:id="rId10"/>
    <p:sldLayoutId id="21474862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5.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8.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4.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4.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5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subTitle" idx="1"/>
          </p:nvPr>
        </p:nvSpPr>
        <p:spPr>
          <a:xfrm>
            <a:off x="304800" y="685800"/>
            <a:ext cx="8458200" cy="1905000"/>
          </a:xfrm>
        </p:spPr>
        <p:txBody>
          <a:bodyPr/>
          <a:lstStyle/>
          <a:p>
            <a:pPr eaLnBrk="1" hangingPunct="1">
              <a:lnSpc>
                <a:spcPct val="90000"/>
              </a:lnSpc>
              <a:spcBef>
                <a:spcPct val="50000"/>
              </a:spcBef>
              <a:buFont typeface="Wingdings" pitchFamily="-107" charset="2"/>
              <a:buNone/>
            </a:pPr>
            <a:r>
              <a:rPr lang="en-US" altLang="en-US" sz="4400" b="1" dirty="0"/>
              <a:t>Activity-Based Costing and Analysis</a:t>
            </a:r>
          </a:p>
        </p:txBody>
      </p:sp>
      <p:sp>
        <p:nvSpPr>
          <p:cNvPr id="4" name="Subtitle 2"/>
          <p:cNvSpPr txBox="1">
            <a:spLocks/>
          </p:cNvSpPr>
          <p:nvPr/>
        </p:nvSpPr>
        <p:spPr bwMode="auto">
          <a:xfrm>
            <a:off x="677135" y="1600200"/>
            <a:ext cx="343766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Wingdings" pitchFamily="2" charset="2"/>
              <a:buNone/>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Wingdings" pitchFamily="-107" charset="2"/>
              <a:buNone/>
            </a:pPr>
            <a:r>
              <a:rPr lang="en-US" altLang="en-US" dirty="0">
                <a:solidFill>
                  <a:srgbClr val="898989"/>
                </a:solidFill>
              </a:rPr>
              <a:t>Chapter 17</a:t>
            </a:r>
          </a:p>
          <a:p>
            <a:pPr eaLnBrk="1" hangingPunct="1">
              <a:buFont typeface="Wingdings" pitchFamily="-107" charset="2"/>
              <a:buNone/>
            </a:pPr>
            <a:endParaRPr lang="en-US" altLang="en-US" sz="1600" b="1" dirty="0">
              <a:solidFill>
                <a:srgbClr val="0070C0"/>
              </a:solidFill>
            </a:endParaRPr>
          </a:p>
          <a:p>
            <a:pPr eaLnBrk="1" hangingPunct="1">
              <a:buFont typeface="Wingdings" pitchFamily="-107" charset="2"/>
              <a:buNone/>
            </a:pPr>
            <a:endParaRPr lang="en-US" altLang="en-US" sz="1600" b="1" dirty="0">
              <a:solidFill>
                <a:srgbClr val="0070C0"/>
              </a:solidFill>
            </a:endParaRPr>
          </a:p>
        </p:txBody>
      </p:sp>
      <p:sp>
        <p:nvSpPr>
          <p:cNvPr id="7" name="Rectangle 3"/>
          <p:cNvSpPr txBox="1">
            <a:spLocks noChangeArrowheads="1"/>
          </p:cNvSpPr>
          <p:nvPr/>
        </p:nvSpPr>
        <p:spPr bwMode="auto">
          <a:xfrm>
            <a:off x="685800" y="4191000"/>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t>
            </a:r>
            <a:r>
              <a:rPr lang="en-US" sz="2800" b="1">
                <a:solidFill>
                  <a:srgbClr val="002060"/>
                </a:solidFill>
                <a:ea typeface="ＭＳ Ｐゴシック" pitchFamily="34" charset="-128"/>
              </a:rPr>
              <a:t>and Shaw</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&amp;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id="{17B7E998-95E0-4C86-B8F6-343817920B93}"/>
              </a:ext>
            </a:extLst>
          </p:cNvPr>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914400" y="523875"/>
            <a:ext cx="7158038" cy="1281113"/>
          </a:xfrm>
        </p:spPr>
        <p:txBody>
          <a:bodyPr/>
          <a:lstStyle/>
          <a:p>
            <a:pPr eaLnBrk="1" hangingPunct="1"/>
            <a:r>
              <a:rPr lang="en-US" altLang="en-US" b="1" dirty="0"/>
              <a:t>Plantwide Overhead Rate Method Illustration (2 of 4)</a:t>
            </a:r>
          </a:p>
        </p:txBody>
      </p:sp>
      <p:sp>
        <p:nvSpPr>
          <p:cNvPr id="225285" name="Text Box 7"/>
          <p:cNvSpPr txBox="1">
            <a:spLocks noChangeArrowheads="1"/>
          </p:cNvSpPr>
          <p:nvPr/>
        </p:nvSpPr>
        <p:spPr bwMode="auto">
          <a:xfrm>
            <a:off x="304800" y="3276600"/>
            <a:ext cx="22098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Plantwide overhead rate</a:t>
            </a:r>
          </a:p>
        </p:txBody>
      </p:sp>
      <p:sp>
        <p:nvSpPr>
          <p:cNvPr id="225286" name="Text Box 8"/>
          <p:cNvSpPr txBox="1">
            <a:spLocks noChangeArrowheads="1"/>
          </p:cNvSpPr>
          <p:nvPr/>
        </p:nvSpPr>
        <p:spPr bwMode="auto">
          <a:xfrm>
            <a:off x="2514600" y="3810000"/>
            <a:ext cx="45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dirty="0">
                <a:latin typeface="Arial" charset="0"/>
              </a:rPr>
              <a:t>=</a:t>
            </a:r>
          </a:p>
        </p:txBody>
      </p:sp>
      <p:grpSp>
        <p:nvGrpSpPr>
          <p:cNvPr id="2" name="Group 13"/>
          <p:cNvGrpSpPr>
            <a:grpSpLocks/>
          </p:cNvGrpSpPr>
          <p:nvPr/>
        </p:nvGrpSpPr>
        <p:grpSpPr bwMode="auto">
          <a:xfrm>
            <a:off x="3048000" y="3505200"/>
            <a:ext cx="5791200" cy="1311275"/>
            <a:chOff x="1920" y="1872"/>
            <a:chExt cx="3648" cy="826"/>
          </a:xfrm>
        </p:grpSpPr>
        <p:sp>
          <p:nvSpPr>
            <p:cNvPr id="225289" name="Text Box 10"/>
            <p:cNvSpPr txBox="1">
              <a:spLocks noChangeArrowheads="1"/>
            </p:cNvSpPr>
            <p:nvPr/>
          </p:nvSpPr>
          <p:spPr bwMode="auto">
            <a:xfrm>
              <a:off x="1920" y="1872"/>
              <a:ext cx="3648" cy="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Total budgeted overhead costs</a:t>
              </a:r>
            </a:p>
            <a:p>
              <a:pPr algn="ctr" eaLnBrk="1" hangingPunct="1">
                <a:spcBef>
                  <a:spcPct val="50000"/>
                </a:spcBef>
                <a:buFontTx/>
                <a:buNone/>
              </a:pPr>
              <a:r>
                <a:rPr lang="en-US" altLang="en-US" dirty="0">
                  <a:latin typeface="Arial" charset="0"/>
                </a:rPr>
                <a:t>Total budgeted DLH</a:t>
              </a:r>
            </a:p>
          </p:txBody>
        </p:sp>
        <p:sp>
          <p:nvSpPr>
            <p:cNvPr id="225290" name="Line 11"/>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grpSp>
      <p:sp>
        <p:nvSpPr>
          <p:cNvPr id="22528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E0FF22-E8EF-49E9-BED9-7AB9BA75AA4E}" type="slidenum">
              <a:rPr lang="en-US" altLang="en-US" sz="1200" smtClean="0">
                <a:latin typeface="Arial" charset="0"/>
              </a:rPr>
              <a:pPr algn="r" eaLnBrk="1" hangingPunct="1">
                <a:spcBef>
                  <a:spcPct val="0"/>
                </a:spcBef>
                <a:buFontTx/>
                <a:buNone/>
              </a:pPr>
              <a:t>10</a:t>
            </a:fld>
            <a:endParaRPr lang="en-US" altLang="en-US" sz="1200" dirty="0">
              <a:latin typeface="Arial" charset="0"/>
            </a:endParaRPr>
          </a:p>
        </p:txBody>
      </p:sp>
      <p:sp>
        <p:nvSpPr>
          <p:cNvPr id="11" name="Rounded Rectangle 10"/>
          <p:cNvSpPr/>
          <p:nvPr/>
        </p:nvSpPr>
        <p:spPr>
          <a:xfrm>
            <a:off x="23814" y="6553200"/>
            <a:ext cx="5310186" cy="2667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altLang="en-US" sz="1000" kern="0" dirty="0">
                <a:solidFill>
                  <a:prstClr val="black"/>
                </a:solidFill>
                <a:latin typeface="Arial Narrow" pitchFamily="34" charset="0"/>
              </a:rPr>
              <a:t>Allocate overhead costs to products using the plantwide overhead rate method.</a:t>
            </a:r>
            <a:endParaRPr lang="en-US" sz="1000" kern="0" dirty="0">
              <a:solidFill>
                <a:prstClr val="black"/>
              </a:solidFill>
              <a:latin typeface="Arial Narrow" pitchFamily="34" charset="0"/>
            </a:endParaRPr>
          </a:p>
        </p:txBody>
      </p:sp>
      <p:sp>
        <p:nvSpPr>
          <p:cNvPr id="12" name="Rectangle 11"/>
          <p:cNvSpPr>
            <a:spLocks noGrp="1" noChangeArrowheads="1"/>
          </p:cNvSpPr>
          <p:nvPr/>
        </p:nvSpPr>
        <p:spPr bwMode="auto">
          <a:xfrm>
            <a:off x="6842760" y="65173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52475" y="762000"/>
            <a:ext cx="7158038" cy="1281113"/>
          </a:xfrm>
        </p:spPr>
        <p:txBody>
          <a:bodyPr/>
          <a:lstStyle/>
          <a:p>
            <a:pPr eaLnBrk="1" hangingPunct="1"/>
            <a:r>
              <a:rPr lang="en-US" altLang="en-US" b="1" dirty="0"/>
              <a:t>Plantwide Overhead Rate Method Illustration (3 of 4)</a:t>
            </a:r>
          </a:p>
        </p:txBody>
      </p:sp>
      <p:sp>
        <p:nvSpPr>
          <p:cNvPr id="227332" name="Text Box 8"/>
          <p:cNvSpPr txBox="1">
            <a:spLocks noChangeArrowheads="1"/>
          </p:cNvSpPr>
          <p:nvPr/>
        </p:nvSpPr>
        <p:spPr bwMode="auto">
          <a:xfrm>
            <a:off x="304800" y="2667000"/>
            <a:ext cx="22098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Plantwide overhead rate</a:t>
            </a:r>
          </a:p>
        </p:txBody>
      </p:sp>
      <p:sp>
        <p:nvSpPr>
          <p:cNvPr id="227333" name="Text Box 9"/>
          <p:cNvSpPr txBox="1">
            <a:spLocks noChangeArrowheads="1"/>
          </p:cNvSpPr>
          <p:nvPr/>
        </p:nvSpPr>
        <p:spPr bwMode="auto">
          <a:xfrm>
            <a:off x="2476500" y="3200400"/>
            <a:ext cx="45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dirty="0">
                <a:latin typeface="Arial" charset="0"/>
              </a:rPr>
              <a:t>=</a:t>
            </a:r>
          </a:p>
        </p:txBody>
      </p:sp>
      <p:grpSp>
        <p:nvGrpSpPr>
          <p:cNvPr id="2" name="Group 10"/>
          <p:cNvGrpSpPr>
            <a:grpSpLocks/>
          </p:cNvGrpSpPr>
          <p:nvPr/>
        </p:nvGrpSpPr>
        <p:grpSpPr bwMode="auto">
          <a:xfrm>
            <a:off x="3048000" y="2895600"/>
            <a:ext cx="5791200" cy="1311275"/>
            <a:chOff x="1920" y="1872"/>
            <a:chExt cx="3648" cy="826"/>
          </a:xfrm>
        </p:grpSpPr>
        <p:sp>
          <p:nvSpPr>
            <p:cNvPr id="227341" name="Text Box 11"/>
            <p:cNvSpPr txBox="1">
              <a:spLocks noChangeArrowheads="1"/>
            </p:cNvSpPr>
            <p:nvPr/>
          </p:nvSpPr>
          <p:spPr bwMode="auto">
            <a:xfrm>
              <a:off x="1920" y="1872"/>
              <a:ext cx="3648" cy="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$4,800,000</a:t>
              </a:r>
            </a:p>
            <a:p>
              <a:pPr algn="ctr" eaLnBrk="1" hangingPunct="1">
                <a:spcBef>
                  <a:spcPct val="50000"/>
                </a:spcBef>
                <a:buFontTx/>
                <a:buNone/>
              </a:pPr>
              <a:r>
                <a:rPr lang="en-US" altLang="en-US" dirty="0">
                  <a:latin typeface="Arial" charset="0"/>
                </a:rPr>
                <a:t>100,000 DLH</a:t>
              </a:r>
            </a:p>
          </p:txBody>
        </p:sp>
        <p:sp>
          <p:nvSpPr>
            <p:cNvPr id="227342" name="Line 12"/>
            <p:cNvSpPr>
              <a:spLocks noChangeShapeType="1"/>
            </p:cNvSpPr>
            <p:nvPr/>
          </p:nvSpPr>
          <p:spPr bwMode="auto">
            <a:xfrm>
              <a:off x="1968" y="2256"/>
              <a:ext cx="350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grpSp>
      <p:grpSp>
        <p:nvGrpSpPr>
          <p:cNvPr id="3" name="Group 16"/>
          <p:cNvGrpSpPr>
            <a:grpSpLocks/>
          </p:cNvGrpSpPr>
          <p:nvPr/>
        </p:nvGrpSpPr>
        <p:grpSpPr bwMode="auto">
          <a:xfrm>
            <a:off x="2514600" y="4402137"/>
            <a:ext cx="3695700" cy="579438"/>
            <a:chOff x="1560" y="2928"/>
            <a:chExt cx="2328" cy="365"/>
          </a:xfrm>
        </p:grpSpPr>
        <p:sp>
          <p:nvSpPr>
            <p:cNvPr id="227339" name="Text Box 14"/>
            <p:cNvSpPr txBox="1">
              <a:spLocks noChangeArrowheads="1"/>
            </p:cNvSpPr>
            <p:nvPr/>
          </p:nvSpPr>
          <p:spPr bwMode="auto">
            <a:xfrm>
              <a:off x="1560" y="2928"/>
              <a:ext cx="28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dirty="0">
                  <a:latin typeface="Arial" charset="0"/>
                </a:rPr>
                <a:t>=</a:t>
              </a:r>
            </a:p>
          </p:txBody>
        </p:sp>
        <p:sp>
          <p:nvSpPr>
            <p:cNvPr id="227340" name="Text Box 15"/>
            <p:cNvSpPr txBox="1">
              <a:spLocks noChangeArrowheads="1"/>
            </p:cNvSpPr>
            <p:nvPr/>
          </p:nvSpPr>
          <p:spPr bwMode="auto">
            <a:xfrm>
              <a:off x="1968" y="2928"/>
              <a:ext cx="192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dirty="0">
                  <a:latin typeface="Arial" charset="0"/>
                </a:rPr>
                <a:t>$48/DLH</a:t>
              </a:r>
            </a:p>
          </p:txBody>
        </p:sp>
      </p:grpSp>
      <p:sp>
        <p:nvSpPr>
          <p:cNvPr id="227337" name="Rectangle 5"/>
          <p:cNvSpPr>
            <a:spLocks noChangeArrowheads="1"/>
          </p:cNvSpPr>
          <p:nvPr/>
        </p:nvSpPr>
        <p:spPr bwMode="auto">
          <a:xfrm>
            <a:off x="8456613" y="6553200"/>
            <a:ext cx="5334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E416B6B0-E2DD-4041-BD6A-CB5267A6BDB2}" type="slidenum">
              <a:rPr lang="en-US" altLang="en-US" sz="1200" smtClean="0">
                <a:latin typeface="Arial" charset="0"/>
              </a:rPr>
              <a:pPr algn="r" eaLnBrk="1" hangingPunct="1">
                <a:spcBef>
                  <a:spcPct val="0"/>
                </a:spcBef>
                <a:buFontTx/>
                <a:buNone/>
              </a:pPr>
              <a:t>11</a:t>
            </a:fld>
            <a:endParaRPr lang="en-US" altLang="en-US" sz="1200" dirty="0">
              <a:latin typeface="Arial" charset="0"/>
            </a:endParaRPr>
          </a:p>
        </p:txBody>
      </p:sp>
      <p:sp>
        <p:nvSpPr>
          <p:cNvPr id="227338" name="Text Box 15"/>
          <p:cNvSpPr txBox="1">
            <a:spLocks noChangeArrowheads="1"/>
          </p:cNvSpPr>
          <p:nvPr/>
        </p:nvSpPr>
        <p:spPr bwMode="auto">
          <a:xfrm>
            <a:off x="752475" y="5142706"/>
            <a:ext cx="7391400" cy="1015663"/>
          </a:xfrm>
          <a:prstGeom prst="rect">
            <a:avLst/>
          </a:prstGeom>
          <a:solidFill>
            <a:srgbClr val="3366FF"/>
          </a:solidFill>
          <a:ln w="19050">
            <a:solidFill>
              <a:srgbClr val="FFFF00"/>
            </a:solidFill>
            <a:miter lim="800000"/>
            <a:headEnd/>
            <a:tailEnd/>
          </a:ln>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dirty="0">
                <a:solidFill>
                  <a:schemeClr val="bg1"/>
                </a:solidFill>
                <a:latin typeface="Arial" charset="0"/>
              </a:rPr>
              <a:t>Overhead allocated to each unit produced = </a:t>
            </a:r>
          </a:p>
          <a:p>
            <a:pPr algn="ctr" eaLnBrk="1" hangingPunct="1">
              <a:spcBef>
                <a:spcPct val="50000"/>
              </a:spcBef>
              <a:buFontTx/>
              <a:buNone/>
            </a:pPr>
            <a:r>
              <a:rPr lang="en-US" altLang="en-US" sz="2400" b="1" dirty="0">
                <a:solidFill>
                  <a:schemeClr val="bg1"/>
                </a:solidFill>
                <a:latin typeface="Arial" charset="0"/>
              </a:rPr>
              <a:t>$48 </a:t>
            </a:r>
            <a:r>
              <a:rPr lang="en-US" sz="2400" b="1" dirty="0">
                <a:solidFill>
                  <a:schemeClr val="bg1"/>
                </a:solidFill>
                <a:latin typeface="Arial" charset="0"/>
              </a:rPr>
              <a:t>×</a:t>
            </a:r>
            <a:r>
              <a:rPr lang="en-US" altLang="en-US" sz="2400" b="1" dirty="0">
                <a:solidFill>
                  <a:schemeClr val="bg1"/>
                </a:solidFill>
                <a:latin typeface="Arial" charset="0"/>
              </a:rPr>
              <a:t> DLH per unit</a:t>
            </a:r>
          </a:p>
        </p:txBody>
      </p:sp>
      <p:sp>
        <p:nvSpPr>
          <p:cNvPr id="16" name="Rounded Rectangle 15"/>
          <p:cNvSpPr/>
          <p:nvPr/>
        </p:nvSpPr>
        <p:spPr>
          <a:xfrm>
            <a:off x="23814" y="6553200"/>
            <a:ext cx="5310186" cy="2667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altLang="en-US" sz="1000" kern="0" dirty="0">
                <a:solidFill>
                  <a:prstClr val="black"/>
                </a:solidFill>
                <a:latin typeface="Arial Narrow" pitchFamily="34" charset="0"/>
              </a:rPr>
              <a:t>Allocate overhead costs to products using the plantwide overhead rate method.</a:t>
            </a:r>
            <a:endParaRPr lang="en-US" sz="1000" kern="0" dirty="0">
              <a:solidFill>
                <a:prstClr val="black"/>
              </a:solidFill>
              <a:latin typeface="Arial Narrow" pitchFamily="34" charset="0"/>
            </a:endParaRPr>
          </a:p>
        </p:txBody>
      </p:sp>
      <p:sp>
        <p:nvSpPr>
          <p:cNvPr id="15" name="Rectangle 14"/>
          <p:cNvSpPr>
            <a:spLocks noGrp="1" noChangeArrowheads="1"/>
          </p:cNvSpPr>
          <p:nvPr/>
        </p:nvSpPr>
        <p:spPr bwMode="auto">
          <a:xfrm>
            <a:off x="6842760" y="65173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7338"/>
                                        </p:tgtEl>
                                        <p:attrNameLst>
                                          <p:attrName>style.visibility</p:attrName>
                                        </p:attrNameLst>
                                      </p:cBhvr>
                                      <p:to>
                                        <p:strVal val="visible"/>
                                      </p:to>
                                    </p:set>
                                    <p:animEffect transition="in" filter="dissolve">
                                      <p:cBhvr>
                                        <p:cTn id="16" dur="500"/>
                                        <p:tgtEl>
                                          <p:spTgt spid="227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30288" y="588963"/>
            <a:ext cx="7158037" cy="1412875"/>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400" b="1" dirty="0">
                <a:latin typeface="+mj-lt"/>
                <a:ea typeface="+mj-ea"/>
                <a:cs typeface="+mj-cs"/>
              </a:rPr>
              <a:t>Plantwide Overhead Rate Method Illustration (4 of 4)</a:t>
            </a:r>
          </a:p>
        </p:txBody>
      </p:sp>
      <p:graphicFrame>
        <p:nvGraphicFramePr>
          <p:cNvPr id="229380" name="Object 268"/>
          <p:cNvGraphicFramePr>
            <a:graphicFrameLocks noGrp="1" noChangeAspect="1"/>
          </p:cNvGraphicFramePr>
          <p:nvPr>
            <p:ph/>
            <p:extLst>
              <p:ext uri="{D42A27DB-BD31-4B8C-83A1-F6EECF244321}">
                <p14:modId xmlns:p14="http://schemas.microsoft.com/office/powerpoint/2010/main" val="2055403427"/>
              </p:ext>
            </p:extLst>
          </p:nvPr>
        </p:nvGraphicFramePr>
        <p:xfrm>
          <a:off x="905668" y="1905000"/>
          <a:ext cx="7407275" cy="4495800"/>
        </p:xfrm>
        <a:graphic>
          <a:graphicData uri="http://schemas.openxmlformats.org/presentationml/2006/ole">
            <mc:AlternateContent xmlns:mc="http://schemas.openxmlformats.org/markup-compatibility/2006">
              <mc:Choice xmlns:v="urn:schemas-microsoft-com:vml" Requires="v">
                <p:oleObj spid="_x0000_s229498" name="Worksheet" r:id="rId4" imgW="6515060" imgH="3954828" progId="Excel.Sheet.8">
                  <p:embed/>
                </p:oleObj>
              </mc:Choice>
              <mc:Fallback>
                <p:oleObj name="Worksheet" r:id="rId4" imgW="6515060" imgH="3954828" progId="Excel.Sheet.8">
                  <p:embed/>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68" y="1905000"/>
                        <a:ext cx="7407275" cy="449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9381"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90CB73F-04FF-4939-83AD-95EA20624D38}" type="slidenum">
              <a:rPr lang="en-US" altLang="en-US" sz="1200" smtClean="0">
                <a:latin typeface="Arial" charset="0"/>
              </a:rPr>
              <a:pPr algn="r" eaLnBrk="1" hangingPunct="1">
                <a:spcBef>
                  <a:spcPct val="0"/>
                </a:spcBef>
                <a:buFontTx/>
                <a:buNone/>
              </a:pPr>
              <a:t>12</a:t>
            </a:fld>
            <a:endParaRPr lang="en-US" altLang="en-US" sz="1200" dirty="0">
              <a:latin typeface="Arial" charset="0"/>
            </a:endParaRPr>
          </a:p>
        </p:txBody>
      </p:sp>
      <p:sp>
        <p:nvSpPr>
          <p:cNvPr id="7" name="Rounded Rectangle 6"/>
          <p:cNvSpPr/>
          <p:nvPr/>
        </p:nvSpPr>
        <p:spPr>
          <a:xfrm>
            <a:off x="23814" y="6553200"/>
            <a:ext cx="5310186" cy="2667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altLang="en-US" sz="1000" kern="0" dirty="0">
                <a:solidFill>
                  <a:prstClr val="black"/>
                </a:solidFill>
                <a:latin typeface="Arial Narrow" pitchFamily="34" charset="0"/>
              </a:rPr>
              <a:t>Allocate overhead costs to products using the plantwide overhead rate method.</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842760" y="65173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4"/>
          <p:cNvSpPr>
            <a:spLocks noGrp="1"/>
          </p:cNvSpPr>
          <p:nvPr>
            <p:ph type="ctrTitle"/>
          </p:nvPr>
        </p:nvSpPr>
        <p:spPr>
          <a:xfrm>
            <a:off x="914400" y="2411413"/>
            <a:ext cx="7315200" cy="1627187"/>
          </a:xfrm>
        </p:spPr>
        <p:txBody>
          <a:bodyPr/>
          <a:lstStyle/>
          <a:p>
            <a:pPr eaLnBrk="1" hangingPunct="1"/>
            <a:r>
              <a:rPr lang="en-US" altLang="en-US" sz="3200" dirty="0"/>
              <a:t>Allocate overhead costs to products using</a:t>
            </a:r>
            <a:br>
              <a:rPr lang="en-US" altLang="en-US" sz="3200" dirty="0"/>
            </a:br>
            <a:r>
              <a:rPr lang="en-US" altLang="en-US" sz="3200" dirty="0"/>
              <a:t>the departmental overhead rate method.</a:t>
            </a:r>
          </a:p>
        </p:txBody>
      </p:sp>
      <p:sp>
        <p:nvSpPr>
          <p:cNvPr id="231427" name="Slide Number Placeholder 3"/>
          <p:cNvSpPr>
            <a:spLocks noGrp="1"/>
          </p:cNvSpPr>
          <p:nvPr>
            <p:ph type="sldNum" sz="quarter" idx="4294967295"/>
          </p:nvPr>
        </p:nvSpPr>
        <p:spPr bwMode="auto">
          <a:xfrm>
            <a:off x="8686800" y="6565899"/>
            <a:ext cx="609600" cy="501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9058B079-1D3B-48D1-A8B8-CB0E942C76A3}" type="slidenum">
              <a:rPr lang="en-US" altLang="en-US" sz="1000" smtClean="0">
                <a:latin typeface="Arial" charset="0"/>
                <a:cs typeface="Arial" charset="0"/>
              </a:rPr>
              <a:pPr eaLnBrk="1" hangingPunct="1">
                <a:spcBef>
                  <a:spcPct val="0"/>
                </a:spcBef>
                <a:buFontTx/>
                <a:buNone/>
              </a:pPr>
              <a:t>13</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314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88320"/>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14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3994943"/>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915988" y="588963"/>
            <a:ext cx="7159625" cy="1412875"/>
          </a:xfrm>
        </p:spPr>
        <p:txBody>
          <a:bodyPr/>
          <a:lstStyle/>
          <a:p>
            <a:pPr eaLnBrk="1" hangingPunct="1"/>
            <a:r>
              <a:rPr lang="en-US" altLang="en-US" b="1" dirty="0"/>
              <a:t>Departmental Overhead Rate Method</a:t>
            </a:r>
            <a:br>
              <a:rPr lang="en-US" altLang="en-US" sz="2000" b="1" i="1" dirty="0"/>
            </a:br>
            <a:endParaRPr lang="en-US" altLang="en-US" sz="2000" b="1" i="1" dirty="0"/>
          </a:p>
        </p:txBody>
      </p:sp>
      <p:sp>
        <p:nvSpPr>
          <p:cNvPr id="233475" name="Rectangle 4"/>
          <p:cNvSpPr>
            <a:spLocks noChangeArrowheads="1"/>
          </p:cNvSpPr>
          <p:nvPr/>
        </p:nvSpPr>
        <p:spPr bwMode="auto">
          <a:xfrm>
            <a:off x="949325" y="1676400"/>
            <a:ext cx="766127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47675" indent="-447675">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Clr>
                <a:schemeClr val="accent1"/>
              </a:buClr>
              <a:buSzPct val="70000"/>
              <a:buFont typeface="Wingdings" pitchFamily="-107" charset="2"/>
              <a:buChar char="n"/>
            </a:pPr>
            <a:endParaRPr lang="en-US" altLang="en-US" dirty="0">
              <a:latin typeface="Arial" charset="0"/>
            </a:endParaRPr>
          </a:p>
        </p:txBody>
      </p:sp>
      <p:sp>
        <p:nvSpPr>
          <p:cNvPr id="233503" name="Rectangle 5"/>
          <p:cNvSpPr>
            <a:spLocks noChangeArrowheads="1"/>
          </p:cNvSpPr>
          <p:nvPr/>
        </p:nvSpPr>
        <p:spPr bwMode="auto">
          <a:xfrm>
            <a:off x="8343900" y="6550024"/>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59EBBC9-683C-4A7B-9DC6-CBBAFAA63D56}" type="slidenum">
              <a:rPr lang="en-US" altLang="en-US" sz="1000" smtClean="0">
                <a:latin typeface="Arial" charset="0"/>
              </a:rPr>
              <a:pPr algn="r" eaLnBrk="1" hangingPunct="1">
                <a:spcBef>
                  <a:spcPct val="0"/>
                </a:spcBef>
                <a:buFontTx/>
                <a:buNone/>
              </a:pPr>
              <a:t>14</a:t>
            </a:fld>
            <a:endParaRPr lang="en-US" altLang="en-US" sz="1000" dirty="0">
              <a:latin typeface="Arial" charset="0"/>
            </a:endParaRPr>
          </a:p>
        </p:txBody>
      </p:sp>
      <p:sp>
        <p:nvSpPr>
          <p:cNvPr id="33" name="Rounded Rectangle 32"/>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34" name="TextBox 33"/>
          <p:cNvSpPr txBox="1"/>
          <p:nvPr/>
        </p:nvSpPr>
        <p:spPr>
          <a:xfrm>
            <a:off x="7467600" y="13710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17.6</a:t>
            </a:r>
          </a:p>
        </p:txBody>
      </p:sp>
      <p:sp>
        <p:nvSpPr>
          <p:cNvPr id="35" name="Rectangle 34"/>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19E2C956-9A55-44DD-9820-E7FE090ABD8D}"/>
              </a:ext>
            </a:extLst>
          </p:cNvPr>
          <p:cNvPicPr>
            <a:picLocks noChangeAspect="1"/>
          </p:cNvPicPr>
          <p:nvPr/>
        </p:nvPicPr>
        <p:blipFill>
          <a:blip r:embed="rId3"/>
          <a:stretch>
            <a:fillRect/>
          </a:stretch>
        </p:blipFill>
        <p:spPr>
          <a:xfrm>
            <a:off x="1145931" y="2288130"/>
            <a:ext cx="6948732" cy="3671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838200" y="381000"/>
            <a:ext cx="7159625" cy="1412875"/>
          </a:xfrm>
        </p:spPr>
        <p:txBody>
          <a:bodyPr/>
          <a:lstStyle/>
          <a:p>
            <a:pPr eaLnBrk="1" hangingPunct="1"/>
            <a:r>
              <a:rPr lang="en-US" altLang="en-US" b="1" dirty="0"/>
              <a:t>Departmental Overhead Rate Method: </a:t>
            </a:r>
            <a:r>
              <a:rPr lang="en-US" altLang="en-US" b="1" dirty="0">
                <a:solidFill>
                  <a:srgbClr val="C00000"/>
                </a:solidFill>
              </a:rPr>
              <a:t>First Step</a:t>
            </a:r>
          </a:p>
        </p:txBody>
      </p:sp>
      <p:sp>
        <p:nvSpPr>
          <p:cNvPr id="235523" name="Rectangle 4"/>
          <p:cNvSpPr>
            <a:spLocks noChangeArrowheads="1"/>
          </p:cNvSpPr>
          <p:nvPr/>
        </p:nvSpPr>
        <p:spPr bwMode="auto">
          <a:xfrm>
            <a:off x="1905000" y="1981200"/>
            <a:ext cx="5105400" cy="1447800"/>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3600" b="1" dirty="0">
              <a:latin typeface="Arial" charset="0"/>
            </a:endParaRPr>
          </a:p>
          <a:p>
            <a:pPr algn="ctr" eaLnBrk="1" hangingPunct="1">
              <a:spcBef>
                <a:spcPct val="0"/>
              </a:spcBef>
              <a:buFontTx/>
              <a:buNone/>
            </a:pPr>
            <a:r>
              <a:rPr lang="en-US" altLang="en-US" sz="3600" b="1" dirty="0">
                <a:latin typeface="Arial" charset="0"/>
              </a:rPr>
              <a:t>Overhead Cost</a:t>
            </a:r>
          </a:p>
          <a:p>
            <a:pPr algn="ctr" eaLnBrk="1" hangingPunct="1">
              <a:spcBef>
                <a:spcPct val="0"/>
              </a:spcBef>
              <a:buFontTx/>
              <a:buNone/>
            </a:pPr>
            <a:r>
              <a:rPr lang="en-US" altLang="en-US" sz="3600" b="1" dirty="0">
                <a:latin typeface="Arial" charset="0"/>
              </a:rPr>
              <a:t>$4,800,000</a:t>
            </a:r>
          </a:p>
          <a:p>
            <a:pPr algn="ctr" eaLnBrk="1" hangingPunct="1">
              <a:spcBef>
                <a:spcPct val="0"/>
              </a:spcBef>
              <a:buFontTx/>
              <a:buNone/>
            </a:pPr>
            <a:endParaRPr lang="en-US" altLang="en-US" sz="1800" dirty="0">
              <a:latin typeface="Arial" charset="0"/>
            </a:endParaRPr>
          </a:p>
        </p:txBody>
      </p:sp>
      <p:sp>
        <p:nvSpPr>
          <p:cNvPr id="235524" name="Line 6"/>
          <p:cNvSpPr>
            <a:spLocks noChangeShapeType="1"/>
          </p:cNvSpPr>
          <p:nvPr/>
        </p:nvSpPr>
        <p:spPr bwMode="auto">
          <a:xfrm flipH="1">
            <a:off x="2743200" y="3429000"/>
            <a:ext cx="15240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5525" name="Line 7"/>
          <p:cNvSpPr>
            <a:spLocks noChangeShapeType="1"/>
          </p:cNvSpPr>
          <p:nvPr/>
        </p:nvSpPr>
        <p:spPr bwMode="auto">
          <a:xfrm>
            <a:off x="4495800" y="3429000"/>
            <a:ext cx="17526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5526" name="Rectangle 8"/>
          <p:cNvSpPr>
            <a:spLocks noChangeArrowheads="1"/>
          </p:cNvSpPr>
          <p:nvPr/>
        </p:nvSpPr>
        <p:spPr bwMode="auto">
          <a:xfrm>
            <a:off x="1066800" y="4800600"/>
            <a:ext cx="3200400" cy="10668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i="1" dirty="0">
                <a:latin typeface="Arial" charset="0"/>
              </a:rPr>
              <a:t>Machining Dept</a:t>
            </a:r>
            <a:r>
              <a:rPr lang="en-US" altLang="en-US" dirty="0">
                <a:latin typeface="Arial" charset="0"/>
              </a:rPr>
              <a:t>.</a:t>
            </a:r>
          </a:p>
          <a:p>
            <a:pPr algn="ctr" eaLnBrk="1" hangingPunct="1">
              <a:spcBef>
                <a:spcPct val="0"/>
              </a:spcBef>
              <a:buFontTx/>
              <a:buNone/>
            </a:pPr>
            <a:r>
              <a:rPr lang="en-US" altLang="en-US" dirty="0">
                <a:latin typeface="Arial" charset="0"/>
              </a:rPr>
              <a:t>$4,200,000</a:t>
            </a:r>
          </a:p>
        </p:txBody>
      </p:sp>
      <p:sp>
        <p:nvSpPr>
          <p:cNvPr id="235527" name="Rectangle 9"/>
          <p:cNvSpPr>
            <a:spLocks noChangeArrowheads="1"/>
          </p:cNvSpPr>
          <p:nvPr/>
        </p:nvSpPr>
        <p:spPr bwMode="auto">
          <a:xfrm>
            <a:off x="4953000" y="4800600"/>
            <a:ext cx="2971800" cy="10668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i="1" dirty="0">
                <a:latin typeface="Arial" charset="0"/>
              </a:rPr>
              <a:t>Assembly Dept</a:t>
            </a:r>
            <a:r>
              <a:rPr lang="en-US" altLang="en-US" dirty="0">
                <a:latin typeface="Arial" charset="0"/>
              </a:rPr>
              <a:t>.</a:t>
            </a:r>
          </a:p>
          <a:p>
            <a:pPr algn="ctr" eaLnBrk="1" hangingPunct="1">
              <a:spcBef>
                <a:spcPct val="0"/>
              </a:spcBef>
              <a:buFontTx/>
              <a:buNone/>
            </a:pPr>
            <a:r>
              <a:rPr lang="en-US" altLang="en-US" dirty="0">
                <a:latin typeface="Arial" charset="0"/>
              </a:rPr>
              <a:t>$600,000</a:t>
            </a:r>
          </a:p>
        </p:txBody>
      </p:sp>
      <p:sp>
        <p:nvSpPr>
          <p:cNvPr id="235529" name="Rectangle 5"/>
          <p:cNvSpPr>
            <a:spLocks noChangeArrowheads="1"/>
          </p:cNvSpPr>
          <p:nvPr/>
        </p:nvSpPr>
        <p:spPr bwMode="auto">
          <a:xfrm>
            <a:off x="832485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4B14604-239F-47F8-8820-B78B19899756}" type="slidenum">
              <a:rPr lang="en-US" altLang="en-US" sz="1000" smtClean="0">
                <a:latin typeface="Arial" charset="0"/>
              </a:rPr>
              <a:pPr algn="r" eaLnBrk="1" hangingPunct="1">
                <a:spcBef>
                  <a:spcPct val="0"/>
                </a:spcBef>
                <a:buFontTx/>
                <a:buNone/>
              </a:pPr>
              <a:t>15</a:t>
            </a:fld>
            <a:endParaRPr lang="en-US" altLang="en-US" sz="1000" dirty="0">
              <a:latin typeface="Arial" charset="0"/>
            </a:endParaRPr>
          </a:p>
        </p:txBody>
      </p:sp>
      <p:sp>
        <p:nvSpPr>
          <p:cNvPr id="11" name="Rounded Rectangle 10"/>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90600" y="685800"/>
            <a:ext cx="7158038" cy="1279525"/>
          </a:xfrm>
        </p:spPr>
        <p:txBody>
          <a:bodyPr/>
          <a:lstStyle/>
          <a:p>
            <a:pPr eaLnBrk="1" hangingPunct="1"/>
            <a:r>
              <a:rPr lang="en-US" altLang="en-US" b="1" dirty="0"/>
              <a:t>Departmental Overhead Rate Method: </a:t>
            </a:r>
            <a:r>
              <a:rPr lang="en-US" altLang="en-US" b="1" dirty="0">
                <a:solidFill>
                  <a:srgbClr val="C00000"/>
                </a:solidFill>
              </a:rPr>
              <a:t>Second Step (1 of 2)</a:t>
            </a:r>
          </a:p>
        </p:txBody>
      </p:sp>
      <p:sp>
        <p:nvSpPr>
          <p:cNvPr id="237571" name="Oval 7"/>
          <p:cNvSpPr>
            <a:spLocks noChangeArrowheads="1"/>
          </p:cNvSpPr>
          <p:nvPr/>
        </p:nvSpPr>
        <p:spPr bwMode="auto">
          <a:xfrm>
            <a:off x="1371600" y="4876800"/>
            <a:ext cx="1828800" cy="9144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dirty="0">
                <a:latin typeface="Arial" charset="0"/>
              </a:rPr>
              <a:t>Product 1</a:t>
            </a:r>
          </a:p>
        </p:txBody>
      </p:sp>
      <p:sp>
        <p:nvSpPr>
          <p:cNvPr id="237572" name="Oval 8"/>
          <p:cNvSpPr>
            <a:spLocks noChangeArrowheads="1"/>
          </p:cNvSpPr>
          <p:nvPr/>
        </p:nvSpPr>
        <p:spPr bwMode="auto">
          <a:xfrm>
            <a:off x="3657600" y="4800600"/>
            <a:ext cx="1981200" cy="9906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dirty="0">
                <a:latin typeface="Arial" charset="0"/>
              </a:rPr>
              <a:t>Product 2</a:t>
            </a:r>
          </a:p>
        </p:txBody>
      </p:sp>
      <p:sp>
        <p:nvSpPr>
          <p:cNvPr id="237573" name="Oval 9"/>
          <p:cNvSpPr>
            <a:spLocks noChangeArrowheads="1"/>
          </p:cNvSpPr>
          <p:nvPr/>
        </p:nvSpPr>
        <p:spPr bwMode="auto">
          <a:xfrm>
            <a:off x="6096000" y="4800600"/>
            <a:ext cx="1828800" cy="1066800"/>
          </a:xfrm>
          <a:prstGeom prst="ellipse">
            <a:avLst/>
          </a:prstGeom>
          <a:solidFill>
            <a:srgbClr val="CCFF99"/>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dirty="0">
                <a:latin typeface="Arial" charset="0"/>
              </a:rPr>
              <a:t>Product 3</a:t>
            </a:r>
          </a:p>
        </p:txBody>
      </p:sp>
      <p:sp>
        <p:nvSpPr>
          <p:cNvPr id="237574" name="Line 10"/>
          <p:cNvSpPr>
            <a:spLocks noChangeShapeType="1"/>
          </p:cNvSpPr>
          <p:nvPr/>
        </p:nvSpPr>
        <p:spPr bwMode="auto">
          <a:xfrm flipH="1">
            <a:off x="2438400" y="3581400"/>
            <a:ext cx="6096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75" name="Line 11"/>
          <p:cNvSpPr>
            <a:spLocks noChangeShapeType="1"/>
          </p:cNvSpPr>
          <p:nvPr/>
        </p:nvSpPr>
        <p:spPr bwMode="auto">
          <a:xfrm>
            <a:off x="2895600" y="3505200"/>
            <a:ext cx="1600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76" name="Line 12"/>
          <p:cNvSpPr>
            <a:spLocks noChangeShapeType="1"/>
          </p:cNvSpPr>
          <p:nvPr/>
        </p:nvSpPr>
        <p:spPr bwMode="auto">
          <a:xfrm flipH="1">
            <a:off x="5257800" y="3657600"/>
            <a:ext cx="16764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77" name="Line 13"/>
          <p:cNvSpPr>
            <a:spLocks noChangeShapeType="1"/>
          </p:cNvSpPr>
          <p:nvPr/>
        </p:nvSpPr>
        <p:spPr bwMode="auto">
          <a:xfrm>
            <a:off x="6934200" y="3657600"/>
            <a:ext cx="2286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78" name="Line 14"/>
          <p:cNvSpPr>
            <a:spLocks noChangeShapeType="1"/>
          </p:cNvSpPr>
          <p:nvPr/>
        </p:nvSpPr>
        <p:spPr bwMode="auto">
          <a:xfrm>
            <a:off x="3048000" y="3581400"/>
            <a:ext cx="3505200" cy="1219200"/>
          </a:xfrm>
          <a:prstGeom prst="line">
            <a:avLst/>
          </a:prstGeom>
          <a:noFill/>
          <a:ln w="5715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79" name="Line 15"/>
          <p:cNvSpPr>
            <a:spLocks noChangeShapeType="1"/>
          </p:cNvSpPr>
          <p:nvPr/>
        </p:nvSpPr>
        <p:spPr bwMode="auto">
          <a:xfrm flipH="1">
            <a:off x="3048000" y="3657600"/>
            <a:ext cx="37338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37581" name="Rectangle 5"/>
          <p:cNvSpPr>
            <a:spLocks noChangeArrowheads="1"/>
          </p:cNvSpPr>
          <p:nvPr/>
        </p:nvSpPr>
        <p:spPr bwMode="auto">
          <a:xfrm>
            <a:off x="83058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C730E39-4AFC-4124-AD89-FBA69B320596}" type="slidenum">
              <a:rPr lang="en-US" altLang="en-US" sz="1000" smtClean="0">
                <a:latin typeface="Arial" charset="0"/>
              </a:rPr>
              <a:pPr algn="r" eaLnBrk="1" hangingPunct="1">
                <a:spcBef>
                  <a:spcPct val="0"/>
                </a:spcBef>
                <a:buFontTx/>
                <a:buNone/>
              </a:pPr>
              <a:t>16</a:t>
            </a:fld>
            <a:endParaRPr lang="en-US" altLang="en-US" sz="1000" dirty="0">
              <a:latin typeface="Arial" charset="0"/>
            </a:endParaRPr>
          </a:p>
        </p:txBody>
      </p:sp>
      <p:sp>
        <p:nvSpPr>
          <p:cNvPr id="237582" name="Rectangle 5"/>
          <p:cNvSpPr>
            <a:spLocks noChangeArrowheads="1"/>
          </p:cNvSpPr>
          <p:nvPr/>
        </p:nvSpPr>
        <p:spPr bwMode="auto">
          <a:xfrm>
            <a:off x="685800" y="2209800"/>
            <a:ext cx="3657600" cy="16002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i="1" dirty="0">
                <a:latin typeface="Arial" charset="0"/>
              </a:rPr>
              <a:t>Machining Dept. </a:t>
            </a:r>
          </a:p>
          <a:p>
            <a:pPr algn="ctr" eaLnBrk="1" hangingPunct="1">
              <a:spcBef>
                <a:spcPct val="0"/>
              </a:spcBef>
              <a:buFontTx/>
              <a:buNone/>
            </a:pPr>
            <a:r>
              <a:rPr lang="en-US" altLang="en-US" sz="2300" dirty="0">
                <a:latin typeface="Arial" charset="0"/>
              </a:rPr>
              <a:t>Overhead Rate based</a:t>
            </a:r>
            <a:br>
              <a:rPr lang="en-US" altLang="en-US" sz="2300" dirty="0">
                <a:latin typeface="Arial" charset="0"/>
              </a:rPr>
            </a:br>
            <a:r>
              <a:rPr lang="en-US" altLang="en-US" sz="2300" dirty="0">
                <a:latin typeface="Arial" charset="0"/>
              </a:rPr>
              <a:t> on </a:t>
            </a:r>
            <a:r>
              <a:rPr lang="en-US" altLang="en-US" sz="2300" b="1" dirty="0">
                <a:latin typeface="Arial" charset="0"/>
              </a:rPr>
              <a:t>machine hours (MH)</a:t>
            </a:r>
          </a:p>
        </p:txBody>
      </p:sp>
      <p:sp>
        <p:nvSpPr>
          <p:cNvPr id="237583" name="Rectangle 6"/>
          <p:cNvSpPr>
            <a:spLocks noChangeArrowheads="1"/>
          </p:cNvSpPr>
          <p:nvPr/>
        </p:nvSpPr>
        <p:spPr bwMode="auto">
          <a:xfrm>
            <a:off x="4724400" y="2209800"/>
            <a:ext cx="3962400" cy="1600200"/>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300" i="1" dirty="0">
                <a:latin typeface="Arial" charset="0"/>
              </a:rPr>
              <a:t>Assembly Dept</a:t>
            </a:r>
            <a:r>
              <a:rPr lang="en-US" altLang="en-US" sz="2300" dirty="0">
                <a:latin typeface="Arial" charset="0"/>
              </a:rPr>
              <a:t>.</a:t>
            </a:r>
          </a:p>
          <a:p>
            <a:pPr algn="ctr" eaLnBrk="1" hangingPunct="1">
              <a:spcBef>
                <a:spcPct val="0"/>
              </a:spcBef>
              <a:buFontTx/>
              <a:buNone/>
            </a:pPr>
            <a:r>
              <a:rPr lang="en-US" altLang="en-US" sz="2300" dirty="0">
                <a:latin typeface="Arial" charset="0"/>
              </a:rPr>
              <a:t>Overhead Rate based</a:t>
            </a:r>
            <a:br>
              <a:rPr lang="en-US" altLang="en-US" sz="2300" dirty="0">
                <a:latin typeface="Arial" charset="0"/>
              </a:rPr>
            </a:br>
            <a:r>
              <a:rPr lang="en-US" altLang="en-US" sz="2300" dirty="0">
                <a:latin typeface="Arial" charset="0"/>
              </a:rPr>
              <a:t> on </a:t>
            </a:r>
            <a:r>
              <a:rPr lang="en-US" altLang="en-US" sz="2300" b="1" dirty="0">
                <a:latin typeface="Arial" charset="0"/>
              </a:rPr>
              <a:t>direct labor hours (DLH)</a:t>
            </a:r>
          </a:p>
        </p:txBody>
      </p:sp>
      <p:sp>
        <p:nvSpPr>
          <p:cNvPr id="17" name="Rounded Rectangle 16"/>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16" name="Rectangle 1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62000" y="838200"/>
            <a:ext cx="7158038" cy="685800"/>
          </a:xfrm>
        </p:spPr>
        <p:txBody>
          <a:bodyPr/>
          <a:lstStyle/>
          <a:p>
            <a:pPr eaLnBrk="1" hangingPunct="1"/>
            <a:r>
              <a:rPr lang="en-US" altLang="en-US" b="1" dirty="0"/>
              <a:t>Departmental Overhead Rate Method: </a:t>
            </a:r>
            <a:r>
              <a:rPr lang="en-US" altLang="en-US" b="1" dirty="0">
                <a:solidFill>
                  <a:srgbClr val="C00000"/>
                </a:solidFill>
              </a:rPr>
              <a:t>Second Step (2 of 2)</a:t>
            </a:r>
          </a:p>
        </p:txBody>
      </p:sp>
      <p:graphicFrame>
        <p:nvGraphicFramePr>
          <p:cNvPr id="239619" name="Object 4"/>
          <p:cNvGraphicFramePr>
            <a:graphicFrameLocks noGrp="1" noChangeAspect="1"/>
          </p:cNvGraphicFramePr>
          <p:nvPr>
            <p:ph idx="4294967295"/>
            <p:extLst>
              <p:ext uri="{D42A27DB-BD31-4B8C-83A1-F6EECF244321}">
                <p14:modId xmlns:p14="http://schemas.microsoft.com/office/powerpoint/2010/main" val="4269923328"/>
              </p:ext>
            </p:extLst>
          </p:nvPr>
        </p:nvGraphicFramePr>
        <p:xfrm>
          <a:off x="381000" y="1752600"/>
          <a:ext cx="8458200" cy="4419600"/>
        </p:xfrm>
        <a:graphic>
          <a:graphicData uri="http://schemas.openxmlformats.org/presentationml/2006/ole">
            <mc:AlternateContent xmlns:mc="http://schemas.openxmlformats.org/markup-compatibility/2006">
              <mc:Choice xmlns:v="urn:schemas-microsoft-com:vml" Requires="v">
                <p:oleObj spid="_x0000_s239741" name="Worksheet" r:id="rId4" imgW="6181801" imgH="1724127" progId="Excel.Sheet.8">
                  <p:embed/>
                </p:oleObj>
              </mc:Choice>
              <mc:Fallback>
                <p:oleObj name="Worksheet" r:id="rId4" imgW="6181801" imgH="1724127" progId="Excel.Sheet.8">
                  <p:embed/>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52600"/>
                        <a:ext cx="8458200" cy="4419600"/>
                      </a:xfrm>
                      <a:prstGeom prst="rect">
                        <a:avLst/>
                      </a:prstGeom>
                      <a:noFill/>
                      <a:extLst/>
                    </p:spPr>
                  </p:pic>
                </p:oleObj>
              </mc:Fallback>
            </mc:AlternateContent>
          </a:graphicData>
        </a:graphic>
      </p:graphicFrame>
      <p:sp>
        <p:nvSpPr>
          <p:cNvPr id="239621"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5F18FA-E0F3-4C46-9052-96594D532C8A}" type="slidenum">
              <a:rPr lang="en-US" altLang="en-US" sz="1000" smtClean="0">
                <a:latin typeface="Arial" charset="0"/>
              </a:rPr>
              <a:pPr algn="r" eaLnBrk="1" hangingPunct="1">
                <a:spcBef>
                  <a:spcPct val="0"/>
                </a:spcBef>
                <a:buFontTx/>
                <a:buNone/>
              </a:pPr>
              <a:t>17</a:t>
            </a:fld>
            <a:endParaRPr lang="en-US" altLang="en-US" sz="1000" dirty="0">
              <a:latin typeface="Arial" charset="0"/>
            </a:endParaRPr>
          </a:p>
        </p:txBody>
      </p:sp>
      <p:sp>
        <p:nvSpPr>
          <p:cNvPr id="6" name="Rounded Rectangle 5"/>
          <p:cNvSpPr/>
          <p:nvPr/>
        </p:nvSpPr>
        <p:spPr>
          <a:xfrm>
            <a:off x="4114800" y="56388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7086600" y="5638800"/>
            <a:ext cx="1752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8" name="Rectangle 7"/>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066800" y="1038225"/>
            <a:ext cx="7158038" cy="1281113"/>
          </a:xfrm>
        </p:spPr>
        <p:txBody>
          <a:bodyPr/>
          <a:lstStyle/>
          <a:p>
            <a:pPr eaLnBrk="1" hangingPunct="1"/>
            <a:r>
              <a:rPr lang="en-US" altLang="en-US" b="1" dirty="0"/>
              <a:t>Departmental Overhead Rate Method: </a:t>
            </a:r>
            <a:r>
              <a:rPr lang="en-US" altLang="en-US" b="1" dirty="0">
                <a:solidFill>
                  <a:srgbClr val="C00000"/>
                </a:solidFill>
              </a:rPr>
              <a:t>Third Step (1 of 2) </a:t>
            </a:r>
            <a:br>
              <a:rPr lang="en-US" altLang="en-US" sz="3600" dirty="0"/>
            </a:br>
            <a:endParaRPr lang="en-US" altLang="en-US" sz="3600" b="1" dirty="0">
              <a:solidFill>
                <a:srgbClr val="C00000"/>
              </a:solidFill>
            </a:endParaRPr>
          </a:p>
        </p:txBody>
      </p:sp>
      <p:sp>
        <p:nvSpPr>
          <p:cNvPr id="241668" name="Text Box 8"/>
          <p:cNvSpPr txBox="1">
            <a:spLocks noChangeArrowheads="1"/>
          </p:cNvSpPr>
          <p:nvPr/>
        </p:nvSpPr>
        <p:spPr bwMode="auto">
          <a:xfrm>
            <a:off x="331787" y="3322638"/>
            <a:ext cx="23622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Departmental Overhead Rate</a:t>
            </a:r>
          </a:p>
        </p:txBody>
      </p:sp>
      <p:sp>
        <p:nvSpPr>
          <p:cNvPr id="241670" name="Text Box 10"/>
          <p:cNvSpPr txBox="1">
            <a:spLocks noChangeArrowheads="1"/>
          </p:cNvSpPr>
          <p:nvPr/>
        </p:nvSpPr>
        <p:spPr bwMode="auto">
          <a:xfrm>
            <a:off x="2590800" y="3749675"/>
            <a:ext cx="609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latin typeface="Arial" charset="0"/>
              </a:rPr>
              <a:t>=</a:t>
            </a:r>
          </a:p>
        </p:txBody>
      </p:sp>
      <p:grpSp>
        <p:nvGrpSpPr>
          <p:cNvPr id="2" name="Group 11"/>
          <p:cNvGrpSpPr>
            <a:grpSpLocks/>
          </p:cNvGrpSpPr>
          <p:nvPr/>
        </p:nvGrpSpPr>
        <p:grpSpPr bwMode="auto">
          <a:xfrm>
            <a:off x="3095625" y="3079750"/>
            <a:ext cx="5791200" cy="2032000"/>
            <a:chOff x="1920" y="1872"/>
            <a:chExt cx="3648" cy="1093"/>
          </a:xfrm>
        </p:grpSpPr>
        <p:sp>
          <p:nvSpPr>
            <p:cNvPr id="241673" name="Text Box 12"/>
            <p:cNvSpPr txBox="1">
              <a:spLocks noChangeArrowheads="1"/>
            </p:cNvSpPr>
            <p:nvPr/>
          </p:nvSpPr>
          <p:spPr bwMode="auto">
            <a:xfrm>
              <a:off x="1920" y="1872"/>
              <a:ext cx="3648" cy="1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Total budgeted departmental overhead costs</a:t>
              </a:r>
            </a:p>
            <a:p>
              <a:pPr algn="ctr" eaLnBrk="1" hangingPunct="1">
                <a:spcBef>
                  <a:spcPct val="50000"/>
                </a:spcBef>
                <a:buFontTx/>
                <a:buNone/>
              </a:pPr>
              <a:r>
                <a:rPr lang="en-US" altLang="en-US" sz="2800" dirty="0">
                  <a:latin typeface="Arial" charset="0"/>
                </a:rPr>
                <a:t>Total amount of departmental allocation base</a:t>
              </a:r>
            </a:p>
          </p:txBody>
        </p:sp>
        <p:sp>
          <p:nvSpPr>
            <p:cNvPr id="241674" name="Line 13"/>
            <p:cNvSpPr>
              <a:spLocks noChangeShapeType="1"/>
            </p:cNvSpPr>
            <p:nvPr/>
          </p:nvSpPr>
          <p:spPr bwMode="auto">
            <a:xfrm>
              <a:off x="1968" y="2388"/>
              <a:ext cx="350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grpSp>
      <p:sp>
        <p:nvSpPr>
          <p:cNvPr id="241672" name="Rectangle 5"/>
          <p:cNvSpPr>
            <a:spLocks noChangeArrowheads="1"/>
          </p:cNvSpPr>
          <p:nvPr/>
        </p:nvSpPr>
        <p:spPr bwMode="auto">
          <a:xfrm>
            <a:off x="83058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6109068-03C9-43ED-8565-83BD2D288761}" type="slidenum">
              <a:rPr lang="en-US" altLang="en-US" sz="1000" smtClean="0">
                <a:latin typeface="Arial" charset="0"/>
              </a:rPr>
              <a:pPr algn="r" eaLnBrk="1" hangingPunct="1">
                <a:spcBef>
                  <a:spcPct val="0"/>
                </a:spcBef>
                <a:buFontTx/>
                <a:buNone/>
              </a:pPr>
              <a:t>18</a:t>
            </a:fld>
            <a:endParaRPr lang="en-US" altLang="en-US" sz="1000" dirty="0">
              <a:latin typeface="Arial" charset="0"/>
            </a:endParaRPr>
          </a:p>
        </p:txBody>
      </p:sp>
      <p:sp>
        <p:nvSpPr>
          <p:cNvPr id="12" name="Rounded Rectangle 11"/>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11" name="Rectangle 1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995363" y="630238"/>
            <a:ext cx="7158037" cy="1281112"/>
          </a:xfrm>
        </p:spPr>
        <p:txBody>
          <a:bodyPr/>
          <a:lstStyle/>
          <a:p>
            <a:pPr eaLnBrk="1" hangingPunct="1"/>
            <a:r>
              <a:rPr lang="en-US" altLang="en-US" b="1" dirty="0"/>
              <a:t>Departmental Overhead Rate Method: </a:t>
            </a:r>
            <a:r>
              <a:rPr lang="en-US" altLang="en-US" b="1" dirty="0">
                <a:solidFill>
                  <a:srgbClr val="C00000"/>
                </a:solidFill>
              </a:rPr>
              <a:t>Third Step (2 of 2)</a:t>
            </a:r>
          </a:p>
        </p:txBody>
      </p:sp>
      <p:grpSp>
        <p:nvGrpSpPr>
          <p:cNvPr id="2" name="Group 33"/>
          <p:cNvGrpSpPr>
            <a:grpSpLocks/>
          </p:cNvGrpSpPr>
          <p:nvPr/>
        </p:nvGrpSpPr>
        <p:grpSpPr bwMode="auto">
          <a:xfrm>
            <a:off x="325438" y="2466975"/>
            <a:ext cx="8496300" cy="1800225"/>
            <a:chOff x="72" y="1248"/>
            <a:chExt cx="5352" cy="1134"/>
          </a:xfrm>
        </p:grpSpPr>
        <p:sp>
          <p:nvSpPr>
            <p:cNvPr id="243728" name="Text Box 11"/>
            <p:cNvSpPr txBox="1">
              <a:spLocks noChangeArrowheads="1"/>
            </p:cNvSpPr>
            <p:nvPr/>
          </p:nvSpPr>
          <p:spPr bwMode="auto">
            <a:xfrm>
              <a:off x="72" y="1248"/>
              <a:ext cx="1488"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solidFill>
                    <a:srgbClr val="0000FF"/>
                  </a:solidFill>
                  <a:latin typeface="Arial" charset="0"/>
                </a:rPr>
                <a:t>Machining Department Overhead Rate</a:t>
              </a:r>
            </a:p>
          </p:txBody>
        </p:sp>
        <p:sp>
          <p:nvSpPr>
            <p:cNvPr id="243729" name="Text Box 12"/>
            <p:cNvSpPr txBox="1">
              <a:spLocks noChangeArrowheads="1"/>
            </p:cNvSpPr>
            <p:nvPr/>
          </p:nvSpPr>
          <p:spPr bwMode="auto">
            <a:xfrm>
              <a:off x="1536" y="1536"/>
              <a:ext cx="38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0000FF"/>
                  </a:solidFill>
                  <a:latin typeface="Arial" charset="0"/>
                </a:rPr>
                <a:t>=</a:t>
              </a:r>
            </a:p>
          </p:txBody>
        </p:sp>
        <p:sp>
          <p:nvSpPr>
            <p:cNvPr id="243730" name="Text Box 14"/>
            <p:cNvSpPr txBox="1">
              <a:spLocks noChangeArrowheads="1"/>
            </p:cNvSpPr>
            <p:nvPr/>
          </p:nvSpPr>
          <p:spPr bwMode="auto">
            <a:xfrm>
              <a:off x="1848" y="1344"/>
              <a:ext cx="1728" cy="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solidFill>
                    <a:srgbClr val="0000FF"/>
                  </a:solidFill>
                  <a:latin typeface="Arial" charset="0"/>
                </a:rPr>
                <a:t>$4,200,000</a:t>
              </a:r>
            </a:p>
            <a:p>
              <a:pPr algn="ctr" eaLnBrk="1" hangingPunct="1">
                <a:spcBef>
                  <a:spcPct val="50000"/>
                </a:spcBef>
                <a:buFontTx/>
                <a:buNone/>
              </a:pPr>
              <a:r>
                <a:rPr lang="en-US" altLang="en-US" sz="2800" dirty="0">
                  <a:solidFill>
                    <a:srgbClr val="0000FF"/>
                  </a:solidFill>
                  <a:latin typeface="Arial" charset="0"/>
                </a:rPr>
                <a:t>70,000 MH</a:t>
              </a:r>
            </a:p>
          </p:txBody>
        </p:sp>
        <p:sp>
          <p:nvSpPr>
            <p:cNvPr id="243731" name="Line 15"/>
            <p:cNvSpPr>
              <a:spLocks noChangeShapeType="1"/>
            </p:cNvSpPr>
            <p:nvPr/>
          </p:nvSpPr>
          <p:spPr bwMode="auto">
            <a:xfrm>
              <a:off x="1871" y="1697"/>
              <a:ext cx="166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43732" name="Text Box 27"/>
            <p:cNvSpPr txBox="1">
              <a:spLocks noChangeArrowheads="1"/>
            </p:cNvSpPr>
            <p:nvPr/>
          </p:nvSpPr>
          <p:spPr bwMode="auto">
            <a:xfrm>
              <a:off x="3648" y="1536"/>
              <a:ext cx="38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0000FF"/>
                  </a:solidFill>
                  <a:latin typeface="Arial" charset="0"/>
                </a:rPr>
                <a:t>=</a:t>
              </a:r>
            </a:p>
          </p:txBody>
        </p:sp>
        <p:sp>
          <p:nvSpPr>
            <p:cNvPr id="243733" name="Text Box 29"/>
            <p:cNvSpPr txBox="1">
              <a:spLocks noChangeArrowheads="1"/>
            </p:cNvSpPr>
            <p:nvPr/>
          </p:nvSpPr>
          <p:spPr bwMode="auto">
            <a:xfrm>
              <a:off x="3984" y="1536"/>
              <a:ext cx="1440"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0000FF"/>
                  </a:solidFill>
                  <a:latin typeface="Arial" charset="0"/>
                </a:rPr>
                <a:t>$60/MH</a:t>
              </a:r>
            </a:p>
          </p:txBody>
        </p:sp>
      </p:grpSp>
      <p:grpSp>
        <p:nvGrpSpPr>
          <p:cNvPr id="3" name="Group 34"/>
          <p:cNvGrpSpPr>
            <a:grpSpLocks/>
          </p:cNvGrpSpPr>
          <p:nvPr/>
        </p:nvGrpSpPr>
        <p:grpSpPr bwMode="auto">
          <a:xfrm>
            <a:off x="419100" y="4495800"/>
            <a:ext cx="8039100" cy="1800225"/>
            <a:chOff x="72" y="2832"/>
            <a:chExt cx="5064" cy="1134"/>
          </a:xfrm>
        </p:grpSpPr>
        <p:sp>
          <p:nvSpPr>
            <p:cNvPr id="243720" name="Text Box 21"/>
            <p:cNvSpPr txBox="1">
              <a:spLocks noChangeArrowheads="1"/>
            </p:cNvSpPr>
            <p:nvPr/>
          </p:nvSpPr>
          <p:spPr bwMode="auto">
            <a:xfrm>
              <a:off x="72" y="2832"/>
              <a:ext cx="1488"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solidFill>
                    <a:srgbClr val="CC3300"/>
                  </a:solidFill>
                  <a:latin typeface="Arial" charset="0"/>
                </a:rPr>
                <a:t>Assembly Department Overhead Rate</a:t>
              </a:r>
            </a:p>
          </p:txBody>
        </p:sp>
        <p:sp>
          <p:nvSpPr>
            <p:cNvPr id="243721" name="Text Box 22"/>
            <p:cNvSpPr txBox="1">
              <a:spLocks noChangeArrowheads="1"/>
            </p:cNvSpPr>
            <p:nvPr/>
          </p:nvSpPr>
          <p:spPr bwMode="auto">
            <a:xfrm>
              <a:off x="1440" y="3168"/>
              <a:ext cx="38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CC3300"/>
                  </a:solidFill>
                  <a:latin typeface="Arial" charset="0"/>
                </a:rPr>
                <a:t>=</a:t>
              </a:r>
            </a:p>
          </p:txBody>
        </p:sp>
        <p:grpSp>
          <p:nvGrpSpPr>
            <p:cNvPr id="243722" name="Group 23"/>
            <p:cNvGrpSpPr>
              <a:grpSpLocks/>
            </p:cNvGrpSpPr>
            <p:nvPr/>
          </p:nvGrpSpPr>
          <p:grpSpPr bwMode="auto">
            <a:xfrm>
              <a:off x="1992" y="2976"/>
              <a:ext cx="1440" cy="731"/>
              <a:chOff x="1920" y="1872"/>
              <a:chExt cx="3648" cy="731"/>
            </a:xfrm>
          </p:grpSpPr>
          <p:sp>
            <p:nvSpPr>
              <p:cNvPr id="243726" name="Text Box 24"/>
              <p:cNvSpPr txBox="1">
                <a:spLocks noChangeArrowheads="1"/>
              </p:cNvSpPr>
              <p:nvPr/>
            </p:nvSpPr>
            <p:spPr bwMode="auto">
              <a:xfrm>
                <a:off x="1920" y="1872"/>
                <a:ext cx="3648" cy="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solidFill>
                      <a:srgbClr val="CC3300"/>
                    </a:solidFill>
                    <a:latin typeface="Arial" charset="0"/>
                  </a:rPr>
                  <a:t>$600,000</a:t>
                </a:r>
              </a:p>
              <a:p>
                <a:pPr algn="ctr" eaLnBrk="1" hangingPunct="1">
                  <a:spcBef>
                    <a:spcPct val="50000"/>
                  </a:spcBef>
                  <a:buFontTx/>
                  <a:buNone/>
                </a:pPr>
                <a:r>
                  <a:rPr lang="en-US" altLang="en-US" sz="2800" dirty="0">
                    <a:solidFill>
                      <a:srgbClr val="CC3300"/>
                    </a:solidFill>
                    <a:latin typeface="Arial" charset="0"/>
                  </a:rPr>
                  <a:t>30,000 DLH</a:t>
                </a:r>
              </a:p>
            </p:txBody>
          </p:sp>
          <p:sp>
            <p:nvSpPr>
              <p:cNvPr id="243727" name="Line 25"/>
              <p:cNvSpPr>
                <a:spLocks noChangeShapeType="1"/>
              </p:cNvSpPr>
              <p:nvPr/>
            </p:nvSpPr>
            <p:spPr bwMode="auto">
              <a:xfrm>
                <a:off x="1968" y="2256"/>
                <a:ext cx="3504"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000000"/>
                    </a:solidFill>
                    <a:round/>
                    <a:headEnd/>
                    <a:tailEnd/>
                  </a14:hiddenLine>
                </a:ext>
              </a:extLst>
            </p:spPr>
            <p:txBody>
              <a:bodyPr/>
              <a:lstStyle/>
              <a:p>
                <a:endParaRPr lang="en-GB" dirty="0"/>
              </a:p>
            </p:txBody>
          </p:sp>
        </p:grpSp>
        <p:sp>
          <p:nvSpPr>
            <p:cNvPr id="243723" name="Text Box 30"/>
            <p:cNvSpPr txBox="1">
              <a:spLocks noChangeArrowheads="1"/>
            </p:cNvSpPr>
            <p:nvPr/>
          </p:nvSpPr>
          <p:spPr bwMode="auto">
            <a:xfrm>
              <a:off x="3408" y="3168"/>
              <a:ext cx="38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CC3300"/>
                  </a:solidFill>
                  <a:latin typeface="Arial" charset="0"/>
                </a:rPr>
                <a:t>=</a:t>
              </a:r>
            </a:p>
          </p:txBody>
        </p:sp>
        <p:sp>
          <p:nvSpPr>
            <p:cNvPr id="243724" name="Text Box 31"/>
            <p:cNvSpPr txBox="1">
              <a:spLocks noChangeArrowheads="1"/>
            </p:cNvSpPr>
            <p:nvPr/>
          </p:nvSpPr>
          <p:spPr bwMode="auto">
            <a:xfrm>
              <a:off x="3888" y="3120"/>
              <a:ext cx="124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solidFill>
                    <a:srgbClr val="CC3300"/>
                  </a:solidFill>
                  <a:latin typeface="Arial" charset="0"/>
                </a:rPr>
                <a:t>$20/DLH</a:t>
              </a:r>
            </a:p>
          </p:txBody>
        </p:sp>
        <p:sp>
          <p:nvSpPr>
            <p:cNvPr id="243725" name="Line 32"/>
            <p:cNvSpPr>
              <a:spLocks noChangeShapeType="1"/>
            </p:cNvSpPr>
            <p:nvPr/>
          </p:nvSpPr>
          <p:spPr bwMode="auto">
            <a:xfrm>
              <a:off x="1920" y="3312"/>
              <a:ext cx="1440" cy="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GB" dirty="0"/>
            </a:p>
          </p:txBody>
        </p:sp>
      </p:grpSp>
      <p:sp>
        <p:nvSpPr>
          <p:cNvPr id="243718"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3F76B26-895F-44AF-B17D-50A4EDEEB709}" type="slidenum">
              <a:rPr lang="en-US" altLang="en-US" sz="1000" smtClean="0">
                <a:latin typeface="Arial" charset="0"/>
              </a:rPr>
              <a:pPr algn="r" eaLnBrk="1" hangingPunct="1">
                <a:spcBef>
                  <a:spcPct val="0"/>
                </a:spcBef>
                <a:buFontTx/>
                <a:buNone/>
              </a:pPr>
              <a:t>19</a:t>
            </a:fld>
            <a:endParaRPr lang="en-US" altLang="en-US" sz="1000" dirty="0">
              <a:latin typeface="Arial" charset="0"/>
            </a:endParaRPr>
          </a:p>
        </p:txBody>
      </p:sp>
      <p:sp>
        <p:nvSpPr>
          <p:cNvPr id="23" name="Rounded Rectangle 22"/>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22" name="Rectangle 21"/>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br>
              <a:rPr lang="en-US" altLang="en-US" dirty="0"/>
            </a:br>
            <a:br>
              <a:rPr lang="en-US" altLang="en-US" dirty="0"/>
            </a:br>
            <a:br>
              <a:rPr 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17 Learning Objectives</a:t>
            </a:r>
            <a:endParaRPr lang="en-US" sz="4400" dirty="0">
              <a:latin typeface="+mj-lt"/>
            </a:endParaRPr>
          </a:p>
        </p:txBody>
      </p:sp>
      <p:sp>
        <p:nvSpPr>
          <p:cNvPr id="10" name="Rectangle 9"/>
          <p:cNvSpPr/>
          <p:nvPr/>
        </p:nvSpPr>
        <p:spPr>
          <a:xfrm>
            <a:off x="533400" y="2310348"/>
            <a:ext cx="8382000" cy="4031873"/>
          </a:xfrm>
          <a:prstGeom prst="rect">
            <a:avLst/>
          </a:prstGeom>
        </p:spPr>
        <p:txBody>
          <a:bodyPr wrap="square">
            <a:spAutoFit/>
          </a:bodyPr>
          <a:lstStyle/>
          <a:p>
            <a:r>
              <a:rPr lang="en-US" sz="1600" b="1" dirty="0">
                <a:latin typeface="+mn-lt"/>
              </a:rPr>
              <a:t>CONCEPTUAL</a:t>
            </a:r>
          </a:p>
          <a:p>
            <a:r>
              <a:rPr lang="en-US" sz="1600" b="1" dirty="0">
                <a:latin typeface="+mn-lt"/>
              </a:rPr>
              <a:t>C1  </a:t>
            </a:r>
            <a:r>
              <a:rPr lang="en-US" altLang="en-US" sz="1600" dirty="0">
                <a:latin typeface="+mn-lt"/>
              </a:rPr>
              <a:t>Distinguish between the plantwide overhead rate method, the departmental overhead rate</a:t>
            </a:r>
            <a:br>
              <a:rPr lang="en-US" altLang="en-US" sz="1600" dirty="0">
                <a:latin typeface="+mn-lt"/>
              </a:rPr>
            </a:br>
            <a:r>
              <a:rPr lang="en-US" altLang="en-US" sz="1600" dirty="0">
                <a:latin typeface="+mn-lt"/>
              </a:rPr>
              <a:t>      method, and the activity-based costing method.</a:t>
            </a:r>
            <a:endParaRPr lang="en-US" sz="1600" dirty="0">
              <a:latin typeface="+mn-lt"/>
            </a:endParaRPr>
          </a:p>
          <a:p>
            <a:r>
              <a:rPr lang="en-US" sz="1600" b="1" dirty="0">
                <a:latin typeface="+mn-lt"/>
              </a:rPr>
              <a:t>C2  </a:t>
            </a:r>
            <a:r>
              <a:rPr lang="en-US" sz="1600" dirty="0">
                <a:latin typeface="+mn-lt"/>
              </a:rPr>
              <a:t>Explain cost flows for activity-based costing.</a:t>
            </a:r>
          </a:p>
          <a:p>
            <a:r>
              <a:rPr lang="en-US" sz="1600" b="1" dirty="0">
                <a:latin typeface="+mn-lt"/>
              </a:rPr>
              <a:t>C3</a:t>
            </a:r>
            <a:r>
              <a:rPr lang="en-US" sz="1600" dirty="0">
                <a:latin typeface="+mn-lt"/>
              </a:rPr>
              <a:t>  Describe the four types of activities that cause overhead costs.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Identify and assess advantages and disadvantages of the plantwide overhead and departmental </a:t>
            </a:r>
            <a:br>
              <a:rPr lang="en-US" sz="1600" dirty="0">
                <a:latin typeface="+mn-lt"/>
              </a:rPr>
            </a:br>
            <a:r>
              <a:rPr lang="en-US" sz="1600" dirty="0">
                <a:latin typeface="+mn-lt"/>
              </a:rPr>
              <a:t>       overhead rate methods.</a:t>
            </a:r>
          </a:p>
          <a:p>
            <a:r>
              <a:rPr lang="en-US" sz="1600" b="1" dirty="0">
                <a:latin typeface="+mn-lt"/>
              </a:rPr>
              <a:t>A2  </a:t>
            </a:r>
            <a:r>
              <a:rPr lang="en-US" sz="1600" dirty="0">
                <a:latin typeface="+mn-lt"/>
              </a:rPr>
              <a:t>Identify and assess advantages and disadvantages of activity-based costing.</a:t>
            </a:r>
          </a:p>
          <a:p>
            <a:endParaRPr lang="en-US" sz="1600" dirty="0">
              <a:latin typeface="+mn-lt"/>
            </a:endParaRPr>
          </a:p>
          <a:p>
            <a:r>
              <a:rPr lang="en-US" sz="1600" b="1" dirty="0">
                <a:latin typeface="+mn-lt"/>
              </a:rPr>
              <a:t>PROCEDURAL</a:t>
            </a:r>
          </a:p>
          <a:p>
            <a:r>
              <a:rPr lang="en-US" sz="1600" b="1" dirty="0">
                <a:latin typeface="+mn-lt"/>
              </a:rPr>
              <a:t>P1  </a:t>
            </a:r>
            <a:r>
              <a:rPr lang="en-US" altLang="en-US" sz="1600" dirty="0">
                <a:latin typeface="+mn-lt"/>
              </a:rPr>
              <a:t>Allocate overhead costs to products using the plantwide overhead rate method.</a:t>
            </a:r>
          </a:p>
          <a:p>
            <a:r>
              <a:rPr lang="en-US" sz="1600" b="1" dirty="0">
                <a:latin typeface="+mn-lt"/>
              </a:rPr>
              <a:t>P2  </a:t>
            </a:r>
            <a:r>
              <a:rPr lang="en-US" altLang="en-US" sz="1600" dirty="0">
                <a:latin typeface="+mn-lt"/>
              </a:rPr>
              <a:t>Allocate overhead costs to products using the departmental overhead rate method.</a:t>
            </a:r>
          </a:p>
          <a:p>
            <a:r>
              <a:rPr lang="en-US" sz="1600" b="1" dirty="0">
                <a:latin typeface="+mn-lt"/>
              </a:rPr>
              <a:t>P3</a:t>
            </a:r>
            <a:r>
              <a:rPr lang="en-US" sz="1600" dirty="0">
                <a:latin typeface="+mn-lt"/>
              </a:rPr>
              <a:t>  Allocate overhead costs to products using activity-based costing.</a:t>
            </a:r>
          </a:p>
        </p:txBody>
      </p:sp>
      <p:sp>
        <p:nvSpPr>
          <p:cNvPr id="8" name="Rectangle 7"/>
          <p:cNvSpPr>
            <a:spLocks noGrp="1" noChangeArrowheads="1"/>
          </p:cNvSpPr>
          <p:nvPr/>
        </p:nvSpPr>
        <p:spPr bwMode="auto">
          <a:xfrm>
            <a:off x="7070785" y="64770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10582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title"/>
          </p:nvPr>
        </p:nvSpPr>
        <p:spPr>
          <a:xfrm>
            <a:off x="992188" y="557213"/>
            <a:ext cx="7158037" cy="1281112"/>
          </a:xfrm>
        </p:spPr>
        <p:txBody>
          <a:bodyPr/>
          <a:lstStyle/>
          <a:p>
            <a:pPr eaLnBrk="1" hangingPunct="1"/>
            <a:r>
              <a:rPr lang="en-US" altLang="en-US" b="1" dirty="0"/>
              <a:t>Departmental Overhead Rate Method: </a:t>
            </a:r>
            <a:r>
              <a:rPr lang="en-US" altLang="en-US" b="1" dirty="0">
                <a:solidFill>
                  <a:srgbClr val="C00000"/>
                </a:solidFill>
              </a:rPr>
              <a:t>Fourth Step</a:t>
            </a:r>
          </a:p>
        </p:txBody>
      </p:sp>
      <p:graphicFrame>
        <p:nvGraphicFramePr>
          <p:cNvPr id="245763" name="Object 4"/>
          <p:cNvGraphicFramePr>
            <a:graphicFrameLocks noGrp="1" noChangeAspect="1"/>
          </p:cNvGraphicFramePr>
          <p:nvPr>
            <p:ph idx="4294967295"/>
          </p:nvPr>
        </p:nvGraphicFramePr>
        <p:xfrm>
          <a:off x="666750" y="2570163"/>
          <a:ext cx="7962900" cy="3525837"/>
        </p:xfrm>
        <a:graphic>
          <a:graphicData uri="http://schemas.openxmlformats.org/presentationml/2006/ole">
            <mc:AlternateContent xmlns:mc="http://schemas.openxmlformats.org/markup-compatibility/2006">
              <mc:Choice xmlns:v="urn:schemas-microsoft-com:vml" Requires="v">
                <p:oleObj spid="_x0000_s245885" name="Worksheet" r:id="rId4" imgW="6000750" imgH="2657475" progId="Excel.Sheet.8">
                  <p:embed/>
                </p:oleObj>
              </mc:Choice>
              <mc:Fallback>
                <p:oleObj name="Worksheet" r:id="rId4" imgW="6000750" imgH="2657475" progId="Excel.Sheet.8">
                  <p:embed/>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2570163"/>
                        <a:ext cx="7962900" cy="35258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57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E0B5893-AE49-47D6-8FE0-6A1D1D68C348}" type="slidenum">
              <a:rPr lang="en-US" altLang="en-US" sz="1000" smtClean="0">
                <a:latin typeface="Arial" charset="0"/>
              </a:rPr>
              <a:pPr algn="r" eaLnBrk="1" hangingPunct="1">
                <a:spcBef>
                  <a:spcPct val="0"/>
                </a:spcBef>
                <a:buFontTx/>
                <a:buNone/>
              </a:pPr>
              <a:t>20</a:t>
            </a:fld>
            <a:endParaRPr lang="en-US" altLang="en-US" sz="1000" dirty="0">
              <a:latin typeface="Arial" charset="0"/>
            </a:endParaRPr>
          </a:p>
        </p:txBody>
      </p:sp>
      <p:sp>
        <p:nvSpPr>
          <p:cNvPr id="22537" name="Line 9"/>
          <p:cNvSpPr>
            <a:spLocks noChangeShapeType="1"/>
          </p:cNvSpPr>
          <p:nvPr/>
        </p:nvSpPr>
        <p:spPr bwMode="auto">
          <a:xfrm flipH="1">
            <a:off x="4267200" y="4343400"/>
            <a:ext cx="838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2538" name="Line 10"/>
          <p:cNvSpPr>
            <a:spLocks noChangeShapeType="1"/>
          </p:cNvSpPr>
          <p:nvPr/>
        </p:nvSpPr>
        <p:spPr bwMode="auto">
          <a:xfrm flipH="1">
            <a:off x="6553200" y="4419600"/>
            <a:ext cx="1524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9" name="Rounded Rectangle 8"/>
          <p:cNvSpPr/>
          <p:nvPr/>
        </p:nvSpPr>
        <p:spPr>
          <a:xfrm>
            <a:off x="23814" y="6602412"/>
            <a:ext cx="6148386" cy="217487"/>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to products using the departmental overhead rate method.</a:t>
            </a:r>
            <a:endParaRPr lang="en-US" sz="1000" kern="0" dirty="0">
              <a:solidFill>
                <a:prstClr val="black"/>
              </a:solidFill>
              <a:latin typeface="Arial Narrow" pitchFamily="34" charset="0"/>
            </a:endParaRPr>
          </a:p>
        </p:txBody>
      </p:sp>
      <p:sp>
        <p:nvSpPr>
          <p:cNvPr id="10" name="TextBox 9"/>
          <p:cNvSpPr txBox="1"/>
          <p:nvPr/>
        </p:nvSpPr>
        <p:spPr>
          <a:xfrm>
            <a:off x="6673970" y="18383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17.7</a:t>
            </a:r>
          </a:p>
        </p:txBody>
      </p:sp>
      <p:sp>
        <p:nvSpPr>
          <p:cNvPr id="11" name="Rectangle 1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TextBox 11"/>
          <p:cNvSpPr txBox="1"/>
          <p:nvPr/>
        </p:nvSpPr>
        <p:spPr>
          <a:xfrm>
            <a:off x="7797920" y="18383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up)">
                                      <p:cBhvr>
                                        <p:cTn id="7" dur="2000"/>
                                        <p:tgtEl>
                                          <p:spTgt spid="22537"/>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538"/>
                                        </p:tgtEl>
                                        <p:attrNameLst>
                                          <p:attrName>style.visibility</p:attrName>
                                        </p:attrNameLst>
                                      </p:cBhvr>
                                      <p:to>
                                        <p:strVal val="visible"/>
                                      </p:to>
                                    </p:set>
                                    <p:animEffect transition="in" filter="wipe(up)">
                                      <p:cBhvr>
                                        <p:cTn id="11"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P spid="22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4"/>
          <p:cNvSpPr>
            <a:spLocks noGrp="1"/>
          </p:cNvSpPr>
          <p:nvPr>
            <p:ph type="ctrTitle"/>
          </p:nvPr>
        </p:nvSpPr>
        <p:spPr>
          <a:xfrm>
            <a:off x="914400" y="2503720"/>
            <a:ext cx="7315200" cy="1627187"/>
          </a:xfrm>
        </p:spPr>
        <p:txBody>
          <a:bodyPr/>
          <a:lstStyle/>
          <a:p>
            <a:pPr eaLnBrk="1" hangingPunct="1"/>
            <a:r>
              <a:rPr lang="en-US" altLang="en-US" sz="3200" dirty="0"/>
              <a:t>Identify and assess advantages and</a:t>
            </a:r>
            <a:br>
              <a:rPr lang="en-US" altLang="en-US" sz="3200" dirty="0"/>
            </a:br>
            <a:r>
              <a:rPr lang="en-US" altLang="en-US" sz="3200" dirty="0"/>
              <a:t>disadvantages of the plantwide overhead</a:t>
            </a:r>
            <a:br>
              <a:rPr lang="en-US" altLang="en-US" sz="3200" dirty="0"/>
            </a:br>
            <a:r>
              <a:rPr lang="en-US" altLang="en-US" sz="3200" dirty="0"/>
              <a:t>and departmental overhead rate methods.</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498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81969"/>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8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2672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21</a:t>
            </a:fld>
            <a:endParaRPr lang="en-US" altLang="en-US" sz="1000" dirty="0">
              <a:latin typeface="Arial" charset="0"/>
            </a:endParaRPr>
          </a:p>
        </p:txBody>
      </p:sp>
      <p:sp>
        <p:nvSpPr>
          <p:cNvPr id="9" name="TextBox 8"/>
          <p:cNvSpPr txBox="1"/>
          <p:nvPr/>
        </p:nvSpPr>
        <p:spPr>
          <a:xfrm>
            <a:off x="2250742" y="940544"/>
            <a:ext cx="5674057"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4876798" y="2057400"/>
            <a:ext cx="3810001" cy="4267200"/>
          </a:xfrm>
          <a:prstGeom prst="rect">
            <a:avLst/>
          </a:prstGeom>
          <a:solidFill>
            <a:schemeClr val="accent1">
              <a:lumMod val="60000"/>
              <a:lumOff val="40000"/>
            </a:schemeClr>
          </a:solidFill>
          <a:ln w="38100">
            <a:solidFill>
              <a:schemeClr val="tx2">
                <a:lumMod val="75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51907" name="Rectangle 9"/>
          <p:cNvSpPr>
            <a:spLocks noChangeArrowheads="1"/>
          </p:cNvSpPr>
          <p:nvPr/>
        </p:nvSpPr>
        <p:spPr bwMode="auto">
          <a:xfrm>
            <a:off x="838199" y="2057400"/>
            <a:ext cx="3810000" cy="4267200"/>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15364" name="Rectangle 4"/>
          <p:cNvSpPr>
            <a:spLocks noChangeArrowheads="1"/>
          </p:cNvSpPr>
          <p:nvPr/>
        </p:nvSpPr>
        <p:spPr bwMode="auto">
          <a:xfrm>
            <a:off x="768393" y="457200"/>
            <a:ext cx="7770018" cy="1412875"/>
          </a:xfrm>
          <a:prstGeom prst="rect">
            <a:avLst/>
          </a:prstGeom>
          <a:noFill/>
          <a:ln>
            <a:noFill/>
          </a:ln>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000" b="1" dirty="0">
                <a:latin typeface="+mj-lt"/>
                <a:ea typeface="+mj-ea"/>
                <a:cs typeface="+mj-cs"/>
              </a:rPr>
              <a:t>Plantwide Overhead Rate Method</a:t>
            </a:r>
            <a:br>
              <a:rPr lang="en-US" sz="4000" b="1" dirty="0">
                <a:latin typeface="+mj-lt"/>
                <a:ea typeface="+mj-ea"/>
                <a:cs typeface="+mj-cs"/>
              </a:rPr>
            </a:br>
            <a:r>
              <a:rPr lang="en-US" sz="4000" b="1" dirty="0">
                <a:latin typeface="+mj-lt"/>
                <a:ea typeface="+mj-ea"/>
                <a:cs typeface="+mj-cs"/>
              </a:rPr>
              <a:t> </a:t>
            </a:r>
            <a:r>
              <a:rPr lang="en-US" sz="4000" dirty="0">
                <a:latin typeface="+mj-lt"/>
                <a:ea typeface="+mj-ea"/>
                <a:cs typeface="+mj-cs"/>
              </a:rPr>
              <a:t>Advantages and Disadvantages</a:t>
            </a:r>
          </a:p>
        </p:txBody>
      </p:sp>
      <p:sp>
        <p:nvSpPr>
          <p:cNvPr id="15366" name="Rectangle 7"/>
          <p:cNvSpPr>
            <a:spLocks noGrp="1" noChangeArrowheads="1"/>
          </p:cNvSpPr>
          <p:nvPr>
            <p:ph sz="half" idx="1"/>
          </p:nvPr>
        </p:nvSpPr>
        <p:spPr>
          <a:xfrm>
            <a:off x="914400" y="2133600"/>
            <a:ext cx="3581400" cy="4114800"/>
          </a:xfrm>
          <a:solidFill>
            <a:schemeClr val="bg1">
              <a:lumMod val="95000"/>
            </a:schemeClr>
          </a:solidFill>
          <a:ln>
            <a:solidFill>
              <a:schemeClr val="tx1">
                <a:lumMod val="85000"/>
                <a:lumOff val="15000"/>
              </a:schemeClr>
            </a:solidFill>
          </a:ln>
        </p:spPr>
        <p:txBody>
          <a:bodyPr/>
          <a:lstStyle/>
          <a:p>
            <a:pPr algn="ctr" eaLnBrk="1" hangingPunct="1">
              <a:buFont typeface="Wingdings" panose="05000000000000000000" pitchFamily="2" charset="2"/>
              <a:buNone/>
              <a:defRPr/>
            </a:pPr>
            <a:r>
              <a:rPr lang="en-US" u="sng" dirty="0"/>
              <a:t>Advantages</a:t>
            </a:r>
          </a:p>
          <a:p>
            <a:pPr eaLnBrk="1" hangingPunct="1">
              <a:buFont typeface="Arial" panose="020B0604020202020204" pitchFamily="34" charset="0"/>
              <a:buChar char="•"/>
              <a:defRPr/>
            </a:pPr>
            <a:r>
              <a:rPr lang="en-US" dirty="0"/>
              <a:t>Information is readily available</a:t>
            </a:r>
          </a:p>
          <a:p>
            <a:pPr eaLnBrk="1" hangingPunct="1">
              <a:buFont typeface="Arial" panose="020B0604020202020204" pitchFamily="34" charset="0"/>
              <a:buChar char="•"/>
              <a:defRPr/>
            </a:pPr>
            <a:r>
              <a:rPr lang="en-US" dirty="0"/>
              <a:t>Easy to implement</a:t>
            </a:r>
          </a:p>
          <a:p>
            <a:pPr eaLnBrk="1" hangingPunct="1">
              <a:buFont typeface="Arial" panose="020B0604020202020204" pitchFamily="34" charset="0"/>
              <a:buChar char="•"/>
              <a:defRPr/>
            </a:pPr>
            <a:r>
              <a:rPr lang="en-US" dirty="0"/>
              <a:t>Consistent with GAAP and can be used for external reporting</a:t>
            </a:r>
          </a:p>
        </p:txBody>
      </p:sp>
      <p:sp>
        <p:nvSpPr>
          <p:cNvPr id="15367" name="Rectangle 8"/>
          <p:cNvSpPr>
            <a:spLocks noGrp="1" noChangeArrowheads="1"/>
          </p:cNvSpPr>
          <p:nvPr>
            <p:ph sz="half" idx="2"/>
          </p:nvPr>
        </p:nvSpPr>
        <p:spPr>
          <a:xfrm>
            <a:off x="5029200" y="2133600"/>
            <a:ext cx="3505200" cy="4114800"/>
          </a:xfrm>
          <a:solidFill>
            <a:schemeClr val="bg2">
              <a:lumMod val="90000"/>
            </a:schemeClr>
          </a:solidFill>
          <a:ln>
            <a:solidFill>
              <a:srgbClr val="C00000"/>
            </a:solidFill>
          </a:ln>
        </p:spPr>
        <p:txBody>
          <a:bodyPr/>
          <a:lstStyle/>
          <a:p>
            <a:pPr algn="ctr" eaLnBrk="1" hangingPunct="1">
              <a:buFont typeface="Wingdings" panose="05000000000000000000" pitchFamily="2" charset="2"/>
              <a:buNone/>
              <a:defRPr/>
            </a:pPr>
            <a:r>
              <a:rPr lang="en-US" u="sng" dirty="0"/>
              <a:t>Disadvantages</a:t>
            </a:r>
          </a:p>
          <a:p>
            <a:pPr eaLnBrk="1" hangingPunct="1">
              <a:buFont typeface="Arial" panose="020B0604020202020204" pitchFamily="34" charset="0"/>
              <a:buChar char="•"/>
              <a:defRPr/>
            </a:pPr>
            <a:r>
              <a:rPr lang="en-US" sz="2400" dirty="0"/>
              <a:t>With many different products, assumptions may not be reasonable.</a:t>
            </a:r>
          </a:p>
          <a:p>
            <a:pPr eaLnBrk="1" hangingPunct="1">
              <a:buFont typeface="Arial" panose="020B0604020202020204" pitchFamily="34" charset="0"/>
              <a:buChar char="•"/>
              <a:defRPr/>
            </a:pPr>
            <a:r>
              <a:rPr lang="en-US" sz="2400" dirty="0"/>
              <a:t>Overhead costs may not bear a relationship with direct labor hours</a:t>
            </a:r>
          </a:p>
          <a:p>
            <a:pPr eaLnBrk="1" hangingPunct="1">
              <a:buFont typeface="Arial" panose="020B0604020202020204" pitchFamily="34" charset="0"/>
              <a:buChar char="•"/>
              <a:defRPr/>
            </a:pPr>
            <a:r>
              <a:rPr lang="en-US" sz="2400" dirty="0"/>
              <a:t>All products may not use overhead costs in the same proportion</a:t>
            </a:r>
          </a:p>
        </p:txBody>
      </p:sp>
      <p:sp>
        <p:nvSpPr>
          <p:cNvPr id="251912"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F2B9E52-84FE-429B-8B46-7275EFE8EF55}" type="slidenum">
              <a:rPr lang="en-US" altLang="en-US" sz="1000" smtClean="0">
                <a:latin typeface="Arial" charset="0"/>
              </a:rPr>
              <a:pPr algn="r" eaLnBrk="1" hangingPunct="1">
                <a:spcBef>
                  <a:spcPct val="0"/>
                </a:spcBef>
                <a:buFontTx/>
                <a:buNone/>
              </a:pPr>
              <a:t>22</a:t>
            </a:fld>
            <a:endParaRPr lang="en-US" altLang="en-US" sz="1000" dirty="0">
              <a:latin typeface="Arial" charset="0"/>
            </a:endParaRPr>
          </a:p>
        </p:txBody>
      </p:sp>
      <p:sp>
        <p:nvSpPr>
          <p:cNvPr id="10" name="Rounded Rectangle 9"/>
          <p:cNvSpPr/>
          <p:nvPr/>
        </p:nvSpPr>
        <p:spPr>
          <a:xfrm>
            <a:off x="23814" y="6629400"/>
            <a:ext cx="8129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000" dirty="0"/>
              <a:t>Identify and assess advantages and disadvantages of the plantwide overhead and departmental overhead rate methods.</a:t>
            </a:r>
            <a:endParaRPr lang="en-US" sz="1000" kern="0" dirty="0">
              <a:solidFill>
                <a:prstClr val="black"/>
              </a:solidFill>
              <a:latin typeface="Arial Narrow" pitchFamily="34" charset="0"/>
            </a:endParaRPr>
          </a:p>
        </p:txBody>
      </p:sp>
      <p:sp>
        <p:nvSpPr>
          <p:cNvPr id="9" name="Rectangle 8"/>
          <p:cNvSpPr>
            <a:spLocks noGrp="1" noChangeArrowheads="1"/>
          </p:cNvSpPr>
          <p:nvPr/>
        </p:nvSpPr>
        <p:spPr bwMode="auto">
          <a:xfrm>
            <a:off x="6978770" y="63817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98535" y="533400"/>
            <a:ext cx="8586786" cy="1128713"/>
          </a:xfrm>
        </p:spPr>
        <p:txBody>
          <a:bodyPr/>
          <a:lstStyle/>
          <a:p>
            <a:pPr eaLnBrk="1" hangingPunct="1"/>
            <a:br>
              <a:rPr lang="en-US" altLang="en-US" sz="2800" i="1" dirty="0"/>
            </a:br>
            <a:r>
              <a:rPr lang="en-US" altLang="en-US" sz="4000" b="1" dirty="0"/>
              <a:t>Departmental Overhead Rate Method</a:t>
            </a:r>
            <a:br>
              <a:rPr lang="en-US" altLang="en-US" sz="2800" dirty="0"/>
            </a:br>
            <a:r>
              <a:rPr lang="en-US" altLang="en-US" sz="3600" dirty="0"/>
              <a:t>Advantages</a:t>
            </a:r>
            <a:r>
              <a:rPr lang="en-US" altLang="en-US" sz="2800" dirty="0"/>
              <a:t> </a:t>
            </a:r>
            <a:r>
              <a:rPr lang="en-US" altLang="en-US" sz="3600" dirty="0"/>
              <a:t>and Disadvantages </a:t>
            </a:r>
            <a:br>
              <a:rPr lang="en-US" altLang="en-US" sz="2800" dirty="0"/>
            </a:br>
            <a:endParaRPr lang="en-US" altLang="en-US" sz="2800" i="1" dirty="0"/>
          </a:p>
        </p:txBody>
      </p:sp>
      <p:sp>
        <p:nvSpPr>
          <p:cNvPr id="23556" name="Rectangle 6"/>
          <p:cNvSpPr>
            <a:spLocks noChangeArrowheads="1"/>
          </p:cNvSpPr>
          <p:nvPr/>
        </p:nvSpPr>
        <p:spPr bwMode="auto">
          <a:xfrm>
            <a:off x="4876800" y="1828800"/>
            <a:ext cx="3733800" cy="4305302"/>
          </a:xfrm>
          <a:prstGeom prst="rect">
            <a:avLst/>
          </a:prstGeom>
          <a:solidFill>
            <a:schemeClr val="accent1">
              <a:lumMod val="60000"/>
              <a:lumOff val="40000"/>
            </a:schemeClr>
          </a:solidFill>
          <a:ln w="38100">
            <a:solidFill>
              <a:schemeClr val="tx1">
                <a:lumMod val="50000"/>
                <a:lumOff val="50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53957" name="Rectangle 7"/>
          <p:cNvSpPr>
            <a:spLocks noChangeArrowheads="1"/>
          </p:cNvSpPr>
          <p:nvPr/>
        </p:nvSpPr>
        <p:spPr bwMode="auto">
          <a:xfrm>
            <a:off x="428625" y="1844675"/>
            <a:ext cx="3762375" cy="4327525"/>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53958" name="Text Box 8"/>
          <p:cNvSpPr txBox="1">
            <a:spLocks noChangeArrowheads="1"/>
          </p:cNvSpPr>
          <p:nvPr/>
        </p:nvSpPr>
        <p:spPr bwMode="auto">
          <a:xfrm>
            <a:off x="533400" y="2057400"/>
            <a:ext cx="35814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5888" indent="-115888">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u="sng" dirty="0">
                <a:latin typeface="Arial" charset="0"/>
              </a:rPr>
              <a:t>Advantages</a:t>
            </a:r>
            <a:endParaRPr lang="en-US" altLang="en-US" sz="2400" u="sng" dirty="0">
              <a:latin typeface="Arial" charset="0"/>
            </a:endParaRPr>
          </a:p>
          <a:p>
            <a:pPr eaLnBrk="1" hangingPunct="1">
              <a:spcBef>
                <a:spcPct val="50000"/>
              </a:spcBef>
              <a:buFontTx/>
              <a:buChar char="•"/>
            </a:pPr>
            <a:r>
              <a:rPr lang="en-US" altLang="en-US" sz="2400" dirty="0">
                <a:latin typeface="Arial" charset="0"/>
              </a:rPr>
              <a:t>More accurate overhead allocations</a:t>
            </a:r>
          </a:p>
          <a:p>
            <a:pPr eaLnBrk="1" hangingPunct="1">
              <a:spcBef>
                <a:spcPct val="50000"/>
              </a:spcBef>
              <a:buFontTx/>
              <a:buChar char="•"/>
            </a:pPr>
            <a:r>
              <a:rPr lang="en-US" altLang="en-US" sz="2400" dirty="0">
                <a:latin typeface="Arial" charset="0"/>
              </a:rPr>
              <a:t>More refined than the plantwide overhead rate method</a:t>
            </a:r>
          </a:p>
        </p:txBody>
      </p:sp>
      <p:sp>
        <p:nvSpPr>
          <p:cNvPr id="23559" name="Text Box 9"/>
          <p:cNvSpPr txBox="1">
            <a:spLocks noChangeArrowheads="1"/>
          </p:cNvSpPr>
          <p:nvPr/>
        </p:nvSpPr>
        <p:spPr bwMode="auto">
          <a:xfrm>
            <a:off x="5029200" y="1957894"/>
            <a:ext cx="3352800" cy="3985706"/>
          </a:xfrm>
          <a:prstGeom prst="rect">
            <a:avLst/>
          </a:prstGeom>
          <a:solidFill>
            <a:schemeClr val="accent1">
              <a:lumMod val="20000"/>
              <a:lumOff val="80000"/>
            </a:schemeClr>
          </a:solidFill>
          <a:ln>
            <a:solidFill>
              <a:srgbClr val="C00000"/>
            </a:solidFill>
          </a:ln>
        </p:spPr>
        <p:txBody>
          <a:bodyPr wrap="square">
            <a:spAutoFit/>
          </a:bodyPr>
          <a:lstStyle>
            <a:lvl1pPr marL="115888" indent="-1158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200" b="1" u="sng" dirty="0"/>
              <a:t>Disadvantages</a:t>
            </a:r>
          </a:p>
          <a:p>
            <a:pPr eaLnBrk="1" hangingPunct="1">
              <a:spcBef>
                <a:spcPct val="50000"/>
              </a:spcBef>
              <a:buFontTx/>
              <a:buChar char="•"/>
              <a:defRPr/>
            </a:pPr>
            <a:r>
              <a:rPr lang="en-US" sz="2200" dirty="0"/>
              <a:t>Assumes that products are similar in volume, complexity, batch size</a:t>
            </a:r>
          </a:p>
          <a:p>
            <a:pPr eaLnBrk="1" hangingPunct="1">
              <a:spcBef>
                <a:spcPct val="50000"/>
              </a:spcBef>
              <a:buFontTx/>
              <a:buChar char="•"/>
              <a:defRPr/>
            </a:pPr>
            <a:r>
              <a:rPr lang="en-US" sz="2200" dirty="0"/>
              <a:t>Assumes that departmental overhead costs are proportional to the allocation base</a:t>
            </a:r>
          </a:p>
          <a:p>
            <a:pPr eaLnBrk="1" hangingPunct="1">
              <a:spcBef>
                <a:spcPct val="50000"/>
              </a:spcBef>
              <a:buFontTx/>
              <a:buChar char="•"/>
              <a:defRPr/>
            </a:pPr>
            <a:r>
              <a:rPr lang="en-US" sz="2200" dirty="0"/>
              <a:t>Can distort product costs</a:t>
            </a:r>
          </a:p>
        </p:txBody>
      </p:sp>
      <p:sp>
        <p:nvSpPr>
          <p:cNvPr id="253960"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9020CA14-85CC-46DF-AFCB-F3F5350B38EA}" type="slidenum">
              <a:rPr lang="en-US" altLang="en-US" sz="1000" smtClean="0">
                <a:latin typeface="Arial" charset="0"/>
              </a:rPr>
              <a:pPr algn="r" eaLnBrk="1" hangingPunct="1">
                <a:spcBef>
                  <a:spcPct val="0"/>
                </a:spcBef>
                <a:buFontTx/>
                <a:buNone/>
              </a:pPr>
              <a:t>23</a:t>
            </a:fld>
            <a:endParaRPr lang="en-US" altLang="en-US" sz="1000" dirty="0">
              <a:latin typeface="Arial" charset="0"/>
            </a:endParaRPr>
          </a:p>
        </p:txBody>
      </p:sp>
      <p:sp>
        <p:nvSpPr>
          <p:cNvPr id="10" name="Rounded Rectangle 9"/>
          <p:cNvSpPr/>
          <p:nvPr/>
        </p:nvSpPr>
        <p:spPr>
          <a:xfrm>
            <a:off x="23814" y="6629400"/>
            <a:ext cx="8129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000" dirty="0"/>
              <a:t>Identify and assess advantages and disadvantages of the plantwide overhead and departmental overhead rate methods.</a:t>
            </a:r>
            <a:endParaRPr lang="en-US" sz="1000" kern="0" dirty="0">
              <a:solidFill>
                <a:prstClr val="black"/>
              </a:solidFill>
              <a:latin typeface="Arial Narrow" pitchFamily="34" charset="0"/>
            </a:endParaRPr>
          </a:p>
        </p:txBody>
      </p:sp>
      <p:sp>
        <p:nvSpPr>
          <p:cNvPr id="9" name="Rectangle 8"/>
          <p:cNvSpPr>
            <a:spLocks noGrp="1" noChangeArrowheads="1"/>
          </p:cNvSpPr>
          <p:nvPr/>
        </p:nvSpPr>
        <p:spPr bwMode="auto">
          <a:xfrm>
            <a:off x="6978770" y="6324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4"/>
          <p:cNvSpPr>
            <a:spLocks noGrp="1"/>
          </p:cNvSpPr>
          <p:nvPr>
            <p:ph type="ctrTitle"/>
          </p:nvPr>
        </p:nvSpPr>
        <p:spPr>
          <a:xfrm>
            <a:off x="1066800" y="1808163"/>
            <a:ext cx="7315200" cy="2286000"/>
          </a:xfrm>
        </p:spPr>
        <p:txBody>
          <a:bodyPr/>
          <a:lstStyle/>
          <a:p>
            <a:pPr eaLnBrk="1" hangingPunct="1"/>
            <a:br>
              <a:rPr lang="en-US" altLang="en-US" dirty="0"/>
            </a:br>
            <a:br>
              <a:rPr lang="en-US" altLang="en-US" dirty="0"/>
            </a:br>
            <a:r>
              <a:rPr lang="en-US" altLang="en-US" dirty="0"/>
              <a:t> </a:t>
            </a:r>
            <a:r>
              <a:rPr lang="en-US" altLang="en-US" sz="3200" dirty="0"/>
              <a:t>Explain cost flows for activity-based</a:t>
            </a:r>
            <a:br>
              <a:rPr lang="en-US" altLang="en-US" sz="3200" dirty="0"/>
            </a:br>
            <a:r>
              <a:rPr lang="en-US" altLang="en-US" sz="3200" dirty="0"/>
              <a:t>costing.</a:t>
            </a:r>
            <a:br>
              <a:rPr lang="en-US" altLang="en-US" dirty="0"/>
            </a:br>
            <a:endParaRPr lang="en-US" altLang="en-US" dirty="0"/>
          </a:p>
        </p:txBody>
      </p:sp>
      <p:sp>
        <p:nvSpPr>
          <p:cNvPr id="256003" name="Slide Number Placeholder 3"/>
          <p:cNvSpPr>
            <a:spLocks noGrp="1"/>
          </p:cNvSpPr>
          <p:nvPr>
            <p:ph type="sldNum" sz="quarter" idx="4294967295"/>
          </p:nvPr>
        </p:nvSpPr>
        <p:spPr bwMode="auto">
          <a:xfrm>
            <a:off x="8534400" y="6553200"/>
            <a:ext cx="990600" cy="4254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39CFBA27-16BA-4746-A297-A06FC638868A}" type="slidenum">
              <a:rPr lang="en-US" altLang="en-US" sz="1000" smtClean="0">
                <a:latin typeface="Arial" charset="0"/>
                <a:cs typeface="Arial" charset="0"/>
              </a:rPr>
              <a:pPr eaLnBrk="1" hangingPunct="1">
                <a:spcBef>
                  <a:spcPct val="0"/>
                </a:spcBef>
                <a:buFontTx/>
                <a:buNone/>
              </a:pPr>
              <a:t>24</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560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4196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5" name="Rectangle 2"/>
          <p:cNvSpPr>
            <a:spLocks noGrp="1" noChangeArrowheads="1"/>
          </p:cNvSpPr>
          <p:nvPr>
            <p:ph type="title"/>
          </p:nvPr>
        </p:nvSpPr>
        <p:spPr>
          <a:xfrm>
            <a:off x="-163306" y="655638"/>
            <a:ext cx="8685674" cy="944562"/>
          </a:xfrm>
        </p:spPr>
        <p:txBody>
          <a:bodyPr/>
          <a:lstStyle/>
          <a:p>
            <a:pPr eaLnBrk="1" hangingPunct="1"/>
            <a:r>
              <a:rPr lang="en-US" altLang="en-US" b="1" dirty="0"/>
              <a:t>Cost Flows Under Activity-Based Costing</a:t>
            </a:r>
          </a:p>
        </p:txBody>
      </p:sp>
      <p:sp>
        <p:nvSpPr>
          <p:cNvPr id="258085"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25</a:t>
            </a:fld>
            <a:endParaRPr lang="en-US" altLang="en-US" sz="1000" dirty="0">
              <a:latin typeface="Arial" charset="0"/>
            </a:endParaRPr>
          </a:p>
        </p:txBody>
      </p:sp>
      <p:sp>
        <p:nvSpPr>
          <p:cNvPr id="39" name="Rounded Rectangle 38"/>
          <p:cNvSpPr/>
          <p:nvPr/>
        </p:nvSpPr>
        <p:spPr>
          <a:xfrm>
            <a:off x="23814" y="6629400"/>
            <a:ext cx="3938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altLang="en-US" sz="1000" dirty="0"/>
              <a:t>Explain cost flows for activity-based costing.</a:t>
            </a:r>
            <a:endParaRPr lang="en-US" sz="1000" kern="0" dirty="0">
              <a:solidFill>
                <a:prstClr val="black"/>
              </a:solidFill>
              <a:latin typeface="Arial Narrow" pitchFamily="34" charset="0"/>
            </a:endParaRPr>
          </a:p>
        </p:txBody>
      </p:sp>
      <p:sp>
        <p:nvSpPr>
          <p:cNvPr id="40" name="TextBox 39"/>
          <p:cNvSpPr txBox="1"/>
          <p:nvPr/>
        </p:nvSpPr>
        <p:spPr>
          <a:xfrm>
            <a:off x="7756585" y="11900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17.9</a:t>
            </a:r>
          </a:p>
        </p:txBody>
      </p:sp>
      <p:sp>
        <p:nvSpPr>
          <p:cNvPr id="41" name="Rectangle 4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794BAB7A-589D-4250-A32A-DFE35729371F}"/>
              </a:ext>
            </a:extLst>
          </p:cNvPr>
          <p:cNvPicPr>
            <a:picLocks noChangeAspect="1"/>
          </p:cNvPicPr>
          <p:nvPr/>
        </p:nvPicPr>
        <p:blipFill>
          <a:blip r:embed="rId3"/>
          <a:stretch>
            <a:fillRect/>
          </a:stretch>
        </p:blipFill>
        <p:spPr>
          <a:xfrm>
            <a:off x="1240892" y="1923653"/>
            <a:ext cx="6826321" cy="3990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4"/>
          <p:cNvSpPr>
            <a:spLocks noGrp="1"/>
          </p:cNvSpPr>
          <p:nvPr>
            <p:ph type="ctrTitle"/>
          </p:nvPr>
        </p:nvSpPr>
        <p:spPr>
          <a:xfrm>
            <a:off x="914400" y="2411413"/>
            <a:ext cx="7315200" cy="1627187"/>
          </a:xfrm>
        </p:spPr>
        <p:txBody>
          <a:bodyPr/>
          <a:lstStyle/>
          <a:p>
            <a:pPr eaLnBrk="1" hangingPunct="1"/>
            <a:r>
              <a:rPr lang="en-US" altLang="en-US" sz="3200" dirty="0"/>
              <a:t>Allocate overhead costs to products using</a:t>
            </a:r>
            <a:br>
              <a:rPr lang="en-US" altLang="en-US" sz="3200" dirty="0"/>
            </a:br>
            <a:r>
              <a:rPr lang="en-US" altLang="en-US" sz="3200" dirty="0"/>
              <a:t>activity-based costing. </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60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81969"/>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0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951287"/>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26</a:t>
            </a:fld>
            <a:endParaRPr lang="en-US" altLang="en-US" sz="1000" dirty="0">
              <a:latin typeface="Arial" charset="0"/>
            </a:endParaRPr>
          </a:p>
        </p:txBody>
      </p:sp>
      <p:sp>
        <p:nvSpPr>
          <p:cNvPr id="9" name="TextBox 8"/>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219200" y="752475"/>
            <a:ext cx="7158038" cy="1281113"/>
          </a:xfrm>
        </p:spPr>
        <p:txBody>
          <a:bodyPr/>
          <a:lstStyle/>
          <a:p>
            <a:pPr eaLnBrk="1" hangingPunct="1"/>
            <a:r>
              <a:rPr lang="en-US" altLang="en-US" b="1" dirty="0"/>
              <a:t>Applying Activity-Based Costing</a:t>
            </a:r>
          </a:p>
        </p:txBody>
      </p:sp>
      <p:sp>
        <p:nvSpPr>
          <p:cNvPr id="67587" name="Rectangle 3"/>
          <p:cNvSpPr>
            <a:spLocks noGrp="1" noChangeArrowheads="1"/>
          </p:cNvSpPr>
          <p:nvPr>
            <p:ph type="body" idx="4294967295"/>
          </p:nvPr>
        </p:nvSpPr>
        <p:spPr>
          <a:xfrm>
            <a:off x="966788" y="2438400"/>
            <a:ext cx="7661275" cy="4114800"/>
          </a:xfrm>
        </p:spPr>
        <p:txBody>
          <a:bodyPr/>
          <a:lstStyle/>
          <a:p>
            <a:pPr marL="609600" indent="-609600" eaLnBrk="1" hangingPunct="1">
              <a:buFont typeface="Wingdings" pitchFamily="-107" charset="2"/>
              <a:buNone/>
            </a:pPr>
            <a:r>
              <a:rPr lang="en-US" altLang="en-US" sz="2800" b="1" u="sng" dirty="0"/>
              <a:t>4 STEPS:</a:t>
            </a:r>
          </a:p>
          <a:p>
            <a:pPr marL="609600" indent="-609600" eaLnBrk="1" hangingPunct="1">
              <a:buFont typeface="Wingdings" pitchFamily="-107" charset="2"/>
              <a:buAutoNum type="arabicPeriod"/>
            </a:pPr>
            <a:r>
              <a:rPr lang="en-US" altLang="en-US" sz="2800" dirty="0"/>
              <a:t>Identify activities and the costs they cause.</a:t>
            </a:r>
          </a:p>
          <a:p>
            <a:pPr marL="609600" indent="-609600" eaLnBrk="1" hangingPunct="1">
              <a:buFont typeface="Wingdings" pitchFamily="-107" charset="2"/>
              <a:buAutoNum type="arabicPeriod"/>
            </a:pPr>
            <a:r>
              <a:rPr lang="en-US" altLang="en-US" sz="2800" dirty="0"/>
              <a:t>Trace overhead costs to cost pools.</a:t>
            </a:r>
          </a:p>
          <a:p>
            <a:pPr marL="609600" indent="-609600" eaLnBrk="1" hangingPunct="1">
              <a:buFont typeface="Wingdings" pitchFamily="-107" charset="2"/>
              <a:buAutoNum type="arabicPeriod"/>
            </a:pPr>
            <a:r>
              <a:rPr lang="en-US" altLang="en-US" sz="2800" dirty="0"/>
              <a:t>Determine activity rates.</a:t>
            </a:r>
          </a:p>
          <a:p>
            <a:pPr marL="609600" indent="-609600" eaLnBrk="1" hangingPunct="1">
              <a:buFont typeface="Wingdings" pitchFamily="-107" charset="2"/>
              <a:buAutoNum type="arabicPeriod"/>
            </a:pPr>
            <a:r>
              <a:rPr lang="en-US" altLang="en-US" sz="2800" dirty="0"/>
              <a:t>Assign overhead costs to cost objects (products). </a:t>
            </a:r>
          </a:p>
          <a:p>
            <a:pPr marL="609600" indent="-609600" eaLnBrk="1" hangingPunct="1">
              <a:buFont typeface="Wingdings" pitchFamily="-107" charset="2"/>
              <a:buAutoNum type="arabicPeriod"/>
            </a:pPr>
            <a:endParaRPr lang="en-US" altLang="en-US" sz="2800" dirty="0"/>
          </a:p>
        </p:txBody>
      </p:sp>
      <p:sp>
        <p:nvSpPr>
          <p:cNvPr id="262149"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B008770-926D-4374-B254-3FA94A0D0529}" type="slidenum">
              <a:rPr lang="en-US" altLang="en-US" sz="1000" smtClean="0">
                <a:latin typeface="Arial" charset="0"/>
              </a:rPr>
              <a:pPr algn="r" eaLnBrk="1" hangingPunct="1">
                <a:spcBef>
                  <a:spcPct val="0"/>
                </a:spcBef>
                <a:buFontTx/>
                <a:buNone/>
              </a:pPr>
              <a:t>27</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additive="base">
                                        <p:cTn id="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 calcmode="lin" valueType="num">
                                      <p:cBhvr additive="base">
                                        <p:cTn id="12"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 calcmode="lin" valueType="num">
                                      <p:cBhvr additive="base">
                                        <p:cTn id="17"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 calcmode="lin" valueType="num">
                                      <p:cBhvr additive="base">
                                        <p:cTn id="22"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219200" y="669925"/>
            <a:ext cx="7158038" cy="1281113"/>
          </a:xfrm>
        </p:spPr>
        <p:txBody>
          <a:bodyPr/>
          <a:lstStyle/>
          <a:p>
            <a:pPr eaLnBrk="1" hangingPunct="1"/>
            <a:r>
              <a:rPr lang="en-US" altLang="en-US" b="1" dirty="0"/>
              <a:t>Step 1: Identify Activities and the Costs They Cause (1 of 2)</a:t>
            </a:r>
          </a:p>
        </p:txBody>
      </p:sp>
      <p:sp>
        <p:nvSpPr>
          <p:cNvPr id="114693" name="Oval 5"/>
          <p:cNvSpPr>
            <a:spLocks noChangeArrowheads="1"/>
          </p:cNvSpPr>
          <p:nvPr/>
        </p:nvSpPr>
        <p:spPr bwMode="auto">
          <a:xfrm>
            <a:off x="2247900" y="2362200"/>
            <a:ext cx="1676400" cy="914400"/>
          </a:xfrm>
          <a:prstGeom prst="ellipse">
            <a:avLst/>
          </a:prstGeom>
          <a:solidFill>
            <a:schemeClr val="bg2">
              <a:lumMod val="90000"/>
            </a:schemeClr>
          </a:solidFill>
          <a:ln w="9525">
            <a:solidFill>
              <a:schemeClr val="tx1"/>
            </a:solidFill>
            <a:round/>
            <a:headEnd/>
            <a:tailEnd/>
          </a:ln>
        </p:spPr>
        <p:txBody>
          <a:bodyPr wrap="none" anchor="ctr"/>
          <a:lstStyle/>
          <a:p>
            <a:pPr algn="ctr" eaLnBrk="1" hangingPunct="1">
              <a:defRPr/>
            </a:pPr>
            <a:r>
              <a:rPr lang="en-US" b="1" dirty="0"/>
              <a:t>Machine setup</a:t>
            </a:r>
          </a:p>
        </p:txBody>
      </p:sp>
      <p:sp>
        <p:nvSpPr>
          <p:cNvPr id="114694" name="Oval 6"/>
          <p:cNvSpPr>
            <a:spLocks noChangeArrowheads="1"/>
          </p:cNvSpPr>
          <p:nvPr/>
        </p:nvSpPr>
        <p:spPr bwMode="auto">
          <a:xfrm>
            <a:off x="2209800" y="35814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Machine repair</a:t>
            </a:r>
          </a:p>
        </p:txBody>
      </p:sp>
      <p:sp>
        <p:nvSpPr>
          <p:cNvPr id="114695" name="Oval 7"/>
          <p:cNvSpPr>
            <a:spLocks noChangeArrowheads="1"/>
          </p:cNvSpPr>
          <p:nvPr/>
        </p:nvSpPr>
        <p:spPr bwMode="auto">
          <a:xfrm>
            <a:off x="2209800" y="4876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Factory </a:t>
            </a:r>
          </a:p>
          <a:p>
            <a:pPr algn="ctr" eaLnBrk="1" hangingPunct="1">
              <a:defRPr/>
            </a:pPr>
            <a:r>
              <a:rPr lang="en-US" b="1" dirty="0"/>
              <a:t>maintenance</a:t>
            </a:r>
          </a:p>
        </p:txBody>
      </p:sp>
      <p:sp>
        <p:nvSpPr>
          <p:cNvPr id="114696" name="Oval 8"/>
          <p:cNvSpPr>
            <a:spLocks noChangeArrowheads="1"/>
          </p:cNvSpPr>
          <p:nvPr/>
        </p:nvSpPr>
        <p:spPr bwMode="auto">
          <a:xfrm>
            <a:off x="5562600" y="23622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Engineer </a:t>
            </a:r>
          </a:p>
          <a:p>
            <a:pPr algn="ctr" eaLnBrk="1" hangingPunct="1">
              <a:defRPr/>
            </a:pPr>
            <a:r>
              <a:rPr lang="en-US" b="1" dirty="0"/>
              <a:t>salaries</a:t>
            </a:r>
          </a:p>
        </p:txBody>
      </p:sp>
      <p:sp>
        <p:nvSpPr>
          <p:cNvPr id="114697" name="Oval 9"/>
          <p:cNvSpPr>
            <a:spLocks noChangeArrowheads="1"/>
          </p:cNvSpPr>
          <p:nvPr/>
        </p:nvSpPr>
        <p:spPr bwMode="auto">
          <a:xfrm>
            <a:off x="5562600" y="36576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Assembly </a:t>
            </a:r>
          </a:p>
          <a:p>
            <a:pPr algn="ctr" eaLnBrk="1" hangingPunct="1">
              <a:defRPr/>
            </a:pPr>
            <a:r>
              <a:rPr lang="en-US" b="1" dirty="0"/>
              <a:t>line power</a:t>
            </a:r>
          </a:p>
        </p:txBody>
      </p:sp>
      <p:sp>
        <p:nvSpPr>
          <p:cNvPr id="114698" name="Oval 10"/>
          <p:cNvSpPr>
            <a:spLocks noChangeArrowheads="1"/>
          </p:cNvSpPr>
          <p:nvPr/>
        </p:nvSpPr>
        <p:spPr bwMode="auto">
          <a:xfrm>
            <a:off x="5562600" y="4876800"/>
            <a:ext cx="1752600" cy="914400"/>
          </a:xfrm>
          <a:prstGeom prst="ellipse">
            <a:avLst/>
          </a:prstGeom>
          <a:solidFill>
            <a:schemeClr val="bg1">
              <a:lumMod val="85000"/>
            </a:schemeClr>
          </a:solidFill>
          <a:ln w="9525">
            <a:solidFill>
              <a:schemeClr val="tx1"/>
            </a:solidFill>
            <a:round/>
            <a:headEnd/>
            <a:tailEnd/>
          </a:ln>
        </p:spPr>
        <p:txBody>
          <a:bodyPr wrap="none" anchor="ctr"/>
          <a:lstStyle/>
          <a:p>
            <a:pPr algn="ctr" eaLnBrk="1" hangingPunct="1">
              <a:defRPr/>
            </a:pPr>
            <a:r>
              <a:rPr lang="en-US" b="1" dirty="0"/>
              <a:t>Heating and </a:t>
            </a:r>
          </a:p>
          <a:p>
            <a:pPr algn="ctr" eaLnBrk="1" hangingPunct="1">
              <a:defRPr/>
            </a:pPr>
            <a:r>
              <a:rPr lang="en-US" b="1" dirty="0"/>
              <a:t>lighting</a:t>
            </a:r>
          </a:p>
        </p:txBody>
      </p:sp>
      <p:sp>
        <p:nvSpPr>
          <p:cNvPr id="13"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28</a:t>
            </a:fld>
            <a:endParaRPr lang="en-US" altLang="en-US" sz="1000" dirty="0">
              <a:latin typeface="Arial" charset="0"/>
            </a:endParaRPr>
          </a:p>
        </p:txBody>
      </p:sp>
      <p:sp>
        <p:nvSpPr>
          <p:cNvPr id="14" name="Rounded Rectangle 13"/>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2" name="Rectangle 11"/>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990600" y="722407"/>
            <a:ext cx="7158037" cy="1046163"/>
          </a:xfrm>
        </p:spPr>
        <p:txBody>
          <a:bodyPr/>
          <a:lstStyle/>
          <a:p>
            <a:pPr eaLnBrk="1" hangingPunct="1"/>
            <a:r>
              <a:rPr lang="en-US" altLang="en-US" b="1" dirty="0"/>
              <a:t>Step 1: Identify Activities and the Costs They Cause (2 of 2)</a:t>
            </a:r>
          </a:p>
        </p:txBody>
      </p:sp>
      <p:graphicFrame>
        <p:nvGraphicFramePr>
          <p:cNvPr id="266243" name="Object 4"/>
          <p:cNvGraphicFramePr>
            <a:graphicFrameLocks noGrp="1" noChangeAspect="1"/>
          </p:cNvGraphicFramePr>
          <p:nvPr>
            <p:ph idx="4294967295"/>
            <p:extLst>
              <p:ext uri="{D42A27DB-BD31-4B8C-83A1-F6EECF244321}">
                <p14:modId xmlns:p14="http://schemas.microsoft.com/office/powerpoint/2010/main" val="1986781026"/>
              </p:ext>
            </p:extLst>
          </p:nvPr>
        </p:nvGraphicFramePr>
        <p:xfrm>
          <a:off x="611188" y="2655888"/>
          <a:ext cx="8153400" cy="3068637"/>
        </p:xfrm>
        <a:graphic>
          <a:graphicData uri="http://schemas.openxmlformats.org/presentationml/2006/ole">
            <mc:AlternateContent xmlns:mc="http://schemas.openxmlformats.org/markup-compatibility/2006">
              <mc:Choice xmlns:v="urn:schemas-microsoft-com:vml" Requires="v">
                <p:oleObj spid="_x0000_s266362" name="Worksheet" r:id="rId4" imgW="4353062" imgH="1638379" progId="Excel.Sheet.8">
                  <p:embed/>
                </p:oleObj>
              </mc:Choice>
              <mc:Fallback>
                <p:oleObj name="Worksheet" r:id="rId4" imgW="4353062" imgH="1638379" progId="Excel.Sheet.8">
                  <p:embed/>
                  <p:pic>
                    <p:nvPicPr>
                      <p:cNvPr id="0" name="Picture 13"/>
                      <p:cNvPicPr>
                        <a:picLocks noGrp="1" noChangeAspect="1" noChangeArrowheads="1"/>
                      </p:cNvPicPr>
                      <p:nvPr/>
                    </p:nvPicPr>
                    <p:blipFill>
                      <a:blip r:embed="rId5"/>
                      <a:srcRect/>
                      <a:stretch>
                        <a:fillRect/>
                      </a:stretch>
                    </p:blipFill>
                    <p:spPr bwMode="auto">
                      <a:xfrm>
                        <a:off x="611188" y="2655888"/>
                        <a:ext cx="8153400" cy="30686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66245"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209B4AA-BE78-49CD-BFEC-51AEBAC4B798}" type="slidenum">
              <a:rPr lang="en-US" altLang="en-US" sz="1000" smtClean="0">
                <a:latin typeface="Arial" charset="0"/>
              </a:rPr>
              <a:pPr algn="r" eaLnBrk="1" hangingPunct="1">
                <a:spcBef>
                  <a:spcPct val="0"/>
                </a:spcBef>
                <a:buFontTx/>
                <a:buNone/>
              </a:pPr>
              <a:t>29</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8" name="TextBox 7"/>
          <p:cNvSpPr txBox="1"/>
          <p:nvPr/>
        </p:nvSpPr>
        <p:spPr>
          <a:xfrm>
            <a:off x="7615237" y="1944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17.10</a:t>
            </a: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4"/>
          <p:cNvSpPr>
            <a:spLocks noGrp="1"/>
          </p:cNvSpPr>
          <p:nvPr>
            <p:ph type="ctrTitle"/>
          </p:nvPr>
        </p:nvSpPr>
        <p:spPr>
          <a:xfrm>
            <a:off x="914400" y="1905000"/>
            <a:ext cx="7315200" cy="2819400"/>
          </a:xfrm>
        </p:spPr>
        <p:txBody>
          <a:bodyPr/>
          <a:lstStyle/>
          <a:p>
            <a:pPr eaLnBrk="1" hangingPunct="1"/>
            <a:br>
              <a:rPr lang="en-US" altLang="en-US" dirty="0"/>
            </a:br>
            <a:br>
              <a:rPr lang="en-US" altLang="en-US" dirty="0"/>
            </a:br>
            <a:r>
              <a:rPr lang="en-US" altLang="en-US" dirty="0"/>
              <a:t> </a:t>
            </a:r>
            <a:r>
              <a:rPr lang="en-US" altLang="en-US" sz="3200" dirty="0"/>
              <a:t>Distinguish between the plantwide</a:t>
            </a:r>
            <a:br>
              <a:rPr lang="en-US" altLang="en-US" sz="3200" dirty="0"/>
            </a:br>
            <a:r>
              <a:rPr lang="en-US" altLang="en-US" sz="3200" dirty="0"/>
              <a:t>overhead rate method, the departmental</a:t>
            </a:r>
            <a:br>
              <a:rPr lang="en-US" altLang="en-US" sz="3200" dirty="0"/>
            </a:br>
            <a:r>
              <a:rPr lang="en-US" altLang="en-US" sz="3200" dirty="0"/>
              <a:t>overhead rate method, and the activity-based costing method.</a:t>
            </a:r>
            <a:br>
              <a:rPr lang="en-US" altLang="en-US" dirty="0"/>
            </a:br>
            <a:br>
              <a:rPr lang="en-US" altLang="en-US" dirty="0"/>
            </a:br>
            <a:endParaRPr lang="en-US" altLang="en-US" dirty="0"/>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129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85144"/>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9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8" name="Rectangle 7"/>
          <p:cNvSpPr>
            <a:spLocks noGrp="1" noChangeArrowheads="1"/>
          </p:cNvSpPr>
          <p:nvPr/>
        </p:nvSpPr>
        <p:spPr bwMode="auto">
          <a:xfrm>
            <a:off x="6978770"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839788" y="661988"/>
            <a:ext cx="7158037" cy="1281112"/>
          </a:xfrm>
        </p:spPr>
        <p:txBody>
          <a:bodyPr/>
          <a:lstStyle/>
          <a:p>
            <a:pPr eaLnBrk="1" hangingPunct="1"/>
            <a:r>
              <a:rPr lang="en-US" altLang="en-US" b="1" dirty="0"/>
              <a:t>Step 2: Trace Overhead Costs to Activity Cost Pools (1 of 2)</a:t>
            </a:r>
          </a:p>
        </p:txBody>
      </p:sp>
      <p:sp>
        <p:nvSpPr>
          <p:cNvPr id="268292" name="Rectangle 5"/>
          <p:cNvSpPr>
            <a:spLocks noChangeArrowheads="1"/>
          </p:cNvSpPr>
          <p:nvPr/>
        </p:nvSpPr>
        <p:spPr bwMode="auto">
          <a:xfrm>
            <a:off x="1600200" y="2209800"/>
            <a:ext cx="5486400" cy="533400"/>
          </a:xfrm>
          <a:prstGeom prst="rect">
            <a:avLst/>
          </a:prstGeom>
          <a:solidFill>
            <a:srgbClr val="9B3937"/>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solidFill>
                  <a:schemeClr val="bg1"/>
                </a:solidFill>
                <a:latin typeface="Arial" charset="0"/>
              </a:rPr>
              <a:t>Overhead Cost</a:t>
            </a:r>
          </a:p>
        </p:txBody>
      </p:sp>
      <p:sp>
        <p:nvSpPr>
          <p:cNvPr id="267269" name="Rectangle 6"/>
          <p:cNvSpPr>
            <a:spLocks noChangeArrowheads="1"/>
          </p:cNvSpPr>
          <p:nvPr/>
        </p:nvSpPr>
        <p:spPr bwMode="auto">
          <a:xfrm>
            <a:off x="381000" y="3581400"/>
            <a:ext cx="2133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(Craftsmanship)</a:t>
            </a:r>
          </a:p>
        </p:txBody>
      </p:sp>
      <p:sp>
        <p:nvSpPr>
          <p:cNvPr id="267270" name="Rectangle 7"/>
          <p:cNvSpPr>
            <a:spLocks noChangeArrowheads="1"/>
          </p:cNvSpPr>
          <p:nvPr/>
        </p:nvSpPr>
        <p:spPr bwMode="auto">
          <a:xfrm>
            <a:off x="2743200" y="3581400"/>
            <a:ext cx="1371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(Setup)</a:t>
            </a:r>
          </a:p>
          <a:p>
            <a:pPr algn="ctr" eaLnBrk="1" hangingPunct="1">
              <a:defRPr/>
            </a:pPr>
            <a:endParaRPr lang="en-US" sz="2400" dirty="0"/>
          </a:p>
        </p:txBody>
      </p:sp>
      <p:sp>
        <p:nvSpPr>
          <p:cNvPr id="267271" name="Rectangle 8"/>
          <p:cNvSpPr>
            <a:spLocks noChangeArrowheads="1"/>
          </p:cNvSpPr>
          <p:nvPr/>
        </p:nvSpPr>
        <p:spPr bwMode="auto">
          <a:xfrm>
            <a:off x="4343400" y="35814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(Design </a:t>
            </a:r>
            <a:br>
              <a:rPr lang="en-US" sz="2200" dirty="0"/>
            </a:br>
            <a:r>
              <a:rPr lang="en-US" sz="2200" dirty="0"/>
              <a:t>Modification)</a:t>
            </a:r>
          </a:p>
        </p:txBody>
      </p:sp>
      <p:sp>
        <p:nvSpPr>
          <p:cNvPr id="267272" name="Line 9"/>
          <p:cNvSpPr>
            <a:spLocks noChangeShapeType="1"/>
          </p:cNvSpPr>
          <p:nvPr/>
        </p:nvSpPr>
        <p:spPr bwMode="auto">
          <a:xfrm flipH="1">
            <a:off x="1981200" y="2743200"/>
            <a:ext cx="1524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67273" name="Line 10"/>
          <p:cNvSpPr>
            <a:spLocks noChangeShapeType="1"/>
          </p:cNvSpPr>
          <p:nvPr/>
        </p:nvSpPr>
        <p:spPr bwMode="auto">
          <a:xfrm flipH="1">
            <a:off x="3657600" y="28194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67274" name="Line 11"/>
          <p:cNvSpPr>
            <a:spLocks noChangeShapeType="1"/>
          </p:cNvSpPr>
          <p:nvPr/>
        </p:nvSpPr>
        <p:spPr bwMode="auto">
          <a:xfrm>
            <a:off x="5410200" y="28194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68299"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AE636EE-FDA7-4252-96E6-53BB5C7B1A30}" type="slidenum">
              <a:rPr lang="en-US" altLang="en-US" sz="1000" smtClean="0">
                <a:latin typeface="Arial" charset="0"/>
              </a:rPr>
              <a:pPr algn="r" eaLnBrk="1" hangingPunct="1">
                <a:spcBef>
                  <a:spcPct val="0"/>
                </a:spcBef>
                <a:buFontTx/>
                <a:buNone/>
              </a:pPr>
              <a:t>30</a:t>
            </a:fld>
            <a:endParaRPr lang="en-US" altLang="en-US" sz="1000" dirty="0">
              <a:latin typeface="Arial" charset="0"/>
            </a:endParaRPr>
          </a:p>
        </p:txBody>
      </p:sp>
      <p:sp>
        <p:nvSpPr>
          <p:cNvPr id="12" name="Rectangle 8"/>
          <p:cNvSpPr>
            <a:spLocks noChangeArrowheads="1"/>
          </p:cNvSpPr>
          <p:nvPr/>
        </p:nvSpPr>
        <p:spPr bwMode="auto">
          <a:xfrm>
            <a:off x="6400800" y="3581400"/>
            <a:ext cx="22098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(Plant Services)</a:t>
            </a:r>
          </a:p>
          <a:p>
            <a:pPr algn="ctr" eaLnBrk="1" hangingPunct="1">
              <a:defRPr/>
            </a:pPr>
            <a:endParaRPr lang="en-US" sz="2400" dirty="0"/>
          </a:p>
        </p:txBody>
      </p:sp>
      <p:sp>
        <p:nvSpPr>
          <p:cNvPr id="13" name="Line 10"/>
          <p:cNvSpPr>
            <a:spLocks noChangeShapeType="1"/>
          </p:cNvSpPr>
          <p:nvPr/>
        </p:nvSpPr>
        <p:spPr bwMode="auto">
          <a:xfrm>
            <a:off x="4800600" y="28194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15" name="Rounded Rectangle 14"/>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4" name="Rectangle 13"/>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914400" y="538163"/>
            <a:ext cx="7158038" cy="1281112"/>
          </a:xfrm>
        </p:spPr>
        <p:txBody>
          <a:bodyPr/>
          <a:lstStyle/>
          <a:p>
            <a:pPr eaLnBrk="1" hangingPunct="1"/>
            <a:r>
              <a:rPr lang="en-US" altLang="en-US" b="1" dirty="0"/>
              <a:t>Step 2: Trace Overhead Cost to Activity Cost Pools (2 of 2)</a:t>
            </a:r>
          </a:p>
        </p:txBody>
      </p:sp>
      <p:sp>
        <p:nvSpPr>
          <p:cNvPr id="270341"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F149220-34E3-470D-8696-DB0BE807EAA4}" type="slidenum">
              <a:rPr lang="en-US" altLang="en-US" sz="1000" smtClean="0">
                <a:latin typeface="Arial" charset="0"/>
              </a:rPr>
              <a:pPr algn="r" eaLnBrk="1" hangingPunct="1">
                <a:spcBef>
                  <a:spcPct val="0"/>
                </a:spcBef>
                <a:buFontTx/>
                <a:buNone/>
              </a:pPr>
              <a:t>31</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8" name="TextBox 7"/>
          <p:cNvSpPr txBox="1"/>
          <p:nvPr/>
        </p:nvSpPr>
        <p:spPr>
          <a:xfrm>
            <a:off x="7315200" y="2133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17.11</a:t>
            </a: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96EDFE28-43E6-4482-B809-C14F9BFE92C7}"/>
              </a:ext>
            </a:extLst>
          </p:cNvPr>
          <p:cNvPicPr>
            <a:picLocks noChangeAspect="1"/>
          </p:cNvPicPr>
          <p:nvPr/>
        </p:nvPicPr>
        <p:blipFill>
          <a:blip r:embed="rId3"/>
          <a:stretch>
            <a:fillRect/>
          </a:stretch>
        </p:blipFill>
        <p:spPr>
          <a:xfrm>
            <a:off x="762000" y="2971800"/>
            <a:ext cx="7632818" cy="2614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Line 11"/>
          <p:cNvSpPr>
            <a:spLocks noChangeShapeType="1"/>
          </p:cNvSpPr>
          <p:nvPr/>
        </p:nvSpPr>
        <p:spPr bwMode="auto">
          <a:xfrm>
            <a:off x="7543800" y="3505200"/>
            <a:ext cx="0" cy="685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72387" name="Line 13"/>
          <p:cNvSpPr>
            <a:spLocks noChangeShapeType="1"/>
          </p:cNvSpPr>
          <p:nvPr/>
        </p:nvSpPr>
        <p:spPr bwMode="auto">
          <a:xfrm>
            <a:off x="1676400" y="3200400"/>
            <a:ext cx="0" cy="685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72388" name="Rectangle 2"/>
          <p:cNvSpPr>
            <a:spLocks noGrp="1" noChangeArrowheads="1"/>
          </p:cNvSpPr>
          <p:nvPr>
            <p:ph type="title"/>
          </p:nvPr>
        </p:nvSpPr>
        <p:spPr>
          <a:xfrm>
            <a:off x="1066800" y="509588"/>
            <a:ext cx="7158038" cy="1281112"/>
          </a:xfrm>
        </p:spPr>
        <p:txBody>
          <a:bodyPr/>
          <a:lstStyle/>
          <a:p>
            <a:pPr eaLnBrk="1" hangingPunct="1"/>
            <a:r>
              <a:rPr lang="en-US" altLang="en-US" b="1" dirty="0"/>
              <a:t>Step 3: Determine Activity Rates (1 of 4)</a:t>
            </a:r>
          </a:p>
        </p:txBody>
      </p:sp>
      <p:sp>
        <p:nvSpPr>
          <p:cNvPr id="271364" name="Rectangle 3"/>
          <p:cNvSpPr>
            <a:spLocks noGrp="1" noChangeArrowheads="1"/>
          </p:cNvSpPr>
          <p:nvPr>
            <p:ph type="body" idx="4294967295"/>
          </p:nvPr>
        </p:nvSpPr>
        <p:spPr>
          <a:xfrm>
            <a:off x="1139825" y="4648200"/>
            <a:ext cx="7661275" cy="1600200"/>
          </a:xfrm>
        </p:spPr>
        <p:txBody>
          <a:bodyPr/>
          <a:lstStyle/>
          <a:p>
            <a:pPr eaLnBrk="1" hangingPunct="1">
              <a:buFont typeface="Wingdings" pitchFamily="-107" charset="2"/>
              <a:buNone/>
            </a:pPr>
            <a:r>
              <a:rPr lang="en-US" altLang="en-US" dirty="0"/>
              <a:t>Step 3 is to compute the activity rates used to assign overhead costs to final cost objects such as products.</a:t>
            </a:r>
          </a:p>
        </p:txBody>
      </p:sp>
      <p:sp>
        <p:nvSpPr>
          <p:cNvPr id="272391" name="Line 5"/>
          <p:cNvSpPr>
            <a:spLocks noChangeShapeType="1"/>
          </p:cNvSpPr>
          <p:nvPr/>
        </p:nvSpPr>
        <p:spPr bwMode="auto">
          <a:xfrm>
            <a:off x="3657600" y="3200400"/>
            <a:ext cx="0" cy="685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72392" name="Oval 9"/>
          <p:cNvSpPr>
            <a:spLocks noChangeArrowheads="1"/>
          </p:cNvSpPr>
          <p:nvPr/>
        </p:nvSpPr>
        <p:spPr bwMode="auto">
          <a:xfrm>
            <a:off x="685800" y="3886200"/>
            <a:ext cx="19050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dirty="0">
                <a:latin typeface="Arial" charset="0"/>
              </a:rPr>
              <a:t>Activity Overhead</a:t>
            </a:r>
          </a:p>
          <a:p>
            <a:pPr algn="ctr" eaLnBrk="1" hangingPunct="1">
              <a:spcBef>
                <a:spcPct val="0"/>
              </a:spcBef>
              <a:buFontTx/>
              <a:buNone/>
            </a:pPr>
            <a:r>
              <a:rPr lang="en-US" altLang="en-US" sz="1600" dirty="0">
                <a:latin typeface="Arial" charset="0"/>
              </a:rPr>
              <a:t> rate ?</a:t>
            </a:r>
          </a:p>
        </p:txBody>
      </p:sp>
      <p:sp>
        <p:nvSpPr>
          <p:cNvPr id="272393" name="Oval 10"/>
          <p:cNvSpPr>
            <a:spLocks noChangeArrowheads="1"/>
          </p:cNvSpPr>
          <p:nvPr/>
        </p:nvSpPr>
        <p:spPr bwMode="auto">
          <a:xfrm>
            <a:off x="2743200" y="3886200"/>
            <a:ext cx="1752600" cy="6858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dirty="0">
                <a:latin typeface="Arial" charset="0"/>
              </a:rPr>
              <a:t>Activity Overhead</a:t>
            </a:r>
            <a:r>
              <a:rPr lang="en-US" altLang="en-US" sz="1200" dirty="0">
                <a:latin typeface="Arial" charset="0"/>
              </a:rPr>
              <a:t> </a:t>
            </a:r>
          </a:p>
          <a:p>
            <a:pPr algn="ctr" eaLnBrk="1" hangingPunct="1">
              <a:spcBef>
                <a:spcPct val="0"/>
              </a:spcBef>
              <a:buFontTx/>
              <a:buNone/>
            </a:pPr>
            <a:r>
              <a:rPr lang="en-US" altLang="en-US" sz="1600" dirty="0">
                <a:latin typeface="Arial" charset="0"/>
              </a:rPr>
              <a:t>Rate ?</a:t>
            </a:r>
          </a:p>
          <a:p>
            <a:pPr algn="ctr" eaLnBrk="1" hangingPunct="1">
              <a:spcBef>
                <a:spcPct val="0"/>
              </a:spcBef>
              <a:buFontTx/>
              <a:buNone/>
            </a:pPr>
            <a:endParaRPr lang="en-US" altLang="en-US" sz="1600" dirty="0">
              <a:latin typeface="Arial" charset="0"/>
            </a:endParaRPr>
          </a:p>
        </p:txBody>
      </p:sp>
      <p:sp>
        <p:nvSpPr>
          <p:cNvPr id="272394" name="Line 11"/>
          <p:cNvSpPr>
            <a:spLocks noChangeShapeType="1"/>
          </p:cNvSpPr>
          <p:nvPr/>
        </p:nvSpPr>
        <p:spPr bwMode="auto">
          <a:xfrm>
            <a:off x="5486400" y="3352800"/>
            <a:ext cx="0" cy="685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72395" name="Oval 12"/>
          <p:cNvSpPr>
            <a:spLocks noChangeArrowheads="1"/>
          </p:cNvSpPr>
          <p:nvPr/>
        </p:nvSpPr>
        <p:spPr bwMode="auto">
          <a:xfrm>
            <a:off x="47244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dirty="0">
                <a:latin typeface="Arial" charset="0"/>
              </a:rPr>
              <a:t>Activity Overhead</a:t>
            </a:r>
          </a:p>
          <a:p>
            <a:pPr algn="ctr" eaLnBrk="1" hangingPunct="1">
              <a:spcBef>
                <a:spcPct val="0"/>
              </a:spcBef>
              <a:buFontTx/>
              <a:buNone/>
            </a:pPr>
            <a:r>
              <a:rPr lang="en-US" altLang="en-US" sz="1600" dirty="0">
                <a:latin typeface="Arial" charset="0"/>
              </a:rPr>
              <a:t> rate ?</a:t>
            </a:r>
          </a:p>
          <a:p>
            <a:pPr algn="ctr" eaLnBrk="1" hangingPunct="1">
              <a:spcBef>
                <a:spcPct val="0"/>
              </a:spcBef>
              <a:buFontTx/>
              <a:buNone/>
            </a:pPr>
            <a:endParaRPr lang="en-US" altLang="en-US" sz="1800" dirty="0">
              <a:latin typeface="Arial" charset="0"/>
            </a:endParaRPr>
          </a:p>
        </p:txBody>
      </p:sp>
      <p:sp>
        <p:nvSpPr>
          <p:cNvPr id="272396"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B2B1A0D-D18C-4536-B469-76CF4B30E0AC}" type="slidenum">
              <a:rPr lang="en-US" altLang="en-US" sz="1000" smtClean="0">
                <a:latin typeface="Arial" charset="0"/>
              </a:rPr>
              <a:pPr algn="r" eaLnBrk="1" hangingPunct="1">
                <a:spcBef>
                  <a:spcPct val="0"/>
                </a:spcBef>
                <a:buFontTx/>
                <a:buNone/>
              </a:pPr>
              <a:t>32</a:t>
            </a:fld>
            <a:endParaRPr lang="en-US" altLang="en-US" sz="1000" dirty="0">
              <a:latin typeface="Arial" charset="0"/>
            </a:endParaRPr>
          </a:p>
        </p:txBody>
      </p:sp>
      <p:sp>
        <p:nvSpPr>
          <p:cNvPr id="15" name="Rectangle 6"/>
          <p:cNvSpPr>
            <a:spLocks noChangeArrowheads="1"/>
          </p:cNvSpPr>
          <p:nvPr/>
        </p:nvSpPr>
        <p:spPr bwMode="auto">
          <a:xfrm>
            <a:off x="533400" y="2133600"/>
            <a:ext cx="2133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(Craftsmanship)</a:t>
            </a:r>
          </a:p>
        </p:txBody>
      </p:sp>
      <p:sp>
        <p:nvSpPr>
          <p:cNvPr id="16" name="Rectangle 7"/>
          <p:cNvSpPr>
            <a:spLocks noChangeArrowheads="1"/>
          </p:cNvSpPr>
          <p:nvPr/>
        </p:nvSpPr>
        <p:spPr bwMode="auto">
          <a:xfrm>
            <a:off x="2895600" y="2133600"/>
            <a:ext cx="13716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(Setup)</a:t>
            </a:r>
          </a:p>
          <a:p>
            <a:pPr algn="ctr" eaLnBrk="1" hangingPunct="1">
              <a:defRPr/>
            </a:pPr>
            <a:endParaRPr lang="en-US" sz="2400" dirty="0"/>
          </a:p>
        </p:txBody>
      </p:sp>
      <p:sp>
        <p:nvSpPr>
          <p:cNvPr id="17" name="Rectangle 8"/>
          <p:cNvSpPr>
            <a:spLocks noChangeArrowheads="1"/>
          </p:cNvSpPr>
          <p:nvPr/>
        </p:nvSpPr>
        <p:spPr bwMode="auto">
          <a:xfrm>
            <a:off x="4572000" y="2133600"/>
            <a:ext cx="1752600" cy="14478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(Design </a:t>
            </a:r>
            <a:br>
              <a:rPr lang="en-US" sz="2200" dirty="0"/>
            </a:br>
            <a:r>
              <a:rPr lang="en-US" sz="2200" dirty="0"/>
              <a:t>Modification)</a:t>
            </a:r>
          </a:p>
        </p:txBody>
      </p:sp>
      <p:sp>
        <p:nvSpPr>
          <p:cNvPr id="18" name="Rectangle 8"/>
          <p:cNvSpPr>
            <a:spLocks noChangeArrowheads="1"/>
          </p:cNvSpPr>
          <p:nvPr/>
        </p:nvSpPr>
        <p:spPr bwMode="auto">
          <a:xfrm>
            <a:off x="6553200" y="2133600"/>
            <a:ext cx="2209800" cy="1371600"/>
          </a:xfrm>
          <a:prstGeom prst="rect">
            <a:avLst/>
          </a:prstGeom>
          <a:solidFill>
            <a:schemeClr val="bg1">
              <a:lumMod val="85000"/>
            </a:schemeClr>
          </a:solidFill>
          <a:ln w="9525">
            <a:solidFill>
              <a:schemeClr val="tx1"/>
            </a:solidFill>
            <a:miter lim="800000"/>
            <a:headEnd/>
            <a:tailEnd/>
          </a:ln>
        </p:spPr>
        <p:txBody>
          <a:bodyPr wrap="none" anchor="ctr"/>
          <a:lstStyle/>
          <a:p>
            <a:pPr algn="ctr" eaLnBrk="1" hangingPunct="1">
              <a:defRPr/>
            </a:pPr>
            <a:r>
              <a:rPr lang="en-US" sz="2200" dirty="0"/>
              <a:t>Activity </a:t>
            </a:r>
          </a:p>
          <a:p>
            <a:pPr algn="ctr" eaLnBrk="1" hangingPunct="1">
              <a:defRPr/>
            </a:pPr>
            <a:r>
              <a:rPr lang="en-US" sz="2200" dirty="0"/>
              <a:t>Cost Pool </a:t>
            </a:r>
            <a:br>
              <a:rPr lang="en-US" sz="2200" dirty="0"/>
            </a:br>
            <a:r>
              <a:rPr lang="en-US" sz="2200" dirty="0"/>
              <a:t>(Plant Services)</a:t>
            </a:r>
          </a:p>
          <a:p>
            <a:pPr algn="ctr" eaLnBrk="1" hangingPunct="1">
              <a:defRPr/>
            </a:pPr>
            <a:endParaRPr lang="en-US" sz="2400" dirty="0"/>
          </a:p>
        </p:txBody>
      </p:sp>
      <p:sp>
        <p:nvSpPr>
          <p:cNvPr id="272401" name="Oval 12"/>
          <p:cNvSpPr>
            <a:spLocks noChangeArrowheads="1"/>
          </p:cNvSpPr>
          <p:nvPr/>
        </p:nvSpPr>
        <p:spPr bwMode="auto">
          <a:xfrm>
            <a:off x="6705600" y="3962400"/>
            <a:ext cx="1828800" cy="6096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dirty="0">
                <a:latin typeface="Arial" charset="0"/>
              </a:rPr>
              <a:t>Activity Overhead</a:t>
            </a:r>
          </a:p>
          <a:p>
            <a:pPr algn="ctr" eaLnBrk="1" hangingPunct="1">
              <a:spcBef>
                <a:spcPct val="0"/>
              </a:spcBef>
              <a:buFontTx/>
              <a:buNone/>
            </a:pPr>
            <a:r>
              <a:rPr lang="en-US" altLang="en-US" sz="1600" dirty="0">
                <a:latin typeface="Arial" charset="0"/>
              </a:rPr>
              <a:t> rate ?</a:t>
            </a:r>
          </a:p>
          <a:p>
            <a:pPr algn="ctr" eaLnBrk="1" hangingPunct="1">
              <a:spcBef>
                <a:spcPct val="0"/>
              </a:spcBef>
              <a:buFontTx/>
              <a:buNone/>
            </a:pPr>
            <a:endParaRPr lang="en-US" altLang="en-US" sz="1800" dirty="0">
              <a:latin typeface="Arial" charset="0"/>
            </a:endParaRPr>
          </a:p>
        </p:txBody>
      </p:sp>
      <p:sp>
        <p:nvSpPr>
          <p:cNvPr id="20" name="Rounded Rectangle 19"/>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9" name="Rectangle 1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71364">
                                            <p:txEl>
                                              <p:pRg st="0" end="0"/>
                                            </p:txEl>
                                          </p:spTgt>
                                        </p:tgtEl>
                                        <p:attrNameLst>
                                          <p:attrName>style.visibility</p:attrName>
                                        </p:attrNameLst>
                                      </p:cBhvr>
                                      <p:to>
                                        <p:strVal val="visible"/>
                                      </p:to>
                                    </p:set>
                                    <p:anim calcmode="discrete" valueType="clr">
                                      <p:cBhvr override="childStyle">
                                        <p:cTn id="7" dur="80"/>
                                        <p:tgtEl>
                                          <p:spTgt spid="2713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136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13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915988" y="609600"/>
            <a:ext cx="7158037" cy="1281113"/>
          </a:xfrm>
        </p:spPr>
        <p:txBody>
          <a:bodyPr/>
          <a:lstStyle/>
          <a:p>
            <a:pPr eaLnBrk="1" hangingPunct="1"/>
            <a:r>
              <a:rPr lang="en-US" altLang="en-US" b="1" dirty="0"/>
              <a:t>Step 3: Determine Activity Rates (2 of 4)</a:t>
            </a:r>
          </a:p>
        </p:txBody>
      </p:sp>
      <p:sp>
        <p:nvSpPr>
          <p:cNvPr id="92169" name="Text Box 9"/>
          <p:cNvSpPr txBox="1">
            <a:spLocks noChangeArrowheads="1"/>
          </p:cNvSpPr>
          <p:nvPr/>
        </p:nvSpPr>
        <p:spPr bwMode="auto">
          <a:xfrm>
            <a:off x="381000" y="3505200"/>
            <a:ext cx="2971800" cy="2838450"/>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dirty="0">
                <a:latin typeface="Arial" charset="0"/>
              </a:rPr>
              <a:t>Proper identification of the factor that drives the cost</a:t>
            </a:r>
          </a:p>
        </p:txBody>
      </p:sp>
      <p:sp>
        <p:nvSpPr>
          <p:cNvPr id="92170" name="Text Box 10"/>
          <p:cNvSpPr txBox="1">
            <a:spLocks noChangeArrowheads="1"/>
          </p:cNvSpPr>
          <p:nvPr/>
        </p:nvSpPr>
        <p:spPr bwMode="auto">
          <a:xfrm>
            <a:off x="5638800" y="3657600"/>
            <a:ext cx="3048000" cy="1739900"/>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dirty="0">
                <a:latin typeface="Arial" charset="0"/>
              </a:rPr>
              <a:t>Proper measures of activities</a:t>
            </a:r>
          </a:p>
        </p:txBody>
      </p:sp>
      <p:grpSp>
        <p:nvGrpSpPr>
          <p:cNvPr id="2" name="Group 15"/>
          <p:cNvGrpSpPr>
            <a:grpSpLocks/>
          </p:cNvGrpSpPr>
          <p:nvPr/>
        </p:nvGrpSpPr>
        <p:grpSpPr bwMode="auto">
          <a:xfrm>
            <a:off x="1371600" y="2133600"/>
            <a:ext cx="6553200" cy="3048000"/>
            <a:chOff x="864" y="1344"/>
            <a:chExt cx="4128" cy="1920"/>
          </a:xfrm>
        </p:grpSpPr>
        <p:grpSp>
          <p:nvGrpSpPr>
            <p:cNvPr id="274440" name="Group 13"/>
            <p:cNvGrpSpPr>
              <a:grpSpLocks/>
            </p:cNvGrpSpPr>
            <p:nvPr/>
          </p:nvGrpSpPr>
          <p:grpSpPr bwMode="auto">
            <a:xfrm>
              <a:off x="864" y="1344"/>
              <a:ext cx="4128" cy="1920"/>
              <a:chOff x="864" y="1344"/>
              <a:chExt cx="4128" cy="1920"/>
            </a:xfrm>
          </p:grpSpPr>
          <p:sp>
            <p:nvSpPr>
              <p:cNvPr id="274442" name="AutoShape 12"/>
              <p:cNvSpPr>
                <a:spLocks noChangeArrowheads="1"/>
              </p:cNvSpPr>
              <p:nvPr/>
            </p:nvSpPr>
            <p:spPr bwMode="auto">
              <a:xfrm>
                <a:off x="2112" y="1584"/>
                <a:ext cx="1440" cy="16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FF99FF"/>
              </a:solidFill>
              <a:ln w="9525">
                <a:solidFill>
                  <a:schemeClr val="tx1"/>
                </a:solidFill>
                <a:miter lim="800000"/>
                <a:headEnd/>
                <a:tailEnd/>
              </a:ln>
            </p:spPr>
            <p:txBody>
              <a:bodyPr wrap="none" anchor="ctr"/>
              <a:lstStyle/>
              <a:p>
                <a:endParaRPr lang="en-GB" dirty="0"/>
              </a:p>
            </p:txBody>
          </p:sp>
          <p:sp>
            <p:nvSpPr>
              <p:cNvPr id="274443" name="Text Box 8"/>
              <p:cNvSpPr txBox="1">
                <a:spLocks noChangeArrowheads="1"/>
              </p:cNvSpPr>
              <p:nvPr/>
            </p:nvSpPr>
            <p:spPr bwMode="auto">
              <a:xfrm>
                <a:off x="864" y="1344"/>
                <a:ext cx="4128" cy="756"/>
              </a:xfrm>
              <a:prstGeom prst="rect">
                <a:avLst/>
              </a:prstGeom>
              <a:solidFill>
                <a:srgbClr val="FF99CC"/>
              </a:solidFill>
              <a:ln w="9525">
                <a:solidFill>
                  <a:schemeClr val="tx2"/>
                </a:solidFill>
                <a:miter lim="800000"/>
                <a:headEnd/>
                <a:tailEnd/>
              </a:ln>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3600" dirty="0">
                    <a:latin typeface="Arial" charset="0"/>
                  </a:rPr>
                  <a:t>Proper determination of activity rates depends on:</a:t>
                </a:r>
              </a:p>
            </p:txBody>
          </p:sp>
        </p:grpSp>
        <p:sp>
          <p:nvSpPr>
            <p:cNvPr id="274441" name="Text Box 14"/>
            <p:cNvSpPr txBox="1">
              <a:spLocks noChangeArrowheads="1"/>
            </p:cNvSpPr>
            <p:nvPr/>
          </p:nvSpPr>
          <p:spPr bwMode="auto">
            <a:xfrm>
              <a:off x="2400" y="2640"/>
              <a:ext cx="81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and</a:t>
              </a:r>
            </a:p>
          </p:txBody>
        </p:sp>
      </p:grpSp>
      <p:sp>
        <p:nvSpPr>
          <p:cNvPr id="274439"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BBCD0EE-433E-42ED-9604-44879119F29C}" type="slidenum">
              <a:rPr lang="en-US" altLang="en-US" sz="1000" smtClean="0">
                <a:latin typeface="Arial" charset="0"/>
              </a:rPr>
              <a:pPr algn="r" eaLnBrk="1" hangingPunct="1">
                <a:spcBef>
                  <a:spcPct val="0"/>
                </a:spcBef>
                <a:buFontTx/>
                <a:buNone/>
              </a:pPr>
              <a:t>33</a:t>
            </a:fld>
            <a:endParaRPr lang="en-US" altLang="en-US" sz="1000" dirty="0">
              <a:latin typeface="Arial" charset="0"/>
            </a:endParaRPr>
          </a:p>
        </p:txBody>
      </p:sp>
      <p:sp>
        <p:nvSpPr>
          <p:cNvPr id="13" name="Rounded Rectangle 12"/>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2" name="Rectangle 11"/>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circle(out)">
                                      <p:cBhvr>
                                        <p:cTn id="11" dur="2000"/>
                                        <p:tgtEl>
                                          <p:spTgt spid="92169"/>
                                        </p:tgtEl>
                                      </p:cBhvr>
                                    </p:animEffect>
                                  </p:childTnLst>
                                </p:cTn>
                              </p:par>
                            </p:childTnLst>
                          </p:cTn>
                        </p:par>
                        <p:par>
                          <p:cTn id="12" fill="hold" nodeType="afterGroup">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92170"/>
                                        </p:tgtEl>
                                        <p:attrNameLst>
                                          <p:attrName>style.visibility</p:attrName>
                                        </p:attrNameLst>
                                      </p:cBhvr>
                                      <p:to>
                                        <p:strVal val="visible"/>
                                      </p:to>
                                    </p:set>
                                    <p:animEffect transition="in" filter="circle(out)">
                                      <p:cBhvr>
                                        <p:cTn id="15" dur="20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nimBg="1"/>
      <p:bldP spid="921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92981" y="692945"/>
            <a:ext cx="7158037" cy="1281112"/>
          </a:xfrm>
        </p:spPr>
        <p:txBody>
          <a:bodyPr/>
          <a:lstStyle/>
          <a:p>
            <a:pPr eaLnBrk="1" hangingPunct="1"/>
            <a:r>
              <a:rPr lang="en-US" altLang="en-US" b="1" dirty="0"/>
              <a:t>Step 3: Determine Activity Rates (3 of 4)</a:t>
            </a:r>
          </a:p>
        </p:txBody>
      </p:sp>
      <p:sp>
        <p:nvSpPr>
          <p:cNvPr id="96259" name="Rectangle 3"/>
          <p:cNvSpPr>
            <a:spLocks noGrp="1" noChangeArrowheads="1"/>
          </p:cNvSpPr>
          <p:nvPr>
            <p:ph type="body" idx="4294967295"/>
          </p:nvPr>
        </p:nvSpPr>
        <p:spPr>
          <a:xfrm>
            <a:off x="1143000" y="3996531"/>
            <a:ext cx="5638800" cy="2227263"/>
          </a:xfrm>
        </p:spPr>
        <p:txBody>
          <a:bodyPr/>
          <a:lstStyle/>
          <a:p>
            <a:pPr eaLnBrk="1" hangingPunct="1">
              <a:buFont typeface="Wingdings" pitchFamily="-107" charset="2"/>
              <a:buNone/>
            </a:pPr>
            <a:r>
              <a:rPr lang="en-US" altLang="en-US" sz="2400" b="1" dirty="0"/>
              <a:t>For example:</a:t>
            </a:r>
          </a:p>
          <a:p>
            <a:pPr eaLnBrk="1" hangingPunct="1">
              <a:buFont typeface="Wingdings" pitchFamily="-107" charset="2"/>
              <a:buNone/>
            </a:pPr>
            <a:r>
              <a:rPr lang="en-US" altLang="en-US" sz="2400" b="1" i="1" dirty="0">
                <a:solidFill>
                  <a:srgbClr val="0033CC"/>
                </a:solidFill>
              </a:rPr>
              <a:t>Craftsmanship cost pool activity rate</a:t>
            </a:r>
          </a:p>
          <a:p>
            <a:pPr eaLnBrk="1" hangingPunct="1">
              <a:buFont typeface="Wingdings" pitchFamily="-107" charset="2"/>
              <a:buNone/>
            </a:pPr>
            <a:r>
              <a:rPr lang="en-US" altLang="en-US" sz="2400" b="1" i="1" dirty="0">
                <a:solidFill>
                  <a:srgbClr val="0033CC"/>
                </a:solidFill>
              </a:rPr>
              <a:t>= $600,000 / 30,000 DLH</a:t>
            </a:r>
          </a:p>
          <a:p>
            <a:pPr eaLnBrk="1" hangingPunct="1">
              <a:buFont typeface="Wingdings" pitchFamily="-107" charset="2"/>
              <a:buNone/>
            </a:pPr>
            <a:r>
              <a:rPr lang="en-US" altLang="en-US" sz="2400" b="1" i="1" dirty="0">
                <a:solidFill>
                  <a:srgbClr val="0033CC"/>
                </a:solidFill>
              </a:rPr>
              <a:t>= $20 per DLH</a:t>
            </a:r>
          </a:p>
          <a:p>
            <a:pPr eaLnBrk="1" hangingPunct="1">
              <a:buFont typeface="Wingdings" pitchFamily="-107" charset="2"/>
              <a:buNone/>
            </a:pPr>
            <a:endParaRPr lang="en-US" altLang="en-US" sz="2400" b="1" i="1" dirty="0">
              <a:solidFill>
                <a:srgbClr val="0033CC"/>
              </a:solidFill>
            </a:endParaRPr>
          </a:p>
        </p:txBody>
      </p:sp>
      <p:sp>
        <p:nvSpPr>
          <p:cNvPr id="276485" name="Text Box 6"/>
          <p:cNvSpPr txBox="1">
            <a:spLocks noChangeArrowheads="1"/>
          </p:cNvSpPr>
          <p:nvPr/>
        </p:nvSpPr>
        <p:spPr bwMode="auto">
          <a:xfrm>
            <a:off x="381000" y="2438400"/>
            <a:ext cx="1828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dirty="0">
                <a:latin typeface="Arial" charset="0"/>
              </a:rPr>
              <a:t>Cost Pool Activity Rate</a:t>
            </a:r>
          </a:p>
        </p:txBody>
      </p:sp>
      <p:sp>
        <p:nvSpPr>
          <p:cNvPr id="276486" name="Text Box 7"/>
          <p:cNvSpPr txBox="1">
            <a:spLocks noChangeArrowheads="1"/>
          </p:cNvSpPr>
          <p:nvPr/>
        </p:nvSpPr>
        <p:spPr bwMode="auto">
          <a:xfrm>
            <a:off x="2286000" y="2667000"/>
            <a:ext cx="457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dirty="0">
                <a:latin typeface="Arial" charset="0"/>
              </a:rPr>
              <a:t>=</a:t>
            </a:r>
          </a:p>
        </p:txBody>
      </p:sp>
      <p:sp>
        <p:nvSpPr>
          <p:cNvPr id="276487" name="Text Box 8"/>
          <p:cNvSpPr txBox="1">
            <a:spLocks noChangeArrowheads="1"/>
          </p:cNvSpPr>
          <p:nvPr/>
        </p:nvSpPr>
        <p:spPr bwMode="auto">
          <a:xfrm>
            <a:off x="2667000" y="2362200"/>
            <a:ext cx="5638800"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Overhead costs assigned to pool</a:t>
            </a:r>
          </a:p>
          <a:p>
            <a:pPr algn="ctr" eaLnBrk="1" hangingPunct="1">
              <a:spcBef>
                <a:spcPct val="50000"/>
              </a:spcBef>
              <a:buFontTx/>
              <a:buNone/>
            </a:pPr>
            <a:r>
              <a:rPr lang="en-US" altLang="en-US" sz="2800" dirty="0">
                <a:latin typeface="Arial" charset="0"/>
              </a:rPr>
              <a:t>Expected activity level</a:t>
            </a:r>
          </a:p>
        </p:txBody>
      </p:sp>
      <p:sp>
        <p:nvSpPr>
          <p:cNvPr id="276488" name="Line 9"/>
          <p:cNvSpPr>
            <a:spLocks noChangeShapeType="1"/>
          </p:cNvSpPr>
          <p:nvPr/>
        </p:nvSpPr>
        <p:spPr bwMode="auto">
          <a:xfrm>
            <a:off x="2819400" y="2895600"/>
            <a:ext cx="5257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76489"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14D88B3-1AA5-4BBE-97B4-A0AD0DCAB1D1}" type="slidenum">
              <a:rPr lang="en-US" altLang="en-US" sz="1000" smtClean="0">
                <a:latin typeface="Arial" charset="0"/>
              </a:rPr>
              <a:pPr algn="r" eaLnBrk="1" hangingPunct="1">
                <a:spcBef>
                  <a:spcPct val="0"/>
                </a:spcBef>
                <a:buFontTx/>
                <a:buNone/>
              </a:pPr>
              <a:t>34</a:t>
            </a:fld>
            <a:endParaRPr lang="en-US" altLang="en-US" sz="1000" dirty="0">
              <a:latin typeface="Arial" charset="0"/>
            </a:endParaRPr>
          </a:p>
        </p:txBody>
      </p:sp>
      <p:sp>
        <p:nvSpPr>
          <p:cNvPr id="11" name="Rounded Rectangle 10"/>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3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calcmode="lin" valueType="num">
                                      <p:cBhvr additive="base">
                                        <p:cTn id="12" dur="3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 calcmode="lin" valueType="num">
                                      <p:cBhvr additive="base">
                                        <p:cTn id="17" dur="3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 calcmode="lin" valueType="num">
                                      <p:cBhvr additive="base">
                                        <p:cTn id="22" dur="30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066800" y="609600"/>
            <a:ext cx="7158038" cy="996950"/>
          </a:xfrm>
        </p:spPr>
        <p:txBody>
          <a:bodyPr/>
          <a:lstStyle/>
          <a:p>
            <a:pPr eaLnBrk="1" hangingPunct="1"/>
            <a:r>
              <a:rPr lang="en-US" altLang="en-US" b="1" dirty="0"/>
              <a:t>Step 3: Determine Activity Rates (4 of 4)</a:t>
            </a:r>
          </a:p>
        </p:txBody>
      </p:sp>
      <p:sp>
        <p:nvSpPr>
          <p:cNvPr id="278533" name="Rectangle 5"/>
          <p:cNvSpPr>
            <a:spLocks noChangeArrowheads="1"/>
          </p:cNvSpPr>
          <p:nvPr/>
        </p:nvSpPr>
        <p:spPr bwMode="auto">
          <a:xfrm>
            <a:off x="8397875" y="65151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863CA25B-FFC6-4F8B-894C-8334B41AA053}" type="slidenum">
              <a:rPr lang="en-US" altLang="en-US" sz="1000" smtClean="0">
                <a:latin typeface="Arial" charset="0"/>
              </a:rPr>
              <a:pPr algn="r" eaLnBrk="1" hangingPunct="1">
                <a:spcBef>
                  <a:spcPct val="0"/>
                </a:spcBef>
                <a:buFontTx/>
                <a:buNone/>
              </a:pPr>
              <a:t>35</a:t>
            </a:fld>
            <a:endParaRPr lang="en-US" altLang="en-US" sz="1000" dirty="0">
              <a:latin typeface="Arial" charset="0"/>
            </a:endParaRPr>
          </a:p>
        </p:txBody>
      </p:sp>
      <p:sp>
        <p:nvSpPr>
          <p:cNvPr id="278534" name="Text Box 7"/>
          <p:cNvSpPr txBox="1">
            <a:spLocks noChangeArrowheads="1"/>
          </p:cNvSpPr>
          <p:nvPr/>
        </p:nvSpPr>
        <p:spPr bwMode="auto">
          <a:xfrm>
            <a:off x="5029200" y="27432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solidFill>
                  <a:schemeClr val="bg1"/>
                </a:solidFill>
                <a:latin typeface="Arial" charset="0"/>
                <a:sym typeface="Symbol" pitchFamily="18" charset="2"/>
              </a:rPr>
              <a:t></a:t>
            </a:r>
          </a:p>
        </p:txBody>
      </p:sp>
      <p:sp>
        <p:nvSpPr>
          <p:cNvPr id="278535" name="Text Box 8"/>
          <p:cNvSpPr txBox="1">
            <a:spLocks noChangeArrowheads="1"/>
          </p:cNvSpPr>
          <p:nvPr/>
        </p:nvSpPr>
        <p:spPr bwMode="auto">
          <a:xfrm>
            <a:off x="6705600" y="28194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2800" b="1" dirty="0">
                <a:solidFill>
                  <a:schemeClr val="bg1"/>
                </a:solidFill>
                <a:latin typeface="Arial" charset="0"/>
                <a:sym typeface="Symbol" pitchFamily="18" charset="2"/>
              </a:rPr>
              <a:t>=</a:t>
            </a:r>
          </a:p>
        </p:txBody>
      </p:sp>
      <p:sp>
        <p:nvSpPr>
          <p:cNvPr id="9" name="Rounded Rectangle 8"/>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10" name="TextBox 9"/>
          <p:cNvSpPr txBox="1"/>
          <p:nvPr/>
        </p:nvSpPr>
        <p:spPr>
          <a:xfrm>
            <a:off x="7661389" y="139023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17.12</a:t>
            </a:r>
          </a:p>
        </p:txBody>
      </p:sp>
      <p:sp>
        <p:nvSpPr>
          <p:cNvPr id="11" name="Rectangle 1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D206E34C-2002-4D37-BB17-00F2F321A07A}"/>
              </a:ext>
            </a:extLst>
          </p:cNvPr>
          <p:cNvPicPr>
            <a:picLocks noChangeAspect="1"/>
          </p:cNvPicPr>
          <p:nvPr/>
        </p:nvPicPr>
        <p:blipFill>
          <a:blip r:embed="rId3"/>
          <a:stretch>
            <a:fillRect/>
          </a:stretch>
        </p:blipFill>
        <p:spPr>
          <a:xfrm>
            <a:off x="125119" y="2369389"/>
            <a:ext cx="8893761" cy="1785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990600" y="523875"/>
            <a:ext cx="7158038" cy="1281113"/>
          </a:xfrm>
        </p:spPr>
        <p:txBody>
          <a:bodyPr/>
          <a:lstStyle/>
          <a:p>
            <a:pPr eaLnBrk="1" hangingPunct="1"/>
            <a:r>
              <a:rPr lang="en-US" altLang="en-US" b="1" dirty="0"/>
              <a:t>Step 4: Assign Overhead Costs to Cost Objects (1 of 4)</a:t>
            </a:r>
          </a:p>
        </p:txBody>
      </p:sp>
      <p:sp>
        <p:nvSpPr>
          <p:cNvPr id="279555" name="Rectangle 3"/>
          <p:cNvSpPr>
            <a:spLocks noGrp="1" noChangeArrowheads="1"/>
          </p:cNvSpPr>
          <p:nvPr>
            <p:ph type="body" idx="4294967295"/>
          </p:nvPr>
        </p:nvSpPr>
        <p:spPr>
          <a:xfrm>
            <a:off x="882650" y="4343400"/>
            <a:ext cx="7661275" cy="1676400"/>
          </a:xfrm>
        </p:spPr>
        <p:txBody>
          <a:bodyPr/>
          <a:lstStyle/>
          <a:p>
            <a:pPr eaLnBrk="1" hangingPunct="1">
              <a:buFont typeface="Wingdings" pitchFamily="-107" charset="2"/>
              <a:buNone/>
            </a:pPr>
            <a:r>
              <a:rPr lang="en-US" altLang="en-US" dirty="0"/>
              <a:t>Step 4 is to assign overhead costs in each activity cost pool to final cost objects using activity rates.</a:t>
            </a:r>
          </a:p>
        </p:txBody>
      </p:sp>
      <p:grpSp>
        <p:nvGrpSpPr>
          <p:cNvPr id="280581" name="Group 19"/>
          <p:cNvGrpSpPr>
            <a:grpSpLocks/>
          </p:cNvGrpSpPr>
          <p:nvPr/>
        </p:nvGrpSpPr>
        <p:grpSpPr bwMode="auto">
          <a:xfrm>
            <a:off x="1371600" y="2438400"/>
            <a:ext cx="5943600" cy="1600200"/>
            <a:chOff x="1371600" y="1905000"/>
            <a:chExt cx="5943600" cy="1600200"/>
          </a:xfrm>
        </p:grpSpPr>
        <p:sp>
          <p:nvSpPr>
            <p:cNvPr id="280583" name="Oval 5"/>
            <p:cNvSpPr>
              <a:spLocks noChangeArrowheads="1"/>
            </p:cNvSpPr>
            <p:nvPr/>
          </p:nvSpPr>
          <p:spPr bwMode="auto">
            <a:xfrm>
              <a:off x="13716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600" dirty="0">
                  <a:latin typeface="Arial" charset="0"/>
                </a:rPr>
                <a:t>Activity Overhead</a:t>
              </a:r>
            </a:p>
            <a:p>
              <a:pPr algn="ctr" eaLnBrk="1" hangingPunct="1">
                <a:spcBef>
                  <a:spcPct val="0"/>
                </a:spcBef>
                <a:buFontTx/>
                <a:buNone/>
              </a:pPr>
              <a:r>
                <a:rPr lang="en-US" altLang="en-US" sz="1600" dirty="0">
                  <a:latin typeface="Arial" charset="0"/>
                </a:rPr>
                <a:t> rate</a:t>
              </a:r>
            </a:p>
          </p:txBody>
        </p:sp>
        <p:sp>
          <p:nvSpPr>
            <p:cNvPr id="280584" name="Oval 6"/>
            <p:cNvSpPr>
              <a:spLocks noChangeArrowheads="1"/>
            </p:cNvSpPr>
            <p:nvPr/>
          </p:nvSpPr>
          <p:spPr bwMode="auto">
            <a:xfrm>
              <a:off x="3429000" y="1905000"/>
              <a:ext cx="18288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dirty="0">
                  <a:latin typeface="Arial" charset="0"/>
                </a:rPr>
                <a:t>Activity Overhead</a:t>
              </a:r>
              <a:r>
                <a:rPr lang="en-US" altLang="en-US" sz="1200" dirty="0">
                  <a:latin typeface="Arial" charset="0"/>
                </a:rPr>
                <a:t> </a:t>
              </a:r>
            </a:p>
            <a:p>
              <a:pPr algn="ctr" eaLnBrk="1" hangingPunct="1">
                <a:spcBef>
                  <a:spcPct val="0"/>
                </a:spcBef>
                <a:buFontTx/>
                <a:buNone/>
              </a:pPr>
              <a:r>
                <a:rPr lang="en-US" altLang="en-US" sz="1600" dirty="0">
                  <a:latin typeface="Arial" charset="0"/>
                </a:rPr>
                <a:t>rate</a:t>
              </a:r>
            </a:p>
            <a:p>
              <a:pPr algn="ctr" eaLnBrk="1" hangingPunct="1">
                <a:spcBef>
                  <a:spcPct val="0"/>
                </a:spcBef>
                <a:buFontTx/>
                <a:buNone/>
              </a:pPr>
              <a:endParaRPr lang="en-US" altLang="en-US" sz="1600" dirty="0">
                <a:latin typeface="Arial" charset="0"/>
              </a:endParaRPr>
            </a:p>
          </p:txBody>
        </p:sp>
        <p:sp>
          <p:nvSpPr>
            <p:cNvPr id="280585" name="Oval 7"/>
            <p:cNvSpPr>
              <a:spLocks noChangeArrowheads="1"/>
            </p:cNvSpPr>
            <p:nvPr/>
          </p:nvSpPr>
          <p:spPr bwMode="auto">
            <a:xfrm>
              <a:off x="5410200" y="1905000"/>
              <a:ext cx="1905000" cy="8382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200" dirty="0">
                <a:latin typeface="Arial" charset="0"/>
              </a:endParaRPr>
            </a:p>
            <a:p>
              <a:pPr algn="ctr" eaLnBrk="1" hangingPunct="1">
                <a:spcBef>
                  <a:spcPct val="0"/>
                </a:spcBef>
                <a:buFontTx/>
                <a:buNone/>
              </a:pPr>
              <a:endParaRPr lang="en-US" altLang="en-US" sz="1200" dirty="0">
                <a:latin typeface="Arial" charset="0"/>
              </a:endParaRPr>
            </a:p>
            <a:p>
              <a:pPr algn="ctr" eaLnBrk="1" hangingPunct="1">
                <a:spcBef>
                  <a:spcPct val="0"/>
                </a:spcBef>
                <a:buFontTx/>
                <a:buNone/>
              </a:pPr>
              <a:r>
                <a:rPr lang="en-US" altLang="en-US" sz="1600" dirty="0">
                  <a:latin typeface="Arial" charset="0"/>
                </a:rPr>
                <a:t>Activity Overhead</a:t>
              </a:r>
            </a:p>
            <a:p>
              <a:pPr algn="ctr" eaLnBrk="1" hangingPunct="1">
                <a:spcBef>
                  <a:spcPct val="0"/>
                </a:spcBef>
                <a:buFontTx/>
                <a:buNone/>
              </a:pPr>
              <a:r>
                <a:rPr lang="en-US" altLang="en-US" sz="1600" dirty="0">
                  <a:latin typeface="Arial" charset="0"/>
                </a:rPr>
                <a:t> rate</a:t>
              </a:r>
            </a:p>
            <a:p>
              <a:pPr algn="ctr" eaLnBrk="1" hangingPunct="1">
                <a:spcBef>
                  <a:spcPct val="0"/>
                </a:spcBef>
                <a:buFontTx/>
                <a:buNone/>
              </a:pPr>
              <a:endParaRPr lang="en-US" altLang="en-US" sz="1800" dirty="0">
                <a:latin typeface="Arial" charset="0"/>
              </a:endParaRPr>
            </a:p>
          </p:txBody>
        </p:sp>
        <p:sp>
          <p:nvSpPr>
            <p:cNvPr id="280586" name="Oval 8"/>
            <p:cNvSpPr>
              <a:spLocks noChangeArrowheads="1"/>
            </p:cNvSpPr>
            <p:nvPr/>
          </p:nvSpPr>
          <p:spPr bwMode="auto">
            <a:xfrm>
              <a:off x="1676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dirty="0">
                  <a:latin typeface="Arial" charset="0"/>
                </a:rPr>
                <a:t>Product 1</a:t>
              </a:r>
            </a:p>
          </p:txBody>
        </p:sp>
        <p:sp>
          <p:nvSpPr>
            <p:cNvPr id="280587" name="Oval 9"/>
            <p:cNvSpPr>
              <a:spLocks noChangeArrowheads="1"/>
            </p:cNvSpPr>
            <p:nvPr/>
          </p:nvSpPr>
          <p:spPr bwMode="auto">
            <a:xfrm>
              <a:off x="35814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dirty="0">
                  <a:latin typeface="Arial" charset="0"/>
                </a:rPr>
                <a:t>Product 2</a:t>
              </a:r>
            </a:p>
          </p:txBody>
        </p:sp>
        <p:sp>
          <p:nvSpPr>
            <p:cNvPr id="280588" name="Oval 10"/>
            <p:cNvSpPr>
              <a:spLocks noChangeArrowheads="1"/>
            </p:cNvSpPr>
            <p:nvPr/>
          </p:nvSpPr>
          <p:spPr bwMode="auto">
            <a:xfrm>
              <a:off x="5638800" y="3048000"/>
              <a:ext cx="1600200" cy="457200"/>
            </a:xfrm>
            <a:prstGeom prst="ellipse">
              <a:avLst/>
            </a:prstGeom>
            <a:solidFill>
              <a:srgbClr val="99CC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400" dirty="0">
                  <a:latin typeface="Arial" charset="0"/>
                </a:rPr>
                <a:t>Product 3</a:t>
              </a:r>
            </a:p>
          </p:txBody>
        </p:sp>
        <p:sp>
          <p:nvSpPr>
            <p:cNvPr id="280589" name="Line 11"/>
            <p:cNvSpPr>
              <a:spLocks noChangeShapeType="1"/>
            </p:cNvSpPr>
            <p:nvPr/>
          </p:nvSpPr>
          <p:spPr bwMode="auto">
            <a:xfrm>
              <a:off x="2438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0" name="Line 12"/>
            <p:cNvSpPr>
              <a:spLocks noChangeShapeType="1"/>
            </p:cNvSpPr>
            <p:nvPr/>
          </p:nvSpPr>
          <p:spPr bwMode="auto">
            <a:xfrm>
              <a:off x="2438400" y="2743200"/>
              <a:ext cx="3581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1" name="Line 13"/>
            <p:cNvSpPr>
              <a:spLocks noChangeShapeType="1"/>
            </p:cNvSpPr>
            <p:nvPr/>
          </p:nvSpPr>
          <p:spPr bwMode="auto">
            <a:xfrm>
              <a:off x="43434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2" name="Line 14"/>
            <p:cNvSpPr>
              <a:spLocks noChangeShapeType="1"/>
            </p:cNvSpPr>
            <p:nvPr/>
          </p:nvSpPr>
          <p:spPr bwMode="auto">
            <a:xfrm flipH="1">
              <a:off x="2895600" y="2743200"/>
              <a:ext cx="1447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3" name="Line 15"/>
            <p:cNvSpPr>
              <a:spLocks noChangeShapeType="1"/>
            </p:cNvSpPr>
            <p:nvPr/>
          </p:nvSpPr>
          <p:spPr bwMode="auto">
            <a:xfrm>
              <a:off x="4343400" y="2743200"/>
              <a:ext cx="1905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4" name="Line 16"/>
            <p:cNvSpPr>
              <a:spLocks noChangeShapeType="1"/>
            </p:cNvSpPr>
            <p:nvPr/>
          </p:nvSpPr>
          <p:spPr bwMode="auto">
            <a:xfrm>
              <a:off x="6324600" y="2743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5" name="Line 17"/>
            <p:cNvSpPr>
              <a:spLocks noChangeShapeType="1"/>
            </p:cNvSpPr>
            <p:nvPr/>
          </p:nvSpPr>
          <p:spPr bwMode="auto">
            <a:xfrm flipH="1">
              <a:off x="4953000" y="2743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sp>
          <p:nvSpPr>
            <p:cNvPr id="280596" name="Line 18"/>
            <p:cNvSpPr>
              <a:spLocks noChangeShapeType="1"/>
            </p:cNvSpPr>
            <p:nvPr/>
          </p:nvSpPr>
          <p:spPr bwMode="auto">
            <a:xfrm flipH="1">
              <a:off x="3276600" y="27432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dirty="0"/>
            </a:p>
          </p:txBody>
        </p:sp>
      </p:grpSp>
      <p:sp>
        <p:nvSpPr>
          <p:cNvPr id="280582"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158A9C7-0C42-44E8-A725-A8B57779F837}" type="slidenum">
              <a:rPr lang="en-US" altLang="en-US" sz="1000" smtClean="0">
                <a:latin typeface="Arial" charset="0"/>
              </a:rPr>
              <a:pPr algn="r" eaLnBrk="1" hangingPunct="1">
                <a:spcBef>
                  <a:spcPct val="0"/>
                </a:spcBef>
                <a:buFontTx/>
                <a:buNone/>
              </a:pPr>
              <a:t>36</a:t>
            </a:fld>
            <a:endParaRPr lang="en-US" altLang="en-US" sz="1000" dirty="0">
              <a:latin typeface="Arial" charset="0"/>
            </a:endParaRPr>
          </a:p>
        </p:txBody>
      </p:sp>
      <p:sp>
        <p:nvSpPr>
          <p:cNvPr id="22" name="Rounded Rectangle 21"/>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21" name="Rectangle 2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79555">
                                            <p:txEl>
                                              <p:pRg st="0" end="0"/>
                                            </p:txEl>
                                          </p:spTgt>
                                        </p:tgtEl>
                                        <p:attrNameLst>
                                          <p:attrName>style.visibility</p:attrName>
                                        </p:attrNameLst>
                                      </p:cBhvr>
                                      <p:to>
                                        <p:strVal val="visible"/>
                                      </p:to>
                                    </p:set>
                                    <p:anim calcmode="discrete" valueType="clr">
                                      <p:cBhvr override="childStyle">
                                        <p:cTn id="7" dur="80"/>
                                        <p:tgtEl>
                                          <p:spTgt spid="2795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95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955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990600" y="609600"/>
            <a:ext cx="7158038" cy="1281113"/>
          </a:xfrm>
        </p:spPr>
        <p:txBody>
          <a:bodyPr/>
          <a:lstStyle/>
          <a:p>
            <a:pPr eaLnBrk="1" hangingPunct="1"/>
            <a:r>
              <a:rPr lang="en-US" altLang="en-US" b="1" dirty="0"/>
              <a:t>Step 4: Assign Overhead Costs to Cost Objects (2 of 4)</a:t>
            </a:r>
          </a:p>
        </p:txBody>
      </p:sp>
      <p:sp>
        <p:nvSpPr>
          <p:cNvPr id="105475" name="Rectangle 3"/>
          <p:cNvSpPr>
            <a:spLocks noGrp="1" noChangeArrowheads="1"/>
          </p:cNvSpPr>
          <p:nvPr>
            <p:ph type="body" idx="4294967295"/>
          </p:nvPr>
        </p:nvSpPr>
        <p:spPr>
          <a:xfrm>
            <a:off x="755650" y="2209800"/>
            <a:ext cx="7661275" cy="4114800"/>
          </a:xfrm>
        </p:spPr>
        <p:txBody>
          <a:bodyPr/>
          <a:lstStyle/>
          <a:p>
            <a:pPr eaLnBrk="1" hangingPunct="1">
              <a:lnSpc>
                <a:spcPct val="90000"/>
              </a:lnSpc>
            </a:pPr>
            <a:r>
              <a:rPr lang="en-US" altLang="en-US" dirty="0"/>
              <a:t>To illustrate, the overhead costs in the craftsmanship pool are allocated to standard go-karts as follows</a:t>
            </a:r>
            <a:r>
              <a:rPr lang="en-US" altLang="en-US" sz="3600" dirty="0"/>
              <a:t>:</a:t>
            </a:r>
          </a:p>
          <a:p>
            <a:pPr eaLnBrk="1" hangingPunct="1">
              <a:lnSpc>
                <a:spcPct val="90000"/>
              </a:lnSpc>
              <a:buFont typeface="Wingdings" pitchFamily="-107" charset="2"/>
              <a:buNone/>
            </a:pPr>
            <a:endParaRPr lang="en-US" altLang="en-US" sz="2400" i="1" dirty="0"/>
          </a:p>
          <a:p>
            <a:pPr eaLnBrk="1" hangingPunct="1">
              <a:lnSpc>
                <a:spcPct val="90000"/>
              </a:lnSpc>
              <a:buFont typeface="Wingdings" pitchFamily="-107" charset="2"/>
              <a:buNone/>
            </a:pPr>
            <a:r>
              <a:rPr lang="en-US" altLang="en-US" sz="2400" b="1" i="1" dirty="0">
                <a:solidFill>
                  <a:schemeClr val="accent1"/>
                </a:solidFill>
              </a:rPr>
              <a:t>Overhead allocated from craftsmanship pool to standard go-kart = </a:t>
            </a:r>
          </a:p>
          <a:p>
            <a:pPr eaLnBrk="1" hangingPunct="1">
              <a:lnSpc>
                <a:spcPct val="90000"/>
              </a:lnSpc>
              <a:buFont typeface="Wingdings" pitchFamily="-107" charset="2"/>
              <a:buNone/>
            </a:pPr>
            <a:r>
              <a:rPr lang="en-US" altLang="en-US" sz="2400" b="1" i="1" dirty="0">
                <a:solidFill>
                  <a:schemeClr val="accent1"/>
                </a:solidFill>
              </a:rPr>
              <a:t>     </a:t>
            </a:r>
          </a:p>
          <a:p>
            <a:pPr algn="ctr" eaLnBrk="1" hangingPunct="1">
              <a:lnSpc>
                <a:spcPct val="90000"/>
              </a:lnSpc>
              <a:buNone/>
            </a:pPr>
            <a:r>
              <a:rPr lang="en-US" altLang="en-US" sz="2800" b="1" i="1" dirty="0">
                <a:solidFill>
                  <a:srgbClr val="0033CC"/>
                </a:solidFill>
              </a:rPr>
              <a:t>Activities consumed × Activity rate</a:t>
            </a:r>
            <a:r>
              <a:rPr lang="en-US" altLang="en-US" sz="2800" i="1" dirty="0">
                <a:solidFill>
                  <a:srgbClr val="0033CC"/>
                </a:solidFill>
              </a:rPr>
              <a:t> </a:t>
            </a:r>
            <a:endParaRPr lang="en-US" altLang="en-US" sz="2800" b="1" i="1" dirty="0">
              <a:solidFill>
                <a:srgbClr val="0033CC"/>
              </a:solidFill>
            </a:endParaRPr>
          </a:p>
          <a:p>
            <a:pPr algn="ctr" eaLnBrk="1" hangingPunct="1">
              <a:lnSpc>
                <a:spcPct val="90000"/>
              </a:lnSpc>
              <a:buNone/>
            </a:pPr>
            <a:r>
              <a:rPr lang="en-US" altLang="en-US" sz="2800" b="1" i="1" dirty="0">
                <a:solidFill>
                  <a:srgbClr val="0033CC"/>
                </a:solidFill>
              </a:rPr>
              <a:t>25,000 DLH × $20 per DLH = $500,000</a:t>
            </a:r>
          </a:p>
          <a:p>
            <a:pPr eaLnBrk="1" hangingPunct="1">
              <a:lnSpc>
                <a:spcPct val="90000"/>
              </a:lnSpc>
              <a:buFont typeface="Wingdings" pitchFamily="-107" charset="2"/>
              <a:buNone/>
            </a:pPr>
            <a:endParaRPr lang="en-US" altLang="en-US" sz="2800" b="1" i="1" dirty="0">
              <a:solidFill>
                <a:srgbClr val="0033CC"/>
              </a:solidFill>
            </a:endParaRPr>
          </a:p>
        </p:txBody>
      </p:sp>
      <p:sp>
        <p:nvSpPr>
          <p:cNvPr id="282629"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34B9D29D-8B72-42F5-8B9A-185F850120B5}" type="slidenum">
              <a:rPr lang="en-US" altLang="en-US" sz="1000" smtClean="0">
                <a:latin typeface="Arial" charset="0"/>
              </a:rPr>
              <a:pPr algn="r" eaLnBrk="1" hangingPunct="1">
                <a:spcBef>
                  <a:spcPct val="0"/>
                </a:spcBef>
                <a:buFontTx/>
                <a:buNone/>
              </a:pPr>
              <a:t>37</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 calcmode="lin" valueType="num">
                                      <p:cBhvr>
                                        <p:cTn id="7" dur="2000" fill="hold"/>
                                        <p:tgtEl>
                                          <p:spTgt spid="1054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054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054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105475">
                                            <p:txEl>
                                              <p:pRg st="3" end="3"/>
                                            </p:txEl>
                                          </p:spTgt>
                                        </p:tgtEl>
                                        <p:attrNameLst>
                                          <p:attrName>style.visibility</p:attrName>
                                        </p:attrNameLst>
                                      </p:cBhvr>
                                      <p:to>
                                        <p:strVal val="visible"/>
                                      </p:to>
                                    </p:set>
                                    <p:anim calcmode="lin" valueType="num">
                                      <p:cBhvr>
                                        <p:cTn id="14" dur="2000" fill="hold"/>
                                        <p:tgtEl>
                                          <p:spTgt spid="1054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1054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1054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000"/>
                            </p:stCondLst>
                            <p:childTnLst>
                              <p:par>
                                <p:cTn id="19" presetID="39" presetClass="entr" presetSubtype="0" accel="100000" fill="hold" nodeType="after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 calcmode="lin" valueType="num">
                                      <p:cBhvr>
                                        <p:cTn id="21" dur="2000" fill="hold"/>
                                        <p:tgtEl>
                                          <p:spTgt spid="1054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2000" fill="hold"/>
                                        <p:tgtEl>
                                          <p:spTgt spid="1054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2000" fill="hold"/>
                                        <p:tgtEl>
                                          <p:spTgt spid="1054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20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6000"/>
                            </p:stCondLst>
                            <p:childTnLst>
                              <p:par>
                                <p:cTn id="26" presetID="39" presetClass="entr" presetSubtype="0" accel="100000" fill="hold" nodeType="afterEffect">
                                  <p:stCondLst>
                                    <p:cond delay="0"/>
                                  </p:stCondLst>
                                  <p:childTnLst>
                                    <p:set>
                                      <p:cBhvr>
                                        <p:cTn id="27" dur="1" fill="hold">
                                          <p:stCondLst>
                                            <p:cond delay="0"/>
                                          </p:stCondLst>
                                        </p:cTn>
                                        <p:tgtEl>
                                          <p:spTgt spid="105475">
                                            <p:txEl>
                                              <p:pRg st="5" end="5"/>
                                            </p:txEl>
                                          </p:spTgt>
                                        </p:tgtEl>
                                        <p:attrNameLst>
                                          <p:attrName>style.visibility</p:attrName>
                                        </p:attrNameLst>
                                      </p:cBhvr>
                                      <p:to>
                                        <p:strVal val="visible"/>
                                      </p:to>
                                    </p:set>
                                    <p:anim calcmode="lin" valueType="num">
                                      <p:cBhvr>
                                        <p:cTn id="28" dur="2000" fill="hold"/>
                                        <p:tgtEl>
                                          <p:spTgt spid="1054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2000" fill="hold"/>
                                        <p:tgtEl>
                                          <p:spTgt spid="1054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2000" fill="hold"/>
                                        <p:tgtEl>
                                          <p:spTgt spid="1054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2000" fill="hold"/>
                                        <p:tgtEl>
                                          <p:spTgt spid="1054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914400" y="468906"/>
            <a:ext cx="7158038" cy="1281112"/>
          </a:xfrm>
        </p:spPr>
        <p:txBody>
          <a:bodyPr/>
          <a:lstStyle/>
          <a:p>
            <a:pPr eaLnBrk="1" hangingPunct="1"/>
            <a:r>
              <a:rPr lang="en-US" altLang="en-US" b="1" dirty="0"/>
              <a:t>Step 4: Assign Overhead Costs to Cost Objects (3 of 4)</a:t>
            </a:r>
          </a:p>
        </p:txBody>
      </p:sp>
      <p:sp>
        <p:nvSpPr>
          <p:cNvPr id="28467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A1264BE-27F0-4E03-B659-EDEF02F8B06A}" type="slidenum">
              <a:rPr lang="en-US" altLang="en-US" sz="1000" smtClean="0">
                <a:latin typeface="Arial" charset="0"/>
              </a:rPr>
              <a:pPr algn="r" eaLnBrk="1" hangingPunct="1">
                <a:spcBef>
                  <a:spcPct val="0"/>
                </a:spcBef>
                <a:buFontTx/>
                <a:buNone/>
              </a:pPr>
              <a:t>38</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E001D6C0-6AC1-47A7-A09B-69747194F133}"/>
              </a:ext>
            </a:extLst>
          </p:cNvPr>
          <p:cNvPicPr>
            <a:picLocks noChangeAspect="1"/>
          </p:cNvPicPr>
          <p:nvPr/>
        </p:nvPicPr>
        <p:blipFill>
          <a:blip r:embed="rId3"/>
          <a:stretch>
            <a:fillRect/>
          </a:stretch>
        </p:blipFill>
        <p:spPr>
          <a:xfrm>
            <a:off x="1071562" y="1750018"/>
            <a:ext cx="7228571" cy="4742857"/>
          </a:xfrm>
          <a:prstGeom prst="rect">
            <a:avLst/>
          </a:prstGeom>
        </p:spPr>
      </p:pic>
      <p:sp>
        <p:nvSpPr>
          <p:cNvPr id="8" name="TextBox 7"/>
          <p:cNvSpPr txBox="1"/>
          <p:nvPr/>
        </p:nvSpPr>
        <p:spPr>
          <a:xfrm>
            <a:off x="7466695" y="17500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914400" y="609600"/>
            <a:ext cx="7158038" cy="1281113"/>
          </a:xfrm>
        </p:spPr>
        <p:txBody>
          <a:bodyPr/>
          <a:lstStyle/>
          <a:p>
            <a:pPr eaLnBrk="1" hangingPunct="1"/>
            <a:r>
              <a:rPr lang="en-US" altLang="en-US" b="1" dirty="0"/>
              <a:t>Step 4: Assign Overhead Costs to Cost Objects (4 of 4)</a:t>
            </a:r>
          </a:p>
        </p:txBody>
      </p:sp>
      <p:graphicFrame>
        <p:nvGraphicFramePr>
          <p:cNvPr id="286723" name="Object 4"/>
          <p:cNvGraphicFramePr>
            <a:graphicFrameLocks noGrp="1" noChangeAspect="1"/>
          </p:cNvGraphicFramePr>
          <p:nvPr>
            <p:ph idx="4294967295"/>
            <p:extLst>
              <p:ext uri="{D42A27DB-BD31-4B8C-83A1-F6EECF244321}">
                <p14:modId xmlns:p14="http://schemas.microsoft.com/office/powerpoint/2010/main" val="2800385836"/>
              </p:ext>
            </p:extLst>
          </p:nvPr>
        </p:nvGraphicFramePr>
        <p:xfrm>
          <a:off x="381000" y="2833688"/>
          <a:ext cx="8305800" cy="1976437"/>
        </p:xfrm>
        <a:graphic>
          <a:graphicData uri="http://schemas.openxmlformats.org/presentationml/2006/ole">
            <mc:AlternateContent xmlns:mc="http://schemas.openxmlformats.org/markup-compatibility/2006">
              <mc:Choice xmlns:v="urn:schemas-microsoft-com:vml" Requires="v">
                <p:oleObj spid="_x0000_s286842" name="Worksheet" r:id="rId4" imgW="4162433" imgH="990569" progId="Excel.Sheet.8">
                  <p:embed/>
                </p:oleObj>
              </mc:Choice>
              <mc:Fallback>
                <p:oleObj name="Worksheet" r:id="rId4" imgW="4162433" imgH="990569" progId="Excel.Sheet.8">
                  <p:embed/>
                  <p:pic>
                    <p:nvPicPr>
                      <p:cNvPr id="0" name="Picture 13"/>
                      <p:cNvPicPr>
                        <a:picLocks noGrp="1" noChangeAspect="1" noChangeArrowheads="1"/>
                      </p:cNvPicPr>
                      <p:nvPr/>
                    </p:nvPicPr>
                    <p:blipFill>
                      <a:blip r:embed="rId5"/>
                      <a:srcRect/>
                      <a:stretch>
                        <a:fillRect/>
                      </a:stretch>
                    </p:blipFill>
                    <p:spPr bwMode="auto">
                      <a:xfrm>
                        <a:off x="381000" y="2833688"/>
                        <a:ext cx="8305800" cy="1976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6725"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DB78051-93EC-4CF9-9D04-333F9DC53B9A}" type="slidenum">
              <a:rPr lang="en-US" altLang="en-US" sz="1000" smtClean="0">
                <a:latin typeface="Arial" charset="0"/>
              </a:rPr>
              <a:pPr algn="r" eaLnBrk="1" hangingPunct="1">
                <a:spcBef>
                  <a:spcPct val="0"/>
                </a:spcBef>
                <a:buFontTx/>
                <a:buNone/>
              </a:pPr>
              <a:t>39</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8" name="TextBox 7"/>
          <p:cNvSpPr txBox="1"/>
          <p:nvPr/>
        </p:nvSpPr>
        <p:spPr>
          <a:xfrm>
            <a:off x="7539038" y="2020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17.14</a:t>
            </a: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914400" y="457200"/>
            <a:ext cx="8077200" cy="976313"/>
          </a:xfrm>
        </p:spPr>
        <p:txBody>
          <a:bodyPr/>
          <a:lstStyle/>
          <a:p>
            <a:pPr eaLnBrk="1" hangingPunct="1"/>
            <a:r>
              <a:rPr lang="en-US" altLang="en-US" b="1" dirty="0"/>
              <a:t>Assigning Overhead Costs (1 of 2)</a:t>
            </a:r>
          </a:p>
        </p:txBody>
      </p:sp>
      <p:sp>
        <p:nvSpPr>
          <p:cNvPr id="215044" name="Line 9"/>
          <p:cNvSpPr>
            <a:spLocks noChangeShapeType="1"/>
          </p:cNvSpPr>
          <p:nvPr/>
        </p:nvSpPr>
        <p:spPr bwMode="auto">
          <a:xfrm>
            <a:off x="2298700" y="1993900"/>
            <a:ext cx="2260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45" name="Line 10"/>
          <p:cNvSpPr>
            <a:spLocks noChangeShapeType="1"/>
          </p:cNvSpPr>
          <p:nvPr/>
        </p:nvSpPr>
        <p:spPr bwMode="auto">
          <a:xfrm>
            <a:off x="2298700" y="3851275"/>
            <a:ext cx="14224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46" name="Line 11"/>
          <p:cNvSpPr>
            <a:spLocks noChangeShapeType="1"/>
          </p:cNvSpPr>
          <p:nvPr/>
        </p:nvSpPr>
        <p:spPr bwMode="auto">
          <a:xfrm>
            <a:off x="2298700" y="5727700"/>
            <a:ext cx="2260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47" name="Rectangle 12"/>
          <p:cNvSpPr>
            <a:spLocks noChangeArrowheads="1"/>
          </p:cNvSpPr>
          <p:nvPr/>
        </p:nvSpPr>
        <p:spPr bwMode="auto">
          <a:xfrm>
            <a:off x="3722688" y="3429000"/>
            <a:ext cx="1698625" cy="844550"/>
          </a:xfrm>
          <a:prstGeom prst="rect">
            <a:avLst/>
          </a:prstGeom>
          <a:solidFill>
            <a:srgbClr val="CCFFCC"/>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 Goods in</a:t>
            </a:r>
            <a:br>
              <a:rPr lang="en-US" altLang="en-US" sz="2400" b="1" dirty="0">
                <a:latin typeface="Arial" charset="0"/>
              </a:rPr>
            </a:br>
            <a:r>
              <a:rPr lang="en-US" altLang="en-US" sz="2400" b="1" dirty="0">
                <a:latin typeface="Arial" charset="0"/>
              </a:rPr>
              <a:t> Process</a:t>
            </a:r>
          </a:p>
        </p:txBody>
      </p:sp>
      <p:sp>
        <p:nvSpPr>
          <p:cNvPr id="215048" name="Line 14"/>
          <p:cNvSpPr>
            <a:spLocks noChangeShapeType="1"/>
          </p:cNvSpPr>
          <p:nvPr/>
        </p:nvSpPr>
        <p:spPr bwMode="auto">
          <a:xfrm>
            <a:off x="8001000" y="4292600"/>
            <a:ext cx="0" cy="700086"/>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49" name="Rectangle 15"/>
          <p:cNvSpPr>
            <a:spLocks noChangeArrowheads="1"/>
          </p:cNvSpPr>
          <p:nvPr/>
        </p:nvSpPr>
        <p:spPr bwMode="auto">
          <a:xfrm>
            <a:off x="7104062" y="4992686"/>
            <a:ext cx="1717675" cy="1209675"/>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Cost of </a:t>
            </a:r>
            <a:br>
              <a:rPr lang="en-US" altLang="en-US" sz="2400" b="1" dirty="0">
                <a:latin typeface="Arial" charset="0"/>
              </a:rPr>
            </a:br>
            <a:r>
              <a:rPr lang="en-US" altLang="en-US" sz="2400" b="1" dirty="0">
                <a:latin typeface="Arial" charset="0"/>
              </a:rPr>
              <a:t>Goods</a:t>
            </a:r>
            <a:br>
              <a:rPr lang="en-US" altLang="en-US" sz="2400" b="1" dirty="0">
                <a:latin typeface="Arial" charset="0"/>
              </a:rPr>
            </a:br>
            <a:r>
              <a:rPr lang="en-US" altLang="en-US" sz="2400" b="1" dirty="0">
                <a:latin typeface="Arial" charset="0"/>
              </a:rPr>
              <a:t>Sold</a:t>
            </a:r>
          </a:p>
        </p:txBody>
      </p:sp>
      <p:sp>
        <p:nvSpPr>
          <p:cNvPr id="215051" name="Line 17"/>
          <p:cNvSpPr>
            <a:spLocks noChangeShapeType="1"/>
          </p:cNvSpPr>
          <p:nvPr/>
        </p:nvSpPr>
        <p:spPr bwMode="auto">
          <a:xfrm>
            <a:off x="1471613" y="2192338"/>
            <a:ext cx="0" cy="1241425"/>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52" name="Line 18"/>
          <p:cNvSpPr>
            <a:spLocks noChangeShapeType="1"/>
          </p:cNvSpPr>
          <p:nvPr/>
        </p:nvSpPr>
        <p:spPr bwMode="auto">
          <a:xfrm flipV="1">
            <a:off x="1471613" y="4267200"/>
            <a:ext cx="0" cy="12446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53" name="Rectangle 19"/>
          <p:cNvSpPr>
            <a:spLocks noChangeArrowheads="1"/>
          </p:cNvSpPr>
          <p:nvPr/>
        </p:nvSpPr>
        <p:spPr bwMode="auto">
          <a:xfrm>
            <a:off x="636588" y="54879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Labor</a:t>
            </a:r>
          </a:p>
        </p:txBody>
      </p:sp>
      <p:sp>
        <p:nvSpPr>
          <p:cNvPr id="215054" name="Rectangle 20"/>
          <p:cNvSpPr>
            <a:spLocks noChangeArrowheads="1"/>
          </p:cNvSpPr>
          <p:nvPr/>
        </p:nvSpPr>
        <p:spPr bwMode="auto">
          <a:xfrm>
            <a:off x="636588" y="17541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Materials</a:t>
            </a:r>
          </a:p>
        </p:txBody>
      </p:sp>
      <p:sp>
        <p:nvSpPr>
          <p:cNvPr id="215055" name="Rectangle 21"/>
          <p:cNvSpPr>
            <a:spLocks noChangeArrowheads="1"/>
          </p:cNvSpPr>
          <p:nvPr/>
        </p:nvSpPr>
        <p:spPr bwMode="auto">
          <a:xfrm rot="16200000">
            <a:off x="638176" y="2611437"/>
            <a:ext cx="1192212"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dirty="0">
                <a:latin typeface="Arial" charset="0"/>
              </a:rPr>
              <a:t>Indirect</a:t>
            </a:r>
          </a:p>
        </p:txBody>
      </p:sp>
      <p:sp>
        <p:nvSpPr>
          <p:cNvPr id="215056" name="Rectangle 22"/>
          <p:cNvSpPr>
            <a:spLocks noChangeArrowheads="1"/>
          </p:cNvSpPr>
          <p:nvPr/>
        </p:nvSpPr>
        <p:spPr bwMode="auto">
          <a:xfrm rot="16200000">
            <a:off x="638176" y="4687887"/>
            <a:ext cx="1192212"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dirty="0">
                <a:latin typeface="Arial" charset="0"/>
              </a:rPr>
              <a:t>Indirect</a:t>
            </a:r>
          </a:p>
        </p:txBody>
      </p:sp>
      <p:sp>
        <p:nvSpPr>
          <p:cNvPr id="215057" name="Line 23"/>
          <p:cNvSpPr>
            <a:spLocks noChangeShapeType="1"/>
          </p:cNvSpPr>
          <p:nvPr/>
        </p:nvSpPr>
        <p:spPr bwMode="auto">
          <a:xfrm flipV="1">
            <a:off x="4572000" y="1981200"/>
            <a:ext cx="0" cy="1473200"/>
          </a:xfrm>
          <a:prstGeom prst="line">
            <a:avLst/>
          </a:prstGeom>
          <a:noFill/>
          <a:ln w="25400">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58" name="Line 24"/>
          <p:cNvSpPr>
            <a:spLocks noChangeShapeType="1"/>
          </p:cNvSpPr>
          <p:nvPr/>
        </p:nvSpPr>
        <p:spPr bwMode="auto">
          <a:xfrm>
            <a:off x="4572000" y="4297363"/>
            <a:ext cx="0" cy="1417637"/>
          </a:xfrm>
          <a:prstGeom prst="line">
            <a:avLst/>
          </a:prstGeom>
          <a:noFill/>
          <a:ln w="25400">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59" name="Line 26"/>
          <p:cNvSpPr>
            <a:spLocks noChangeShapeType="1"/>
          </p:cNvSpPr>
          <p:nvPr/>
        </p:nvSpPr>
        <p:spPr bwMode="auto">
          <a:xfrm>
            <a:off x="5446713" y="3851275"/>
            <a:ext cx="1627187"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5060" name="Rectangle 27"/>
          <p:cNvSpPr>
            <a:spLocks noChangeArrowheads="1"/>
          </p:cNvSpPr>
          <p:nvPr/>
        </p:nvSpPr>
        <p:spPr bwMode="auto">
          <a:xfrm>
            <a:off x="7075488" y="3429000"/>
            <a:ext cx="1774825" cy="844550"/>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Finished</a:t>
            </a:r>
            <a:br>
              <a:rPr lang="en-US" altLang="en-US" sz="2400" b="1" dirty="0">
                <a:latin typeface="Arial" charset="0"/>
              </a:rPr>
            </a:br>
            <a:r>
              <a:rPr lang="en-US" altLang="en-US" sz="2400" b="1" dirty="0">
                <a:latin typeface="Arial" charset="0"/>
              </a:rPr>
              <a:t>Goods</a:t>
            </a:r>
          </a:p>
        </p:txBody>
      </p:sp>
      <p:sp>
        <p:nvSpPr>
          <p:cNvPr id="215061" name="Rectangle 28"/>
          <p:cNvSpPr>
            <a:spLocks noChangeArrowheads="1"/>
          </p:cNvSpPr>
          <p:nvPr/>
        </p:nvSpPr>
        <p:spPr bwMode="auto">
          <a:xfrm>
            <a:off x="636588" y="3429000"/>
            <a:ext cx="1670050" cy="844550"/>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buFontTx/>
              <a:buNone/>
            </a:pPr>
            <a:r>
              <a:rPr lang="en-US" altLang="en-US" sz="2400" b="1" dirty="0">
                <a:latin typeface="Arial" charset="0"/>
              </a:rPr>
              <a:t>Factory</a:t>
            </a:r>
            <a:br>
              <a:rPr lang="en-US" altLang="en-US" sz="2400" b="1" dirty="0">
                <a:latin typeface="Arial" charset="0"/>
              </a:rPr>
            </a:br>
            <a:r>
              <a:rPr lang="en-US" altLang="en-US" sz="2400" b="1" dirty="0">
                <a:latin typeface="Arial" charset="0"/>
              </a:rPr>
              <a:t>Overhead</a:t>
            </a:r>
          </a:p>
        </p:txBody>
      </p:sp>
      <p:sp>
        <p:nvSpPr>
          <p:cNvPr id="215062" name="Rectangle 29"/>
          <p:cNvSpPr>
            <a:spLocks noChangeArrowheads="1"/>
          </p:cNvSpPr>
          <p:nvPr/>
        </p:nvSpPr>
        <p:spPr bwMode="auto">
          <a:xfrm>
            <a:off x="2881313" y="5356225"/>
            <a:ext cx="973137"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solidFill>
                  <a:srgbClr val="0000FF"/>
                </a:solidFill>
                <a:latin typeface="Arial" charset="0"/>
              </a:rPr>
              <a:t>Direct</a:t>
            </a:r>
          </a:p>
        </p:txBody>
      </p:sp>
      <p:sp>
        <p:nvSpPr>
          <p:cNvPr id="215063" name="Rectangle 30"/>
          <p:cNvSpPr>
            <a:spLocks noChangeArrowheads="1"/>
          </p:cNvSpPr>
          <p:nvPr/>
        </p:nvSpPr>
        <p:spPr bwMode="auto">
          <a:xfrm>
            <a:off x="2881313" y="1570038"/>
            <a:ext cx="9731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solidFill>
                  <a:srgbClr val="0000FF"/>
                </a:solidFill>
                <a:latin typeface="Arial" charset="0"/>
              </a:rPr>
              <a:t>Direct</a:t>
            </a:r>
          </a:p>
        </p:txBody>
      </p:sp>
      <p:sp>
        <p:nvSpPr>
          <p:cNvPr id="215064" name="Rectangle 31"/>
          <p:cNvSpPr>
            <a:spLocks noChangeArrowheads="1"/>
          </p:cNvSpPr>
          <p:nvPr/>
        </p:nvSpPr>
        <p:spPr bwMode="auto">
          <a:xfrm>
            <a:off x="2343150" y="3451225"/>
            <a:ext cx="12700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latin typeface="Arial" charset="0"/>
              </a:rPr>
              <a:t>Allocate</a:t>
            </a:r>
          </a:p>
        </p:txBody>
      </p:sp>
      <p:sp>
        <p:nvSpPr>
          <p:cNvPr id="21506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CE24EEC3-7CBA-4281-B463-EE1FC89CA22D}" type="slidenum">
              <a:rPr lang="en-US" altLang="en-US" sz="1200" smtClean="0">
                <a:latin typeface="Arial" charset="0"/>
              </a:rPr>
              <a:pPr algn="r" eaLnBrk="1" hangingPunct="1">
                <a:spcBef>
                  <a:spcPct val="0"/>
                </a:spcBef>
                <a:buFontTx/>
                <a:buNone/>
              </a:pPr>
              <a:t>4</a:t>
            </a:fld>
            <a:endParaRPr lang="en-US" altLang="en-US" sz="1200" dirty="0">
              <a:latin typeface="Arial" charset="0"/>
            </a:endParaRPr>
          </a:p>
        </p:txBody>
      </p:sp>
      <p:sp>
        <p:nvSpPr>
          <p:cNvPr id="26" name="Rounded Rectangle 25"/>
          <p:cNvSpPr/>
          <p:nvPr/>
        </p:nvSpPr>
        <p:spPr>
          <a:xfrm>
            <a:off x="23814" y="6553200"/>
            <a:ext cx="7748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800" dirty="0"/>
              <a:t>Distinguish between the plantwide overhead rate method, the departmental overhead rate method, and the activity-based costing method.</a:t>
            </a:r>
            <a:endParaRPr kumimoji="0" lang="en-US" sz="800" b="1" i="0" u="none" strike="noStrike" kern="0" cap="none" spc="0" normalizeH="0" baseline="0" noProof="0" dirty="0">
              <a:ln>
                <a:noFill/>
              </a:ln>
              <a:solidFill>
                <a:prstClr val="black"/>
              </a:solidFill>
              <a:effectLst/>
              <a:uLnTx/>
              <a:uFillTx/>
              <a:latin typeface="Arial Narrow" pitchFamily="34" charset="0"/>
            </a:endParaRPr>
          </a:p>
        </p:txBody>
      </p:sp>
      <p:sp>
        <p:nvSpPr>
          <p:cNvPr id="27" name="Rectangle 26"/>
          <p:cNvSpPr>
            <a:spLocks noGrp="1" noChangeArrowheads="1"/>
          </p:cNvSpPr>
          <p:nvPr/>
        </p:nvSpPr>
        <p:spPr bwMode="auto">
          <a:xfrm>
            <a:off x="7131170" y="6324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990600" y="838200"/>
            <a:ext cx="7158038" cy="1281113"/>
          </a:xfrm>
        </p:spPr>
        <p:txBody>
          <a:bodyPr/>
          <a:lstStyle/>
          <a:p>
            <a:pPr eaLnBrk="1" hangingPunct="1"/>
            <a:r>
              <a:rPr lang="en-US" altLang="en-US" b="1" dirty="0"/>
              <a:t>Comparison of Overhead </a:t>
            </a:r>
            <a:br>
              <a:rPr lang="en-US" altLang="en-US" b="1" dirty="0"/>
            </a:br>
            <a:r>
              <a:rPr lang="en-US" altLang="en-US" b="1" dirty="0"/>
              <a:t>Allocations by Method</a:t>
            </a:r>
          </a:p>
        </p:txBody>
      </p:sp>
      <p:sp>
        <p:nvSpPr>
          <p:cNvPr id="288773"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A285BED6-74D9-469E-A2E6-A46556ADCF41}" type="slidenum">
              <a:rPr lang="en-US" altLang="en-US" sz="1000" smtClean="0">
                <a:latin typeface="Arial" charset="0"/>
              </a:rPr>
              <a:pPr algn="r" eaLnBrk="1" hangingPunct="1">
                <a:spcBef>
                  <a:spcPct val="0"/>
                </a:spcBef>
                <a:buFontTx/>
                <a:buNone/>
              </a:pPr>
              <a:t>40</a:t>
            </a:fld>
            <a:endParaRPr lang="en-US" altLang="en-US" sz="1000" dirty="0">
              <a:latin typeface="Arial" charset="0"/>
            </a:endParaRPr>
          </a:p>
        </p:txBody>
      </p:sp>
      <p:sp>
        <p:nvSpPr>
          <p:cNvPr id="7" name="Rounded Rectangle 6"/>
          <p:cNvSpPr/>
          <p:nvPr/>
        </p:nvSpPr>
        <p:spPr>
          <a:xfrm>
            <a:off x="23814" y="6629400"/>
            <a:ext cx="50815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products using activity-based costing. </a:t>
            </a:r>
            <a:endParaRPr lang="en-US" sz="1000" kern="0" dirty="0">
              <a:solidFill>
                <a:prstClr val="black"/>
              </a:solidFill>
              <a:latin typeface="Arial Narrow" pitchFamily="34" charset="0"/>
            </a:endParaRPr>
          </a:p>
        </p:txBody>
      </p:sp>
      <p:sp>
        <p:nvSpPr>
          <p:cNvPr id="8" name="TextBox 7"/>
          <p:cNvSpPr txBox="1"/>
          <p:nvPr/>
        </p:nvSpPr>
        <p:spPr>
          <a:xfrm>
            <a:off x="7613650" y="17468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17.15</a:t>
            </a: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id="{0EEB6C5E-320D-4C43-9E5F-07B1B698B3FC}"/>
              </a:ext>
            </a:extLst>
          </p:cNvPr>
          <p:cNvPicPr>
            <a:picLocks noChangeAspect="1"/>
          </p:cNvPicPr>
          <p:nvPr/>
        </p:nvPicPr>
        <p:blipFill>
          <a:blip r:embed="rId3"/>
          <a:stretch>
            <a:fillRect/>
          </a:stretch>
        </p:blipFill>
        <p:spPr>
          <a:xfrm>
            <a:off x="580250" y="2577744"/>
            <a:ext cx="7770753" cy="1702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4"/>
          <p:cNvSpPr>
            <a:spLocks noGrp="1"/>
          </p:cNvSpPr>
          <p:nvPr>
            <p:ph type="ctrTitle"/>
          </p:nvPr>
        </p:nvSpPr>
        <p:spPr>
          <a:xfrm>
            <a:off x="1066800" y="1808163"/>
            <a:ext cx="7315200" cy="2286000"/>
          </a:xfrm>
        </p:spPr>
        <p:txBody>
          <a:bodyPr/>
          <a:lstStyle/>
          <a:p>
            <a:pPr eaLnBrk="1" hangingPunct="1"/>
            <a:br>
              <a:rPr lang="en-US" altLang="en-US" dirty="0"/>
            </a:br>
            <a:br>
              <a:rPr lang="en-US" altLang="en-US" dirty="0"/>
            </a:br>
            <a:r>
              <a:rPr lang="en-US" altLang="en-US" sz="3200" dirty="0"/>
              <a:t> Identify and assess advantages and</a:t>
            </a:r>
            <a:br>
              <a:rPr lang="en-US" altLang="en-US" sz="3200" dirty="0"/>
            </a:br>
            <a:r>
              <a:rPr lang="en-US" altLang="en-US" sz="3200" dirty="0"/>
              <a:t>disadvantages of activity-based</a:t>
            </a:r>
            <a:br>
              <a:rPr lang="en-US" altLang="en-US" sz="3200" dirty="0"/>
            </a:br>
            <a:r>
              <a:rPr lang="en-US" altLang="en-US" sz="3200" dirty="0"/>
              <a:t>costing. </a:t>
            </a:r>
            <a:endParaRPr lang="en-US" altLang="en-US" dirty="0"/>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90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08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D602F240-2FBD-4AD2-B47F-7A210B24DA53}" type="slidenum">
              <a:rPr lang="en-US" altLang="en-US" sz="1000" smtClean="0">
                <a:latin typeface="Arial" charset="0"/>
              </a:rPr>
              <a:pPr algn="r" eaLnBrk="1" hangingPunct="1">
                <a:spcBef>
                  <a:spcPct val="0"/>
                </a:spcBef>
                <a:buFontTx/>
                <a:buNone/>
              </a:pPr>
              <a:t>41</a:t>
            </a:fld>
            <a:endParaRPr lang="en-US" altLang="en-US" sz="1000" dirty="0">
              <a:latin typeface="Arial" charset="0"/>
            </a:endParaRPr>
          </a:p>
        </p:txBody>
      </p:sp>
      <p:sp>
        <p:nvSpPr>
          <p:cNvPr id="9" name="TextBox 8"/>
          <p:cNvSpPr txBox="1"/>
          <p:nvPr/>
        </p:nvSpPr>
        <p:spPr>
          <a:xfrm>
            <a:off x="2250742" y="940544"/>
            <a:ext cx="6055057"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915988" y="395288"/>
            <a:ext cx="7158037" cy="1281112"/>
          </a:xfrm>
        </p:spPr>
        <p:txBody>
          <a:bodyPr/>
          <a:lstStyle/>
          <a:p>
            <a:pPr eaLnBrk="1" hangingPunct="1"/>
            <a:r>
              <a:rPr lang="en-US" altLang="en-US" sz="3600" b="1" dirty="0"/>
              <a:t>Activity-Based Costing</a:t>
            </a:r>
            <a:br>
              <a:rPr lang="en-US" altLang="en-US" sz="3600" i="1" dirty="0"/>
            </a:br>
            <a:r>
              <a:rPr lang="en-US" altLang="en-US" sz="3600" dirty="0"/>
              <a:t>Advantages and Disadvantages</a:t>
            </a:r>
            <a:endParaRPr lang="en-US" altLang="en-US" sz="3600" i="1" dirty="0"/>
          </a:p>
        </p:txBody>
      </p:sp>
      <p:sp>
        <p:nvSpPr>
          <p:cNvPr id="39940" name="Rectangle 6"/>
          <p:cNvSpPr>
            <a:spLocks noChangeArrowheads="1"/>
          </p:cNvSpPr>
          <p:nvPr/>
        </p:nvSpPr>
        <p:spPr bwMode="auto">
          <a:xfrm>
            <a:off x="276242" y="1736500"/>
            <a:ext cx="4714858" cy="4511900"/>
          </a:xfrm>
          <a:prstGeom prst="rect">
            <a:avLst/>
          </a:prstGeom>
          <a:solidFill>
            <a:schemeClr val="bg1">
              <a:lumMod val="95000"/>
            </a:schemeClr>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93893" name="Rectangle 10"/>
          <p:cNvSpPr>
            <a:spLocks noChangeArrowheads="1"/>
          </p:cNvSpPr>
          <p:nvPr/>
        </p:nvSpPr>
        <p:spPr bwMode="auto">
          <a:xfrm>
            <a:off x="5060985" y="1756912"/>
            <a:ext cx="3810000" cy="4491487"/>
          </a:xfrm>
          <a:prstGeom prst="rect">
            <a:avLst/>
          </a:prstGeom>
          <a:solidFill>
            <a:schemeClr val="bg1"/>
          </a:solidFill>
          <a:ln w="38100">
            <a:solidFill>
              <a:schemeClr val="tx1"/>
            </a:solidFill>
            <a:miter lim="800000"/>
            <a:headEnd/>
            <a:tailEnd/>
          </a:ln>
          <a:effectLst>
            <a:outerShdw dist="107763" dir="189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39942" name="Text Box 11"/>
          <p:cNvSpPr txBox="1">
            <a:spLocks noChangeArrowheads="1"/>
          </p:cNvSpPr>
          <p:nvPr/>
        </p:nvSpPr>
        <p:spPr bwMode="auto">
          <a:xfrm>
            <a:off x="457200" y="1857239"/>
            <a:ext cx="4267200" cy="4347344"/>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000" b="1" u="sng" dirty="0"/>
              <a:t>Advantages</a:t>
            </a:r>
            <a:r>
              <a:rPr lang="en-US" sz="2000" b="1" dirty="0"/>
              <a:t>:</a:t>
            </a:r>
            <a:endParaRPr lang="en-US" sz="2000" dirty="0"/>
          </a:p>
          <a:p>
            <a:pPr eaLnBrk="1" hangingPunct="1">
              <a:spcBef>
                <a:spcPct val="50000"/>
              </a:spcBef>
              <a:buFontTx/>
              <a:buChar char="•"/>
              <a:defRPr/>
            </a:pPr>
            <a:r>
              <a:rPr lang="en-US" sz="1900" dirty="0"/>
              <a:t>More accurate overhead cost allocation</a:t>
            </a:r>
          </a:p>
          <a:p>
            <a:pPr eaLnBrk="1" hangingPunct="1">
              <a:spcBef>
                <a:spcPct val="50000"/>
              </a:spcBef>
              <a:buFontTx/>
              <a:buChar char="•"/>
              <a:defRPr/>
            </a:pPr>
            <a:r>
              <a:rPr lang="en-US" sz="1900" dirty="0"/>
              <a:t>More effective overhead cost control</a:t>
            </a:r>
          </a:p>
          <a:p>
            <a:pPr eaLnBrk="1" hangingPunct="1">
              <a:spcBef>
                <a:spcPct val="50000"/>
              </a:spcBef>
              <a:buFontTx/>
              <a:buChar char="•"/>
              <a:defRPr/>
            </a:pPr>
            <a:r>
              <a:rPr lang="en-US" sz="1900" dirty="0"/>
              <a:t>Better production /pricing decisions</a:t>
            </a:r>
          </a:p>
          <a:p>
            <a:pPr eaLnBrk="1" hangingPunct="1">
              <a:spcBef>
                <a:spcPct val="50000"/>
              </a:spcBef>
              <a:buFontTx/>
              <a:buChar char="•"/>
              <a:defRPr/>
            </a:pPr>
            <a:r>
              <a:rPr lang="en-US" sz="1900" dirty="0"/>
              <a:t>Other Uses – ABC can be used to:</a:t>
            </a:r>
          </a:p>
          <a:p>
            <a:pPr lvl="1" eaLnBrk="1" hangingPunct="1">
              <a:spcBef>
                <a:spcPct val="50000"/>
              </a:spcBef>
              <a:buFontTx/>
              <a:buChar char="•"/>
              <a:defRPr/>
            </a:pPr>
            <a:r>
              <a:rPr lang="en-US" sz="1900" dirty="0"/>
              <a:t>Allocate the S&amp;A costs expensed by GAAP activities</a:t>
            </a:r>
          </a:p>
          <a:p>
            <a:pPr lvl="1" eaLnBrk="1" hangingPunct="1">
              <a:spcBef>
                <a:spcPct val="50000"/>
              </a:spcBef>
              <a:buFontTx/>
              <a:buChar char="•"/>
              <a:defRPr/>
            </a:pPr>
            <a:r>
              <a:rPr lang="en-US" sz="1900" dirty="0"/>
              <a:t>Determine profitability of market segments</a:t>
            </a:r>
          </a:p>
          <a:p>
            <a:pPr eaLnBrk="1" hangingPunct="1">
              <a:spcBef>
                <a:spcPct val="50000"/>
              </a:spcBef>
              <a:buFontTx/>
              <a:buChar char="•"/>
              <a:defRPr/>
            </a:pPr>
            <a:r>
              <a:rPr lang="en-US" sz="1900" dirty="0"/>
              <a:t>Costs of Quality</a:t>
            </a:r>
          </a:p>
        </p:txBody>
      </p:sp>
      <p:sp>
        <p:nvSpPr>
          <p:cNvPr id="39943" name="Text Box 12"/>
          <p:cNvSpPr txBox="1">
            <a:spLocks noChangeArrowheads="1"/>
          </p:cNvSpPr>
          <p:nvPr/>
        </p:nvSpPr>
        <p:spPr bwMode="auto">
          <a:xfrm>
            <a:off x="5143500" y="1831975"/>
            <a:ext cx="3657600" cy="3231654"/>
          </a:xfrm>
          <a:prstGeom prst="rect">
            <a:avLst/>
          </a:prstGeom>
          <a:solidFill>
            <a:schemeClr val="bg1">
              <a:lumMod val="5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400" b="1" u="sng" dirty="0">
                <a:solidFill>
                  <a:schemeClr val="bg1"/>
                </a:solidFill>
              </a:rPr>
              <a:t>Disadvantages</a:t>
            </a:r>
            <a:r>
              <a:rPr lang="en-US" sz="2400" b="1" dirty="0">
                <a:solidFill>
                  <a:schemeClr val="bg1"/>
                </a:solidFill>
              </a:rPr>
              <a:t>:</a:t>
            </a:r>
          </a:p>
          <a:p>
            <a:pPr eaLnBrk="1" hangingPunct="1">
              <a:spcBef>
                <a:spcPct val="50000"/>
              </a:spcBef>
              <a:buFontTx/>
              <a:buChar char="•"/>
              <a:defRPr/>
            </a:pPr>
            <a:r>
              <a:rPr lang="en-US" sz="2400" dirty="0">
                <a:solidFill>
                  <a:schemeClr val="bg1"/>
                </a:solidFill>
              </a:rPr>
              <a:t>Costs to implement and maintain</a:t>
            </a:r>
          </a:p>
          <a:p>
            <a:pPr eaLnBrk="1" hangingPunct="1">
              <a:spcBef>
                <a:spcPct val="50000"/>
              </a:spcBef>
              <a:buFontTx/>
              <a:buChar char="•"/>
              <a:defRPr/>
            </a:pPr>
            <a:r>
              <a:rPr lang="en-US" sz="2400" dirty="0">
                <a:solidFill>
                  <a:schemeClr val="bg1"/>
                </a:solidFill>
              </a:rPr>
              <a:t>Some product cost distortion remains</a:t>
            </a:r>
          </a:p>
          <a:p>
            <a:pPr eaLnBrk="1" hangingPunct="1">
              <a:spcBef>
                <a:spcPct val="50000"/>
              </a:spcBef>
              <a:buFontTx/>
              <a:buChar char="•"/>
              <a:defRPr/>
            </a:pPr>
            <a:r>
              <a:rPr lang="en-US" sz="2400" dirty="0">
                <a:solidFill>
                  <a:schemeClr val="bg1"/>
                </a:solidFill>
              </a:rPr>
              <a:t>Uncertainty with decisions remains</a:t>
            </a:r>
          </a:p>
        </p:txBody>
      </p:sp>
      <p:sp>
        <p:nvSpPr>
          <p:cNvPr id="292873"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ADCDF44-39A8-4A02-9471-0B5B44A68B79}" type="slidenum">
              <a:rPr lang="en-US" altLang="en-US" sz="1000" smtClean="0">
                <a:latin typeface="Arial" charset="0"/>
              </a:rPr>
              <a:pPr algn="r" eaLnBrk="1" hangingPunct="1">
                <a:spcBef>
                  <a:spcPct val="0"/>
                </a:spcBef>
                <a:buFontTx/>
                <a:buNone/>
              </a:pPr>
              <a:t>42</a:t>
            </a:fld>
            <a:endParaRPr lang="en-US" altLang="en-US" sz="1000" dirty="0">
              <a:latin typeface="Arial" charset="0"/>
            </a:endParaRPr>
          </a:p>
        </p:txBody>
      </p:sp>
      <p:sp>
        <p:nvSpPr>
          <p:cNvPr id="10" name="Explosion 2 9"/>
          <p:cNvSpPr/>
          <p:nvPr/>
        </p:nvSpPr>
        <p:spPr>
          <a:xfrm rot="21184061">
            <a:off x="6924641" y="4875548"/>
            <a:ext cx="1862138" cy="15081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latin typeface="Arial Narrow" pitchFamily="34" charset="0"/>
              </a:rPr>
              <a:t>Not acceptable under GAAP</a:t>
            </a:r>
          </a:p>
        </p:txBody>
      </p:sp>
      <p:sp>
        <p:nvSpPr>
          <p:cNvPr id="12" name="Rounded Rectangle 11"/>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Identify and assess advantages and disadvantages of activity-based costing. </a:t>
            </a:r>
            <a:endParaRPr lang="en-US" sz="1000" kern="0" dirty="0">
              <a:solidFill>
                <a:prstClr val="black"/>
              </a:solidFill>
              <a:latin typeface="Arial Narrow" pitchFamily="34" charset="0"/>
            </a:endParaRPr>
          </a:p>
        </p:txBody>
      </p:sp>
      <p:sp>
        <p:nvSpPr>
          <p:cNvPr id="11" name="Rectangle 10"/>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fade">
                                      <p:cBhvr>
                                        <p:cTn id="12" dur="1000"/>
                                        <p:tgtEl>
                                          <p:spTgt spid="39942"/>
                                        </p:tgtEl>
                                      </p:cBhvr>
                                    </p:animEffect>
                                    <p:anim calcmode="lin" valueType="num">
                                      <p:cBhvr>
                                        <p:cTn id="13" dur="1000" fill="hold"/>
                                        <p:tgtEl>
                                          <p:spTgt spid="39942"/>
                                        </p:tgtEl>
                                        <p:attrNameLst>
                                          <p:attrName>ppt_x</p:attrName>
                                        </p:attrNameLst>
                                      </p:cBhvr>
                                      <p:tavLst>
                                        <p:tav tm="0">
                                          <p:val>
                                            <p:strVal val="#ppt_x"/>
                                          </p:val>
                                        </p:tav>
                                        <p:tav tm="100000">
                                          <p:val>
                                            <p:strVal val="#ppt_x"/>
                                          </p:val>
                                        </p:tav>
                                      </p:tavLst>
                                    </p:anim>
                                    <p:anim calcmode="lin" valueType="num">
                                      <p:cBhvr>
                                        <p:cTn id="14"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3893"/>
                                        </p:tgtEl>
                                        <p:attrNameLst>
                                          <p:attrName>style.visibility</p:attrName>
                                        </p:attrNameLst>
                                      </p:cBhvr>
                                      <p:to>
                                        <p:strVal val="visible"/>
                                      </p:to>
                                    </p:set>
                                    <p:animEffect transition="in" filter="fade">
                                      <p:cBhvr>
                                        <p:cTn id="19" dur="1000"/>
                                        <p:tgtEl>
                                          <p:spTgt spid="293893"/>
                                        </p:tgtEl>
                                      </p:cBhvr>
                                    </p:animEffect>
                                    <p:anim calcmode="lin" valueType="num">
                                      <p:cBhvr>
                                        <p:cTn id="20" dur="1000" fill="hold"/>
                                        <p:tgtEl>
                                          <p:spTgt spid="293893"/>
                                        </p:tgtEl>
                                        <p:attrNameLst>
                                          <p:attrName>ppt_x</p:attrName>
                                        </p:attrNameLst>
                                      </p:cBhvr>
                                      <p:tavLst>
                                        <p:tav tm="0">
                                          <p:val>
                                            <p:strVal val="#ppt_x"/>
                                          </p:val>
                                        </p:tav>
                                        <p:tav tm="100000">
                                          <p:val>
                                            <p:strVal val="#ppt_x"/>
                                          </p:val>
                                        </p:tav>
                                      </p:tavLst>
                                    </p:anim>
                                    <p:anim calcmode="lin" valueType="num">
                                      <p:cBhvr>
                                        <p:cTn id="21" dur="1000" fill="hold"/>
                                        <p:tgtEl>
                                          <p:spTgt spid="29389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943"/>
                                        </p:tgtEl>
                                        <p:attrNameLst>
                                          <p:attrName>style.visibility</p:attrName>
                                        </p:attrNameLst>
                                      </p:cBhvr>
                                      <p:to>
                                        <p:strVal val="visible"/>
                                      </p:to>
                                    </p:set>
                                    <p:animEffect transition="in" filter="fade">
                                      <p:cBhvr>
                                        <p:cTn id="26" dur="1000"/>
                                        <p:tgtEl>
                                          <p:spTgt spid="39943"/>
                                        </p:tgtEl>
                                      </p:cBhvr>
                                    </p:animEffect>
                                    <p:anim calcmode="lin" valueType="num">
                                      <p:cBhvr>
                                        <p:cTn id="27" dur="1000" fill="hold"/>
                                        <p:tgtEl>
                                          <p:spTgt spid="39943"/>
                                        </p:tgtEl>
                                        <p:attrNameLst>
                                          <p:attrName>ppt_x</p:attrName>
                                        </p:attrNameLst>
                                      </p:cBhvr>
                                      <p:tavLst>
                                        <p:tav tm="0">
                                          <p:val>
                                            <p:strVal val="#ppt_x"/>
                                          </p:val>
                                        </p:tav>
                                        <p:tav tm="100000">
                                          <p:val>
                                            <p:strVal val="#ppt_x"/>
                                          </p:val>
                                        </p:tav>
                                      </p:tavLst>
                                    </p:anim>
                                    <p:anim calcmode="lin" valueType="num">
                                      <p:cBhvr>
                                        <p:cTn id="28" dur="1000" fill="hold"/>
                                        <p:tgtEl>
                                          <p:spTgt spid="3994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293893" grpId="0" animBg="1"/>
      <p:bldP spid="39942" grpId="0" animBg="1"/>
      <p:bldP spid="39943"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4"/>
          <p:cNvSpPr>
            <a:spLocks noGrp="1"/>
          </p:cNvSpPr>
          <p:nvPr>
            <p:ph type="ctrTitle"/>
          </p:nvPr>
        </p:nvSpPr>
        <p:spPr>
          <a:xfrm>
            <a:off x="1066800" y="1808163"/>
            <a:ext cx="7315200" cy="2286000"/>
          </a:xfrm>
        </p:spPr>
        <p:txBody>
          <a:bodyPr/>
          <a:lstStyle/>
          <a:p>
            <a:pPr eaLnBrk="1" hangingPunct="1"/>
            <a:br>
              <a:rPr lang="en-US" altLang="en-US" dirty="0"/>
            </a:br>
            <a:br>
              <a:rPr lang="en-US" altLang="en-US" dirty="0"/>
            </a:br>
            <a:r>
              <a:rPr lang="en-US" altLang="en-US" dirty="0"/>
              <a:t> </a:t>
            </a:r>
            <a:r>
              <a:rPr lang="en-US" altLang="en-US" sz="3200" dirty="0"/>
              <a:t>Describe the four types of activities that</a:t>
            </a:r>
            <a:br>
              <a:rPr lang="en-US" altLang="en-US" sz="3200" dirty="0"/>
            </a:br>
            <a:r>
              <a:rPr lang="en-US" altLang="en-US" sz="3200" dirty="0"/>
              <a:t>cause overhead costs.</a:t>
            </a:r>
            <a:endParaRPr lang="en-US" altLang="en-US" dirty="0"/>
          </a:p>
        </p:txBody>
      </p:sp>
      <p:sp>
        <p:nvSpPr>
          <p:cNvPr id="296963" name="Slide Number Placeholder 3"/>
          <p:cNvSpPr>
            <a:spLocks noGrp="1"/>
          </p:cNvSpPr>
          <p:nvPr>
            <p:ph type="sldNum" sz="quarter" idx="4294967295"/>
          </p:nvPr>
        </p:nvSpPr>
        <p:spPr bwMode="auto">
          <a:xfrm>
            <a:off x="8534400" y="6492875"/>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F206C4E7-5D5C-4E28-B394-039A88CE75D6}" type="slidenum">
              <a:rPr lang="en-US" altLang="en-US" sz="1000" smtClean="0">
                <a:latin typeface="Arial" charset="0"/>
                <a:cs typeface="Arial" charset="0"/>
              </a:rPr>
              <a:pPr eaLnBrk="1" hangingPunct="1">
                <a:spcBef>
                  <a:spcPct val="0"/>
                </a:spcBef>
                <a:buFontTx/>
                <a:buNone/>
              </a:pPr>
              <a:t>43</a:t>
            </a:fld>
            <a:endParaRPr lang="en-US" altLang="en-US" sz="1000" dirty="0">
              <a:latin typeface="Arial" charset="0"/>
              <a:cs typeface="Arial" charset="0"/>
            </a:endParaRP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969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80" y="2438400"/>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228600"/>
            <a:ext cx="8229600" cy="1143000"/>
          </a:xfrm>
        </p:spPr>
        <p:txBody>
          <a:bodyPr/>
          <a:lstStyle/>
          <a:p>
            <a:pPr eaLnBrk="1" hangingPunct="1"/>
            <a:r>
              <a:rPr lang="en-US" altLang="en-US" b="1" dirty="0"/>
              <a:t>Types of activities</a:t>
            </a:r>
          </a:p>
        </p:txBody>
      </p:sp>
      <p:grpSp>
        <p:nvGrpSpPr>
          <p:cNvPr id="2" name="Group 11"/>
          <p:cNvGrpSpPr>
            <a:grpSpLocks/>
          </p:cNvGrpSpPr>
          <p:nvPr/>
        </p:nvGrpSpPr>
        <p:grpSpPr bwMode="auto">
          <a:xfrm>
            <a:off x="1295400" y="1295400"/>
            <a:ext cx="6629400" cy="1295400"/>
            <a:chOff x="720" y="864"/>
            <a:chExt cx="4176" cy="816"/>
          </a:xfrm>
        </p:grpSpPr>
        <p:sp>
          <p:nvSpPr>
            <p:cNvPr id="299023" name="Rectangle 6"/>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p:txBody>
        </p:sp>
        <p:sp>
          <p:nvSpPr>
            <p:cNvPr id="299024" name="Text Box 10"/>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Unit-level</a:t>
              </a:r>
            </a:p>
          </p:txBody>
        </p:sp>
      </p:grpSp>
      <p:grpSp>
        <p:nvGrpSpPr>
          <p:cNvPr id="3" name="Group 13"/>
          <p:cNvGrpSpPr>
            <a:grpSpLocks/>
          </p:cNvGrpSpPr>
          <p:nvPr/>
        </p:nvGrpSpPr>
        <p:grpSpPr bwMode="auto">
          <a:xfrm>
            <a:off x="1295400" y="2590800"/>
            <a:ext cx="6629400" cy="1295400"/>
            <a:chOff x="720" y="1680"/>
            <a:chExt cx="4176" cy="816"/>
          </a:xfrm>
        </p:grpSpPr>
        <p:sp>
          <p:nvSpPr>
            <p:cNvPr id="299021" name="Rectangle 7"/>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22" name="Text Box 12"/>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Batch-level</a:t>
              </a:r>
            </a:p>
          </p:txBody>
        </p:sp>
      </p:grpSp>
      <p:grpSp>
        <p:nvGrpSpPr>
          <p:cNvPr id="4" name="Group 15"/>
          <p:cNvGrpSpPr>
            <a:grpSpLocks/>
          </p:cNvGrpSpPr>
          <p:nvPr/>
        </p:nvGrpSpPr>
        <p:grpSpPr bwMode="auto">
          <a:xfrm>
            <a:off x="1295400" y="3886200"/>
            <a:ext cx="6629400" cy="1295400"/>
            <a:chOff x="720" y="2496"/>
            <a:chExt cx="4176" cy="816"/>
          </a:xfrm>
        </p:grpSpPr>
        <p:sp>
          <p:nvSpPr>
            <p:cNvPr id="299019" name="Rectangle 8"/>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20" name="Text Box 14"/>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Product-level</a:t>
              </a:r>
            </a:p>
          </p:txBody>
        </p:sp>
      </p:grpSp>
      <p:grpSp>
        <p:nvGrpSpPr>
          <p:cNvPr id="5" name="Group 17"/>
          <p:cNvGrpSpPr>
            <a:grpSpLocks/>
          </p:cNvGrpSpPr>
          <p:nvPr/>
        </p:nvGrpSpPr>
        <p:grpSpPr bwMode="auto">
          <a:xfrm>
            <a:off x="1295400" y="5181600"/>
            <a:ext cx="6629400" cy="1295400"/>
            <a:chOff x="720" y="3312"/>
            <a:chExt cx="4176" cy="816"/>
          </a:xfrm>
        </p:grpSpPr>
        <p:sp>
          <p:nvSpPr>
            <p:cNvPr id="299017" name="Rectangle 9"/>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18" name="Text Box 16"/>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Facility-level</a:t>
              </a:r>
            </a:p>
          </p:txBody>
        </p:sp>
      </p:grpSp>
      <p:sp>
        <p:nvSpPr>
          <p:cNvPr id="299016" name="Rectangle 5"/>
          <p:cNvSpPr>
            <a:spLocks noChangeArrowheads="1"/>
          </p:cNvSpPr>
          <p:nvPr/>
        </p:nvSpPr>
        <p:spPr bwMode="auto">
          <a:xfrm>
            <a:off x="8458200" y="64770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51515D40-38E6-47C5-B28C-AD04FB1B2D55}" type="slidenum">
              <a:rPr lang="en-US" altLang="en-US" sz="1000" smtClean="0">
                <a:latin typeface="Arial" charset="0"/>
              </a:rPr>
              <a:pPr algn="r" eaLnBrk="1" hangingPunct="1">
                <a:spcBef>
                  <a:spcPct val="0"/>
                </a:spcBef>
                <a:buFontTx/>
                <a:buNone/>
              </a:pPr>
              <a:t>44</a:t>
            </a:fld>
            <a:endParaRPr lang="en-US" altLang="en-US" sz="1000" dirty="0">
              <a:latin typeface="Arial" charset="0"/>
            </a:endParaRPr>
          </a:p>
        </p:txBody>
      </p:sp>
      <p:sp>
        <p:nvSpPr>
          <p:cNvPr id="18" name="Rounded Rectangle 17"/>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7" name="Rectangle 16"/>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eaLnBrk="1" hangingPunct="1"/>
            <a:r>
              <a:rPr lang="en-US" altLang="en-US" b="1" dirty="0"/>
              <a:t>Levels of Activities (1 of 4)</a:t>
            </a:r>
          </a:p>
        </p:txBody>
      </p:sp>
      <p:sp>
        <p:nvSpPr>
          <p:cNvPr id="73731" name="Rectangle 3"/>
          <p:cNvSpPr>
            <a:spLocks noGrp="1" noChangeArrowheads="1"/>
          </p:cNvSpPr>
          <p:nvPr>
            <p:ph type="body" idx="4294967295"/>
          </p:nvPr>
        </p:nvSpPr>
        <p:spPr>
          <a:xfrm>
            <a:off x="0" y="3124200"/>
            <a:ext cx="6705600" cy="3200400"/>
          </a:xfrm>
        </p:spPr>
        <p:txBody>
          <a:bodyPr/>
          <a:lstStyle/>
          <a:p>
            <a:pPr marL="0" indent="0" algn="ctr" eaLnBrk="1" hangingPunct="1">
              <a:buFont typeface="Wingdings" pitchFamily="-107" charset="2"/>
              <a:buNone/>
            </a:pPr>
            <a:r>
              <a:rPr lang="en-US" altLang="en-US" dirty="0"/>
              <a:t>Unit-level activities are performed on each product unit; for example, providing electricity to power machinery in the machining department is needed to produce each unit of product.</a:t>
            </a:r>
          </a:p>
        </p:txBody>
      </p:sp>
      <p:grpSp>
        <p:nvGrpSpPr>
          <p:cNvPr id="2" name="Group 6"/>
          <p:cNvGrpSpPr>
            <a:grpSpLocks/>
          </p:cNvGrpSpPr>
          <p:nvPr/>
        </p:nvGrpSpPr>
        <p:grpSpPr bwMode="auto">
          <a:xfrm>
            <a:off x="1143000" y="1524000"/>
            <a:ext cx="6629400" cy="1295400"/>
            <a:chOff x="720" y="864"/>
            <a:chExt cx="4176" cy="816"/>
          </a:xfrm>
        </p:grpSpPr>
        <p:sp>
          <p:nvSpPr>
            <p:cNvPr id="301063" name="Rectangle 7"/>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p:txBody>
        </p:sp>
        <p:sp>
          <p:nvSpPr>
            <p:cNvPr id="301064" name="Text Box 8"/>
            <p:cNvSpPr txBox="1">
              <a:spLocks noChangeArrowheads="1"/>
            </p:cNvSpPr>
            <p:nvPr/>
          </p:nvSpPr>
          <p:spPr bwMode="auto">
            <a:xfrm>
              <a:off x="720" y="1056"/>
              <a:ext cx="4176"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Unit-level</a:t>
              </a:r>
            </a:p>
          </p:txBody>
        </p:sp>
      </p:grpSp>
      <p:sp>
        <p:nvSpPr>
          <p:cNvPr id="301062" name="Rectangle 5"/>
          <p:cNvSpPr>
            <a:spLocks noChangeArrowheads="1"/>
          </p:cNvSpPr>
          <p:nvPr/>
        </p:nvSpPr>
        <p:spPr bwMode="auto">
          <a:xfrm>
            <a:off x="8382000" y="64770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45</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lstStyle/>
          <a:p>
            <a:pPr eaLnBrk="1" hangingPunct="1"/>
            <a:r>
              <a:rPr lang="en-US" altLang="en-US" b="1" dirty="0"/>
              <a:t>Levels of Activities (2 of 4)</a:t>
            </a:r>
          </a:p>
        </p:txBody>
      </p:sp>
      <p:sp>
        <p:nvSpPr>
          <p:cNvPr id="75779" name="Rectangle 3"/>
          <p:cNvSpPr>
            <a:spLocks noGrp="1" noChangeArrowheads="1"/>
          </p:cNvSpPr>
          <p:nvPr>
            <p:ph type="body" idx="4294967295"/>
          </p:nvPr>
        </p:nvSpPr>
        <p:spPr>
          <a:xfrm>
            <a:off x="0" y="3270250"/>
            <a:ext cx="6705600" cy="3048000"/>
          </a:xfrm>
        </p:spPr>
        <p:txBody>
          <a:bodyPr/>
          <a:lstStyle/>
          <a:p>
            <a:pPr marL="0" indent="0" algn="ctr" eaLnBrk="1" hangingPunct="1">
              <a:buFont typeface="Wingdings" pitchFamily="-107" charset="2"/>
              <a:buNone/>
            </a:pPr>
            <a:r>
              <a:rPr lang="en-US" altLang="en-US" dirty="0"/>
              <a:t>Batch-level activities are performed only on each batch or group of units.</a:t>
            </a:r>
          </a:p>
        </p:txBody>
      </p:sp>
      <p:grpSp>
        <p:nvGrpSpPr>
          <p:cNvPr id="2" name="Group 5"/>
          <p:cNvGrpSpPr>
            <a:grpSpLocks/>
          </p:cNvGrpSpPr>
          <p:nvPr/>
        </p:nvGrpSpPr>
        <p:grpSpPr bwMode="auto">
          <a:xfrm>
            <a:off x="1066800" y="1600200"/>
            <a:ext cx="6629400" cy="1295400"/>
            <a:chOff x="720" y="1680"/>
            <a:chExt cx="4176" cy="816"/>
          </a:xfrm>
        </p:grpSpPr>
        <p:sp>
          <p:nvSpPr>
            <p:cNvPr id="303111" name="Rectangle 6"/>
            <p:cNvSpPr>
              <a:spLocks noChangeArrowheads="1"/>
            </p:cNvSpPr>
            <p:nvPr/>
          </p:nvSpPr>
          <p:spPr bwMode="auto">
            <a:xfrm>
              <a:off x="720" y="1680"/>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303112" name="Text Box 7"/>
            <p:cNvSpPr txBox="1">
              <a:spLocks noChangeArrowheads="1"/>
            </p:cNvSpPr>
            <p:nvPr/>
          </p:nvSpPr>
          <p:spPr bwMode="auto">
            <a:xfrm>
              <a:off x="720" y="1920"/>
              <a:ext cx="4176"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Batch-level</a:t>
              </a:r>
            </a:p>
          </p:txBody>
        </p:sp>
      </p:grpSp>
      <p:sp>
        <p:nvSpPr>
          <p:cNvPr id="303110"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03FF293-7EBE-45FD-816B-9EB575EB2273}" type="slidenum">
              <a:rPr lang="en-US" altLang="en-US" sz="1000" smtClean="0">
                <a:latin typeface="Arial" charset="0"/>
              </a:rPr>
              <a:pPr algn="r" eaLnBrk="1" hangingPunct="1">
                <a:spcBef>
                  <a:spcPct val="0"/>
                </a:spcBef>
                <a:buFontTx/>
                <a:buNone/>
              </a:pPr>
              <a:t>46</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533400"/>
            <a:ext cx="8229600" cy="1143000"/>
          </a:xfrm>
        </p:spPr>
        <p:txBody>
          <a:bodyPr/>
          <a:lstStyle/>
          <a:p>
            <a:pPr eaLnBrk="1" hangingPunct="1"/>
            <a:r>
              <a:rPr lang="en-US" altLang="en-US" b="1" dirty="0"/>
              <a:t>Levels of Activities (3 of 4)</a:t>
            </a:r>
          </a:p>
        </p:txBody>
      </p:sp>
      <p:sp>
        <p:nvSpPr>
          <p:cNvPr id="77827" name="Rectangle 3"/>
          <p:cNvSpPr>
            <a:spLocks noGrp="1" noChangeArrowheads="1"/>
          </p:cNvSpPr>
          <p:nvPr>
            <p:ph type="body" idx="4294967295"/>
          </p:nvPr>
        </p:nvSpPr>
        <p:spPr>
          <a:xfrm>
            <a:off x="1219200" y="3124200"/>
            <a:ext cx="6629400" cy="3505200"/>
          </a:xfrm>
        </p:spPr>
        <p:txBody>
          <a:bodyPr/>
          <a:lstStyle/>
          <a:p>
            <a:pPr marL="57150" indent="-57150" algn="ctr" eaLnBrk="1" hangingPunct="1">
              <a:buFont typeface="Wingdings" pitchFamily="-107" charset="2"/>
              <a:buNone/>
            </a:pPr>
            <a:r>
              <a:rPr lang="en-US" altLang="en-US" dirty="0"/>
              <a:t>Product-level activities are performed on each product line and are not affected by either numbers of units or batches.</a:t>
            </a:r>
          </a:p>
        </p:txBody>
      </p:sp>
      <p:grpSp>
        <p:nvGrpSpPr>
          <p:cNvPr id="2" name="Group 5"/>
          <p:cNvGrpSpPr>
            <a:grpSpLocks/>
          </p:cNvGrpSpPr>
          <p:nvPr/>
        </p:nvGrpSpPr>
        <p:grpSpPr bwMode="auto">
          <a:xfrm>
            <a:off x="1219200" y="1676400"/>
            <a:ext cx="6629400" cy="1295400"/>
            <a:chOff x="720" y="2496"/>
            <a:chExt cx="4176" cy="816"/>
          </a:xfrm>
        </p:grpSpPr>
        <p:sp>
          <p:nvSpPr>
            <p:cNvPr id="305159" name="Rectangle 6"/>
            <p:cNvSpPr>
              <a:spLocks noChangeArrowheads="1"/>
            </p:cNvSpPr>
            <p:nvPr/>
          </p:nvSpPr>
          <p:spPr bwMode="auto">
            <a:xfrm>
              <a:off x="720" y="2496"/>
              <a:ext cx="4176" cy="81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305160" name="Text Box 7"/>
            <p:cNvSpPr txBox="1">
              <a:spLocks noChangeArrowheads="1"/>
            </p:cNvSpPr>
            <p:nvPr/>
          </p:nvSpPr>
          <p:spPr bwMode="auto">
            <a:xfrm>
              <a:off x="768" y="2736"/>
              <a:ext cx="408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Product-level</a:t>
              </a:r>
            </a:p>
          </p:txBody>
        </p:sp>
      </p:grpSp>
      <p:sp>
        <p:nvSpPr>
          <p:cNvPr id="305158"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61702333-C005-4BC0-892D-7DDA217A0F45}" type="slidenum">
              <a:rPr lang="en-US" altLang="en-US" sz="1000" smtClean="0">
                <a:latin typeface="Arial" charset="0"/>
              </a:rPr>
              <a:pPr algn="r" eaLnBrk="1" hangingPunct="1">
                <a:spcBef>
                  <a:spcPct val="0"/>
                </a:spcBef>
                <a:buFontTx/>
                <a:buNone/>
              </a:pPr>
              <a:t>47</a:t>
            </a:fld>
            <a:endParaRPr lang="en-US" altLang="en-US" sz="1000" dirty="0">
              <a:latin typeface="Arial" charset="0"/>
            </a:endParaRPr>
          </a:p>
        </p:txBody>
      </p:sp>
      <p:sp>
        <p:nvSpPr>
          <p:cNvPr id="10" name="Rounded Rectangle 9"/>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lstStyle/>
          <a:p>
            <a:pPr eaLnBrk="1" hangingPunct="1"/>
            <a:r>
              <a:rPr lang="en-US" altLang="en-US" b="1" dirty="0"/>
              <a:t>Levels of Activities (4 of 4)</a:t>
            </a:r>
          </a:p>
        </p:txBody>
      </p:sp>
      <p:sp>
        <p:nvSpPr>
          <p:cNvPr id="79875" name="Rectangle 3"/>
          <p:cNvSpPr>
            <a:spLocks noGrp="1" noChangeArrowheads="1"/>
          </p:cNvSpPr>
          <p:nvPr>
            <p:ph type="body" idx="4294967295"/>
          </p:nvPr>
        </p:nvSpPr>
        <p:spPr>
          <a:xfrm>
            <a:off x="1371600" y="3200400"/>
            <a:ext cx="6629400" cy="2819400"/>
          </a:xfrm>
        </p:spPr>
        <p:txBody>
          <a:bodyPr/>
          <a:lstStyle/>
          <a:p>
            <a:pPr marL="0" indent="0" algn="ctr" eaLnBrk="1" hangingPunct="1">
              <a:buFont typeface="Wingdings" pitchFamily="-107" charset="2"/>
              <a:buNone/>
            </a:pPr>
            <a:r>
              <a:rPr lang="en-US" altLang="en-US" dirty="0"/>
              <a:t>Facility-level activities are performed to sustain facility capacity as a whole and are not caused by any specific product.</a:t>
            </a:r>
          </a:p>
        </p:txBody>
      </p:sp>
      <p:grpSp>
        <p:nvGrpSpPr>
          <p:cNvPr id="2" name="Group 5"/>
          <p:cNvGrpSpPr>
            <a:grpSpLocks/>
          </p:cNvGrpSpPr>
          <p:nvPr/>
        </p:nvGrpSpPr>
        <p:grpSpPr bwMode="auto">
          <a:xfrm>
            <a:off x="1371600" y="1752600"/>
            <a:ext cx="6629400" cy="1295400"/>
            <a:chOff x="720" y="3312"/>
            <a:chExt cx="4176" cy="816"/>
          </a:xfrm>
        </p:grpSpPr>
        <p:sp>
          <p:nvSpPr>
            <p:cNvPr id="307207" name="Rectangle 6"/>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307208" name="Text Box 7"/>
            <p:cNvSpPr txBox="1">
              <a:spLocks noChangeArrowheads="1"/>
            </p:cNvSpPr>
            <p:nvPr/>
          </p:nvSpPr>
          <p:spPr bwMode="auto">
            <a:xfrm>
              <a:off x="768" y="3552"/>
              <a:ext cx="408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4000" dirty="0">
                  <a:latin typeface="Arial" charset="0"/>
                </a:rPr>
                <a:t>Facility-level</a:t>
              </a:r>
            </a:p>
          </p:txBody>
        </p:sp>
      </p:grpSp>
      <p:sp>
        <p:nvSpPr>
          <p:cNvPr id="307206" name="Rectangle 5"/>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48</a:t>
            </a:fld>
            <a:endParaRPr lang="en-US" altLang="en-US" sz="1000" dirty="0">
              <a:latin typeface="Arial" charset="0"/>
            </a:endParaRPr>
          </a:p>
        </p:txBody>
      </p:sp>
      <p:sp>
        <p:nvSpPr>
          <p:cNvPr id="10" name="Rounded Rectangle 9"/>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9" name="Rectangle 8"/>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4123" y="1524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17.16</a:t>
            </a:r>
          </a:p>
        </p:txBody>
      </p:sp>
      <p:pic>
        <p:nvPicPr>
          <p:cNvPr id="3" name="Picture 2"/>
          <p:cNvPicPr>
            <a:picLocks noChangeAspect="1"/>
          </p:cNvPicPr>
          <p:nvPr/>
        </p:nvPicPr>
        <p:blipFill>
          <a:blip r:embed="rId3"/>
          <a:stretch>
            <a:fillRect/>
          </a:stretch>
        </p:blipFill>
        <p:spPr>
          <a:xfrm>
            <a:off x="541201" y="2243295"/>
            <a:ext cx="7993199" cy="4081305"/>
          </a:xfrm>
          <a:prstGeom prst="rect">
            <a:avLst/>
          </a:prstGeom>
        </p:spPr>
      </p:pic>
      <p:sp>
        <p:nvSpPr>
          <p:cNvPr id="5" name="Rounded Rectangle 4"/>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Rectangle 5">
            <a:extLst>
              <a:ext uri="{FF2B5EF4-FFF2-40B4-BE49-F238E27FC236}">
                <a16:creationId xmlns:a16="http://schemas.microsoft.com/office/drawing/2014/main" id="{32804EB1-1579-4FF1-BDBC-00A53329EFED}"/>
              </a:ext>
            </a:extLst>
          </p:cNvPr>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49</a:t>
            </a:fld>
            <a:endParaRPr lang="en-US" altLang="en-US" sz="1000" dirty="0">
              <a:latin typeface="Arial" charset="0"/>
            </a:endParaRPr>
          </a:p>
        </p:txBody>
      </p:sp>
      <p:sp>
        <p:nvSpPr>
          <p:cNvPr id="8" name="Title 7"/>
          <p:cNvSpPr>
            <a:spLocks noGrp="1"/>
          </p:cNvSpPr>
          <p:nvPr>
            <p:ph type="title"/>
          </p:nvPr>
        </p:nvSpPr>
        <p:spPr>
          <a:xfrm>
            <a:off x="304800" y="533400"/>
            <a:ext cx="8229600" cy="1143000"/>
          </a:xfrm>
        </p:spPr>
        <p:txBody>
          <a:bodyPr/>
          <a:lstStyle/>
          <a:p>
            <a:r>
              <a:rPr lang="en-US" altLang="en-US" b="1" dirty="0"/>
              <a:t>Examples of Activity Levels (1 of 2)</a:t>
            </a:r>
            <a:endParaRPr lang="en-US" dirty="0"/>
          </a:p>
        </p:txBody>
      </p:sp>
    </p:spTree>
    <p:extLst>
      <p:ext uri="{BB962C8B-B14F-4D97-AF65-F5344CB8AC3E}">
        <p14:creationId xmlns:p14="http://schemas.microsoft.com/office/powerpoint/2010/main" val="359566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54088" y="320675"/>
            <a:ext cx="8037512" cy="1198563"/>
          </a:xfrm>
        </p:spPr>
        <p:txBody>
          <a:bodyPr/>
          <a:lstStyle/>
          <a:p>
            <a:pPr eaLnBrk="1" hangingPunct="1"/>
            <a:r>
              <a:rPr lang="en-US" altLang="en-US" b="1" dirty="0"/>
              <a:t>Assigning Overhead Costs (2 of 2)</a:t>
            </a:r>
          </a:p>
        </p:txBody>
      </p:sp>
      <p:sp>
        <p:nvSpPr>
          <p:cNvPr id="217092" name="Rectangle 7"/>
          <p:cNvSpPr>
            <a:spLocks noChangeArrowheads="1"/>
          </p:cNvSpPr>
          <p:nvPr/>
        </p:nvSpPr>
        <p:spPr bwMode="auto">
          <a:xfrm>
            <a:off x="685800" y="1905000"/>
            <a:ext cx="7696200" cy="914400"/>
          </a:xfrm>
          <a:prstGeom prst="rect">
            <a:avLst/>
          </a:prstGeom>
          <a:solidFill>
            <a:srgbClr val="CCFF33"/>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093" name="Text Box 8"/>
          <p:cNvSpPr txBox="1">
            <a:spLocks noChangeArrowheads="1"/>
          </p:cNvSpPr>
          <p:nvPr/>
        </p:nvSpPr>
        <p:spPr bwMode="auto">
          <a:xfrm>
            <a:off x="685800" y="1905000"/>
            <a:ext cx="7620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Overhead can be assigned to production in one of three ways:</a:t>
            </a:r>
          </a:p>
        </p:txBody>
      </p:sp>
      <p:grpSp>
        <p:nvGrpSpPr>
          <p:cNvPr id="2" name="Group 11"/>
          <p:cNvGrpSpPr>
            <a:grpSpLocks/>
          </p:cNvGrpSpPr>
          <p:nvPr/>
        </p:nvGrpSpPr>
        <p:grpSpPr bwMode="auto">
          <a:xfrm>
            <a:off x="381000" y="4114800"/>
            <a:ext cx="2514600" cy="1524000"/>
            <a:chOff x="432" y="2592"/>
            <a:chExt cx="1344" cy="960"/>
          </a:xfrm>
        </p:grpSpPr>
        <p:sp>
          <p:nvSpPr>
            <p:cNvPr id="217104" name="Rectangle 9"/>
            <p:cNvSpPr>
              <a:spLocks noChangeArrowheads="1"/>
            </p:cNvSpPr>
            <p:nvPr/>
          </p:nvSpPr>
          <p:spPr bwMode="auto">
            <a:xfrm>
              <a:off x="432" y="2592"/>
              <a:ext cx="1344" cy="960"/>
            </a:xfrm>
            <a:prstGeom prst="rect">
              <a:avLst/>
            </a:prstGeom>
            <a:solidFill>
              <a:srgbClr val="FF99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105" name="Text Box 10"/>
            <p:cNvSpPr txBox="1">
              <a:spLocks noChangeArrowheads="1"/>
            </p:cNvSpPr>
            <p:nvPr/>
          </p:nvSpPr>
          <p:spPr bwMode="auto">
            <a:xfrm>
              <a:off x="432" y="2640"/>
              <a:ext cx="1344" cy="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Single plant-wide overhead rate</a:t>
              </a:r>
            </a:p>
          </p:txBody>
        </p:sp>
      </p:grpSp>
      <p:sp>
        <p:nvSpPr>
          <p:cNvPr id="217095" name="Rectangle 13"/>
          <p:cNvSpPr>
            <a:spLocks noChangeArrowheads="1"/>
          </p:cNvSpPr>
          <p:nvPr/>
        </p:nvSpPr>
        <p:spPr bwMode="auto">
          <a:xfrm>
            <a:off x="3048000" y="4114800"/>
            <a:ext cx="2743200" cy="1524000"/>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096" name="Text Box 14"/>
          <p:cNvSpPr txBox="1">
            <a:spLocks noChangeArrowheads="1"/>
          </p:cNvSpPr>
          <p:nvPr/>
        </p:nvSpPr>
        <p:spPr bwMode="auto">
          <a:xfrm>
            <a:off x="3200400" y="4191000"/>
            <a:ext cx="2438400" cy="137318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Departmental overhead rates</a:t>
            </a:r>
          </a:p>
        </p:txBody>
      </p:sp>
      <p:grpSp>
        <p:nvGrpSpPr>
          <p:cNvPr id="3" name="Group 15"/>
          <p:cNvGrpSpPr>
            <a:grpSpLocks/>
          </p:cNvGrpSpPr>
          <p:nvPr/>
        </p:nvGrpSpPr>
        <p:grpSpPr bwMode="auto">
          <a:xfrm>
            <a:off x="6019800" y="4114800"/>
            <a:ext cx="2438400" cy="1524000"/>
            <a:chOff x="432" y="2592"/>
            <a:chExt cx="1344" cy="960"/>
          </a:xfrm>
        </p:grpSpPr>
        <p:sp>
          <p:nvSpPr>
            <p:cNvPr id="217102" name="Rectangle 16"/>
            <p:cNvSpPr>
              <a:spLocks noChangeArrowheads="1"/>
            </p:cNvSpPr>
            <p:nvPr/>
          </p:nvSpPr>
          <p:spPr bwMode="auto">
            <a:xfrm>
              <a:off x="432" y="2592"/>
              <a:ext cx="1344" cy="960"/>
            </a:xfrm>
            <a:prstGeom prst="rect">
              <a:avLst/>
            </a:prstGeom>
            <a:solidFill>
              <a:srgbClr val="FFCC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103" name="Text Box 17"/>
            <p:cNvSpPr txBox="1">
              <a:spLocks noChangeArrowheads="1"/>
            </p:cNvSpPr>
            <p:nvPr/>
          </p:nvSpPr>
          <p:spPr bwMode="auto">
            <a:xfrm>
              <a:off x="432" y="2640"/>
              <a:ext cx="1344" cy="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800" dirty="0">
                  <a:latin typeface="Arial" charset="0"/>
                </a:rPr>
                <a:t>Activity-based costing</a:t>
              </a:r>
            </a:p>
          </p:txBody>
        </p:sp>
      </p:grpSp>
      <p:sp>
        <p:nvSpPr>
          <p:cNvPr id="217098" name="AutoShape 24"/>
          <p:cNvSpPr>
            <a:spLocks noChangeArrowheads="1"/>
          </p:cNvSpPr>
          <p:nvPr/>
        </p:nvSpPr>
        <p:spPr bwMode="auto">
          <a:xfrm>
            <a:off x="1295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099" name="AutoShape 25"/>
          <p:cNvSpPr>
            <a:spLocks noChangeArrowheads="1"/>
          </p:cNvSpPr>
          <p:nvPr/>
        </p:nvSpPr>
        <p:spPr bwMode="auto">
          <a:xfrm>
            <a:off x="39624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100" name="AutoShape 26"/>
          <p:cNvSpPr>
            <a:spLocks noChangeArrowheads="1"/>
          </p:cNvSpPr>
          <p:nvPr/>
        </p:nvSpPr>
        <p:spPr bwMode="auto">
          <a:xfrm>
            <a:off x="6858000" y="2819400"/>
            <a:ext cx="685800" cy="1295400"/>
          </a:xfrm>
          <a:prstGeom prst="downArrow">
            <a:avLst>
              <a:gd name="adj1" fmla="val 50000"/>
              <a:gd name="adj2" fmla="val 47222"/>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1710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F96C5525-77E8-48D6-902C-FB7601E9F77C}" type="slidenum">
              <a:rPr lang="en-US" altLang="en-US" sz="1200" smtClean="0">
                <a:latin typeface="Arial" charset="0"/>
              </a:rPr>
              <a:pPr algn="r" eaLnBrk="1" hangingPunct="1">
                <a:spcBef>
                  <a:spcPct val="0"/>
                </a:spcBef>
                <a:buFontTx/>
                <a:buNone/>
              </a:pPr>
              <a:t>5</a:t>
            </a:fld>
            <a:endParaRPr lang="en-US" altLang="en-US" sz="1200" dirty="0">
              <a:latin typeface="Arial" charset="0"/>
            </a:endParaRPr>
          </a:p>
        </p:txBody>
      </p:sp>
      <p:sp>
        <p:nvSpPr>
          <p:cNvPr id="19" name="Rounded Rectangle 18"/>
          <p:cNvSpPr/>
          <p:nvPr/>
        </p:nvSpPr>
        <p:spPr>
          <a:xfrm>
            <a:off x="23814" y="6553200"/>
            <a:ext cx="7748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800" dirty="0"/>
              <a:t>Distinguish between the plantwide overhead rate method, the departmental overhead rate method, and the activity-based costing method.</a:t>
            </a:r>
            <a:endParaRPr kumimoji="0" lang="en-US" sz="800" b="1" i="0" u="none" strike="noStrike" kern="0" cap="none" spc="0" normalizeH="0" baseline="0" noProof="0" dirty="0">
              <a:ln>
                <a:noFill/>
              </a:ln>
              <a:solidFill>
                <a:prstClr val="black"/>
              </a:solidFill>
              <a:effectLst/>
              <a:uLnTx/>
              <a:uFillTx/>
              <a:latin typeface="Arial Narrow" pitchFamily="34" charset="0"/>
            </a:endParaRPr>
          </a:p>
        </p:txBody>
      </p:sp>
      <p:sp>
        <p:nvSpPr>
          <p:cNvPr id="18" name="Rectangle 17"/>
          <p:cNvSpPr>
            <a:spLocks noGrp="1" noChangeArrowheads="1"/>
          </p:cNvSpPr>
          <p:nvPr/>
        </p:nvSpPr>
        <p:spPr bwMode="auto">
          <a:xfrm>
            <a:off x="7200900" y="62928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7098"/>
                                        </p:tgtEl>
                                        <p:attrNameLst>
                                          <p:attrName>style.visibility</p:attrName>
                                        </p:attrNameLst>
                                      </p:cBhvr>
                                      <p:to>
                                        <p:strVal val="visible"/>
                                      </p:to>
                                    </p:set>
                                    <p:animEffect transition="in" filter="wipe(up)">
                                      <p:cBhvr>
                                        <p:cTn id="7" dur="500"/>
                                        <p:tgtEl>
                                          <p:spTgt spid="21709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17099"/>
                                        </p:tgtEl>
                                        <p:attrNameLst>
                                          <p:attrName>style.visibility</p:attrName>
                                        </p:attrNameLst>
                                      </p:cBhvr>
                                      <p:to>
                                        <p:strVal val="visible"/>
                                      </p:to>
                                    </p:set>
                                    <p:animEffect transition="in" filter="wipe(up)">
                                      <p:cBhvr>
                                        <p:cTn id="14" dur="500"/>
                                        <p:tgtEl>
                                          <p:spTgt spid="21709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17096"/>
                                        </p:tgtEl>
                                        <p:attrNameLst>
                                          <p:attrName>style.visibility</p:attrName>
                                        </p:attrNameLst>
                                      </p:cBhvr>
                                      <p:to>
                                        <p:strVal val="visible"/>
                                      </p:to>
                                    </p:set>
                                    <p:animEffect transition="in" filter="randombar(horizontal)">
                                      <p:cBhvr>
                                        <p:cTn id="17" dur="500"/>
                                        <p:tgtEl>
                                          <p:spTgt spid="21709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17095"/>
                                        </p:tgtEl>
                                        <p:attrNameLst>
                                          <p:attrName>style.visibility</p:attrName>
                                        </p:attrNameLst>
                                      </p:cBhvr>
                                      <p:to>
                                        <p:strVal val="visible"/>
                                      </p:to>
                                    </p:set>
                                    <p:animEffect transition="in" filter="randombar(horizontal)">
                                      <p:cBhvr>
                                        <p:cTn id="20" dur="500"/>
                                        <p:tgtEl>
                                          <p:spTgt spid="21709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17100"/>
                                        </p:tgtEl>
                                        <p:attrNameLst>
                                          <p:attrName>style.visibility</p:attrName>
                                        </p:attrNameLst>
                                      </p:cBhvr>
                                      <p:to>
                                        <p:strVal val="visible"/>
                                      </p:to>
                                    </p:set>
                                    <p:animEffect transition="in" filter="wipe(up)">
                                      <p:cBhvr>
                                        <p:cTn id="24" dur="500"/>
                                        <p:tgtEl>
                                          <p:spTgt spid="217100"/>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5" grpId="0" animBg="1"/>
      <p:bldP spid="217096" grpId="0" animBg="1"/>
      <p:bldP spid="217098" grpId="0" animBg="1"/>
      <p:bldP spid="217099" grpId="0" animBg="1"/>
      <p:bldP spid="217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Rectangle 5">
            <a:extLst>
              <a:ext uri="{FF2B5EF4-FFF2-40B4-BE49-F238E27FC236}">
                <a16:creationId xmlns:a16="http://schemas.microsoft.com/office/drawing/2014/main" id="{32804EB1-1579-4FF1-BDBC-00A53329EFED}"/>
              </a:ext>
            </a:extLst>
          </p:cNvPr>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50</a:t>
            </a:fld>
            <a:endParaRPr lang="en-US" altLang="en-US" sz="1000" dirty="0">
              <a:latin typeface="Arial" charset="0"/>
            </a:endParaRPr>
          </a:p>
        </p:txBody>
      </p:sp>
      <p:sp>
        <p:nvSpPr>
          <p:cNvPr id="8" name="Title 7"/>
          <p:cNvSpPr>
            <a:spLocks noGrp="1"/>
          </p:cNvSpPr>
          <p:nvPr>
            <p:ph type="title"/>
          </p:nvPr>
        </p:nvSpPr>
        <p:spPr>
          <a:xfrm>
            <a:off x="304800" y="533400"/>
            <a:ext cx="8229600" cy="1143000"/>
          </a:xfrm>
        </p:spPr>
        <p:txBody>
          <a:bodyPr/>
          <a:lstStyle/>
          <a:p>
            <a:r>
              <a:rPr lang="en-US" altLang="en-US" b="1" dirty="0"/>
              <a:t>Examples of Activity Levels (2 of 2)</a:t>
            </a:r>
            <a:endParaRPr lang="en-US" dirty="0"/>
          </a:p>
        </p:txBody>
      </p:sp>
      <p:pic>
        <p:nvPicPr>
          <p:cNvPr id="9" name="Snagit_PPTDA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70632"/>
            <a:ext cx="8344977" cy="4777768"/>
          </a:xfrm>
          <a:prstGeom prst="rect">
            <a:avLst/>
          </a:prstGeom>
        </p:spPr>
      </p:pic>
    </p:spTree>
    <p:extLst>
      <p:ext uri="{BB962C8B-B14F-4D97-AF65-F5344CB8AC3E}">
        <p14:creationId xmlns:p14="http://schemas.microsoft.com/office/powerpoint/2010/main" val="15472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altLang="en-US" b="1" dirty="0"/>
              <a:t>Costs of Quality</a:t>
            </a:r>
            <a:endParaRPr lang="en-US" dirty="0"/>
          </a:p>
        </p:txBody>
      </p:sp>
      <p:sp>
        <p:nvSpPr>
          <p:cNvPr id="73731" name="Rectangle 3"/>
          <p:cNvSpPr>
            <a:spLocks noGrp="1" noChangeArrowheads="1"/>
          </p:cNvSpPr>
          <p:nvPr>
            <p:ph type="body" idx="4294967295"/>
          </p:nvPr>
        </p:nvSpPr>
        <p:spPr>
          <a:xfrm>
            <a:off x="762000" y="1447800"/>
            <a:ext cx="8001000" cy="3200400"/>
          </a:xfrm>
        </p:spPr>
        <p:txBody>
          <a:bodyPr/>
          <a:lstStyle/>
          <a:p>
            <a:pPr marL="0" indent="0" eaLnBrk="1" hangingPunct="1">
              <a:buFont typeface="Wingdings" pitchFamily="-107" charset="2"/>
              <a:buNone/>
            </a:pPr>
            <a:r>
              <a:rPr lang="en-US" altLang="en-US" dirty="0"/>
              <a:t>Costs resulting from manufacturing defective products or providing services that do not meet customer expectations.</a:t>
            </a:r>
          </a:p>
          <a:p>
            <a:pPr marL="0" indent="0" eaLnBrk="1" hangingPunct="1">
              <a:buFont typeface="Wingdings" pitchFamily="-107" charset="2"/>
              <a:buNone/>
            </a:pPr>
            <a:r>
              <a:rPr lang="en-US" altLang="en-US" dirty="0"/>
              <a:t>Cost of quality report lists costs of quality activities by category.</a:t>
            </a:r>
          </a:p>
          <a:p>
            <a:pPr marL="0" indent="0" eaLnBrk="1" hangingPunct="1">
              <a:buFont typeface="Wingdings" pitchFamily="-107" charset="2"/>
              <a:buNone/>
            </a:pPr>
            <a:endParaRPr lang="en-US" altLang="en-US" dirty="0"/>
          </a:p>
        </p:txBody>
      </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51</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id="{47A1BC62-9D24-422B-93A1-EA7EE3F5852E}"/>
              </a:ext>
            </a:extLst>
          </p:cNvPr>
          <p:cNvPicPr>
            <a:picLocks noChangeAspect="1"/>
          </p:cNvPicPr>
          <p:nvPr/>
        </p:nvPicPr>
        <p:blipFill>
          <a:blip r:embed="rId3"/>
          <a:stretch>
            <a:fillRect/>
          </a:stretch>
        </p:blipFill>
        <p:spPr>
          <a:xfrm>
            <a:off x="4788877" y="3810000"/>
            <a:ext cx="2647619" cy="2390476"/>
          </a:xfrm>
          <a:prstGeom prst="rect">
            <a:avLst/>
          </a:prstGeom>
        </p:spPr>
      </p:pic>
      <p:sp>
        <p:nvSpPr>
          <p:cNvPr id="8" name="TextBox 7"/>
          <p:cNvSpPr txBox="1"/>
          <p:nvPr/>
        </p:nvSpPr>
        <p:spPr>
          <a:xfrm>
            <a:off x="7585398" y="38387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17.17</a:t>
            </a:r>
          </a:p>
        </p:txBody>
      </p:sp>
    </p:spTree>
    <p:extLst>
      <p:ext uri="{BB962C8B-B14F-4D97-AF65-F5344CB8AC3E}">
        <p14:creationId xmlns:p14="http://schemas.microsoft.com/office/powerpoint/2010/main" val="35719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ltLang="en-US" b="1" dirty="0"/>
              <a:t>Costs of Good and Poor Quality</a:t>
            </a:r>
            <a:endParaRPr lang="en-US" dirty="0"/>
          </a:p>
        </p:txBody>
      </p:sp>
      <p:sp>
        <p:nvSpPr>
          <p:cNvPr id="73731" name="Rectangle 3"/>
          <p:cNvSpPr>
            <a:spLocks noGrp="1" noChangeArrowheads="1"/>
          </p:cNvSpPr>
          <p:nvPr>
            <p:ph type="body" idx="4294967295"/>
          </p:nvPr>
        </p:nvSpPr>
        <p:spPr>
          <a:xfrm>
            <a:off x="0" y="1246188"/>
            <a:ext cx="8458200" cy="5181600"/>
          </a:xfrm>
        </p:spPr>
        <p:txBody>
          <a:bodyPr/>
          <a:lstStyle/>
          <a:p>
            <a:pPr marL="0" indent="0" eaLnBrk="1" hangingPunct="1">
              <a:buFont typeface="Wingdings" pitchFamily="-107" charset="2"/>
              <a:buNone/>
            </a:pPr>
            <a:r>
              <a:rPr lang="en-US" altLang="en-US" dirty="0"/>
              <a:t>Costs of Good Quality:</a:t>
            </a:r>
          </a:p>
          <a:p>
            <a:pPr eaLnBrk="1" hangingPunct="1"/>
            <a:r>
              <a:rPr lang="en-US" altLang="en-US" sz="2800" dirty="0"/>
              <a:t>Prevention activities focus on quality training and improvement programs to ensure quality.</a:t>
            </a:r>
          </a:p>
          <a:p>
            <a:pPr eaLnBrk="1" hangingPunct="1"/>
            <a:r>
              <a:rPr lang="en-US" altLang="en-US" sz="2800" dirty="0"/>
              <a:t>Appraisal activities include inspections to ensure materials meet specifications of finished goods.</a:t>
            </a:r>
          </a:p>
          <a:p>
            <a:pPr marL="0" indent="0" eaLnBrk="1" hangingPunct="1">
              <a:buFont typeface="Wingdings" pitchFamily="-107" charset="2"/>
              <a:buNone/>
            </a:pPr>
            <a:r>
              <a:rPr lang="en-US" altLang="en-US" dirty="0"/>
              <a:t>Costs of Poor Quality:</a:t>
            </a:r>
          </a:p>
          <a:p>
            <a:pPr eaLnBrk="1" hangingPunct="1"/>
            <a:r>
              <a:rPr lang="en-US" altLang="en-US" sz="2800" dirty="0"/>
              <a:t>Internal failure costs incurred after a defective product is manufactured but before product is delivered.</a:t>
            </a:r>
          </a:p>
          <a:p>
            <a:pPr eaLnBrk="1" hangingPunct="1"/>
            <a:r>
              <a:rPr lang="en-US" altLang="en-US" sz="2800" dirty="0"/>
              <a:t>External failure costs incurred after customer has been provided a defective product/service</a:t>
            </a:r>
            <a:r>
              <a:rPr lang="en-US" altLang="en-US" dirty="0"/>
              <a:t>.</a:t>
            </a:r>
          </a:p>
          <a:p>
            <a:pPr marL="0" indent="0" eaLnBrk="1" hangingPunct="1">
              <a:buFont typeface="Wingdings" pitchFamily="-107" charset="2"/>
              <a:buNone/>
            </a:pPr>
            <a:endParaRPr lang="en-US" altLang="en-US" dirty="0"/>
          </a:p>
        </p:txBody>
      </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52</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1144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Lean Operations</a:t>
            </a:r>
          </a:p>
        </p:txBody>
      </p:sp>
      <p:sp>
        <p:nvSpPr>
          <p:cNvPr id="3" name="Content Placeholder 2"/>
          <p:cNvSpPr>
            <a:spLocks noGrp="1"/>
          </p:cNvSpPr>
          <p:nvPr>
            <p:ph idx="1"/>
          </p:nvPr>
        </p:nvSpPr>
        <p:spPr>
          <a:xfrm>
            <a:off x="457200" y="1825625"/>
            <a:ext cx="8229600" cy="4351338"/>
          </a:xfrm>
        </p:spPr>
        <p:txBody>
          <a:bodyPr>
            <a:normAutofit fontScale="92500" lnSpcReduction="10000"/>
          </a:bodyPr>
          <a:lstStyle/>
          <a:p>
            <a:pPr lvl="0"/>
            <a:r>
              <a:rPr lang="en-US" dirty="0"/>
              <a:t>Lean Operations –common in lean manufacturing </a:t>
            </a:r>
          </a:p>
          <a:p>
            <a:pPr lvl="0"/>
            <a:r>
              <a:rPr lang="en-US" dirty="0"/>
              <a:t>Common features include:</a:t>
            </a:r>
          </a:p>
          <a:p>
            <a:pPr lvl="2"/>
            <a:r>
              <a:rPr lang="en-US" dirty="0"/>
              <a:t>Just-in-time (JIT) inventory systems to reduce costs of moving and storing inventory.</a:t>
            </a:r>
          </a:p>
          <a:p>
            <a:pPr lvl="2"/>
            <a:r>
              <a:rPr lang="en-US" dirty="0"/>
              <a:t>Cellular manufacturing - products made by teams of employees in small workstations called cells.</a:t>
            </a:r>
          </a:p>
          <a:p>
            <a:pPr lvl="2"/>
            <a:r>
              <a:rPr lang="en-US" dirty="0"/>
              <a:t>Building quality into products by focusing on costs of good quality.</a:t>
            </a:r>
          </a:p>
          <a:p>
            <a:r>
              <a:rPr lang="en-US" dirty="0"/>
              <a:t>Lean accounting - eliminates waste; uses alternative performance measures; and simplifies product costing.</a:t>
            </a:r>
          </a:p>
        </p:txBody>
      </p:sp>
      <p:sp>
        <p:nvSpPr>
          <p:cNvPr id="4" name="Rectangle 3"/>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5" name="Rectangle 5">
            <a:extLst>
              <a:ext uri="{FF2B5EF4-FFF2-40B4-BE49-F238E27FC236}">
                <a16:creationId xmlns:a16="http://schemas.microsoft.com/office/drawing/2014/main" id="{3741BD32-7B95-4924-AC83-CB5CCF3485E8}"/>
              </a:ext>
            </a:extLst>
          </p:cNvPr>
          <p:cNvSpPr>
            <a:spLocks noChangeArrowheads="1"/>
          </p:cNvSpPr>
          <p:nvPr/>
        </p:nvSpPr>
        <p:spPr bwMode="auto">
          <a:xfrm>
            <a:off x="83820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606417-74A0-4543-906D-E72E277650B3}" type="slidenum">
              <a:rPr lang="en-US" altLang="en-US" sz="1000" smtClean="0">
                <a:latin typeface="Arial" charset="0"/>
              </a:rPr>
              <a:pPr algn="r" eaLnBrk="1" hangingPunct="1">
                <a:spcBef>
                  <a:spcPct val="0"/>
                </a:spcBef>
                <a:buFontTx/>
                <a:buNone/>
              </a:pPr>
              <a:t>53</a:t>
            </a:fld>
            <a:endParaRPr lang="en-US" altLang="en-US" sz="1000" dirty="0">
              <a:latin typeface="Arial" charset="0"/>
            </a:endParaRPr>
          </a:p>
        </p:txBody>
      </p:sp>
      <p:sp>
        <p:nvSpPr>
          <p:cNvPr id="6" name="Rounded Rectangle 10">
            <a:extLst>
              <a:ext uri="{FF2B5EF4-FFF2-40B4-BE49-F238E27FC236}">
                <a16:creationId xmlns:a16="http://schemas.microsoft.com/office/drawing/2014/main" id="{4FEB4BEA-E0A3-4D8A-B9D2-E5CB44DEB46B}"/>
              </a:ext>
            </a:extLst>
          </p:cNvPr>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Tree>
    <p:extLst>
      <p:ext uri="{BB962C8B-B14F-4D97-AF65-F5344CB8AC3E}">
        <p14:creationId xmlns:p14="http://schemas.microsoft.com/office/powerpoint/2010/main" val="3417405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ltLang="en-US" b="1" dirty="0"/>
              <a:t>ABC for Service Providers</a:t>
            </a:r>
            <a:endParaRPr lang="en-US" dirty="0"/>
          </a:p>
        </p:txBody>
      </p:sp>
      <p:sp>
        <p:nvSpPr>
          <p:cNvPr id="73731" name="Rectangle 3"/>
          <p:cNvSpPr>
            <a:spLocks noGrp="1" noChangeArrowheads="1"/>
          </p:cNvSpPr>
          <p:nvPr>
            <p:ph type="body" idx="4294967295"/>
          </p:nvPr>
        </p:nvSpPr>
        <p:spPr>
          <a:xfrm>
            <a:off x="1066800" y="1524000"/>
            <a:ext cx="6705600" cy="2057400"/>
          </a:xfrm>
        </p:spPr>
        <p:txBody>
          <a:bodyPr/>
          <a:lstStyle/>
          <a:p>
            <a:pPr marL="0" indent="0" eaLnBrk="1" hangingPunct="1">
              <a:buFont typeface="Wingdings" pitchFamily="-107" charset="2"/>
              <a:buNone/>
            </a:pPr>
            <a:r>
              <a:rPr lang="en-US" altLang="en-US" dirty="0"/>
              <a:t>ABC also applies to service providers.</a:t>
            </a:r>
          </a:p>
          <a:p>
            <a:pPr marL="0" indent="0" eaLnBrk="1" hangingPunct="1">
              <a:buFont typeface="Wingdings" pitchFamily="-107" charset="2"/>
              <a:buNone/>
            </a:pPr>
            <a:r>
              <a:rPr lang="en-US" altLang="en-US" dirty="0"/>
              <a:t>Service companies must classify costs by activity levels of unit, batch, service, and facility.  </a:t>
            </a:r>
          </a:p>
          <a:p>
            <a:pPr marL="0" indent="0" eaLnBrk="1" hangingPunct="1">
              <a:buFont typeface="Wingdings" pitchFamily="-107" charset="2"/>
              <a:buNone/>
            </a:pPr>
            <a:endParaRPr lang="en-US" altLang="en-US" dirty="0"/>
          </a:p>
        </p:txBody>
      </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54</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89794" name="Picture 2" descr="C:\Users\April\AppData\Local\Temp\SNAGHTMLa745348.PNG">
            <a:extLst>
              <a:ext uri="{FF2B5EF4-FFF2-40B4-BE49-F238E27FC236}">
                <a16:creationId xmlns:a16="http://schemas.microsoft.com/office/drawing/2014/main" id="{8FAF7739-0FC5-4E87-87EE-A7F273ECB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80" y="3889372"/>
            <a:ext cx="7019925"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E3AD3AA0-76E7-43CA-9010-5CE3DD3C5EE8}"/>
              </a:ext>
            </a:extLst>
          </p:cNvPr>
          <p:cNvSpPr txBox="1"/>
          <p:nvPr/>
        </p:nvSpPr>
        <p:spPr>
          <a:xfrm>
            <a:off x="7734300" y="30983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17.18</a:t>
            </a:r>
          </a:p>
        </p:txBody>
      </p:sp>
    </p:spTree>
    <p:extLst>
      <p:ext uri="{BB962C8B-B14F-4D97-AF65-F5344CB8AC3E}">
        <p14:creationId xmlns:p14="http://schemas.microsoft.com/office/powerpoint/2010/main" val="3659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en-US" b="1" dirty="0"/>
              <a:t>Customer Profitability</a:t>
            </a:r>
            <a:endParaRPr lang="en-US" dirty="0"/>
          </a:p>
        </p:txBody>
      </p:sp>
      <p:sp>
        <p:nvSpPr>
          <p:cNvPr id="73731" name="Rectangle 3"/>
          <p:cNvSpPr>
            <a:spLocks noGrp="1" noChangeArrowheads="1"/>
          </p:cNvSpPr>
          <p:nvPr>
            <p:ph type="body" idx="4294967295"/>
          </p:nvPr>
        </p:nvSpPr>
        <p:spPr>
          <a:xfrm>
            <a:off x="685800" y="1219200"/>
            <a:ext cx="8458200" cy="2362200"/>
          </a:xfrm>
        </p:spPr>
        <p:txBody>
          <a:bodyPr/>
          <a:lstStyle/>
          <a:p>
            <a:pPr marL="0" indent="0" eaLnBrk="1" hangingPunct="1">
              <a:buFont typeface="Wingdings" pitchFamily="-107" charset="2"/>
              <a:buNone/>
            </a:pPr>
            <a:r>
              <a:rPr lang="en-US" altLang="en-US" sz="2800" dirty="0"/>
              <a:t>Companies should assess the profitability of their customers.</a:t>
            </a:r>
          </a:p>
          <a:p>
            <a:pPr marL="0" indent="0" eaLnBrk="1" hangingPunct="1">
              <a:buFont typeface="Wingdings" pitchFamily="-107" charset="2"/>
              <a:buNone/>
            </a:pPr>
            <a:r>
              <a:rPr lang="en-US" altLang="en-US" sz="2800" dirty="0"/>
              <a:t>Can create a customer profitability report to determine the profitability of each customer.</a:t>
            </a:r>
          </a:p>
          <a:p>
            <a:pPr marL="0" indent="0" eaLnBrk="1" hangingPunct="1">
              <a:buFont typeface="Wingdings" pitchFamily="-107" charset="2"/>
              <a:buNone/>
            </a:pPr>
            <a:r>
              <a:rPr lang="en-US" altLang="en-US" sz="2800" dirty="0"/>
              <a:t>Encourages management to consider all resources consumed to serve a customer, not just manufacturing costs.</a:t>
            </a:r>
          </a:p>
          <a:p>
            <a:pPr marL="0" indent="0" eaLnBrk="1" hangingPunct="1">
              <a:buFont typeface="Wingdings" pitchFamily="-107" charset="2"/>
              <a:buNone/>
            </a:pPr>
            <a:endParaRPr lang="en-US" altLang="en-US" dirty="0"/>
          </a:p>
        </p:txBody>
      </p:sp>
      <p:sp>
        <p:nvSpPr>
          <p:cNvPr id="30106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1AD1A574-DF8C-4AEB-B964-E93EE8E92A79}" type="slidenum">
              <a:rPr lang="en-US" altLang="en-US" sz="1000" smtClean="0">
                <a:latin typeface="Arial" charset="0"/>
              </a:rPr>
              <a:pPr algn="r" eaLnBrk="1" hangingPunct="1">
                <a:spcBef>
                  <a:spcPct val="0"/>
                </a:spcBef>
                <a:buFontTx/>
                <a:buNone/>
              </a:pPr>
              <a:t>55</a:t>
            </a:fld>
            <a:endParaRPr lang="en-US" altLang="en-US" sz="1000" dirty="0">
              <a:latin typeface="Arial" charset="0"/>
            </a:endParaRPr>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id="{7E91C2EB-1C24-4C0D-9C7A-4A38999B7CE7}"/>
              </a:ext>
            </a:extLst>
          </p:cNvPr>
          <p:cNvPicPr>
            <a:picLocks noChangeAspect="1"/>
          </p:cNvPicPr>
          <p:nvPr/>
        </p:nvPicPr>
        <p:blipFill>
          <a:blip r:embed="rId3"/>
          <a:stretch>
            <a:fillRect/>
          </a:stretch>
        </p:blipFill>
        <p:spPr>
          <a:xfrm>
            <a:off x="1905000" y="4419600"/>
            <a:ext cx="5438095" cy="1761905"/>
          </a:xfrm>
          <a:prstGeom prst="rect">
            <a:avLst/>
          </a:prstGeom>
        </p:spPr>
      </p:pic>
    </p:spTree>
    <p:extLst>
      <p:ext uri="{BB962C8B-B14F-4D97-AF65-F5344CB8AC3E}">
        <p14:creationId xmlns:p14="http://schemas.microsoft.com/office/powerpoint/2010/main" val="8379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5"/>
          <p:cNvSpPr>
            <a:spLocks noChangeArrowheads="1"/>
          </p:cNvSpPr>
          <p:nvPr/>
        </p:nvSpPr>
        <p:spPr bwMode="auto">
          <a:xfrm>
            <a:off x="1066800" y="2286000"/>
            <a:ext cx="7158037"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4400" b="1" dirty="0">
                <a:latin typeface="Arial" charset="0"/>
              </a:rPr>
              <a:t>End of Chapter 17</a:t>
            </a:r>
          </a:p>
        </p:txBody>
      </p:sp>
      <p:sp>
        <p:nvSpPr>
          <p:cNvPr id="309252"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2B9A4FB9-4FCB-4635-B793-2F93D0C5C411}" type="slidenum">
              <a:rPr lang="en-US" altLang="en-US" sz="1000" smtClean="0">
                <a:latin typeface="Arial" charset="0"/>
              </a:rPr>
              <a:pPr algn="r" eaLnBrk="1" hangingPunct="1">
                <a:spcBef>
                  <a:spcPct val="0"/>
                </a:spcBef>
                <a:buFontTx/>
                <a:buNone/>
              </a:pPr>
              <a:t>56</a:t>
            </a:fld>
            <a:endParaRPr lang="en-US" altLang="en-US" sz="1000" dirty="0">
              <a:latin typeface="Arial" charset="0"/>
            </a:endParaRPr>
          </a:p>
        </p:txBody>
      </p:sp>
      <p:sp>
        <p:nvSpPr>
          <p:cNvPr id="4" name="Rectangle 3"/>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Methods of </a:t>
            </a:r>
            <a:br>
              <a:rPr lang="en-US" b="1" dirty="0"/>
            </a:br>
            <a:r>
              <a:rPr lang="en-US" b="1" dirty="0"/>
              <a:t>Overhead Allocation</a:t>
            </a:r>
          </a:p>
        </p:txBody>
      </p:sp>
      <p:sp>
        <p:nvSpPr>
          <p:cNvPr id="4" name="Slide Number Placeholder 3"/>
          <p:cNvSpPr>
            <a:spLocks noGrp="1"/>
          </p:cNvSpPr>
          <p:nvPr>
            <p:ph type="sldNum" sz="quarter" idx="12"/>
          </p:nvPr>
        </p:nvSpPr>
        <p:spPr>
          <a:xfrm>
            <a:off x="6858000" y="6454774"/>
            <a:ext cx="2133600" cy="365125"/>
          </a:xfrm>
        </p:spPr>
        <p:txBody>
          <a:bodyPr/>
          <a:lstStyle/>
          <a:p>
            <a:pPr algn="r"/>
            <a:fld id="{728C90B1-3C3C-4429-80F1-C5931C164511}" type="slidenum">
              <a:rPr lang="en-US" altLang="en-US" sz="1200" smtClean="0"/>
              <a:pPr algn="r"/>
              <a:t>6</a:t>
            </a:fld>
            <a:endParaRPr lang="en-US" altLang="en-US" sz="1200" dirty="0"/>
          </a:p>
        </p:txBody>
      </p:sp>
      <p:sp>
        <p:nvSpPr>
          <p:cNvPr id="6" name="TextBox 5"/>
          <p:cNvSpPr txBox="1"/>
          <p:nvPr/>
        </p:nvSpPr>
        <p:spPr>
          <a:xfrm>
            <a:off x="7581900" y="18303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a:t>
            </a:r>
          </a:p>
        </p:txBody>
      </p:sp>
      <p:sp>
        <p:nvSpPr>
          <p:cNvPr id="7" name="Rectangle 6"/>
          <p:cNvSpPr>
            <a:spLocks noGrp="1" noChangeArrowheads="1"/>
          </p:cNvSpPr>
          <p:nvPr/>
        </p:nvSpPr>
        <p:spPr bwMode="auto">
          <a:xfrm>
            <a:off x="7032685" y="62261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18"/>
          <p:cNvSpPr/>
          <p:nvPr/>
        </p:nvSpPr>
        <p:spPr>
          <a:xfrm>
            <a:off x="23814" y="6553200"/>
            <a:ext cx="7748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800" dirty="0"/>
              <a:t>Distinguish between the plantwide overhead rate method, the departmental overhead rate method, and the activity-based costing method.</a:t>
            </a:r>
            <a:endParaRPr kumimoji="0" lang="en-US" sz="800" b="1" i="0" u="none" strike="noStrike" kern="0" cap="none" spc="0" normalizeH="0" baseline="0" noProof="0" dirty="0">
              <a:ln>
                <a:noFill/>
              </a:ln>
              <a:solidFill>
                <a:prstClr val="black"/>
              </a:solidFill>
              <a:effectLst/>
              <a:uLnTx/>
              <a:uFillTx/>
              <a:latin typeface="Arial Narrow" pitchFamily="34" charset="0"/>
            </a:endParaRPr>
          </a:p>
        </p:txBody>
      </p:sp>
      <p:pic>
        <p:nvPicPr>
          <p:cNvPr id="10" name="Picture 9">
            <a:extLst>
              <a:ext uri="{FF2B5EF4-FFF2-40B4-BE49-F238E27FC236}">
                <a16:creationId xmlns:a16="http://schemas.microsoft.com/office/drawing/2014/main" id="{513E250F-CC83-4AD1-883A-A0459812C71A}"/>
              </a:ext>
            </a:extLst>
          </p:cNvPr>
          <p:cNvPicPr>
            <a:picLocks noChangeAspect="1"/>
          </p:cNvPicPr>
          <p:nvPr/>
        </p:nvPicPr>
        <p:blipFill>
          <a:blip r:embed="rId3"/>
          <a:stretch>
            <a:fillRect/>
          </a:stretch>
        </p:blipFill>
        <p:spPr>
          <a:xfrm>
            <a:off x="772996" y="2827382"/>
            <a:ext cx="7913804" cy="1757276"/>
          </a:xfrm>
          <a:prstGeom prst="rect">
            <a:avLst/>
          </a:prstGeom>
        </p:spPr>
      </p:pic>
    </p:spTree>
    <p:extLst>
      <p:ext uri="{BB962C8B-B14F-4D97-AF65-F5344CB8AC3E}">
        <p14:creationId xmlns:p14="http://schemas.microsoft.com/office/powerpoint/2010/main" val="63685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4"/>
          <p:cNvSpPr>
            <a:spLocks noGrp="1"/>
          </p:cNvSpPr>
          <p:nvPr>
            <p:ph type="ctrTitle"/>
          </p:nvPr>
        </p:nvSpPr>
        <p:spPr>
          <a:xfrm>
            <a:off x="921488" y="1980503"/>
            <a:ext cx="7315200" cy="2066730"/>
          </a:xfrm>
        </p:spPr>
        <p:txBody>
          <a:bodyPr/>
          <a:lstStyle/>
          <a:p>
            <a:pPr eaLnBrk="1" hangingPunct="1"/>
            <a:br>
              <a:rPr lang="en-US" sz="3200" dirty="0"/>
            </a:br>
            <a:r>
              <a:rPr lang="en-US" altLang="en-US" sz="3200" dirty="0"/>
              <a:t>Allocate overhead costs to products</a:t>
            </a:r>
            <a:br>
              <a:rPr lang="en-US" altLang="en-US" sz="3200" dirty="0"/>
            </a:br>
            <a:r>
              <a:rPr lang="en-US" altLang="en-US" sz="3200" dirty="0"/>
              <a:t>using the plantwide overhead rate</a:t>
            </a:r>
            <a:br>
              <a:rPr lang="en-US" altLang="en-US" sz="3200" dirty="0"/>
            </a:br>
            <a:r>
              <a:rPr lang="en-US" altLang="en-US" sz="3200" dirty="0"/>
              <a:t>method.</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19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5625"/>
            <a:ext cx="7315200" cy="8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9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4196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p:cNvSpPr>
            <a:spLocks noGrp="1" noChangeArrowheads="1"/>
          </p:cNvSpPr>
          <p:nvPr/>
        </p:nvSpPr>
        <p:spPr bwMode="auto">
          <a:xfrm>
            <a:off x="6858000" y="64547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3"/>
          <p:cNvSpPr txBox="1">
            <a:spLocks/>
          </p:cNvSpPr>
          <p:nvPr/>
        </p:nvSpPr>
        <p:spPr>
          <a:xfrm>
            <a:off x="6858000" y="6454774"/>
            <a:ext cx="21336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200" dirty="0"/>
              <a:t>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726116"/>
            <a:ext cx="8229600" cy="833767"/>
          </a:xfrm>
        </p:spPr>
        <p:txBody>
          <a:bodyPr/>
          <a:lstStyle/>
          <a:p>
            <a:pPr eaLnBrk="1" hangingPunct="1"/>
            <a:r>
              <a:rPr lang="en-US" altLang="en-US" b="1" dirty="0"/>
              <a:t>Plantwide Overhead Rate Method</a:t>
            </a:r>
            <a:br>
              <a:rPr lang="en-US" altLang="en-US" b="1" dirty="0"/>
            </a:br>
            <a:endParaRPr lang="en-US" altLang="en-US" b="1" dirty="0"/>
          </a:p>
        </p:txBody>
      </p:sp>
      <p:sp>
        <p:nvSpPr>
          <p:cNvPr id="221194"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75E27614-A6BE-4234-B24F-7BAF76A4D048}" type="slidenum">
              <a:rPr lang="en-US" altLang="en-US" sz="1200" smtClean="0">
                <a:latin typeface="Arial" charset="0"/>
              </a:rPr>
              <a:pPr algn="r" eaLnBrk="1" hangingPunct="1">
                <a:spcBef>
                  <a:spcPct val="0"/>
                </a:spcBef>
                <a:buFontTx/>
                <a:buNone/>
              </a:pPr>
              <a:t>8</a:t>
            </a:fld>
            <a:endParaRPr lang="en-US" altLang="en-US" sz="1200" dirty="0">
              <a:latin typeface="Arial" charset="0"/>
            </a:endParaRPr>
          </a:p>
        </p:txBody>
      </p:sp>
      <p:sp>
        <p:nvSpPr>
          <p:cNvPr id="26" name="Rounded Rectangle 25"/>
          <p:cNvSpPr/>
          <p:nvPr/>
        </p:nvSpPr>
        <p:spPr>
          <a:xfrm>
            <a:off x="23814" y="6553200"/>
            <a:ext cx="5310186" cy="2667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altLang="en-US" sz="1000" kern="0" dirty="0">
                <a:solidFill>
                  <a:prstClr val="black"/>
                </a:solidFill>
                <a:latin typeface="Arial Narrow" pitchFamily="34" charset="0"/>
              </a:rPr>
              <a:t>Allocate overhead costs to products using the plantwide overhead rate method.</a:t>
            </a:r>
            <a:endParaRPr lang="en-US" sz="1000" kern="0" dirty="0">
              <a:solidFill>
                <a:prstClr val="black"/>
              </a:solidFill>
              <a:latin typeface="Arial Narrow" pitchFamily="34" charset="0"/>
            </a:endParaRPr>
          </a:p>
        </p:txBody>
      </p:sp>
      <p:sp>
        <p:nvSpPr>
          <p:cNvPr id="27" name="TextBox 26"/>
          <p:cNvSpPr txBox="1"/>
          <p:nvPr/>
        </p:nvSpPr>
        <p:spPr>
          <a:xfrm>
            <a:off x="7467600" y="1254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17.2</a:t>
            </a:r>
          </a:p>
        </p:txBody>
      </p:sp>
      <p:sp>
        <p:nvSpPr>
          <p:cNvPr id="28" name="Rectangle 27"/>
          <p:cNvSpPr>
            <a:spLocks noGrp="1" noChangeArrowheads="1"/>
          </p:cNvSpPr>
          <p:nvPr/>
        </p:nvSpPr>
        <p:spPr bwMode="auto">
          <a:xfrm>
            <a:off x="6842760" y="65173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7" name="Picture 6">
            <a:extLst>
              <a:ext uri="{FF2B5EF4-FFF2-40B4-BE49-F238E27FC236}">
                <a16:creationId xmlns:a16="http://schemas.microsoft.com/office/drawing/2014/main" id="{DE079635-00C4-4B6E-8BC8-0EE9727EE0BA}"/>
              </a:ext>
            </a:extLst>
          </p:cNvPr>
          <p:cNvPicPr>
            <a:picLocks noChangeAspect="1"/>
          </p:cNvPicPr>
          <p:nvPr/>
        </p:nvPicPr>
        <p:blipFill>
          <a:blip r:embed="rId3"/>
          <a:stretch>
            <a:fillRect/>
          </a:stretch>
        </p:blipFill>
        <p:spPr>
          <a:xfrm>
            <a:off x="882690" y="2148047"/>
            <a:ext cx="7378619" cy="3185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21632" y="882650"/>
            <a:ext cx="7508875" cy="1098550"/>
          </a:xfrm>
        </p:spPr>
        <p:txBody>
          <a:bodyPr/>
          <a:lstStyle/>
          <a:p>
            <a:pPr eaLnBrk="1" hangingPunct="1"/>
            <a:r>
              <a:rPr lang="en-US" altLang="en-US" b="1" dirty="0"/>
              <a:t>Plantwide Overhead Rate Method Illustration (1 of 4)</a:t>
            </a:r>
            <a:br>
              <a:rPr lang="en-US" altLang="en-US" b="1" i="1" dirty="0"/>
            </a:br>
            <a:endParaRPr lang="en-US" altLang="en-US" b="1" dirty="0"/>
          </a:p>
        </p:txBody>
      </p:sp>
      <p:graphicFrame>
        <p:nvGraphicFramePr>
          <p:cNvPr id="223235" name="Object 6"/>
          <p:cNvGraphicFramePr>
            <a:graphicFrameLocks noGrp="1" noChangeAspect="1"/>
          </p:cNvGraphicFramePr>
          <p:nvPr>
            <p:ph idx="4294967295"/>
            <p:extLst>
              <p:ext uri="{D42A27DB-BD31-4B8C-83A1-F6EECF244321}">
                <p14:modId xmlns:p14="http://schemas.microsoft.com/office/powerpoint/2010/main" val="1726749722"/>
              </p:ext>
            </p:extLst>
          </p:nvPr>
        </p:nvGraphicFramePr>
        <p:xfrm>
          <a:off x="609600" y="1843087"/>
          <a:ext cx="7170737" cy="4557713"/>
        </p:xfrm>
        <a:graphic>
          <a:graphicData uri="http://schemas.openxmlformats.org/presentationml/2006/ole">
            <mc:AlternateContent xmlns:mc="http://schemas.openxmlformats.org/markup-compatibility/2006">
              <mc:Choice xmlns:v="urn:schemas-microsoft-com:vml" Requires="v">
                <p:oleObj spid="_x0000_s223353" name="Worksheet" r:id="rId4" imgW="5724528" imgH="3638369" progId="Excel.Sheet.8">
                  <p:embed/>
                </p:oleObj>
              </mc:Choice>
              <mc:Fallback>
                <p:oleObj name="Worksheet" r:id="rId4" imgW="5724528" imgH="3638369" progId="Excel.Sheet.8">
                  <p:embed/>
                  <p:pic>
                    <p:nvPicPr>
                      <p:cNvPr id="0" name="Picture 13"/>
                      <p:cNvPicPr>
                        <a:picLocks noGrp="1" noChangeAspect="1" noChangeArrowheads="1"/>
                      </p:cNvPicPr>
                      <p:nvPr/>
                    </p:nvPicPr>
                    <p:blipFill>
                      <a:blip r:embed="rId5"/>
                      <a:srcRect/>
                      <a:stretch>
                        <a:fillRect/>
                      </a:stretch>
                    </p:blipFill>
                    <p:spPr bwMode="auto">
                      <a:xfrm>
                        <a:off x="609600" y="1843087"/>
                        <a:ext cx="7170737" cy="455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3237" name="Rectangle 5"/>
          <p:cNvSpPr>
            <a:spLocks noChangeArrowheads="1"/>
          </p:cNvSpPr>
          <p:nvPr/>
        </p:nvSpPr>
        <p:spPr bwMode="auto">
          <a:xfrm>
            <a:off x="8423276" y="6515100"/>
            <a:ext cx="53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r" eaLnBrk="1" hangingPunct="1">
              <a:spcBef>
                <a:spcPct val="0"/>
              </a:spcBef>
              <a:buFontTx/>
              <a:buNone/>
            </a:pPr>
            <a:fld id="{B809B195-B57E-4E65-B91A-9F6937E0307F}" type="slidenum">
              <a:rPr lang="en-US" altLang="en-US" sz="1200" smtClean="0">
                <a:latin typeface="Arial" charset="0"/>
              </a:rPr>
              <a:pPr algn="r" eaLnBrk="1" hangingPunct="1">
                <a:spcBef>
                  <a:spcPct val="0"/>
                </a:spcBef>
                <a:buFontTx/>
                <a:buNone/>
              </a:pPr>
              <a:t>9</a:t>
            </a:fld>
            <a:endParaRPr lang="en-US" altLang="en-US" sz="1200" dirty="0">
              <a:latin typeface="Arial" charset="0"/>
            </a:endParaRPr>
          </a:p>
        </p:txBody>
      </p:sp>
      <p:sp>
        <p:nvSpPr>
          <p:cNvPr id="7" name="TextBox 6"/>
          <p:cNvSpPr txBox="1"/>
          <p:nvPr/>
        </p:nvSpPr>
        <p:spPr>
          <a:xfrm>
            <a:off x="7935913" y="1600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17.3</a:t>
            </a:r>
          </a:p>
        </p:txBody>
      </p:sp>
      <p:sp>
        <p:nvSpPr>
          <p:cNvPr id="8" name="Rounded Rectangle 7"/>
          <p:cNvSpPr/>
          <p:nvPr/>
        </p:nvSpPr>
        <p:spPr>
          <a:xfrm>
            <a:off x="23814" y="6553200"/>
            <a:ext cx="5310186" cy="2667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altLang="en-US" sz="1000" kern="0" dirty="0">
                <a:solidFill>
                  <a:prstClr val="black"/>
                </a:solidFill>
                <a:latin typeface="Arial Narrow" pitchFamily="34" charset="0"/>
              </a:rPr>
              <a:t>Allocate overhead costs to products using the plantwide overhead rate method.</a:t>
            </a:r>
            <a:endParaRPr lang="en-US" sz="1000" kern="0" dirty="0">
              <a:solidFill>
                <a:prstClr val="black"/>
              </a:solidFill>
              <a:latin typeface="Arial Narrow" pitchFamily="34" charset="0"/>
            </a:endParaRPr>
          </a:p>
        </p:txBody>
      </p:sp>
      <p:sp>
        <p:nvSpPr>
          <p:cNvPr id="9" name="TextBox 8"/>
          <p:cNvSpPr txBox="1"/>
          <p:nvPr/>
        </p:nvSpPr>
        <p:spPr>
          <a:xfrm>
            <a:off x="7935913" y="4495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17.4</a:t>
            </a:r>
          </a:p>
        </p:txBody>
      </p:sp>
      <p:sp>
        <p:nvSpPr>
          <p:cNvPr id="11" name="Rectangle 10"/>
          <p:cNvSpPr>
            <a:spLocks noGrp="1" noChangeArrowheads="1"/>
          </p:cNvSpPr>
          <p:nvPr/>
        </p:nvSpPr>
        <p:spPr bwMode="auto">
          <a:xfrm>
            <a:off x="6712070" y="64960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A26ED4B6-2EDF-4D4E-A9D5-0B48D44D5D2C}" vid="{D0A826FA-DA5C-48EE-A1D2-DE16C1982892}"/>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14101</TotalTime>
  <Words>5379</Words>
  <Application>Microsoft Office PowerPoint</Application>
  <PresentationFormat>On-screen Show (4:3)</PresentationFormat>
  <Paragraphs>650</Paragraphs>
  <Slides>56</Slides>
  <Notes>56</Notes>
  <HiddenSlides>0</HiddenSlides>
  <MMClips>0</MMClips>
  <ScaleCrop>false</ScaleCrop>
  <HeadingPairs>
    <vt:vector size="8" baseType="variant">
      <vt:variant>
        <vt:lpstr>Fonts Used</vt:lpstr>
      </vt:variant>
      <vt:variant>
        <vt:i4>15</vt:i4>
      </vt:variant>
      <vt:variant>
        <vt:lpstr>Theme</vt:lpstr>
      </vt:variant>
      <vt:variant>
        <vt:i4>22</vt:i4>
      </vt:variant>
      <vt:variant>
        <vt:lpstr>Embedded OLE Servers</vt:lpstr>
      </vt:variant>
      <vt:variant>
        <vt:i4>1</vt:i4>
      </vt:variant>
      <vt:variant>
        <vt:lpstr>Slide Titles</vt:lpstr>
      </vt:variant>
      <vt:variant>
        <vt:i4>56</vt:i4>
      </vt:variant>
    </vt:vector>
  </HeadingPairs>
  <TitlesOfParts>
    <vt:vector size="94" baseType="lpstr">
      <vt:lpstr>ＭＳ ゴシック</vt:lpstr>
      <vt:lpstr>MS PGothic</vt:lpstr>
      <vt:lpstr>MS PGothic</vt:lpstr>
      <vt:lpstr>Arial</vt:lpstr>
      <vt:lpstr>Arial Narrow</vt:lpstr>
      <vt:lpstr>Berlin Sans FB</vt:lpstr>
      <vt:lpstr>Calibri</vt:lpstr>
      <vt:lpstr>Calibri Light</vt:lpstr>
      <vt:lpstr>Palatino Linotype</vt:lpstr>
      <vt:lpstr>STIX Two Text</vt:lpstr>
      <vt:lpstr>Symbol</vt:lpstr>
      <vt:lpstr>Times</vt:lpstr>
      <vt:lpstr>Verdana</vt:lpstr>
      <vt:lpstr>Wingdings</vt:lpstr>
      <vt:lpstr>Wingdings 2</vt:lpstr>
      <vt:lpstr>19_Office Theme</vt:lpstr>
      <vt:lpstr>1_Office Theme</vt:lpstr>
      <vt:lpstr>Office Theme</vt:lpstr>
      <vt:lpstr>16_Office Theme</vt:lpstr>
      <vt:lpstr>17_Office Theme</vt:lpstr>
      <vt:lpstr>3_Custom Design</vt:lpstr>
      <vt:lpstr>Custom Design</vt:lpstr>
      <vt:lpstr>2_Custom Design</vt:lpstr>
      <vt:lpstr>1_Custom Design</vt:lpstr>
      <vt:lpstr>Theme1</vt:lpstr>
      <vt:lpstr>4_Custom Design</vt:lpstr>
      <vt:lpstr>18_Office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Worksheet</vt:lpstr>
      <vt:lpstr>PowerPoint Presentation</vt:lpstr>
      <vt:lpstr>    </vt:lpstr>
      <vt:lpstr>   Distinguish between the plantwide overhead rate method, the departmental overhead rate method, and the activity-based costing method.  </vt:lpstr>
      <vt:lpstr>Assigning Overhead Costs (1 of 2)</vt:lpstr>
      <vt:lpstr>Assigning Overhead Costs (2 of 2)</vt:lpstr>
      <vt:lpstr>Alternative Methods of  Overhead Allocation</vt:lpstr>
      <vt:lpstr> Allocate overhead costs to products using the plantwide overhead rate method.</vt:lpstr>
      <vt:lpstr>Plantwide Overhead Rate Method </vt:lpstr>
      <vt:lpstr>Plantwide Overhead Rate Method Illustration (1 of 4) </vt:lpstr>
      <vt:lpstr>Plantwide Overhead Rate Method Illustration (2 of 4)</vt:lpstr>
      <vt:lpstr>Plantwide Overhead Rate Method Illustration (3 of 4)</vt:lpstr>
      <vt:lpstr>PowerPoint Presentation</vt:lpstr>
      <vt:lpstr>Allocate overhead costs to products using the departmental overhead rate method.</vt:lpstr>
      <vt:lpstr>Departmental Overhead Rate Method </vt:lpstr>
      <vt:lpstr>Departmental Overhead Rate Method: First Step</vt:lpstr>
      <vt:lpstr>Departmental Overhead Rate Method: Second Step (1 of 2)</vt:lpstr>
      <vt:lpstr>Departmental Overhead Rate Method: Second Step (2 of 2)</vt:lpstr>
      <vt:lpstr>Departmental Overhead Rate Method: Third Step (1 of 2)  </vt:lpstr>
      <vt:lpstr>Departmental Overhead Rate Method: Third Step (2 of 2)</vt:lpstr>
      <vt:lpstr>Departmental Overhead Rate Method: Fourth Step</vt:lpstr>
      <vt:lpstr>Identify and assess advantages and disadvantages of the plantwide overhead and departmental overhead rate methods.</vt:lpstr>
      <vt:lpstr>PowerPoint Presentation</vt:lpstr>
      <vt:lpstr> Departmental Overhead Rate Method Advantages and Disadvantages  </vt:lpstr>
      <vt:lpstr>   Explain cost flows for activity-based costing. </vt:lpstr>
      <vt:lpstr>Cost Flows Under Activity-Based Costing</vt:lpstr>
      <vt:lpstr>Allocate overhead costs to products using activity-based costing. </vt:lpstr>
      <vt:lpstr>Applying Activity-Based Costing</vt:lpstr>
      <vt:lpstr>Step 1: Identify Activities and the Costs They Cause (1 of 2)</vt:lpstr>
      <vt:lpstr>Step 1: Identify Activities and the Costs They Cause (2 of 2)</vt:lpstr>
      <vt:lpstr>Step 2: Trace Overhead Costs to Activity Cost Pools (1 of 2)</vt:lpstr>
      <vt:lpstr>Step 2: Trace Overhead Cost to Activity Cost Pools (2 of 2)</vt:lpstr>
      <vt:lpstr>Step 3: Determine Activity Rates (1 of 4)</vt:lpstr>
      <vt:lpstr>Step 3: Determine Activity Rates (2 of 4)</vt:lpstr>
      <vt:lpstr>Step 3: Determine Activity Rates (3 of 4)</vt:lpstr>
      <vt:lpstr>Step 3: Determine Activity Rates (4 of 4)</vt:lpstr>
      <vt:lpstr>Step 4: Assign Overhead Costs to Cost Objects (1 of 4)</vt:lpstr>
      <vt:lpstr>Step 4: Assign Overhead Costs to Cost Objects (2 of 4)</vt:lpstr>
      <vt:lpstr>Step 4: Assign Overhead Costs to Cost Objects (3 of 4)</vt:lpstr>
      <vt:lpstr>Step 4: Assign Overhead Costs to Cost Objects (4 of 4)</vt:lpstr>
      <vt:lpstr>Comparison of Overhead  Allocations by Method</vt:lpstr>
      <vt:lpstr>   Identify and assess advantages and disadvantages of activity-based costing. </vt:lpstr>
      <vt:lpstr>Activity-Based Costing Advantages and Disadvantages</vt:lpstr>
      <vt:lpstr>   Describe the four types of activities that cause overhead costs.</vt:lpstr>
      <vt:lpstr>Types of activities</vt:lpstr>
      <vt:lpstr>Levels of Activities (1 of 4)</vt:lpstr>
      <vt:lpstr>Levels of Activities (2 of 4)</vt:lpstr>
      <vt:lpstr>Levels of Activities (3 of 4)</vt:lpstr>
      <vt:lpstr>Levels of Activities (4 of 4)</vt:lpstr>
      <vt:lpstr>Examples of Activity Levels (1 of 2)</vt:lpstr>
      <vt:lpstr>Examples of Activity Levels (2 of 2)</vt:lpstr>
      <vt:lpstr>Costs of Quality</vt:lpstr>
      <vt:lpstr>Costs of Good and Poor Quality</vt:lpstr>
      <vt:lpstr>Lean Operations</vt:lpstr>
      <vt:lpstr>ABC for Service Providers</vt:lpstr>
      <vt:lpstr>Customer Profitability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Domenico A. Tavella</dc:creator>
  <cp:lastModifiedBy>Sanders, Christina</cp:lastModifiedBy>
  <cp:revision>603</cp:revision>
  <dcterms:created xsi:type="dcterms:W3CDTF">2006-01-05T18:53:25Z</dcterms:created>
  <dcterms:modified xsi:type="dcterms:W3CDTF">2018-11-05T18:57:19Z</dcterms:modified>
</cp:coreProperties>
</file>