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6.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7.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8.bin" ContentType="application/vnd.openxmlformats-officedocument.oleObject"/>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627" r:id="rId2"/>
    <p:sldId id="733" r:id="rId3"/>
    <p:sldId id="709" r:id="rId4"/>
    <p:sldId id="561" r:id="rId5"/>
    <p:sldId id="734" r:id="rId6"/>
    <p:sldId id="632" r:id="rId7"/>
    <p:sldId id="656" r:id="rId8"/>
    <p:sldId id="655" r:id="rId9"/>
    <p:sldId id="710" r:id="rId10"/>
    <p:sldId id="689" r:id="rId11"/>
    <p:sldId id="648" r:id="rId12"/>
    <p:sldId id="647" r:id="rId13"/>
    <p:sldId id="646" r:id="rId14"/>
    <p:sldId id="691" r:id="rId15"/>
    <p:sldId id="692" r:id="rId16"/>
    <p:sldId id="644" r:id="rId17"/>
    <p:sldId id="695" r:id="rId18"/>
    <p:sldId id="696" r:id="rId19"/>
    <p:sldId id="641" r:id="rId20"/>
    <p:sldId id="639" r:id="rId21"/>
    <p:sldId id="714" r:id="rId22"/>
    <p:sldId id="715" r:id="rId23"/>
    <p:sldId id="708" r:id="rId24"/>
    <p:sldId id="716" r:id="rId25"/>
    <p:sldId id="633" r:id="rId26"/>
    <p:sldId id="669" r:id="rId27"/>
    <p:sldId id="665" r:id="rId28"/>
    <p:sldId id="720" r:id="rId29"/>
    <p:sldId id="722" r:id="rId30"/>
    <p:sldId id="721" r:id="rId31"/>
    <p:sldId id="723" r:id="rId32"/>
    <p:sldId id="728" r:id="rId33"/>
    <p:sldId id="727" r:id="rId34"/>
    <p:sldId id="717" r:id="rId35"/>
    <p:sldId id="674" r:id="rId36"/>
    <p:sldId id="673" r:id="rId37"/>
    <p:sldId id="726" r:id="rId38"/>
    <p:sldId id="631"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914400" rtl="0" eaLnBrk="1" latinLnBrk="0" hangingPunct="1">
      <a:defRPr sz="2400" kern="1200">
        <a:solidFill>
          <a:schemeClr val="tx1"/>
        </a:solidFill>
        <a:latin typeface="Times New Roman" pitchFamily="-107" charset="0"/>
        <a:ea typeface="+mn-ea"/>
        <a:cs typeface="+mn-cs"/>
      </a:defRPr>
    </a:lvl6pPr>
    <a:lvl7pPr marL="2743200" algn="l" defTabSz="914400" rtl="0" eaLnBrk="1" latinLnBrk="0" hangingPunct="1">
      <a:defRPr sz="2400" kern="1200">
        <a:solidFill>
          <a:schemeClr val="tx1"/>
        </a:solidFill>
        <a:latin typeface="Times New Roman" pitchFamily="-107" charset="0"/>
        <a:ea typeface="+mn-ea"/>
        <a:cs typeface="+mn-cs"/>
      </a:defRPr>
    </a:lvl7pPr>
    <a:lvl8pPr marL="3200400" algn="l" defTabSz="914400" rtl="0" eaLnBrk="1" latinLnBrk="0" hangingPunct="1">
      <a:defRPr sz="2400" kern="1200">
        <a:solidFill>
          <a:schemeClr val="tx1"/>
        </a:solidFill>
        <a:latin typeface="Times New Roman" pitchFamily="-107" charset="0"/>
        <a:ea typeface="+mn-ea"/>
        <a:cs typeface="+mn-cs"/>
      </a:defRPr>
    </a:lvl8pPr>
    <a:lvl9pPr marL="3657600" algn="l" defTabSz="9144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Mohr, April L (Jefferson)" initials="MAL(" lastIdx="2" clrIdx="1">
    <p:extLst/>
  </p:cmAuthor>
  <p:cmAuthor id="2" name="April Mohr" initials="AM" lastIdx="8" clrIdx="2">
    <p:extLst/>
  </p:cmAuthor>
  <p:cmAuthor id="3" name="Wanda Wong" initials="WW"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33CC"/>
    <a:srgbClr val="FFFFCC"/>
    <a:srgbClr val="666699"/>
    <a:srgbClr val="F9EFFF"/>
    <a:srgbClr val="F6E5FF"/>
    <a:srgbClr val="EBF7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9316" autoAdjust="0"/>
  </p:normalViewPr>
  <p:slideViewPr>
    <p:cSldViewPr>
      <p:cViewPr varScale="1">
        <p:scale>
          <a:sx n="88" d="100"/>
          <a:sy n="88" d="100"/>
        </p:scale>
        <p:origin x="-1312" y="-104"/>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14"/>
    </p:cViewPr>
  </p:sorterViewPr>
  <p:notesViewPr>
    <p:cSldViewPr>
      <p:cViewPr>
        <p:scale>
          <a:sx n="100" d="100"/>
          <a:sy n="100" d="100"/>
        </p:scale>
        <p:origin x="-864"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5"/>
          <p:cNvSpPr>
            <a:spLocks noChangeArrowheads="1"/>
          </p:cNvSpPr>
          <p:nvPr/>
        </p:nvSpPr>
        <p:spPr bwMode="auto">
          <a:xfrm>
            <a:off x="6019800" y="52388"/>
            <a:ext cx="771525" cy="271462"/>
          </a:xfrm>
          <a:prstGeom prst="rect">
            <a:avLst/>
          </a:prstGeom>
          <a:noFill/>
          <a:ln w="12700">
            <a:noFill/>
            <a:miter lim="800000"/>
            <a:headEnd/>
            <a:tailEnd/>
          </a:ln>
        </p:spPr>
        <p:txBody>
          <a:bodyPr lIns="90488" tIns="44450" rIns="90488" bIns="44450">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a:r>
              <a:rPr lang="en-US" altLang="en-US" sz="1200" dirty="0">
                <a:latin typeface="Arial" charset="0"/>
              </a:rPr>
              <a:t>22-</a:t>
            </a:r>
            <a:fld id="{853FD55C-7947-476D-877A-9C71FD0862B0}" type="slidenum">
              <a:rPr lang="en-US" altLang="en-US" sz="1200">
                <a:latin typeface="Arial" charset="0"/>
              </a:rPr>
              <a:pPr algn="r"/>
              <a:t>‹#›</a:t>
            </a:fld>
            <a:endParaRPr lang="en-US" altLang="en-US" sz="1200" dirty="0">
              <a:latin typeface="Arial" charset="0"/>
            </a:endParaRPr>
          </a:p>
        </p:txBody>
      </p:sp>
    </p:spTree>
    <p:extLst>
      <p:ext uri="{BB962C8B-B14F-4D97-AF65-F5344CB8AC3E}">
        <p14:creationId xmlns:p14="http://schemas.microsoft.com/office/powerpoint/2010/main" val="1729095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92200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43000" y="685800"/>
            <a:ext cx="4572000" cy="3429000"/>
          </a:xfrm>
          <a:ln/>
        </p:spPr>
      </p:sp>
      <p:sp>
        <p:nvSpPr>
          <p:cNvPr id="819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Chapter 19: Variable Costing and Analysis</a:t>
            </a:r>
          </a:p>
        </p:txBody>
      </p:sp>
    </p:spTree>
    <p:extLst>
      <p:ext uri="{BB962C8B-B14F-4D97-AF65-F5344CB8AC3E}">
        <p14:creationId xmlns:p14="http://schemas.microsoft.com/office/powerpoint/2010/main" val="302911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Exhibit 19.4 is split and is shown on two slides. This slide shows the absorption costing income statement, and expenses are grouped according to function.</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191612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This slide shows the variable costing income statement. This format is a </a:t>
            </a:r>
            <a:r>
              <a:rPr lang="en-US" altLang="en-US" i="1" dirty="0">
                <a:latin typeface="Times New Roman" pitchFamily="-107" charset="0"/>
              </a:rPr>
              <a:t>contribution margin income statement</a:t>
            </a:r>
            <a:r>
              <a:rPr lang="en-US" altLang="en-US" dirty="0">
                <a:latin typeface="Times New Roman" pitchFamily="-107" charset="0"/>
              </a:rPr>
              <a:t> with expenses grouped according to cost behavior. Contribution</a:t>
            </a:r>
            <a:r>
              <a:rPr lang="en-US" altLang="en-US" baseline="0" dirty="0">
                <a:latin typeface="Times New Roman" pitchFamily="-107" charset="0"/>
              </a:rPr>
              <a:t> margin is the excess of sales over variable </a:t>
            </a:r>
            <a:r>
              <a:rPr lang="en-US" altLang="en-US" baseline="0" dirty="0" smtClean="0">
                <a:latin typeface="Times New Roman" pitchFamily="-107" charset="0"/>
              </a:rPr>
              <a:t>costs. </a:t>
            </a:r>
            <a:r>
              <a:rPr lang="en-US" altLang="en-US" dirty="0" smtClean="0">
                <a:latin typeface="Times New Roman" pitchFamily="-107" charset="0"/>
              </a:rPr>
              <a:t>As </a:t>
            </a:r>
            <a:r>
              <a:rPr lang="en-US" altLang="en-US" dirty="0">
                <a:latin typeface="Times New Roman" pitchFamily="-107" charset="0"/>
              </a:rPr>
              <a:t>was seen on the previous slide that depicted absorption costing, the net income is also $580,000</a:t>
            </a:r>
            <a:r>
              <a:rPr lang="en-US" altLang="en-US" dirty="0" smtClean="0">
                <a:latin typeface="Times New Roman" pitchFamily="-107" charset="0"/>
              </a:rPr>
              <a:t>.</a:t>
            </a:r>
            <a:r>
              <a:rPr lang="en-US" altLang="en-US" baseline="0" dirty="0" smtClean="0">
                <a:latin typeface="Times New Roman" pitchFamily="-107" charset="0"/>
              </a:rPr>
              <a:t> </a:t>
            </a:r>
            <a:r>
              <a:rPr lang="en-US" altLang="en-US" dirty="0" smtClean="0">
                <a:latin typeface="Times New Roman" pitchFamily="-107" charset="0"/>
              </a:rPr>
              <a:t>This </a:t>
            </a:r>
            <a:r>
              <a:rPr lang="en-US" altLang="en-US" dirty="0">
                <a:latin typeface="Times New Roman" pitchFamily="-107" charset="0"/>
              </a:rPr>
              <a:t>is because when the quantity produced equals the quantity sold, the net income amounts will be identical under both the absorption and variable costing methods.</a:t>
            </a:r>
          </a:p>
          <a:p>
            <a:endParaRPr lang="en-US" altLang="en-US" dirty="0">
              <a:latin typeface="Times New Roman" pitchFamily="-107" charset="0"/>
            </a:endParaRPr>
          </a:p>
        </p:txBody>
      </p:sp>
    </p:spTree>
    <p:extLst>
      <p:ext uri="{BB962C8B-B14F-4D97-AF65-F5344CB8AC3E}">
        <p14:creationId xmlns:p14="http://schemas.microsoft.com/office/powerpoint/2010/main" val="354199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Exhibit 19.5 reorganizes the information from Exhibit 19.4 to show the assignment of costs to different expenses and assets under both absorption costing and variable costing. In this year, there are no units in ending inventory, so the finished goods inventory is $0 under both methods. When units produced equal units sold, there is no difference in total expenses reported on the income statement. Yet, there is a difference in what categories receive those costs. Absorption costing assigns $1,500,000 to cost of goods sold compared to $900,000 for variable costing. The $600,000 difference is a period cost for variable costing.</a:t>
            </a:r>
          </a:p>
          <a:p>
            <a:endParaRPr lang="en-US" altLang="en-US" dirty="0">
              <a:latin typeface="Times New Roman" pitchFamily="-107" charset="0"/>
            </a:endParaRPr>
          </a:p>
        </p:txBody>
      </p:sp>
    </p:spTree>
    <p:extLst>
      <p:ext uri="{BB962C8B-B14F-4D97-AF65-F5344CB8AC3E}">
        <p14:creationId xmlns:p14="http://schemas.microsoft.com/office/powerpoint/2010/main" val="255798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What happens if IceAge produces more units than it sells? Let’s look at 2018 when IceAge produced 60,000 units but sold only 40,000 units?</a:t>
            </a:r>
          </a:p>
          <a:p>
            <a:endParaRPr lang="en-US" altLang="en-US" dirty="0">
              <a:latin typeface="Times New Roman" pitchFamily="-107" charset="0"/>
            </a:endParaRPr>
          </a:p>
          <a:p>
            <a:r>
              <a:rPr lang="en-US" altLang="en-US" dirty="0">
                <a:latin typeface="Times New Roman" pitchFamily="-107" charset="0"/>
              </a:rPr>
              <a:t>This slide shows the variable costing income statement for 2018. In this year, 60,000 units were produced, which is the same as in 2017. However, only 40,000 units were sold. Net income for this year will be $120,000 and there will exist 20,000 units in ending inventory that will be carried over to the next year. (This is derived by taking the 60,000 units made and subtracting the 40,000 units sold.)</a:t>
            </a:r>
          </a:p>
          <a:p>
            <a:endParaRPr lang="en-US" altLang="en-US" dirty="0">
              <a:latin typeface="Times New Roman" pitchFamily="-107" charset="0"/>
            </a:endParaRPr>
          </a:p>
        </p:txBody>
      </p:sp>
    </p:spTree>
    <p:extLst>
      <p:ext uri="{BB962C8B-B14F-4D97-AF65-F5344CB8AC3E}">
        <p14:creationId xmlns:p14="http://schemas.microsoft.com/office/powerpoint/2010/main" val="144286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Using absorption costing there will still be 20,000 units in ending inventory but the net income reported in 2018 will be $200,000 higher. The cause of this $200,000 difference rests with the different treatment of fixed overhead under the two costing methods. </a:t>
            </a:r>
            <a:r>
              <a:rPr lang="en-US" altLang="en-US" dirty="0" smtClean="0">
                <a:latin typeface="Times New Roman" pitchFamily="-107" charset="0"/>
              </a:rPr>
              <a:t>Let’s </a:t>
            </a:r>
            <a:r>
              <a:rPr lang="en-US" altLang="en-US" dirty="0">
                <a:latin typeface="Times New Roman" pitchFamily="-107" charset="0"/>
              </a:rPr>
              <a:t>investigate this further.</a:t>
            </a:r>
          </a:p>
        </p:txBody>
      </p:sp>
    </p:spTree>
    <p:extLst>
      <p:ext uri="{BB962C8B-B14F-4D97-AF65-F5344CB8AC3E}">
        <p14:creationId xmlns:p14="http://schemas.microsoft.com/office/powerpoint/2010/main" val="60404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This slide shows the variable costing income statement for 2018 that we saw earlier in the presentation</a:t>
            </a:r>
            <a:r>
              <a:rPr lang="en-US" altLang="en-US" dirty="0" smtClean="0">
                <a:latin typeface="Times New Roman" pitchFamily="-107" charset="0"/>
              </a:rPr>
              <a:t>.</a:t>
            </a:r>
            <a:endParaRPr lang="en-US" altLang="en-US" dirty="0">
              <a:latin typeface="Times New Roman" pitchFamily="-107" charset="0"/>
            </a:endParaRPr>
          </a:p>
          <a:p>
            <a:endParaRPr lang="en-US" altLang="en-US" dirty="0">
              <a:latin typeface="Times New Roman" pitchFamily="-107" charset="0"/>
            </a:endParaRPr>
          </a:p>
          <a:p>
            <a:r>
              <a:rPr lang="en-US" altLang="en-US" dirty="0">
                <a:latin typeface="Times New Roman" pitchFamily="-107" charset="0"/>
              </a:rPr>
              <a:t>Under variable costing, the net income was $120,000, which is $200,000 less than under absorption costing. As mentioned on a previous slide, the cause of this $200,000 difference rests with the treatment of fixed overhead under the two costing methods. Variable costing expenses the $600,000 of fixed manufacturing overhead as a period </a:t>
            </a:r>
            <a:r>
              <a:rPr lang="en-US" altLang="en-US" dirty="0" smtClean="0">
                <a:latin typeface="Times New Roman" pitchFamily="-107" charset="0"/>
              </a:rPr>
              <a:t>cost </a:t>
            </a:r>
            <a:r>
              <a:rPr lang="en-US" altLang="en-US" dirty="0">
                <a:latin typeface="Times New Roman" pitchFamily="-107" charset="0"/>
              </a:rPr>
              <a:t>and absorption costing expenses factory overhead based on the number of units sold, so net income is lower under variable costing by $200,000 (20,000 units </a:t>
            </a:r>
            <a:r>
              <a:rPr lang="en-US" b="0" i="0" dirty="0" smtClean="0">
                <a:latin typeface="Calibri"/>
                <a:ea typeface="ＭＳ ゴシック"/>
                <a:cs typeface="Calibri"/>
              </a:rPr>
              <a:t>×</a:t>
            </a:r>
            <a:r>
              <a:rPr lang="en-US" altLang="en-US" dirty="0" smtClean="0">
                <a:latin typeface="Times New Roman" pitchFamily="-107" charset="0"/>
              </a:rPr>
              <a:t> $</a:t>
            </a:r>
            <a:r>
              <a:rPr lang="en-US" altLang="en-US" dirty="0">
                <a:latin typeface="Times New Roman" pitchFamily="-107" charset="0"/>
              </a:rPr>
              <a:t>10).</a:t>
            </a:r>
          </a:p>
          <a:p>
            <a:endParaRPr lang="en-US" altLang="en-US" dirty="0">
              <a:latin typeface="Times New Roman" pitchFamily="-107" charset="0"/>
            </a:endParaRPr>
          </a:p>
        </p:txBody>
      </p:sp>
    </p:spTree>
    <p:extLst>
      <p:ext uri="{BB962C8B-B14F-4D97-AF65-F5344CB8AC3E}">
        <p14:creationId xmlns:p14="http://schemas.microsoft.com/office/powerpoint/2010/main" val="328173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Exhibit 19.7 reorganizes the information from Exhibit 19.6 to show the assignment of costs to different expenses and assets under both absorption costing and variable costing. When units produced exceeds units sold there is a difference in total costs assigned. As a result, income under absorption costing is greater than under variable costing because of the greater fixed overhead cost allocated to ending inventory (asset) under absorption costing. Those cost differences extend to cost of goods sold, ending inventory, and period costs. </a:t>
            </a:r>
          </a:p>
        </p:txBody>
      </p:sp>
    </p:spTree>
    <p:extLst>
      <p:ext uri="{BB962C8B-B14F-4D97-AF65-F5344CB8AC3E}">
        <p14:creationId xmlns:p14="http://schemas.microsoft.com/office/powerpoint/2010/main" val="66360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By now you should be able to predict what will happen if units produced are less than units sold. let’s look at IceAge’s 2019 income statement under absorption costing where the units produced are less than the units sold. In 2019, IceAge produced 60,000 units and sold 80,000 units. </a:t>
            </a:r>
            <a:r>
              <a:rPr lang="en-US" altLang="en-US" dirty="0" smtClean="0">
                <a:latin typeface="Times New Roman" pitchFamily="-107" charset="0"/>
              </a:rPr>
              <a:t>Thus</a:t>
            </a:r>
            <a:r>
              <a:rPr lang="en-US" altLang="en-US" dirty="0">
                <a:latin typeface="Times New Roman" pitchFamily="-107" charset="0"/>
              </a:rPr>
              <a:t>, IceAge produced 20,000 units fewer than it sold. This means the company sold all that it produced during the period and it sold all of its beginning finished goods inventory as well.</a:t>
            </a:r>
          </a:p>
          <a:p>
            <a:endParaRPr lang="en-US" altLang="en-US" dirty="0">
              <a:latin typeface="Times New Roman" pitchFamily="-107" charset="0"/>
            </a:endParaRPr>
          </a:p>
        </p:txBody>
      </p:sp>
    </p:spTree>
    <p:extLst>
      <p:ext uri="{BB962C8B-B14F-4D97-AF65-F5344CB8AC3E}">
        <p14:creationId xmlns:p14="http://schemas.microsoft.com/office/powerpoint/2010/main" val="374069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IceAge’s income reported for 2019 under variable costing is $200,000 more than that under absorption costing. The income statements reveal that income is $840,000 under absorption costing, but it is $1,040,000 under variable costing. </a:t>
            </a:r>
            <a:r>
              <a:rPr lang="en-US" altLang="en-US" dirty="0" smtClean="0">
                <a:latin typeface="Times New Roman" pitchFamily="-107" charset="0"/>
              </a:rPr>
              <a:t>This </a:t>
            </a:r>
            <a:r>
              <a:rPr lang="en-US" altLang="en-US" dirty="0">
                <a:latin typeface="Times New Roman" pitchFamily="-107" charset="0"/>
              </a:rPr>
              <a:t>$200,000 difference is due to the treatment of fixed overhead. Beginning inventory in 2019 under absorption costing included $200,000 of fixed overhead cost incurred in 2018 but is assigned to cost of goods sold in 2019 under absorption costing.</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79537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Exhibit 19.9 reorganizes the information from Exhibit 19.8 to show the assignment of costs to different expenses and assets under both absorption costing and variable costing. When quantity produced is less than quantity sold there is a difference in total costs assigned.</a:t>
            </a:r>
          </a:p>
          <a:p>
            <a:endParaRPr lang="en-US" altLang="en-US" dirty="0">
              <a:latin typeface="Times New Roman" pitchFamily="-107"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itchFamily="-107" charset="0"/>
              </a:rPr>
              <a:t>Specifically, beginning inventory in 2019 under absorption costing was $500,000 (20,000 units </a:t>
            </a:r>
            <a:r>
              <a:rPr lang="en-US" altLang="en-US" dirty="0" smtClean="0">
                <a:latin typeface="Times New Roman" pitchFamily="-107" charset="0"/>
              </a:rPr>
              <a:t>× </a:t>
            </a:r>
            <a:r>
              <a:rPr lang="en-US" altLang="en-US" dirty="0">
                <a:latin typeface="Times New Roman" pitchFamily="-107" charset="0"/>
              </a:rPr>
              <a:t>$25), whereas it was only $300,000 (20,000 units </a:t>
            </a:r>
            <a:r>
              <a:rPr lang="en-US" b="0" i="0" dirty="0" smtClean="0">
                <a:latin typeface="Calibri"/>
                <a:ea typeface="ＭＳ ゴシック"/>
                <a:cs typeface="Calibri"/>
              </a:rPr>
              <a:t>×</a:t>
            </a:r>
            <a:r>
              <a:rPr lang="en-US" altLang="en-US" dirty="0" smtClean="0">
                <a:latin typeface="Times New Roman" pitchFamily="-107" charset="0"/>
              </a:rPr>
              <a:t> </a:t>
            </a:r>
            <a:r>
              <a:rPr lang="en-US" altLang="en-US" dirty="0">
                <a:latin typeface="Times New Roman" pitchFamily="-107" charset="0"/>
              </a:rPr>
              <a:t>$15) under variable costing. Consequently, when that inventory is sold in 2017, </a:t>
            </a:r>
            <a:r>
              <a:rPr lang="en-US" altLang="en-US" dirty="0" smtClean="0">
                <a:latin typeface="Times New Roman" pitchFamily="-107" charset="0"/>
              </a:rPr>
              <a:t>that </a:t>
            </a:r>
            <a:r>
              <a:rPr lang="en-US" altLang="en-US" dirty="0">
                <a:latin typeface="Times New Roman" pitchFamily="-107" charset="0"/>
              </a:rPr>
              <a:t>$200,000 difference in inventory is included in cost of goods sold under absorption costing, thus, the 2019 income under absorption costing is $200,000 less </a:t>
            </a:r>
            <a:r>
              <a:rPr lang="en-US" altLang="en-US" dirty="0" smtClean="0">
                <a:latin typeface="Times New Roman" pitchFamily="-107" charset="0"/>
              </a:rPr>
              <a:t>than </a:t>
            </a:r>
            <a:r>
              <a:rPr lang="en-US" altLang="en-US" dirty="0">
                <a:latin typeface="Times New Roman" pitchFamily="-107" charset="0"/>
              </a:rPr>
              <a:t>the income under variable costing. </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80321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2955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latin typeface="Times New Roman" pitchFamily="-107" charset="0"/>
              </a:rPr>
              <a:t>Let’s look at a summary of IceAge’s income over the last three years under both absorption and variable costing. </a:t>
            </a:r>
            <a:r>
              <a:rPr lang="en-US" altLang="en-US" dirty="0" smtClean="0">
                <a:latin typeface="Times New Roman" pitchFamily="-107" charset="0"/>
              </a:rPr>
              <a:t>Income </a:t>
            </a:r>
            <a:r>
              <a:rPr lang="en-US" altLang="en-US" dirty="0">
                <a:latin typeface="Times New Roman" pitchFamily="-107" charset="0"/>
              </a:rPr>
              <a:t>reported under both variable costing and absorption costing for the period 2017 through 2019 for IceAge is summarized in Exhibit 19.10. Total income is $1,740,000 for this time period </a:t>
            </a:r>
            <a:r>
              <a:rPr lang="en-US" altLang="en-US" dirty="0" smtClean="0">
                <a:latin typeface="Times New Roman" pitchFamily="-107" charset="0"/>
              </a:rPr>
              <a:t>under </a:t>
            </a:r>
            <a:r>
              <a:rPr lang="en-US" altLang="en-US" i="1" dirty="0" smtClean="0">
                <a:latin typeface="Times New Roman" pitchFamily="-107" charset="0"/>
              </a:rPr>
              <a:t>both </a:t>
            </a:r>
            <a:r>
              <a:rPr lang="en-US" altLang="en-US" dirty="0">
                <a:latin typeface="Times New Roman" pitchFamily="-107" charset="0"/>
              </a:rPr>
              <a:t>methods. Further, income under absorption costing and that under variable costing differ whenever the quantity produced and the quantity sold differ. These differences are due to the different timing with which fixed overhead costs are reported in income under the two methods. Specifically, income under absorption costing is higher when more units are produced relative to sales, and is lower when fewer units are produced than are sold. In our illustration using IceAge, the total number of units produced over 2017-2019 was exactly equal to the number of units sold over that period. This meant that the difference between absorption costing income and variable costing income for the </a:t>
            </a:r>
            <a:r>
              <a:rPr lang="en-US" altLang="en-US" i="1" dirty="0">
                <a:latin typeface="Times New Roman" pitchFamily="-107" charset="0"/>
              </a:rPr>
              <a:t>total</a:t>
            </a:r>
            <a:r>
              <a:rPr lang="en-US" altLang="en-US" dirty="0">
                <a:latin typeface="Times New Roman" pitchFamily="-107" charset="0"/>
              </a:rPr>
              <a:t> three-year period is zero. In reality, it is unusual for production and sales quantities to exactly equal each other over such a short period of time. We normally will see differences in income for these two methods extending over several years.</a:t>
            </a:r>
          </a:p>
        </p:txBody>
      </p:sp>
    </p:spTree>
    <p:extLst>
      <p:ext uri="{BB962C8B-B14F-4D97-AF65-F5344CB8AC3E}">
        <p14:creationId xmlns:p14="http://schemas.microsoft.com/office/powerpoint/2010/main" val="214951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0938" y="692150"/>
            <a:ext cx="4556125" cy="3416300"/>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243190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Given the advantages of both variable costing and absorption costing, we need to apply and understand both methods. For example, companies can use variable costing for internal reporting and business decisions but they must use absorption costing for external reporting and tax reporting. For companies concerned about maintaining two costing systems, we can readily convert reports under variable costing to those using absorption costing. </a:t>
            </a:r>
            <a:br>
              <a:rPr lang="en-US" altLang="en-US" dirty="0">
                <a:latin typeface="Times New Roman" pitchFamily="-107" charset="0"/>
              </a:rPr>
            </a:br>
            <a:r>
              <a:rPr lang="en-US" altLang="en-US" dirty="0">
                <a:latin typeface="Times New Roman" pitchFamily="-107" charset="0"/>
              </a:rPr>
              <a:t/>
            </a:r>
            <a:br>
              <a:rPr lang="en-US" altLang="en-US" dirty="0">
                <a:latin typeface="Times New Roman" pitchFamily="-107" charset="0"/>
              </a:rPr>
            </a:br>
            <a:r>
              <a:rPr lang="en-US" altLang="en-US" dirty="0">
                <a:solidFill>
                  <a:schemeClr val="bg1"/>
                </a:solidFill>
                <a:latin typeface="Calibri" pitchFamily="-107" charset="0"/>
              </a:rPr>
              <a:t>Income under variable costing is restated to that under absorption costing by adding the fixed cost in ending inventory and subtracting the fixed cost in beginning inventory. The formula for this calculation is shown here in Exhibit 19.11</a:t>
            </a:r>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945258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07" charset="0"/>
            </a:endParaRPr>
          </a:p>
          <a:p>
            <a:r>
              <a:rPr lang="en-US" altLang="en-US" dirty="0">
                <a:latin typeface="Times New Roman" pitchFamily="-107" charset="0"/>
              </a:rPr>
              <a:t>To illustrate how easy it is to convert income from variable costing to absorption costing, let’s again refer to IceAge’s data for the three years 2017 through 2019 which is shown here in Exhibit 19.12.</a:t>
            </a:r>
          </a:p>
          <a:p>
            <a:endParaRPr lang="en-US" altLang="en-US" dirty="0">
              <a:latin typeface="Times New Roman" pitchFamily="-107" charset="0"/>
            </a:endParaRPr>
          </a:p>
          <a:p>
            <a:r>
              <a:rPr lang="en-US" altLang="en-US" dirty="0">
                <a:latin typeface="Times New Roman" pitchFamily="-107" charset="0"/>
              </a:rPr>
              <a:t>Exhibit 19.12 shows the computations of absorption</a:t>
            </a:r>
            <a:r>
              <a:rPr lang="en-US" altLang="en-US" baseline="0" dirty="0">
                <a:latin typeface="Times New Roman" pitchFamily="-107" charset="0"/>
              </a:rPr>
              <a:t> costing income</a:t>
            </a:r>
            <a:r>
              <a:rPr lang="en-US" altLang="en-US" dirty="0">
                <a:latin typeface="Times New Roman" pitchFamily="-107" charset="0"/>
              </a:rPr>
              <a:t>. To restate variable costing income to absorption costing income for 2018, add back the fixed overhead cost deferred in ending inventory. Similarly, to restate variable costing income to absorption costing income for 2017, deduct the fixed overhead cost recognized from beginning inventory, which was incurred in 2018, but expensed in the 2019 cost of goods sold when the inventory was sold.</a:t>
            </a:r>
          </a:p>
        </p:txBody>
      </p:sp>
    </p:spTree>
    <p:extLst>
      <p:ext uri="{BB962C8B-B14F-4D97-AF65-F5344CB8AC3E}">
        <p14:creationId xmlns:p14="http://schemas.microsoft.com/office/powerpoint/2010/main" val="2358175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03591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Times New Roman" pitchFamily="-107" charset="0"/>
              </a:rPr>
              <a:t>What would happen if IceAge’s manager decided to produce 100,000 units instead of 60,000? The 40,000 extra units would be stored in inventory. What would the income look like? </a:t>
            </a:r>
            <a:r>
              <a:rPr lang="en-US" altLang="en-US" dirty="0" smtClean="0">
                <a:latin typeface="Times New Roman" pitchFamily="-107" charset="0"/>
              </a:rPr>
              <a:t>The </a:t>
            </a:r>
            <a:r>
              <a:rPr lang="en-US" altLang="en-US" dirty="0">
                <a:latin typeface="Times New Roman" pitchFamily="-107" charset="0"/>
              </a:rPr>
              <a:t>left side of Exhibit 19.13 shows the product cost per unit under absorption costing when 60,000 units are produced. The right side shows unit costs when 100,000 units are produced. Total product cost </a:t>
            </a:r>
            <a:r>
              <a:rPr lang="en-US" altLang="en-US" i="1" dirty="0">
                <a:latin typeface="Times New Roman" pitchFamily="-107" charset="0"/>
              </a:rPr>
              <a:t>per unit</a:t>
            </a:r>
            <a:r>
              <a:rPr lang="en-US" altLang="en-US" dirty="0">
                <a:latin typeface="Times New Roman" pitchFamily="-107" charset="0"/>
              </a:rPr>
              <a:t> is $4 less when 100,000 units are produced. This difference is because the company is spreading the $600,000 fixed overhead cost over 40,000 more units when 100,000 units are produced than when 60,000 are produced.</a:t>
            </a:r>
          </a:p>
          <a:p>
            <a:r>
              <a:rPr lang="en-US" altLang="en-US" dirty="0">
                <a:latin typeface="Times New Roman" pitchFamily="-107" charset="0"/>
              </a:rPr>
              <a:t>The difference in product cost per unit impacts income reporting. Exhibit 19.14, on the next slide, presents the income statement under absorption costing for the two alternative production levels.</a:t>
            </a:r>
          </a:p>
        </p:txBody>
      </p:sp>
    </p:spTree>
    <p:extLst>
      <p:ext uri="{BB962C8B-B14F-4D97-AF65-F5344CB8AC3E}">
        <p14:creationId xmlns:p14="http://schemas.microsoft.com/office/powerpoint/2010/main" val="4067931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Common sense suggests that because the company’s variable cost per unit, total fixed costs, and sales are identical in both case, merely producing more units and creating excess ending inventory should not increase income. Income under absorption costing is $240,000 greater if IceAge produces 40,000 more units than necessary and builds up ending inventory. The reason is that $240,000 of fixed overhead (40,000 </a:t>
            </a:r>
            <a:r>
              <a:rPr lang="en-US" altLang="en-US" dirty="0" smtClean="0">
                <a:latin typeface="Times New Roman" pitchFamily="-107" charset="0"/>
              </a:rPr>
              <a:t>units </a:t>
            </a:r>
            <a:r>
              <a:rPr lang="en-US" b="0" i="0" dirty="0" smtClean="0">
                <a:latin typeface="Calibri"/>
                <a:ea typeface="ＭＳ ゴシック"/>
                <a:cs typeface="Calibri"/>
              </a:rPr>
              <a:t>× </a:t>
            </a:r>
            <a:r>
              <a:rPr lang="en-US" altLang="en-US" dirty="0" smtClean="0">
                <a:latin typeface="Times New Roman" pitchFamily="-107" charset="0"/>
              </a:rPr>
              <a:t>$</a:t>
            </a:r>
            <a:r>
              <a:rPr lang="en-US" altLang="en-US" dirty="0">
                <a:latin typeface="Times New Roman" pitchFamily="-107" charset="0"/>
              </a:rPr>
              <a:t>6) is assigned to ending inventory instead of being expensed in 2017. This shows that a manager can increase income just by producing more and disregarding whether the excess units can be sold or not.</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646613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This incentive problem encourages inventory build-up, which leads to increased costs in storage, financing, and obsolescence. If the excess inventory is never sold, it will be disposed of at a loss.</a:t>
            </a:r>
          </a:p>
          <a:p>
            <a:r>
              <a:rPr lang="en-US" altLang="en-US" dirty="0">
                <a:latin typeface="Times New Roman" pitchFamily="-107" charset="0"/>
              </a:rPr>
              <a:t>This is not the case when variable costing is used in a company. Exhibit 19.15 shows that managers cannot increase income by merely increasing production without increasing sales. </a:t>
            </a:r>
            <a:r>
              <a:rPr lang="en-US" altLang="en-US" dirty="0" smtClean="0">
                <a:latin typeface="Times New Roman" pitchFamily="-107" charset="0"/>
              </a:rPr>
              <a:t>Under </a:t>
            </a:r>
            <a:r>
              <a:rPr lang="en-US" altLang="en-US" dirty="0">
                <a:latin typeface="Times New Roman" pitchFamily="-107" charset="0"/>
              </a:rPr>
              <a:t>variable costing, companies increase income by selling more , not by producing excess inventory.</a:t>
            </a:r>
          </a:p>
        </p:txBody>
      </p:sp>
    </p:spTree>
    <p:extLst>
      <p:ext uri="{BB962C8B-B14F-4D97-AF65-F5344CB8AC3E}">
        <p14:creationId xmlns:p14="http://schemas.microsoft.com/office/powerpoint/2010/main" val="2594905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29007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itchFamily="-107" charset="0"/>
              </a:rPr>
              <a:t>Over the long run, price must be high enough to cover all costs, including variable costs and fixed costs, and still provide an acceptable return to owners. For this purpose, absorption cost information is useful because it reflects the full costs that sales must exceed for the company to be profitable.</a:t>
            </a:r>
          </a:p>
        </p:txBody>
      </p:sp>
    </p:spTree>
    <p:extLst>
      <p:ext uri="{BB962C8B-B14F-4D97-AF65-F5344CB8AC3E}">
        <p14:creationId xmlns:p14="http://schemas.microsoft.com/office/powerpoint/2010/main" val="246636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20642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itchFamily="-107" charset="0"/>
              </a:rPr>
              <a:t>We can use a three-step process to determine product selling prices:</a:t>
            </a:r>
          </a:p>
          <a:p>
            <a:r>
              <a:rPr lang="en-US" altLang="en-US" b="1" i="1" dirty="0">
                <a:latin typeface="Times New Roman" pitchFamily="-107" charset="0"/>
              </a:rPr>
              <a:t>Step 1: </a:t>
            </a:r>
            <a:r>
              <a:rPr lang="en-US" altLang="en-US" dirty="0">
                <a:latin typeface="Times New Roman" pitchFamily="-107" charset="0"/>
              </a:rPr>
              <a:t>Determine the product cost per unit using absorption costing.</a:t>
            </a:r>
          </a:p>
          <a:p>
            <a:r>
              <a:rPr lang="en-US" altLang="en-US" b="1" i="1" dirty="0">
                <a:latin typeface="Times New Roman" pitchFamily="-107" charset="0"/>
              </a:rPr>
              <a:t>Step 2: </a:t>
            </a:r>
            <a:r>
              <a:rPr lang="en-US" altLang="en-US" dirty="0">
                <a:latin typeface="Times New Roman" pitchFamily="-107" charset="0"/>
              </a:rPr>
              <a:t>Determine the target </a:t>
            </a:r>
            <a:r>
              <a:rPr lang="en-US" altLang="en-US" i="1" dirty="0">
                <a:latin typeface="Times New Roman" pitchFamily="-107" charset="0"/>
              </a:rPr>
              <a:t>markup </a:t>
            </a:r>
            <a:r>
              <a:rPr lang="en-US" altLang="en-US" dirty="0">
                <a:latin typeface="Times New Roman" pitchFamily="-107" charset="0"/>
              </a:rPr>
              <a:t>on product cost per unit.</a:t>
            </a:r>
          </a:p>
          <a:p>
            <a:r>
              <a:rPr lang="en-US" altLang="en-US" b="1" i="1" dirty="0">
                <a:latin typeface="Times New Roman" pitchFamily="-107" charset="0"/>
              </a:rPr>
              <a:t>Step 3: </a:t>
            </a:r>
            <a:r>
              <a:rPr lang="en-US" altLang="en-US" dirty="0">
                <a:latin typeface="Times New Roman" pitchFamily="-107" charset="0"/>
              </a:rPr>
              <a:t>Add the target markup to the product cost to find the target selling price</a:t>
            </a:r>
          </a:p>
        </p:txBody>
      </p:sp>
    </p:spTree>
    <p:extLst>
      <p:ext uri="{BB962C8B-B14F-4D97-AF65-F5344CB8AC3E}">
        <p14:creationId xmlns:p14="http://schemas.microsoft.com/office/powerpoint/2010/main" val="1107008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itchFamily="-107" charset="0"/>
              </a:rPr>
              <a:t>To illustrate, consider IceAge. Under absorption costing, its product cost is $25 per unit (from Exhibit 19.3). IceAge’s management must then determine a target markup on this product cost. This target markup could be based on industry averages, prices that have been charged in the past, or other information. In addition, this markup must be set high enough to cover selling and administrative expenses (both variable and fixed) that are excluded from product costs. In this example, IceAge targets a markup of 60% of absorption cost. With that information, the company computes a target selling price as in Exhibit 19.16 of $40 per unit. IceAge can use this target selling price as a starting point in setting prices.</a:t>
            </a:r>
          </a:p>
        </p:txBody>
      </p:sp>
    </p:spTree>
    <p:extLst>
      <p:ext uri="{BB962C8B-B14F-4D97-AF65-F5344CB8AC3E}">
        <p14:creationId xmlns:p14="http://schemas.microsoft.com/office/powerpoint/2010/main" val="4069012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692150"/>
            <a:ext cx="4556125" cy="3416300"/>
          </a:xfrm>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itchFamily="-107" charset="0"/>
              </a:rPr>
              <a:t>An effective management control practice is to hold managers responsible only for their </a:t>
            </a:r>
            <a:r>
              <a:rPr lang="en-US" altLang="en-US" b="1" dirty="0">
                <a:latin typeface="Times New Roman" pitchFamily="-107" charset="0"/>
              </a:rPr>
              <a:t>controllable costs. </a:t>
            </a:r>
            <a:r>
              <a:rPr lang="en-US" altLang="en-US" dirty="0">
                <a:latin typeface="Times New Roman" pitchFamily="-107" charset="0"/>
              </a:rPr>
              <a:t>A cost is controllable if a manager can determine or affect the amount incurred. </a:t>
            </a:r>
            <a:r>
              <a:rPr lang="en-US" altLang="en-US" b="1" dirty="0">
                <a:latin typeface="Times New Roman" pitchFamily="-107" charset="0"/>
              </a:rPr>
              <a:t>Uncontrollable costs </a:t>
            </a:r>
            <a:r>
              <a:rPr lang="en-US" altLang="en-US" dirty="0">
                <a:latin typeface="Times New Roman" pitchFamily="-107" charset="0"/>
              </a:rPr>
              <a:t>are not within the manager’s influence. </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1241343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Times New Roman" panose="02020603050405020304" pitchFamily="18" charset="0"/>
              </a:rPr>
              <a:t>Variable costing also applies to service companies. Since service companies do not produce inventory, the differences in income from absorption and variable costing shown for a manufacturer do not apply. Still, a focus </a:t>
            </a:r>
            <a:r>
              <a:rPr lang="en-US" dirty="0" smtClean="0">
                <a:effectLst/>
                <a:latin typeface="Times New Roman" panose="02020603050405020304" pitchFamily="18" charset="0"/>
              </a:rPr>
              <a:t>on</a:t>
            </a:r>
            <a:r>
              <a:rPr lang="en-US" baseline="0" dirty="0" smtClean="0">
                <a:effectLst/>
                <a:latin typeface="Times New Roman" panose="02020603050405020304" pitchFamily="18" charset="0"/>
              </a:rPr>
              <a:t> </a:t>
            </a:r>
            <a:r>
              <a:rPr lang="en-US" dirty="0" smtClean="0">
                <a:effectLst/>
                <a:latin typeface="Times New Roman" panose="02020603050405020304" pitchFamily="18" charset="0"/>
              </a:rPr>
              <a:t>variable </a:t>
            </a:r>
            <a:r>
              <a:rPr lang="en-US" dirty="0">
                <a:effectLst/>
                <a:latin typeface="Times New Roman" panose="02020603050405020304" pitchFamily="18" charset="0"/>
              </a:rPr>
              <a:t>costs can be useful in managerial decisions for service firms. One example is a hotel receiving an offer to reserve a large block of rooms</a:t>
            </a:r>
            <a:r>
              <a:rPr lang="en-US" baseline="0" dirty="0">
                <a:effectLst/>
                <a:latin typeface="Times New Roman" panose="02020603050405020304" pitchFamily="18" charset="0"/>
              </a:rPr>
              <a:t> at a discounted price. </a:t>
            </a:r>
            <a:r>
              <a:rPr lang="en-US" baseline="0" dirty="0" smtClean="0">
                <a:effectLst/>
                <a:latin typeface="Times New Roman" panose="02020603050405020304" pitchFamily="18" charset="0"/>
              </a:rPr>
              <a:t>Another </a:t>
            </a:r>
            <a:r>
              <a:rPr lang="en-US" baseline="0" dirty="0">
                <a:effectLst/>
                <a:latin typeface="Times New Roman" panose="02020603050405020304" pitchFamily="18" charset="0"/>
              </a:rPr>
              <a:t>example of </a:t>
            </a:r>
            <a:r>
              <a:rPr lang="en-US" dirty="0">
                <a:effectLst/>
                <a:latin typeface="Times New Roman" panose="02020603050405020304" pitchFamily="18" charset="0"/>
              </a:rPr>
              <a:t>“special order” pricing is for airlines when they sell tickets shortly before a flight at deeply discounted prices. If the discounted price exceeds variable costs, such sales increase contribution margin and net income.</a:t>
            </a:r>
          </a:p>
          <a:p>
            <a:endParaRPr lang="en-US" altLang="en-US" dirty="0">
              <a:latin typeface="Times New Roman" pitchFamily="-107" charset="0"/>
            </a:endParaRPr>
          </a:p>
        </p:txBody>
      </p:sp>
    </p:spTree>
    <p:extLst>
      <p:ext uri="{BB962C8B-B14F-4D97-AF65-F5344CB8AC3E}">
        <p14:creationId xmlns:p14="http://schemas.microsoft.com/office/powerpoint/2010/main" val="224175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1753119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Over the long run, price must be high enough to cover all costs, including variable costs and fixed costs, and still provide an acceptable return to owners. For this purpose, absorption cost information is useful because it reflects the sales level the company must obtain to be profitable.</a:t>
            </a:r>
          </a:p>
        </p:txBody>
      </p:sp>
    </p:spTree>
    <p:extLst>
      <p:ext uri="{BB962C8B-B14F-4D97-AF65-F5344CB8AC3E}">
        <p14:creationId xmlns:p14="http://schemas.microsoft.com/office/powerpoint/2010/main" val="1638094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Over the short run, there is some flexibility and special, one-time orders at prices below the normal selling price that should be considered as long as variable costs can be covered.</a:t>
            </a:r>
          </a:p>
        </p:txBody>
      </p:sp>
    </p:spTree>
    <p:extLst>
      <p:ext uri="{BB962C8B-B14F-4D97-AF65-F5344CB8AC3E}">
        <p14:creationId xmlns:p14="http://schemas.microsoft.com/office/powerpoint/2010/main" val="1607475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itchFamily="-107" charset="0"/>
              </a:rPr>
              <a:t>Let’s go back to IceAge to see how we can use our knowledge of variable costing in a special order decision. To illustrate, let’s return to the data of IceAge Company and examine Exhibit 19.3. </a:t>
            </a:r>
            <a:r>
              <a:rPr lang="en-US" altLang="en-US" sz="1000" dirty="0" smtClean="0">
                <a:latin typeface="Times New Roman" pitchFamily="-107" charset="0"/>
              </a:rPr>
              <a:t>Recall </a:t>
            </a:r>
            <a:r>
              <a:rPr lang="en-US" altLang="en-US" sz="1000" dirty="0">
                <a:latin typeface="Times New Roman" pitchFamily="-107" charset="0"/>
              </a:rPr>
              <a:t>that its variable production cost per unit is $15 ($4 DM + $8 DL + $3 VOH) and its total production cost per unit is $25 (at production level of 60,000 units). Assume that it receives a special order for 1,000 pairs of skates at an offer price of $22 per pair from a foreign skating school. This special order will not affect IceAge’s regular sales and its plant has excess capacity to fill the order.</a:t>
            </a:r>
          </a:p>
          <a:p>
            <a:endParaRPr lang="en-US" altLang="en-US" sz="1000" dirty="0">
              <a:latin typeface="Times New Roman" pitchFamily="-107" charset="0"/>
            </a:endParaRPr>
          </a:p>
          <a:p>
            <a:r>
              <a:rPr lang="en-US" altLang="en-US" sz="1000" dirty="0">
                <a:latin typeface="Times New Roman" pitchFamily="-107" charset="0"/>
              </a:rPr>
              <a:t>Drawing on absorption costing information, we observe that cost is $25 per unit and that the special order price is $22 per unit. These data would suggest that management would reject the order as it would lose $3,000, computed as 1,000 units at $3 loss per pair ($22-$25).</a:t>
            </a:r>
          </a:p>
          <a:p>
            <a:endParaRPr lang="en-US" altLang="en-US" sz="1000" dirty="0">
              <a:latin typeface="Times New Roman" pitchFamily="-107" charset="0"/>
            </a:endParaRPr>
          </a:p>
          <a:p>
            <a:r>
              <a:rPr lang="en-US" altLang="en-US" sz="1000" dirty="0">
                <a:latin typeface="Times New Roman" pitchFamily="-107" charset="0"/>
              </a:rPr>
              <a:t>However, closer analysis suggests that this order should be accepted. This is because the $22 order price exceeds the $15 variable cost of the product. Specifically, Exhibit 19.17 reveals that the incremental revenue from accepting the order is $22,000 (1,000 units at $22 per unit) whereas the incremental production cost of the order is $15,000 (1,000 units at $15 per unit) and the incremental variable selling and administrative cost is $2,000 (1,000 units at $2 per unit). Thus, both the contribution margin and net income would increase by $5,000 from accepting the order. We see that variable costing reveals this opportunity while absorption costing hides it. The reason for increased income from accepting the special order lies in the different behavior of variable and fixed production costs. If the order is rejected, only variable costs are saved. Fixed costs, however, do not change in the short run regardless of rejecting or accepting this order. Since incremental revenue from the order exceeds incremental costs (only variable costs in this case), accepting the special order increases company income.</a:t>
            </a:r>
          </a:p>
        </p:txBody>
      </p:sp>
    </p:spTree>
    <p:extLst>
      <p:ext uri="{BB962C8B-B14F-4D97-AF65-F5344CB8AC3E}">
        <p14:creationId xmlns:p14="http://schemas.microsoft.com/office/powerpoint/2010/main" val="1471082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100108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0938" y="692150"/>
            <a:ext cx="4556125" cy="3416300"/>
          </a:xfrm>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This chapter illustrates</a:t>
            </a:r>
            <a:r>
              <a:rPr lang="en-US" altLang="en-US" baseline="0" dirty="0">
                <a:latin typeface="Times New Roman" pitchFamily="-107" charset="0"/>
              </a:rPr>
              <a:t> and compares two costing methods:</a:t>
            </a:r>
          </a:p>
          <a:p>
            <a:r>
              <a:rPr lang="en-US" altLang="en-US" sz="1000" i="1" baseline="0" dirty="0">
                <a:latin typeface="Times New Roman" pitchFamily="-107" charset="0"/>
              </a:rPr>
              <a:t>Variable </a:t>
            </a:r>
            <a:r>
              <a:rPr lang="en-US" altLang="en-US" sz="1000" i="1" baseline="0" dirty="0" smtClean="0">
                <a:latin typeface="Times New Roman" pitchFamily="-107" charset="0"/>
              </a:rPr>
              <a:t>costing—</a:t>
            </a:r>
            <a:r>
              <a:rPr lang="en-US" altLang="en-US" sz="1000" i="0" baseline="0" dirty="0" smtClean="0">
                <a:latin typeface="Times New Roman" pitchFamily="-107" charset="0"/>
              </a:rPr>
              <a:t>includes</a:t>
            </a:r>
            <a:r>
              <a:rPr lang="en-US" altLang="en-US" sz="1000" i="1" baseline="0" dirty="0" smtClean="0">
                <a:latin typeface="Times New Roman" pitchFamily="-107" charset="0"/>
              </a:rPr>
              <a:t> </a:t>
            </a:r>
            <a:r>
              <a:rPr lang="en-US" altLang="en-US" sz="1000" i="0" baseline="0" dirty="0">
                <a:latin typeface="Times New Roman" pitchFamily="-107" charset="0"/>
              </a:rPr>
              <a:t>direct materials, direct labor and variable overhead costs in product costs.</a:t>
            </a:r>
          </a:p>
          <a:p>
            <a:r>
              <a:rPr lang="en-US" altLang="en-US" sz="1000" i="1" baseline="0" dirty="0">
                <a:latin typeface="Times New Roman" pitchFamily="-107" charset="0"/>
              </a:rPr>
              <a:t>Absorption</a:t>
            </a:r>
            <a:r>
              <a:rPr lang="en-US" altLang="en-US" sz="1000" i="0" baseline="0" dirty="0">
                <a:latin typeface="Times New Roman" pitchFamily="-107" charset="0"/>
              </a:rPr>
              <a:t> </a:t>
            </a:r>
            <a:r>
              <a:rPr lang="en-US" altLang="en-US" sz="1000" i="1" baseline="0" dirty="0" smtClean="0">
                <a:latin typeface="Times New Roman" pitchFamily="-107" charset="0"/>
              </a:rPr>
              <a:t>costing</a:t>
            </a:r>
            <a:r>
              <a:rPr lang="en-US" altLang="en-US" sz="1000" i="0" baseline="0" dirty="0" smtClean="0">
                <a:latin typeface="Times New Roman" pitchFamily="-107" charset="0"/>
              </a:rPr>
              <a:t>—includes </a:t>
            </a:r>
            <a:r>
              <a:rPr lang="en-US" altLang="en-US" sz="1000" i="0" baseline="0" dirty="0">
                <a:latin typeface="Times New Roman" pitchFamily="-107" charset="0"/>
              </a:rPr>
              <a:t>direct materials, direct labor and both variable and fixed overhead in product costs.</a:t>
            </a:r>
          </a:p>
          <a:p>
            <a:r>
              <a:rPr lang="en-US" altLang="en-US" sz="1000" i="0" baseline="0" dirty="0">
                <a:latin typeface="Times New Roman" pitchFamily="-107" charset="0"/>
              </a:rPr>
              <a:t>Absorption costing is used for external reporting purposes under GAAP but this method can result in misleading product cost information and poor managerial decisions.</a:t>
            </a:r>
            <a:endParaRPr lang="en-US" altLang="en-US" sz="1000" i="1"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21802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0938" y="692150"/>
            <a:ext cx="4556125" cy="3416300"/>
          </a:xfrm>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Times New Roman" panose="02020603050405020304" pitchFamily="18" charset="0"/>
              </a:rPr>
              <a:t>Differences in income resulting from the alternative costing methods will be small when:</a:t>
            </a:r>
          </a:p>
          <a:p>
            <a:r>
              <a:rPr lang="en-US" dirty="0">
                <a:effectLst/>
                <a:latin typeface="Times New Roman" panose="02020603050405020304" pitchFamily="18" charset="0"/>
              </a:rPr>
              <a:t>*</a:t>
            </a:r>
            <a:r>
              <a:rPr lang="en-US" baseline="0" dirty="0">
                <a:effectLst/>
                <a:latin typeface="Times New Roman" panose="02020603050405020304" pitchFamily="18" charset="0"/>
              </a:rPr>
              <a:t> </a:t>
            </a:r>
            <a:r>
              <a:rPr lang="en-US" dirty="0">
                <a:effectLst/>
                <a:latin typeface="Times New Roman" panose="02020603050405020304" pitchFamily="18" charset="0"/>
              </a:rPr>
              <a:t>Fixed overhead is a small percentage of total manufacturing costs.</a:t>
            </a:r>
          </a:p>
          <a:p>
            <a:r>
              <a:rPr lang="en-US" dirty="0">
                <a:effectLst/>
                <a:latin typeface="Times New Roman" panose="02020603050405020304" pitchFamily="18" charset="0"/>
              </a:rPr>
              <a:t>* Inventory levels are low. As more companies adopt lean techniques, including just-in-time manufacturing, inventory levels fall. Lower inventory levels reduce income differences between absorption and variable costing.</a:t>
            </a:r>
          </a:p>
          <a:p>
            <a:r>
              <a:rPr lang="en-US" dirty="0">
                <a:effectLst/>
                <a:latin typeface="Times New Roman" panose="02020603050405020304" pitchFamily="18" charset="0"/>
              </a:rPr>
              <a:t>* Inventory turnover is rapid. The more quickly inventory turns over, the more product costs are included in cost of goods sold, relative to the product costs that remain in inventory.</a:t>
            </a:r>
          </a:p>
          <a:p>
            <a:r>
              <a:rPr lang="en-US" dirty="0">
                <a:effectLst/>
                <a:latin typeface="Times New Roman" panose="02020603050405020304" pitchFamily="18" charset="0"/>
              </a:rPr>
              <a:t>* The period of analysis is long. For example, different costing methods might yield very different income numbers over a quarter or year, but these differences will decrease as income is compared over longer periods.</a:t>
            </a:r>
          </a:p>
          <a:p>
            <a:endParaRPr lang="en-US" altLang="en-US" dirty="0">
              <a:latin typeface="Times New Roman" pitchFamily="-107" charset="0"/>
            </a:endParaRPr>
          </a:p>
        </p:txBody>
      </p:sp>
    </p:spTree>
    <p:extLst>
      <p:ext uri="{BB962C8B-B14F-4D97-AF65-F5344CB8AC3E}">
        <p14:creationId xmlns:p14="http://schemas.microsoft.com/office/powerpoint/2010/main" val="366534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50938" y="692150"/>
            <a:ext cx="4556125" cy="341630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Both methods include direct materials, direct labor and</a:t>
            </a:r>
            <a:r>
              <a:rPr lang="en-US" altLang="en-US" baseline="0" dirty="0">
                <a:latin typeface="Times New Roman" pitchFamily="-107" charset="0"/>
              </a:rPr>
              <a:t> variable overhead in product costs</a:t>
            </a:r>
            <a:r>
              <a:rPr lang="en-US" altLang="en-US" baseline="0" dirty="0" smtClean="0">
                <a:latin typeface="Times New Roman" pitchFamily="-107" charset="0"/>
              </a:rPr>
              <a:t>. </a:t>
            </a:r>
            <a:r>
              <a:rPr lang="en-US" altLang="en-US" baseline="0" dirty="0">
                <a:latin typeface="Times New Roman" pitchFamily="-107" charset="0"/>
              </a:rPr>
              <a:t>Key difference is that fixed overhead costs are included as part of the product cost under absorption costing, but as period costs un</a:t>
            </a:r>
            <a:r>
              <a:rPr lang="en-US" altLang="en-US" dirty="0">
                <a:latin typeface="Times New Roman" pitchFamily="-107" charset="0"/>
              </a:rPr>
              <a:t>der variable costing. </a:t>
            </a:r>
            <a:r>
              <a:rPr lang="en-US" altLang="en-US" dirty="0" smtClean="0">
                <a:latin typeface="Times New Roman" pitchFamily="-107" charset="0"/>
              </a:rPr>
              <a:t>Product </a:t>
            </a:r>
            <a:r>
              <a:rPr lang="en-US" altLang="en-US" dirty="0">
                <a:latin typeface="Times New Roman" pitchFamily="-107" charset="0"/>
              </a:rPr>
              <a:t>costs are included in inventory until the goods are</a:t>
            </a:r>
            <a:r>
              <a:rPr lang="en-US" altLang="en-US" baseline="0" dirty="0">
                <a:latin typeface="Times New Roman" pitchFamily="-107" charset="0"/>
              </a:rPr>
              <a:t> sold which then become part of cost of goods sold</a:t>
            </a:r>
            <a:r>
              <a:rPr lang="en-US" altLang="en-US" baseline="0" dirty="0" smtClean="0">
                <a:latin typeface="Times New Roman" pitchFamily="-107" charset="0"/>
              </a:rPr>
              <a:t>. </a:t>
            </a:r>
            <a:r>
              <a:rPr lang="en-US" altLang="en-US" baseline="0" dirty="0">
                <a:latin typeface="Times New Roman" pitchFamily="-107" charset="0"/>
              </a:rPr>
              <a:t>Period expenses are reported as expenses immediately in the period incurred.</a:t>
            </a:r>
          </a:p>
          <a:p>
            <a:endParaRPr lang="en-US" altLang="en-US" baseline="0" dirty="0">
              <a:latin typeface="Times New Roman" pitchFamily="-107" charset="0"/>
            </a:endParaRPr>
          </a:p>
          <a:p>
            <a:r>
              <a:rPr lang="en-US" altLang="en-US" baseline="0" dirty="0">
                <a:latin typeface="Times New Roman" pitchFamily="-107" charset="0"/>
              </a:rPr>
              <a:t>Differences in income resulting from the alternative costing methods will be small when:</a:t>
            </a:r>
          </a:p>
          <a:p>
            <a:r>
              <a:rPr lang="en-US" altLang="en-US" baseline="0" dirty="0">
                <a:latin typeface="Times New Roman" pitchFamily="-107" charset="0"/>
              </a:rPr>
              <a:t>Fixed overhead is a small percentage of total manufacturing costs.</a:t>
            </a:r>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82330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2150"/>
            <a:ext cx="4556125" cy="341630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latin typeface="Times New Roman" pitchFamily="-107" charset="0"/>
              </a:rPr>
              <a:t>Consider the product cost data for IceAge, a skate manufacturer. In Exhibit 19.2 we can see the product cost data for the company. </a:t>
            </a:r>
            <a:r>
              <a:rPr lang="en-US" altLang="en-US" dirty="0" smtClean="0">
                <a:latin typeface="Times New Roman" pitchFamily="-107" charset="0"/>
              </a:rPr>
              <a:t>Direct </a:t>
            </a:r>
            <a:r>
              <a:rPr lang="en-US" altLang="en-US" dirty="0">
                <a:latin typeface="Times New Roman" pitchFamily="-107" charset="0"/>
              </a:rPr>
              <a:t>material cost per unit is $4. Direct labor cost is $8. The overhead is split between variable and fixed. </a:t>
            </a:r>
            <a:r>
              <a:rPr lang="en-US" altLang="en-US" dirty="0" smtClean="0">
                <a:latin typeface="Times New Roman" pitchFamily="-107" charset="0"/>
              </a:rPr>
              <a:t>The </a:t>
            </a:r>
            <a:r>
              <a:rPr lang="en-US" altLang="en-US" dirty="0">
                <a:latin typeface="Times New Roman" pitchFamily="-107" charset="0"/>
              </a:rPr>
              <a:t>total units that IceAge expects to manufacture this period is 60,000 units. </a:t>
            </a:r>
            <a:r>
              <a:rPr lang="en-US" altLang="en-US" dirty="0" smtClean="0">
                <a:latin typeface="Times New Roman" pitchFamily="-107" charset="0"/>
              </a:rPr>
              <a:t>Keep </a:t>
            </a:r>
            <a:r>
              <a:rPr lang="en-US" altLang="en-US" dirty="0">
                <a:latin typeface="Times New Roman" pitchFamily="-107" charset="0"/>
              </a:rPr>
              <a:t>your eye on the fixed overhead of $600,000 …that is the key difference between absorption costing and variable costing…The next slide will depict how the two different costing methods treats fixed overhead.</a:t>
            </a:r>
          </a:p>
        </p:txBody>
      </p:sp>
    </p:spTree>
    <p:extLst>
      <p:ext uri="{BB962C8B-B14F-4D97-AF65-F5344CB8AC3E}">
        <p14:creationId xmlns:p14="http://schemas.microsoft.com/office/powerpoint/2010/main" val="82989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itchFamily="-107" charset="0"/>
              </a:rPr>
              <a:t>Exhibit 19.3 shows the product unit cost computations for both absorption and variable costing. For absorption costing, the product unit cost is $25, which consists of $4 in direct materials, $8 in direct labor, $3 in variable overhead ($180,000/60,000 units), and $10 in fixed overhead ($600,000/60,000 units).</a:t>
            </a:r>
          </a:p>
          <a:p>
            <a:r>
              <a:rPr lang="en-US" altLang="en-US" dirty="0">
                <a:latin typeface="Times New Roman" pitchFamily="-107" charset="0"/>
              </a:rPr>
              <a:t>For variable costing, the product unit cost is $15, which consists of $4 in direct materials, $8 in direct labor, and $3 in variable overhead. Fixed overhead costs of $600,000 are treated as a period cost and are recorded as an expense in the period incurred. The difference between the two costing methods is the exclusion of fixed overhead from product costs for variable costing.</a:t>
            </a:r>
          </a:p>
        </p:txBody>
      </p:sp>
    </p:spTree>
    <p:extLst>
      <p:ext uri="{BB962C8B-B14F-4D97-AF65-F5344CB8AC3E}">
        <p14:creationId xmlns:p14="http://schemas.microsoft.com/office/powerpoint/2010/main" val="98745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0938" y="692150"/>
            <a:ext cx="4556125" cy="341630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292156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solidFill>
                <a:srgbClr val="FFFF00"/>
              </a:solidFill>
              <a:latin typeface="Palatino Linotype" panose="02040502050505030304" pitchFamily="18" charset="0"/>
            </a:endParaRPr>
          </a:p>
        </p:txBody>
      </p:sp>
      <p:sp>
        <p:nvSpPr>
          <p:cNvPr id="53862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538636" name="Rectangle 12"/>
          <p:cNvSpPr>
            <a:spLocks noGrp="1" noChangeArrowheads="1"/>
          </p:cNvSpPr>
          <p:nvPr>
            <p:ph type="ctrTitle"/>
          </p:nvPr>
        </p:nvSpPr>
        <p:spPr>
          <a:xfrm>
            <a:off x="838200" y="1447800"/>
            <a:ext cx="7086600" cy="1600200"/>
          </a:xfrm>
        </p:spPr>
        <p:txBody>
          <a:bodyPr anchor="ctr"/>
          <a:lstStyle>
            <a:lvl1pPr>
              <a:defRPr/>
            </a:lvl1pPr>
          </a:lstStyle>
          <a:p>
            <a:r>
              <a:rPr lang="en-US"/>
              <a:t>Click to edit Master title style</a:t>
            </a:r>
          </a:p>
        </p:txBody>
      </p:sp>
      <p:sp>
        <p:nvSpPr>
          <p:cNvPr id="5"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xfrm>
            <a:off x="6553200" y="6248400"/>
            <a:ext cx="1905000" cy="457200"/>
          </a:xfrm>
        </p:spPr>
        <p:txBody>
          <a:bodyPr/>
          <a:lstStyle>
            <a:lvl1pPr>
              <a:defRPr/>
            </a:lvl1pPr>
          </a:lstStyle>
          <a:p>
            <a:fld id="{5A278649-0779-4710-8049-A48269CDBCD4}" type="slidenum">
              <a:rPr lang="en-US" altLang="en-US"/>
              <a:pPr/>
              <a:t>‹#›</a:t>
            </a:fld>
            <a:endParaRPr lang="en-US" altLang="en-US" dirty="0"/>
          </a:p>
        </p:txBody>
      </p:sp>
    </p:spTree>
    <p:extLst>
      <p:ext uri="{BB962C8B-B14F-4D97-AF65-F5344CB8AC3E}">
        <p14:creationId xmlns:p14="http://schemas.microsoft.com/office/powerpoint/2010/main" val="226426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36EF4395-040C-4061-BB7D-6DF7AE96D192}" type="slidenum">
              <a:rPr lang="en-US" altLang="en-US"/>
              <a:pPr/>
              <a:t>‹#›</a:t>
            </a:fld>
            <a:endParaRPr lang="en-US" altLang="en-US" dirty="0"/>
          </a:p>
        </p:txBody>
      </p:sp>
    </p:spTree>
    <p:extLst>
      <p:ext uri="{BB962C8B-B14F-4D97-AF65-F5344CB8AC3E}">
        <p14:creationId xmlns:p14="http://schemas.microsoft.com/office/powerpoint/2010/main" val="4169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4D1CF173-5569-4A4D-8592-505A96C5857F}" type="slidenum">
              <a:rPr lang="en-US" altLang="en-US"/>
              <a:pPr/>
              <a:t>‹#›</a:t>
            </a:fld>
            <a:endParaRPr lang="en-US" altLang="en-US" dirty="0"/>
          </a:p>
        </p:txBody>
      </p:sp>
    </p:spTree>
    <p:extLst>
      <p:ext uri="{BB962C8B-B14F-4D97-AF65-F5344CB8AC3E}">
        <p14:creationId xmlns:p14="http://schemas.microsoft.com/office/powerpoint/2010/main" val="245558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614664C9-6ADB-4F07-8A50-885E38DC2A69}" type="slidenum">
              <a:rPr lang="en-US" altLang="en-US"/>
              <a:pPr/>
              <a:t>‹#›</a:t>
            </a:fld>
            <a:endParaRPr lang="en-US" altLang="en-US" dirty="0"/>
          </a:p>
        </p:txBody>
      </p:sp>
    </p:spTree>
    <p:extLst>
      <p:ext uri="{BB962C8B-B14F-4D97-AF65-F5344CB8AC3E}">
        <p14:creationId xmlns:p14="http://schemas.microsoft.com/office/powerpoint/2010/main" val="85274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29CCEBC4-043F-4B1F-A3A9-0A166C111653}" type="slidenum">
              <a:rPr lang="en-US" altLang="en-US"/>
              <a:pPr/>
              <a:t>‹#›</a:t>
            </a:fld>
            <a:endParaRPr lang="en-US" altLang="en-US" dirty="0"/>
          </a:p>
        </p:txBody>
      </p:sp>
    </p:spTree>
    <p:extLst>
      <p:ext uri="{BB962C8B-B14F-4D97-AF65-F5344CB8AC3E}">
        <p14:creationId xmlns:p14="http://schemas.microsoft.com/office/powerpoint/2010/main" val="32005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13BD3047-8EBA-44DC-8D13-DA639B51D462}" type="slidenum">
              <a:rPr lang="en-US" altLang="en-US"/>
              <a:pPr/>
              <a:t>‹#›</a:t>
            </a:fld>
            <a:endParaRPr lang="en-US" altLang="en-US" dirty="0"/>
          </a:p>
        </p:txBody>
      </p:sp>
    </p:spTree>
    <p:extLst>
      <p:ext uri="{BB962C8B-B14F-4D97-AF65-F5344CB8AC3E}">
        <p14:creationId xmlns:p14="http://schemas.microsoft.com/office/powerpoint/2010/main" val="23809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B95FF0D1-9D91-4E55-BDBA-804AFED6C069}" type="slidenum">
              <a:rPr lang="en-US" altLang="en-US"/>
              <a:pPr/>
              <a:t>‹#›</a:t>
            </a:fld>
            <a:endParaRPr lang="en-US" altLang="en-US" dirty="0"/>
          </a:p>
        </p:txBody>
      </p:sp>
    </p:spTree>
    <p:extLst>
      <p:ext uri="{BB962C8B-B14F-4D97-AF65-F5344CB8AC3E}">
        <p14:creationId xmlns:p14="http://schemas.microsoft.com/office/powerpoint/2010/main" val="21663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fld id="{9A9E0C35-BF10-4DB5-AC66-1CE46573FD8C}" type="slidenum">
              <a:rPr lang="en-US" altLang="en-US"/>
              <a:pPr/>
              <a:t>‹#›</a:t>
            </a:fld>
            <a:endParaRPr lang="en-US" altLang="en-US" dirty="0"/>
          </a:p>
        </p:txBody>
      </p:sp>
    </p:spTree>
    <p:extLst>
      <p:ext uri="{BB962C8B-B14F-4D97-AF65-F5344CB8AC3E}">
        <p14:creationId xmlns:p14="http://schemas.microsoft.com/office/powerpoint/2010/main" val="133865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fld id="{4F04859F-945F-428B-B695-341D1D570AFD}" type="slidenum">
              <a:rPr lang="en-US" altLang="en-US"/>
              <a:pPr/>
              <a:t>‹#›</a:t>
            </a:fld>
            <a:endParaRPr lang="en-US" altLang="en-US" dirty="0"/>
          </a:p>
        </p:txBody>
      </p:sp>
    </p:spTree>
    <p:extLst>
      <p:ext uri="{BB962C8B-B14F-4D97-AF65-F5344CB8AC3E}">
        <p14:creationId xmlns:p14="http://schemas.microsoft.com/office/powerpoint/2010/main" val="428794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fld id="{EC68AFB4-23E1-4BDA-9E98-05A0AD929BE7}" type="slidenum">
              <a:rPr lang="en-US" altLang="en-US"/>
              <a:pPr/>
              <a:t>‹#›</a:t>
            </a:fld>
            <a:endParaRPr lang="en-US" altLang="en-US" dirty="0"/>
          </a:p>
        </p:txBody>
      </p:sp>
    </p:spTree>
    <p:extLst>
      <p:ext uri="{BB962C8B-B14F-4D97-AF65-F5344CB8AC3E}">
        <p14:creationId xmlns:p14="http://schemas.microsoft.com/office/powerpoint/2010/main" val="32666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FAD0A5D2-6B09-4E7E-BD0F-9C27AE6200A9}" type="slidenum">
              <a:rPr lang="en-US" altLang="en-US"/>
              <a:pPr/>
              <a:t>‹#›</a:t>
            </a:fld>
            <a:endParaRPr lang="en-US" altLang="en-US" dirty="0"/>
          </a:p>
        </p:txBody>
      </p:sp>
    </p:spTree>
    <p:extLst>
      <p:ext uri="{BB962C8B-B14F-4D97-AF65-F5344CB8AC3E}">
        <p14:creationId xmlns:p14="http://schemas.microsoft.com/office/powerpoint/2010/main" val="65917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DF5E94F3-C0CF-400F-91F0-26A64B767ED0}" type="slidenum">
              <a:rPr lang="en-US" altLang="en-US"/>
              <a:pPr/>
              <a:t>‹#›</a:t>
            </a:fld>
            <a:endParaRPr lang="en-US" altLang="en-US" dirty="0"/>
          </a:p>
        </p:txBody>
      </p:sp>
    </p:spTree>
    <p:extLst>
      <p:ext uri="{BB962C8B-B14F-4D97-AF65-F5344CB8AC3E}">
        <p14:creationId xmlns:p14="http://schemas.microsoft.com/office/powerpoint/2010/main" val="2704392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66800" y="914400"/>
            <a:ext cx="7158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5"/>
          <p:cNvSpPr>
            <a:spLocks noGrp="1" noChangeArrowheads="1"/>
          </p:cNvSpPr>
          <p:nvPr>
            <p:ph type="body" idx="1"/>
          </p:nvPr>
        </p:nvSpPr>
        <p:spPr bwMode="auto">
          <a:xfrm>
            <a:off x="838200"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760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dirty="0"/>
          </a:p>
        </p:txBody>
      </p:sp>
      <p:sp>
        <p:nvSpPr>
          <p:cNvPr id="53760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dirty="0"/>
          </a:p>
        </p:txBody>
      </p:sp>
      <p:sp>
        <p:nvSpPr>
          <p:cNvPr id="53760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7708359C-12CB-4F3F-A178-4BDFC72FF829}" type="slidenum">
              <a:rPr lang="en-US" altLang="en-US"/>
              <a:pPr/>
              <a:t>‹#›</a:t>
            </a:fld>
            <a:endParaRPr lang="en-US" altLang="en-US" dirty="0"/>
          </a:p>
        </p:txBody>
      </p:sp>
      <p:sp>
        <p:nvSpPr>
          <p:cNvPr id="1031" name="Rectangle 10"/>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solidFill>
                <a:srgbClr val="FFFFFF"/>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lang="en-US" altLang="en-US" sz="4000" kern="1200" dirty="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rgbClr val="0033CC"/>
        </a:buClr>
        <a:buSzPct val="70000"/>
        <a:buFont typeface="Arial" charset="0"/>
        <a:buChar char="•"/>
        <a:defRPr lang="en-US" sz="3200" kern="1200" dirty="0">
          <a:solidFill>
            <a:schemeClr val="tx1"/>
          </a:solidFill>
          <a:latin typeface="+mn-lt"/>
          <a:ea typeface="+mn-ea"/>
          <a:cs typeface="+mn-cs"/>
        </a:defRPr>
      </a:lvl1pPr>
      <a:lvl2pPr marL="889000" indent="-439738" algn="l" rtl="0" eaLnBrk="0" fontAlgn="base" hangingPunct="0">
        <a:spcBef>
          <a:spcPct val="20000"/>
        </a:spcBef>
        <a:spcAft>
          <a:spcPct val="0"/>
        </a:spcAft>
        <a:buClr>
          <a:srgbClr val="0033CC"/>
        </a:buClr>
        <a:buSzPct val="65000"/>
        <a:buFont typeface="Arial" charset="0"/>
        <a:buChar char="•"/>
        <a:defRPr sz="2800">
          <a:solidFill>
            <a:schemeClr val="tx1"/>
          </a:solidFill>
          <a:latin typeface="+mn-lt"/>
        </a:defRPr>
      </a:lvl2pPr>
      <a:lvl3pPr marL="1293813" indent="-403225" algn="l" rtl="0" eaLnBrk="0" fontAlgn="base" hangingPunct="0">
        <a:spcBef>
          <a:spcPct val="20000"/>
        </a:spcBef>
        <a:spcAft>
          <a:spcPct val="0"/>
        </a:spcAft>
        <a:buClr>
          <a:srgbClr val="0033CC"/>
        </a:buClr>
        <a:buSzPct val="70000"/>
        <a:buFont typeface="Arial" charset="0"/>
        <a:buChar char="•"/>
        <a:defRPr sz="2400">
          <a:solidFill>
            <a:schemeClr val="tx1"/>
          </a:solidFill>
          <a:latin typeface="+mn-lt"/>
        </a:defRPr>
      </a:lvl3pPr>
      <a:lvl4pPr marL="1681163" indent="-385763" algn="l" rtl="0" eaLnBrk="0" fontAlgn="base" hangingPunct="0">
        <a:spcBef>
          <a:spcPct val="20000"/>
        </a:spcBef>
        <a:spcAft>
          <a:spcPct val="0"/>
        </a:spcAft>
        <a:buClr>
          <a:srgbClr val="0033CC"/>
        </a:buClr>
        <a:buSzPct val="75000"/>
        <a:buFont typeface="Arial" charset="0"/>
        <a:buChar char="•"/>
        <a:defRPr sz="2000">
          <a:solidFill>
            <a:schemeClr val="tx1"/>
          </a:solidFill>
          <a:latin typeface="+mn-lt"/>
        </a:defRPr>
      </a:lvl4pPr>
      <a:lvl5pPr marL="2070100" indent="-387350" algn="l" rtl="0" eaLnBrk="0" fontAlgn="base" hangingPunct="0">
        <a:spcBef>
          <a:spcPct val="20000"/>
        </a:spcBef>
        <a:spcAft>
          <a:spcPct val="0"/>
        </a:spcAft>
        <a:buClr>
          <a:srgbClr val="0033CC"/>
        </a:buClr>
        <a:buSzPct val="70000"/>
        <a:buFont typeface="Arial" charset="0"/>
        <a:buChar char="•"/>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6.bin"/><Relationship Id="rId5"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7.bin"/><Relationship Id="rId5"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8.bin"/><Relationship Id="rId5" Type="http://schemas.openxmlformats.org/officeDocument/2006/relationships/image" Target="../media/image22.emf"/><Relationship Id="rId6" Type="http://schemas.openxmlformats.org/officeDocument/2006/relationships/image" Target="../media/image23.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685800" y="762000"/>
            <a:ext cx="5638800" cy="1905000"/>
          </a:xfrm>
        </p:spPr>
        <p:txBody>
          <a:bodyPr/>
          <a:lstStyle/>
          <a:p>
            <a:pPr eaLnBrk="1" hangingPunct="1">
              <a:lnSpc>
                <a:spcPct val="90000"/>
              </a:lnSpc>
              <a:spcBef>
                <a:spcPct val="50000"/>
              </a:spcBef>
              <a:buClrTx/>
              <a:buFontTx/>
              <a:buNone/>
            </a:pPr>
            <a:r>
              <a:rPr altLang="en-US" sz="4400" b="1" dirty="0">
                <a:latin typeface="Calibri" panose="020F0502020204030204" pitchFamily="34" charset="0"/>
              </a:rPr>
              <a:t>Variable Costing and Analysis</a:t>
            </a:r>
          </a:p>
        </p:txBody>
      </p:sp>
      <p:sp>
        <p:nvSpPr>
          <p:cNvPr id="13" name="Subtitle 2"/>
          <p:cNvSpPr txBox="1">
            <a:spLocks/>
          </p:cNvSpPr>
          <p:nvPr/>
        </p:nvSpPr>
        <p:spPr bwMode="auto">
          <a:xfrm>
            <a:off x="660115" y="2209800"/>
            <a:ext cx="55120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33CC"/>
              </a:buClr>
              <a:buSzPct val="70000"/>
              <a:buFont typeface="Wingdings" pitchFamily="2" charset="2"/>
              <a:buNone/>
              <a:defRPr lang="en-US" sz="3200" kern="1200">
                <a:solidFill>
                  <a:schemeClr val="tx1"/>
                </a:solidFill>
                <a:latin typeface="+mn-lt"/>
                <a:ea typeface="+mn-ea"/>
                <a:cs typeface="+mn-cs"/>
              </a:defRPr>
            </a:lvl1pPr>
            <a:lvl2pPr marL="889000" indent="-439738" algn="l" rtl="0" eaLnBrk="0" fontAlgn="base" hangingPunct="0">
              <a:spcBef>
                <a:spcPct val="20000"/>
              </a:spcBef>
              <a:spcAft>
                <a:spcPct val="0"/>
              </a:spcAft>
              <a:buClr>
                <a:srgbClr val="0033CC"/>
              </a:buClr>
              <a:buSzPct val="65000"/>
              <a:buFont typeface="Arial" charset="0"/>
              <a:buChar char="•"/>
              <a:defRPr sz="2800">
                <a:solidFill>
                  <a:schemeClr val="tx1"/>
                </a:solidFill>
                <a:latin typeface="+mn-lt"/>
              </a:defRPr>
            </a:lvl2pPr>
            <a:lvl3pPr marL="1293813" indent="-403225" algn="l" rtl="0" eaLnBrk="0" fontAlgn="base" hangingPunct="0">
              <a:spcBef>
                <a:spcPct val="20000"/>
              </a:spcBef>
              <a:spcAft>
                <a:spcPct val="0"/>
              </a:spcAft>
              <a:buClr>
                <a:srgbClr val="0033CC"/>
              </a:buClr>
              <a:buSzPct val="70000"/>
              <a:buFont typeface="Arial" charset="0"/>
              <a:buChar char="•"/>
              <a:defRPr sz="2400">
                <a:solidFill>
                  <a:schemeClr val="tx1"/>
                </a:solidFill>
                <a:latin typeface="+mn-lt"/>
              </a:defRPr>
            </a:lvl3pPr>
            <a:lvl4pPr marL="1681163" indent="-385763" algn="l" rtl="0" eaLnBrk="0" fontAlgn="base" hangingPunct="0">
              <a:spcBef>
                <a:spcPct val="20000"/>
              </a:spcBef>
              <a:spcAft>
                <a:spcPct val="0"/>
              </a:spcAft>
              <a:buClr>
                <a:srgbClr val="0033CC"/>
              </a:buClr>
              <a:buSzPct val="75000"/>
              <a:buFont typeface="Arial" charset="0"/>
              <a:buChar char="•"/>
              <a:defRPr sz="2000">
                <a:solidFill>
                  <a:schemeClr val="tx1"/>
                </a:solidFill>
                <a:latin typeface="+mn-lt"/>
              </a:defRPr>
            </a:lvl4pPr>
            <a:lvl5pPr marL="2070100" indent="-387350" algn="l" rtl="0" eaLnBrk="0" fontAlgn="base" hangingPunct="0">
              <a:spcBef>
                <a:spcPct val="20000"/>
              </a:spcBef>
              <a:spcAft>
                <a:spcPct val="0"/>
              </a:spcAft>
              <a:buClr>
                <a:srgbClr val="0033CC"/>
              </a:buClr>
              <a:buSzPct val="70000"/>
              <a:buFont typeface="Arial" charset="0"/>
              <a:buChar char="•"/>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r>
              <a:rPr lang="en-US" altLang="en-US" dirty="0">
                <a:solidFill>
                  <a:srgbClr val="898989"/>
                </a:solidFill>
              </a:rPr>
              <a:t>Chapter 19</a:t>
            </a:r>
          </a:p>
          <a:p>
            <a:pPr eaLnBrk="1" hangingPunct="1">
              <a:buFont typeface="Wingdings" pitchFamily="-107" charset="2"/>
              <a:buNone/>
            </a:pPr>
            <a:endParaRPr lang="en-US" altLang="en-US" sz="1600" b="1" dirty="0">
              <a:solidFill>
                <a:srgbClr val="0070C0"/>
              </a:solidFill>
            </a:endParaRPr>
          </a:p>
          <a:p>
            <a:pPr eaLnBrk="1" hangingPunct="1">
              <a:buFont typeface="Wingdings" pitchFamily="-107" charset="2"/>
              <a:buNone/>
            </a:pPr>
            <a:endParaRPr lang="en-US" altLang="en-US" sz="1600" b="1" dirty="0">
              <a:solidFill>
                <a:srgbClr val="0070C0"/>
              </a:solidFill>
            </a:endParaRPr>
          </a:p>
        </p:txBody>
      </p:sp>
      <p:sp>
        <p:nvSpPr>
          <p:cNvPr id="16" name="Rectangle 3"/>
          <p:cNvSpPr txBox="1">
            <a:spLocks noChangeArrowheads="1"/>
          </p:cNvSpPr>
          <p:nvPr/>
        </p:nvSpPr>
        <p:spPr bwMode="auto">
          <a:xfrm>
            <a:off x="660115"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400" b="1" smtClean="0">
                <a:solidFill>
                  <a:srgbClr val="002060"/>
                </a:solidFill>
                <a:latin typeface="Calibri" panose="020F0502020204030204" pitchFamily="34" charset="0"/>
                <a:ea typeface="ＭＳ Ｐゴシック" pitchFamily="34" charset="-128"/>
              </a:rPr>
              <a:t>Wild</a:t>
            </a:r>
            <a:r>
              <a:rPr lang="en-US" sz="2400" b="1">
                <a:solidFill>
                  <a:srgbClr val="002060"/>
                </a:solidFill>
                <a:latin typeface="Calibri" panose="020F0502020204030204" pitchFamily="34" charset="0"/>
                <a:ea typeface="ＭＳ Ｐゴシック" pitchFamily="34" charset="-128"/>
              </a:rPr>
              <a:t> </a:t>
            </a:r>
            <a:r>
              <a:rPr lang="en-US" sz="2400" b="1" smtClean="0">
                <a:solidFill>
                  <a:srgbClr val="002060"/>
                </a:solidFill>
                <a:latin typeface="Calibri" panose="020F0502020204030204" pitchFamily="34" charset="0"/>
                <a:ea typeface="ＭＳ Ｐゴシック" pitchFamily="34" charset="-128"/>
              </a:rPr>
              <a:t>and</a:t>
            </a:r>
            <a:r>
              <a:rPr lang="en-US" sz="2400" b="1" smtClean="0">
                <a:solidFill>
                  <a:srgbClr val="002060"/>
                </a:solidFill>
                <a:latin typeface="Calibri" panose="020F0502020204030204" pitchFamily="34" charset="0"/>
                <a:ea typeface="ＭＳ Ｐゴシック" pitchFamily="34" charset="-128"/>
              </a:rPr>
              <a:t> Shaw</a:t>
            </a:r>
            <a:endParaRPr lang="en-US" sz="2400" b="1" dirty="0">
              <a:solidFill>
                <a:srgbClr val="002060"/>
              </a:solidFill>
              <a:latin typeface="Calibri" panose="020F0502020204030204" pitchFamily="34" charset="0"/>
              <a:ea typeface="ＭＳ Ｐゴシック" pitchFamily="34" charset="-128"/>
            </a:endParaRPr>
          </a:p>
          <a:p>
            <a:pPr algn="l" eaLnBrk="1" hangingPunct="1">
              <a:defRPr/>
            </a:pPr>
            <a:r>
              <a:rPr lang="en-US" sz="2400" b="1" dirty="0">
                <a:solidFill>
                  <a:srgbClr val="002060"/>
                </a:solidFill>
                <a:latin typeface="Calibri" panose="020F0502020204030204" pitchFamily="34" charset="0"/>
                <a:ea typeface="ＭＳ Ｐゴシック" pitchFamily="34" charset="-128"/>
              </a:rPr>
              <a:t>Financial &amp; Managerial Accounting</a:t>
            </a:r>
          </a:p>
          <a:p>
            <a:pPr algn="l" eaLnBrk="1" hangingPunct="1">
              <a:defRPr/>
            </a:pPr>
            <a:r>
              <a:rPr lang="en-US" sz="24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xmlns="" id="{4ECD0831-CE3F-446A-9963-181902A08AA5}"/>
              </a:ext>
            </a:extLst>
          </p:cNvPr>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52400" y="649288"/>
            <a:ext cx="8969829" cy="1655925"/>
          </a:xfrm>
        </p:spPr>
        <p:txBody>
          <a:bodyPr/>
          <a:lstStyle/>
          <a:p>
            <a:pPr algn="ctr" eaLnBrk="1" hangingPunct="1"/>
            <a:r>
              <a:rPr sz="4400" b="1" dirty="0"/>
              <a:t>Absorption Costing</a:t>
            </a:r>
            <a:br>
              <a:rPr sz="4400" b="1" dirty="0"/>
            </a:br>
            <a:r>
              <a:rPr sz="4400" b="1" dirty="0"/>
              <a:t>Units Produced Equal Units Sold</a:t>
            </a:r>
            <a:r>
              <a:rPr sz="3200" i="1" dirty="0"/>
              <a:t/>
            </a:r>
            <a:br>
              <a:rPr sz="3200" i="1" dirty="0"/>
            </a:br>
            <a:endParaRPr sz="3200" i="1" dirty="0"/>
          </a:p>
        </p:txBody>
      </p:sp>
      <p:graphicFrame>
        <p:nvGraphicFramePr>
          <p:cNvPr id="35843" name="Object 5"/>
          <p:cNvGraphicFramePr>
            <a:graphicFrameLocks noChangeAspect="1"/>
          </p:cNvGraphicFramePr>
          <p:nvPr>
            <p:extLst>
              <p:ext uri="{D42A27DB-BD31-4B8C-83A1-F6EECF244321}">
                <p14:modId xmlns:p14="http://schemas.microsoft.com/office/powerpoint/2010/main" val="4224322102"/>
              </p:ext>
            </p:extLst>
          </p:nvPr>
        </p:nvGraphicFramePr>
        <p:xfrm>
          <a:off x="748369" y="2557544"/>
          <a:ext cx="7634288" cy="3743325"/>
        </p:xfrm>
        <a:graphic>
          <a:graphicData uri="http://schemas.openxmlformats.org/presentationml/2006/ole">
            <mc:AlternateContent xmlns:mc="http://schemas.openxmlformats.org/markup-compatibility/2006">
              <mc:Choice xmlns:v="urn:schemas-microsoft-com:vml" Requires="v">
                <p:oleObj spid="_x0000_s35955" name="Worksheet" r:id="rId4" imgW="7582080" imgH="3705243" progId="Excel.Sheet.8">
                  <p:embed/>
                </p:oleObj>
              </mc:Choice>
              <mc:Fallback>
                <p:oleObj name="Worksheet" r:id="rId4" imgW="7582080" imgH="3705243" progId="Excel.Sheet.8">
                  <p:embed/>
                  <p:pic>
                    <p:nvPicPr>
                      <p:cNvPr id="0" name="Picture 12"/>
                      <p:cNvPicPr>
                        <a:picLocks noChangeAspect="1" noChangeArrowheads="1"/>
                      </p:cNvPicPr>
                      <p:nvPr/>
                    </p:nvPicPr>
                    <p:blipFill>
                      <a:blip r:embed="rId5"/>
                      <a:srcRect/>
                      <a:stretch>
                        <a:fillRect/>
                      </a:stretch>
                    </p:blipFill>
                    <p:spPr bwMode="auto">
                      <a:xfrm>
                        <a:off x="748369" y="2557544"/>
                        <a:ext cx="7634288" cy="374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1510369" y="4597085"/>
            <a:ext cx="6629400" cy="622300"/>
            <a:chOff x="864" y="2640"/>
            <a:chExt cx="4176" cy="392"/>
          </a:xfrm>
        </p:grpSpPr>
        <p:sp>
          <p:nvSpPr>
            <p:cNvPr id="35847" name="Text Box 9"/>
            <p:cNvSpPr txBox="1">
              <a:spLocks noChangeArrowheads="1"/>
            </p:cNvSpPr>
            <p:nvPr/>
          </p:nvSpPr>
          <p:spPr bwMode="auto">
            <a:xfrm>
              <a:off x="864" y="2736"/>
              <a:ext cx="3456" cy="296"/>
            </a:xfrm>
            <a:prstGeom prst="rect">
              <a:avLst/>
            </a:prstGeom>
            <a:solidFill>
              <a:srgbClr val="FFFFCC"/>
            </a:solidFill>
            <a:ln w="12700">
              <a:solidFill>
                <a:schemeClr val="tx1"/>
              </a:solidFill>
              <a:miter lim="800000"/>
              <a:headEnd/>
              <a:tailEnd/>
            </a:ln>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dirty="0">
                  <a:solidFill>
                    <a:srgbClr val="0033CC"/>
                  </a:solidFill>
                  <a:latin typeface="Arial" charset="0"/>
                </a:rPr>
                <a:t>Notice that the net income is $580,000</a:t>
              </a:r>
            </a:p>
          </p:txBody>
        </p:sp>
        <p:sp>
          <p:nvSpPr>
            <p:cNvPr id="35848" name="AutoShape 11"/>
            <p:cNvSpPr>
              <a:spLocks noChangeArrowheads="1"/>
            </p:cNvSpPr>
            <p:nvPr/>
          </p:nvSpPr>
          <p:spPr bwMode="auto">
            <a:xfrm rot="5400000" flipH="1">
              <a:off x="4512" y="2448"/>
              <a:ext cx="33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7 w 21600"/>
                <a:gd name="T13" fmla="*/ 2910 h 21600"/>
                <a:gd name="T14" fmla="*/ 18257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12700">
              <a:solidFill>
                <a:schemeClr val="tx1"/>
              </a:solidFill>
              <a:miter lim="800000"/>
              <a:headEnd/>
              <a:tailEnd/>
            </a:ln>
          </p:spPr>
          <p:txBody>
            <a:bodyPr rot="10800000" vert="eaVert" wrap="none" anchor="ctr"/>
            <a:lstStyle/>
            <a:p>
              <a:endParaRPr lang="en-GB" dirty="0"/>
            </a:p>
          </p:txBody>
        </p:sp>
      </p:grpSp>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TextBox 10"/>
          <p:cNvSpPr txBox="1"/>
          <p:nvPr/>
        </p:nvSpPr>
        <p:spPr>
          <a:xfrm>
            <a:off x="7850957" y="1704776"/>
            <a:ext cx="1173957"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19.4</a:t>
            </a: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10</a:t>
            </a:r>
          </a:p>
        </p:txBody>
      </p:sp>
      <p:sp>
        <p:nvSpPr>
          <p:cNvPr id="14" name="Rectangle 13"/>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135"/>
          <p:cNvGraphicFramePr>
            <a:graphicFrameLocks noGrp="1" noChangeAspect="1"/>
          </p:cNvGraphicFramePr>
          <p:nvPr>
            <p:ph idx="1"/>
            <p:extLst>
              <p:ext uri="{D42A27DB-BD31-4B8C-83A1-F6EECF244321}">
                <p14:modId xmlns:p14="http://schemas.microsoft.com/office/powerpoint/2010/main" val="1459141505"/>
              </p:ext>
            </p:extLst>
          </p:nvPr>
        </p:nvGraphicFramePr>
        <p:xfrm>
          <a:off x="491388" y="1868601"/>
          <a:ext cx="7400925" cy="4033838"/>
        </p:xfrm>
        <a:graphic>
          <a:graphicData uri="http://schemas.openxmlformats.org/presentationml/2006/ole">
            <mc:AlternateContent xmlns:mc="http://schemas.openxmlformats.org/markup-compatibility/2006">
              <mc:Choice xmlns:v="urn:schemas-microsoft-com:vml" Requires="v">
                <p:oleObj spid="_x0000_s38006" name="Worksheet" r:id="rId4" imgW="5172000" imgH="2819311" progId="Excel.Sheet.8">
                  <p:embed/>
                </p:oleObj>
              </mc:Choice>
              <mc:Fallback>
                <p:oleObj name="Worksheet" r:id="rId4" imgW="5172000" imgH="2819311" progId="Excel.Sheet.8">
                  <p:embed/>
                  <p:pic>
                    <p:nvPicPr>
                      <p:cNvPr id="0" name="Picture 14"/>
                      <p:cNvPicPr>
                        <a:picLocks noGrp="1" noChangeAspect="1" noChangeArrowheads="1"/>
                      </p:cNvPicPr>
                      <p:nvPr/>
                    </p:nvPicPr>
                    <p:blipFill>
                      <a:blip r:embed="rId5"/>
                      <a:srcRect/>
                      <a:stretch>
                        <a:fillRect/>
                      </a:stretch>
                    </p:blipFill>
                    <p:spPr bwMode="auto">
                      <a:xfrm>
                        <a:off x="491388" y="1868601"/>
                        <a:ext cx="7400925" cy="403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AutoShape 7"/>
          <p:cNvSpPr>
            <a:spLocks noChangeArrowheads="1"/>
          </p:cNvSpPr>
          <p:nvPr/>
        </p:nvSpPr>
        <p:spPr bwMode="auto">
          <a:xfrm>
            <a:off x="581025" y="4235563"/>
            <a:ext cx="7391400" cy="228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37895" name="AutoShape 10"/>
          <p:cNvSpPr>
            <a:spLocks noChangeArrowheads="1"/>
          </p:cNvSpPr>
          <p:nvPr/>
        </p:nvSpPr>
        <p:spPr bwMode="auto">
          <a:xfrm flipV="1">
            <a:off x="6134100" y="4223657"/>
            <a:ext cx="1009650" cy="1792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4 w 21600"/>
              <a:gd name="T13" fmla="*/ 2893 h 21600"/>
              <a:gd name="T14" fmla="*/ 18212 w 21600"/>
              <a:gd name="T15" fmla="*/ 925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12700">
            <a:solidFill>
              <a:schemeClr val="tx1"/>
            </a:solidFill>
            <a:miter lim="800000"/>
            <a:headEnd/>
            <a:tailEnd/>
          </a:ln>
        </p:spPr>
        <p:txBody>
          <a:bodyPr wrap="none" anchor="ctr"/>
          <a:lstStyle/>
          <a:p>
            <a:endParaRPr lang="en-GB" dirty="0"/>
          </a:p>
        </p:txBody>
      </p:sp>
      <p:sp>
        <p:nvSpPr>
          <p:cNvPr id="10" name="Rectangle 9"/>
          <p:cNvSpPr>
            <a:spLocks noChangeArrowheads="1"/>
          </p:cNvSpPr>
          <p:nvPr/>
        </p:nvSpPr>
        <p:spPr bwMode="auto">
          <a:xfrm>
            <a:off x="581025" y="5814673"/>
            <a:ext cx="7734300" cy="676275"/>
          </a:xfrm>
          <a:prstGeom prst="rect">
            <a:avLst/>
          </a:prstGeom>
          <a:solidFill>
            <a:srgbClr val="0033CC"/>
          </a:solidFill>
          <a:ln w="12700" algn="ctr">
            <a:solidFill>
              <a:schemeClr val="tx1"/>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1800" dirty="0">
                <a:solidFill>
                  <a:schemeClr val="bg1"/>
                </a:solidFill>
                <a:latin typeface="Arial Narrow" pitchFamily="34" charset="0"/>
              </a:rPr>
              <a:t>A performance report that excludes fixed expenses and net income is a </a:t>
            </a:r>
            <a:r>
              <a:rPr lang="en-US" altLang="en-US" sz="1800" b="1" i="1" dirty="0">
                <a:solidFill>
                  <a:schemeClr val="bg1"/>
                </a:solidFill>
                <a:latin typeface="Arial Narrow" pitchFamily="34" charset="0"/>
              </a:rPr>
              <a:t>contribution margin report</a:t>
            </a:r>
            <a:r>
              <a:rPr lang="en-US" altLang="en-US" sz="1800" dirty="0">
                <a:solidFill>
                  <a:schemeClr val="bg1"/>
                </a:solidFill>
                <a:latin typeface="Arial Narrow" pitchFamily="34" charset="0"/>
              </a:rPr>
              <a:t>. It’s bottom line is contribution margin.</a:t>
            </a:r>
          </a:p>
        </p:txBody>
      </p:sp>
      <p:cxnSp>
        <p:nvCxnSpPr>
          <p:cNvPr id="15" name="Straight Arrow Connector 14"/>
          <p:cNvCxnSpPr/>
          <p:nvPr/>
        </p:nvCxnSpPr>
        <p:spPr bwMode="auto">
          <a:xfrm flipH="1" flipV="1">
            <a:off x="7810500" y="4452257"/>
            <a:ext cx="366712" cy="1563688"/>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sp>
        <p:nvSpPr>
          <p:cNvPr id="37896" name="Text Box 9"/>
          <p:cNvSpPr txBox="1">
            <a:spLocks noChangeArrowheads="1"/>
          </p:cNvSpPr>
          <p:nvPr/>
        </p:nvSpPr>
        <p:spPr bwMode="auto">
          <a:xfrm>
            <a:off x="3103450" y="2873147"/>
            <a:ext cx="3733800" cy="1107996"/>
          </a:xfrm>
          <a:prstGeom prst="rect">
            <a:avLst/>
          </a:prstGeom>
          <a:solidFill>
            <a:srgbClr val="FFFFCC"/>
          </a:solidFill>
          <a:ln w="12700">
            <a:solidFill>
              <a:schemeClr val="tx1"/>
            </a:solidFill>
            <a:miter lim="800000"/>
            <a:headEnd/>
            <a:tailEnd/>
          </a:ln>
        </p:spPr>
        <p:txBody>
          <a:bodyPr wrap="square" lIns="0" tIns="0" rIns="0" bIns="0">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spcBef>
                <a:spcPct val="50000"/>
              </a:spcBef>
            </a:pPr>
            <a:r>
              <a:rPr lang="en-US" altLang="en-US" sz="1800" dirty="0">
                <a:solidFill>
                  <a:srgbClr val="0033CC"/>
                </a:solidFill>
                <a:latin typeface="Arial Narrow" pitchFamily="34" charset="0"/>
              </a:rPr>
              <a:t>We can see that the income under variable costing is also $580,000. This is because the number of units </a:t>
            </a:r>
            <a:r>
              <a:rPr lang="en-US" altLang="en-US" sz="1800" u="sng" dirty="0">
                <a:solidFill>
                  <a:srgbClr val="0033CC"/>
                </a:solidFill>
                <a:latin typeface="Arial Narrow" pitchFamily="34" charset="0"/>
              </a:rPr>
              <a:t>produced</a:t>
            </a:r>
            <a:r>
              <a:rPr lang="en-US" altLang="en-US" sz="1800" dirty="0">
                <a:solidFill>
                  <a:srgbClr val="0033CC"/>
                </a:solidFill>
                <a:latin typeface="Arial Narrow" pitchFamily="34" charset="0"/>
              </a:rPr>
              <a:t> are </a:t>
            </a:r>
            <a:r>
              <a:rPr lang="en-US" altLang="en-US" sz="1800" u="sng" dirty="0">
                <a:solidFill>
                  <a:srgbClr val="0033CC"/>
                </a:solidFill>
                <a:latin typeface="Arial Narrow" pitchFamily="34" charset="0"/>
              </a:rPr>
              <a:t>equal</a:t>
            </a:r>
            <a:r>
              <a:rPr lang="en-US" altLang="en-US" sz="1800" dirty="0">
                <a:solidFill>
                  <a:srgbClr val="0033CC"/>
                </a:solidFill>
                <a:latin typeface="Arial Narrow" pitchFamily="34" charset="0"/>
              </a:rPr>
              <a:t> to the number of units </a:t>
            </a:r>
            <a:r>
              <a:rPr lang="en-US" altLang="en-US" sz="1800" u="sng" dirty="0">
                <a:solidFill>
                  <a:srgbClr val="0033CC"/>
                </a:solidFill>
                <a:latin typeface="Arial Narrow" pitchFamily="34" charset="0"/>
              </a:rPr>
              <a:t>sold</a:t>
            </a:r>
            <a:r>
              <a:rPr lang="en-US" altLang="en-US" sz="1800" dirty="0">
                <a:solidFill>
                  <a:srgbClr val="0033CC"/>
                </a:solidFill>
                <a:latin typeface="Arial Narrow" pitchFamily="34" charset="0"/>
              </a:rPr>
              <a:t>.</a:t>
            </a:r>
          </a:p>
        </p:txBody>
      </p:sp>
      <p:sp>
        <p:nvSpPr>
          <p:cNvPr id="14" name="Rounded Rectangle 13"/>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9" name="Rectangle 4"/>
          <p:cNvSpPr>
            <a:spLocks noGrp="1" noChangeArrowheads="1"/>
          </p:cNvSpPr>
          <p:nvPr>
            <p:ph type="title"/>
          </p:nvPr>
        </p:nvSpPr>
        <p:spPr>
          <a:xfrm>
            <a:off x="0" y="754233"/>
            <a:ext cx="9144000" cy="1577975"/>
          </a:xfrm>
        </p:spPr>
        <p:txBody>
          <a:bodyPr/>
          <a:lstStyle/>
          <a:p>
            <a:pPr algn="ctr" eaLnBrk="1" hangingPunct="1"/>
            <a:r>
              <a:rPr sz="4400" b="1" dirty="0"/>
              <a:t>Variable Costing</a:t>
            </a:r>
            <a:br>
              <a:rPr sz="4400" b="1" dirty="0"/>
            </a:br>
            <a:r>
              <a:rPr sz="4400" b="1" dirty="0"/>
              <a:t>Units Produced Equal Units Sold</a:t>
            </a:r>
            <a:r>
              <a:rPr sz="3200" i="1" dirty="0"/>
              <a:t/>
            </a:r>
            <a:br>
              <a:rPr sz="3200" i="1" dirty="0"/>
            </a:br>
            <a:endParaRPr sz="3200" i="1" dirty="0"/>
          </a:p>
        </p:txBody>
      </p:sp>
      <p:sp>
        <p:nvSpPr>
          <p:cNvPr id="20" name="TextBox 19"/>
          <p:cNvSpPr txBox="1"/>
          <p:nvPr/>
        </p:nvSpPr>
        <p:spPr>
          <a:xfrm>
            <a:off x="7931178" y="1861824"/>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19.4</a:t>
            </a: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11</a:t>
            </a:r>
          </a:p>
        </p:txBody>
      </p:sp>
      <p:sp>
        <p:nvSpPr>
          <p:cNvPr id="16" name="Rectangle 15"/>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dissolve">
                                      <p:cBhvr>
                                        <p:cTn id="7" dur="500"/>
                                        <p:tgtEl>
                                          <p:spTgt spid="3789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7895"/>
                                        </p:tgtEl>
                                        <p:attrNameLst>
                                          <p:attrName>style.visibility</p:attrName>
                                        </p:attrNameLst>
                                      </p:cBhvr>
                                      <p:to>
                                        <p:strVal val="visible"/>
                                      </p:to>
                                    </p:set>
                                    <p:anim calcmode="lin" valueType="num">
                                      <p:cBhvr>
                                        <p:cTn id="11" dur="1000" fill="hold"/>
                                        <p:tgtEl>
                                          <p:spTgt spid="37895"/>
                                        </p:tgtEl>
                                        <p:attrNameLst>
                                          <p:attrName>ppt_w</p:attrName>
                                        </p:attrNameLst>
                                      </p:cBhvr>
                                      <p:tavLst>
                                        <p:tav tm="0">
                                          <p:val>
                                            <p:strVal val="#ppt_w*0.70"/>
                                          </p:val>
                                        </p:tav>
                                        <p:tav tm="100000">
                                          <p:val>
                                            <p:strVal val="#ppt_w"/>
                                          </p:val>
                                        </p:tav>
                                      </p:tavLst>
                                    </p:anim>
                                    <p:anim calcmode="lin" valueType="num">
                                      <p:cBhvr>
                                        <p:cTn id="12" dur="1000" fill="hold"/>
                                        <p:tgtEl>
                                          <p:spTgt spid="37895"/>
                                        </p:tgtEl>
                                        <p:attrNameLst>
                                          <p:attrName>ppt_h</p:attrName>
                                        </p:attrNameLst>
                                      </p:cBhvr>
                                      <p:tavLst>
                                        <p:tav tm="0">
                                          <p:val>
                                            <p:strVal val="#ppt_h"/>
                                          </p:val>
                                        </p:tav>
                                        <p:tav tm="100000">
                                          <p:val>
                                            <p:strVal val="#ppt_h"/>
                                          </p:val>
                                        </p:tav>
                                      </p:tavLst>
                                    </p:anim>
                                    <p:animEffect transition="in" filter="fade">
                                      <p:cBhvr>
                                        <p:cTn id="13" dur="1000"/>
                                        <p:tgtEl>
                                          <p:spTgt spid="3789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1000"/>
                            </p:stCondLst>
                            <p:childTnLst>
                              <p:par>
                                <p:cTn id="24" presetID="9" presetClass="entr" presetSubtype="0" fill="hold" grpId="1" nodeType="afterEffect">
                                  <p:stCondLst>
                                    <p:cond delay="0"/>
                                  </p:stCondLst>
                                  <p:childTnLst>
                                    <p:set>
                                      <p:cBhvr>
                                        <p:cTn id="25" dur="1" fill="hold">
                                          <p:stCondLst>
                                            <p:cond delay="0"/>
                                          </p:stCondLst>
                                        </p:cTn>
                                        <p:tgtEl>
                                          <p:spTgt spid="16391"/>
                                        </p:tgtEl>
                                        <p:attrNameLst>
                                          <p:attrName>style.visibility</p:attrName>
                                        </p:attrNameLst>
                                      </p:cBhvr>
                                      <p:to>
                                        <p:strVal val="visible"/>
                                      </p:to>
                                    </p:set>
                                    <p:animEffect transition="in" filter="dissolve">
                                      <p:cBhvr>
                                        <p:cTn id="26"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1" animBg="1"/>
      <p:bldP spid="37895" grpId="0" animBg="1"/>
      <p:bldP spid="10" grpId="1" animBg="1"/>
      <p:bldP spid="378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583676"/>
            <a:ext cx="8124824" cy="1412875"/>
          </a:xfrm>
        </p:spPr>
        <p:txBody>
          <a:bodyPr/>
          <a:lstStyle/>
          <a:p>
            <a:pPr algn="ctr" eaLnBrk="1" hangingPunct="1"/>
            <a:r>
              <a:rPr b="1" dirty="0"/>
              <a:t>Production Cost Assignment</a:t>
            </a:r>
            <a:r>
              <a:rPr sz="2800" dirty="0"/>
              <a:t/>
            </a:r>
            <a:br>
              <a:rPr sz="2800" dirty="0"/>
            </a:br>
            <a:r>
              <a:rPr lang="en-US" altLang="en-US" b="1" dirty="0"/>
              <a:t>Units Produced Equal Units Sold</a:t>
            </a:r>
          </a:p>
        </p:txBody>
      </p:sp>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TextBox 7"/>
          <p:cNvSpPr txBox="1"/>
          <p:nvPr/>
        </p:nvSpPr>
        <p:spPr>
          <a:xfrm>
            <a:off x="7646753" y="1921484"/>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19.5</a:t>
            </a:r>
          </a:p>
        </p:txBody>
      </p:sp>
      <p:pic>
        <p:nvPicPr>
          <p:cNvPr id="2" name="Picture 1">
            <a:extLst>
              <a:ext uri="{FF2B5EF4-FFF2-40B4-BE49-F238E27FC236}">
                <a16:creationId xmlns:a16="http://schemas.microsoft.com/office/drawing/2014/main" xmlns="" id="{FB9695C3-173E-402A-8115-EBC515DAD8D2}"/>
              </a:ext>
            </a:extLst>
          </p:cNvPr>
          <p:cNvPicPr>
            <a:picLocks noChangeAspect="1"/>
          </p:cNvPicPr>
          <p:nvPr/>
        </p:nvPicPr>
        <p:blipFill>
          <a:blip r:embed="rId3"/>
          <a:stretch>
            <a:fillRect/>
          </a:stretch>
        </p:blipFill>
        <p:spPr>
          <a:xfrm>
            <a:off x="439199" y="2626705"/>
            <a:ext cx="8390476" cy="3647619"/>
          </a:xfrm>
          <a:prstGeom prst="rect">
            <a:avLst/>
          </a:prstGeom>
        </p:spPr>
      </p:pic>
      <p:sp>
        <p:nvSpPr>
          <p:cNvPr id="1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12</a:t>
            </a:r>
          </a:p>
        </p:txBody>
      </p:sp>
      <p:sp>
        <p:nvSpPr>
          <p:cNvPr id="11" name="Rectangle 1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Rectangle 2"/>
          <p:cNvSpPr>
            <a:spLocks noGrp="1" noChangeArrowheads="1"/>
          </p:cNvSpPr>
          <p:nvPr>
            <p:ph type="title"/>
          </p:nvPr>
        </p:nvSpPr>
        <p:spPr>
          <a:xfrm>
            <a:off x="230074" y="1103312"/>
            <a:ext cx="8523514" cy="877888"/>
          </a:xfrm>
        </p:spPr>
        <p:txBody>
          <a:bodyPr/>
          <a:lstStyle/>
          <a:p>
            <a:pPr algn="ctr" eaLnBrk="1" hangingPunct="1"/>
            <a:r>
              <a:rPr sz="2800" dirty="0"/>
              <a:t/>
            </a:r>
            <a:br>
              <a:rPr sz="2800" dirty="0"/>
            </a:br>
            <a:r>
              <a:rPr lang="en-US" altLang="en-US" b="1" dirty="0"/>
              <a:t>Units Produced Exceed Units </a:t>
            </a:r>
            <a:r>
              <a:rPr lang="en-US" altLang="en-US" b="1" dirty="0" smtClean="0"/>
              <a:t>Sold (1 of 4)</a:t>
            </a:r>
            <a:endParaRPr lang="en-US" altLang="en-US" b="1" dirty="0"/>
          </a:p>
        </p:txBody>
      </p:sp>
      <p:sp>
        <p:nvSpPr>
          <p:cNvPr id="9" name="TextBox 8"/>
          <p:cNvSpPr txBox="1"/>
          <p:nvPr/>
        </p:nvSpPr>
        <p:spPr>
          <a:xfrm>
            <a:off x="7627143" y="1514242"/>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19.6</a:t>
            </a:r>
          </a:p>
        </p:txBody>
      </p:sp>
      <p:pic>
        <p:nvPicPr>
          <p:cNvPr id="2" name="Picture 1">
            <a:extLst>
              <a:ext uri="{FF2B5EF4-FFF2-40B4-BE49-F238E27FC236}">
                <a16:creationId xmlns:a16="http://schemas.microsoft.com/office/drawing/2014/main" xmlns="" id="{2260CF8E-D8E0-403E-95B3-66F69061CC18}"/>
              </a:ext>
            </a:extLst>
          </p:cNvPr>
          <p:cNvPicPr>
            <a:picLocks noChangeAspect="1"/>
          </p:cNvPicPr>
          <p:nvPr/>
        </p:nvPicPr>
        <p:blipFill>
          <a:blip r:embed="rId3"/>
          <a:stretch>
            <a:fillRect/>
          </a:stretch>
        </p:blipFill>
        <p:spPr>
          <a:xfrm>
            <a:off x="859931" y="2300476"/>
            <a:ext cx="7595184" cy="3566924"/>
          </a:xfrm>
          <a:prstGeom prst="rect">
            <a:avLst/>
          </a:prstGeom>
        </p:spPr>
      </p:pic>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13</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5"/>
          <p:cNvGraphicFramePr>
            <a:graphicFrameLocks noChangeAspect="1"/>
          </p:cNvGraphicFramePr>
          <p:nvPr>
            <p:extLst>
              <p:ext uri="{D42A27DB-BD31-4B8C-83A1-F6EECF244321}">
                <p14:modId xmlns:p14="http://schemas.microsoft.com/office/powerpoint/2010/main" val="3986394517"/>
              </p:ext>
            </p:extLst>
          </p:nvPr>
        </p:nvGraphicFramePr>
        <p:xfrm>
          <a:off x="762000" y="2243674"/>
          <a:ext cx="7575550" cy="3816350"/>
        </p:xfrm>
        <a:graphic>
          <a:graphicData uri="http://schemas.openxmlformats.org/presentationml/2006/ole">
            <mc:AlternateContent xmlns:mc="http://schemas.openxmlformats.org/markup-compatibility/2006">
              <mc:Choice xmlns:v="urn:schemas-microsoft-com:vml" Requires="v">
                <p:oleObj spid="_x0000_s46195" name="Worksheet" r:id="rId4" imgW="4600800" imgH="2352550" progId="Excel.Sheet.8">
                  <p:embed/>
                </p:oleObj>
              </mc:Choice>
              <mc:Fallback>
                <p:oleObj name="Worksheet" r:id="rId4" imgW="4600800" imgH="2352550" progId="Excel.Sheet.8">
                  <p:embed/>
                  <p:pic>
                    <p:nvPicPr>
                      <p:cNvPr id="0" name="Picture 12"/>
                      <p:cNvPicPr>
                        <a:picLocks noChangeAspect="1" noChangeArrowheads="1"/>
                      </p:cNvPicPr>
                      <p:nvPr/>
                    </p:nvPicPr>
                    <p:blipFill>
                      <a:blip r:embed="rId5"/>
                      <a:srcRect/>
                      <a:stretch>
                        <a:fillRect/>
                      </a:stretch>
                    </p:blipFill>
                    <p:spPr bwMode="auto">
                      <a:xfrm>
                        <a:off x="762000" y="2243674"/>
                        <a:ext cx="7575550" cy="38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
          <p:cNvGrpSpPr>
            <a:grpSpLocks/>
          </p:cNvGrpSpPr>
          <p:nvPr/>
        </p:nvGrpSpPr>
        <p:grpSpPr bwMode="auto">
          <a:xfrm>
            <a:off x="2492375" y="4729302"/>
            <a:ext cx="5562600" cy="469900"/>
            <a:chOff x="1584" y="2832"/>
            <a:chExt cx="3504" cy="296"/>
          </a:xfrm>
        </p:grpSpPr>
        <p:sp>
          <p:nvSpPr>
            <p:cNvPr id="46087" name="AutoShape 9"/>
            <p:cNvSpPr>
              <a:spLocks noChangeArrowheads="1"/>
            </p:cNvSpPr>
            <p:nvPr/>
          </p:nvSpPr>
          <p:spPr bwMode="auto">
            <a:xfrm rot="16200000" flipV="1">
              <a:off x="4440" y="2472"/>
              <a:ext cx="288"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14 h 21600"/>
                <a:gd name="T14" fmla="*/ 18225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12700">
              <a:solidFill>
                <a:schemeClr val="tx1"/>
              </a:solidFill>
              <a:miter lim="800000"/>
              <a:headEnd/>
              <a:tailEnd/>
            </a:ln>
          </p:spPr>
          <p:txBody>
            <a:bodyPr rot="10800000" vert="eaVert" wrap="none" anchor="ctr"/>
            <a:lstStyle/>
            <a:p>
              <a:endParaRPr lang="en-GB" dirty="0"/>
            </a:p>
          </p:txBody>
        </p:sp>
        <p:sp>
          <p:nvSpPr>
            <p:cNvPr id="46088" name="Text Box 8"/>
            <p:cNvSpPr txBox="1">
              <a:spLocks noChangeArrowheads="1"/>
            </p:cNvSpPr>
            <p:nvPr/>
          </p:nvSpPr>
          <p:spPr bwMode="auto">
            <a:xfrm>
              <a:off x="1584" y="2832"/>
              <a:ext cx="2592" cy="296"/>
            </a:xfrm>
            <a:prstGeom prst="rect">
              <a:avLst/>
            </a:prstGeom>
            <a:solidFill>
              <a:srgbClr val="FFFFCC"/>
            </a:solidFill>
            <a:ln w="12700">
              <a:solidFill>
                <a:schemeClr val="tx1"/>
              </a:solidFill>
              <a:miter lim="800000"/>
              <a:headEnd/>
              <a:tailEnd/>
            </a:ln>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dirty="0">
                  <a:solidFill>
                    <a:srgbClr val="0033CC"/>
                  </a:solidFill>
                  <a:latin typeface="Arial" charset="0"/>
                </a:rPr>
                <a:t>Income for 2018 is $320,000</a:t>
              </a:r>
            </a:p>
          </p:txBody>
        </p:sp>
      </p:grpSp>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2"/>
          <p:cNvSpPr>
            <a:spLocks noGrp="1" noChangeArrowheads="1"/>
          </p:cNvSpPr>
          <p:nvPr>
            <p:ph type="title"/>
          </p:nvPr>
        </p:nvSpPr>
        <p:spPr>
          <a:xfrm>
            <a:off x="230074" y="1179512"/>
            <a:ext cx="8523514" cy="877888"/>
          </a:xfrm>
        </p:spPr>
        <p:txBody>
          <a:bodyPr/>
          <a:lstStyle/>
          <a:p>
            <a:pPr algn="ctr" eaLnBrk="1" hangingPunct="1"/>
            <a:r>
              <a:rPr sz="2800" dirty="0"/>
              <a:t/>
            </a:r>
            <a:br>
              <a:rPr sz="2800" dirty="0"/>
            </a:br>
            <a:r>
              <a:rPr lang="en-US" altLang="en-US" b="1" dirty="0"/>
              <a:t>Units Produced Exceed Units </a:t>
            </a:r>
            <a:r>
              <a:rPr lang="en-US" altLang="en-US" b="1" dirty="0" smtClean="0"/>
              <a:t>Sold (2 of 4)</a:t>
            </a:r>
            <a:endParaRPr lang="en-US" altLang="en-US" b="1" dirty="0"/>
          </a:p>
        </p:txBody>
      </p:sp>
      <p:sp>
        <p:nvSpPr>
          <p:cNvPr id="12" name="TextBox 11"/>
          <p:cNvSpPr txBox="1"/>
          <p:nvPr/>
        </p:nvSpPr>
        <p:spPr>
          <a:xfrm>
            <a:off x="7627143" y="1462763"/>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19.6</a:t>
            </a:r>
          </a:p>
        </p:txBody>
      </p:sp>
      <p:sp>
        <p:nvSpPr>
          <p:cNvPr id="14"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14</a:t>
            </a:r>
          </a:p>
        </p:txBody>
      </p:sp>
      <p:sp>
        <p:nvSpPr>
          <p:cNvPr id="15" name="Rectangle 14"/>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Object 5"/>
          <p:cNvGraphicFramePr>
            <a:graphicFrameLocks noChangeAspect="1"/>
          </p:cNvGraphicFramePr>
          <p:nvPr>
            <p:extLst>
              <p:ext uri="{D42A27DB-BD31-4B8C-83A1-F6EECF244321}">
                <p14:modId xmlns:p14="http://schemas.microsoft.com/office/powerpoint/2010/main" val="1853290541"/>
              </p:ext>
            </p:extLst>
          </p:nvPr>
        </p:nvGraphicFramePr>
        <p:xfrm>
          <a:off x="325209" y="1837135"/>
          <a:ext cx="7532688" cy="4314825"/>
        </p:xfrm>
        <a:graphic>
          <a:graphicData uri="http://schemas.openxmlformats.org/presentationml/2006/ole">
            <mc:AlternateContent xmlns:mc="http://schemas.openxmlformats.org/markup-compatibility/2006">
              <mc:Choice xmlns:v="urn:schemas-microsoft-com:vml" Requires="v">
                <p:oleObj spid="_x0000_s48243" name="Worksheet" r:id="rId4" imgW="4705440" imgH="2686157" progId="Excel.Sheet.8">
                  <p:embed/>
                </p:oleObj>
              </mc:Choice>
              <mc:Fallback>
                <p:oleObj name="Worksheet" r:id="rId4" imgW="4705440" imgH="2686157" progId="Excel.Sheet.8">
                  <p:embed/>
                  <p:pic>
                    <p:nvPicPr>
                      <p:cNvPr id="0" name="Picture 12"/>
                      <p:cNvPicPr>
                        <a:picLocks noChangeAspect="1" noChangeArrowheads="1"/>
                      </p:cNvPicPr>
                      <p:nvPr/>
                    </p:nvPicPr>
                    <p:blipFill>
                      <a:blip r:embed="rId5"/>
                      <a:srcRect/>
                      <a:stretch>
                        <a:fillRect/>
                      </a:stretch>
                    </p:blipFill>
                    <p:spPr bwMode="auto">
                      <a:xfrm>
                        <a:off x="325209" y="1837135"/>
                        <a:ext cx="7532688"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
          <p:cNvGrpSpPr>
            <a:grpSpLocks/>
          </p:cNvGrpSpPr>
          <p:nvPr/>
        </p:nvGrpSpPr>
        <p:grpSpPr bwMode="auto">
          <a:xfrm>
            <a:off x="2971800" y="4245428"/>
            <a:ext cx="4038600" cy="2003425"/>
            <a:chOff x="2016" y="2520"/>
            <a:chExt cx="2544" cy="1262"/>
          </a:xfrm>
        </p:grpSpPr>
        <p:sp>
          <p:nvSpPr>
            <p:cNvPr id="48135" name="Text Box 9"/>
            <p:cNvSpPr txBox="1">
              <a:spLocks noChangeArrowheads="1"/>
            </p:cNvSpPr>
            <p:nvPr/>
          </p:nvSpPr>
          <p:spPr bwMode="auto">
            <a:xfrm>
              <a:off x="2016" y="2520"/>
              <a:ext cx="2544" cy="446"/>
            </a:xfrm>
            <a:prstGeom prst="rect">
              <a:avLst/>
            </a:prstGeom>
            <a:solidFill>
              <a:srgbClr val="FFFFCC"/>
            </a:solidFill>
            <a:ln w="12700">
              <a:solidFill>
                <a:schemeClr val="tx1"/>
              </a:solidFill>
              <a:miter lim="800000"/>
              <a:headEnd/>
              <a:tailEnd/>
            </a:ln>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2000" dirty="0">
                  <a:solidFill>
                    <a:srgbClr val="0033CC"/>
                  </a:solidFill>
                  <a:latin typeface="Arial" charset="0"/>
                </a:rPr>
                <a:t>Under variable costing, the net income is only $120,000</a:t>
              </a:r>
            </a:p>
          </p:txBody>
        </p:sp>
        <p:sp>
          <p:nvSpPr>
            <p:cNvPr id="48136" name="AutoShape 10"/>
            <p:cNvSpPr>
              <a:spLocks noChangeArrowheads="1"/>
            </p:cNvSpPr>
            <p:nvPr/>
          </p:nvSpPr>
          <p:spPr bwMode="auto">
            <a:xfrm flipV="1">
              <a:off x="3933" y="2966"/>
              <a:ext cx="483"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4 h 21600"/>
                <a:gd name="T14" fmla="*/ 18225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12700">
              <a:solidFill>
                <a:schemeClr val="tx1"/>
              </a:solidFill>
              <a:miter lim="800000"/>
              <a:headEnd/>
              <a:tailEnd/>
            </a:ln>
          </p:spPr>
          <p:txBody>
            <a:bodyPr rot="10800000" wrap="none" anchor="ctr"/>
            <a:lstStyle/>
            <a:p>
              <a:endParaRPr lang="en-GB" dirty="0"/>
            </a:p>
          </p:txBody>
        </p:sp>
      </p:grpSp>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2"/>
          <p:cNvSpPr>
            <a:spLocks noGrp="1" noChangeArrowheads="1"/>
          </p:cNvSpPr>
          <p:nvPr>
            <p:ph type="title"/>
          </p:nvPr>
        </p:nvSpPr>
        <p:spPr>
          <a:xfrm>
            <a:off x="230074" y="874712"/>
            <a:ext cx="8523514" cy="877888"/>
          </a:xfrm>
        </p:spPr>
        <p:txBody>
          <a:bodyPr/>
          <a:lstStyle/>
          <a:p>
            <a:pPr algn="ctr" eaLnBrk="1" hangingPunct="1"/>
            <a:r>
              <a:rPr sz="2800" dirty="0"/>
              <a:t/>
            </a:r>
            <a:br>
              <a:rPr sz="2800" dirty="0"/>
            </a:br>
            <a:r>
              <a:rPr lang="en-US" altLang="en-US" b="1" dirty="0"/>
              <a:t>Units Produced Exceed Units </a:t>
            </a:r>
            <a:r>
              <a:rPr lang="en-US" altLang="en-US" b="1" dirty="0" smtClean="0"/>
              <a:t>Sold (3 of 4)</a:t>
            </a:r>
            <a:endParaRPr lang="en-US" altLang="en-US" b="1" dirty="0"/>
          </a:p>
        </p:txBody>
      </p:sp>
      <p:sp>
        <p:nvSpPr>
          <p:cNvPr id="12" name="TextBox 11"/>
          <p:cNvSpPr txBox="1"/>
          <p:nvPr/>
        </p:nvSpPr>
        <p:spPr>
          <a:xfrm>
            <a:off x="7893843" y="1435895"/>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19.6</a:t>
            </a:r>
          </a:p>
        </p:txBody>
      </p:sp>
      <p:sp>
        <p:nvSpPr>
          <p:cNvPr id="14"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15</a:t>
            </a:r>
          </a:p>
        </p:txBody>
      </p:sp>
      <p:sp>
        <p:nvSpPr>
          <p:cNvPr id="15" name="Rectangle 14"/>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Rectangle 2"/>
          <p:cNvSpPr>
            <a:spLocks noGrp="1" noChangeArrowheads="1"/>
          </p:cNvSpPr>
          <p:nvPr>
            <p:ph type="title"/>
          </p:nvPr>
        </p:nvSpPr>
        <p:spPr>
          <a:xfrm>
            <a:off x="230074" y="1027112"/>
            <a:ext cx="8523514" cy="877888"/>
          </a:xfrm>
        </p:spPr>
        <p:txBody>
          <a:bodyPr/>
          <a:lstStyle/>
          <a:p>
            <a:pPr algn="ctr" eaLnBrk="1" hangingPunct="1"/>
            <a:r>
              <a:rPr sz="2800" dirty="0"/>
              <a:t/>
            </a:r>
            <a:br>
              <a:rPr sz="2800" dirty="0"/>
            </a:br>
            <a:r>
              <a:rPr lang="en-US" altLang="en-US" b="1" dirty="0"/>
              <a:t>Units Produced Exceed Units </a:t>
            </a:r>
            <a:r>
              <a:rPr lang="en-US" altLang="en-US" b="1" dirty="0" smtClean="0"/>
              <a:t>Sold (4 of 4)</a:t>
            </a:r>
            <a:endParaRPr lang="en-US" altLang="en-US" b="1" dirty="0"/>
          </a:p>
        </p:txBody>
      </p:sp>
      <p:sp>
        <p:nvSpPr>
          <p:cNvPr id="9" name="TextBox 8"/>
          <p:cNvSpPr txBox="1"/>
          <p:nvPr/>
        </p:nvSpPr>
        <p:spPr>
          <a:xfrm>
            <a:off x="7627143" y="1498709"/>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19.7</a:t>
            </a:r>
          </a:p>
        </p:txBody>
      </p:sp>
      <p:pic>
        <p:nvPicPr>
          <p:cNvPr id="2" name="Picture 1">
            <a:extLst>
              <a:ext uri="{FF2B5EF4-FFF2-40B4-BE49-F238E27FC236}">
                <a16:creationId xmlns:a16="http://schemas.microsoft.com/office/drawing/2014/main" xmlns="" id="{FD3230F7-3C29-40E3-9CFA-2A15C20A4F95}"/>
              </a:ext>
            </a:extLst>
          </p:cNvPr>
          <p:cNvPicPr>
            <a:picLocks noChangeAspect="1"/>
          </p:cNvPicPr>
          <p:nvPr/>
        </p:nvPicPr>
        <p:blipFill>
          <a:blip r:embed="rId3"/>
          <a:stretch>
            <a:fillRect/>
          </a:stretch>
        </p:blipFill>
        <p:spPr>
          <a:xfrm>
            <a:off x="242927" y="2224952"/>
            <a:ext cx="8676190" cy="3666667"/>
          </a:xfrm>
          <a:prstGeom prst="rect">
            <a:avLst/>
          </a:prstGeom>
        </p:spPr>
      </p:pic>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16</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2"/>
          <p:cNvSpPr>
            <a:spLocks noGrp="1" noChangeArrowheads="1"/>
          </p:cNvSpPr>
          <p:nvPr>
            <p:ph type="title"/>
          </p:nvPr>
        </p:nvSpPr>
        <p:spPr>
          <a:xfrm>
            <a:off x="152400" y="950912"/>
            <a:ext cx="8839200" cy="877888"/>
          </a:xfrm>
        </p:spPr>
        <p:txBody>
          <a:bodyPr/>
          <a:lstStyle/>
          <a:p>
            <a:pPr algn="ctr" eaLnBrk="1" hangingPunct="1"/>
            <a:r>
              <a:rPr sz="2800" dirty="0"/>
              <a:t/>
            </a:r>
            <a:br>
              <a:rPr sz="2800" dirty="0"/>
            </a:br>
            <a:r>
              <a:rPr lang="en-US" altLang="en-US" sz="3800" b="1" dirty="0"/>
              <a:t>Units Produced Less Than Units </a:t>
            </a:r>
            <a:r>
              <a:rPr lang="en-US" altLang="en-US" sz="3800" b="1" dirty="0" smtClean="0"/>
              <a:t>Sold (1 of 3)</a:t>
            </a:r>
            <a:endParaRPr lang="en-US" altLang="en-US" sz="3800" b="1" dirty="0"/>
          </a:p>
        </p:txBody>
      </p:sp>
      <p:sp>
        <p:nvSpPr>
          <p:cNvPr id="12" name="TextBox 11"/>
          <p:cNvSpPr txBox="1"/>
          <p:nvPr/>
        </p:nvSpPr>
        <p:spPr>
          <a:xfrm>
            <a:off x="7627143" y="1540284"/>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19.8</a:t>
            </a:r>
          </a:p>
        </p:txBody>
      </p:sp>
      <p:pic>
        <p:nvPicPr>
          <p:cNvPr id="3" name="Picture 2">
            <a:extLst>
              <a:ext uri="{FF2B5EF4-FFF2-40B4-BE49-F238E27FC236}">
                <a16:creationId xmlns:a16="http://schemas.microsoft.com/office/drawing/2014/main" xmlns="" id="{C938D88D-1F00-40B3-B7D4-D1FC4A398EBF}"/>
              </a:ext>
            </a:extLst>
          </p:cNvPr>
          <p:cNvPicPr>
            <a:picLocks noChangeAspect="1"/>
          </p:cNvPicPr>
          <p:nvPr/>
        </p:nvPicPr>
        <p:blipFill>
          <a:blip r:embed="rId3"/>
          <a:stretch>
            <a:fillRect/>
          </a:stretch>
        </p:blipFill>
        <p:spPr>
          <a:xfrm>
            <a:off x="725044" y="2362842"/>
            <a:ext cx="7809356" cy="3633600"/>
          </a:xfrm>
          <a:prstGeom prst="rect">
            <a:avLst/>
          </a:prstGeom>
        </p:spPr>
      </p:pic>
      <p:sp>
        <p:nvSpPr>
          <p:cNvPr id="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17</a:t>
            </a:r>
          </a:p>
        </p:txBody>
      </p:sp>
      <p:sp>
        <p:nvSpPr>
          <p:cNvPr id="9" name="Rectangle 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Text Box 8"/>
          <p:cNvSpPr txBox="1">
            <a:spLocks noChangeArrowheads="1"/>
          </p:cNvSpPr>
          <p:nvPr/>
        </p:nvSpPr>
        <p:spPr bwMode="auto">
          <a:xfrm>
            <a:off x="1084881" y="5942091"/>
            <a:ext cx="6907078" cy="461665"/>
          </a:xfrm>
          <a:prstGeom prst="rect">
            <a:avLst/>
          </a:prstGeom>
          <a:solidFill>
            <a:srgbClr val="FFFFCC"/>
          </a:solidFill>
          <a:ln w="12700">
            <a:solidFill>
              <a:schemeClr val="tx1"/>
            </a:solidFill>
            <a:miter lim="800000"/>
            <a:headEnd/>
            <a:tailEnd/>
          </a:ln>
        </p:spPr>
        <p:txBody>
          <a:bodyPr wrap="square">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dirty="0">
                <a:solidFill>
                  <a:srgbClr val="0033CC"/>
                </a:solidFill>
                <a:latin typeface="Arial" charset="0"/>
              </a:rPr>
              <a:t>Income under variable costing is $1,040,000</a:t>
            </a:r>
          </a:p>
        </p:txBody>
      </p:sp>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2"/>
          <p:cNvSpPr>
            <a:spLocks noGrp="1" noChangeArrowheads="1"/>
          </p:cNvSpPr>
          <p:nvPr>
            <p:ph type="title"/>
          </p:nvPr>
        </p:nvSpPr>
        <p:spPr>
          <a:xfrm>
            <a:off x="152400" y="950912"/>
            <a:ext cx="8839200" cy="877888"/>
          </a:xfrm>
        </p:spPr>
        <p:txBody>
          <a:bodyPr/>
          <a:lstStyle/>
          <a:p>
            <a:pPr algn="ctr" eaLnBrk="1" hangingPunct="1"/>
            <a:r>
              <a:rPr sz="2800" dirty="0"/>
              <a:t/>
            </a:r>
            <a:br>
              <a:rPr sz="2800" dirty="0"/>
            </a:br>
            <a:r>
              <a:rPr lang="en-US" altLang="en-US" sz="3800" b="1" dirty="0"/>
              <a:t>Units Produced Less Than Units </a:t>
            </a:r>
            <a:r>
              <a:rPr lang="en-US" altLang="en-US" sz="3800" b="1" dirty="0" smtClean="0"/>
              <a:t>Sold (2 of 3)</a:t>
            </a:r>
            <a:endParaRPr lang="en-US" altLang="en-US" sz="3800" b="1" dirty="0"/>
          </a:p>
        </p:txBody>
      </p:sp>
      <p:sp>
        <p:nvSpPr>
          <p:cNvPr id="12" name="TextBox 11"/>
          <p:cNvSpPr txBox="1"/>
          <p:nvPr/>
        </p:nvSpPr>
        <p:spPr>
          <a:xfrm>
            <a:off x="7924800" y="1262146"/>
            <a:ext cx="10668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19.8</a:t>
            </a:r>
          </a:p>
        </p:txBody>
      </p:sp>
      <p:sp>
        <p:nvSpPr>
          <p:cNvPr id="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18</a:t>
            </a:r>
          </a:p>
        </p:txBody>
      </p:sp>
      <p:sp>
        <p:nvSpPr>
          <p:cNvPr id="15" name="Rectangle 14"/>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B620BB77-4B24-4546-9709-5AC6B19A1C41}"/>
              </a:ext>
            </a:extLst>
          </p:cNvPr>
          <p:cNvPicPr>
            <a:picLocks noChangeAspect="1"/>
          </p:cNvPicPr>
          <p:nvPr/>
        </p:nvPicPr>
        <p:blipFill>
          <a:blip r:embed="rId3"/>
          <a:stretch>
            <a:fillRect/>
          </a:stretch>
        </p:blipFill>
        <p:spPr>
          <a:xfrm>
            <a:off x="270154" y="2027452"/>
            <a:ext cx="8231958" cy="386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Rectangle 2"/>
          <p:cNvSpPr>
            <a:spLocks noGrp="1" noChangeArrowheads="1"/>
          </p:cNvSpPr>
          <p:nvPr>
            <p:ph type="title"/>
          </p:nvPr>
        </p:nvSpPr>
        <p:spPr>
          <a:xfrm>
            <a:off x="152400" y="950912"/>
            <a:ext cx="8839200" cy="877888"/>
          </a:xfrm>
        </p:spPr>
        <p:txBody>
          <a:bodyPr/>
          <a:lstStyle/>
          <a:p>
            <a:pPr algn="ctr" eaLnBrk="1" hangingPunct="1"/>
            <a:r>
              <a:rPr sz="2800" dirty="0"/>
              <a:t/>
            </a:r>
            <a:br>
              <a:rPr sz="2800" dirty="0"/>
            </a:br>
            <a:r>
              <a:rPr lang="en-US" altLang="en-US" sz="3800" b="1" dirty="0"/>
              <a:t>Units Produced Less Than Units </a:t>
            </a:r>
            <a:r>
              <a:rPr lang="en-US" altLang="en-US" sz="3800" b="1" dirty="0" smtClean="0"/>
              <a:t>Sold (3 of 3)</a:t>
            </a:r>
            <a:endParaRPr lang="en-US" altLang="en-US" sz="3800" b="1" dirty="0"/>
          </a:p>
        </p:txBody>
      </p:sp>
      <p:sp>
        <p:nvSpPr>
          <p:cNvPr id="9" name="TextBox 8"/>
          <p:cNvSpPr txBox="1"/>
          <p:nvPr/>
        </p:nvSpPr>
        <p:spPr>
          <a:xfrm>
            <a:off x="7696200" y="1337468"/>
            <a:ext cx="11049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19.9</a:t>
            </a:r>
          </a:p>
        </p:txBody>
      </p:sp>
      <p:pic>
        <p:nvPicPr>
          <p:cNvPr id="2" name="Picture 1">
            <a:extLst>
              <a:ext uri="{FF2B5EF4-FFF2-40B4-BE49-F238E27FC236}">
                <a16:creationId xmlns:a16="http://schemas.microsoft.com/office/drawing/2014/main" xmlns="" id="{7FF8FD5B-B22E-4480-9C98-0E293BE3BE5C}"/>
              </a:ext>
            </a:extLst>
          </p:cNvPr>
          <p:cNvPicPr>
            <a:picLocks noChangeAspect="1"/>
          </p:cNvPicPr>
          <p:nvPr/>
        </p:nvPicPr>
        <p:blipFill>
          <a:blip r:embed="rId3"/>
          <a:stretch>
            <a:fillRect/>
          </a:stretch>
        </p:blipFill>
        <p:spPr>
          <a:xfrm>
            <a:off x="338764" y="2140572"/>
            <a:ext cx="8447619" cy="3609524"/>
          </a:xfrm>
          <a:prstGeom prst="rect">
            <a:avLst/>
          </a:prstGeom>
        </p:spPr>
      </p:pic>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29343" y="780967"/>
            <a:ext cx="8382000" cy="707886"/>
          </a:xfrm>
          <a:prstGeom prst="rect">
            <a:avLst/>
          </a:prstGeom>
          <a:noFill/>
        </p:spPr>
        <p:txBody>
          <a:bodyPr wrap="square" rtlCol="0">
            <a:spAutoFit/>
          </a:bodyPr>
          <a:lstStyle/>
          <a:p>
            <a:r>
              <a:rPr lang="en-US" altLang="en-US" sz="4000" b="1" dirty="0">
                <a:latin typeface="+mj-lt"/>
              </a:rPr>
              <a:t>Chapter 19 Learning Objectives</a:t>
            </a:r>
            <a:endParaRPr lang="en-US" sz="4000" dirty="0">
              <a:latin typeface="+mj-lt"/>
            </a:endParaRPr>
          </a:p>
        </p:txBody>
      </p:sp>
      <p:sp>
        <p:nvSpPr>
          <p:cNvPr id="10" name="Rectangle 9"/>
          <p:cNvSpPr/>
          <p:nvPr/>
        </p:nvSpPr>
        <p:spPr>
          <a:xfrm>
            <a:off x="533400" y="1964722"/>
            <a:ext cx="8382000" cy="3046988"/>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b="1" dirty="0" smtClean="0">
                <a:latin typeface="+mn-lt"/>
              </a:rPr>
              <a:t> </a:t>
            </a:r>
            <a:r>
              <a:rPr lang="en-US" altLang="en-US" sz="1600" dirty="0" smtClean="0">
                <a:latin typeface="+mn-lt"/>
              </a:rPr>
              <a:t>Describe </a:t>
            </a:r>
            <a:r>
              <a:rPr lang="en-US" altLang="en-US" sz="1600" dirty="0">
                <a:latin typeface="+mn-lt"/>
              </a:rPr>
              <a:t>how absorption costing can result in overproduction.</a:t>
            </a:r>
            <a:endParaRPr lang="en-US" sz="1600" dirty="0">
              <a:latin typeface="+mn-lt"/>
            </a:endParaRP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Use variable costing in pricing special orders.</a:t>
            </a:r>
          </a:p>
          <a:p>
            <a:endParaRPr lang="en-US" sz="1600" dirty="0">
              <a:latin typeface="+mn-lt"/>
            </a:endParaRPr>
          </a:p>
          <a:p>
            <a:r>
              <a:rPr lang="en-US" sz="1600" b="1" dirty="0">
                <a:latin typeface="+mn-lt"/>
              </a:rPr>
              <a:t>PROCEDURAL</a:t>
            </a:r>
          </a:p>
          <a:p>
            <a:r>
              <a:rPr lang="en-US" sz="1600" b="1" dirty="0">
                <a:latin typeface="+mn-lt"/>
              </a:rPr>
              <a:t>P1  </a:t>
            </a:r>
            <a:r>
              <a:rPr lang="en-US" altLang="en-US" sz="1600" dirty="0">
                <a:latin typeface="+mn-lt"/>
              </a:rPr>
              <a:t>Compute unit cost under both absorption and variable costing.</a:t>
            </a:r>
          </a:p>
          <a:p>
            <a:r>
              <a:rPr lang="en-US" sz="1600" b="1" dirty="0">
                <a:latin typeface="+mn-lt"/>
              </a:rPr>
              <a:t>P2  </a:t>
            </a:r>
            <a:r>
              <a:rPr lang="en-US" altLang="en-US" sz="1600" dirty="0">
                <a:latin typeface="+mn-lt"/>
              </a:rPr>
              <a:t>Prepare and analyze an income statement using absorption costing and using variable   </a:t>
            </a:r>
            <a:br>
              <a:rPr lang="en-US" altLang="en-US" sz="1600" dirty="0">
                <a:latin typeface="+mn-lt"/>
              </a:rPr>
            </a:br>
            <a:r>
              <a:rPr lang="en-US" altLang="en-US" sz="1600" dirty="0">
                <a:latin typeface="+mn-lt"/>
              </a:rPr>
              <a:t>      costing.</a:t>
            </a:r>
          </a:p>
          <a:p>
            <a:r>
              <a:rPr lang="en-US" sz="1600" b="1" dirty="0">
                <a:latin typeface="+mn-lt"/>
              </a:rPr>
              <a:t>P3</a:t>
            </a:r>
            <a:r>
              <a:rPr lang="en-US" sz="1600" dirty="0">
                <a:latin typeface="+mn-lt"/>
              </a:rPr>
              <a:t>  Convert income under variable costing to the absorption cost basis.</a:t>
            </a:r>
          </a:p>
          <a:p>
            <a:r>
              <a:rPr lang="en-US" sz="1600" b="1" dirty="0">
                <a:latin typeface="+mn-lt"/>
              </a:rPr>
              <a:t>P4 </a:t>
            </a:r>
            <a:r>
              <a:rPr lang="en-US" sz="1600" dirty="0">
                <a:latin typeface="+mn-lt"/>
              </a:rPr>
              <a:t> Determine product selling price based on absorption costing.</a:t>
            </a:r>
          </a:p>
        </p:txBody>
      </p:sp>
      <p:sp>
        <p:nvSpPr>
          <p:cNvPr id="11"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252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31081" y="609600"/>
            <a:ext cx="7158038" cy="1295400"/>
          </a:xfrm>
        </p:spPr>
        <p:txBody>
          <a:bodyPr/>
          <a:lstStyle/>
          <a:p>
            <a:pPr algn="ctr" eaLnBrk="1" hangingPunct="1"/>
            <a:r>
              <a:rPr sz="4400" b="1" dirty="0"/>
              <a:t>Summarizing Income Reporting</a:t>
            </a:r>
            <a:endParaRPr sz="3600" dirty="0"/>
          </a:p>
        </p:txBody>
      </p:sp>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TextBox 7"/>
          <p:cNvSpPr txBox="1"/>
          <p:nvPr/>
        </p:nvSpPr>
        <p:spPr>
          <a:xfrm>
            <a:off x="7636669" y="1555540"/>
            <a:ext cx="11049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19.10</a:t>
            </a:r>
          </a:p>
        </p:txBody>
      </p:sp>
      <p:pic>
        <p:nvPicPr>
          <p:cNvPr id="2" name="Picture 1">
            <a:extLst>
              <a:ext uri="{FF2B5EF4-FFF2-40B4-BE49-F238E27FC236}">
                <a16:creationId xmlns:a16="http://schemas.microsoft.com/office/drawing/2014/main" xmlns="" id="{8F6F1CBD-E5F5-412D-9CF5-33A58282D4F4}"/>
              </a:ext>
            </a:extLst>
          </p:cNvPr>
          <p:cNvPicPr>
            <a:picLocks noChangeAspect="1"/>
          </p:cNvPicPr>
          <p:nvPr/>
        </p:nvPicPr>
        <p:blipFill>
          <a:blip r:embed="rId3"/>
          <a:stretch>
            <a:fillRect/>
          </a:stretch>
        </p:blipFill>
        <p:spPr>
          <a:xfrm>
            <a:off x="207729" y="2554231"/>
            <a:ext cx="8707672" cy="1854082"/>
          </a:xfrm>
          <a:prstGeom prst="rect">
            <a:avLst/>
          </a:prstGeom>
        </p:spPr>
      </p:pic>
      <p:sp>
        <p:nvSpPr>
          <p:cNvPr id="1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20</a:t>
            </a:r>
          </a:p>
        </p:txBody>
      </p:sp>
      <p:sp>
        <p:nvSpPr>
          <p:cNvPr id="11" name="Rectangle 1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ctrTitle"/>
          </p:nvPr>
        </p:nvSpPr>
        <p:spPr>
          <a:xfrm>
            <a:off x="914400" y="1828800"/>
            <a:ext cx="7315200" cy="3124200"/>
          </a:xfrm>
        </p:spPr>
        <p:txBody>
          <a:bodyPr/>
          <a:lstStyle/>
          <a:p>
            <a:pPr algn="ctr"/>
            <a:r>
              <a:rPr sz="3600" dirty="0"/>
              <a:t/>
            </a:r>
            <a:br>
              <a:rPr sz="3600" dirty="0"/>
            </a:br>
            <a:r>
              <a:rPr sz="3600" dirty="0" smtClean="0"/>
              <a:t> </a:t>
            </a:r>
            <a:r>
              <a:rPr sz="3600" dirty="0"/>
              <a:t/>
            </a:r>
            <a:br>
              <a:rPr sz="3600" dirty="0"/>
            </a:br>
            <a:r>
              <a:rPr sz="3600" dirty="0"/>
              <a:t>Convert </a:t>
            </a:r>
            <a:r>
              <a:rPr lang="en-US" sz="3600" dirty="0"/>
              <a:t>income under variable costing to the absorption cost basis</a:t>
            </a:r>
            <a:r>
              <a:rPr sz="3600" dirty="0"/>
              <a:t>.</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645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71" y="188540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71"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9342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P3</a:t>
            </a:r>
            <a:endParaRPr lang="en-US" sz="4400" dirty="0">
              <a:latin typeface="+mj-lt"/>
            </a:endParaRPr>
          </a:p>
        </p:txBody>
      </p:sp>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21</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1447800"/>
            <a:ext cx="8839200" cy="762000"/>
          </a:xfrm>
        </p:spPr>
        <p:txBody>
          <a:bodyPr/>
          <a:lstStyle/>
          <a:p>
            <a:pPr algn="ctr" eaLnBrk="1" hangingPunct="1"/>
            <a:r>
              <a:rPr sz="3600" b="1" dirty="0"/>
              <a:t>Converting Income under Variable Costing to Absorption Costing</a:t>
            </a:r>
            <a:r>
              <a:rPr sz="2800" b="1" dirty="0"/>
              <a:t/>
            </a:r>
            <a:br>
              <a:rPr sz="2800" b="1" dirty="0"/>
            </a:br>
            <a:r>
              <a:rPr lang="en-US" sz="2800" b="1" dirty="0" smtClean="0"/>
              <a:t>(1 of 2)</a:t>
            </a:r>
            <a:endParaRPr sz="2800" b="1" dirty="0"/>
          </a:p>
        </p:txBody>
      </p:sp>
      <p:sp>
        <p:nvSpPr>
          <p:cNvPr id="66572" name="Rounded Rectangle 15"/>
          <p:cNvSpPr>
            <a:spLocks noChangeArrowheads="1"/>
          </p:cNvSpPr>
          <p:nvPr/>
        </p:nvSpPr>
        <p:spPr bwMode="auto">
          <a:xfrm>
            <a:off x="598714" y="2508286"/>
            <a:ext cx="7924800" cy="1371600"/>
          </a:xfrm>
          <a:prstGeom prst="roundRect">
            <a:avLst>
              <a:gd name="adj" fmla="val 16667"/>
            </a:avLst>
          </a:prstGeom>
          <a:solidFill>
            <a:srgbClr val="FFFFCC"/>
          </a:solidFill>
          <a:ln w="12700" algn="ctr">
            <a:solidFill>
              <a:schemeClr val="tx1"/>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600" b="1" dirty="0">
                <a:latin typeface="Calibri" pitchFamily="-107" charset="0"/>
              </a:rPr>
              <a:t>Income under variable costing is restated to that under absorption costing utilizing the following formula:</a:t>
            </a:r>
          </a:p>
        </p:txBody>
      </p:sp>
      <p:sp>
        <p:nvSpPr>
          <p:cNvPr id="17" name="Rectangle 16"/>
          <p:cNvSpPr>
            <a:spLocks noChangeArrowheads="1"/>
          </p:cNvSpPr>
          <p:nvPr/>
        </p:nvSpPr>
        <p:spPr bwMode="auto">
          <a:xfrm>
            <a:off x="283029" y="4141858"/>
            <a:ext cx="8382000" cy="64611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1800" b="1" dirty="0">
                <a:solidFill>
                  <a:schemeClr val="bg1"/>
                </a:solidFill>
              </a:rPr>
              <a:t>Converting Variable Costing Income to Absorption Costing Income			</a:t>
            </a:r>
          </a:p>
        </p:txBody>
      </p:sp>
      <p:sp>
        <p:nvSpPr>
          <p:cNvPr id="15" name="Rounded Rectangle 14"/>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000" dirty="0"/>
              <a:t>Convert income under variable costing to the absorption cost basis.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6" name="TextBox 15"/>
          <p:cNvSpPr txBox="1"/>
          <p:nvPr/>
        </p:nvSpPr>
        <p:spPr>
          <a:xfrm>
            <a:off x="7941129" y="1746286"/>
            <a:ext cx="11049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19.11</a:t>
            </a:r>
          </a:p>
        </p:txBody>
      </p:sp>
      <p:pic>
        <p:nvPicPr>
          <p:cNvPr id="3" name="Picture 2">
            <a:extLst>
              <a:ext uri="{FF2B5EF4-FFF2-40B4-BE49-F238E27FC236}">
                <a16:creationId xmlns:a16="http://schemas.microsoft.com/office/drawing/2014/main" xmlns="" id="{3E474A28-A03B-4743-8BE1-C85008708964}"/>
              </a:ext>
            </a:extLst>
          </p:cNvPr>
          <p:cNvPicPr>
            <a:picLocks noChangeAspect="1"/>
          </p:cNvPicPr>
          <p:nvPr/>
        </p:nvPicPr>
        <p:blipFill>
          <a:blip r:embed="rId3"/>
          <a:stretch>
            <a:fillRect/>
          </a:stretch>
        </p:blipFill>
        <p:spPr>
          <a:xfrm>
            <a:off x="394260" y="5113881"/>
            <a:ext cx="8355480" cy="907382"/>
          </a:xfrm>
          <a:prstGeom prst="rect">
            <a:avLst/>
          </a:prstGeom>
        </p:spPr>
      </p:pic>
      <p:sp>
        <p:nvSpPr>
          <p:cNvPr id="1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22</a:t>
            </a:r>
          </a:p>
        </p:txBody>
      </p:sp>
      <p:sp>
        <p:nvSpPr>
          <p:cNvPr id="11" name="Rectangle 1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F54F6B-31DF-4D97-9B8A-139AC12E41C8}"/>
              </a:ext>
            </a:extLst>
          </p:cNvPr>
          <p:cNvPicPr>
            <a:picLocks noChangeAspect="1"/>
          </p:cNvPicPr>
          <p:nvPr/>
        </p:nvPicPr>
        <p:blipFill>
          <a:blip r:embed="rId3"/>
          <a:stretch>
            <a:fillRect/>
          </a:stretch>
        </p:blipFill>
        <p:spPr>
          <a:xfrm>
            <a:off x="584430" y="1870879"/>
            <a:ext cx="7780127" cy="1876733"/>
          </a:xfrm>
          <a:prstGeom prst="rect">
            <a:avLst/>
          </a:prstGeom>
        </p:spPr>
      </p:pic>
      <p:sp>
        <p:nvSpPr>
          <p:cNvPr id="7" name="Rounded Rectangle 6"/>
          <p:cNvSpPr>
            <a:spLocks noChangeArrowheads="1"/>
          </p:cNvSpPr>
          <p:nvPr/>
        </p:nvSpPr>
        <p:spPr bwMode="auto">
          <a:xfrm>
            <a:off x="6439003" y="2213217"/>
            <a:ext cx="914400" cy="1524000"/>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8" name="Rectangle 7"/>
          <p:cNvSpPr>
            <a:spLocks noChangeArrowheads="1"/>
          </p:cNvSpPr>
          <p:nvPr/>
        </p:nvSpPr>
        <p:spPr bwMode="auto">
          <a:xfrm>
            <a:off x="381000" y="3987098"/>
            <a:ext cx="6781800" cy="990600"/>
          </a:xfrm>
          <a:prstGeom prst="rect">
            <a:avLst/>
          </a:prstGeom>
          <a:solidFill>
            <a:srgbClr val="FFFFCC"/>
          </a:solidFill>
          <a:ln w="12700" algn="ctr">
            <a:solidFill>
              <a:srgbClr val="C00000"/>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2000" b="1" dirty="0">
                <a:solidFill>
                  <a:srgbClr val="C00000"/>
                </a:solidFill>
                <a:latin typeface="Arial Narrow" pitchFamily="34" charset="0"/>
              </a:rPr>
              <a:t>To </a:t>
            </a:r>
            <a:r>
              <a:rPr lang="en-US" altLang="en-US" sz="2000" b="1" u="sng" dirty="0">
                <a:solidFill>
                  <a:srgbClr val="C00000"/>
                </a:solidFill>
                <a:latin typeface="Arial Narrow" pitchFamily="34" charset="0"/>
              </a:rPr>
              <a:t>restate variable costing income to absorption costing </a:t>
            </a:r>
            <a:r>
              <a:rPr lang="en-US" altLang="en-US" sz="2000" b="1" dirty="0">
                <a:solidFill>
                  <a:srgbClr val="C00000"/>
                </a:solidFill>
                <a:latin typeface="Arial Narrow" pitchFamily="34" charset="0"/>
              </a:rPr>
              <a:t>income for 2018, we must </a:t>
            </a:r>
            <a:r>
              <a:rPr lang="en-US" altLang="en-US" sz="2000" b="1" u="sng" dirty="0">
                <a:solidFill>
                  <a:srgbClr val="C00000"/>
                </a:solidFill>
                <a:latin typeface="Arial Narrow" pitchFamily="34" charset="0"/>
              </a:rPr>
              <a:t>add back </a:t>
            </a:r>
            <a:r>
              <a:rPr lang="en-US" altLang="en-US" sz="2000" b="1" dirty="0">
                <a:solidFill>
                  <a:srgbClr val="C00000"/>
                </a:solidFill>
                <a:latin typeface="Arial Narrow" pitchFamily="34" charset="0"/>
              </a:rPr>
              <a:t>the fixed overhead cost deferred in ending inventory. </a:t>
            </a:r>
          </a:p>
        </p:txBody>
      </p:sp>
      <p:sp>
        <p:nvSpPr>
          <p:cNvPr id="9" name="Rectangle 8"/>
          <p:cNvSpPr>
            <a:spLocks noChangeArrowheads="1"/>
          </p:cNvSpPr>
          <p:nvPr/>
        </p:nvSpPr>
        <p:spPr bwMode="auto">
          <a:xfrm>
            <a:off x="631371" y="5193949"/>
            <a:ext cx="7772400" cy="1143000"/>
          </a:xfrm>
          <a:prstGeom prst="rect">
            <a:avLst/>
          </a:prstGeom>
          <a:solidFill>
            <a:srgbClr val="FFFFCC"/>
          </a:solidFill>
          <a:ln w="12700" algn="ctr">
            <a:solidFill>
              <a:srgbClr val="000099"/>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1800" b="1" dirty="0">
                <a:solidFill>
                  <a:srgbClr val="000099"/>
                </a:solidFill>
                <a:latin typeface="Arial Narrow" pitchFamily="34" charset="0"/>
              </a:rPr>
              <a:t>Similarly, to </a:t>
            </a:r>
            <a:r>
              <a:rPr lang="en-US" altLang="en-US" sz="1800" b="1" u="sng" dirty="0">
                <a:solidFill>
                  <a:srgbClr val="000099"/>
                </a:solidFill>
                <a:latin typeface="Arial Narrow" pitchFamily="34" charset="0"/>
              </a:rPr>
              <a:t>restate variable costing income to absorption costing </a:t>
            </a:r>
            <a:r>
              <a:rPr lang="en-US" altLang="en-US" sz="1800" b="1" dirty="0">
                <a:solidFill>
                  <a:srgbClr val="000099"/>
                </a:solidFill>
                <a:latin typeface="Arial Narrow" pitchFamily="34" charset="0"/>
              </a:rPr>
              <a:t>income for 2019, we must </a:t>
            </a:r>
            <a:r>
              <a:rPr lang="en-US" altLang="en-US" sz="1800" b="1" u="sng" dirty="0">
                <a:solidFill>
                  <a:srgbClr val="000099"/>
                </a:solidFill>
                <a:latin typeface="Arial Narrow" pitchFamily="34" charset="0"/>
              </a:rPr>
              <a:t>deduct</a:t>
            </a:r>
            <a:r>
              <a:rPr lang="en-US" altLang="en-US" sz="1800" b="1" dirty="0">
                <a:solidFill>
                  <a:srgbClr val="000099"/>
                </a:solidFill>
                <a:latin typeface="Arial Narrow" pitchFamily="34" charset="0"/>
              </a:rPr>
              <a:t> the fixed overhead cost recognized from beginning inventory, which was incurred in 2018, but expensed in the 2019 cost of goods sold when the inventory was sold.</a:t>
            </a:r>
          </a:p>
        </p:txBody>
      </p:sp>
      <p:sp>
        <p:nvSpPr>
          <p:cNvPr id="10" name="Rounded Rectangle 9"/>
          <p:cNvSpPr>
            <a:spLocks noChangeArrowheads="1"/>
          </p:cNvSpPr>
          <p:nvPr/>
        </p:nvSpPr>
        <p:spPr bwMode="auto">
          <a:xfrm>
            <a:off x="7422406" y="2191908"/>
            <a:ext cx="914400" cy="1524000"/>
          </a:xfrm>
          <a:prstGeom prst="roundRect">
            <a:avLst>
              <a:gd name="adj" fmla="val 16667"/>
            </a:avLst>
          </a:prstGeom>
          <a:noFill/>
          <a:ln w="3810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cxnSp>
        <p:nvCxnSpPr>
          <p:cNvPr id="12" name="Straight Arrow Connector 11"/>
          <p:cNvCxnSpPr>
            <a:cxnSpLocks noChangeShapeType="1"/>
            <a:endCxn id="7" idx="2"/>
          </p:cNvCxnSpPr>
          <p:nvPr/>
        </p:nvCxnSpPr>
        <p:spPr bwMode="auto">
          <a:xfrm flipV="1">
            <a:off x="6896203" y="3737217"/>
            <a:ext cx="0" cy="609600"/>
          </a:xfrm>
          <a:prstGeom prst="straightConnector1">
            <a:avLst/>
          </a:prstGeom>
          <a:noFill/>
          <a:ln w="571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8077199" y="3770896"/>
            <a:ext cx="0" cy="1423054"/>
          </a:xfrm>
          <a:prstGeom prst="straightConnector1">
            <a:avLst/>
          </a:prstGeom>
          <a:noFill/>
          <a:ln w="57150" algn="ctr">
            <a:solidFill>
              <a:srgbClr val="000099"/>
            </a:solidFill>
            <a:round/>
            <a:headEnd/>
            <a:tailEnd type="arrow" w="med" len="med"/>
          </a:ln>
          <a:extLst>
            <a:ext uri="{909E8E84-426E-40dd-AFC4-6F175D3DCCD1}">
              <a14:hiddenFill xmlns:a14="http://schemas.microsoft.com/office/drawing/2010/main">
                <a:noFill/>
              </a14:hiddenFill>
            </a:ext>
          </a:extLst>
        </p:spPr>
      </p:cxnSp>
      <p:sp>
        <p:nvSpPr>
          <p:cNvPr id="15" name="Rounded Rectangle 14"/>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000" dirty="0"/>
              <a:t>Convert income under variable costing to the absorption cost basis.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7" name="TextBox 16"/>
          <p:cNvSpPr txBox="1"/>
          <p:nvPr/>
        </p:nvSpPr>
        <p:spPr>
          <a:xfrm>
            <a:off x="8254093" y="4191000"/>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19.12</a:t>
            </a:r>
          </a:p>
        </p:txBody>
      </p:sp>
      <p:sp>
        <p:nvSpPr>
          <p:cNvPr id="1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23</a:t>
            </a:r>
          </a:p>
        </p:txBody>
      </p:sp>
      <p:sp>
        <p:nvSpPr>
          <p:cNvPr id="19" name="Rectangle 1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itle 1"/>
          <p:cNvSpPr>
            <a:spLocks noGrp="1"/>
          </p:cNvSpPr>
          <p:nvPr>
            <p:ph type="title"/>
          </p:nvPr>
        </p:nvSpPr>
        <p:spPr>
          <a:xfrm>
            <a:off x="1066800" y="914400"/>
            <a:ext cx="7620000" cy="762000"/>
          </a:xfrm>
        </p:spPr>
        <p:txBody>
          <a:bodyPr/>
          <a:lstStyle/>
          <a:p>
            <a:r>
              <a:rPr lang="en-US" sz="3200" b="1" dirty="0"/>
              <a:t>Converting Income under Variable Costing to Absorption Costing </a:t>
            </a:r>
            <a:r>
              <a:rPr lang="en-US" sz="2800" b="1" dirty="0"/>
              <a:t>(2 of 2</a:t>
            </a:r>
            <a:r>
              <a:rPr lang="en-US" sz="2800" b="1" dirty="0" smtClean="0"/>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3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2000"/>
                                        <p:tgtEl>
                                          <p:spTgt spid="12"/>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ppt_x"/>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ctrTitle"/>
          </p:nvPr>
        </p:nvSpPr>
        <p:spPr>
          <a:xfrm>
            <a:off x="914400" y="1828800"/>
            <a:ext cx="7315200" cy="3124200"/>
          </a:xfrm>
        </p:spPr>
        <p:txBody>
          <a:bodyPr/>
          <a:lstStyle/>
          <a:p>
            <a:pPr algn="ctr"/>
            <a:r>
              <a:rPr sz="3600" dirty="0"/>
              <a:t/>
            </a:r>
            <a:br>
              <a:rPr sz="3600" dirty="0"/>
            </a:br>
            <a:r>
              <a:rPr sz="3600" dirty="0"/>
              <a:t/>
            </a:r>
            <a:br>
              <a:rPr sz="3600" dirty="0"/>
            </a:br>
            <a:r>
              <a:rPr sz="3600" dirty="0"/>
              <a:t>  </a:t>
            </a:r>
            <a:r>
              <a:rPr sz="3600" dirty="0" smtClean="0"/>
              <a:t>Describe</a:t>
            </a:r>
            <a:r>
              <a:rPr lang="en-US" sz="3600" dirty="0" smtClean="0"/>
              <a:t> </a:t>
            </a:r>
            <a:r>
              <a:rPr lang="en-US" sz="3600" dirty="0"/>
              <a:t>how absorption costing can result in overproduction</a:t>
            </a:r>
            <a:r>
              <a:rPr sz="3600" dirty="0"/>
              <a:t>.</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706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22098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008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C1</a:t>
            </a:r>
            <a:endParaRPr lang="en-US" sz="4400" dirty="0">
              <a:latin typeface="+mj-lt"/>
            </a:endParaRPr>
          </a:p>
        </p:txBody>
      </p:sp>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24</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00113" y="381000"/>
            <a:ext cx="7158037" cy="900113"/>
          </a:xfrm>
        </p:spPr>
        <p:txBody>
          <a:bodyPr/>
          <a:lstStyle/>
          <a:p>
            <a:pPr algn="ctr" eaLnBrk="1" hangingPunct="1"/>
            <a:r>
              <a:rPr sz="4400" b="1" dirty="0"/>
              <a:t>Planning Production</a:t>
            </a:r>
          </a:p>
        </p:txBody>
      </p:sp>
      <p:graphicFrame>
        <p:nvGraphicFramePr>
          <p:cNvPr id="19458" name="Object 4"/>
          <p:cNvGraphicFramePr>
            <a:graphicFrameLocks noGrp="1" noChangeAspect="1"/>
          </p:cNvGraphicFramePr>
          <p:nvPr>
            <p:ph sz="half" idx="2"/>
            <p:extLst>
              <p:ext uri="{D42A27DB-BD31-4B8C-83A1-F6EECF244321}">
                <p14:modId xmlns:p14="http://schemas.microsoft.com/office/powerpoint/2010/main" val="1923634297"/>
              </p:ext>
            </p:extLst>
          </p:nvPr>
        </p:nvGraphicFramePr>
        <p:xfrm>
          <a:off x="304800" y="3154363"/>
          <a:ext cx="8496300" cy="1520825"/>
        </p:xfrm>
        <a:graphic>
          <a:graphicData uri="http://schemas.openxmlformats.org/presentationml/2006/ole">
            <mc:AlternateContent xmlns:mc="http://schemas.openxmlformats.org/markup-compatibility/2006">
              <mc:Choice xmlns:v="urn:schemas-microsoft-com:vml" Requires="v">
                <p:oleObj spid="_x0000_s76917" name="Worksheet" r:id="rId4" imgW="10477380" imgH="1876311" progId="Excel.Sheet.8">
                  <p:embed/>
                </p:oleObj>
              </mc:Choice>
              <mc:Fallback>
                <p:oleObj name="Worksheet" r:id="rId4" imgW="10477380" imgH="1876311" progId="Excel.Sheet.8">
                  <p:embed/>
                  <p:pic>
                    <p:nvPicPr>
                      <p:cNvPr id="0" name="Picture 15"/>
                      <p:cNvPicPr>
                        <a:picLocks noGrp="1" noChangeAspect="1" noChangeArrowheads="1"/>
                      </p:cNvPicPr>
                      <p:nvPr/>
                    </p:nvPicPr>
                    <p:blipFill>
                      <a:blip r:embed="rId5"/>
                      <a:srcRect/>
                      <a:stretch>
                        <a:fillRect/>
                      </a:stretch>
                    </p:blipFill>
                    <p:spPr bwMode="auto">
                      <a:xfrm>
                        <a:off x="304800" y="3154363"/>
                        <a:ext cx="8496300" cy="152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Text Box 8"/>
          <p:cNvSpPr txBox="1">
            <a:spLocks noChangeArrowheads="1"/>
          </p:cNvSpPr>
          <p:nvPr/>
        </p:nvSpPr>
        <p:spPr bwMode="auto">
          <a:xfrm>
            <a:off x="327212" y="4991100"/>
            <a:ext cx="4038600" cy="13716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1800" b="1" u="sng" dirty="0">
                <a:solidFill>
                  <a:schemeClr val="tx2"/>
                </a:solidFill>
              </a:rPr>
              <a:t>When 60,000 units </a:t>
            </a:r>
            <a:r>
              <a:rPr lang="en-US" altLang="en-US" sz="1800" b="1" u="sng" dirty="0" smtClean="0">
                <a:solidFill>
                  <a:schemeClr val="tx2"/>
                </a:solidFill>
              </a:rPr>
              <a:t>are </a:t>
            </a:r>
            <a:r>
              <a:rPr lang="en-US" altLang="en-US" sz="1800" b="1" u="sng" dirty="0">
                <a:solidFill>
                  <a:schemeClr val="tx2"/>
                </a:solidFill>
              </a:rPr>
              <a:t>produced:</a:t>
            </a:r>
          </a:p>
          <a:p>
            <a:pPr>
              <a:spcBef>
                <a:spcPct val="50000"/>
              </a:spcBef>
            </a:pPr>
            <a:r>
              <a:rPr lang="en-US" altLang="en-US" dirty="0">
                <a:solidFill>
                  <a:schemeClr val="tx2"/>
                </a:solidFill>
              </a:rPr>
              <a:t>Fixed overhead per unit is:</a:t>
            </a:r>
          </a:p>
          <a:p>
            <a:pPr>
              <a:spcBef>
                <a:spcPct val="50000"/>
              </a:spcBef>
            </a:pPr>
            <a:r>
              <a:rPr lang="en-US" altLang="en-US" sz="2000" b="1" dirty="0">
                <a:solidFill>
                  <a:schemeClr val="tx2"/>
                </a:solidFill>
                <a:latin typeface="Arial Narrow" pitchFamily="34" charset="0"/>
              </a:rPr>
              <a:t>$600,000/ 60,000 units = $10/unit</a:t>
            </a:r>
          </a:p>
        </p:txBody>
      </p:sp>
      <p:sp>
        <p:nvSpPr>
          <p:cNvPr id="30729" name="Line 9"/>
          <p:cNvSpPr>
            <a:spLocks noChangeShapeType="1"/>
          </p:cNvSpPr>
          <p:nvPr/>
        </p:nvSpPr>
        <p:spPr bwMode="auto">
          <a:xfrm flipV="1">
            <a:off x="3097213" y="4515504"/>
            <a:ext cx="750887" cy="1541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730" name="Text Box 10"/>
          <p:cNvSpPr txBox="1">
            <a:spLocks noChangeArrowheads="1"/>
          </p:cNvSpPr>
          <p:nvPr/>
        </p:nvSpPr>
        <p:spPr bwMode="auto">
          <a:xfrm>
            <a:off x="4649974" y="4983163"/>
            <a:ext cx="4038600" cy="13716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1800" b="1" u="sng" dirty="0">
                <a:solidFill>
                  <a:schemeClr val="tx2"/>
                </a:solidFill>
              </a:rPr>
              <a:t>When 100,000 units are produced:</a:t>
            </a:r>
          </a:p>
          <a:p>
            <a:pPr>
              <a:spcBef>
                <a:spcPct val="50000"/>
              </a:spcBef>
            </a:pPr>
            <a:r>
              <a:rPr lang="en-US" altLang="en-US" dirty="0">
                <a:solidFill>
                  <a:schemeClr val="tx2"/>
                </a:solidFill>
              </a:rPr>
              <a:t>Fixed overhead per unit is:</a:t>
            </a:r>
          </a:p>
          <a:p>
            <a:pPr>
              <a:spcBef>
                <a:spcPct val="50000"/>
              </a:spcBef>
            </a:pPr>
            <a:r>
              <a:rPr lang="en-US" altLang="en-US" sz="2000" b="1" dirty="0">
                <a:solidFill>
                  <a:schemeClr val="tx2"/>
                </a:solidFill>
                <a:latin typeface="Arial Narrow" pitchFamily="34" charset="0"/>
              </a:rPr>
              <a:t>$600,000/ 100,000 units = $6/unit</a:t>
            </a:r>
          </a:p>
        </p:txBody>
      </p:sp>
      <p:sp>
        <p:nvSpPr>
          <p:cNvPr id="30731" name="Line 11"/>
          <p:cNvSpPr>
            <a:spLocks noChangeShapeType="1"/>
          </p:cNvSpPr>
          <p:nvPr/>
        </p:nvSpPr>
        <p:spPr bwMode="auto">
          <a:xfrm flipV="1">
            <a:off x="7391400" y="4515504"/>
            <a:ext cx="914400" cy="14882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 name="TextBox 2"/>
          <p:cNvSpPr txBox="1">
            <a:spLocks noChangeArrowheads="1"/>
          </p:cNvSpPr>
          <p:nvPr/>
        </p:nvSpPr>
        <p:spPr bwMode="auto">
          <a:xfrm>
            <a:off x="571500" y="122237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dirty="0">
                <a:latin typeface="Arial Narrow" pitchFamily="34" charset="0"/>
              </a:rPr>
              <a:t>What would happen if </a:t>
            </a:r>
            <a:r>
              <a:rPr lang="en-US" altLang="en-US" i="1" dirty="0">
                <a:latin typeface="Arial Narrow" pitchFamily="34" charset="0"/>
              </a:rPr>
              <a:t>IceAge’s</a:t>
            </a:r>
            <a:r>
              <a:rPr lang="en-US" altLang="en-US" dirty="0">
                <a:latin typeface="Arial Narrow" pitchFamily="34" charset="0"/>
              </a:rPr>
              <a:t> manager decided to produce 100,000 units instead of 60,000?</a:t>
            </a:r>
          </a:p>
        </p:txBody>
      </p:sp>
      <p:sp>
        <p:nvSpPr>
          <p:cNvPr id="5" name="TextBox 4"/>
          <p:cNvSpPr txBox="1">
            <a:spLocks noChangeArrowheads="1"/>
          </p:cNvSpPr>
          <p:nvPr/>
        </p:nvSpPr>
        <p:spPr bwMode="auto">
          <a:xfrm>
            <a:off x="2286000" y="2178809"/>
            <a:ext cx="5181600" cy="708025"/>
          </a:xfrm>
          <a:prstGeom prst="rect">
            <a:avLst/>
          </a:prstGeom>
          <a:solidFill>
            <a:srgbClr val="F6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2000" dirty="0">
                <a:latin typeface="Arial Narrow" pitchFamily="34" charset="0"/>
              </a:rPr>
              <a:t>The 40,000 extra units would be stored in inventory and the total production cost PER UNIT </a:t>
            </a:r>
            <a:r>
              <a:rPr lang="en-US" altLang="en-US" sz="2000" b="1" dirty="0">
                <a:latin typeface="Arial Narrow" pitchFamily="34" charset="0"/>
              </a:rPr>
              <a:t>is $4 less</a:t>
            </a:r>
            <a:r>
              <a:rPr lang="en-US" altLang="en-US" sz="2000" dirty="0">
                <a:latin typeface="Arial Narrow" pitchFamily="34" charset="0"/>
              </a:rPr>
              <a:t>!</a:t>
            </a:r>
            <a:endParaRPr lang="en-US" altLang="en-US" sz="2000" dirty="0"/>
          </a:p>
        </p:txBody>
      </p:sp>
      <p:sp>
        <p:nvSpPr>
          <p:cNvPr id="13" name="Rounded Rectangle 12"/>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4" name="TextBox 13"/>
          <p:cNvSpPr txBox="1"/>
          <p:nvPr/>
        </p:nvSpPr>
        <p:spPr>
          <a:xfrm>
            <a:off x="7772400" y="2238063"/>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19.13</a:t>
            </a:r>
          </a:p>
        </p:txBody>
      </p:sp>
      <p:sp>
        <p:nvSpPr>
          <p:cNvPr id="16"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25</a:t>
            </a:r>
          </a:p>
        </p:txBody>
      </p:sp>
      <p:sp>
        <p:nvSpPr>
          <p:cNvPr id="17" name="Rectangle 16"/>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0728"/>
                                        </p:tgtEl>
                                        <p:attrNameLst>
                                          <p:attrName>style.visibility</p:attrName>
                                        </p:attrNameLst>
                                      </p:cBhvr>
                                      <p:to>
                                        <p:strVal val="visible"/>
                                      </p:to>
                                    </p:set>
                                    <p:anim calcmode="lin" valueType="num">
                                      <p:cBhvr additive="base">
                                        <p:cTn id="18" dur="2000" fill="hold"/>
                                        <p:tgtEl>
                                          <p:spTgt spid="30728"/>
                                        </p:tgtEl>
                                        <p:attrNameLst>
                                          <p:attrName>ppt_x</p:attrName>
                                        </p:attrNameLst>
                                      </p:cBhvr>
                                      <p:tavLst>
                                        <p:tav tm="0">
                                          <p:val>
                                            <p:strVal val="#ppt_x"/>
                                          </p:val>
                                        </p:tav>
                                        <p:tav tm="100000">
                                          <p:val>
                                            <p:strVal val="#ppt_x"/>
                                          </p:val>
                                        </p:tav>
                                      </p:tavLst>
                                    </p:anim>
                                    <p:anim calcmode="lin" valueType="num">
                                      <p:cBhvr additive="base">
                                        <p:cTn id="19" dur="2000" fill="hold"/>
                                        <p:tgtEl>
                                          <p:spTgt spid="30728"/>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729"/>
                                        </p:tgtEl>
                                        <p:attrNameLst>
                                          <p:attrName>style.visibility</p:attrName>
                                        </p:attrNameLst>
                                      </p:cBhvr>
                                      <p:to>
                                        <p:strVal val="visible"/>
                                      </p:to>
                                    </p:set>
                                    <p:animEffect transition="in" filter="wipe(down)">
                                      <p:cBhvr>
                                        <p:cTn id="23" dur="500"/>
                                        <p:tgtEl>
                                          <p:spTgt spid="30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30730"/>
                                        </p:tgtEl>
                                        <p:attrNameLst>
                                          <p:attrName>style.visibility</p:attrName>
                                        </p:attrNameLst>
                                      </p:cBhvr>
                                      <p:to>
                                        <p:strVal val="visible"/>
                                      </p:to>
                                    </p:set>
                                    <p:anim calcmode="lin" valueType="num">
                                      <p:cBhvr additive="base">
                                        <p:cTn id="28" dur="2000" fill="hold"/>
                                        <p:tgtEl>
                                          <p:spTgt spid="30730"/>
                                        </p:tgtEl>
                                        <p:attrNameLst>
                                          <p:attrName>ppt_x</p:attrName>
                                        </p:attrNameLst>
                                      </p:cBhvr>
                                      <p:tavLst>
                                        <p:tav tm="0">
                                          <p:val>
                                            <p:strVal val="#ppt_x"/>
                                          </p:val>
                                        </p:tav>
                                        <p:tav tm="100000">
                                          <p:val>
                                            <p:strVal val="#ppt_x"/>
                                          </p:val>
                                        </p:tav>
                                      </p:tavLst>
                                    </p:anim>
                                    <p:anim calcmode="lin" valueType="num">
                                      <p:cBhvr additive="base">
                                        <p:cTn id="29" dur="2000" fill="hold"/>
                                        <p:tgtEl>
                                          <p:spTgt spid="30730"/>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30731"/>
                                        </p:tgtEl>
                                        <p:attrNameLst>
                                          <p:attrName>style.visibility</p:attrName>
                                        </p:attrNameLst>
                                      </p:cBhvr>
                                      <p:to>
                                        <p:strVal val="visible"/>
                                      </p:to>
                                    </p:set>
                                    <p:animEffect transition="in" filter="wipe(down)">
                                      <p:cBhvr>
                                        <p:cTn id="33" dur="500"/>
                                        <p:tgtEl>
                                          <p:spTgt spid="307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000" fill="hold"/>
                                        <p:tgtEl>
                                          <p:spTgt spid="5"/>
                                        </p:tgtEl>
                                        <p:attrNameLst>
                                          <p:attrName>ppt_x</p:attrName>
                                        </p:attrNameLst>
                                      </p:cBhvr>
                                      <p:tavLst>
                                        <p:tav tm="0">
                                          <p:val>
                                            <p:strVal val="1+#ppt_w/2"/>
                                          </p:val>
                                        </p:tav>
                                        <p:tav tm="100000">
                                          <p:val>
                                            <p:strVal val="#ppt_x"/>
                                          </p:val>
                                        </p:tav>
                                      </p:tavLst>
                                    </p:anim>
                                    <p:anim calcmode="lin" valueType="num">
                                      <p:cBhvr additive="base">
                                        <p:cTn id="39"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0" grpId="0" animBg="1"/>
      <p:bldP spid="3073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922ED2-5EEB-4183-A616-44543726F955}"/>
              </a:ext>
            </a:extLst>
          </p:cNvPr>
          <p:cNvPicPr>
            <a:picLocks noChangeAspect="1"/>
          </p:cNvPicPr>
          <p:nvPr/>
        </p:nvPicPr>
        <p:blipFill>
          <a:blip r:embed="rId3"/>
          <a:stretch>
            <a:fillRect/>
          </a:stretch>
        </p:blipFill>
        <p:spPr>
          <a:xfrm>
            <a:off x="824982" y="2247084"/>
            <a:ext cx="7745768" cy="2760522"/>
          </a:xfrm>
          <a:prstGeom prst="rect">
            <a:avLst/>
          </a:prstGeom>
        </p:spPr>
      </p:pic>
      <p:sp>
        <p:nvSpPr>
          <p:cNvPr id="78850" name="Rectangle 2"/>
          <p:cNvSpPr>
            <a:spLocks noGrp="1" noChangeArrowheads="1"/>
          </p:cNvSpPr>
          <p:nvPr>
            <p:ph type="title"/>
          </p:nvPr>
        </p:nvSpPr>
        <p:spPr>
          <a:xfrm>
            <a:off x="293071" y="728175"/>
            <a:ext cx="8722632" cy="1359073"/>
          </a:xfrm>
        </p:spPr>
        <p:txBody>
          <a:bodyPr/>
          <a:lstStyle/>
          <a:p>
            <a:r>
              <a:rPr sz="3600" b="1" dirty="0">
                <a:ea typeface="+mn-ea"/>
                <a:cs typeface="+mn-cs"/>
              </a:rPr>
              <a:t>Income under Absorption Costing for Different Production </a:t>
            </a:r>
            <a:r>
              <a:rPr sz="3600" b="1" dirty="0" smtClean="0">
                <a:ea typeface="+mn-ea"/>
                <a:cs typeface="+mn-cs"/>
              </a:rPr>
              <a:t>Levels</a:t>
            </a:r>
            <a:r>
              <a:rPr lang="en-US" sz="3600" b="1" dirty="0" smtClean="0">
                <a:ea typeface="+mn-ea"/>
                <a:cs typeface="+mn-cs"/>
              </a:rPr>
              <a:t> (1 of 2)</a:t>
            </a:r>
            <a:r>
              <a:rPr sz="3600" b="1" dirty="0" smtClean="0">
                <a:ea typeface="+mn-ea"/>
                <a:cs typeface="+mn-cs"/>
              </a:rPr>
              <a:t> </a:t>
            </a:r>
            <a:endParaRPr sz="3600" b="1" dirty="0">
              <a:ea typeface="+mn-ea"/>
              <a:cs typeface="+mn-cs"/>
            </a:endParaRPr>
          </a:p>
        </p:txBody>
      </p:sp>
      <p:sp>
        <p:nvSpPr>
          <p:cNvPr id="31753" name="Text Box 9"/>
          <p:cNvSpPr txBox="1">
            <a:spLocks noChangeArrowheads="1"/>
          </p:cNvSpPr>
          <p:nvPr/>
        </p:nvSpPr>
        <p:spPr bwMode="auto">
          <a:xfrm>
            <a:off x="381000" y="5257800"/>
            <a:ext cx="4191000" cy="110799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1800" b="1" u="sng" dirty="0">
                <a:solidFill>
                  <a:schemeClr val="bg1"/>
                </a:solidFill>
                <a:latin typeface="Arial Narrow" pitchFamily="34" charset="0"/>
              </a:rPr>
              <a:t> Note:</a:t>
            </a:r>
            <a:r>
              <a:rPr lang="en-US" altLang="en-US" sz="1800" b="1" dirty="0">
                <a:solidFill>
                  <a:schemeClr val="bg1"/>
                </a:solidFill>
                <a:latin typeface="Arial Narrow" pitchFamily="34" charset="0"/>
              </a:rPr>
              <a:t> </a:t>
            </a:r>
            <a:r>
              <a:rPr lang="en-US" altLang="en-US" sz="1800" b="1" dirty="0" smtClean="0">
                <a:solidFill>
                  <a:schemeClr val="bg1"/>
                </a:solidFill>
                <a:latin typeface="Arial Narrow" pitchFamily="34" charset="0"/>
              </a:rPr>
              <a:t>Income </a:t>
            </a:r>
            <a:r>
              <a:rPr lang="en-US" altLang="en-US" sz="1800" b="1" dirty="0">
                <a:solidFill>
                  <a:schemeClr val="bg1"/>
                </a:solidFill>
                <a:latin typeface="Arial Narrow" pitchFamily="34" charset="0"/>
              </a:rPr>
              <a:t>under absorption costing </a:t>
            </a:r>
            <a:r>
              <a:rPr lang="en-US" altLang="en-US" sz="1800" b="1" dirty="0" smtClean="0">
                <a:solidFill>
                  <a:schemeClr val="bg1"/>
                </a:solidFill>
                <a:latin typeface="Arial Narrow" pitchFamily="34" charset="0"/>
              </a:rPr>
              <a:t>is $</a:t>
            </a:r>
            <a:r>
              <a:rPr lang="en-US" altLang="en-US" sz="1800" b="1" dirty="0">
                <a:solidFill>
                  <a:schemeClr val="bg1"/>
                </a:solidFill>
                <a:latin typeface="Arial Narrow" pitchFamily="34" charset="0"/>
              </a:rPr>
              <a:t>240,000 </a:t>
            </a:r>
            <a:r>
              <a:rPr lang="en-US" altLang="en-US" sz="1800" b="1" u="sng" dirty="0">
                <a:solidFill>
                  <a:schemeClr val="bg1"/>
                </a:solidFill>
                <a:latin typeface="Arial Narrow" pitchFamily="34" charset="0"/>
              </a:rPr>
              <a:t>greater</a:t>
            </a:r>
            <a:r>
              <a:rPr lang="en-US" altLang="en-US" sz="1800" b="1" dirty="0">
                <a:solidFill>
                  <a:schemeClr val="bg1"/>
                </a:solidFill>
                <a:latin typeface="Arial Narrow" pitchFamily="34" charset="0"/>
              </a:rPr>
              <a:t> if </a:t>
            </a:r>
            <a:r>
              <a:rPr lang="en-US" altLang="en-US" sz="1800" b="1" u="sng" dirty="0">
                <a:solidFill>
                  <a:schemeClr val="bg1"/>
                </a:solidFill>
                <a:latin typeface="Arial Narrow" pitchFamily="34" charset="0"/>
              </a:rPr>
              <a:t>management </a:t>
            </a:r>
            <a:r>
              <a:rPr lang="en-US" altLang="en-US" sz="1800" b="1" u="sng" dirty="0" smtClean="0">
                <a:solidFill>
                  <a:schemeClr val="bg1"/>
                </a:solidFill>
                <a:latin typeface="Arial Narrow" pitchFamily="34" charset="0"/>
              </a:rPr>
              <a:t>produces 40,000 </a:t>
            </a:r>
            <a:r>
              <a:rPr lang="en-US" altLang="en-US" sz="1800" b="1" u="sng" dirty="0">
                <a:solidFill>
                  <a:schemeClr val="bg1"/>
                </a:solidFill>
                <a:latin typeface="Arial Narrow" pitchFamily="34" charset="0"/>
              </a:rPr>
              <a:t>more units</a:t>
            </a:r>
            <a:r>
              <a:rPr lang="en-US" altLang="en-US" sz="1800" b="1" dirty="0">
                <a:solidFill>
                  <a:schemeClr val="bg1"/>
                </a:solidFill>
                <a:latin typeface="Arial Narrow" pitchFamily="34" charset="0"/>
              </a:rPr>
              <a:t> than necessary and </a:t>
            </a:r>
            <a:r>
              <a:rPr lang="en-US" altLang="en-US" sz="1800" b="1" dirty="0" smtClean="0">
                <a:solidFill>
                  <a:schemeClr val="bg1"/>
                </a:solidFill>
                <a:latin typeface="Arial Narrow" pitchFamily="34" charset="0"/>
              </a:rPr>
              <a:t>builds up </a:t>
            </a:r>
            <a:r>
              <a:rPr lang="en-US" altLang="en-US" sz="1800" b="1" dirty="0">
                <a:solidFill>
                  <a:schemeClr val="bg1"/>
                </a:solidFill>
                <a:latin typeface="Arial Narrow" pitchFamily="34" charset="0"/>
              </a:rPr>
              <a:t>ending inventory.</a:t>
            </a:r>
          </a:p>
        </p:txBody>
      </p:sp>
      <p:sp>
        <p:nvSpPr>
          <p:cNvPr id="2" name="TextBox 1"/>
          <p:cNvSpPr txBox="1">
            <a:spLocks noChangeArrowheads="1"/>
          </p:cNvSpPr>
          <p:nvPr/>
        </p:nvSpPr>
        <p:spPr bwMode="auto">
          <a:xfrm>
            <a:off x="4724400" y="5221288"/>
            <a:ext cx="4191000" cy="1323975"/>
          </a:xfrm>
          <a:prstGeom prst="rect">
            <a:avLst/>
          </a:prstGeom>
          <a:solidFill>
            <a:srgbClr val="F6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000" b="1" dirty="0">
                <a:latin typeface="Arial Narrow" pitchFamily="34" charset="0"/>
              </a:rPr>
              <a:t>This shows that a manager can report increased income </a:t>
            </a:r>
            <a:r>
              <a:rPr lang="en-US" altLang="en-US" sz="2000" b="1" u="sng" dirty="0">
                <a:latin typeface="Arial Narrow" pitchFamily="34" charset="0"/>
              </a:rPr>
              <a:t>merely by producing more</a:t>
            </a:r>
            <a:r>
              <a:rPr lang="en-US" altLang="en-US" sz="2000" b="1" dirty="0">
                <a:latin typeface="Arial Narrow" pitchFamily="34" charset="0"/>
              </a:rPr>
              <a:t> and disregarding whether the excess units can be sold or not.</a:t>
            </a:r>
          </a:p>
        </p:txBody>
      </p:sp>
      <p:sp>
        <p:nvSpPr>
          <p:cNvPr id="3" name="Rounded Rectangle 2"/>
          <p:cNvSpPr>
            <a:spLocks noChangeArrowheads="1"/>
          </p:cNvSpPr>
          <p:nvPr/>
        </p:nvSpPr>
        <p:spPr bwMode="auto">
          <a:xfrm>
            <a:off x="879951" y="4606925"/>
            <a:ext cx="3659868" cy="320675"/>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3" name="Rounded Rectangle 12"/>
          <p:cNvSpPr>
            <a:spLocks noChangeArrowheads="1"/>
          </p:cNvSpPr>
          <p:nvPr/>
        </p:nvSpPr>
        <p:spPr bwMode="auto">
          <a:xfrm>
            <a:off x="4841875" y="4606925"/>
            <a:ext cx="3659868" cy="28575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4" name="Rectangle 13"/>
          <p:cNvSpPr>
            <a:spLocks noChangeArrowheads="1"/>
          </p:cNvSpPr>
          <p:nvPr/>
        </p:nvSpPr>
        <p:spPr bwMode="auto">
          <a:xfrm>
            <a:off x="1136756" y="2527535"/>
            <a:ext cx="3200400" cy="205921"/>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5" name="Rectangle 14"/>
          <p:cNvSpPr>
            <a:spLocks noChangeArrowheads="1"/>
          </p:cNvSpPr>
          <p:nvPr/>
        </p:nvSpPr>
        <p:spPr bwMode="auto">
          <a:xfrm>
            <a:off x="5118618" y="2507107"/>
            <a:ext cx="3200400" cy="20933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7" name="Rounded Rectangle 16"/>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8" name="TextBox 17"/>
          <p:cNvSpPr txBox="1"/>
          <p:nvPr/>
        </p:nvSpPr>
        <p:spPr>
          <a:xfrm>
            <a:off x="8141484" y="1566014"/>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19.14</a:t>
            </a:r>
          </a:p>
        </p:txBody>
      </p:sp>
      <p:sp>
        <p:nvSpPr>
          <p:cNvPr id="1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26</a:t>
            </a:r>
          </a:p>
        </p:txBody>
      </p:sp>
      <p:sp>
        <p:nvSpPr>
          <p:cNvPr id="20" name="Rectangle 19"/>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childTnLst>
                          </p:cTn>
                        </p:par>
                        <p:par>
                          <p:cTn id="22" fill="hold" nodeType="afterGroup">
                            <p:stCondLst>
                              <p:cond delay="3000"/>
                            </p:stCondLst>
                            <p:childTnLst>
                              <p:par>
                                <p:cTn id="23" presetID="53" presetClass="entr" presetSubtype="16" fill="hold" grpId="0" nodeType="afterEffect">
                                  <p:stCondLst>
                                    <p:cond delay="1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animEffect transition="in" filter="fade">
                                      <p:cBhvr>
                                        <p:cTn id="27" dur="2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1753"/>
                                        </p:tgtEl>
                                        <p:attrNameLst>
                                          <p:attrName>style.visibility</p:attrName>
                                        </p:attrNameLst>
                                      </p:cBhvr>
                                      <p:to>
                                        <p:strVal val="visible"/>
                                      </p:to>
                                    </p:set>
                                    <p:anim calcmode="lin" valueType="num">
                                      <p:cBhvr additive="base">
                                        <p:cTn id="32" dur="1000" fill="hold"/>
                                        <p:tgtEl>
                                          <p:spTgt spid="31753"/>
                                        </p:tgtEl>
                                        <p:attrNameLst>
                                          <p:attrName>ppt_x</p:attrName>
                                        </p:attrNameLst>
                                      </p:cBhvr>
                                      <p:tavLst>
                                        <p:tav tm="0">
                                          <p:val>
                                            <p:strVal val="#ppt_x"/>
                                          </p:val>
                                        </p:tav>
                                        <p:tav tm="100000">
                                          <p:val>
                                            <p:strVal val="#ppt_x"/>
                                          </p:val>
                                        </p:tav>
                                      </p:tavLst>
                                    </p:anim>
                                    <p:anim calcmode="lin" valueType="num">
                                      <p:cBhvr additive="base">
                                        <p:cTn id="33" dur="10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2" grpId="0" animBg="1"/>
      <p:bldP spid="3"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9" name="Object 4"/>
          <p:cNvGraphicFramePr>
            <a:graphicFrameLocks noGrp="1" noChangeAspect="1"/>
          </p:cNvGraphicFramePr>
          <p:nvPr>
            <p:ph idx="1"/>
            <p:extLst>
              <p:ext uri="{D42A27DB-BD31-4B8C-83A1-F6EECF244321}">
                <p14:modId xmlns:p14="http://schemas.microsoft.com/office/powerpoint/2010/main" val="187172090"/>
              </p:ext>
            </p:extLst>
          </p:nvPr>
        </p:nvGraphicFramePr>
        <p:xfrm>
          <a:off x="283029" y="1825625"/>
          <a:ext cx="8534400" cy="3505200"/>
        </p:xfrm>
        <a:graphic>
          <a:graphicData uri="http://schemas.openxmlformats.org/presentationml/2006/ole">
            <mc:AlternateContent xmlns:mc="http://schemas.openxmlformats.org/markup-compatibility/2006">
              <mc:Choice xmlns:v="urn:schemas-microsoft-com:vml" Requires="v">
                <p:oleObj spid="_x0000_s81017" name="Worksheet" r:id="rId4" imgW="6751347" imgH="2400304" progId="Excel.Sheet.8">
                  <p:embed/>
                </p:oleObj>
              </mc:Choice>
              <mc:Fallback>
                <p:oleObj name="Worksheet" r:id="rId4" imgW="6751347" imgH="2400304" progId="Excel.Sheet.8">
                  <p:embed/>
                  <p:pic>
                    <p:nvPicPr>
                      <p:cNvPr id="0" name="Picture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29" y="1825625"/>
                        <a:ext cx="85344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9"/>
          <p:cNvSpPr>
            <a:spLocks noChangeArrowheads="1"/>
          </p:cNvSpPr>
          <p:nvPr/>
        </p:nvSpPr>
        <p:spPr bwMode="auto">
          <a:xfrm>
            <a:off x="304800" y="4876800"/>
            <a:ext cx="3886200" cy="22860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1" name="Rounded Rectangle 10"/>
          <p:cNvSpPr>
            <a:spLocks noChangeArrowheads="1"/>
          </p:cNvSpPr>
          <p:nvPr/>
        </p:nvSpPr>
        <p:spPr bwMode="auto">
          <a:xfrm>
            <a:off x="4946650" y="4876800"/>
            <a:ext cx="3892550" cy="22860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5" name="Rectangle 4"/>
          <p:cNvSpPr>
            <a:spLocks noChangeArrowheads="1"/>
          </p:cNvSpPr>
          <p:nvPr/>
        </p:nvSpPr>
        <p:spPr bwMode="auto">
          <a:xfrm>
            <a:off x="473075" y="1825625"/>
            <a:ext cx="2041525" cy="331788"/>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4" name="Rectangle 13"/>
          <p:cNvSpPr>
            <a:spLocks noChangeArrowheads="1"/>
          </p:cNvSpPr>
          <p:nvPr/>
        </p:nvSpPr>
        <p:spPr bwMode="auto">
          <a:xfrm>
            <a:off x="4976813" y="1828800"/>
            <a:ext cx="2185987" cy="339725"/>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2" name="Rounded Rectangular Callout 1"/>
          <p:cNvSpPr>
            <a:spLocks noChangeArrowheads="1"/>
          </p:cNvSpPr>
          <p:nvPr/>
        </p:nvSpPr>
        <p:spPr bwMode="auto">
          <a:xfrm>
            <a:off x="2743200" y="5157788"/>
            <a:ext cx="5943600" cy="709612"/>
          </a:xfrm>
          <a:prstGeom prst="wedgeRoundRectCallout">
            <a:avLst>
              <a:gd name="adj1" fmla="val -68884"/>
              <a:gd name="adj2" fmla="val -2116"/>
              <a:gd name="adj3" fmla="val 16667"/>
            </a:avLst>
          </a:prstGeom>
          <a:solidFill>
            <a:srgbClr val="FFFFCC"/>
          </a:solidFill>
          <a:ln w="12700" algn="ctr">
            <a:solidFill>
              <a:schemeClr val="tx1"/>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2000" dirty="0">
                <a:latin typeface="Arial Narrow" pitchFamily="34" charset="0"/>
              </a:rPr>
              <a:t>Under variable costing, even if </a:t>
            </a:r>
            <a:r>
              <a:rPr lang="en-US" altLang="en-US" sz="2000" dirty="0" smtClean="0">
                <a:latin typeface="Arial Narrow" pitchFamily="34" charset="0"/>
              </a:rPr>
              <a:t>a manager produces </a:t>
            </a:r>
            <a:r>
              <a:rPr lang="en-US" altLang="en-US" sz="2000" dirty="0">
                <a:latin typeface="Arial Narrow" pitchFamily="34" charset="0"/>
              </a:rPr>
              <a:t>more units, it </a:t>
            </a:r>
            <a:r>
              <a:rPr lang="en-US" altLang="en-US" sz="2000" u="sng" dirty="0">
                <a:latin typeface="Arial Narrow" pitchFamily="34" charset="0"/>
              </a:rPr>
              <a:t>doesn’t</a:t>
            </a:r>
            <a:r>
              <a:rPr lang="en-US" altLang="en-US" sz="2000" dirty="0">
                <a:latin typeface="Arial Narrow" pitchFamily="34" charset="0"/>
              </a:rPr>
              <a:t> effect the reported net income. </a:t>
            </a:r>
          </a:p>
        </p:txBody>
      </p:sp>
      <p:sp>
        <p:nvSpPr>
          <p:cNvPr id="15" name="Rounded Rectangular Callout 14"/>
          <p:cNvSpPr>
            <a:spLocks noChangeArrowheads="1"/>
          </p:cNvSpPr>
          <p:nvPr/>
        </p:nvSpPr>
        <p:spPr bwMode="auto">
          <a:xfrm>
            <a:off x="2438400" y="5943600"/>
            <a:ext cx="5826805" cy="679450"/>
          </a:xfrm>
          <a:prstGeom prst="wedgeRoundRectCallout">
            <a:avLst>
              <a:gd name="adj1" fmla="val -57682"/>
              <a:gd name="adj2" fmla="val -68035"/>
              <a:gd name="adj3" fmla="val 16667"/>
            </a:avLst>
          </a:prstGeom>
          <a:solidFill>
            <a:srgbClr val="FFFFCC"/>
          </a:solidFill>
          <a:ln w="12700" algn="ctr">
            <a:solidFill>
              <a:schemeClr val="tx1"/>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1900" dirty="0" smtClean="0">
                <a:latin typeface="Arial Narrow" pitchFamily="34" charset="0"/>
              </a:rPr>
              <a:t>The manager actually has to </a:t>
            </a:r>
            <a:r>
              <a:rPr lang="en-US" altLang="en-US" sz="1900" dirty="0">
                <a:latin typeface="Arial Narrow" pitchFamily="34" charset="0"/>
              </a:rPr>
              <a:t>SELL more units to increase </a:t>
            </a:r>
            <a:r>
              <a:rPr lang="en-US" altLang="en-US" sz="1900" dirty="0" smtClean="0">
                <a:latin typeface="Arial Narrow" pitchFamily="34" charset="0"/>
              </a:rPr>
              <a:t>net </a:t>
            </a:r>
            <a:r>
              <a:rPr lang="en-US" altLang="en-US" sz="1900" dirty="0">
                <a:latin typeface="Arial Narrow" pitchFamily="34" charset="0"/>
              </a:rPr>
              <a:t>income.</a:t>
            </a:r>
          </a:p>
        </p:txBody>
      </p:sp>
      <p:sp>
        <p:nvSpPr>
          <p:cNvPr id="17" name="Rounded Rectangle 16"/>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8" name="TextBox 17"/>
          <p:cNvSpPr txBox="1"/>
          <p:nvPr/>
        </p:nvSpPr>
        <p:spPr>
          <a:xfrm>
            <a:off x="8077200" y="1066800"/>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19.15</a:t>
            </a:r>
          </a:p>
        </p:txBody>
      </p:sp>
      <p:sp>
        <p:nvSpPr>
          <p:cNvPr id="19" name="Rectangle 2"/>
          <p:cNvSpPr>
            <a:spLocks noGrp="1" noChangeArrowheads="1"/>
          </p:cNvSpPr>
          <p:nvPr>
            <p:ph type="title"/>
          </p:nvPr>
        </p:nvSpPr>
        <p:spPr>
          <a:xfrm>
            <a:off x="283029" y="214312"/>
            <a:ext cx="8308975" cy="1559719"/>
          </a:xfrm>
        </p:spPr>
        <p:txBody>
          <a:bodyPr/>
          <a:lstStyle/>
          <a:p>
            <a:r>
              <a:rPr sz="3600" b="1" dirty="0">
                <a:ea typeface="+mn-ea"/>
                <a:cs typeface="+mn-cs"/>
              </a:rPr>
              <a:t>Income under Absorption Costing for Different Production </a:t>
            </a:r>
            <a:r>
              <a:rPr sz="3600" b="1" dirty="0" smtClean="0">
                <a:ea typeface="+mn-ea"/>
                <a:cs typeface="+mn-cs"/>
              </a:rPr>
              <a:t>Levels</a:t>
            </a:r>
            <a:r>
              <a:rPr lang="en-US" sz="3600" b="1" dirty="0" smtClean="0">
                <a:ea typeface="+mn-ea"/>
                <a:cs typeface="+mn-cs"/>
              </a:rPr>
              <a:t> (2 of 2)</a:t>
            </a:r>
            <a:r>
              <a:rPr sz="3600" b="1" dirty="0" smtClean="0">
                <a:ea typeface="+mn-ea"/>
                <a:cs typeface="+mn-cs"/>
              </a:rPr>
              <a:t> </a:t>
            </a:r>
            <a:endParaRPr sz="3600" b="1" dirty="0">
              <a:ea typeface="+mn-ea"/>
              <a:cs typeface="+mn-cs"/>
            </a:endParaRPr>
          </a:p>
        </p:txBody>
      </p:sp>
      <p:sp>
        <p:nvSpPr>
          <p:cNvPr id="20"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27</a:t>
            </a:r>
          </a:p>
        </p:txBody>
      </p:sp>
      <p:sp>
        <p:nvSpPr>
          <p:cNvPr id="21" name="Rectangle 2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Effect transition="in" filter="fade">
                                      <p:cBhvr>
                                        <p:cTn id="27" dur="2000"/>
                                        <p:tgtEl>
                                          <p:spTgt spid="10"/>
                                        </p:tgtEl>
                                      </p:cBhvr>
                                    </p:animEffect>
                                  </p:childTnLst>
                                </p:cTn>
                              </p:par>
                            </p:childTnLst>
                          </p:cTn>
                        </p:par>
                        <p:par>
                          <p:cTn id="28" fill="hold" nodeType="afterGroup">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ppt_w</p:attrName>
                                        </p:attrNameLst>
                                      </p:cBhvr>
                                      <p:tavLst>
                                        <p:tav tm="0">
                                          <p:val>
                                            <p:fltVal val="0"/>
                                          </p:val>
                                        </p:tav>
                                        <p:tav tm="100000">
                                          <p:val>
                                            <p:strVal val="#ppt_w"/>
                                          </p:val>
                                        </p:tav>
                                      </p:tavLst>
                                    </p:anim>
                                    <p:anim calcmode="lin" valueType="num">
                                      <p:cBhvr>
                                        <p:cTn id="32" dur="2000" fill="hold"/>
                                        <p:tgtEl>
                                          <p:spTgt spid="11"/>
                                        </p:tgtEl>
                                        <p:attrNameLst>
                                          <p:attrName>ppt_h</p:attrName>
                                        </p:attrNameLst>
                                      </p:cBhvr>
                                      <p:tavLst>
                                        <p:tav tm="0">
                                          <p:val>
                                            <p:fltVal val="0"/>
                                          </p:val>
                                        </p:tav>
                                        <p:tav tm="100000">
                                          <p:val>
                                            <p:strVal val="#ppt_h"/>
                                          </p:val>
                                        </p:tav>
                                      </p:tavLst>
                                    </p:anim>
                                    <p:animEffect transition="in" filter="fade">
                                      <p:cBhvr>
                                        <p:cTn id="33" dur="2000"/>
                                        <p:tgtEl>
                                          <p:spTgt spid="11"/>
                                        </p:tgtEl>
                                      </p:cBhvr>
                                    </p:animEffect>
                                  </p:childTnLst>
                                </p:cTn>
                              </p:par>
                            </p:childTnLst>
                          </p:cTn>
                        </p:par>
                        <p:par>
                          <p:cTn id="34" fill="hold" nodeType="afterGroup">
                            <p:stCondLst>
                              <p:cond delay="7000"/>
                            </p:stCondLst>
                            <p:childTnLst>
                              <p:par>
                                <p:cTn id="35" presetID="42" presetClass="entr" presetSubtype="0" fill="hold" grpId="0" nodeType="afterEffect">
                                  <p:stCondLst>
                                    <p:cond delay="1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anim calcmode="lin" valueType="num">
                                      <p:cBhvr>
                                        <p:cTn id="38" dur="2000" fill="hold"/>
                                        <p:tgtEl>
                                          <p:spTgt spid="15"/>
                                        </p:tgtEl>
                                        <p:attrNameLst>
                                          <p:attrName>ppt_x</p:attrName>
                                        </p:attrNameLst>
                                      </p:cBhvr>
                                      <p:tavLst>
                                        <p:tav tm="0">
                                          <p:val>
                                            <p:strVal val="#ppt_x"/>
                                          </p:val>
                                        </p:tav>
                                        <p:tav tm="100000">
                                          <p:val>
                                            <p:strVal val="#ppt_x"/>
                                          </p:val>
                                        </p:tav>
                                      </p:tavLst>
                                    </p:anim>
                                    <p:anim calcmode="lin" valueType="num">
                                      <p:cBhvr>
                                        <p:cTn id="39"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14" grpId="0" animBg="1"/>
      <p:bldP spid="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a:xfrm>
            <a:off x="914400" y="1828800"/>
            <a:ext cx="7315200" cy="3124200"/>
          </a:xfrm>
        </p:spPr>
        <p:txBody>
          <a:bodyPr/>
          <a:lstStyle/>
          <a:p>
            <a:pPr algn="ctr"/>
            <a:r>
              <a:rPr dirty="0"/>
              <a:t/>
            </a:r>
            <a:br>
              <a:rPr dirty="0"/>
            </a:br>
            <a:r>
              <a:rPr dirty="0" smtClean="0"/>
              <a:t> </a:t>
            </a:r>
            <a:r>
              <a:rPr dirty="0"/>
              <a:t/>
            </a:r>
            <a:br>
              <a:rPr dirty="0"/>
            </a:br>
            <a:r>
              <a:rPr sz="4400" dirty="0"/>
              <a:t>Determine </a:t>
            </a:r>
            <a:r>
              <a:rPr lang="en-US" sz="4400" dirty="0"/>
              <a:t>product selling price based on absorption costing</a:t>
            </a:r>
            <a:r>
              <a:rPr sz="4400" dirty="0"/>
              <a:t>.</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829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057" y="192906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71" y="498450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008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P4</a:t>
            </a:r>
            <a:endParaRPr lang="en-US" sz="4400" dirty="0">
              <a:latin typeface="+mj-lt"/>
            </a:endParaRPr>
          </a:p>
        </p:txBody>
      </p:sp>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28</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66800" y="678317"/>
            <a:ext cx="7432675" cy="762000"/>
          </a:xfrm>
        </p:spPr>
        <p:txBody>
          <a:bodyPr/>
          <a:lstStyle/>
          <a:p>
            <a:pPr algn="ctr"/>
            <a:r>
              <a:rPr sz="4400" b="1" dirty="0">
                <a:ea typeface="+mn-ea"/>
                <a:cs typeface="+mn-cs"/>
              </a:rPr>
              <a:t>Setting </a:t>
            </a:r>
            <a:r>
              <a:rPr sz="4400" b="1" dirty="0" smtClean="0">
                <a:ea typeface="+mn-ea"/>
                <a:cs typeface="+mn-cs"/>
              </a:rPr>
              <a:t>Prices</a:t>
            </a:r>
            <a:r>
              <a:rPr lang="en-US" sz="4400" b="1" dirty="0" smtClean="0">
                <a:ea typeface="+mn-ea"/>
                <a:cs typeface="+mn-cs"/>
              </a:rPr>
              <a:t> (1 of 2)</a:t>
            </a:r>
            <a:endParaRPr sz="4400" b="1" dirty="0">
              <a:ea typeface="+mn-ea"/>
              <a:cs typeface="+mn-cs"/>
            </a:endParaRPr>
          </a:p>
        </p:txBody>
      </p:sp>
      <p:sp>
        <p:nvSpPr>
          <p:cNvPr id="4" name="Rounded Rectangular Callout 3"/>
          <p:cNvSpPr>
            <a:spLocks noChangeArrowheads="1"/>
          </p:cNvSpPr>
          <p:nvPr/>
        </p:nvSpPr>
        <p:spPr bwMode="auto">
          <a:xfrm>
            <a:off x="438150" y="2209800"/>
            <a:ext cx="2209800" cy="1905000"/>
          </a:xfrm>
          <a:prstGeom prst="wedgeRoundRectCallout">
            <a:avLst>
              <a:gd name="adj1" fmla="val 67222"/>
              <a:gd name="adj2" fmla="val 115866"/>
              <a:gd name="adj3" fmla="val 16667"/>
            </a:avLst>
          </a:prstGeom>
          <a:solidFill>
            <a:srgbClr val="EBF7FF"/>
          </a:solidFill>
          <a:ln w="12700" algn="ctr">
            <a:solidFill>
              <a:srgbClr val="0033CC"/>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dirty="0">
                <a:latin typeface="Arial Narrow" pitchFamily="34" charset="0"/>
              </a:rPr>
              <a:t>Although many factors impact pricing, </a:t>
            </a:r>
            <a:r>
              <a:rPr lang="en-US" altLang="en-US" u="sng" dirty="0">
                <a:latin typeface="Arial Narrow" pitchFamily="34" charset="0"/>
              </a:rPr>
              <a:t>cost</a:t>
            </a:r>
            <a:r>
              <a:rPr lang="en-US" altLang="en-US" dirty="0">
                <a:latin typeface="Arial Narrow" pitchFamily="34" charset="0"/>
              </a:rPr>
              <a:t> is a crucial factor!</a:t>
            </a:r>
          </a:p>
        </p:txBody>
      </p:sp>
      <p:sp>
        <p:nvSpPr>
          <p:cNvPr id="5" name="Rounded Rectangular Callout 4"/>
          <p:cNvSpPr>
            <a:spLocks noChangeArrowheads="1"/>
          </p:cNvSpPr>
          <p:nvPr/>
        </p:nvSpPr>
        <p:spPr bwMode="auto">
          <a:xfrm>
            <a:off x="6096000" y="3784600"/>
            <a:ext cx="2133600" cy="1928813"/>
          </a:xfrm>
          <a:prstGeom prst="wedgeRoundRectCallout">
            <a:avLst>
              <a:gd name="adj1" fmla="val -114074"/>
              <a:gd name="adj2" fmla="val 42796"/>
              <a:gd name="adj3" fmla="val 16667"/>
            </a:avLst>
          </a:prstGeom>
          <a:solidFill>
            <a:srgbClr val="F9EFFF"/>
          </a:solidFill>
          <a:ln w="12700" algn="ctr">
            <a:solidFill>
              <a:srgbClr val="FF0000"/>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dirty="0">
                <a:latin typeface="Arial Narrow" pitchFamily="34" charset="0"/>
              </a:rPr>
              <a:t>Over the long run, price must be high enough to cover all costs.</a:t>
            </a:r>
          </a:p>
        </p:txBody>
      </p:sp>
      <p:sp>
        <p:nvSpPr>
          <p:cNvPr id="10" name="Rectangular Callout 9"/>
          <p:cNvSpPr>
            <a:spLocks noChangeArrowheads="1"/>
          </p:cNvSpPr>
          <p:nvPr/>
        </p:nvSpPr>
        <p:spPr bwMode="auto">
          <a:xfrm>
            <a:off x="3048000" y="1690688"/>
            <a:ext cx="5181600" cy="1966912"/>
          </a:xfrm>
          <a:prstGeom prst="wedgeRectCallout">
            <a:avLst>
              <a:gd name="adj1" fmla="val -33227"/>
              <a:gd name="adj2" fmla="val 116199"/>
            </a:avLst>
          </a:prstGeom>
          <a:solidFill>
            <a:srgbClr val="FFFFCC"/>
          </a:solidFill>
          <a:ln w="12700" algn="ctr">
            <a:solidFill>
              <a:schemeClr val="tx1"/>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800" dirty="0">
                <a:latin typeface="Arial Narrow" pitchFamily="34" charset="0"/>
              </a:rPr>
              <a:t>Absorption cost information is useful because it reflects the </a:t>
            </a:r>
            <a:r>
              <a:rPr lang="en-US" altLang="en-US" sz="2800" u="sng" dirty="0">
                <a:latin typeface="Arial Narrow" pitchFamily="34" charset="0"/>
              </a:rPr>
              <a:t>full</a:t>
            </a:r>
            <a:r>
              <a:rPr lang="en-US" altLang="en-US" sz="2800" dirty="0">
                <a:latin typeface="Arial Narrow" pitchFamily="34" charset="0"/>
              </a:rPr>
              <a:t> costs that sales must exceed for the company to be profitable.</a:t>
            </a:r>
            <a:endParaRPr lang="en-US" altLang="en-US" sz="2800" dirty="0"/>
          </a:p>
        </p:txBody>
      </p:sp>
      <p:sp>
        <p:nvSpPr>
          <p:cNvPr id="11" name="Rounded Rectangle 10"/>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P4</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based on absorption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29</a:t>
            </a:r>
          </a:p>
        </p:txBody>
      </p:sp>
      <p:sp>
        <p:nvSpPr>
          <p:cNvPr id="14" name="Rectangle 13"/>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ctrTitle"/>
          </p:nvPr>
        </p:nvSpPr>
        <p:spPr>
          <a:xfrm>
            <a:off x="914400" y="1828800"/>
            <a:ext cx="7315200" cy="3124200"/>
          </a:xfrm>
        </p:spPr>
        <p:txBody>
          <a:bodyPr/>
          <a:lstStyle/>
          <a:p>
            <a:pPr algn="ctr"/>
            <a:r>
              <a:rPr dirty="0"/>
              <a:t/>
            </a:r>
            <a:br>
              <a:rPr dirty="0"/>
            </a:br>
            <a:r>
              <a:rPr dirty="0"/>
              <a:t>	 </a:t>
            </a:r>
            <a:br>
              <a:rPr dirty="0"/>
            </a:br>
            <a:r>
              <a:rPr sz="4400" dirty="0"/>
              <a:t>Compute unit cost under both absorption and variable costing.</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153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2906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07181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a:t>
            </a:r>
          </a:p>
        </p:txBody>
      </p:sp>
      <p:sp>
        <p:nvSpPr>
          <p:cNvPr id="8" name="TextBox 7"/>
          <p:cNvSpPr txBox="1"/>
          <p:nvPr/>
        </p:nvSpPr>
        <p:spPr>
          <a:xfrm>
            <a:off x="1828800" y="940545"/>
            <a:ext cx="67818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P1</a:t>
            </a:r>
            <a:endParaRPr lang="en-US" sz="4400" dirty="0">
              <a:latin typeface="+mj-lt"/>
            </a:endParaRPr>
          </a:p>
        </p:txBody>
      </p:sp>
      <p:sp>
        <p:nvSpPr>
          <p:cNvPr id="9" name="Rectangle 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61898"/>
            <a:ext cx="7661275" cy="4114800"/>
          </a:xfrm>
        </p:spPr>
        <p:txBody>
          <a:bodyPr/>
          <a:lstStyle/>
          <a:p>
            <a:r>
              <a:rPr altLang="en-US" sz="3000" b="1" i="1" dirty="0"/>
              <a:t>Step 1: </a:t>
            </a:r>
            <a:r>
              <a:rPr altLang="en-US" sz="3000" dirty="0"/>
              <a:t>Determine the product cost per unit using absorption costing.</a:t>
            </a:r>
          </a:p>
          <a:p>
            <a:r>
              <a:rPr altLang="en-US" sz="3000" b="1" i="1" dirty="0"/>
              <a:t>Step 2: </a:t>
            </a:r>
            <a:r>
              <a:rPr altLang="en-US" sz="3000" dirty="0"/>
              <a:t>Determine the target </a:t>
            </a:r>
            <a:r>
              <a:rPr altLang="en-US" sz="3000" i="1" dirty="0"/>
              <a:t>markup </a:t>
            </a:r>
            <a:r>
              <a:rPr altLang="en-US" sz="3000" dirty="0"/>
              <a:t>on product cost per unit.</a:t>
            </a:r>
          </a:p>
          <a:p>
            <a:r>
              <a:rPr altLang="en-US" sz="3000" b="1" i="1" dirty="0"/>
              <a:t>Step 3: </a:t>
            </a:r>
            <a:r>
              <a:rPr altLang="en-US" sz="3000" dirty="0"/>
              <a:t>Add the target markup to the product cost to find the target selling price</a:t>
            </a:r>
          </a:p>
        </p:txBody>
      </p:sp>
      <p:sp>
        <p:nvSpPr>
          <p:cNvPr id="9" name="Rounded Rectangle 8"/>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P4</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based on absorption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0" name="Title 1"/>
          <p:cNvSpPr txBox="1">
            <a:spLocks/>
          </p:cNvSpPr>
          <p:nvPr/>
        </p:nvSpPr>
        <p:spPr bwMode="auto">
          <a:xfrm>
            <a:off x="1066800" y="678317"/>
            <a:ext cx="7432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altLang="en-US" sz="4000" kern="1200" dirty="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en-US" sz="4400" b="1" dirty="0">
                <a:ea typeface="+mn-ea"/>
                <a:cs typeface="+mn-cs"/>
              </a:rPr>
              <a:t>Setting </a:t>
            </a:r>
            <a:r>
              <a:rPr lang="en-US" sz="4400" b="1" dirty="0" smtClean="0">
                <a:ea typeface="+mn-ea"/>
                <a:cs typeface="+mn-cs"/>
              </a:rPr>
              <a:t>Prices (2 of 2)</a:t>
            </a:r>
            <a:endParaRPr lang="en-US" sz="4400" b="1" dirty="0">
              <a:ea typeface="+mn-ea"/>
              <a:cs typeface="+mn-cs"/>
            </a:endParaRPr>
          </a:p>
        </p:txBody>
      </p:sp>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30</a:t>
            </a:r>
          </a:p>
        </p:txBody>
      </p:sp>
      <p:sp>
        <p:nvSpPr>
          <p:cNvPr id="14" name="Rectangle 13"/>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1127700"/>
            <a:ext cx="8077200" cy="1036637"/>
          </a:xfrm>
        </p:spPr>
        <p:txBody>
          <a:bodyPr/>
          <a:lstStyle/>
          <a:p>
            <a:pPr algn="ctr"/>
            <a:r>
              <a:rPr sz="4400" b="1" dirty="0">
                <a:ea typeface="+mn-ea"/>
                <a:cs typeface="+mn-cs"/>
              </a:rPr>
              <a:t>Setting Prices Example: </a:t>
            </a:r>
            <a:br>
              <a:rPr sz="4400" b="1" dirty="0">
                <a:ea typeface="+mn-ea"/>
                <a:cs typeface="+mn-cs"/>
              </a:rPr>
            </a:br>
            <a:r>
              <a:rPr sz="3200" dirty="0" err="1"/>
              <a:t>IceAge</a:t>
            </a:r>
            <a:r>
              <a:rPr sz="3200" dirty="0"/>
              <a:t> will use absorption costing to determine a target selling price. </a:t>
            </a:r>
          </a:p>
        </p:txBody>
      </p:sp>
      <p:graphicFrame>
        <p:nvGraphicFramePr>
          <p:cNvPr id="4" name="Table 3"/>
          <p:cNvGraphicFramePr>
            <a:graphicFrameLocks noGrp="1"/>
          </p:cNvGraphicFramePr>
          <p:nvPr>
            <p:extLst>
              <p:ext uri="{D42A27DB-BD31-4B8C-83A1-F6EECF244321}">
                <p14:modId xmlns:p14="http://schemas.microsoft.com/office/powerpoint/2010/main" val="2951282964"/>
              </p:ext>
            </p:extLst>
          </p:nvPr>
        </p:nvGraphicFramePr>
        <p:xfrm>
          <a:off x="407988" y="2382838"/>
          <a:ext cx="7924800" cy="1482724"/>
        </p:xfrm>
        <a:graphic>
          <a:graphicData uri="http://schemas.openxmlformats.org/drawingml/2006/table">
            <a:tbl>
              <a:tblPr firstRow="1" bandRow="1">
                <a:tableStyleId>{5C22544A-7EE6-4342-B048-85BDC9FD1C3A}</a:tableStyleId>
              </a:tblPr>
              <a:tblGrid>
                <a:gridCol w="1713471">
                  <a:extLst>
                    <a:ext uri="{9D8B030D-6E8A-4147-A177-3AD203B41FA5}">
                      <a16:colId xmlns:a16="http://schemas.microsoft.com/office/drawing/2014/main" xmlns="" val="20000"/>
                    </a:ext>
                  </a:extLst>
                </a:gridCol>
                <a:gridCol w="5607536">
                  <a:extLst>
                    <a:ext uri="{9D8B030D-6E8A-4147-A177-3AD203B41FA5}">
                      <a16:colId xmlns:a16="http://schemas.microsoft.com/office/drawing/2014/main" xmlns="" val="20001"/>
                    </a:ext>
                  </a:extLst>
                </a:gridCol>
                <a:gridCol w="603793">
                  <a:extLst>
                    <a:ext uri="{9D8B030D-6E8A-4147-A177-3AD203B41FA5}">
                      <a16:colId xmlns:a16="http://schemas.microsoft.com/office/drawing/2014/main" xmlns="" val="20002"/>
                    </a:ext>
                  </a:extLst>
                </a:gridCol>
              </a:tblGrid>
              <a:tr h="370681">
                <a:tc gridSpan="3">
                  <a:txBody>
                    <a:bodyPr/>
                    <a:lstStyle/>
                    <a:p>
                      <a:pPr algn="ctr"/>
                      <a:r>
                        <a:rPr lang="en-US" sz="1800" dirty="0">
                          <a:solidFill>
                            <a:schemeClr val="bg1"/>
                          </a:solidFill>
                        </a:rPr>
                        <a:t>Determining Selling Price with Absorption Costing</a:t>
                      </a:r>
                    </a:p>
                  </a:txBody>
                  <a:tcPr marT="45700" marB="45700">
                    <a:solidFill>
                      <a:srgbClr val="000099"/>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681">
                <a:tc>
                  <a:txBody>
                    <a:bodyPr/>
                    <a:lstStyle/>
                    <a:p>
                      <a:r>
                        <a:rPr lang="en-US" sz="1800" b="1" dirty="0"/>
                        <a:t>Step 1</a:t>
                      </a:r>
                    </a:p>
                  </a:txBody>
                  <a:tcPr marT="45700" marB="45700"/>
                </a:tc>
                <a:tc>
                  <a:txBody>
                    <a:bodyPr/>
                    <a:lstStyle/>
                    <a:p>
                      <a:pPr marL="0" algn="l" defTabSz="914400" rtl="0" eaLnBrk="1" latinLnBrk="0" hangingPunct="1"/>
                      <a:r>
                        <a:rPr lang="en-US" sz="1800" b="1" kern="1200" dirty="0">
                          <a:solidFill>
                            <a:schemeClr val="dk1"/>
                          </a:solidFill>
                          <a:latin typeface="+mn-lt"/>
                          <a:ea typeface="+mn-ea"/>
                          <a:cs typeface="+mn-cs"/>
                        </a:rPr>
                        <a:t>Absorption cost per unit (from Exhibit 19.3)</a:t>
                      </a:r>
                    </a:p>
                  </a:txBody>
                  <a:tcPr marT="45700" marB="45700"/>
                </a:tc>
                <a:tc>
                  <a:txBody>
                    <a:bodyPr/>
                    <a:lstStyle/>
                    <a:p>
                      <a:pPr marL="0" algn="l" defTabSz="914400" rtl="0" eaLnBrk="1" latinLnBrk="0" hangingPunct="1"/>
                      <a:r>
                        <a:rPr lang="en-US" sz="1800" b="1" kern="1200" dirty="0">
                          <a:solidFill>
                            <a:schemeClr val="dk1"/>
                          </a:solidFill>
                          <a:latin typeface="+mn-lt"/>
                          <a:ea typeface="+mn-ea"/>
                          <a:cs typeface="+mn-cs"/>
                        </a:rPr>
                        <a:t>$25</a:t>
                      </a:r>
                    </a:p>
                  </a:txBody>
                  <a:tcPr marT="45700" marB="45700"/>
                </a:tc>
                <a:extLst>
                  <a:ext uri="{0D108BD9-81ED-4DB2-BD59-A6C34878D82A}">
                    <a16:rowId xmlns:a16="http://schemas.microsoft.com/office/drawing/2014/main" xmlns="" val="10001"/>
                  </a:ext>
                </a:extLst>
              </a:tr>
              <a:tr h="370681">
                <a:tc>
                  <a:txBody>
                    <a:bodyPr/>
                    <a:lstStyle/>
                    <a:p>
                      <a:pPr marL="0" algn="l" defTabSz="914400" rtl="0" eaLnBrk="1" latinLnBrk="0" hangingPunct="1"/>
                      <a:r>
                        <a:rPr lang="en-US" sz="1800" b="1" kern="1200" dirty="0">
                          <a:solidFill>
                            <a:schemeClr val="dk1"/>
                          </a:solidFill>
                          <a:latin typeface="+mn-lt"/>
                          <a:ea typeface="+mn-ea"/>
                          <a:cs typeface="+mn-cs"/>
                        </a:rPr>
                        <a:t>Step 2</a:t>
                      </a:r>
                    </a:p>
                  </a:txBody>
                  <a:tcPr marT="45700" marB="45700"/>
                </a:tc>
                <a:tc>
                  <a:txBody>
                    <a:bodyPr/>
                    <a:lstStyle/>
                    <a:p>
                      <a:pPr marL="0" algn="l" defTabSz="914400" rtl="0" eaLnBrk="1" latinLnBrk="0" hangingPunct="1"/>
                      <a:r>
                        <a:rPr lang="en-US" sz="1800" b="1" kern="1200" dirty="0">
                          <a:solidFill>
                            <a:schemeClr val="dk1"/>
                          </a:solidFill>
                          <a:latin typeface="+mn-lt"/>
                          <a:ea typeface="+mn-ea"/>
                          <a:cs typeface="+mn-cs"/>
                        </a:rPr>
                        <a:t>Target markup per unit ($25 times 60%)</a:t>
                      </a:r>
                    </a:p>
                  </a:txBody>
                  <a:tcPr marT="45700" marB="45700"/>
                </a:tc>
                <a:tc>
                  <a:txBody>
                    <a:bodyPr/>
                    <a:lstStyle/>
                    <a:p>
                      <a:pPr marL="0" algn="l" defTabSz="914400" rtl="0" eaLnBrk="1" latinLnBrk="0" hangingPunct="1"/>
                      <a:r>
                        <a:rPr lang="en-US" sz="1800" b="1" u="sng" kern="1200" dirty="0">
                          <a:solidFill>
                            <a:schemeClr val="dk1"/>
                          </a:solidFill>
                          <a:latin typeface="+mn-lt"/>
                          <a:ea typeface="+mn-ea"/>
                          <a:cs typeface="+mn-cs"/>
                        </a:rPr>
                        <a:t> 15</a:t>
                      </a:r>
                    </a:p>
                  </a:txBody>
                  <a:tcPr marT="45700" marB="45700"/>
                </a:tc>
                <a:extLst>
                  <a:ext uri="{0D108BD9-81ED-4DB2-BD59-A6C34878D82A}">
                    <a16:rowId xmlns:a16="http://schemas.microsoft.com/office/drawing/2014/main" xmlns="" val="10002"/>
                  </a:ext>
                </a:extLst>
              </a:tr>
              <a:tr h="370681">
                <a:tc>
                  <a:txBody>
                    <a:bodyPr/>
                    <a:lstStyle/>
                    <a:p>
                      <a:pPr marL="0" algn="l" defTabSz="914400" rtl="0" eaLnBrk="1" latinLnBrk="0" hangingPunct="1"/>
                      <a:r>
                        <a:rPr lang="en-US" sz="1800" b="1" kern="1200" dirty="0">
                          <a:solidFill>
                            <a:schemeClr val="dk1"/>
                          </a:solidFill>
                          <a:latin typeface="+mn-lt"/>
                          <a:ea typeface="+mn-ea"/>
                          <a:cs typeface="+mn-cs"/>
                        </a:rPr>
                        <a:t>Step 3</a:t>
                      </a:r>
                    </a:p>
                  </a:txBody>
                  <a:tcPr marT="45700" marB="45700"/>
                </a:tc>
                <a:tc>
                  <a:txBody>
                    <a:bodyPr/>
                    <a:lstStyle/>
                    <a:p>
                      <a:pPr marL="0" algn="l" defTabSz="914400" rtl="0" eaLnBrk="1" latinLnBrk="0" hangingPunct="1"/>
                      <a:r>
                        <a:rPr lang="en-US" sz="1800" b="1" kern="1200" dirty="0">
                          <a:solidFill>
                            <a:schemeClr val="dk1"/>
                          </a:solidFill>
                          <a:latin typeface="+mn-lt"/>
                          <a:ea typeface="+mn-ea"/>
                          <a:cs typeface="+mn-cs"/>
                        </a:rPr>
                        <a:t>Target selling price per unit</a:t>
                      </a:r>
                    </a:p>
                  </a:txBody>
                  <a:tcPr marT="45700" marB="45700"/>
                </a:tc>
                <a:tc>
                  <a:txBody>
                    <a:bodyPr/>
                    <a:lstStyle/>
                    <a:p>
                      <a:pPr marL="0" algn="l" defTabSz="914400" rtl="0" eaLnBrk="1" latinLnBrk="0" hangingPunct="1"/>
                      <a:r>
                        <a:rPr lang="en-US" sz="1800" b="1" u="dbl" kern="1200" baseline="0" dirty="0">
                          <a:solidFill>
                            <a:schemeClr val="dk1"/>
                          </a:solidFill>
                          <a:latin typeface="+mn-lt"/>
                          <a:ea typeface="+mn-ea"/>
                          <a:cs typeface="+mn-cs"/>
                        </a:rPr>
                        <a:t>$40</a:t>
                      </a:r>
                    </a:p>
                  </a:txBody>
                  <a:tcPr marT="45700" marB="45700"/>
                </a:tc>
                <a:extLst>
                  <a:ext uri="{0D108BD9-81ED-4DB2-BD59-A6C34878D82A}">
                    <a16:rowId xmlns:a16="http://schemas.microsoft.com/office/drawing/2014/main" xmlns="" val="10003"/>
                  </a:ext>
                </a:extLst>
              </a:tr>
            </a:tbl>
          </a:graphicData>
        </a:graphic>
      </p:graphicFrame>
      <p:sp>
        <p:nvSpPr>
          <p:cNvPr id="8" name="Rounded Rectangular Callout 7"/>
          <p:cNvSpPr>
            <a:spLocks noChangeArrowheads="1"/>
          </p:cNvSpPr>
          <p:nvPr/>
        </p:nvSpPr>
        <p:spPr bwMode="auto">
          <a:xfrm>
            <a:off x="304800" y="4724400"/>
            <a:ext cx="2209800" cy="838200"/>
          </a:xfrm>
          <a:prstGeom prst="wedgeRoundRectCallout">
            <a:avLst>
              <a:gd name="adj1" fmla="val 48199"/>
              <a:gd name="adj2" fmla="val 28880"/>
              <a:gd name="adj3" fmla="val 16667"/>
            </a:avLst>
          </a:prstGeom>
          <a:solidFill>
            <a:srgbClr val="EBF7FF"/>
          </a:solidFill>
          <a:ln w="12700" algn="ctr">
            <a:solidFill>
              <a:srgbClr val="0033CC"/>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200" dirty="0">
                <a:latin typeface="Arial Narrow" pitchFamily="34" charset="0"/>
              </a:rPr>
              <a:t>Start with product cost.</a:t>
            </a:r>
          </a:p>
        </p:txBody>
      </p:sp>
      <p:sp>
        <p:nvSpPr>
          <p:cNvPr id="9" name="Rounded Rectangle 8"/>
          <p:cNvSpPr>
            <a:spLocks noChangeArrowheads="1"/>
          </p:cNvSpPr>
          <p:nvPr/>
        </p:nvSpPr>
        <p:spPr bwMode="auto">
          <a:xfrm>
            <a:off x="7620000" y="2790825"/>
            <a:ext cx="762000" cy="30480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0" name="Rounded Rectangular Callout 9"/>
          <p:cNvSpPr>
            <a:spLocks noChangeArrowheads="1"/>
          </p:cNvSpPr>
          <p:nvPr/>
        </p:nvSpPr>
        <p:spPr bwMode="auto">
          <a:xfrm>
            <a:off x="3581400" y="5319999"/>
            <a:ext cx="3581400" cy="889000"/>
          </a:xfrm>
          <a:prstGeom prst="wedgeRoundRectCallout">
            <a:avLst>
              <a:gd name="adj1" fmla="val -48993"/>
              <a:gd name="adj2" fmla="val -9712"/>
              <a:gd name="adj3" fmla="val 16667"/>
            </a:avLst>
          </a:prstGeom>
          <a:solidFill>
            <a:srgbClr val="F9EFFF"/>
          </a:solidFill>
          <a:ln w="12700" algn="ctr">
            <a:solidFill>
              <a:srgbClr val="FF0000"/>
            </a:solidFill>
            <a:round/>
            <a:headEnd/>
            <a:tailEnd/>
          </a:ln>
        </p:spPr>
        <p:txBody>
          <a:bodyPr lIns="0" tIns="0" rIns="0" bIns="0"/>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dirty="0">
                <a:latin typeface="Arial Narrow" pitchFamily="34" charset="0"/>
              </a:rPr>
              <a:t>Then, management needs to determine a target markup.</a:t>
            </a:r>
          </a:p>
        </p:txBody>
      </p:sp>
      <p:sp>
        <p:nvSpPr>
          <p:cNvPr id="11" name="Rounded Rectangle 10"/>
          <p:cNvSpPr>
            <a:spLocks noChangeArrowheads="1"/>
          </p:cNvSpPr>
          <p:nvPr/>
        </p:nvSpPr>
        <p:spPr bwMode="auto">
          <a:xfrm>
            <a:off x="7620000" y="3152775"/>
            <a:ext cx="762000" cy="30480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2" name="Rectangular Callout 11"/>
          <p:cNvSpPr>
            <a:spLocks noChangeArrowheads="1"/>
          </p:cNvSpPr>
          <p:nvPr/>
        </p:nvSpPr>
        <p:spPr bwMode="auto">
          <a:xfrm>
            <a:off x="3048000" y="4432300"/>
            <a:ext cx="5484813" cy="742950"/>
          </a:xfrm>
          <a:prstGeom prst="wedgeRectCallout">
            <a:avLst>
              <a:gd name="adj1" fmla="val -25033"/>
              <a:gd name="adj2" fmla="val 46368"/>
            </a:avLst>
          </a:prstGeom>
          <a:solidFill>
            <a:srgbClr val="FFFFCC"/>
          </a:solidFill>
          <a:ln w="12700" algn="ctr">
            <a:solidFill>
              <a:schemeClr val="tx1"/>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000" b="1" dirty="0">
                <a:latin typeface="Arial Narrow" pitchFamily="34" charset="0"/>
              </a:rPr>
              <a:t>In this example, they chose a markup of 60% of cost. So the target selling price is $40 per unit.</a:t>
            </a:r>
            <a:endParaRPr lang="en-US" altLang="en-US" sz="2000" b="1" dirty="0"/>
          </a:p>
        </p:txBody>
      </p:sp>
      <p:sp>
        <p:nvSpPr>
          <p:cNvPr id="13" name="Rounded Rectangle 12"/>
          <p:cNvSpPr>
            <a:spLocks noChangeArrowheads="1"/>
          </p:cNvSpPr>
          <p:nvPr/>
        </p:nvSpPr>
        <p:spPr bwMode="auto">
          <a:xfrm>
            <a:off x="7607300" y="3502025"/>
            <a:ext cx="762000" cy="342900"/>
          </a:xfrm>
          <a:prstGeom prst="roundRect">
            <a:avLst>
              <a:gd name="adj" fmla="val 16667"/>
            </a:avLst>
          </a:prstGeom>
          <a:noFill/>
          <a:ln w="28575"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14" name="Rounded Rectangle 13"/>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P4</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based on absorption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7" name="TextBox 16"/>
          <p:cNvSpPr txBox="1"/>
          <p:nvPr/>
        </p:nvSpPr>
        <p:spPr>
          <a:xfrm>
            <a:off x="7796893" y="1591758"/>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19.16</a:t>
            </a:r>
          </a:p>
        </p:txBody>
      </p:sp>
      <p:sp>
        <p:nvSpPr>
          <p:cNvPr id="18"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31</a:t>
            </a:r>
          </a:p>
        </p:txBody>
      </p:sp>
      <p:sp>
        <p:nvSpPr>
          <p:cNvPr id="19" name="Rectangle 1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3000"/>
                                        <p:tgtEl>
                                          <p:spTgt spid="10"/>
                                        </p:tgtEl>
                                      </p:cBhvr>
                                    </p:animEffect>
                                  </p:childTnLst>
                                </p:cTn>
                              </p:par>
                            </p:childTnLst>
                          </p:cTn>
                        </p:par>
                        <p:par>
                          <p:cTn id="20" fill="hold" nodeType="afterGroup">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Effect transition="in" filter="fade">
                                      <p:cBhvr>
                                        <p:cTn id="25" dur="2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par>
                          <p:cTn id="31" fill="hold" nodeType="afterGroup">
                            <p:stCondLst>
                              <p:cond delay="2000"/>
                            </p:stCondLst>
                            <p:childTnLst>
                              <p:par>
                                <p:cTn id="32" presetID="53" presetClass="entr" presetSubtype="16" fill="hold" grpId="0" nodeType="afterEffect">
                                  <p:stCondLst>
                                    <p:cond delay="15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000" fill="hold"/>
                                        <p:tgtEl>
                                          <p:spTgt spid="13"/>
                                        </p:tgtEl>
                                        <p:attrNameLst>
                                          <p:attrName>ppt_w</p:attrName>
                                        </p:attrNameLst>
                                      </p:cBhvr>
                                      <p:tavLst>
                                        <p:tav tm="0">
                                          <p:val>
                                            <p:fltVal val="0"/>
                                          </p:val>
                                        </p:tav>
                                        <p:tav tm="100000">
                                          <p:val>
                                            <p:strVal val="#ppt_w"/>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Effect transition="in" filter="fade">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67191" y="685800"/>
            <a:ext cx="7945438" cy="828675"/>
          </a:xfrm>
        </p:spPr>
        <p:txBody>
          <a:bodyPr/>
          <a:lstStyle/>
          <a:p>
            <a:pPr algn="ctr"/>
            <a:r>
              <a:rPr sz="4400" b="1" dirty="0">
                <a:ea typeface="+mn-ea"/>
                <a:cs typeface="+mn-cs"/>
              </a:rPr>
              <a:t>Controlling Costs</a:t>
            </a:r>
          </a:p>
        </p:txBody>
      </p:sp>
      <p:sp>
        <p:nvSpPr>
          <p:cNvPr id="3" name="Content Placeholder 2"/>
          <p:cNvSpPr>
            <a:spLocks noGrp="1"/>
          </p:cNvSpPr>
          <p:nvPr>
            <p:ph idx="1"/>
          </p:nvPr>
        </p:nvSpPr>
        <p:spPr>
          <a:xfrm>
            <a:off x="152400" y="1438275"/>
            <a:ext cx="8839199" cy="5191125"/>
          </a:xfrm>
        </p:spPr>
        <p:txBody>
          <a:bodyPr/>
          <a:lstStyle/>
          <a:p>
            <a:r>
              <a:rPr altLang="en-US" sz="2800" dirty="0"/>
              <a:t>Managers are responsible for their </a:t>
            </a:r>
            <a:r>
              <a:rPr altLang="en-US" sz="2800" b="1" i="1" dirty="0"/>
              <a:t>controllable</a:t>
            </a:r>
            <a:r>
              <a:rPr altLang="en-US" sz="2800" dirty="0"/>
              <a:t> costs. </a:t>
            </a:r>
          </a:p>
          <a:p>
            <a:pPr lvl="1"/>
            <a:r>
              <a:rPr lang="en-US" altLang="en-US" dirty="0"/>
              <a:t>A cost is controllable if a manager can determine or affect the amount incurred.</a:t>
            </a:r>
          </a:p>
          <a:p>
            <a:pPr lvl="1"/>
            <a:r>
              <a:rPr lang="en-US" altLang="en-US" dirty="0">
                <a:solidFill>
                  <a:srgbClr val="000099"/>
                </a:solidFill>
              </a:rPr>
              <a:t>Examples: variable production costs are controllable by production supervisors and fixed costs are controllable by higher-level managers</a:t>
            </a:r>
            <a:r>
              <a:rPr lang="en-US" altLang="en-US" dirty="0"/>
              <a:t>.</a:t>
            </a:r>
          </a:p>
          <a:p>
            <a:r>
              <a:rPr altLang="en-US" sz="2800" b="1" i="1" dirty="0"/>
              <a:t>Uncontrollable</a:t>
            </a:r>
            <a:r>
              <a:rPr altLang="en-US" sz="2800" dirty="0"/>
              <a:t> costs are not within the manager’s influence.</a:t>
            </a:r>
          </a:p>
          <a:p>
            <a:pPr lvl="1"/>
            <a:r>
              <a:rPr lang="en-US" altLang="en-US" dirty="0">
                <a:solidFill>
                  <a:srgbClr val="000099"/>
                </a:solidFill>
              </a:rPr>
              <a:t>Example would be production capacity.</a:t>
            </a:r>
          </a:p>
          <a:p>
            <a:endParaRPr altLang="en-US" dirty="0"/>
          </a:p>
        </p:txBody>
      </p:sp>
      <p:sp>
        <p:nvSpPr>
          <p:cNvPr id="8" name="Rounded Rectangle 7"/>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P4</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based on absorption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32</a:t>
            </a:r>
          </a:p>
        </p:txBody>
      </p:sp>
      <p:sp>
        <p:nvSpPr>
          <p:cNvPr id="10" name="Rectangle 9"/>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5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42" presetClass="entr" presetSubtype="0" fill="hold" grpId="0" nodeType="afterEffect">
                                  <p:stCondLst>
                                    <p:cond delay="1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3814" y="516514"/>
            <a:ext cx="9120186" cy="1693286"/>
          </a:xfrm>
        </p:spPr>
        <p:txBody>
          <a:bodyPr/>
          <a:lstStyle/>
          <a:p>
            <a:pPr algn="ctr" eaLnBrk="1" hangingPunct="1"/>
            <a:r>
              <a:rPr sz="4400" b="1" dirty="0">
                <a:ea typeface="+mn-ea"/>
                <a:cs typeface="+mn-cs"/>
              </a:rPr>
              <a:t>Variable Costing for Service Firms</a:t>
            </a:r>
            <a:endParaRPr sz="2400" b="1" dirty="0"/>
          </a:p>
        </p:txBody>
      </p:sp>
      <p:sp>
        <p:nvSpPr>
          <p:cNvPr id="2" name="TextBox 1"/>
          <p:cNvSpPr txBox="1"/>
          <p:nvPr/>
        </p:nvSpPr>
        <p:spPr>
          <a:xfrm>
            <a:off x="1066800" y="2438400"/>
            <a:ext cx="7162800" cy="2677656"/>
          </a:xfrm>
          <a:prstGeom prst="rect">
            <a:avLst/>
          </a:prstGeom>
          <a:solidFill>
            <a:schemeClr val="bg1">
              <a:lumMod val="95000"/>
            </a:schemeClr>
          </a:solidFill>
        </p:spPr>
        <p:txBody>
          <a:bodyPr>
            <a:spAutoFit/>
          </a:bodyPr>
          <a:lstStyle/>
          <a:p>
            <a:pPr>
              <a:buFontTx/>
              <a:buChar char="•"/>
              <a:defRPr/>
            </a:pPr>
            <a:r>
              <a:rPr lang="en-US" dirty="0" smtClean="0">
                <a:latin typeface="Arial" panose="020B0604020202020204" pitchFamily="34" charset="0"/>
              </a:rPr>
              <a:t>Variable </a:t>
            </a:r>
            <a:r>
              <a:rPr lang="en-US" dirty="0">
                <a:latin typeface="Arial" panose="020B0604020202020204" pitchFamily="34" charset="0"/>
              </a:rPr>
              <a:t>costing also applies to service companies.</a:t>
            </a:r>
          </a:p>
          <a:p>
            <a:pPr>
              <a:buFontTx/>
              <a:buChar char="•"/>
              <a:defRPr/>
            </a:pPr>
            <a:r>
              <a:rPr lang="en-US" dirty="0" smtClean="0">
                <a:latin typeface="Arial" panose="020B0604020202020204" pitchFamily="34" charset="0"/>
              </a:rPr>
              <a:t>Focus </a:t>
            </a:r>
            <a:r>
              <a:rPr lang="en-US" dirty="0">
                <a:latin typeface="Arial" panose="020B0604020202020204" pitchFamily="34" charset="0"/>
              </a:rPr>
              <a:t>on variable costs useful in managerial decisions.</a:t>
            </a:r>
          </a:p>
          <a:p>
            <a:pPr>
              <a:buFontTx/>
              <a:buChar char="•"/>
              <a:defRPr/>
            </a:pPr>
            <a:r>
              <a:rPr lang="en-US" dirty="0">
                <a:latin typeface="Arial" panose="020B0604020202020204" pitchFamily="34" charset="0"/>
              </a:rPr>
              <a:t>Special order pricing may be used to deeply discount a </a:t>
            </a:r>
            <a:r>
              <a:rPr lang="en-US" dirty="0" smtClean="0">
                <a:latin typeface="Arial" panose="020B0604020202020204" pitchFamily="34" charset="0"/>
              </a:rPr>
              <a:t>service; if the discounted </a:t>
            </a:r>
            <a:r>
              <a:rPr lang="en-US" dirty="0">
                <a:latin typeface="Arial" panose="020B0604020202020204" pitchFamily="34" charset="0"/>
              </a:rPr>
              <a:t>price is greater than variable </a:t>
            </a:r>
            <a:r>
              <a:rPr lang="en-US" dirty="0" smtClean="0">
                <a:latin typeface="Arial" panose="020B0604020202020204" pitchFamily="34" charset="0"/>
              </a:rPr>
              <a:t>cost, the sale </a:t>
            </a:r>
            <a:r>
              <a:rPr lang="en-US" dirty="0">
                <a:latin typeface="Arial" panose="020B0604020202020204" pitchFamily="34" charset="0"/>
              </a:rPr>
              <a:t>will increase contribution margin and net income.</a:t>
            </a:r>
          </a:p>
        </p:txBody>
      </p:sp>
      <p:sp>
        <p:nvSpPr>
          <p:cNvPr id="8" name="Rounded Rectangle 7"/>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P4</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based on absorption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33</a:t>
            </a:r>
          </a:p>
        </p:txBody>
      </p:sp>
      <p:sp>
        <p:nvSpPr>
          <p:cNvPr id="9" name="Rectangle 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ctrTitle"/>
          </p:nvPr>
        </p:nvSpPr>
        <p:spPr>
          <a:xfrm>
            <a:off x="914400" y="1828800"/>
            <a:ext cx="7315200" cy="3124200"/>
          </a:xfrm>
        </p:spPr>
        <p:txBody>
          <a:bodyPr/>
          <a:lstStyle/>
          <a:p>
            <a:pPr algn="ctr"/>
            <a:r>
              <a:rPr dirty="0"/>
              <a:t/>
            </a:r>
            <a:br>
              <a:rPr dirty="0"/>
            </a:br>
            <a:r>
              <a:rPr dirty="0" smtClean="0"/>
              <a:t> </a:t>
            </a:r>
            <a:r>
              <a:rPr dirty="0"/>
              <a:t/>
            </a:r>
            <a:br>
              <a:rPr dirty="0"/>
            </a:br>
            <a:r>
              <a:rPr sz="4400" dirty="0"/>
              <a:t>Use </a:t>
            </a:r>
            <a:r>
              <a:rPr lang="en-US" sz="4400" dirty="0"/>
              <a:t>variable costing in pricing special orders</a:t>
            </a:r>
            <a:r>
              <a:rPr sz="4400" dirty="0"/>
              <a:t>.</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952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211713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770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A1</a:t>
            </a:r>
            <a:endParaRPr lang="en-US" sz="4400" dirty="0">
              <a:latin typeface="+mj-lt"/>
            </a:endParaRPr>
          </a:p>
        </p:txBody>
      </p:sp>
      <p:sp>
        <p:nvSpPr>
          <p:cNvPr id="11"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34</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14400" y="609600"/>
            <a:ext cx="7158038" cy="955675"/>
          </a:xfrm>
        </p:spPr>
        <p:txBody>
          <a:bodyPr/>
          <a:lstStyle/>
          <a:p>
            <a:pPr algn="ctr" eaLnBrk="1" hangingPunct="1"/>
            <a:r>
              <a:rPr sz="3600" b="1" dirty="0"/>
              <a:t>Pricing Special </a:t>
            </a:r>
            <a:r>
              <a:rPr sz="3600" b="1" dirty="0" smtClean="0"/>
              <a:t>Orders</a:t>
            </a:r>
            <a:r>
              <a:rPr lang="en-US" sz="3600" b="1" dirty="0" smtClean="0"/>
              <a:t> (1 of 3)</a:t>
            </a:r>
            <a:endParaRPr sz="3600" b="1" dirty="0"/>
          </a:p>
        </p:txBody>
      </p:sp>
      <p:sp>
        <p:nvSpPr>
          <p:cNvPr id="629763" name="Rectangle 3"/>
          <p:cNvSpPr>
            <a:spLocks noGrp="1" noChangeArrowheads="1"/>
          </p:cNvSpPr>
          <p:nvPr>
            <p:ph type="body" idx="1"/>
          </p:nvPr>
        </p:nvSpPr>
        <p:spPr>
          <a:xfrm>
            <a:off x="741362" y="1676400"/>
            <a:ext cx="7661275" cy="4114800"/>
          </a:xfrm>
        </p:spPr>
        <p:txBody>
          <a:bodyPr/>
          <a:lstStyle/>
          <a:p>
            <a:pPr eaLnBrk="1" hangingPunct="1">
              <a:buFont typeface="Wingdings" pitchFamily="-107" charset="2"/>
              <a:buNone/>
            </a:pPr>
            <a:r>
              <a:rPr altLang="en-US" dirty="0"/>
              <a:t>Over the Long Run:</a:t>
            </a:r>
          </a:p>
          <a:p>
            <a:pPr eaLnBrk="1" hangingPunct="1"/>
            <a:r>
              <a:rPr altLang="en-US" dirty="0"/>
              <a:t>Price must be high enough to cover all costs, including variable costs and fixed costs, and still provide an acceptable return to owners.</a:t>
            </a:r>
          </a:p>
        </p:txBody>
      </p:sp>
      <p:sp>
        <p:nvSpPr>
          <p:cNvPr id="8" name="Rounded Rectangle 7"/>
          <p:cNvSpPr/>
          <p:nvPr/>
        </p:nvSpPr>
        <p:spPr>
          <a:xfrm>
            <a:off x="23814" y="6629400"/>
            <a:ext cx="40909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A1: </a:t>
            </a:r>
            <a:r>
              <a:rPr lang="en-US" sz="1000" dirty="0"/>
              <a:t>Use variable costing in pricing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35</a:t>
            </a:r>
          </a:p>
        </p:txBody>
      </p:sp>
      <p:sp>
        <p:nvSpPr>
          <p:cNvPr id="10" name="Rectangle 9"/>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29763">
                                            <p:txEl>
                                              <p:pRg st="1" end="1"/>
                                            </p:txEl>
                                          </p:spTgt>
                                        </p:tgtEl>
                                        <p:attrNameLst>
                                          <p:attrName>style.visibility</p:attrName>
                                        </p:attrNameLst>
                                      </p:cBhvr>
                                      <p:to>
                                        <p:strVal val="visible"/>
                                      </p:to>
                                    </p:set>
                                    <p:animEffect transition="in" filter="dissolve">
                                      <p:cBhvr>
                                        <p:cTn id="7" dur="500"/>
                                        <p:tgtEl>
                                          <p:spTgt spid="629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11223" y="315007"/>
            <a:ext cx="7158037" cy="1122362"/>
          </a:xfrm>
        </p:spPr>
        <p:txBody>
          <a:bodyPr/>
          <a:lstStyle/>
          <a:p>
            <a:pPr algn="ctr" eaLnBrk="1" hangingPunct="1"/>
            <a:r>
              <a:rPr lang="en-US" sz="3600" b="1" dirty="0"/>
              <a:t>Pricing Special </a:t>
            </a:r>
            <a:r>
              <a:rPr lang="en-US" sz="3600" b="1" dirty="0" smtClean="0"/>
              <a:t>Orders (2 of 3)</a:t>
            </a:r>
            <a:endParaRPr sz="3600" b="1" dirty="0"/>
          </a:p>
        </p:txBody>
      </p:sp>
      <p:sp>
        <p:nvSpPr>
          <p:cNvPr id="628739" name="Rectangle 3"/>
          <p:cNvSpPr>
            <a:spLocks noGrp="1" noChangeArrowheads="1"/>
          </p:cNvSpPr>
          <p:nvPr>
            <p:ph type="body" idx="1"/>
          </p:nvPr>
        </p:nvSpPr>
        <p:spPr>
          <a:xfrm>
            <a:off x="577962" y="1606097"/>
            <a:ext cx="7824561" cy="4609646"/>
          </a:xfrm>
        </p:spPr>
        <p:txBody>
          <a:bodyPr/>
          <a:lstStyle/>
          <a:p>
            <a:pPr eaLnBrk="1" hangingPunct="1">
              <a:lnSpc>
                <a:spcPct val="80000"/>
              </a:lnSpc>
              <a:buFont typeface="Wingdings" pitchFamily="-107" charset="2"/>
              <a:buNone/>
            </a:pPr>
            <a:r>
              <a:rPr altLang="en-US" dirty="0"/>
              <a:t>Over the Short Run:</a:t>
            </a:r>
          </a:p>
          <a:p>
            <a:pPr eaLnBrk="1" hangingPunct="1">
              <a:lnSpc>
                <a:spcPct val="80000"/>
              </a:lnSpc>
            </a:pPr>
            <a:r>
              <a:rPr altLang="en-US" sz="2800" dirty="0"/>
              <a:t>Fixed production </a:t>
            </a:r>
            <a:r>
              <a:rPr altLang="en-US" sz="2800" dirty="0" smtClean="0"/>
              <a:t>costs</a:t>
            </a:r>
            <a:r>
              <a:rPr lang="en-US" altLang="en-US" sz="2800" dirty="0" smtClean="0"/>
              <a:t>,</a:t>
            </a:r>
            <a:r>
              <a:rPr altLang="en-US" sz="2800" dirty="0" smtClean="0"/>
              <a:t> </a:t>
            </a:r>
            <a:r>
              <a:rPr altLang="en-US" sz="2800" dirty="0"/>
              <a:t>such as the cost to maintain plant </a:t>
            </a:r>
            <a:r>
              <a:rPr altLang="en-US" sz="2800" dirty="0" smtClean="0"/>
              <a:t>capacity</a:t>
            </a:r>
            <a:r>
              <a:rPr lang="en-US" altLang="en-US" sz="2800" dirty="0" smtClean="0"/>
              <a:t>,</a:t>
            </a:r>
            <a:r>
              <a:rPr altLang="en-US" sz="2800" dirty="0" smtClean="0"/>
              <a:t> </a:t>
            </a:r>
            <a:r>
              <a:rPr altLang="en-US" sz="2800" dirty="0"/>
              <a:t>do not change with changes in production levels. </a:t>
            </a:r>
          </a:p>
          <a:p>
            <a:pPr eaLnBrk="1" hangingPunct="1">
              <a:lnSpc>
                <a:spcPct val="80000"/>
              </a:lnSpc>
            </a:pPr>
            <a:r>
              <a:rPr altLang="en-US" sz="2800" dirty="0"/>
              <a:t>With excess capacity, increases in production level would increase variable production costs, but not fixed costs. </a:t>
            </a:r>
          </a:p>
          <a:p>
            <a:pPr eaLnBrk="1" hangingPunct="1">
              <a:lnSpc>
                <a:spcPct val="80000"/>
              </a:lnSpc>
            </a:pPr>
            <a:r>
              <a:rPr altLang="en-US" sz="2800" dirty="0"/>
              <a:t>While managers try to maintain the long-run price on existing orders, which covers all production costs, managers should accept special orders provided the special order price exceeds variable cost.</a:t>
            </a:r>
          </a:p>
          <a:p>
            <a:pPr eaLnBrk="1" hangingPunct="1">
              <a:lnSpc>
                <a:spcPct val="80000"/>
              </a:lnSpc>
              <a:buFont typeface="Wingdings" pitchFamily="-107" charset="2"/>
              <a:buNone/>
            </a:pPr>
            <a:endParaRPr altLang="en-US" sz="2800" dirty="0"/>
          </a:p>
        </p:txBody>
      </p:sp>
      <p:sp>
        <p:nvSpPr>
          <p:cNvPr id="8" name="Rounded Rectangle 7"/>
          <p:cNvSpPr/>
          <p:nvPr/>
        </p:nvSpPr>
        <p:spPr>
          <a:xfrm>
            <a:off x="23814" y="6629400"/>
            <a:ext cx="40909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A1: </a:t>
            </a:r>
            <a:r>
              <a:rPr lang="en-US" sz="1000" dirty="0"/>
              <a:t>Use variable costing in pricing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7"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36</a:t>
            </a:r>
          </a:p>
        </p:txBody>
      </p:sp>
      <p:sp>
        <p:nvSpPr>
          <p:cNvPr id="9" name="Rectangle 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animEffect transition="in" filter="dissolve">
                                      <p:cBhvr>
                                        <p:cTn id="7" dur="500"/>
                                        <p:tgtEl>
                                          <p:spTgt spid="6287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8739">
                                            <p:txEl>
                                              <p:pRg st="2" end="2"/>
                                            </p:txEl>
                                          </p:spTgt>
                                        </p:tgtEl>
                                        <p:attrNameLst>
                                          <p:attrName>style.visibility</p:attrName>
                                        </p:attrNameLst>
                                      </p:cBhvr>
                                      <p:to>
                                        <p:strVal val="visible"/>
                                      </p:to>
                                    </p:set>
                                    <p:animEffect transition="in" filter="dissolve">
                                      <p:cBhvr>
                                        <p:cTn id="12" dur="500"/>
                                        <p:tgtEl>
                                          <p:spTgt spid="6287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28739">
                                            <p:txEl>
                                              <p:pRg st="3" end="3"/>
                                            </p:txEl>
                                          </p:spTgt>
                                        </p:tgtEl>
                                        <p:attrNameLst>
                                          <p:attrName>style.visibility</p:attrName>
                                        </p:attrNameLst>
                                      </p:cBhvr>
                                      <p:to>
                                        <p:strVal val="visible"/>
                                      </p:to>
                                    </p:set>
                                    <p:animEffect transition="in" filter="dissolve">
                                      <p:cBhvr>
                                        <p:cTn id="17" dur="500"/>
                                        <p:tgtEl>
                                          <p:spTgt spid="628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30741" y="616525"/>
            <a:ext cx="7158038" cy="818575"/>
          </a:xfrm>
        </p:spPr>
        <p:txBody>
          <a:bodyPr/>
          <a:lstStyle/>
          <a:p>
            <a:pPr algn="ctr" eaLnBrk="1" hangingPunct="1"/>
            <a:r>
              <a:rPr sz="3600" b="1" dirty="0"/>
              <a:t>Pricing Special </a:t>
            </a:r>
            <a:r>
              <a:rPr sz="3600" b="1" dirty="0" smtClean="0"/>
              <a:t>Orders</a:t>
            </a:r>
            <a:r>
              <a:rPr lang="en-US" sz="3600" b="1" dirty="0" smtClean="0"/>
              <a:t> (3 of 3)</a:t>
            </a:r>
            <a:endParaRPr sz="1800" dirty="0">
              <a:solidFill>
                <a:schemeClr val="tx2"/>
              </a:solidFill>
              <a:latin typeface="Baskerville Old Face" pitchFamily="18" charset="0"/>
            </a:endParaRPr>
          </a:p>
        </p:txBody>
      </p:sp>
      <p:graphicFrame>
        <p:nvGraphicFramePr>
          <p:cNvPr id="36872" name="Object 6"/>
          <p:cNvGraphicFramePr>
            <a:graphicFrameLocks noChangeAspect="1"/>
          </p:cNvGraphicFramePr>
          <p:nvPr>
            <p:extLst>
              <p:ext uri="{D42A27DB-BD31-4B8C-83A1-F6EECF244321}">
                <p14:modId xmlns:p14="http://schemas.microsoft.com/office/powerpoint/2010/main" val="3311486948"/>
              </p:ext>
            </p:extLst>
          </p:nvPr>
        </p:nvGraphicFramePr>
        <p:xfrm>
          <a:off x="342900" y="4307680"/>
          <a:ext cx="4419600" cy="1974850"/>
        </p:xfrm>
        <a:graphic>
          <a:graphicData uri="http://schemas.openxmlformats.org/presentationml/2006/ole">
            <mc:AlternateContent xmlns:mc="http://schemas.openxmlformats.org/markup-compatibility/2006">
              <mc:Choice xmlns:v="urn:schemas-microsoft-com:vml" Requires="v">
                <p:oleObj spid="_x0000_s101570" name="Worksheet" r:id="rId4" imgW="6812199" imgH="2849888" progId="Excel.Sheet.8">
                  <p:embed/>
                </p:oleObj>
              </mc:Choice>
              <mc:Fallback>
                <p:oleObj name="Worksheet" r:id="rId4" imgW="6812199" imgH="2849888" progId="Excel.Sheet.8">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4307680"/>
                        <a:ext cx="4419600" cy="197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3" name="Text Box 9"/>
          <p:cNvSpPr txBox="1">
            <a:spLocks noChangeArrowheads="1"/>
          </p:cNvSpPr>
          <p:nvPr/>
        </p:nvSpPr>
        <p:spPr bwMode="auto">
          <a:xfrm>
            <a:off x="1752600" y="1579563"/>
            <a:ext cx="6172200" cy="708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2000" b="1" dirty="0">
                <a:solidFill>
                  <a:schemeClr val="tx2"/>
                </a:solidFill>
                <a:latin typeface="Arial Narrow" pitchFamily="34" charset="0"/>
              </a:rPr>
              <a:t>Should the company accept a special order for 1,000 pairs of skates at an offer price of $22 per pair?</a:t>
            </a:r>
          </a:p>
        </p:txBody>
      </p:sp>
      <p:sp>
        <p:nvSpPr>
          <p:cNvPr id="2" name="Right Brace 1"/>
          <p:cNvSpPr>
            <a:spLocks/>
          </p:cNvSpPr>
          <p:nvPr/>
        </p:nvSpPr>
        <p:spPr bwMode="auto">
          <a:xfrm>
            <a:off x="3566252" y="4951411"/>
            <a:ext cx="1219200" cy="687387"/>
          </a:xfrm>
          <a:prstGeom prst="rightBrace">
            <a:avLst>
              <a:gd name="adj1" fmla="val 8333"/>
              <a:gd name="adj2" fmla="val 75546"/>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endParaRPr lang="en-US" altLang="en-US" dirty="0"/>
          </a:p>
        </p:txBody>
      </p:sp>
      <p:sp>
        <p:nvSpPr>
          <p:cNvPr id="3" name="TextBox 2"/>
          <p:cNvSpPr txBox="1">
            <a:spLocks noChangeArrowheads="1"/>
          </p:cNvSpPr>
          <p:nvPr/>
        </p:nvSpPr>
        <p:spPr bwMode="auto">
          <a:xfrm>
            <a:off x="4838700" y="4376084"/>
            <a:ext cx="3776663" cy="707886"/>
          </a:xfrm>
          <a:prstGeom prst="rect">
            <a:avLst/>
          </a:prstGeom>
          <a:solidFill>
            <a:schemeClr val="bg1"/>
          </a:solidFill>
          <a:ln w="9525">
            <a:solidFill>
              <a:srgbClr val="C00000"/>
            </a:solidFill>
            <a:miter lim="800000"/>
            <a:headEnd/>
            <a:tailEnd/>
          </a:ln>
        </p:spPr>
        <p:txBody>
          <a:bodyPr wrap="square">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a:r>
              <a:rPr lang="en-US" altLang="en-US" sz="2000" dirty="0"/>
              <a:t>Variable production cost = $15</a:t>
            </a:r>
            <a:br>
              <a:rPr lang="en-US" altLang="en-US" sz="2000" dirty="0"/>
            </a:br>
            <a:r>
              <a:rPr lang="en-US" altLang="en-US" sz="2000" dirty="0"/>
              <a:t> ($4 DM + $8 DL + $3 VOH)</a:t>
            </a:r>
          </a:p>
        </p:txBody>
      </p:sp>
      <p:sp>
        <p:nvSpPr>
          <p:cNvPr id="4" name="TextBox 3"/>
          <p:cNvSpPr txBox="1">
            <a:spLocks noChangeArrowheads="1"/>
          </p:cNvSpPr>
          <p:nvPr/>
        </p:nvSpPr>
        <p:spPr bwMode="auto">
          <a:xfrm>
            <a:off x="4892675" y="5266531"/>
            <a:ext cx="3908425" cy="1014413"/>
          </a:xfrm>
          <a:prstGeom prst="rect">
            <a:avLst/>
          </a:prstGeom>
          <a:solidFill>
            <a:srgbClr val="FFFFCC"/>
          </a:solidFill>
          <a:ln w="38100">
            <a:solidFill>
              <a:srgbClr val="0033CC"/>
            </a:solidFill>
            <a:miter lim="800000"/>
            <a:headEnd/>
            <a:tailEnd/>
          </a:ln>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2000" u="sng" dirty="0">
                <a:latin typeface="Arial Narrow" pitchFamily="34" charset="0"/>
              </a:rPr>
              <a:t>Order should be accepted </a:t>
            </a:r>
            <a:r>
              <a:rPr lang="en-US" altLang="en-US" sz="2000" dirty="0">
                <a:latin typeface="Arial Narrow" pitchFamily="34" charset="0"/>
              </a:rPr>
              <a:t>because the $22 order price exceeds the $15 variable cost of the product. </a:t>
            </a:r>
          </a:p>
        </p:txBody>
      </p:sp>
      <p:sp>
        <p:nvSpPr>
          <p:cNvPr id="15" name="Rounded Rectangle 14"/>
          <p:cNvSpPr/>
          <p:nvPr/>
        </p:nvSpPr>
        <p:spPr>
          <a:xfrm>
            <a:off x="23814" y="6629400"/>
            <a:ext cx="4090986" cy="1904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A1: </a:t>
            </a:r>
            <a:r>
              <a:rPr lang="en-US" sz="1000" dirty="0"/>
              <a:t>Use variable costing in pricing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6" name="TextBox 15"/>
          <p:cNvSpPr txBox="1"/>
          <p:nvPr/>
        </p:nvSpPr>
        <p:spPr>
          <a:xfrm>
            <a:off x="7999736" y="1764003"/>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19.19</a:t>
            </a:r>
          </a:p>
        </p:txBody>
      </p:sp>
      <p:pic>
        <p:nvPicPr>
          <p:cNvPr id="7" name="Picture 6">
            <a:extLst>
              <a:ext uri="{FF2B5EF4-FFF2-40B4-BE49-F238E27FC236}">
                <a16:creationId xmlns:a16="http://schemas.microsoft.com/office/drawing/2014/main" xmlns="" id="{E154E8E5-A390-46A9-9FF5-51E780A09E66}"/>
              </a:ext>
            </a:extLst>
          </p:cNvPr>
          <p:cNvPicPr>
            <a:picLocks noChangeAspect="1"/>
          </p:cNvPicPr>
          <p:nvPr/>
        </p:nvPicPr>
        <p:blipFill>
          <a:blip r:embed="rId6"/>
          <a:stretch>
            <a:fillRect/>
          </a:stretch>
        </p:blipFill>
        <p:spPr>
          <a:xfrm>
            <a:off x="1030741" y="2501615"/>
            <a:ext cx="7279459" cy="1592038"/>
          </a:xfrm>
          <a:prstGeom prst="rect">
            <a:avLst/>
          </a:prstGeom>
        </p:spPr>
      </p:pic>
      <p:sp>
        <p:nvSpPr>
          <p:cNvPr id="13"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37</a:t>
            </a:r>
          </a:p>
        </p:txBody>
      </p:sp>
      <p:sp>
        <p:nvSpPr>
          <p:cNvPr id="14" name="Rectangle 13"/>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dissolve">
                                      <p:cBhvr>
                                        <p:cTn id="7" dur="500"/>
                                        <p:tgtEl>
                                          <p:spTgt spid="36873"/>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36872"/>
                                        </p:tgtEl>
                                        <p:attrNameLst>
                                          <p:attrName>style.visibility</p:attrName>
                                        </p:attrNameLst>
                                      </p:cBhvr>
                                      <p:to>
                                        <p:strVal val="visible"/>
                                      </p:to>
                                    </p:set>
                                    <p:anim calcmode="lin" valueType="num">
                                      <p:cBhvr>
                                        <p:cTn id="11" dur="1000" fill="hold"/>
                                        <p:tgtEl>
                                          <p:spTgt spid="36872"/>
                                        </p:tgtEl>
                                        <p:attrNameLst>
                                          <p:attrName>ppt_w</p:attrName>
                                        </p:attrNameLst>
                                      </p:cBhvr>
                                      <p:tavLst>
                                        <p:tav tm="0">
                                          <p:val>
                                            <p:strVal val="#ppt_w+.3"/>
                                          </p:val>
                                        </p:tav>
                                        <p:tav tm="100000">
                                          <p:val>
                                            <p:strVal val="#ppt_w"/>
                                          </p:val>
                                        </p:tav>
                                      </p:tavLst>
                                    </p:anim>
                                    <p:anim calcmode="lin" valueType="num">
                                      <p:cBhvr>
                                        <p:cTn id="12" dur="1000" fill="hold"/>
                                        <p:tgtEl>
                                          <p:spTgt spid="36872"/>
                                        </p:tgtEl>
                                        <p:attrNameLst>
                                          <p:attrName>ppt_h</p:attrName>
                                        </p:attrNameLst>
                                      </p:cBhvr>
                                      <p:tavLst>
                                        <p:tav tm="0">
                                          <p:val>
                                            <p:strVal val="#ppt_h"/>
                                          </p:val>
                                        </p:tav>
                                        <p:tav tm="100000">
                                          <p:val>
                                            <p:strVal val="#ppt_h"/>
                                          </p:val>
                                        </p:tav>
                                      </p:tavLst>
                                    </p:anim>
                                    <p:animEffect transition="in" filter="fade">
                                      <p:cBhvr>
                                        <p:cTn id="13" dur="1000"/>
                                        <p:tgtEl>
                                          <p:spTgt spid="36872"/>
                                        </p:tgtEl>
                                      </p:cBhvr>
                                    </p:animEffec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nodeType="afterGroup">
                            <p:stCondLst>
                              <p:cond delay="1500"/>
                            </p:stCondLst>
                            <p:childTnLst>
                              <p:par>
                                <p:cTn id="18" presetID="53" presetClass="entr" presetSubtype="16"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914400" y="2743200"/>
            <a:ext cx="7158038"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eaLnBrk="1" hangingPunct="1"/>
            <a:endParaRPr lang="en-US" altLang="en-US" sz="4400" b="1" dirty="0">
              <a:latin typeface="Arial" charset="0"/>
            </a:endParaRPr>
          </a:p>
        </p:txBody>
      </p:sp>
      <p:sp>
        <p:nvSpPr>
          <p:cNvPr id="5" name="Rectangle 5"/>
          <p:cNvSpPr>
            <a:spLocks noChangeArrowheads="1"/>
          </p:cNvSpPr>
          <p:nvPr/>
        </p:nvSpPr>
        <p:spPr bwMode="auto">
          <a:xfrm>
            <a:off x="85344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38</a:t>
            </a:r>
          </a:p>
        </p:txBody>
      </p:sp>
      <p:sp>
        <p:nvSpPr>
          <p:cNvPr id="6" name="Rectangle 5"/>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itle 1"/>
          <p:cNvSpPr>
            <a:spLocks noGrp="1"/>
          </p:cNvSpPr>
          <p:nvPr>
            <p:ph type="title"/>
          </p:nvPr>
        </p:nvSpPr>
        <p:spPr>
          <a:xfrm>
            <a:off x="2209800" y="2895600"/>
            <a:ext cx="7158038" cy="762000"/>
          </a:xfrm>
        </p:spPr>
        <p:txBody>
          <a:bodyPr/>
          <a:lstStyle/>
          <a:p>
            <a:r>
              <a:rPr lang="en-US" altLang="en-US" b="1" dirty="0">
                <a:latin typeface="Arial" charset="0"/>
              </a:rPr>
              <a:t>End of Chapter </a:t>
            </a:r>
            <a:r>
              <a:rPr lang="en-US" altLang="en-US" b="1" dirty="0" smtClean="0">
                <a:latin typeface="Arial" charset="0"/>
              </a:rPr>
              <a:t>19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09600" y="2012257"/>
            <a:ext cx="8077200" cy="4343400"/>
          </a:xfrm>
          <a:solidFill>
            <a:srgbClr val="FFFFCC"/>
          </a:solidFill>
          <a:ln w="25400" cap="flat">
            <a:solidFill>
              <a:schemeClr val="bg2"/>
            </a:solidFill>
            <a:miter lim="800000"/>
            <a:headEnd/>
            <a:tailEnd/>
          </a:ln>
          <a:effectLst>
            <a:outerShdw dist="107763" dir="2700000" algn="ctr" rotWithShape="0">
              <a:schemeClr val="bg2"/>
            </a:outerShdw>
          </a:effectLst>
        </p:spPr>
        <p:txBody>
          <a:bodyPr lIns="90488" tIns="44450" rIns="90488" bIns="44450"/>
          <a:lstStyle/>
          <a:p>
            <a:pPr eaLnBrk="1" hangingPunct="1">
              <a:buFont typeface="Wingdings" pitchFamily="-107" charset="2"/>
              <a:buNone/>
            </a:pPr>
            <a:r>
              <a:rPr altLang="en-US" sz="2600" b="1" dirty="0"/>
              <a:t>Two product costing methods:</a:t>
            </a:r>
          </a:p>
          <a:p>
            <a:pPr eaLnBrk="1" hangingPunct="1"/>
            <a:r>
              <a:rPr lang="en-US" altLang="en-US" sz="2600" b="1" dirty="0"/>
              <a:t>Variable costing includes direct materials, direct labor and variable overhead.</a:t>
            </a:r>
          </a:p>
          <a:p>
            <a:pPr eaLnBrk="1" hangingPunct="1"/>
            <a:r>
              <a:rPr lang="en-US" altLang="en-US" sz="2600" b="1" dirty="0"/>
              <a:t>Absorption costing includes </a:t>
            </a:r>
            <a:r>
              <a:rPr altLang="en-US" sz="2600" b="1" dirty="0"/>
              <a:t>direct materials, direct labor and both variable and fixed overhead.</a:t>
            </a:r>
          </a:p>
          <a:p>
            <a:pPr eaLnBrk="1" hangingPunct="1"/>
            <a:r>
              <a:rPr lang="en-US" altLang="en-US" sz="2600" b="1" dirty="0"/>
              <a:t>Absorption costing required by GAAP for external reporting purposes, but can result in misleading information and poor managerial decisions.</a:t>
            </a:r>
            <a:endParaRPr altLang="en-US" sz="2600" b="1" dirty="0"/>
          </a:p>
        </p:txBody>
      </p:sp>
      <p:sp>
        <p:nvSpPr>
          <p:cNvPr id="17411" name="Rectangle 4"/>
          <p:cNvSpPr>
            <a:spLocks noGrp="1" noChangeArrowheads="1"/>
          </p:cNvSpPr>
          <p:nvPr>
            <p:ph type="title"/>
          </p:nvPr>
        </p:nvSpPr>
        <p:spPr>
          <a:xfrm>
            <a:off x="916781" y="782637"/>
            <a:ext cx="7158038" cy="1046163"/>
          </a:xfrm>
        </p:spPr>
        <p:txBody>
          <a:bodyPr/>
          <a:lstStyle/>
          <a:p>
            <a:pPr algn="ctr" eaLnBrk="1" hangingPunct="1"/>
            <a:r>
              <a:rPr sz="4400" b="1" dirty="0">
                <a:cs typeface="Arial" charset="0"/>
              </a:rPr>
              <a:t>Absorption Costing vs.</a:t>
            </a:r>
            <a:br>
              <a:rPr sz="4400" b="1" dirty="0">
                <a:cs typeface="Arial" charset="0"/>
              </a:rPr>
            </a:br>
            <a:r>
              <a:rPr sz="4400" b="1" dirty="0">
                <a:cs typeface="Arial" charset="0"/>
              </a:rPr>
              <a:t>Variable </a:t>
            </a:r>
            <a:r>
              <a:rPr sz="4400" b="1" dirty="0" smtClean="0">
                <a:cs typeface="Arial" charset="0"/>
              </a:rPr>
              <a:t>Costing</a:t>
            </a:r>
            <a:r>
              <a:rPr lang="en-US" sz="4400" b="1" dirty="0" smtClean="0">
                <a:cs typeface="Arial" charset="0"/>
              </a:rPr>
              <a:t> (1 of 3)</a:t>
            </a:r>
            <a:endParaRPr sz="4400" b="1" dirty="0">
              <a:cs typeface="Arial" charset="0"/>
            </a:endParaRPr>
          </a:p>
        </p:txBody>
      </p:sp>
      <p:sp>
        <p:nvSpPr>
          <p:cNvPr id="7" name="Rounded Rectangle 6"/>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4</a:t>
            </a:r>
          </a:p>
        </p:txBody>
      </p:sp>
      <p:sp>
        <p:nvSpPr>
          <p:cNvPr id="10" name="Rectangle 9"/>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71500" y="2133600"/>
            <a:ext cx="8153400" cy="3494314"/>
          </a:xfrm>
          <a:solidFill>
            <a:srgbClr val="FFFFCC"/>
          </a:solidFill>
          <a:ln w="25400" cap="flat">
            <a:solidFill>
              <a:schemeClr val="bg2"/>
            </a:solidFill>
            <a:miter lim="800000"/>
            <a:headEnd/>
            <a:tailEnd/>
          </a:ln>
          <a:effectLst>
            <a:outerShdw dist="107763" dir="2700000" algn="ctr" rotWithShape="0">
              <a:schemeClr val="bg2"/>
            </a:outerShdw>
          </a:effectLst>
        </p:spPr>
        <p:txBody>
          <a:bodyPr lIns="90488" tIns="44450" rIns="90488" bIns="44450"/>
          <a:lstStyle/>
          <a:p>
            <a:pPr eaLnBrk="1" hangingPunct="1">
              <a:buFont typeface="Wingdings" pitchFamily="-107" charset="2"/>
              <a:buNone/>
            </a:pPr>
            <a:r>
              <a:rPr altLang="en-US" sz="2600" b="1" dirty="0"/>
              <a:t>Differences in income from alternate methods </a:t>
            </a:r>
            <a:r>
              <a:rPr lang="en-US" altLang="en-US" sz="2600" b="1" dirty="0" smtClean="0"/>
              <a:t>are </a:t>
            </a:r>
            <a:r>
              <a:rPr altLang="en-US" sz="2600" b="1" dirty="0" smtClean="0"/>
              <a:t>small </a:t>
            </a:r>
            <a:r>
              <a:rPr altLang="en-US" sz="2600" b="1" dirty="0"/>
              <a:t>when:</a:t>
            </a:r>
          </a:p>
          <a:p>
            <a:pPr eaLnBrk="1" hangingPunct="1"/>
            <a:r>
              <a:rPr lang="en-US" altLang="en-US" sz="2600" b="1" dirty="0"/>
              <a:t>Fixed overhead is a small % of total manufacturing costs.</a:t>
            </a:r>
          </a:p>
          <a:p>
            <a:pPr eaLnBrk="1" hangingPunct="1"/>
            <a:r>
              <a:rPr lang="en-US" altLang="en-US" sz="2600" b="1" dirty="0"/>
              <a:t>Inventory levels are low.</a:t>
            </a:r>
          </a:p>
          <a:p>
            <a:pPr eaLnBrk="1" hangingPunct="1"/>
            <a:r>
              <a:rPr lang="en-US" altLang="en-US" sz="2600" b="1" dirty="0"/>
              <a:t>Inventory turnover is rapid.</a:t>
            </a:r>
          </a:p>
          <a:p>
            <a:pPr eaLnBrk="1" hangingPunct="1"/>
            <a:r>
              <a:rPr lang="en-US" altLang="en-US" sz="2600" b="1" dirty="0"/>
              <a:t>Period of analysis is long.</a:t>
            </a:r>
            <a:endParaRPr altLang="en-US" sz="2600" b="1" dirty="0"/>
          </a:p>
        </p:txBody>
      </p:sp>
      <p:sp>
        <p:nvSpPr>
          <p:cNvPr id="17411" name="Rectangle 4"/>
          <p:cNvSpPr>
            <a:spLocks noGrp="1" noChangeArrowheads="1"/>
          </p:cNvSpPr>
          <p:nvPr>
            <p:ph type="title"/>
          </p:nvPr>
        </p:nvSpPr>
        <p:spPr>
          <a:xfrm>
            <a:off x="954881" y="838200"/>
            <a:ext cx="7158038" cy="1046163"/>
          </a:xfrm>
        </p:spPr>
        <p:txBody>
          <a:bodyPr/>
          <a:lstStyle/>
          <a:p>
            <a:pPr algn="ctr" eaLnBrk="1" hangingPunct="1"/>
            <a:r>
              <a:rPr sz="4400" b="1" dirty="0">
                <a:cs typeface="Arial" charset="0"/>
              </a:rPr>
              <a:t>Absorption Costing vs.</a:t>
            </a:r>
            <a:br>
              <a:rPr sz="4400" b="1" dirty="0">
                <a:cs typeface="Arial" charset="0"/>
              </a:rPr>
            </a:br>
            <a:r>
              <a:rPr sz="4400" b="1" dirty="0">
                <a:cs typeface="Arial" charset="0"/>
              </a:rPr>
              <a:t>Variable </a:t>
            </a:r>
            <a:r>
              <a:rPr sz="4400" b="1" dirty="0" smtClean="0">
                <a:cs typeface="Arial" charset="0"/>
              </a:rPr>
              <a:t>Costing</a:t>
            </a:r>
            <a:r>
              <a:rPr lang="en-US" sz="4400" b="1" dirty="0" smtClean="0">
                <a:cs typeface="Arial" charset="0"/>
              </a:rPr>
              <a:t> (2 of 3)</a:t>
            </a:r>
            <a:endParaRPr sz="4400" b="1" dirty="0">
              <a:cs typeface="Arial" charset="0"/>
            </a:endParaRPr>
          </a:p>
        </p:txBody>
      </p:sp>
      <p:sp>
        <p:nvSpPr>
          <p:cNvPr id="7" name="Rounded Rectangle 6"/>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5</a:t>
            </a:r>
          </a:p>
        </p:txBody>
      </p:sp>
      <p:sp>
        <p:nvSpPr>
          <p:cNvPr id="9" name="Rectangle 8"/>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351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1143000"/>
            <a:ext cx="7158038" cy="762000"/>
          </a:xfrm>
        </p:spPr>
        <p:txBody>
          <a:bodyPr/>
          <a:lstStyle/>
          <a:p>
            <a:pPr algn="ctr" eaLnBrk="1" hangingPunct="1"/>
            <a:r>
              <a:rPr sz="4400" b="1" dirty="0"/>
              <a:t>Absorption Costing vs. </a:t>
            </a:r>
            <a:br>
              <a:rPr sz="4400" b="1" dirty="0"/>
            </a:br>
            <a:r>
              <a:rPr sz="4400" b="1" dirty="0"/>
              <a:t>Variable </a:t>
            </a:r>
            <a:r>
              <a:rPr sz="4400" b="1" dirty="0" smtClean="0"/>
              <a:t>Costing</a:t>
            </a:r>
            <a:r>
              <a:rPr lang="en-US" sz="4400" b="1" dirty="0" smtClean="0"/>
              <a:t> (3 of 3)</a:t>
            </a:r>
            <a:endParaRPr sz="4400" b="1" dirty="0"/>
          </a:p>
        </p:txBody>
      </p:sp>
      <p:sp>
        <p:nvSpPr>
          <p:cNvPr id="7" name="Rounded Rectangle 6"/>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TextBox 8"/>
          <p:cNvSpPr txBox="1"/>
          <p:nvPr/>
        </p:nvSpPr>
        <p:spPr>
          <a:xfrm>
            <a:off x="7762158" y="1600200"/>
            <a:ext cx="1349052"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19.1</a:t>
            </a:r>
          </a:p>
        </p:txBody>
      </p:sp>
      <p:pic>
        <p:nvPicPr>
          <p:cNvPr id="2" name="Picture 1"/>
          <p:cNvPicPr>
            <a:picLocks noChangeAspect="1"/>
          </p:cNvPicPr>
          <p:nvPr/>
        </p:nvPicPr>
        <p:blipFill>
          <a:blip r:embed="rId3"/>
          <a:stretch>
            <a:fillRect/>
          </a:stretch>
        </p:blipFill>
        <p:spPr>
          <a:xfrm>
            <a:off x="898330" y="2571866"/>
            <a:ext cx="7469034" cy="2762134"/>
          </a:xfrm>
          <a:prstGeom prst="rect">
            <a:avLst/>
          </a:prstGeom>
        </p:spPr>
      </p:pic>
      <p:sp>
        <p:nvSpPr>
          <p:cNvPr id="10"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6</a:t>
            </a:r>
          </a:p>
        </p:txBody>
      </p:sp>
      <p:sp>
        <p:nvSpPr>
          <p:cNvPr id="11" name="Rectangle 1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7662" y="1295400"/>
            <a:ext cx="8453438" cy="1066800"/>
          </a:xfrm>
        </p:spPr>
        <p:txBody>
          <a:bodyPr/>
          <a:lstStyle/>
          <a:p>
            <a:pPr algn="ctr" eaLnBrk="1" hangingPunct="1"/>
            <a:r>
              <a:rPr sz="4400" b="1" dirty="0"/>
              <a:t>Computing Unit Product </a:t>
            </a:r>
            <a:r>
              <a:rPr sz="4400" b="1" dirty="0" smtClean="0"/>
              <a:t>Cost</a:t>
            </a:r>
            <a:r>
              <a:rPr lang="en-US" sz="4400" b="1" dirty="0" smtClean="0"/>
              <a:t> (1 of 2)</a:t>
            </a:r>
            <a:r>
              <a:rPr sz="2000" b="1" dirty="0"/>
              <a:t/>
            </a:r>
            <a:br>
              <a:rPr sz="2000" b="1" dirty="0"/>
            </a:br>
            <a:endParaRPr sz="2000" b="1" dirty="0"/>
          </a:p>
        </p:txBody>
      </p:sp>
      <p:sp>
        <p:nvSpPr>
          <p:cNvPr id="8" name="TextBox 7"/>
          <p:cNvSpPr txBox="1"/>
          <p:nvPr/>
        </p:nvSpPr>
        <p:spPr>
          <a:xfrm>
            <a:off x="7633583" y="1701801"/>
            <a:ext cx="1358017"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19.2</a:t>
            </a:r>
          </a:p>
        </p:txBody>
      </p:sp>
      <p:sp>
        <p:nvSpPr>
          <p:cNvPr id="9" name="Rounded Rectangle 8"/>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pic>
        <p:nvPicPr>
          <p:cNvPr id="4" name="Picture 3">
            <a:extLst>
              <a:ext uri="{FF2B5EF4-FFF2-40B4-BE49-F238E27FC236}">
                <a16:creationId xmlns:a16="http://schemas.microsoft.com/office/drawing/2014/main" xmlns="" id="{C4938E33-2B0D-43CB-A2D7-9F6DAA8CBA95}"/>
              </a:ext>
            </a:extLst>
          </p:cNvPr>
          <p:cNvPicPr>
            <a:picLocks noChangeAspect="1"/>
          </p:cNvPicPr>
          <p:nvPr/>
        </p:nvPicPr>
        <p:blipFill>
          <a:blip r:embed="rId3"/>
          <a:stretch>
            <a:fillRect/>
          </a:stretch>
        </p:blipFill>
        <p:spPr>
          <a:xfrm>
            <a:off x="381396" y="2743200"/>
            <a:ext cx="8419704" cy="1219143"/>
          </a:xfrm>
          <a:prstGeom prst="rect">
            <a:avLst/>
          </a:prstGeom>
        </p:spPr>
      </p:pic>
      <p:sp>
        <p:nvSpPr>
          <p:cNvPr id="11"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7</a:t>
            </a:r>
          </a:p>
        </p:txBody>
      </p:sp>
      <p:sp>
        <p:nvSpPr>
          <p:cNvPr id="12" name="Rectangle 11"/>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4" name="Object 4"/>
          <p:cNvGraphicFramePr>
            <a:graphicFrameLocks noChangeAspect="1"/>
          </p:cNvGraphicFramePr>
          <p:nvPr>
            <p:extLst>
              <p:ext uri="{D42A27DB-BD31-4B8C-83A1-F6EECF244321}">
                <p14:modId xmlns:p14="http://schemas.microsoft.com/office/powerpoint/2010/main" val="3196187838"/>
              </p:ext>
            </p:extLst>
          </p:nvPr>
        </p:nvGraphicFramePr>
        <p:xfrm>
          <a:off x="1143000" y="1752600"/>
          <a:ext cx="4416425" cy="1781175"/>
        </p:xfrm>
        <a:graphic>
          <a:graphicData uri="http://schemas.openxmlformats.org/presentationml/2006/ole">
            <mc:AlternateContent xmlns:mc="http://schemas.openxmlformats.org/markup-compatibility/2006">
              <mc:Choice xmlns:v="urn:schemas-microsoft-com:vml" Requires="v">
                <p:oleObj spid="_x0000_s27853" name="Worksheet" r:id="rId4" imgW="4724485" imgH="1876311" progId="Excel.Sheet.8">
                  <p:embed/>
                </p:oleObj>
              </mc:Choice>
              <mc:Fallback>
                <p:oleObj name="Worksheet" r:id="rId4" imgW="4724485" imgH="1876311" progId="Excel.Sheet.8">
                  <p:embed/>
                  <p:pic>
                    <p:nvPicPr>
                      <p:cNvPr id="0" name="Picture 22"/>
                      <p:cNvPicPr>
                        <a:picLocks noChangeAspect="1" noChangeArrowheads="1"/>
                      </p:cNvPicPr>
                      <p:nvPr/>
                    </p:nvPicPr>
                    <p:blipFill>
                      <a:blip r:embed="rId5"/>
                      <a:srcRect/>
                      <a:stretch>
                        <a:fillRect/>
                      </a:stretch>
                    </p:blipFill>
                    <p:spPr bwMode="auto">
                      <a:xfrm>
                        <a:off x="1143000" y="1752600"/>
                        <a:ext cx="4416425"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1"/>
          <p:cNvSpPr>
            <a:spLocks noChangeArrowheads="1"/>
          </p:cNvSpPr>
          <p:nvPr/>
        </p:nvSpPr>
        <p:spPr bwMode="auto">
          <a:xfrm>
            <a:off x="5867400" y="2133600"/>
            <a:ext cx="2590800" cy="381000"/>
          </a:xfrm>
          <a:prstGeom prst="rect">
            <a:avLst/>
          </a:prstGeom>
          <a:solidFill>
            <a:schemeClr val="accent1">
              <a:lumMod val="40000"/>
              <a:lumOff val="60000"/>
            </a:schemeClr>
          </a:solidFill>
          <a:ln w="12700">
            <a:solidFill>
              <a:schemeClr val="tx1"/>
            </a:solidFill>
            <a:miter lim="800000"/>
            <a:headEnd/>
            <a:tailEnd/>
          </a:ln>
        </p:spPr>
        <p:txBody>
          <a:bodyPr wrap="none" anchor="ctr"/>
          <a:lstStyle/>
          <a:p>
            <a:pPr algn="ctr">
              <a:defRPr/>
            </a:pPr>
            <a:r>
              <a:rPr lang="en-US" sz="1600" b="1" dirty="0">
                <a:latin typeface="Arial Narrow" pitchFamily="34" charset="0"/>
              </a:rPr>
              <a:t>$180,000/ 60,000 units = $3/unit</a:t>
            </a:r>
          </a:p>
        </p:txBody>
      </p:sp>
      <p:sp>
        <p:nvSpPr>
          <p:cNvPr id="13324" name="Rectangle 12"/>
          <p:cNvSpPr>
            <a:spLocks noChangeArrowheads="1"/>
          </p:cNvSpPr>
          <p:nvPr/>
        </p:nvSpPr>
        <p:spPr bwMode="auto">
          <a:xfrm>
            <a:off x="5867400" y="2971800"/>
            <a:ext cx="2590800" cy="381000"/>
          </a:xfrm>
          <a:prstGeom prst="rect">
            <a:avLst/>
          </a:prstGeom>
          <a:solidFill>
            <a:schemeClr val="accent1">
              <a:lumMod val="40000"/>
              <a:lumOff val="60000"/>
            </a:schemeClr>
          </a:solidFill>
          <a:ln w="12700">
            <a:solidFill>
              <a:schemeClr val="tx1"/>
            </a:solidFill>
            <a:miter lim="800000"/>
            <a:headEnd/>
            <a:tailEnd/>
          </a:ln>
        </p:spPr>
        <p:txBody>
          <a:bodyPr wrap="none" anchor="ctr"/>
          <a:lstStyle/>
          <a:p>
            <a:pPr algn="ctr">
              <a:defRPr/>
            </a:pPr>
            <a:r>
              <a:rPr lang="en-US" sz="1600" b="1" dirty="0">
                <a:latin typeface="Arial Narrow" pitchFamily="34" charset="0"/>
              </a:rPr>
              <a:t>$600,000/ 60,000 units = $10/unit</a:t>
            </a:r>
          </a:p>
        </p:txBody>
      </p:sp>
      <p:sp>
        <p:nvSpPr>
          <p:cNvPr id="13325" name="Line 13"/>
          <p:cNvSpPr>
            <a:spLocks noChangeShapeType="1"/>
          </p:cNvSpPr>
          <p:nvPr/>
        </p:nvSpPr>
        <p:spPr bwMode="auto">
          <a:xfrm flipV="1">
            <a:off x="5562600" y="2438400"/>
            <a:ext cx="22860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3326" name="Line 14"/>
          <p:cNvSpPr>
            <a:spLocks noChangeShapeType="1"/>
          </p:cNvSpPr>
          <p:nvPr/>
        </p:nvSpPr>
        <p:spPr bwMode="auto">
          <a:xfrm>
            <a:off x="5562600" y="2971800"/>
            <a:ext cx="304800" cy="152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3327" name="Text Box 15"/>
          <p:cNvSpPr txBox="1">
            <a:spLocks noChangeArrowheads="1"/>
          </p:cNvSpPr>
          <p:nvPr/>
        </p:nvSpPr>
        <p:spPr bwMode="auto">
          <a:xfrm>
            <a:off x="5943600" y="18288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2000" b="1" dirty="0">
                <a:latin typeface="Arial Narrow" pitchFamily="34" charset="0"/>
              </a:rPr>
              <a:t>Variable OH cost per unit:</a:t>
            </a:r>
          </a:p>
        </p:txBody>
      </p:sp>
      <p:sp>
        <p:nvSpPr>
          <p:cNvPr id="13328" name="Text Box 16"/>
          <p:cNvSpPr txBox="1">
            <a:spLocks noChangeArrowheads="1"/>
          </p:cNvSpPr>
          <p:nvPr/>
        </p:nvSpPr>
        <p:spPr bwMode="auto">
          <a:xfrm>
            <a:off x="5867400" y="26670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spcBef>
                <a:spcPct val="50000"/>
              </a:spcBef>
            </a:pPr>
            <a:r>
              <a:rPr lang="en-US" altLang="en-US" sz="2000" b="1" dirty="0">
                <a:latin typeface="Arial Narrow" pitchFamily="34" charset="0"/>
              </a:rPr>
              <a:t> Fixed OH cost per unit:</a:t>
            </a:r>
          </a:p>
        </p:txBody>
      </p:sp>
      <p:sp>
        <p:nvSpPr>
          <p:cNvPr id="16" name="Rounded Rectangle 15"/>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7" name="Rectangle 2"/>
          <p:cNvSpPr txBox="1">
            <a:spLocks noChangeArrowheads="1"/>
          </p:cNvSpPr>
          <p:nvPr/>
        </p:nvSpPr>
        <p:spPr bwMode="auto">
          <a:xfrm>
            <a:off x="331333" y="1066800"/>
            <a:ext cx="84534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altLang="en-US" sz="4000" kern="1200" dirty="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r>
              <a:rPr lang="en-US" sz="4400" b="1" dirty="0"/>
              <a:t>Computing Unit Product </a:t>
            </a:r>
            <a:r>
              <a:rPr lang="en-US" sz="4400" b="1" dirty="0" smtClean="0"/>
              <a:t>Cost (2 of 2)</a:t>
            </a:r>
            <a:r>
              <a:rPr lang="en-US" sz="2000" b="1" dirty="0"/>
              <a:t/>
            </a:r>
            <a:br>
              <a:rPr lang="en-US" sz="2000" b="1" dirty="0"/>
            </a:br>
            <a:endParaRPr lang="en-US" sz="2000" b="1" dirty="0"/>
          </a:p>
        </p:txBody>
      </p:sp>
      <p:sp>
        <p:nvSpPr>
          <p:cNvPr id="18" name="TextBox 17"/>
          <p:cNvSpPr txBox="1"/>
          <p:nvPr/>
        </p:nvSpPr>
        <p:spPr>
          <a:xfrm>
            <a:off x="7962900" y="3533775"/>
            <a:ext cx="9906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19.3</a:t>
            </a:r>
          </a:p>
        </p:txBody>
      </p:sp>
      <p:pic>
        <p:nvPicPr>
          <p:cNvPr id="4" name="Picture 3">
            <a:extLst>
              <a:ext uri="{FF2B5EF4-FFF2-40B4-BE49-F238E27FC236}">
                <a16:creationId xmlns:a16="http://schemas.microsoft.com/office/drawing/2014/main" xmlns="" id="{9912844E-A5F8-4BBD-979F-E260E6F2AACF}"/>
              </a:ext>
            </a:extLst>
          </p:cNvPr>
          <p:cNvPicPr>
            <a:picLocks noChangeAspect="1"/>
          </p:cNvPicPr>
          <p:nvPr/>
        </p:nvPicPr>
        <p:blipFill>
          <a:blip r:embed="rId6"/>
          <a:stretch>
            <a:fillRect/>
          </a:stretch>
        </p:blipFill>
        <p:spPr>
          <a:xfrm>
            <a:off x="331333" y="4241423"/>
            <a:ext cx="8634662" cy="2235577"/>
          </a:xfrm>
          <a:prstGeom prst="rect">
            <a:avLst/>
          </a:prstGeom>
        </p:spPr>
      </p:pic>
      <p:sp>
        <p:nvSpPr>
          <p:cNvPr id="15"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8</a:t>
            </a:r>
          </a:p>
        </p:txBody>
      </p:sp>
      <p:sp>
        <p:nvSpPr>
          <p:cNvPr id="20" name="Rectangle 19"/>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wipe(down)">
                                      <p:cBhvr>
                                        <p:cTn id="7" dur="500"/>
                                        <p:tgtEl>
                                          <p:spTgt spid="133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27"/>
                                        </p:tgtEl>
                                        <p:attrNameLst>
                                          <p:attrName>style.visibility</p:attrName>
                                        </p:attrNameLst>
                                      </p:cBhvr>
                                      <p:to>
                                        <p:strVal val="visible"/>
                                      </p:to>
                                    </p:set>
                                    <p:animEffect transition="in" filter="dissolve">
                                      <p:cBhvr>
                                        <p:cTn id="11" dur="500"/>
                                        <p:tgtEl>
                                          <p:spTgt spid="1332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3323"/>
                                        </p:tgtEl>
                                        <p:attrNameLst>
                                          <p:attrName>style.visibility</p:attrName>
                                        </p:attrNameLst>
                                      </p:cBhvr>
                                      <p:to>
                                        <p:strVal val="visible"/>
                                      </p:to>
                                    </p:set>
                                    <p:animEffect transition="in" filter="dissolve">
                                      <p:cBhvr>
                                        <p:cTn id="14" dur="500"/>
                                        <p:tgtEl>
                                          <p:spTgt spid="133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326"/>
                                        </p:tgtEl>
                                        <p:attrNameLst>
                                          <p:attrName>style.visibility</p:attrName>
                                        </p:attrNameLst>
                                      </p:cBhvr>
                                      <p:to>
                                        <p:strVal val="visible"/>
                                      </p:to>
                                    </p:set>
                                    <p:animEffect transition="in" filter="wipe(down)">
                                      <p:cBhvr>
                                        <p:cTn id="19" dur="500"/>
                                        <p:tgtEl>
                                          <p:spTgt spid="13326"/>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3328"/>
                                        </p:tgtEl>
                                        <p:attrNameLst>
                                          <p:attrName>style.visibility</p:attrName>
                                        </p:attrNameLst>
                                      </p:cBhvr>
                                      <p:to>
                                        <p:strVal val="visible"/>
                                      </p:to>
                                    </p:set>
                                    <p:animEffect transition="in" filter="dissolve">
                                      <p:cBhvr>
                                        <p:cTn id="23" dur="500"/>
                                        <p:tgtEl>
                                          <p:spTgt spid="1332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324"/>
                                        </p:tgtEl>
                                        <p:attrNameLst>
                                          <p:attrName>style.visibility</p:attrName>
                                        </p:attrNameLst>
                                      </p:cBhvr>
                                      <p:to>
                                        <p:strVal val="visible"/>
                                      </p:to>
                                    </p:set>
                                    <p:animEffect transition="in" filter="dissolve">
                                      <p:cBhvr>
                                        <p:cTn id="26"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animBg="1"/>
      <p:bldP spid="13325" grpId="0" animBg="1"/>
      <p:bldP spid="13326" grpId="0" animBg="1"/>
      <p:bldP spid="13327" grpId="0"/>
      <p:bldP spid="133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ctrTitle"/>
          </p:nvPr>
        </p:nvSpPr>
        <p:spPr>
          <a:xfrm>
            <a:off x="914400" y="1828800"/>
            <a:ext cx="7315200" cy="3124200"/>
          </a:xfrm>
        </p:spPr>
        <p:txBody>
          <a:bodyPr/>
          <a:lstStyle/>
          <a:p>
            <a:pPr algn="ctr"/>
            <a:r>
              <a:rPr sz="3600" dirty="0"/>
              <a:t/>
            </a:r>
            <a:br>
              <a:rPr sz="3600" dirty="0"/>
            </a:br>
            <a:r>
              <a:rPr sz="3600" dirty="0" smtClean="0"/>
              <a:t> </a:t>
            </a:r>
            <a:r>
              <a:rPr sz="3600" dirty="0"/>
              <a:t/>
            </a:r>
            <a:br>
              <a:rPr sz="3600" dirty="0"/>
            </a:br>
            <a:r>
              <a:rPr sz="3600" dirty="0"/>
              <a:t>Prepare and analyze an income statement using absorption costing and using variable costing.</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743" y="2029819"/>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9539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0" y="940545"/>
            <a:ext cx="6477000" cy="769441"/>
          </a:xfrm>
          <a:prstGeom prst="rect">
            <a:avLst/>
          </a:prstGeom>
          <a:noFill/>
        </p:spPr>
        <p:txBody>
          <a:bodyPr wrap="square" rtlCol="0">
            <a:spAutoFit/>
          </a:bodyPr>
          <a:lstStyle/>
          <a:p>
            <a:r>
              <a:rPr lang="en-US" altLang="en-US" sz="4400" b="1" dirty="0">
                <a:latin typeface="+mj-lt"/>
              </a:rPr>
              <a:t>Learning </a:t>
            </a:r>
            <a:r>
              <a:rPr lang="en-US" altLang="en-US" sz="4400" b="1" dirty="0" smtClean="0">
                <a:latin typeface="+mj-lt"/>
              </a:rPr>
              <a:t>Objective P2</a:t>
            </a:r>
            <a:endParaRPr lang="en-US" sz="4400" dirty="0">
              <a:latin typeface="+mj-lt"/>
            </a:endParaRPr>
          </a:p>
        </p:txBody>
      </p:sp>
      <p:sp>
        <p:nvSpPr>
          <p:cNvPr id="10"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9</a:t>
            </a:r>
          </a:p>
        </p:txBody>
      </p:sp>
      <p:sp>
        <p:nvSpPr>
          <p:cNvPr id="11" name="Rectangle 10"/>
          <p:cNvSpPr>
            <a:spLocks noGrp="1" noChangeArrowheads="1"/>
          </p:cNvSpPr>
          <p:nvPr/>
        </p:nvSpPr>
        <p:spPr bwMode="auto">
          <a:xfrm>
            <a:off x="69014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8818</TotalTime>
  <Pages>1</Pages>
  <Words>4968</Words>
  <Application>Microsoft Macintosh PowerPoint</Application>
  <PresentationFormat>On-screen Show (4:3)</PresentationFormat>
  <Paragraphs>316</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Axis</vt:lpstr>
      <vt:lpstr>Worksheet</vt:lpstr>
      <vt:lpstr>PowerPoint Presentation</vt:lpstr>
      <vt:lpstr>    </vt:lpstr>
      <vt:lpstr>    Compute unit cost under both absorption and variable costing.  </vt:lpstr>
      <vt:lpstr>Absorption Costing vs. Variable Costing (1 of 3)</vt:lpstr>
      <vt:lpstr>Absorption Costing vs. Variable Costing (2 of 3)</vt:lpstr>
      <vt:lpstr>Absorption Costing vs.  Variable Costing (3 of 3)</vt:lpstr>
      <vt:lpstr>Computing Unit Product Cost (1 of 2) </vt:lpstr>
      <vt:lpstr>PowerPoint Presentation</vt:lpstr>
      <vt:lpstr>   Prepare and analyze an income statement using absorption costing and using variable costing.  </vt:lpstr>
      <vt:lpstr>Absorption Costing Units Produced Equal Units Sold </vt:lpstr>
      <vt:lpstr>Variable Costing Units Produced Equal Units Sold </vt:lpstr>
      <vt:lpstr>Production Cost Assignment Units Produced Equal Units Sold</vt:lpstr>
      <vt:lpstr> Units Produced Exceed Units Sold (1 of 4)</vt:lpstr>
      <vt:lpstr> Units Produced Exceed Units Sold (2 of 4)</vt:lpstr>
      <vt:lpstr> Units Produced Exceed Units Sold (3 of 4)</vt:lpstr>
      <vt:lpstr> Units Produced Exceed Units Sold (4 of 4)</vt:lpstr>
      <vt:lpstr> Units Produced Less Than Units Sold (1 of 3)</vt:lpstr>
      <vt:lpstr> Units Produced Less Than Units Sold (2 of 3)</vt:lpstr>
      <vt:lpstr> Units Produced Less Than Units Sold (3 of 3)</vt:lpstr>
      <vt:lpstr>Summarizing Income Reporting</vt:lpstr>
      <vt:lpstr>   Convert income under variable costing to the absorption cost basis.  </vt:lpstr>
      <vt:lpstr>Converting Income under Variable Costing to Absorption Costing (1 of 2)</vt:lpstr>
      <vt:lpstr>Converting Income under Variable Costing to Absorption Costing (2 of 2)</vt:lpstr>
      <vt:lpstr>    Describe how absorption costing can result in overproduction.  </vt:lpstr>
      <vt:lpstr>Planning Production</vt:lpstr>
      <vt:lpstr>Income under Absorption Costing for Different Production Levels (1 of 2) </vt:lpstr>
      <vt:lpstr>Income under Absorption Costing for Different Production Levels (2 of 2) </vt:lpstr>
      <vt:lpstr>   Determine product selling price based on absorption costing.  </vt:lpstr>
      <vt:lpstr>Setting Prices (1 of 2)</vt:lpstr>
      <vt:lpstr>PowerPoint Presentation</vt:lpstr>
      <vt:lpstr>Setting Prices Example:  IceAge will use absorption costing to determine a target selling price. </vt:lpstr>
      <vt:lpstr>Controlling Costs</vt:lpstr>
      <vt:lpstr>Variable Costing for Service Firms</vt:lpstr>
      <vt:lpstr>   Use variable costing in pricing special orders.  </vt:lpstr>
      <vt:lpstr>Pricing Special Orders (1 of 3)</vt:lpstr>
      <vt:lpstr>Pricing Special Orders (2 of 3)</vt:lpstr>
      <vt:lpstr>Pricing Special Orders (3 of 3)</vt:lpstr>
      <vt:lpstr>End of Chapter 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subject>Cost-Volume-Profit Analysis</dc:subject>
  <dc:creator>Charles Caldwell</dc:creator>
  <cp:lastModifiedBy>Elizabeth Pappas</cp:lastModifiedBy>
  <cp:revision>761</cp:revision>
  <dcterms:created xsi:type="dcterms:W3CDTF">1998-02-16T01:55:56Z</dcterms:created>
  <dcterms:modified xsi:type="dcterms:W3CDTF">2018-11-01T14:17:28Z</dcterms:modified>
</cp:coreProperties>
</file>