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52"/>
  </p:notesMasterIdLst>
  <p:handoutMasterIdLst>
    <p:handoutMasterId r:id="rId53"/>
  </p:handoutMasterIdLst>
  <p:sldIdLst>
    <p:sldId id="500" r:id="rId2"/>
    <p:sldId id="577" r:id="rId3"/>
    <p:sldId id="543" r:id="rId4"/>
    <p:sldId id="501" r:id="rId5"/>
    <p:sldId id="578" r:id="rId6"/>
    <p:sldId id="504" r:id="rId7"/>
    <p:sldId id="541" r:id="rId8"/>
    <p:sldId id="545" r:id="rId9"/>
    <p:sldId id="506" r:id="rId10"/>
    <p:sldId id="507" r:id="rId11"/>
    <p:sldId id="575" r:id="rId12"/>
    <p:sldId id="558" r:id="rId13"/>
    <p:sldId id="551" r:id="rId14"/>
    <p:sldId id="552" r:id="rId15"/>
    <p:sldId id="553" r:id="rId16"/>
    <p:sldId id="576" r:id="rId17"/>
    <p:sldId id="582" r:id="rId18"/>
    <p:sldId id="512" r:id="rId19"/>
    <p:sldId id="513" r:id="rId20"/>
    <p:sldId id="514" r:id="rId21"/>
    <p:sldId id="515" r:id="rId22"/>
    <p:sldId id="516" r:id="rId23"/>
    <p:sldId id="546" r:id="rId24"/>
    <p:sldId id="517" r:id="rId25"/>
    <p:sldId id="518" r:id="rId26"/>
    <p:sldId id="519" r:id="rId27"/>
    <p:sldId id="520" r:id="rId28"/>
    <p:sldId id="521" r:id="rId29"/>
    <p:sldId id="522" r:id="rId30"/>
    <p:sldId id="523" r:id="rId31"/>
    <p:sldId id="568" r:id="rId32"/>
    <p:sldId id="569" r:id="rId33"/>
    <p:sldId id="570" r:id="rId34"/>
    <p:sldId id="571" r:id="rId35"/>
    <p:sldId id="572" r:id="rId36"/>
    <p:sldId id="573" r:id="rId37"/>
    <p:sldId id="547" r:id="rId38"/>
    <p:sldId id="530" r:id="rId39"/>
    <p:sldId id="531" r:id="rId40"/>
    <p:sldId id="532" r:id="rId41"/>
    <p:sldId id="533" r:id="rId42"/>
    <p:sldId id="581" r:id="rId43"/>
    <p:sldId id="548" r:id="rId44"/>
    <p:sldId id="536" r:id="rId45"/>
    <p:sldId id="549" r:id="rId46"/>
    <p:sldId id="554" r:id="rId47"/>
    <p:sldId id="555" r:id="rId48"/>
    <p:sldId id="556" r:id="rId49"/>
    <p:sldId id="574" r:id="rId50"/>
    <p:sldId id="499" r:id="rId5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6" clrIdx="1"/>
  <p:cmAuthor id="2" name="Anna Boulware" initials="AB" lastIdx="24" clrIdx="2">
    <p:extLst/>
  </p:cmAuthor>
  <p:cmAuthor id="3" name="April Mohr" initials="AM" lastIdx="2" clrIdx="3">
    <p:extLst/>
  </p:cmAuthor>
  <p:cmAuthor id="4" name="Wanda Wong" initials="WW" lastIdx="1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DF6"/>
    <a:srgbClr val="FFFFAF"/>
    <a:srgbClr val="E9EFF7"/>
    <a:srgbClr val="ECF1F8"/>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autoAdjust="0"/>
    <p:restoredTop sz="58562" autoAdjust="0"/>
  </p:normalViewPr>
  <p:slideViewPr>
    <p:cSldViewPr>
      <p:cViewPr varScale="1">
        <p:scale>
          <a:sx n="52" d="100"/>
          <a:sy n="52" d="100"/>
        </p:scale>
        <p:origin x="2070" y="78"/>
      </p:cViewPr>
      <p:guideLst>
        <p:guide orient="horz" pos="2160"/>
        <p:guide pos="2880"/>
      </p:guideLst>
    </p:cSldViewPr>
  </p:slideViewPr>
  <p:outlineViewPr>
    <p:cViewPr>
      <p:scale>
        <a:sx n="33" d="100"/>
        <a:sy n="33" d="100"/>
      </p:scale>
      <p:origin x="0" y="-9372"/>
    </p:cViewPr>
  </p:outlineViewPr>
  <p:notesTextViewPr>
    <p:cViewPr>
      <p:scale>
        <a:sx n="100" d="100"/>
        <a:sy n="100" d="100"/>
      </p:scale>
      <p:origin x="0" y="0"/>
    </p:cViewPr>
  </p:notesTextViewPr>
  <p:sorterViewPr>
    <p:cViewPr>
      <p:scale>
        <a:sx n="66" d="100"/>
        <a:sy n="66" d="100"/>
      </p:scale>
      <p:origin x="0" y="-4008"/>
    </p:cViewPr>
  </p:sorterViewPr>
  <p:notesViewPr>
    <p:cSldViewPr>
      <p:cViewPr varScale="1">
        <p:scale>
          <a:sx n="85" d="100"/>
          <a:sy n="85" d="100"/>
        </p:scale>
        <p:origin x="3828" y="96"/>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22-</a:t>
            </a:r>
            <a:fld id="{1C528D03-C112-487D-89F0-B92ACCDD8BB1}" type="slidenum">
              <a:rPr lang="en-US"/>
              <a:pPr>
                <a:defRPr/>
              </a:pPr>
              <a:t>‹#›</a:t>
            </a:fld>
            <a:endParaRPr lang="en-US" dirty="0"/>
          </a:p>
        </p:txBody>
      </p:sp>
    </p:spTree>
    <p:extLst>
      <p:ext uri="{BB962C8B-B14F-4D97-AF65-F5344CB8AC3E}">
        <p14:creationId xmlns:p14="http://schemas.microsoft.com/office/powerpoint/2010/main" val="174218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 </a:t>
            </a:r>
            <a:fld id="{111CF60E-E5BD-4D16-836A-4E2575AA2A72}"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050859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Chapter 20:  Master Budgets and Performance Planning</a:t>
            </a:r>
          </a:p>
        </p:txBody>
      </p:sp>
    </p:spTree>
    <p:extLst>
      <p:ext uri="{BB962C8B-B14F-4D97-AF65-F5344CB8AC3E}">
        <p14:creationId xmlns:p14="http://schemas.microsoft.com/office/powerpoint/2010/main" val="220386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illustrate the budgeting process, we are going to prepare a detailed budget for Toronto</a:t>
            </a:r>
            <a:r>
              <a:rPr lang="en-US" altLang="en-US" baseline="0" dirty="0"/>
              <a:t> Sticks Company</a:t>
            </a:r>
            <a:r>
              <a:rPr lang="en-US" altLang="en-US" dirty="0"/>
              <a:t>, a manufacturer of youth hockey sticks.  We will begin with the sales budget.</a:t>
            </a:r>
            <a:r>
              <a:rPr lang="en-US" dirty="0"/>
              <a:t>  TSC sold 700 hockey sticks at $60 per unit. After considering sales predictions and market conditions, TSC prepares its sales budget for the next three months. Let’s take a look.</a:t>
            </a:r>
          </a:p>
          <a:p>
            <a:endParaRPr lang="en-US" altLang="en-US" dirty="0"/>
          </a:p>
          <a:p>
            <a:r>
              <a:rPr lang="en-US" dirty="0"/>
              <a:t>In September of 2019, TSC sold 700 hockey sticks at $60 per unit. After considering sales predictions and market conditions, TSC prepares its sales budget for the next three months. The Sales budget will include forecasts of both unit sales and unit prices.</a:t>
            </a:r>
          </a:p>
          <a:p>
            <a:endParaRPr lang="en-US" altLang="en-US" dirty="0"/>
          </a:p>
          <a:p>
            <a:r>
              <a:rPr lang="en-US" altLang="en-US" dirty="0"/>
              <a:t>Using this pricing information and the forecasted unit sales for the colder months of the fall season, the sales budget for the remaining three months of the year can be prepared</a:t>
            </a:r>
            <a:r>
              <a:rPr lang="en-US" altLang="en-US" baseline="0" dirty="0"/>
              <a:t> as shown in Exhibit 20.4.</a:t>
            </a:r>
            <a:endParaRPr lang="en-US" altLang="en-US" dirty="0"/>
          </a:p>
          <a:p>
            <a:endParaRPr lang="en-US" altLang="en-US" dirty="0"/>
          </a:p>
        </p:txBody>
      </p:sp>
    </p:spTree>
    <p:extLst>
      <p:ext uri="{BB962C8B-B14F-4D97-AF65-F5344CB8AC3E}">
        <p14:creationId xmlns:p14="http://schemas.microsoft.com/office/powerpoint/2010/main" val="3682128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 manufacturer prepares a production budget, which shows the number of units to be produced in a period. </a:t>
            </a:r>
            <a:r>
              <a:rPr lang="en-US" dirty="0"/>
              <a:t>The production budget is based on the budgeted unit sales from the sales budget, along with inventory considerations.</a:t>
            </a:r>
            <a:endParaRPr lang="en-US" altLang="en-US" dirty="0"/>
          </a:p>
          <a:p>
            <a:endParaRPr lang="en-US" altLang="en-US" dirty="0"/>
          </a:p>
          <a:p>
            <a:r>
              <a:rPr lang="en-US" altLang="en-US" dirty="0"/>
              <a:t>This slide depicts the general computation for the production required for a period. We start with budgeted ending inventory.</a:t>
            </a:r>
            <a:r>
              <a:rPr lang="en-US" altLang="en-US" baseline="0" dirty="0"/>
              <a:t> Then, we add the budgeted sales units for the period which came from the Sales budget. This will give us the required units needed for the period. Then, we subtract the number of units in beginning inventory and we are left with the total units to be produced in the period.</a:t>
            </a:r>
          </a:p>
          <a:p>
            <a:endParaRPr lang="en-US" altLang="en-US" dirty="0"/>
          </a:p>
          <a:p>
            <a:r>
              <a:rPr lang="en-US" altLang="en-US" dirty="0"/>
              <a:t>A production budget does not show costs; it is always expressed in </a:t>
            </a:r>
            <a:r>
              <a:rPr lang="en-US" altLang="en-US" u="sng" dirty="0"/>
              <a:t>units</a:t>
            </a:r>
            <a:r>
              <a:rPr lang="en-US" altLang="en-US" dirty="0"/>
              <a:t> of product.  </a:t>
            </a:r>
          </a:p>
        </p:txBody>
      </p:sp>
    </p:spTree>
    <p:extLst>
      <p:ext uri="{BB962C8B-B14F-4D97-AF65-F5344CB8AC3E}">
        <p14:creationId xmlns:p14="http://schemas.microsoft.com/office/powerpoint/2010/main" val="260947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The production budget for Toronto Sticks Company (TSC) is prepared next. Manufacturing companies, like TSC, prepare a production budget,</a:t>
            </a:r>
            <a:r>
              <a:rPr lang="en-US" altLang="en-US" baseline="0" dirty="0"/>
              <a:t> </a:t>
            </a:r>
            <a:r>
              <a:rPr lang="en-US" altLang="en-US" dirty="0"/>
              <a:t>which shows the number of units to be produced in a period. </a:t>
            </a:r>
            <a:r>
              <a:rPr lang="en-US" dirty="0"/>
              <a:t>The production budget is based on the unit sales projected in the sales budget, along with inventory considerations.</a:t>
            </a:r>
            <a:endParaRPr lang="en-US" altLang="en-US" dirty="0"/>
          </a:p>
          <a:p>
            <a:endParaRPr lang="en-US" altLang="en-US" dirty="0"/>
          </a:p>
          <a:p>
            <a:r>
              <a:rPr lang="en-US" sz="1200" kern="1200" dirty="0">
                <a:solidFill>
                  <a:schemeClr val="tx1"/>
                </a:solidFill>
                <a:effectLst/>
                <a:latin typeface="+mn-lt"/>
                <a:ea typeface="+mn-ea"/>
                <a:cs typeface="+mn-cs"/>
              </a:rPr>
              <a:t>Use these three steps to complete the production budget:</a:t>
            </a:r>
          </a:p>
          <a:p>
            <a:r>
              <a:rPr lang="en-US" sz="1200" kern="1200" dirty="0">
                <a:solidFill>
                  <a:schemeClr val="tx1"/>
                </a:solidFill>
                <a:effectLst/>
                <a:latin typeface="+mn-lt"/>
                <a:ea typeface="+mn-ea"/>
                <a:cs typeface="+mn-cs"/>
              </a:rPr>
              <a:t>1.  Compute budgeted ending inventory, based on the company’s inventory policy.</a:t>
            </a:r>
          </a:p>
          <a:p>
            <a:r>
              <a:rPr lang="en-US" sz="1200" kern="1200" dirty="0">
                <a:solidFill>
                  <a:schemeClr val="tx1"/>
                </a:solidFill>
                <a:effectLst/>
                <a:latin typeface="+mn-lt"/>
                <a:ea typeface="+mn-ea"/>
                <a:cs typeface="+mn-cs"/>
              </a:rPr>
              <a:t>2.  Add budgeted sales, from the sales budget.</a:t>
            </a:r>
          </a:p>
          <a:p>
            <a:r>
              <a:rPr lang="en-US" sz="1200" kern="1200" dirty="0">
                <a:solidFill>
                  <a:schemeClr val="tx1"/>
                </a:solidFill>
                <a:effectLst/>
                <a:latin typeface="+mn-lt"/>
                <a:ea typeface="+mn-ea"/>
                <a:cs typeface="+mn-cs"/>
              </a:rPr>
              <a:t>3.  Subtract beginning inventory.</a:t>
            </a:r>
          </a:p>
          <a:p>
            <a:r>
              <a:rPr lang="en-US" sz="1200" kern="1200" dirty="0">
                <a:solidFill>
                  <a:schemeClr val="tx1"/>
                </a:solidFill>
                <a:effectLst/>
                <a:latin typeface="+mn-lt"/>
                <a:ea typeface="+mn-ea"/>
                <a:cs typeface="+mn-cs"/>
              </a:rPr>
              <a:t>The result is the required units to be produced for the period.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287136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dirty="0"/>
              <a:t>The </a:t>
            </a:r>
            <a:r>
              <a:rPr lang="en-US" b="1" dirty="0"/>
              <a:t>direct materials budget </a:t>
            </a:r>
            <a:r>
              <a:rPr lang="en-US" dirty="0"/>
              <a:t>shows the budgeted costs for the direct materials that will need to be purchased to satisfy the estimated production for the period. Whereas the production budget shows </a:t>
            </a:r>
            <a:r>
              <a:rPr lang="en-US" i="1" dirty="0"/>
              <a:t>units </a:t>
            </a:r>
            <a:r>
              <a:rPr lang="en-US" dirty="0"/>
              <a:t>to be produced, the direct materials budget translates the units to be produced into budgeted </a:t>
            </a:r>
            <a:r>
              <a:rPr lang="en-US" i="1" dirty="0"/>
              <a:t>costs</a:t>
            </a:r>
            <a:r>
              <a:rPr lang="en-US" dirty="0"/>
              <a:t>.</a:t>
            </a:r>
          </a:p>
          <a:p>
            <a:r>
              <a:rPr lang="en-US" dirty="0"/>
              <a:t>A direct materials budget</a:t>
            </a:r>
            <a:r>
              <a:rPr lang="en-US" baseline="0" dirty="0"/>
              <a:t> requires:</a:t>
            </a:r>
          </a:p>
          <a:p>
            <a:pPr marL="228600" indent="-228600">
              <a:buAutoNum type="arabicPeriod"/>
            </a:pPr>
            <a:r>
              <a:rPr lang="en-US" baseline="0" dirty="0"/>
              <a:t>Number of units to produce from the production budget</a:t>
            </a:r>
          </a:p>
          <a:p>
            <a:pPr marL="228600" indent="-228600">
              <a:buAutoNum type="arabicPeriod"/>
            </a:pPr>
            <a:r>
              <a:rPr lang="en-US" baseline="0" dirty="0"/>
              <a:t>Materials requirements per unit</a:t>
            </a:r>
          </a:p>
          <a:p>
            <a:pPr marL="228600" indent="-228600">
              <a:buAutoNum type="arabicPeriod"/>
            </a:pPr>
            <a:r>
              <a:rPr lang="en-US" baseline="0" dirty="0"/>
              <a:t>Budgeted ending inventory in units of direct materials</a:t>
            </a:r>
          </a:p>
          <a:p>
            <a:pPr marL="228600" indent="-228600">
              <a:buAutoNum type="arabicPeriod"/>
            </a:pPr>
            <a:r>
              <a:rPr lang="en-US" baseline="0" dirty="0"/>
              <a:t>Beginning inventory in units of direct materials</a:t>
            </a:r>
          </a:p>
          <a:p>
            <a:pPr marL="228600" indent="-228600">
              <a:buAutoNum type="arabicPeriod"/>
            </a:pPr>
            <a:r>
              <a:rPr lang="en-US" baseline="0" dirty="0"/>
              <a:t>Cost per unit of direct materials</a:t>
            </a:r>
            <a:endParaRPr lang="en-US" dirty="0"/>
          </a:p>
          <a:p>
            <a:endParaRPr lang="en-US" altLang="en-US" dirty="0"/>
          </a:p>
          <a:p>
            <a:r>
              <a:rPr lang="en-US" altLang="en-US" dirty="0"/>
              <a:t>It is based on the budgeted production volume from the production budget. The direct materials budget for Toronto Sticks company is shown on your screen.  The direct materials budget is driven by the budgeted materials needed to satisfy each month’s production requirement. </a:t>
            </a:r>
          </a:p>
          <a:p>
            <a:endParaRPr lang="en-US" dirty="0"/>
          </a:p>
          <a:p>
            <a:pPr marL="228600" indent="-228600">
              <a:buAutoNum type="arabicPeriod"/>
            </a:pPr>
            <a:r>
              <a:rPr lang="en-US" dirty="0"/>
              <a:t>This budget begins with the budgeted production</a:t>
            </a:r>
            <a:r>
              <a:rPr lang="en-US" baseline="0" dirty="0"/>
              <a:t> </a:t>
            </a:r>
            <a:r>
              <a:rPr lang="en-US" dirty="0"/>
              <a:t>from the production budget. </a:t>
            </a:r>
          </a:p>
          <a:p>
            <a:pPr marL="228600" indent="-228600">
              <a:buAutoNum type="arabicPeriod"/>
            </a:pPr>
            <a:r>
              <a:rPr lang="en-US" dirty="0"/>
              <a:t>Next, TSC needs to know the amount of direct materials needed for each of the units to be produced—in this case, half a pound (.5) of wood. With these two inputs we can now compute the amount of direct materials needed for production. For example, to produce 710 hockey sticks in October, TSC will need 355 pounds of wood (710 units x 0.5 lbs. = 355 lbs.). </a:t>
            </a:r>
          </a:p>
          <a:p>
            <a:pPr marL="228600" indent="-228600">
              <a:buAutoNum type="arabicPeriod"/>
            </a:pPr>
            <a:r>
              <a:rPr lang="en-US" dirty="0"/>
              <a:t>TSC wants to have a safety stock of direct materials on hand at the end of each month to complete 50% of the budgeted units to be produced in the next month. Since TSC expects to produce 1,340 units in November, requiring 670 pounds of materials, it needs ending inventory of direct materials of 335 pounds (50% x 670) in inventory at the end of October.  TSC’s total direct materials requirement for October is therefore 690 pounds (355 + 335). </a:t>
            </a:r>
          </a:p>
          <a:p>
            <a:pPr marL="228600" indent="-228600">
              <a:buAutoNum type="arabicPeriod"/>
            </a:pPr>
            <a:r>
              <a:rPr lang="en-US" dirty="0"/>
              <a:t>Since TSC already has 178 pounds of direct materials in its beginning inventory it deducts this amount from the total materials requirements for the month. For October, the calculation is 690 pounds - 178 pounds, = 512 pounds of direct materials to be purchased in October.</a:t>
            </a:r>
          </a:p>
          <a:p>
            <a:pPr marL="228600" indent="-228600">
              <a:buAutoNum type="arabicPeriod"/>
            </a:pPr>
            <a:r>
              <a:rPr lang="en-US" dirty="0"/>
              <a:t>The direct materials budget next translates the </a:t>
            </a:r>
            <a:r>
              <a:rPr lang="en-US" i="1" dirty="0"/>
              <a:t>pounds </a:t>
            </a:r>
            <a:r>
              <a:rPr lang="en-US" dirty="0"/>
              <a:t>of direct materials to be purchased into budgeted </a:t>
            </a:r>
            <a:r>
              <a:rPr lang="en-US" i="1" dirty="0"/>
              <a:t>costs</a:t>
            </a:r>
            <a:r>
              <a:rPr lang="en-US" dirty="0"/>
              <a:t>. TSC estimates that the cost of direct materials will be $20 per pound over the quarter. At $20 per pound, purchasing 512 pounds of direct materials for October production will cost $10,240.</a:t>
            </a:r>
            <a:endParaRPr lang="en-US" altLang="en-US" dirty="0"/>
          </a:p>
        </p:txBody>
      </p:sp>
    </p:spTree>
    <p:extLst>
      <p:ext uri="{BB962C8B-B14F-4D97-AF65-F5344CB8AC3E}">
        <p14:creationId xmlns:p14="http://schemas.microsoft.com/office/powerpoint/2010/main" val="332997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direct labor budget </a:t>
            </a:r>
            <a:r>
              <a:rPr lang="en-US" dirty="0"/>
              <a:t>shows the budgeted costs for the direct labor that will be needed to satisfy the estimated production for the period. </a:t>
            </a:r>
          </a:p>
          <a:p>
            <a:r>
              <a:rPr lang="en-US" sz="1200" kern="1200" dirty="0">
                <a:solidFill>
                  <a:schemeClr val="tx1"/>
                </a:solidFill>
                <a:effectLst/>
                <a:latin typeface="+mn-lt"/>
                <a:ea typeface="+mn-ea"/>
                <a:cs typeface="+mn-cs"/>
              </a:rPr>
              <a:t>To develop a direct labor budget, companies need the following inputs:</a:t>
            </a:r>
          </a:p>
          <a:p>
            <a:r>
              <a:rPr lang="en-US" sz="1200" kern="1200" dirty="0">
                <a:solidFill>
                  <a:schemeClr val="tx1"/>
                </a:solidFill>
                <a:effectLst/>
                <a:latin typeface="+mn-lt"/>
                <a:ea typeface="+mn-ea"/>
                <a:cs typeface="+mn-cs"/>
              </a:rPr>
              <a:t>1. Number of units to produce (from production budget).</a:t>
            </a:r>
          </a:p>
          <a:p>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Labor requirements per unit—direct labor hours for each unit of finished product.</a:t>
            </a:r>
          </a:p>
          <a:p>
            <a:r>
              <a:rPr lang="en-US" sz="1200" kern="1200" dirty="0">
                <a:solidFill>
                  <a:schemeClr val="tx1"/>
                </a:solidFill>
                <a:effectLst/>
                <a:latin typeface="+mn-lt"/>
                <a:ea typeface="+mn-ea"/>
                <a:cs typeface="+mn-cs"/>
              </a:rPr>
              <a:t>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Cost per direct labor hour.</a:t>
            </a:r>
          </a:p>
          <a:p>
            <a:endParaRPr lang="en-US" altLang="en-US" dirty="0"/>
          </a:p>
          <a:p>
            <a:r>
              <a:rPr lang="en-US" altLang="en-US" dirty="0"/>
              <a:t>15 minutes (one-fourth of an hour) of labor time is required to produce one unit. Labor is paid at the rate of $12 per hour. </a:t>
            </a:r>
          </a:p>
          <a:p>
            <a:pPr marL="228600" indent="-228600">
              <a:buAutoNum type="arabicPeriod"/>
            </a:pPr>
            <a:r>
              <a:rPr lang="en-US" altLang="en-US" dirty="0"/>
              <a:t>Include the number of units to be produced from the production</a:t>
            </a:r>
            <a:r>
              <a:rPr lang="en-US" altLang="en-US" baseline="0" dirty="0"/>
              <a:t> budget.  For October, 710 units are planned to be produced.</a:t>
            </a:r>
            <a:endParaRPr lang="en-US" altLang="en-US" dirty="0"/>
          </a:p>
          <a:p>
            <a:pPr marL="228600" indent="-228600">
              <a:buAutoNum type="arabicPeriod"/>
            </a:pPr>
            <a:r>
              <a:rPr lang="en-US" altLang="en-US" dirty="0"/>
              <a:t>Compute budgeted direct labor hours by multiplying the budgeted production level for each month by one-quarter (0.25) of an hour. </a:t>
            </a:r>
          </a:p>
          <a:p>
            <a:pPr marL="228600" indent="-228600">
              <a:buAutoNum type="arabicPeriod"/>
            </a:pPr>
            <a:r>
              <a:rPr lang="en-US" altLang="en-US" dirty="0"/>
              <a:t>Compute</a:t>
            </a:r>
            <a:r>
              <a:rPr lang="en-US" altLang="en-US" baseline="0" dirty="0"/>
              <a:t> total cost of direct labor </a:t>
            </a:r>
            <a:r>
              <a:rPr lang="en-US" altLang="en-US" dirty="0"/>
              <a:t>by multiplying budgeted labor hours by the labor rate of $12 per hour.</a:t>
            </a:r>
          </a:p>
          <a:p>
            <a:pPr marL="228600" indent="-228600">
              <a:buAutoNum type="arabicPeriod"/>
            </a:pPr>
            <a:endParaRPr lang="en-US" altLang="en-US" dirty="0"/>
          </a:p>
          <a:p>
            <a:pPr marL="228600" indent="-228600">
              <a:buAutoNum type="arabicPeriod"/>
            </a:pPr>
            <a:endParaRPr lang="en-US" altLang="en-US" dirty="0"/>
          </a:p>
        </p:txBody>
      </p:sp>
    </p:spTree>
    <p:extLst>
      <p:ext uri="{BB962C8B-B14F-4D97-AF65-F5344CB8AC3E}">
        <p14:creationId xmlns:p14="http://schemas.microsoft.com/office/powerpoint/2010/main" val="82578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factory overhead budget </a:t>
            </a:r>
            <a:r>
              <a:rPr lang="en-US" dirty="0"/>
              <a:t>shows the budgeted costs for factory overhead that will be needed to complete the estimated production for the period. TSC’s factory overhead budget is shown on your screen. TSC separates variable and fixed overhead costs in its overhead budget, as do many companies. </a:t>
            </a:r>
            <a:r>
              <a:rPr lang="en-US" altLang="en-US" dirty="0"/>
              <a:t>The variable portion of factory overhead using the predetermined overhead rate of $2.50 per unit of production. The fixed overhead stays constant at $1,500 per month.</a:t>
            </a:r>
          </a:p>
          <a:p>
            <a:endParaRPr lang="en-US" altLang="en-US" dirty="0"/>
          </a:p>
          <a:p>
            <a:r>
              <a:rPr lang="en-US" altLang="en-US" dirty="0"/>
              <a:t>Other common overhead budget costs include supervisor salaries, indirect materials, indirect labor, utilities, and maintenance of manufacturing equipment</a:t>
            </a:r>
            <a:r>
              <a:rPr lang="en-US" altLang="en-US" baseline="0" dirty="0"/>
              <a:t> and are discussed in chapter 21.</a:t>
            </a:r>
            <a:endParaRPr lang="en-US" altLang="en-US" dirty="0"/>
          </a:p>
        </p:txBody>
      </p:sp>
    </p:spTree>
    <p:extLst>
      <p:ext uri="{BB962C8B-B14F-4D97-AF65-F5344CB8AC3E}">
        <p14:creationId xmlns:p14="http://schemas.microsoft.com/office/powerpoint/2010/main" val="51328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With the three manufacturing budgets (direct materials, direct labor, and factory overhead), we compute TSC’s budgeted product cost per unit. This amount is then used to prepare: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Cost of goods sold budget – budgets the total manufacturing costs for the period.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Budgeted income statement – summarizes the expected income from budgeted activities.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budgeting purposes, TSC assumes it will normally produce 3,000 units of product each quarter, yielding fixed overhead of $1.50 per unit (computed as $4,500 / 3,000). TSC’s other product costs are all variable. This slide summarizes the product cost per unit calculation.</a:t>
            </a:r>
            <a:endParaRPr lang="en-US" altLang="en-US" dirty="0"/>
          </a:p>
        </p:txBody>
      </p:sp>
    </p:spTree>
    <p:extLst>
      <p:ext uri="{BB962C8B-B14F-4D97-AF65-F5344CB8AC3E}">
        <p14:creationId xmlns:p14="http://schemas.microsoft.com/office/powerpoint/2010/main" val="2407319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budgeted product cost per unit is used to prepare: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Cost of goods sold budget – budgets the total manufacturing costs for the period.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Budgeted income statement – summarizes the expected income from budgeted activities.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38171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selling expense budget </a:t>
            </a:r>
            <a:r>
              <a:rPr lang="en-US" dirty="0"/>
              <a:t>is an estimate of the types and amounts of selling expenses expected during the budget period. It is usually prepared by the vice president of marketing or sales manager. Budgeted selling expenses are based on the sales budget, plus a fixed amount of sales manager salaries.</a:t>
            </a:r>
          </a:p>
          <a:p>
            <a:endParaRPr lang="en-US" altLang="en-US" dirty="0"/>
          </a:p>
          <a:p>
            <a:r>
              <a:rPr lang="en-US" altLang="en-US" dirty="0"/>
              <a:t>We use the sales budget to prepare a selling expense budget for TSC.  Sales commissions are variable, based on 10% of sales revenue.  The sales manager’s salary is a fixed expense.  Other common selling expenses include advertising, delivery expenses, and marketing expenses.</a:t>
            </a:r>
          </a:p>
        </p:txBody>
      </p:sp>
    </p:spTree>
    <p:extLst>
      <p:ext uri="{BB962C8B-B14F-4D97-AF65-F5344CB8AC3E}">
        <p14:creationId xmlns:p14="http://schemas.microsoft.com/office/powerpoint/2010/main" val="165318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begin the selling expense budget with sales revenues amounts taken from the sales budget.  Next, we compute sales commissions for each month by multiplying sales revenue for each month times 10%.  The sales manager’s salary of $2,000 per month is then added to sales commissions to get the total selling expense for each month.</a:t>
            </a:r>
          </a:p>
        </p:txBody>
      </p:sp>
    </p:spTree>
    <p:extLst>
      <p:ext uri="{BB962C8B-B14F-4D97-AF65-F5344CB8AC3E}">
        <p14:creationId xmlns:p14="http://schemas.microsoft.com/office/powerpoint/2010/main" val="15601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459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general and administrative expense budget </a:t>
            </a:r>
            <a:r>
              <a:rPr lang="en-US" dirty="0"/>
              <a:t>plans the predicted operating expenses not included in the selling expenses or manufacturing budgets. </a:t>
            </a:r>
            <a:r>
              <a:rPr lang="en-US" altLang="en-US" dirty="0"/>
              <a:t>These expenses may be either variable or fixed with respect to sales volume. </a:t>
            </a:r>
            <a:r>
              <a:rPr lang="en-US" dirty="0"/>
              <a:t>The office manager responsible for general administration often is responsible for preparing the general and administrative expense budget. </a:t>
            </a:r>
          </a:p>
          <a:p>
            <a:endParaRPr lang="en-US" altLang="en-US" dirty="0"/>
          </a:p>
          <a:p>
            <a:r>
              <a:rPr lang="en-US" altLang="en-US" dirty="0"/>
              <a:t>Toronto Sticks Company</a:t>
            </a:r>
            <a:r>
              <a:rPr lang="en-US" dirty="0"/>
              <a:t>’s general and administrative expense budget includes salaries of $54,000 per year, or $4,500 per month.  Let’s see what their </a:t>
            </a:r>
            <a:r>
              <a:rPr lang="en-US" altLang="en-US" dirty="0"/>
              <a:t>general and administrative expense budget looks like.</a:t>
            </a:r>
            <a:endParaRPr lang="en-US" dirty="0"/>
          </a:p>
          <a:p>
            <a:r>
              <a:rPr lang="en-US" dirty="0"/>
              <a:t> </a:t>
            </a:r>
            <a:endParaRPr lang="en-US" altLang="en-US" dirty="0"/>
          </a:p>
        </p:txBody>
      </p:sp>
    </p:spTree>
    <p:extLst>
      <p:ext uri="{BB962C8B-B14F-4D97-AF65-F5344CB8AC3E}">
        <p14:creationId xmlns:p14="http://schemas.microsoft.com/office/powerpoint/2010/main" val="1204475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general and administrative expense budget for each month is the administrative salaries of $4,500.  The total amount is the same each month since the amount is a fixed expense.</a:t>
            </a:r>
          </a:p>
          <a:p>
            <a:endParaRPr lang="en-US" altLang="en-US" dirty="0"/>
          </a:p>
          <a:p>
            <a:endParaRPr lang="en-US" altLang="en-US" dirty="0"/>
          </a:p>
        </p:txBody>
      </p:sp>
    </p:spTree>
    <p:extLst>
      <p:ext uri="{BB962C8B-B14F-4D97-AF65-F5344CB8AC3E}">
        <p14:creationId xmlns:p14="http://schemas.microsoft.com/office/powerpoint/2010/main" val="4172498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capital expenditures budget shows dollar amounts estimated to be spent to purchase additional plant assets and any cash expected to be received from plant asset disposals.  This budget is prepared after the operating budgets. </a:t>
            </a:r>
          </a:p>
          <a:p>
            <a:endParaRPr lang="en-US" altLang="en-US" dirty="0"/>
          </a:p>
          <a:p>
            <a:r>
              <a:rPr lang="en-US" altLang="en-US" dirty="0"/>
              <a:t>Capital budgeting is the process of planning for capital (plant asset) expenditures. </a:t>
            </a:r>
          </a:p>
          <a:p>
            <a:endParaRPr lang="en-US" altLang="en-US" dirty="0"/>
          </a:p>
          <a:p>
            <a:r>
              <a:rPr lang="en-US" altLang="en-US" dirty="0"/>
              <a:t>Since TSC only plans one capital expenditure of $25,000 for additional equipment near the end of December, so this information will be incorporated into the cash budget.</a:t>
            </a:r>
          </a:p>
        </p:txBody>
      </p:sp>
    </p:spTree>
    <p:extLst>
      <p:ext uri="{BB962C8B-B14F-4D97-AF65-F5344CB8AC3E}">
        <p14:creationId xmlns:p14="http://schemas.microsoft.com/office/powerpoint/2010/main" val="3781683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471990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The next step is to prepare the </a:t>
            </a:r>
            <a:r>
              <a:rPr lang="en-US" b="1" dirty="0"/>
              <a:t>cash budget, </a:t>
            </a:r>
            <a:r>
              <a:rPr lang="en-US" dirty="0"/>
              <a:t>which shows expected cash inflows and outflows during the budget period. </a:t>
            </a:r>
            <a:r>
              <a:rPr lang="en-US" sz="1200" kern="1200" dirty="0">
                <a:solidFill>
                  <a:schemeClr val="tx1"/>
                </a:solidFill>
                <a:effectLst/>
                <a:latin typeface="+mn-lt"/>
                <a:ea typeface="+mn-ea"/>
                <a:cs typeface="+mn-cs"/>
              </a:rPr>
              <a:t>Managing cash flows is vital for the firm’s success.  Most companies set an amount of cash they require for operations. The cash budget is important because it helps the company meet this cash balance goal.  If the cash budget indicates a potential cash shortfall, the company can prearrange loans to meet its obligations.  If the cash budget indicates a potential cash windfall</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When preparing a cash budget, we add budgeted cash receipts to the beginning cash balance and deduct budgeted cash disbursements. If the preliminary cash balance is too low, additional cash requirements appear in the budget as planned increases from short-term loans. If the preliminary cash balance exceeds the balance the company wants to maintain, the excess is used to repay loans (if any) or to acquire short-term investments. Information for preparing the cash budget is mainly taken from the operating and capital expenditures budgets. Preparing the cash budget typically requires the preparation of other supporting schedules; we show the first of these, a schedule of cash receipts from sales, next.</a:t>
            </a:r>
            <a:r>
              <a:rPr lang="en-US" sz="1200" kern="1200" dirty="0">
                <a:solidFill>
                  <a:schemeClr val="tx1"/>
                </a:solidFill>
                <a:effectLst/>
                <a:latin typeface="+mn-lt"/>
                <a:ea typeface="+mn-ea"/>
                <a:cs typeface="+mn-cs"/>
              </a:rPr>
              <a:t>, the company can plan to pay off prior loans or make other investments.</a:t>
            </a:r>
            <a:endParaRPr lang="en-US" altLang="en-US" dirty="0"/>
          </a:p>
        </p:txBody>
      </p:sp>
    </p:spTree>
    <p:extLst>
      <p:ext uri="{BB962C8B-B14F-4D97-AF65-F5344CB8AC3E}">
        <p14:creationId xmlns:p14="http://schemas.microsoft.com/office/powerpoint/2010/main" val="2003001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Managers use the sales budget, combined with knowledge about how frequently customers pay on credit sales, to budget monthly cash receipts.</a:t>
            </a:r>
            <a:r>
              <a:rPr lang="en-US" altLang="en-US" dirty="0">
                <a:cs typeface="Times New Roman" pitchFamily="18" charset="0"/>
              </a:rPr>
              <a:t>  Forty percent of TSC’s sales are for cash.  The remaining 60 percent of sales are credit sales.  None of the sales on account are collected in the month of sale. However they are expected to be collected in the month following the sale. </a:t>
            </a:r>
            <a:endParaRPr lang="en-US" altLang="en-US" dirty="0">
              <a:solidFill>
                <a:srgbClr val="CC0066"/>
              </a:solidFill>
            </a:endParaRPr>
          </a:p>
        </p:txBody>
      </p:sp>
    </p:spTree>
    <p:extLst>
      <p:ext uri="{BB962C8B-B14F-4D97-AF65-F5344CB8AC3E}">
        <p14:creationId xmlns:p14="http://schemas.microsoft.com/office/powerpoint/2010/main" val="2909174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begin the</a:t>
            </a:r>
            <a:r>
              <a:rPr lang="en-US" altLang="en-US" baseline="0" dirty="0"/>
              <a:t> </a:t>
            </a:r>
            <a:r>
              <a:rPr lang="en-US" altLang="en-US" dirty="0"/>
              <a:t>cash receipts budget with sales revenues amounts taken from the sales budget.  September sales revenue is included because 60 percent of September sales will be collected in October.</a:t>
            </a:r>
          </a:p>
          <a:p>
            <a:endParaRPr lang="en-US" altLang="en-US" dirty="0"/>
          </a:p>
          <a:p>
            <a:r>
              <a:rPr lang="en-US" altLang="en-US" dirty="0"/>
              <a:t>The accounts receivable balance at the end of each month is 60 percent of that month’s budgeted sales.  Cash sales are 40 percent of each month’s sales.</a:t>
            </a:r>
          </a:p>
          <a:p>
            <a:endParaRPr lang="en-US" altLang="en-US" dirty="0"/>
          </a:p>
          <a:p>
            <a:r>
              <a:rPr lang="en-US" altLang="en-US" dirty="0"/>
              <a:t>The accounts receivable balance at the end of each month is collected in full during the next month.  Cash sales are added to accounts receivable collections to get total cash receipts for the month.</a:t>
            </a:r>
          </a:p>
          <a:p>
            <a:endParaRPr lang="en-US" altLang="en-US" dirty="0"/>
          </a:p>
          <a:p>
            <a:r>
              <a:rPr lang="en-US" dirty="0"/>
              <a:t>We now can compute the budgeted cash receipts from customers, as shown in the table on this slide. October’s budgeted cash receipts consist of $24,000 from expected cash sales ($60,000 x 40%) plus the anticipated collection of $25,200 of accounts receivable from the end of September.</a:t>
            </a:r>
            <a:endParaRPr lang="en-US" altLang="en-US" dirty="0"/>
          </a:p>
        </p:txBody>
      </p:sp>
    </p:spTree>
    <p:extLst>
      <p:ext uri="{BB962C8B-B14F-4D97-AF65-F5344CB8AC3E}">
        <p14:creationId xmlns:p14="http://schemas.microsoft.com/office/powerpoint/2010/main" val="349709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We’re now ready to prepare the cash payments for materials budget. </a:t>
            </a:r>
            <a:r>
              <a:rPr lang="en-US" dirty="0"/>
              <a:t>Managers use the beginning balance sheet and the direct materials budget prepared earlier, to help prepare a schedule of cash payments for materials. Managers must also know </a:t>
            </a:r>
            <a:r>
              <a:rPr lang="en-US" i="1" dirty="0"/>
              <a:t>how TSC purchases direct materials </a:t>
            </a:r>
            <a:r>
              <a:rPr lang="en-US" i="0" dirty="0"/>
              <a:t>(pay </a:t>
            </a:r>
            <a:r>
              <a:rPr lang="en-US" dirty="0"/>
              <a:t>cash or on account), and for credit purchases, how quickly TSC pays. </a:t>
            </a:r>
          </a:p>
          <a:p>
            <a:endParaRPr lang="en-US" dirty="0"/>
          </a:p>
          <a:p>
            <a:r>
              <a:rPr lang="en-US" dirty="0"/>
              <a:t>TSC’s materials purchases are entirely on account. It makes full payment during the month following its purchases. Using this information, the schedule of cash payments for materials can be prepared. Let’s take a look at it on the next slide.</a:t>
            </a:r>
            <a:endParaRPr lang="en-US" altLang="en-US" dirty="0"/>
          </a:p>
          <a:p>
            <a:endParaRPr lang="en-US" altLang="en-US" dirty="0"/>
          </a:p>
        </p:txBody>
      </p:sp>
    </p:spTree>
    <p:extLst>
      <p:ext uri="{BB962C8B-B14F-4D97-AF65-F5344CB8AC3E}">
        <p14:creationId xmlns:p14="http://schemas.microsoft.com/office/powerpoint/2010/main" val="1296170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Remember that TSC’s materials purchases are entirely on account. It makes full payment during the month following its purchases. We start with the direct materials budget and that budget told TSC to purchase $10,240 of materials in October. But none of these purchases will be paid for this month—instead those material costs end up in November’s column. We then</a:t>
            </a:r>
            <a:r>
              <a:rPr lang="en-US" baseline="0" dirty="0"/>
              <a:t> add the </a:t>
            </a:r>
            <a:r>
              <a:rPr lang="en-US" dirty="0"/>
              <a:t>balance owed from the previous month’s purchases (September) of $7,060. The total cash payments for direct materials in October, is $7,060. </a:t>
            </a:r>
            <a:endParaRPr lang="en-US" altLang="en-US" dirty="0"/>
          </a:p>
        </p:txBody>
      </p:sp>
    </p:spTree>
    <p:extLst>
      <p:ext uri="{BB962C8B-B14F-4D97-AF65-F5344CB8AC3E}">
        <p14:creationId xmlns:p14="http://schemas.microsoft.com/office/powerpoint/2010/main" val="411936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 have completed the following budgets: cash receipts from sales</a:t>
            </a:r>
            <a:r>
              <a:rPr lang="en-US" altLang="en-US" baseline="0" dirty="0"/>
              <a:t> budget, cash payments for direct materials, cash payments for direct labor, cash payments for variable overhead, cash payments for selling expenses and cash payments for general and administrative expenses, </a:t>
            </a:r>
            <a:r>
              <a:rPr lang="en-US" altLang="en-US" dirty="0"/>
              <a:t>we are ready to complete the cash budget.  The fixed overhead assigned to depreciation in the factory overhead budget does not require a cash payment, therefore, it is not included in the cash budget.  Other types of fixed overhead such as payments for property taxes and insurance are included if they require cash payments.</a:t>
            </a:r>
          </a:p>
          <a:p>
            <a:endParaRPr lang="en-US" altLang="en-US" dirty="0"/>
          </a:p>
          <a:p>
            <a:r>
              <a:rPr lang="en-US" altLang="en-US" dirty="0"/>
              <a:t>When preparing a cash budget, we add expected cash receipts to the beginning cash balance and deduct expected cash payments. If the expected ending cash balance is inadequate, additional cash requirements appear in the budget as planned increases from short-term loans. If the expected ending cash balance exceeds the desired balance, the excess is used to repay loans or to acquire short-term investments. </a:t>
            </a:r>
          </a:p>
          <a:p>
            <a:endParaRPr lang="en-US" altLang="en-US" dirty="0"/>
          </a:p>
          <a:p>
            <a:r>
              <a:rPr lang="en-US" altLang="en-US" dirty="0"/>
              <a:t>Some additional events affecting TSC’s cash are displayed on your screen.  You may need to make a few notes from this information to keep from referring back to this screen as we use this information.  We will continue with the additional information on the next slide.</a:t>
            </a:r>
          </a:p>
        </p:txBody>
      </p:sp>
    </p:spTree>
    <p:extLst>
      <p:ext uri="{BB962C8B-B14F-4D97-AF65-F5344CB8AC3E}">
        <p14:creationId xmlns:p14="http://schemas.microsoft.com/office/powerpoint/2010/main" val="394975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is the remainder of the information needed to complete TSC’s cash budget.  Again, you my find it helpful to take a few notes summarizing this information.</a:t>
            </a:r>
          </a:p>
        </p:txBody>
      </p:sp>
    </p:spTree>
    <p:extLst>
      <p:ext uri="{BB962C8B-B14F-4D97-AF65-F5344CB8AC3E}">
        <p14:creationId xmlns:p14="http://schemas.microsoft.com/office/powerpoint/2010/main" val="2278119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a:lnSpc>
                <a:spcPct val="90000"/>
              </a:lnSpc>
              <a:defRPr/>
            </a:pPr>
            <a:r>
              <a:rPr lang="en-US" sz="1100" dirty="0"/>
              <a:t>We begin the cash budget with October.  TSC’s cash balance at the beginning of October is $20,000.  Budgeted cash receipts for October are $49,200, resulting in a total of $69,200 available for the month.</a:t>
            </a:r>
          </a:p>
          <a:p>
            <a:pPr>
              <a:lnSpc>
                <a:spcPct val="90000"/>
              </a:lnSpc>
              <a:defRPr/>
            </a:pPr>
            <a:endParaRPr lang="en-US" sz="1100" dirty="0"/>
          </a:p>
          <a:p>
            <a:pPr>
              <a:lnSpc>
                <a:spcPct val="90000"/>
              </a:lnSpc>
              <a:defRPr/>
            </a:pPr>
            <a:r>
              <a:rPr lang="en-US" sz="1100" dirty="0"/>
              <a:t>Now we are ready to look at TSC’s cash disbursements. </a:t>
            </a:r>
          </a:p>
        </p:txBody>
      </p:sp>
    </p:spTree>
    <p:extLst>
      <p:ext uri="{BB962C8B-B14F-4D97-AF65-F5344CB8AC3E}">
        <p14:creationId xmlns:p14="http://schemas.microsoft.com/office/powerpoint/2010/main" val="2568763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dirty="0"/>
              <a:t>We next subtract expected cash payments for direct materials, direct labor, overhead, selling expenses, and general and administrative expenses. Income taxes of $20,000 were due as of the end of September 30, and payable in October. </a:t>
            </a:r>
            <a:endParaRPr lang="en-US" sz="1100" dirty="0"/>
          </a:p>
          <a:p>
            <a:pPr>
              <a:lnSpc>
                <a:spcPct val="90000"/>
              </a:lnSpc>
              <a:defRPr/>
            </a:pPr>
            <a:endParaRPr lang="en-US" sz="1100" dirty="0"/>
          </a:p>
          <a:p>
            <a:pPr>
              <a:lnSpc>
                <a:spcPct val="90000"/>
              </a:lnSpc>
              <a:defRPr/>
            </a:pPr>
            <a:r>
              <a:rPr lang="en-US" sz="1100" dirty="0"/>
              <a:t>Now we are ready to use some of the additional information affecting cash. Let’s take a look at the next slide.  </a:t>
            </a:r>
          </a:p>
          <a:p>
            <a:pPr>
              <a:lnSpc>
                <a:spcPct val="90000"/>
              </a:lnSpc>
              <a:defRPr/>
            </a:pPr>
            <a:r>
              <a:rPr lang="en-US" sz="1100" dirty="0"/>
              <a:t> </a:t>
            </a:r>
          </a:p>
          <a:p>
            <a:pPr>
              <a:lnSpc>
                <a:spcPct val="90000"/>
              </a:lnSpc>
              <a:defRPr/>
            </a:pPr>
            <a:endParaRPr lang="en-US" sz="1100" dirty="0"/>
          </a:p>
        </p:txBody>
      </p:sp>
    </p:spTree>
    <p:extLst>
      <p:ext uri="{BB962C8B-B14F-4D97-AF65-F5344CB8AC3E}">
        <p14:creationId xmlns:p14="http://schemas.microsoft.com/office/powerpoint/2010/main" val="2568763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100" dirty="0"/>
              <a:t>TSC has a $10,000 loan and pays interest at the rate of one percent per month.  The preliminary cash balance for October is $25,635.  TSC has a dividend payment of $3,000 that it plans to pay in November.</a:t>
            </a:r>
          </a:p>
          <a:p>
            <a:pPr>
              <a:lnSpc>
                <a:spcPct val="90000"/>
              </a:lnSpc>
              <a:defRPr/>
            </a:pPr>
            <a:r>
              <a:rPr lang="en-US" sz="1100" dirty="0"/>
              <a:t> </a:t>
            </a:r>
          </a:p>
          <a:p>
            <a:pPr>
              <a:lnSpc>
                <a:spcPct val="90000"/>
              </a:lnSpc>
              <a:defRPr/>
            </a:pPr>
            <a:endParaRPr lang="en-US" sz="1100" dirty="0"/>
          </a:p>
        </p:txBody>
      </p:sp>
    </p:spTree>
    <p:extLst>
      <p:ext uri="{BB962C8B-B14F-4D97-AF65-F5344CB8AC3E}">
        <p14:creationId xmlns:p14="http://schemas.microsoft.com/office/powerpoint/2010/main" val="2568763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sz="1100" dirty="0"/>
              <a:t>TSC has an agreement with its bank for loans at the end of each month to provide a minimum cash balance of $20,000. </a:t>
            </a:r>
            <a:r>
              <a:rPr lang="en-US" dirty="0"/>
              <a:t>If the cash balance exceeds $20,000 at a month-end, TSC uses the excess to repay loans. If the cash balance is less than $20,000 at month-end, the bank loans TSC the difference. At the end of each month, TSC pays the bank interest on any outstanding loan amount, at the monthly rate of 1% of the beginning balance of these loans. For October, this payment is 1% of the $10,000 note payable amount reported on its balance sheet. </a:t>
            </a:r>
            <a:endParaRPr lang="en-US" sz="1100" dirty="0"/>
          </a:p>
          <a:p>
            <a:endParaRPr lang="en-US" sz="1100" dirty="0"/>
          </a:p>
          <a:p>
            <a:r>
              <a:rPr lang="en-US" sz="1100" dirty="0"/>
              <a:t> Based on our cash budget for </a:t>
            </a:r>
            <a:r>
              <a:rPr lang="en-US" dirty="0"/>
              <a:t>the month of October, the preliminary cash balance increases to $25,635 (before any loan-related activity). This amount is more than the $20,000 minimum. Thus, TSC will pay off $5,635 of its outstanding loan.</a:t>
            </a:r>
            <a:endParaRPr lang="en-US" sz="1100" dirty="0"/>
          </a:p>
          <a:p>
            <a:pPr>
              <a:lnSpc>
                <a:spcPct val="90000"/>
              </a:lnSpc>
              <a:defRPr/>
            </a:pPr>
            <a:endParaRPr lang="en-US" sz="1100" dirty="0"/>
          </a:p>
        </p:txBody>
      </p:sp>
    </p:spTree>
    <p:extLst>
      <p:ext uri="{BB962C8B-B14F-4D97-AF65-F5344CB8AC3E}">
        <p14:creationId xmlns:p14="http://schemas.microsoft.com/office/powerpoint/2010/main" val="256876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defTabSz="939363">
              <a:defRPr/>
            </a:pPr>
            <a:r>
              <a:rPr lang="en-US" altLang="en-US" sz="1100" dirty="0"/>
              <a:t>The expected loan repayment of $5,635 is deducted from the preliminary cash balance in October.  October’s ending cash balance of $20,000 becomes the beginning cash balance in November. </a:t>
            </a:r>
          </a:p>
          <a:p>
            <a:pPr defTabSz="939363">
              <a:defRPr/>
            </a:pPr>
            <a:endParaRPr lang="en-US" altLang="en-US" sz="1100" dirty="0"/>
          </a:p>
          <a:p>
            <a:pPr defTabSz="939363">
              <a:defRPr/>
            </a:pPr>
            <a:r>
              <a:rPr lang="en-US" sz="1100" dirty="0"/>
              <a:t>For November, TSC expects to pay interest of $44, computed as 1% of the $4,365 expected loan balance at October 31. No interest is budgeted for December because the company expects to repay the loans in full at the end of November. </a:t>
            </a:r>
            <a:endParaRPr lang="en-US" altLang="en-US" sz="1100" dirty="0"/>
          </a:p>
        </p:txBody>
      </p:sp>
    </p:spTree>
    <p:extLst>
      <p:ext uri="{BB962C8B-B14F-4D97-AF65-F5344CB8AC3E}">
        <p14:creationId xmlns:p14="http://schemas.microsoft.com/office/powerpoint/2010/main" val="2568763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defTabSz="939363">
              <a:defRPr/>
            </a:pPr>
            <a:r>
              <a:rPr lang="en-US" altLang="en-US" sz="1100" dirty="0"/>
              <a:t>The cash budget is completed with the December cash information.  TSC plans to pay $25,000 in December to purchase new equipment.  This large cash payment will reduce the December preliminary cash balance to $56,575 and leave an ending cash balance in December of $44,706.</a:t>
            </a:r>
          </a:p>
          <a:p>
            <a:endParaRPr lang="en-US" altLang="en-US" sz="1100" dirty="0"/>
          </a:p>
          <a:p>
            <a:endParaRPr lang="en-US" altLang="en-US" sz="1100" dirty="0"/>
          </a:p>
        </p:txBody>
      </p:sp>
    </p:spTree>
    <p:extLst>
      <p:ext uri="{BB962C8B-B14F-4D97-AF65-F5344CB8AC3E}">
        <p14:creationId xmlns:p14="http://schemas.microsoft.com/office/powerpoint/2010/main" val="2568763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2438518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a:t>Now that we have completed the cash budget, we are ready to prepare a budgeted income statement for the quarter.</a:t>
            </a:r>
            <a:r>
              <a:rPr lang="en-US" dirty="0"/>
              <a:t> The </a:t>
            </a:r>
            <a:r>
              <a:rPr lang="en-US" b="1" dirty="0"/>
              <a:t>budgeted income statement </a:t>
            </a:r>
            <a:r>
              <a:rPr lang="en-US" dirty="0"/>
              <a:t>shows predicted amounts of sales and expenses for the budget period. It summarizes the predicted income effects of the budgeted activities. Information to prepare a budgeted income statement is primarily taken from already-prepared budgets.</a:t>
            </a:r>
            <a:r>
              <a:rPr lang="en-US" altLang="en-US" b="1" dirty="0"/>
              <a:t> </a:t>
            </a:r>
            <a:r>
              <a:rPr lang="en-US" altLang="en-US" dirty="0"/>
              <a:t>Let’s look at the budgeted income statement for Toronto Sticks Company.</a:t>
            </a:r>
            <a:r>
              <a:rPr lang="en-US" altLang="en-US" b="1" dirty="0"/>
              <a:t> </a:t>
            </a:r>
          </a:p>
          <a:p>
            <a:endParaRPr lang="en-US" altLang="en-US" dirty="0"/>
          </a:p>
        </p:txBody>
      </p:sp>
    </p:spTree>
    <p:extLst>
      <p:ext uri="{BB962C8B-B14F-4D97-AF65-F5344CB8AC3E}">
        <p14:creationId xmlns:p14="http://schemas.microsoft.com/office/powerpoint/2010/main" val="947163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Rectangle 3"/>
          <p:cNvSpPr>
            <a:spLocks noGrp="1" noChangeArrowheads="1"/>
          </p:cNvSpPr>
          <p:nvPr>
            <p:ph type="body" idx="1"/>
          </p:nvPr>
        </p:nvSpPr>
        <p:spPr bwMode="auto"/>
        <p:txBody>
          <a:bodyPr wrap="square" numCol="1" anchor="t" anchorCtr="0" compatLnSpc="1">
            <a:prstTxWarp prst="textNoShape">
              <a:avLst/>
            </a:prstTxWarp>
            <a:normAutofit/>
          </a:bodyPr>
          <a:lstStyle/>
          <a:p>
            <a:r>
              <a:rPr lang="en-US" dirty="0"/>
              <a:t>TSC’s condensed budgeted income statement is shown on this slide. All information in this statement is taken from the component budgets we’ve examined on previous slides. Also, we now can predict the amount of income tax expense for the quarter, computed as 40% of the budgeted pretax income. For TSC, these taxes are not payable until January 31, 2020. Thus, these taxes are not shown on the October–December 2019 cash budget. We can now move on to the budgeted balance sheet.</a:t>
            </a:r>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a:p>
            <a:pPr>
              <a:lnSpc>
                <a:spcPct val="80000"/>
              </a:lnSpc>
              <a:defRPr/>
            </a:pPr>
            <a:endParaRPr lang="en-US" dirty="0"/>
          </a:p>
        </p:txBody>
      </p:sp>
    </p:spTree>
    <p:extLst>
      <p:ext uri="{BB962C8B-B14F-4D97-AF65-F5344CB8AC3E}">
        <p14:creationId xmlns:p14="http://schemas.microsoft.com/office/powerpoint/2010/main" val="3302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a:t>Managers must ensure that activities of employees and</a:t>
            </a:r>
            <a:r>
              <a:rPr lang="en-US" baseline="0" dirty="0"/>
              <a:t> departments contribute </a:t>
            </a:r>
            <a:r>
              <a:rPr lang="en-US" dirty="0"/>
              <a:t>to meeting the company’s overall goals. Budgeting</a:t>
            </a:r>
            <a:r>
              <a:rPr lang="en-US" baseline="0" dirty="0"/>
              <a:t> is the process of planning future business actions and expressing them as formal plans to help achieve coordination. </a:t>
            </a: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budget</a:t>
            </a:r>
            <a:r>
              <a:rPr lang="en-US" sz="1200" kern="1200" dirty="0">
                <a:solidFill>
                  <a:schemeClr val="tx1"/>
                </a:solidFill>
                <a:effectLst/>
                <a:latin typeface="+mn-lt"/>
                <a:ea typeface="+mn-ea"/>
                <a:cs typeface="+mn-cs"/>
              </a:rPr>
              <a:t> is a formal statement of a company’s plans, expressed in monetary terms.  Unlike long-term</a:t>
            </a:r>
            <a:r>
              <a:rPr lang="en-US" sz="1200" i="1" kern="1200" dirty="0">
                <a:solidFill>
                  <a:schemeClr val="tx1"/>
                </a:solidFill>
                <a:effectLst/>
                <a:latin typeface="+mn-lt"/>
                <a:ea typeface="+mn-ea"/>
                <a:cs typeface="+mn-cs"/>
              </a:rPr>
              <a:t> strategic plans</a:t>
            </a:r>
            <a:r>
              <a:rPr lang="en-US" sz="1200" kern="1200" dirty="0">
                <a:solidFill>
                  <a:schemeClr val="tx1"/>
                </a:solidFill>
                <a:effectLst/>
                <a:latin typeface="+mn-lt"/>
                <a:ea typeface="+mn-ea"/>
                <a:cs typeface="+mn-cs"/>
              </a:rPr>
              <a:t>, budgets typically cover shorter periods such as a month, quarter, or year.  Budgets are useful in controlling operations.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Budgets benefit the key managerial functions of planning and control.  </a:t>
            </a:r>
          </a:p>
          <a:p>
            <a:endParaRPr lang="en-US" altLang="en-US" dirty="0"/>
          </a:p>
          <a:p>
            <a:pPr marL="0" indent="0">
              <a:buFont typeface="Arial" pitchFamily="34" charset="0"/>
              <a:buNone/>
            </a:pPr>
            <a:r>
              <a:rPr lang="en-US" altLang="en-US" dirty="0"/>
              <a:t>Plan: a</a:t>
            </a:r>
            <a:r>
              <a:rPr lang="en-US" dirty="0"/>
              <a:t> budget focuses on the future opportunities and threats to the organization. This focus on the future is important, because the daily pressures of operating an organization can divert management’s attention from planning.</a:t>
            </a:r>
          </a:p>
          <a:p>
            <a:pPr marL="0" indent="0">
              <a:buFont typeface="Arial" pitchFamily="34" charset="0"/>
              <a:buNone/>
            </a:pPr>
            <a:r>
              <a:rPr lang="en-US" baseline="0" dirty="0"/>
              <a:t>Control: the control function requires management to evaluate (benchmark) operations against some norm. Budgeted performance considers important company, industry, and economic factors, a comparison of actual to budgeted performance provide an effective monitoring and control system</a:t>
            </a:r>
            <a:r>
              <a:rPr lang="en-US" dirty="0"/>
              <a:t>.</a:t>
            </a:r>
          </a:p>
          <a:p>
            <a:pPr marL="0" indent="0">
              <a:buFont typeface="Arial" pitchFamily="34" charset="0"/>
              <a:buNone/>
            </a:pPr>
            <a:r>
              <a:rPr lang="en-US" baseline="0" dirty="0"/>
              <a:t>Coordinate: helps to coordinate activities so all employees and departments understand and work towards the company’s overall goals.</a:t>
            </a:r>
            <a:endParaRPr lang="en-US" dirty="0"/>
          </a:p>
          <a:p>
            <a:pPr marL="0" indent="0">
              <a:buFont typeface="Arial" pitchFamily="34" charset="0"/>
              <a:buNone/>
            </a:pPr>
            <a:r>
              <a:rPr lang="en-US" altLang="en-US" dirty="0"/>
              <a:t>Communicate:</a:t>
            </a:r>
            <a:r>
              <a:rPr lang="en-US" altLang="en-US" baseline="0" dirty="0"/>
              <a:t> w</a:t>
            </a:r>
            <a:r>
              <a:rPr lang="en-US" altLang="en-US" dirty="0"/>
              <a:t>ritten budgets communicate management’s specific action plans to all employees. </a:t>
            </a:r>
          </a:p>
          <a:p>
            <a:pPr marL="0" indent="0">
              <a:buFont typeface="Arial" pitchFamily="34" charset="0"/>
              <a:buNone/>
            </a:pPr>
            <a:r>
              <a:rPr lang="en-US" altLang="en-US" dirty="0"/>
              <a:t>Motivate: employees through participation in the budgeting process and the establishment of attainable goals. </a:t>
            </a:r>
          </a:p>
          <a:p>
            <a:pPr marL="176131" indent="-176131">
              <a:buFont typeface="Arial" pitchFamily="34" charset="0"/>
              <a:buChar char="•"/>
            </a:pPr>
            <a:endParaRPr lang="en-US" altLang="en-US" dirty="0"/>
          </a:p>
        </p:txBody>
      </p:sp>
    </p:spTree>
    <p:extLst>
      <p:ext uri="{BB962C8B-B14F-4D97-AF65-F5344CB8AC3E}">
        <p14:creationId xmlns:p14="http://schemas.microsoft.com/office/powerpoint/2010/main" val="1041428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 have completed the income statement for the quarter, we can prepare the balance sheet.</a:t>
            </a:r>
            <a:r>
              <a:rPr lang="en-US" dirty="0"/>
              <a:t>  The final step in preparing the master budget is summarizing the company’s predicted</a:t>
            </a:r>
            <a:r>
              <a:rPr lang="en-US" baseline="0" dirty="0"/>
              <a:t> </a:t>
            </a:r>
            <a:r>
              <a:rPr lang="en-US" dirty="0"/>
              <a:t>financial position. The </a:t>
            </a:r>
            <a:r>
              <a:rPr lang="en-US" b="1" dirty="0"/>
              <a:t>budgeted balance sheet </a:t>
            </a:r>
            <a:r>
              <a:rPr lang="en-US" dirty="0"/>
              <a:t>shows amounts for the company’s assets, liabilities, and</a:t>
            </a:r>
            <a:r>
              <a:rPr lang="en-US" b="1" dirty="0"/>
              <a:t> </a:t>
            </a:r>
            <a:r>
              <a:rPr lang="en-US" dirty="0"/>
              <a:t>equity as of the end of the budget period. </a:t>
            </a:r>
            <a:endParaRPr lang="en-US" altLang="en-US" dirty="0"/>
          </a:p>
        </p:txBody>
      </p:sp>
    </p:spTree>
    <p:extLst>
      <p:ext uri="{BB962C8B-B14F-4D97-AF65-F5344CB8AC3E}">
        <p14:creationId xmlns:p14="http://schemas.microsoft.com/office/powerpoint/2010/main" val="26071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TSC’s budgeted balance sheet is shown on this slide. It is prepared using information from the other budgets. </a:t>
            </a:r>
          </a:p>
          <a:p>
            <a:r>
              <a:rPr lang="en-US" sz="1200" b="0" i="0" u="none" strike="noStrike" kern="1200" baseline="0" dirty="0">
                <a:solidFill>
                  <a:schemeClr val="tx1"/>
                </a:solidFill>
                <a:latin typeface="+mn-lt"/>
                <a:ea typeface="+mn-ea"/>
                <a:cs typeface="+mn-cs"/>
              </a:rPr>
              <a:t>a.  Ending balance for December from the cash budget (in Exhibit 20.16).</a:t>
            </a:r>
          </a:p>
          <a:p>
            <a:r>
              <a:rPr lang="en-US" sz="1200" b="0" i="0" u="none" strike="noStrike" kern="1200" baseline="0" dirty="0">
                <a:solidFill>
                  <a:schemeClr val="tx1"/>
                </a:solidFill>
                <a:latin typeface="+mn-lt"/>
                <a:ea typeface="+mn-ea"/>
                <a:cs typeface="+mn-cs"/>
              </a:rPr>
              <a:t>b.  60% of $84,000 sales budgeted for December from the sales budget (in Exhibit 20.4).</a:t>
            </a:r>
          </a:p>
          <a:p>
            <a:r>
              <a:rPr lang="en-US" sz="1200" b="0" i="0" u="none" strike="noStrike" kern="1200" baseline="0" dirty="0">
                <a:solidFill>
                  <a:schemeClr val="tx1"/>
                </a:solidFill>
                <a:latin typeface="+mn-lt"/>
                <a:ea typeface="+mn-ea"/>
                <a:cs typeface="+mn-cs"/>
              </a:rPr>
              <a:t>c.  247.5 pounds of raw materials in budgeted ending inventory at the budgeted cost of $20 per pound (direct materials budget, Exhibit 20.7).</a:t>
            </a:r>
          </a:p>
          <a:p>
            <a:r>
              <a:rPr lang="en-US" sz="1200" b="0" i="0" u="none" strike="noStrike" kern="1200" baseline="0" dirty="0">
                <a:solidFill>
                  <a:schemeClr val="tx1"/>
                </a:solidFill>
                <a:latin typeface="+mn-lt"/>
                <a:ea typeface="+mn-ea"/>
                <a:cs typeface="+mn-cs"/>
              </a:rPr>
              <a:t>d.  810 units in budgeted finished goods inventory (Exhibit 20.6) at the budgeted cost of $17 per unit (Exhibit 20.10).</a:t>
            </a:r>
          </a:p>
          <a:p>
            <a:r>
              <a:rPr lang="en-US" sz="1200" b="0" i="0" u="none" strike="noStrike" kern="1200" baseline="0" dirty="0">
                <a:solidFill>
                  <a:schemeClr val="tx1"/>
                </a:solidFill>
                <a:latin typeface="+mn-lt"/>
                <a:ea typeface="+mn-ea"/>
                <a:cs typeface="+mn-cs"/>
              </a:rPr>
              <a:t>e.  September 30 balance of $200,000 from the beginning balance sheet in Exhibit 20.3 plus $25,000 cost of new equipment from the cash budget in Exhibit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20.16.</a:t>
            </a:r>
          </a:p>
          <a:p>
            <a:r>
              <a:rPr lang="en-US" sz="1200" b="0" i="0" u="none" strike="noStrike" kern="1200" baseline="0" dirty="0">
                <a:solidFill>
                  <a:schemeClr val="tx1"/>
                </a:solidFill>
                <a:latin typeface="+mn-lt"/>
                <a:ea typeface="+mn-ea"/>
                <a:cs typeface="+mn-cs"/>
              </a:rPr>
              <a:t>f.  September 30 balance of $36,000 from the beginning balance sheet in Exhibit 20.3 plus $4,500 depreciation expense from the factory overhead budget in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Exhibit 20.9.</a:t>
            </a:r>
          </a:p>
          <a:p>
            <a:r>
              <a:rPr lang="en-US" sz="1200" b="0" i="0" u="none" strike="noStrike" kern="1200" baseline="0" dirty="0">
                <a:solidFill>
                  <a:schemeClr val="tx1"/>
                </a:solidFill>
                <a:latin typeface="+mn-lt"/>
                <a:ea typeface="+mn-ea"/>
                <a:cs typeface="+mn-cs"/>
              </a:rPr>
              <a:t>g.  Budgeted cost of materials purchases for December from Exhibit 20.7, to be paid in January.</a:t>
            </a:r>
          </a:p>
          <a:p>
            <a:r>
              <a:rPr lang="en-US" sz="1200" b="0" i="0" u="none" strike="noStrike" kern="1200" baseline="0" dirty="0">
                <a:solidFill>
                  <a:schemeClr val="tx1"/>
                </a:solidFill>
                <a:latin typeface="+mn-lt"/>
                <a:ea typeface="+mn-ea"/>
                <a:cs typeface="+mn-cs"/>
              </a:rPr>
              <a:t>h.  Income tax expense from the budgeted income statement for the fourth quarter in Exhibit 20.17, to be paid in January.</a:t>
            </a:r>
          </a:p>
          <a:p>
            <a:r>
              <a:rPr lang="en-US" sz="1200" b="0" i="0" u="none" strike="noStrike" kern="1200" baseline="0" dirty="0">
                <a:solidFill>
                  <a:schemeClr val="tx1"/>
                </a:solidFill>
                <a:latin typeface="+mn-lt"/>
                <a:ea typeface="+mn-ea"/>
                <a:cs typeface="+mn-cs"/>
              </a:rPr>
              <a:t>i.   Unchanged from the beginning balance sheet in Exhibit 20.3.</a:t>
            </a:r>
          </a:p>
          <a:p>
            <a:r>
              <a:rPr lang="en-US" sz="1200" b="0" i="0" u="none" strike="noStrike" kern="1200" baseline="0" dirty="0">
                <a:solidFill>
                  <a:schemeClr val="tx1"/>
                </a:solidFill>
                <a:latin typeface="+mn-lt"/>
                <a:ea typeface="+mn-ea"/>
                <a:cs typeface="+mn-cs"/>
              </a:rPr>
              <a:t>j.   September 30 balance of $42,870 from the beginning balance sheet in Exhibit 20.3 plus budgeted net income of $59,254 from the budgeted income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statement in Exhibit 20.17 minus budgeted cash dividends of $3,000 from the cash budget in Exhibit 20.16.</a:t>
            </a:r>
            <a:endParaRPr lang="en-US" altLang="en-US" dirty="0"/>
          </a:p>
        </p:txBody>
      </p:sp>
    </p:spTree>
    <p:extLst>
      <p:ext uri="{BB962C8B-B14F-4D97-AF65-F5344CB8AC3E}">
        <p14:creationId xmlns:p14="http://schemas.microsoft.com/office/powerpoint/2010/main" val="947928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Service providers also use master budgets.  Since service providers do not manufacture goods and hold no inventory, they typically need fewer operating budgets than manufacturers do.  Exhibit 20.19 shows the master budget process for a service provider.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From Exhibit 20.19, service providers do not prepare production or direct materials budgets.  In addition, since many services such as accounting, banking, and landscaping are labor-intensive, the direct labor budget is important.  If an accounting firm greatly underestimates the hours needed to complete an audit, it might charge too low a price.  If the accounting firm greatly overestimates the hours needed, it might bid too high a price (and lose jobs) or incur excessive labor costs.  Either way, the firm’s profits can suffer if its direct labor budget is unrealistic.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1100741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4365429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Activity-based budgeting is based on expected activities instead of the traditional budget categories that we normally see.  Activity-based budgets enable management to more easily plan resource consumption to match related changes in activity.</a:t>
            </a:r>
          </a:p>
          <a:p>
            <a:endParaRPr lang="en-US" altLang="en-US" dirty="0"/>
          </a:p>
          <a:p>
            <a:r>
              <a:rPr lang="en-US" dirty="0"/>
              <a:t>Traditional budgeting systems list items such as salaries, supplies, equipment, and utilities. With a traditional budget, management often makes across-the-board budget cuts or increases. For example, management might decide that each of the line items in the traditional budget must be cut by 5%. This might not be a good strategic decision. </a:t>
            </a:r>
          </a:p>
          <a:p>
            <a:endParaRPr lang="en-US" dirty="0"/>
          </a:p>
          <a:p>
            <a:r>
              <a:rPr lang="en-US" dirty="0"/>
              <a:t>In contrast, ABB requires management to list activities performed by, say, the accounting department such as auditing, tax reporting, financial reporting, and cost accounting. 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endParaRPr lang="en-US" altLang="en-US" dirty="0"/>
          </a:p>
        </p:txBody>
      </p:sp>
    </p:spTree>
    <p:extLst>
      <p:ext uri="{BB962C8B-B14F-4D97-AF65-F5344CB8AC3E}">
        <p14:creationId xmlns:p14="http://schemas.microsoft.com/office/powerpoint/2010/main" val="2828436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408338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Unlike a manufacturing company, a merchandiser must prepare a merchandise purchases budget rather than a production budget. In addition,  a merchandiser does not prepare direct materials, direct labor, or factory overhead budgets. Let’s look at the merchandise purchases budget for Hockey Den (HD), a retailer of hockey sticks</a:t>
            </a:r>
          </a:p>
          <a:p>
            <a:endParaRPr lang="en-US" altLang="en-US" dirty="0"/>
          </a:p>
        </p:txBody>
      </p:sp>
    </p:spTree>
    <p:extLst>
      <p:ext uri="{BB962C8B-B14F-4D97-AF65-F5344CB8AC3E}">
        <p14:creationId xmlns:p14="http://schemas.microsoft.com/office/powerpoint/2010/main" val="3252950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939363">
              <a:defRPr/>
            </a:pPr>
            <a:r>
              <a:rPr lang="en-US" dirty="0"/>
              <a:t>A merchandiser usually expresses a merchandise purchases budget in both units and dollars. The slide shows the general layout for this budget in equation form. If this formula is expressed in units and only one product is involved, we can compute the number of dollars of inventory to be purchased for the budget by multiplying the units to be purchased by the cost per unit.</a:t>
            </a:r>
            <a:endParaRPr lang="en-US" altLang="en-US" dirty="0"/>
          </a:p>
          <a:p>
            <a:endParaRPr lang="en-US" altLang="en-US" dirty="0"/>
          </a:p>
          <a:p>
            <a:r>
              <a:rPr lang="en-US" sz="1200" kern="1200" dirty="0">
                <a:solidFill>
                  <a:schemeClr val="tx1"/>
                </a:solidFill>
                <a:effectLst/>
                <a:latin typeface="+mn-lt"/>
                <a:ea typeface="+mn-ea"/>
                <a:cs typeface="+mn-cs"/>
              </a:rPr>
              <a:t>To prepare a merchandise purchases budget, we need the following inputs:</a:t>
            </a:r>
          </a:p>
          <a:p>
            <a:r>
              <a:rPr lang="en-US" sz="1200" kern="1200" dirty="0">
                <a:solidFill>
                  <a:schemeClr val="tx1"/>
                </a:solidFill>
                <a:effectLst/>
                <a:latin typeface="+mn-lt"/>
                <a:ea typeface="+mn-ea"/>
                <a:cs typeface="+mn-cs"/>
              </a:rPr>
              <a:t>1.  Sales budget</a:t>
            </a:r>
          </a:p>
          <a:p>
            <a:r>
              <a:rPr lang="en-US" sz="1200" kern="1200" dirty="0">
                <a:solidFill>
                  <a:schemeClr val="tx1"/>
                </a:solidFill>
                <a:effectLst/>
                <a:latin typeface="+mn-lt"/>
                <a:ea typeface="+mn-ea"/>
                <a:cs typeface="+mn-cs"/>
              </a:rPr>
              <a:t>2.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Budgeted ending inventory</a:t>
            </a:r>
          </a:p>
          <a:p>
            <a:pPr marL="0" indent="0">
              <a:buNone/>
            </a:pPr>
            <a:r>
              <a:rPr lang="en-US" sz="1200" kern="1200" dirty="0">
                <a:solidFill>
                  <a:schemeClr val="tx1"/>
                </a:solidFill>
                <a:effectLst/>
                <a:latin typeface="+mn-lt"/>
                <a:ea typeface="+mn-ea"/>
                <a:cs typeface="+mn-cs"/>
              </a:rPr>
              <a:t>3.  Cost per unit</a:t>
            </a:r>
          </a:p>
          <a:p>
            <a:pPr marL="228600" indent="-228600">
              <a:buAutoNum type="arabicPeriod" startAt="3"/>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Toronto Sticks Company is an exclusive supplier of hockey sticks to HD, meaning that the companies use the same budgeted sales figures in preparing budgets. </a:t>
            </a:r>
          </a:p>
          <a:p>
            <a:pPr marL="0" indent="0">
              <a:buNone/>
            </a:pP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HD predicts unit sales of: October, 1,000; November, 800; December, 1,400; January, 900.  </a:t>
            </a:r>
          </a:p>
          <a:p>
            <a:pPr marL="228600" indent="-228600">
              <a:buAutoNum type="arabicPeriod"/>
            </a:pPr>
            <a:r>
              <a:rPr lang="en-US" sz="1200" kern="1200" dirty="0">
                <a:solidFill>
                  <a:schemeClr val="tx1"/>
                </a:solidFill>
                <a:effectLst/>
                <a:latin typeface="+mn-lt"/>
                <a:ea typeface="+mn-ea"/>
                <a:cs typeface="+mn-cs"/>
              </a:rPr>
              <a:t>After considering the costs of keeping inventory and inventory shortages, HD set a policy that ending inventory (in units) should equal 90% of next month’s predicted sales.  For example, inventory at the end of October should equal 90% of November’s budgeted sales.  </a:t>
            </a:r>
          </a:p>
          <a:p>
            <a:pPr marL="228600" indent="-228600">
              <a:buAutoNum type="arabicPeriod"/>
            </a:pPr>
            <a:r>
              <a:rPr lang="en-US" sz="1200" kern="1200" dirty="0">
                <a:solidFill>
                  <a:schemeClr val="tx1"/>
                </a:solidFill>
                <a:effectLst/>
                <a:latin typeface="+mn-lt"/>
                <a:ea typeface="+mn-ea"/>
                <a:cs typeface="+mn-cs"/>
              </a:rPr>
              <a:t>Finally, HD expects the per unit purchase cost of $60 to remain unchanged through the budgeting period. </a:t>
            </a:r>
            <a:endParaRPr lang="en-US" altLang="en-US" dirty="0"/>
          </a:p>
        </p:txBody>
      </p:sp>
    </p:spTree>
    <p:extLst>
      <p:ext uri="{BB962C8B-B14F-4D97-AF65-F5344CB8AC3E}">
        <p14:creationId xmlns:p14="http://schemas.microsoft.com/office/powerpoint/2010/main" val="1020374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9363"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After considering the costs of keeping inventory and inventory shortages, HD set a policy that ending inventory (in units) should equal 90% of next month’s predicted sales.  For example, inventory at the end of October should equal 90% of November’s budgeted sales.   </a:t>
            </a:r>
            <a:r>
              <a:rPr lang="en-US" altLang="en-US" dirty="0"/>
              <a:t>The unit sales figures are from the sales budget. </a:t>
            </a:r>
          </a:p>
        </p:txBody>
      </p:sp>
    </p:spTree>
    <p:extLst>
      <p:ext uri="{BB962C8B-B14F-4D97-AF65-F5344CB8AC3E}">
        <p14:creationId xmlns:p14="http://schemas.microsoft.com/office/powerpoint/2010/main" val="235930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a:t>After we calculate</a:t>
            </a:r>
            <a:r>
              <a:rPr lang="en-US" altLang="en-US" baseline="0" dirty="0"/>
              <a:t> the requ</a:t>
            </a:r>
            <a:r>
              <a:rPr lang="en-US" dirty="0"/>
              <a:t>ired units of available merchandise. We then subtract beginning inventory to determine the budgeted number of units to be purchased. The last line is the budgeted cost of the purchases, computed by multiplying the number of units to be purchased by the predicted cost per unit.</a:t>
            </a:r>
          </a:p>
          <a:p>
            <a:pPr>
              <a:lnSpc>
                <a:spcPct val="90000"/>
              </a:lnSpc>
            </a:pPr>
            <a:endParaRPr lang="en-US" altLang="en-US" dirty="0"/>
          </a:p>
          <a:p>
            <a:pPr marL="0" marR="0" indent="0" algn="l" defTabSz="914400" rtl="0" eaLnBrk="0" fontAlgn="base" latinLnBrk="0" hangingPunct="0">
              <a:lnSpc>
                <a:spcPct val="9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HD expects the per unit purchase cost of $60 to remain unchanged through the budgeting period.  </a:t>
            </a:r>
            <a:r>
              <a:rPr lang="en-US" altLang="en-US" dirty="0">
                <a:cs typeface="Times New Roman" pitchFamily="18" charset="0"/>
              </a:rPr>
              <a:t>Here’s our completed merchandise purchases budget.  Notice that the ending inventory for each month becomes the beginning inventory for the next month.</a:t>
            </a:r>
            <a:endParaRPr lang="en-US" altLang="en-US" dirty="0"/>
          </a:p>
          <a:p>
            <a:pPr>
              <a:lnSpc>
                <a:spcPct val="90000"/>
              </a:lnSpc>
            </a:pPr>
            <a:endParaRPr lang="en-US" altLang="en-US" dirty="0"/>
          </a:p>
        </p:txBody>
      </p:sp>
    </p:spTree>
    <p:extLst>
      <p:ext uri="{BB962C8B-B14F-4D97-AF65-F5344CB8AC3E}">
        <p14:creationId xmlns:p14="http://schemas.microsoft.com/office/powerpoint/2010/main" val="23593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dirty="0"/>
              <a:t>Budgeting process has three important guidelines:</a:t>
            </a:r>
          </a:p>
          <a:p>
            <a:endParaRPr lang="en-US" altLang="en-US" dirty="0"/>
          </a:p>
          <a:p>
            <a:pPr marL="228600" indent="-228600">
              <a:buAutoNum type="arabicPeriod"/>
            </a:pPr>
            <a:r>
              <a:rPr lang="en-US" altLang="en-US" dirty="0"/>
              <a:t>Employees affected by a budget should be consulted when it is prepared (participatory budgeting).</a:t>
            </a:r>
          </a:p>
          <a:p>
            <a:pPr marL="228600" indent="-228600">
              <a:buAutoNum type="arabicPeriod"/>
            </a:pPr>
            <a:r>
              <a:rPr lang="en-US" altLang="en-US" dirty="0"/>
              <a:t>Goals reflected in a budget should be challenging but attainable.</a:t>
            </a:r>
          </a:p>
          <a:p>
            <a:pPr marL="228600" indent="-228600">
              <a:buAutoNum type="arabicPeriod"/>
            </a:pPr>
            <a:r>
              <a:rPr lang="en-US" altLang="en-US" dirty="0"/>
              <a:t>Evaluations should be made carefully with opportunities to explain differences between actual and budgeted amounts.</a:t>
            </a:r>
          </a:p>
          <a:p>
            <a:pPr marL="228600" indent="-228600">
              <a:buAutoNum type="arabicPeriod"/>
            </a:pPr>
            <a:endParaRPr lang="en-US" altLang="en-US" dirty="0"/>
          </a:p>
          <a:p>
            <a:pPr marL="0" indent="0">
              <a:buFont typeface="Arial" panose="020B0604020202020204" pitchFamily="34" charset="0"/>
              <a:buNone/>
            </a:pPr>
            <a:r>
              <a:rPr lang="en-US" sz="2800" dirty="0"/>
              <a:t>Under</a:t>
            </a:r>
            <a:r>
              <a:rPr lang="en-US" sz="2800" baseline="0" dirty="0"/>
              <a:t> participatory budgeting, p</a:t>
            </a:r>
            <a:r>
              <a:rPr lang="en-US" sz="2800" dirty="0"/>
              <a:t>otential negative outcomes of budgeted include:</a:t>
            </a:r>
          </a:p>
          <a:p>
            <a:pPr marL="0" lvl="0" indent="0">
              <a:buFont typeface="+mj-lt"/>
              <a:buNone/>
            </a:pPr>
            <a:r>
              <a:rPr lang="en-US" sz="2600" dirty="0"/>
              <a:t>1.  Employees may understate sales and overstate expenses to allow cushion</a:t>
            </a:r>
            <a:r>
              <a:rPr lang="en-US" sz="2600" baseline="0" dirty="0"/>
              <a:t> called budgetary slack.</a:t>
            </a:r>
            <a:endParaRPr lang="en-US" sz="2600" dirty="0"/>
          </a:p>
          <a:p>
            <a:pPr marL="0" lvl="0" indent="0">
              <a:buFont typeface="+mj-lt"/>
              <a:buNone/>
            </a:pPr>
            <a:r>
              <a:rPr lang="en-US" sz="2600" dirty="0"/>
              <a:t>2.  Pressure to meet results may lead to employees engaging in unethical behavior or fraud.</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2600" dirty="0"/>
              <a:t>3.  Employees may purchase might always spend their budgeted</a:t>
            </a:r>
            <a:r>
              <a:rPr lang="en-US" sz="2600" baseline="0" dirty="0"/>
              <a:t> amounts, even on </a:t>
            </a:r>
            <a:r>
              <a:rPr lang="en-US" sz="2600" dirty="0"/>
              <a:t>unnecessary items to ensure their budget is not reduced next period.</a:t>
            </a:r>
            <a:endParaRPr lang="en-US" sz="2000" b="1" dirty="0"/>
          </a:p>
        </p:txBody>
      </p:sp>
    </p:spTree>
    <p:extLst>
      <p:ext uri="{BB962C8B-B14F-4D97-AF65-F5344CB8AC3E}">
        <p14:creationId xmlns:p14="http://schemas.microsoft.com/office/powerpoint/2010/main" val="1241232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8218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need to choose a budgeting period. </a:t>
            </a:r>
            <a:r>
              <a:rPr lang="en-US" dirty="0"/>
              <a:t>The budget period usually coincides with the company’s fiscal year. To provide specific guidance to help control operations, the annual budget usually is separated into quarterly or monthly budgets. These short-term budgets allow management to periodically evaluate performance and take corrective action. </a:t>
            </a:r>
          </a:p>
          <a:p>
            <a:endParaRPr lang="en-US" altLang="en-US" dirty="0"/>
          </a:p>
          <a:p>
            <a:r>
              <a:rPr lang="en-US" altLang="en-US" dirty="0"/>
              <a:t>Many companies apply </a:t>
            </a:r>
            <a:r>
              <a:rPr lang="en-US" altLang="en-US" b="1" dirty="0"/>
              <a:t>continuous budgeting </a:t>
            </a:r>
            <a:r>
              <a:rPr lang="en-US" altLang="en-US" dirty="0"/>
              <a:t>by preparing </a:t>
            </a:r>
            <a:r>
              <a:rPr lang="en-US" altLang="en-US" b="1" dirty="0"/>
              <a:t>rolling budgets.</a:t>
            </a:r>
            <a:r>
              <a:rPr lang="en-US" altLang="en-US" b="1" baseline="0" dirty="0"/>
              <a:t> </a:t>
            </a:r>
            <a:r>
              <a:rPr lang="en-US" altLang="en-US" b="0" baseline="0" dirty="0"/>
              <a:t>In continuous budgeting, a company continually revises its budgets as time passes.  A company would revise its entire set of budgets by adding a new quarterly budget to replace the quarter that just elapsed.</a:t>
            </a:r>
          </a:p>
          <a:p>
            <a:endParaRPr lang="en-US" altLang="en-US" b="0" baseline="0" dirty="0"/>
          </a:p>
          <a:p>
            <a:endParaRPr lang="en-US" altLang="en-US" dirty="0"/>
          </a:p>
        </p:txBody>
      </p:sp>
    </p:spTree>
    <p:extLst>
      <p:ext uri="{BB962C8B-B14F-4D97-AF65-F5344CB8AC3E}">
        <p14:creationId xmlns:p14="http://schemas.microsoft.com/office/powerpoint/2010/main" val="202248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summarizes the master budgeting process for a company that manufacturers a product. The master budgeting process typically begins with the sales budget and ends with a cash budget and budgeted financial statements. The master budget includes individual budgets for sales, production (or purchases), various expenses, capital expenditures, and cash.</a:t>
            </a:r>
          </a:p>
          <a:p>
            <a:endParaRPr lang="en-US" altLang="en-US" dirty="0"/>
          </a:p>
          <a:p>
            <a:r>
              <a:rPr lang="en-US" sz="1200" b="0" i="0" u="none" strike="noStrike" kern="1200" baseline="0" dirty="0">
                <a:solidFill>
                  <a:schemeClr val="tx1"/>
                </a:solidFill>
                <a:latin typeface="+mn-lt"/>
                <a:ea typeface="+mn-ea"/>
                <a:cs typeface="+mn-cs"/>
              </a:rPr>
              <a:t>The number and types of budgets included in a master budget depend on the company’s size and complexity. A manufacturer’s master budget should include, at a minimum, several </a:t>
            </a:r>
            <a:r>
              <a:rPr lang="en-US" sz="1200" b="0" i="1" u="none" strike="noStrike" kern="1200" baseline="0" dirty="0">
                <a:solidFill>
                  <a:schemeClr val="tx1"/>
                </a:solidFill>
                <a:latin typeface="+mn-lt"/>
                <a:ea typeface="+mn-ea"/>
                <a:cs typeface="+mn-cs"/>
              </a:rPr>
              <a:t>operating</a:t>
            </a:r>
            <a:r>
              <a:rPr lang="en-US" sz="1200" b="0" i="0" u="none" strike="noStrike" kern="1200" baseline="0" dirty="0">
                <a:solidFill>
                  <a:schemeClr val="tx1"/>
                </a:solidFill>
                <a:latin typeface="+mn-lt"/>
                <a:ea typeface="+mn-ea"/>
                <a:cs typeface="+mn-cs"/>
              </a:rPr>
              <a:t> budgets (shown in yellow in Exhibit 20.2), a capital expenditures budget, and a cash budget. The capital expenditures budget summarizes the effects of investing activities on cash and helps determine the company’s need for financing. Managers also often express the expected financial results of these planned activities with a budgeted balance sheet and a budgeted income statement. Some budgets require the input of other budgets.</a:t>
            </a:r>
            <a:endParaRPr lang="en-US" altLang="en-US" dirty="0"/>
          </a:p>
        </p:txBody>
      </p:sp>
    </p:spTree>
    <p:extLst>
      <p:ext uri="{BB962C8B-B14F-4D97-AF65-F5344CB8AC3E}">
        <p14:creationId xmlns:p14="http://schemas.microsoft.com/office/powerpoint/2010/main" val="417084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410866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first step in preparing the master budget is the </a:t>
            </a:r>
            <a:r>
              <a:rPr lang="en-US" b="1" dirty="0"/>
              <a:t>sales budget, </a:t>
            </a:r>
            <a:r>
              <a:rPr lang="en-US" dirty="0"/>
              <a:t>which shows the planned sales units and the expected dollars from these sales. The sales budget is the starting point in the budgeting process because plans for most departments are linked to sales. </a:t>
            </a:r>
          </a:p>
          <a:p>
            <a:endParaRPr lang="en-US" altLang="en-US" dirty="0"/>
          </a:p>
          <a:p>
            <a:r>
              <a:rPr lang="en-US" altLang="en-US" dirty="0"/>
              <a:t>The sales budget comes from a careful analysis</a:t>
            </a:r>
            <a:r>
              <a:rPr lang="en-US" altLang="en-US" baseline="0" dirty="0"/>
              <a:t> of forecasted economic and market conditions, business capacity and advertising plans. To develop the sales budget, companies must estimate both unit sales and the selling price per unit.</a:t>
            </a:r>
            <a:endParaRPr lang="en-US" altLang="en-US" dirty="0"/>
          </a:p>
        </p:txBody>
      </p:sp>
    </p:spTree>
    <p:extLst>
      <p:ext uri="{BB962C8B-B14F-4D97-AF65-F5344CB8AC3E}">
        <p14:creationId xmlns:p14="http://schemas.microsoft.com/office/powerpoint/2010/main" val="297272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Slide Number Placeholder 5"/>
          <p:cNvSpPr>
            <a:spLocks noGrp="1"/>
          </p:cNvSpPr>
          <p:nvPr>
            <p:ph type="sldNum" sz="quarter" idx="12"/>
          </p:nvPr>
        </p:nvSpPr>
        <p:spPr/>
        <p:txBody>
          <a:bodyPr/>
          <a:lstStyle>
            <a:lvl1pPr>
              <a:defRPr/>
            </a:lvl1pPr>
          </a:lstStyle>
          <a:p>
            <a:pPr>
              <a:defRPr/>
            </a:pPr>
            <a:fld id="{982F027D-6C26-4A98-9052-305AF9DBB82B}" type="slidenum">
              <a:rPr lang="en-US"/>
              <a:pPr>
                <a:defRPr/>
              </a:pPr>
              <a:t>‹#›</a:t>
            </a:fld>
            <a:endParaRPr lang="en-US" dirty="0"/>
          </a:p>
        </p:txBody>
      </p:sp>
      <p:sp>
        <p:nvSpPr>
          <p:cNvPr id="12"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a:solidFill>
                <a:srgbClr val="FFFF00"/>
              </a:solidFill>
              <a:latin typeface="Palatino Linotype" panose="02040502050505030304" pitchFamily="18" charset="0"/>
            </a:endParaRPr>
          </a:p>
        </p:txBody>
      </p:sp>
    </p:spTree>
    <p:extLst>
      <p:ext uri="{BB962C8B-B14F-4D97-AF65-F5344CB8AC3E}">
        <p14:creationId xmlns:p14="http://schemas.microsoft.com/office/powerpoint/2010/main" val="297519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15033C-E6F2-45DB-8C6E-4E3DB9E454FD}" type="slidenum">
              <a:rPr lang="en-US"/>
              <a:pPr>
                <a:defRPr/>
              </a:pPr>
              <a:t>‹#›</a:t>
            </a:fld>
            <a:endParaRPr lang="en-US" dirty="0"/>
          </a:p>
        </p:txBody>
      </p:sp>
    </p:spTree>
    <p:extLst>
      <p:ext uri="{BB962C8B-B14F-4D97-AF65-F5344CB8AC3E}">
        <p14:creationId xmlns:p14="http://schemas.microsoft.com/office/powerpoint/2010/main" val="278518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500E0B-B876-4600-B9C8-74D5D058D2DF}" type="slidenum">
              <a:rPr lang="en-US"/>
              <a:pPr>
                <a:defRPr/>
              </a:pPr>
              <a:t>‹#›</a:t>
            </a:fld>
            <a:endParaRPr lang="en-US" dirty="0"/>
          </a:p>
        </p:txBody>
      </p:sp>
    </p:spTree>
    <p:extLst>
      <p:ext uri="{BB962C8B-B14F-4D97-AF65-F5344CB8AC3E}">
        <p14:creationId xmlns:p14="http://schemas.microsoft.com/office/powerpoint/2010/main" val="381865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8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lipArt Placeholder 2"/>
          <p:cNvSpPr>
            <a:spLocks noGrp="1"/>
          </p:cNvSpPr>
          <p:nvPr>
            <p:ph type="clipArt" sz="half" idx="1"/>
          </p:nvPr>
        </p:nvSpPr>
        <p:spPr>
          <a:xfrm>
            <a:off x="949325" y="1981200"/>
            <a:ext cx="3754438" cy="4114800"/>
          </a:xfrm>
        </p:spPr>
        <p:txBody>
          <a:bodyPr/>
          <a:lstStyle/>
          <a:p>
            <a:pPr lvl="0"/>
            <a:endParaRPr lang="en-US" noProof="0" dirty="0"/>
          </a:p>
        </p:txBody>
      </p:sp>
      <p:sp>
        <p:nvSpPr>
          <p:cNvPr id="4" name="Text Placeholder 3"/>
          <p:cNvSpPr>
            <a:spLocks noGrp="1"/>
          </p:cNvSpPr>
          <p:nvPr>
            <p:ph type="body" sz="half" idx="2"/>
          </p:nvPr>
        </p:nvSpPr>
        <p:spPr>
          <a:xfrm>
            <a:off x="4856163" y="1981200"/>
            <a:ext cx="375443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56E3CF2B-CE57-4879-AF84-DFC4B29EEDCD}" type="slidenum">
              <a:rPr lang="en-US"/>
              <a:pPr>
                <a:defRPr/>
              </a:pPr>
              <a:t>‹#›</a:t>
            </a:fld>
            <a:endParaRPr lang="en-US" dirty="0"/>
          </a:p>
        </p:txBody>
      </p:sp>
    </p:spTree>
    <p:extLst>
      <p:ext uri="{BB962C8B-B14F-4D97-AF65-F5344CB8AC3E}">
        <p14:creationId xmlns:p14="http://schemas.microsoft.com/office/powerpoint/2010/main" val="173439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dirty="0"/>
          </a:p>
        </p:txBody>
      </p:sp>
      <p:sp>
        <p:nvSpPr>
          <p:cNvPr id="5" name="Date Placeholder 4"/>
          <p:cNvSpPr>
            <a:spLocks noGrp="1"/>
          </p:cNvSpPr>
          <p:nvPr>
            <p:ph type="dt" sz="half" idx="10"/>
          </p:nvPr>
        </p:nvSpPr>
        <p:spPr>
          <a:xfrm>
            <a:off x="946150" y="6248400"/>
            <a:ext cx="1905000" cy="457200"/>
          </a:xfrm>
          <a:prstGeom prst="rect">
            <a:avLst/>
          </a:prstGeom>
        </p:spPr>
        <p:txBody>
          <a:bodyPr/>
          <a:lstStyle>
            <a:lvl1pPr>
              <a:defRPr>
                <a:latin typeface="Arial" charset="0"/>
              </a:defRPr>
            </a:lvl1pPr>
          </a:lstStyle>
          <a:p>
            <a:pPr>
              <a:defRPr/>
            </a:pPr>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atin typeface="Arial" charset="0"/>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atin typeface="Arial" charset="0"/>
              </a:defRPr>
            </a:lvl1pPr>
          </a:lstStyle>
          <a:p>
            <a:pPr>
              <a:defRPr/>
            </a:pPr>
            <a:fld id="{43E4F644-2C9B-452E-A4D2-2F66DE724D79}" type="slidenum">
              <a:rPr lang="en-US"/>
              <a:pPr>
                <a:defRPr/>
              </a:pPr>
              <a:t>‹#›</a:t>
            </a:fld>
            <a:endParaRPr lang="en-US" dirty="0"/>
          </a:p>
        </p:txBody>
      </p:sp>
    </p:spTree>
    <p:extLst>
      <p:ext uri="{BB962C8B-B14F-4D97-AF65-F5344CB8AC3E}">
        <p14:creationId xmlns:p14="http://schemas.microsoft.com/office/powerpoint/2010/main" val="365767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FBA2D53-C3FE-430D-A1E8-3968F4928F0A}" type="slidenum">
              <a:rPr lang="en-US"/>
              <a:pPr>
                <a:defRPr/>
              </a:pPr>
              <a:t>‹#›</a:t>
            </a:fld>
            <a:endParaRPr lang="en-US" dirty="0"/>
          </a:p>
        </p:txBody>
      </p:sp>
    </p:spTree>
    <p:extLst>
      <p:ext uri="{BB962C8B-B14F-4D97-AF65-F5344CB8AC3E}">
        <p14:creationId xmlns:p14="http://schemas.microsoft.com/office/powerpoint/2010/main" val="107245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0D6331-0868-4E8E-AFFF-1824D9DE1DA2}" type="slidenum">
              <a:rPr lang="en-US"/>
              <a:pPr>
                <a:defRPr/>
              </a:pPr>
              <a:t>‹#›</a:t>
            </a:fld>
            <a:endParaRPr lang="en-US" dirty="0"/>
          </a:p>
        </p:txBody>
      </p:sp>
    </p:spTree>
    <p:extLst>
      <p:ext uri="{BB962C8B-B14F-4D97-AF65-F5344CB8AC3E}">
        <p14:creationId xmlns:p14="http://schemas.microsoft.com/office/powerpoint/2010/main" val="304125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BEA8C7-84E7-484D-A279-587E2DB07E97}" type="slidenum">
              <a:rPr lang="en-US"/>
              <a:pPr>
                <a:defRPr/>
              </a:pPr>
              <a:t>‹#›</a:t>
            </a:fld>
            <a:endParaRPr lang="en-US" dirty="0"/>
          </a:p>
        </p:txBody>
      </p:sp>
    </p:spTree>
    <p:extLst>
      <p:ext uri="{BB962C8B-B14F-4D97-AF65-F5344CB8AC3E}">
        <p14:creationId xmlns:p14="http://schemas.microsoft.com/office/powerpoint/2010/main" val="198880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3CDF0CD-2AE5-4F5C-AE38-3FB1D0670F82}" type="slidenum">
              <a:rPr lang="en-US"/>
              <a:pPr>
                <a:defRPr/>
              </a:pPr>
              <a:t>‹#›</a:t>
            </a:fld>
            <a:endParaRPr lang="en-US" dirty="0"/>
          </a:p>
        </p:txBody>
      </p:sp>
    </p:spTree>
    <p:extLst>
      <p:ext uri="{BB962C8B-B14F-4D97-AF65-F5344CB8AC3E}">
        <p14:creationId xmlns:p14="http://schemas.microsoft.com/office/powerpoint/2010/main" val="43405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1B28DBF-8185-46EE-855F-634046A16E1B}" type="slidenum">
              <a:rPr lang="en-US"/>
              <a:pPr>
                <a:defRPr/>
              </a:pPr>
              <a:t>‹#›</a:t>
            </a:fld>
            <a:endParaRPr lang="en-US" dirty="0"/>
          </a:p>
        </p:txBody>
      </p:sp>
    </p:spTree>
    <p:extLst>
      <p:ext uri="{BB962C8B-B14F-4D97-AF65-F5344CB8AC3E}">
        <p14:creationId xmlns:p14="http://schemas.microsoft.com/office/powerpoint/2010/main" val="412514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CD3D93E-44A2-49C3-84A1-C643751E927B}" type="slidenum">
              <a:rPr lang="en-US"/>
              <a:pPr>
                <a:defRPr/>
              </a:pPr>
              <a:t>‹#›</a:t>
            </a:fld>
            <a:endParaRPr lang="en-US" dirty="0"/>
          </a:p>
        </p:txBody>
      </p:sp>
    </p:spTree>
    <p:extLst>
      <p:ext uri="{BB962C8B-B14F-4D97-AF65-F5344CB8AC3E}">
        <p14:creationId xmlns:p14="http://schemas.microsoft.com/office/powerpoint/2010/main" val="395460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79C17F-C814-4EAE-9531-0164D8F27D98}" type="slidenum">
              <a:rPr lang="en-US"/>
              <a:pPr>
                <a:defRPr/>
              </a:pPr>
              <a:t>‹#›</a:t>
            </a:fld>
            <a:endParaRPr lang="en-US" dirty="0"/>
          </a:p>
        </p:txBody>
      </p:sp>
    </p:spTree>
    <p:extLst>
      <p:ext uri="{BB962C8B-B14F-4D97-AF65-F5344CB8AC3E}">
        <p14:creationId xmlns:p14="http://schemas.microsoft.com/office/powerpoint/2010/main" val="218406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E806F1-36E4-4871-933B-9D094DBD3E07}" type="slidenum">
              <a:rPr lang="en-US"/>
              <a:pPr>
                <a:defRPr/>
              </a:pPr>
              <a:t>‹#›</a:t>
            </a:fld>
            <a:endParaRPr lang="en-US" dirty="0"/>
          </a:p>
        </p:txBody>
      </p:sp>
    </p:spTree>
    <p:extLst>
      <p:ext uri="{BB962C8B-B14F-4D97-AF65-F5344CB8AC3E}">
        <p14:creationId xmlns:p14="http://schemas.microsoft.com/office/powerpoint/2010/main" val="121687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342107"/>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66F76DEE-3169-4B39-91F6-58260DEB2A63}" type="slidenum">
              <a:rPr lang="en-US"/>
              <a:pPr>
                <a:defRPr/>
              </a:pPr>
              <a:t>‹#›</a:t>
            </a:fld>
            <a:endParaRPr lang="en-US" dirty="0"/>
          </a:p>
        </p:txBody>
      </p:sp>
      <p:sp>
        <p:nvSpPr>
          <p:cNvPr id="8"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60"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1" r:id="rId12"/>
    <p:sldLayoutId id="2147484262" r:id="rId13"/>
    <p:sldLayoutId id="2147484263"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3"/>
          <p:cNvSpPr>
            <a:spLocks noGrp="1"/>
          </p:cNvSpPr>
          <p:nvPr>
            <p:ph type="ctrTitle"/>
          </p:nvPr>
        </p:nvSpPr>
        <p:spPr>
          <a:xfrm>
            <a:off x="685800" y="685800"/>
            <a:ext cx="7467600" cy="979488"/>
          </a:xfrm>
        </p:spPr>
        <p:txBody>
          <a:bodyPr/>
          <a:lstStyle/>
          <a:p>
            <a:pPr algn="l"/>
            <a:r>
              <a:rPr lang="en-US" altLang="en-US" b="1" dirty="0"/>
              <a:t>Master Budgets and Performance Planning </a:t>
            </a:r>
          </a:p>
        </p:txBody>
      </p:sp>
      <p:sp>
        <p:nvSpPr>
          <p:cNvPr id="7" name="Subtitle 2"/>
          <p:cNvSpPr>
            <a:spLocks noGrp="1"/>
          </p:cNvSpPr>
          <p:nvPr>
            <p:ph type="subTitle" idx="1"/>
          </p:nvPr>
        </p:nvSpPr>
        <p:spPr>
          <a:xfrm>
            <a:off x="685800" y="1905000"/>
            <a:ext cx="6400800" cy="1752600"/>
          </a:xfrm>
        </p:spPr>
        <p:txBody>
          <a:bodyPr/>
          <a:lstStyle/>
          <a:p>
            <a:pPr algn="l" eaLnBrk="1" hangingPunct="1">
              <a:buFont typeface="Wingdings" pitchFamily="-107" charset="2"/>
              <a:buNone/>
            </a:pPr>
            <a:r>
              <a:rPr lang="en-US" altLang="en-US" dirty="0">
                <a:solidFill>
                  <a:srgbClr val="898989"/>
                </a:solidFill>
              </a:rPr>
              <a:t>Chapter 20</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41497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a:extLst>
              <a:ext uri="{FF2B5EF4-FFF2-40B4-BE49-F238E27FC236}">
                <a16:creationId xmlns:a16="http://schemas.microsoft.com/office/drawing/2014/main" id="{71B4E6BD-43EB-6E40-8CD5-13E6CB6AD052}"/>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381000" y="1600200"/>
            <a:ext cx="8305800" cy="4686300"/>
          </a:xfrm>
          <a:solidFill>
            <a:schemeClr val="accent1">
              <a:lumMod val="20000"/>
              <a:lumOff val="80000"/>
            </a:schemeClr>
          </a:solidFill>
          <a:ln w="19050">
            <a:solidFill>
              <a:schemeClr val="tx2"/>
            </a:solidFill>
            <a:miter lim="800000"/>
            <a:headEnd/>
            <a:tailEnd/>
          </a:ln>
        </p:spPr>
        <p:txBody>
          <a:bodyPr lIns="90488" tIns="44450" rIns="90488" bIns="44450"/>
          <a:lstStyle/>
          <a:p>
            <a:pPr>
              <a:buFont typeface="Wingdings" pitchFamily="2" charset="2"/>
              <a:buNone/>
            </a:pPr>
            <a:r>
              <a:rPr lang="en-US" altLang="en-US" sz="2800" dirty="0">
                <a:latin typeface="Arial" charset="0"/>
                <a:cs typeface="Arial" charset="0"/>
              </a:rPr>
              <a:t> Example: In September 2019, </a:t>
            </a:r>
            <a:r>
              <a:rPr lang="en-US" altLang="en-US" sz="2800" i="1" dirty="0">
                <a:latin typeface="Arial" charset="0"/>
                <a:cs typeface="Arial" charset="0"/>
              </a:rPr>
              <a:t>Toronto Sticks Company</a:t>
            </a:r>
            <a:r>
              <a:rPr lang="en-US" altLang="en-US" sz="2800" dirty="0">
                <a:latin typeface="Arial" charset="0"/>
                <a:cs typeface="Arial" charset="0"/>
              </a:rPr>
              <a:t> sold 700 hockey sticks at $60 each.  Toronto Sticks prepared the following sales budget for the next three months: </a:t>
            </a:r>
          </a:p>
        </p:txBody>
      </p:sp>
      <p:sp>
        <p:nvSpPr>
          <p:cNvPr id="2053" name="Rectangle 5"/>
          <p:cNvSpPr>
            <a:spLocks noGrp="1" noChangeArrowheads="1"/>
          </p:cNvSpPr>
          <p:nvPr>
            <p:ph type="title"/>
          </p:nvPr>
        </p:nvSpPr>
        <p:spPr>
          <a:xfrm>
            <a:off x="369888" y="274638"/>
            <a:ext cx="8382000" cy="1143000"/>
          </a:xfrm>
        </p:spPr>
        <p:txBody>
          <a:bodyPr/>
          <a:lstStyle/>
          <a:p>
            <a:r>
              <a:rPr lang="en-US" altLang="en-US" b="1" dirty="0"/>
              <a:t>Sales Budget </a:t>
            </a:r>
            <a:r>
              <a:rPr lang="en-US" altLang="en-US" sz="3600" b="1" dirty="0"/>
              <a:t>(Pt. 2)</a:t>
            </a:r>
            <a:endParaRPr lang="en-US" altLang="en-US" b="1" dirty="0"/>
          </a:p>
        </p:txBody>
      </p:sp>
      <p:sp>
        <p:nvSpPr>
          <p:cNvPr id="10" name="Rounded Rectangle 16">
            <a:extLst>
              <a:ext uri="{FF2B5EF4-FFF2-40B4-BE49-F238E27FC236}">
                <a16:creationId xmlns:a16="http://schemas.microsoft.com/office/drawing/2014/main" id="{295305D1-754C-45EC-97DA-796818AD188D}"/>
              </a:ext>
            </a:extLst>
          </p:cNvPr>
          <p:cNvSpPr/>
          <p:nvPr/>
        </p:nvSpPr>
        <p:spPr>
          <a:xfrm>
            <a:off x="76200" y="6574821"/>
            <a:ext cx="6553200" cy="23013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
        <p:nvSpPr>
          <p:cNvPr id="11" name="Rectangle 10">
            <a:extLst>
              <a:ext uri="{FF2B5EF4-FFF2-40B4-BE49-F238E27FC236}">
                <a16:creationId xmlns:a16="http://schemas.microsoft.com/office/drawing/2014/main" id="{5917DD58-45A3-7045-BE86-99B155F3D57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D0D8D820-E1B1-FA4D-84F2-CFAC04F42D3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pic>
        <p:nvPicPr>
          <p:cNvPr id="9" name="Picture 8">
            <a:extLst>
              <a:ext uri="{FF2B5EF4-FFF2-40B4-BE49-F238E27FC236}">
                <a16:creationId xmlns:a16="http://schemas.microsoft.com/office/drawing/2014/main" id="{999F6C65-215A-4070-AD5B-9A330ADA25CA}"/>
              </a:ext>
            </a:extLst>
          </p:cNvPr>
          <p:cNvPicPr>
            <a:picLocks noChangeAspect="1"/>
          </p:cNvPicPr>
          <p:nvPr/>
        </p:nvPicPr>
        <p:blipFill>
          <a:blip r:embed="rId3"/>
          <a:stretch>
            <a:fillRect/>
          </a:stretch>
        </p:blipFill>
        <p:spPr>
          <a:xfrm>
            <a:off x="809841" y="4021747"/>
            <a:ext cx="7448117" cy="1623934"/>
          </a:xfrm>
          <a:prstGeom prst="rect">
            <a:avLst/>
          </a:prstGeom>
        </p:spPr>
      </p:pic>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417545" y="328971"/>
            <a:ext cx="8534400" cy="1143000"/>
          </a:xfrm>
        </p:spPr>
        <p:txBody>
          <a:bodyPr>
            <a:noAutofit/>
          </a:bodyPr>
          <a:lstStyle/>
          <a:p>
            <a:pPr>
              <a:defRPr/>
            </a:pPr>
            <a:r>
              <a:rPr lang="en-US" b="1" dirty="0"/>
              <a:t>Production Budget</a:t>
            </a:r>
          </a:p>
        </p:txBody>
      </p:sp>
      <p:sp>
        <p:nvSpPr>
          <p:cNvPr id="4" name="TextBox 3"/>
          <p:cNvSpPr txBox="1"/>
          <p:nvPr/>
        </p:nvSpPr>
        <p:spPr>
          <a:xfrm>
            <a:off x="762000" y="5578614"/>
            <a:ext cx="7620000" cy="707886"/>
          </a:xfrm>
          <a:prstGeom prst="rect">
            <a:avLst/>
          </a:prstGeom>
          <a:solidFill>
            <a:schemeClr val="bg1">
              <a:lumMod val="95000"/>
            </a:schemeClr>
          </a:solidFill>
        </p:spPr>
        <p:txBody>
          <a:bodyPr wrap="square" rtlCol="0">
            <a:spAutoFit/>
          </a:bodyPr>
          <a:lstStyle/>
          <a:p>
            <a:pPr algn="ctr"/>
            <a:r>
              <a:rPr lang="en-US" altLang="en-US" sz="2000" b="1" dirty="0"/>
              <a:t>Note: A production budget does not show costs; it is always expressed in </a:t>
            </a:r>
            <a:r>
              <a:rPr lang="en-US" altLang="en-US" sz="2000" b="1" u="sng" dirty="0"/>
              <a:t>units</a:t>
            </a:r>
            <a:r>
              <a:rPr lang="en-US" altLang="en-US" sz="2000" b="1" dirty="0"/>
              <a:t> of product. </a:t>
            </a:r>
            <a:endParaRPr lang="en-US" sz="2000" b="1" dirty="0"/>
          </a:p>
        </p:txBody>
      </p:sp>
      <p:sp>
        <p:nvSpPr>
          <p:cNvPr id="5" name="TextBox 4"/>
          <p:cNvSpPr txBox="1"/>
          <p:nvPr/>
        </p:nvSpPr>
        <p:spPr>
          <a:xfrm>
            <a:off x="301302" y="1197979"/>
            <a:ext cx="8537898" cy="830997"/>
          </a:xfrm>
          <a:prstGeom prst="rect">
            <a:avLst/>
          </a:prstGeom>
          <a:solidFill>
            <a:schemeClr val="bg1">
              <a:lumMod val="95000"/>
            </a:schemeClr>
          </a:solidFill>
        </p:spPr>
        <p:txBody>
          <a:bodyPr wrap="square" rtlCol="0">
            <a:spAutoFit/>
          </a:bodyPr>
          <a:lstStyle/>
          <a:p>
            <a:pPr algn="ctr"/>
            <a:r>
              <a:rPr lang="en-US" sz="2400" dirty="0"/>
              <a:t>A manufacturer prepares a production budget, which shows the number of units to be produced in a period.</a:t>
            </a:r>
            <a:endParaRPr lang="en-US" altLang="en-US" sz="2400" dirty="0"/>
          </a:p>
        </p:txBody>
      </p:sp>
      <p:sp>
        <p:nvSpPr>
          <p:cNvPr id="6" name="Flowchart: Document 5"/>
          <p:cNvSpPr/>
          <p:nvPr/>
        </p:nvSpPr>
        <p:spPr>
          <a:xfrm>
            <a:off x="742950" y="2288384"/>
            <a:ext cx="7010400" cy="144541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r>
              <a:rPr lang="en-US" sz="2400" b="1"/>
              <a:t>The production budget is based on the unit sales projected in the sales budget, along with inventory considerations.</a:t>
            </a:r>
            <a:endParaRPr lang="en-US" altLang="en-US" sz="2400" b="1" dirty="0"/>
          </a:p>
        </p:txBody>
      </p:sp>
      <p:sp>
        <p:nvSpPr>
          <p:cNvPr id="10" name="TextBox 9"/>
          <p:cNvSpPr txBox="1"/>
          <p:nvPr/>
        </p:nvSpPr>
        <p:spPr>
          <a:xfrm>
            <a:off x="7753350" y="336886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20.5</a:t>
            </a:r>
          </a:p>
        </p:txBody>
      </p:sp>
      <p:sp>
        <p:nvSpPr>
          <p:cNvPr id="12" name="Rounded Rectangle 16">
            <a:extLst>
              <a:ext uri="{FF2B5EF4-FFF2-40B4-BE49-F238E27FC236}">
                <a16:creationId xmlns:a16="http://schemas.microsoft.com/office/drawing/2014/main" id="{FB83FFEE-7307-4A8B-81DA-29384428E30D}"/>
              </a:ext>
            </a:extLst>
          </p:cNvPr>
          <p:cNvSpPr/>
          <p:nvPr/>
        </p:nvSpPr>
        <p:spPr>
          <a:xfrm>
            <a:off x="76200" y="6601674"/>
            <a:ext cx="6629400" cy="22490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pic>
        <p:nvPicPr>
          <p:cNvPr id="7" name="Picture 6">
            <a:extLst>
              <a:ext uri="{FF2B5EF4-FFF2-40B4-BE49-F238E27FC236}">
                <a16:creationId xmlns:a16="http://schemas.microsoft.com/office/drawing/2014/main" id="{DFE020E5-F26A-4B57-9E80-995207DD71F8}"/>
              </a:ext>
            </a:extLst>
          </p:cNvPr>
          <p:cNvPicPr>
            <a:picLocks noChangeAspect="1"/>
          </p:cNvPicPr>
          <p:nvPr/>
        </p:nvPicPr>
        <p:blipFill>
          <a:blip r:embed="rId3"/>
          <a:stretch>
            <a:fillRect/>
          </a:stretch>
        </p:blipFill>
        <p:spPr>
          <a:xfrm>
            <a:off x="727364" y="4050123"/>
            <a:ext cx="7654636" cy="1213317"/>
          </a:xfrm>
          <a:prstGeom prst="rect">
            <a:avLst/>
          </a:prstGeom>
        </p:spPr>
      </p:pic>
      <p:sp>
        <p:nvSpPr>
          <p:cNvPr id="14" name="Rectangle 13">
            <a:extLst>
              <a:ext uri="{FF2B5EF4-FFF2-40B4-BE49-F238E27FC236}">
                <a16:creationId xmlns:a16="http://schemas.microsoft.com/office/drawing/2014/main" id="{95398B94-212D-574A-B139-197FD50AA6A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5CD49418-6728-EE42-8F25-FA06C856F21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2344924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417545" y="328971"/>
            <a:ext cx="8534400" cy="1143000"/>
          </a:xfrm>
        </p:spPr>
        <p:txBody>
          <a:bodyPr>
            <a:noAutofit/>
          </a:bodyPr>
          <a:lstStyle/>
          <a:p>
            <a:pPr>
              <a:defRPr/>
            </a:pPr>
            <a:r>
              <a:rPr lang="en-US" b="1" dirty="0"/>
              <a:t>Production Budget </a:t>
            </a:r>
            <a:r>
              <a:rPr lang="en-US" sz="3200" b="1" dirty="0"/>
              <a:t>(continued)</a:t>
            </a:r>
            <a:endParaRPr lang="en-US" b="1" dirty="0"/>
          </a:p>
        </p:txBody>
      </p:sp>
      <p:sp>
        <p:nvSpPr>
          <p:cNvPr id="5" name="TextBox 4"/>
          <p:cNvSpPr txBox="1"/>
          <p:nvPr/>
        </p:nvSpPr>
        <p:spPr>
          <a:xfrm>
            <a:off x="301302" y="1302603"/>
            <a:ext cx="8537898" cy="830997"/>
          </a:xfrm>
          <a:prstGeom prst="rect">
            <a:avLst/>
          </a:prstGeom>
          <a:solidFill>
            <a:schemeClr val="bg1">
              <a:lumMod val="95000"/>
            </a:schemeClr>
          </a:solidFill>
        </p:spPr>
        <p:txBody>
          <a:bodyPr wrap="square" rtlCol="0">
            <a:spAutoFit/>
          </a:bodyPr>
          <a:lstStyle/>
          <a:p>
            <a:pPr algn="ctr"/>
            <a:r>
              <a:rPr lang="en-US" sz="2400" dirty="0"/>
              <a:t>The production budget is based on the unit sales projected in the sales budget, along with inventory considerations.</a:t>
            </a:r>
            <a:endParaRPr lang="en-US" altLang="en-US" sz="2400" dirty="0"/>
          </a:p>
        </p:txBody>
      </p:sp>
      <p:sp>
        <p:nvSpPr>
          <p:cNvPr id="9" name="TextBox 8"/>
          <p:cNvSpPr txBox="1"/>
          <p:nvPr/>
        </p:nvSpPr>
        <p:spPr>
          <a:xfrm>
            <a:off x="7768171" y="238093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20.6</a:t>
            </a:r>
          </a:p>
        </p:txBody>
      </p:sp>
      <p:pic>
        <p:nvPicPr>
          <p:cNvPr id="3" name="Picture 2">
            <a:extLst>
              <a:ext uri="{FF2B5EF4-FFF2-40B4-BE49-F238E27FC236}">
                <a16:creationId xmlns:a16="http://schemas.microsoft.com/office/drawing/2014/main" id="{11C346F5-04C2-4DA7-B191-191AA64C28B6}"/>
              </a:ext>
            </a:extLst>
          </p:cNvPr>
          <p:cNvPicPr>
            <a:picLocks noChangeAspect="1"/>
          </p:cNvPicPr>
          <p:nvPr/>
        </p:nvPicPr>
        <p:blipFill>
          <a:blip r:embed="rId3"/>
          <a:stretch>
            <a:fillRect/>
          </a:stretch>
        </p:blipFill>
        <p:spPr>
          <a:xfrm>
            <a:off x="682345" y="2354520"/>
            <a:ext cx="6937655" cy="2474505"/>
          </a:xfrm>
          <a:prstGeom prst="rect">
            <a:avLst/>
          </a:prstGeom>
        </p:spPr>
      </p:pic>
      <p:sp>
        <p:nvSpPr>
          <p:cNvPr id="13" name="Rectangle 12">
            <a:extLst>
              <a:ext uri="{FF2B5EF4-FFF2-40B4-BE49-F238E27FC236}">
                <a16:creationId xmlns:a16="http://schemas.microsoft.com/office/drawing/2014/main" id="{A424368E-0004-DD4B-AC48-6BB3E018598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DB4EA944-D734-8C43-96C4-5E0E80918C2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
        <p:nvSpPr>
          <p:cNvPr id="15" name="Rounded Rectangle 16">
            <a:extLst>
              <a:ext uri="{FF2B5EF4-FFF2-40B4-BE49-F238E27FC236}">
                <a16:creationId xmlns:a16="http://schemas.microsoft.com/office/drawing/2014/main" id="{FFD0431D-1E5E-984A-9FE3-5D50A2C16E7B}"/>
              </a:ext>
            </a:extLst>
          </p:cNvPr>
          <p:cNvSpPr/>
          <p:nvPr/>
        </p:nvSpPr>
        <p:spPr>
          <a:xfrm>
            <a:off x="76200" y="6601674"/>
            <a:ext cx="6629400" cy="22490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Tree>
    <p:extLst>
      <p:ext uri="{BB962C8B-B14F-4D97-AF65-F5344CB8AC3E}">
        <p14:creationId xmlns:p14="http://schemas.microsoft.com/office/powerpoint/2010/main" val="3485220951"/>
      </p:ext>
    </p:extLst>
  </p:cSld>
  <p:clrMapOvr>
    <a:masterClrMapping/>
  </p:clrMapOvr>
  <p:transition spd="med">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41863" y="283397"/>
            <a:ext cx="8534400" cy="1143000"/>
          </a:xfrm>
        </p:spPr>
        <p:txBody>
          <a:bodyPr>
            <a:noAutofit/>
          </a:bodyPr>
          <a:lstStyle/>
          <a:p>
            <a:pPr>
              <a:defRPr/>
            </a:pPr>
            <a:r>
              <a:rPr lang="en-US" b="1" dirty="0"/>
              <a:t>Direct Materials Budget</a:t>
            </a:r>
          </a:p>
        </p:txBody>
      </p:sp>
      <p:sp>
        <p:nvSpPr>
          <p:cNvPr id="5" name="TextBox 4"/>
          <p:cNvSpPr txBox="1"/>
          <p:nvPr/>
        </p:nvSpPr>
        <p:spPr>
          <a:xfrm>
            <a:off x="408992" y="1138262"/>
            <a:ext cx="8504853"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direct materials budget </a:t>
            </a:r>
            <a:r>
              <a:rPr lang="en-US" sz="2400" dirty="0"/>
              <a:t>shows the budgeted costs for the direct materials that will need to be purchased to satisfy the estimated production for the period</a:t>
            </a:r>
          </a:p>
        </p:txBody>
      </p:sp>
      <p:sp>
        <p:nvSpPr>
          <p:cNvPr id="9" name="TextBox 8"/>
          <p:cNvSpPr txBox="1"/>
          <p:nvPr/>
        </p:nvSpPr>
        <p:spPr>
          <a:xfrm>
            <a:off x="7847045" y="24853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20.7</a:t>
            </a:r>
          </a:p>
        </p:txBody>
      </p:sp>
      <p:sp>
        <p:nvSpPr>
          <p:cNvPr id="10" name="Rounded Rectangle 16">
            <a:extLst>
              <a:ext uri="{FF2B5EF4-FFF2-40B4-BE49-F238E27FC236}">
                <a16:creationId xmlns:a16="http://schemas.microsoft.com/office/drawing/2014/main" id="{80B6C134-53F3-478B-AB1F-1EAB91035048}"/>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pic>
        <p:nvPicPr>
          <p:cNvPr id="3" name="Picture 2">
            <a:extLst>
              <a:ext uri="{FF2B5EF4-FFF2-40B4-BE49-F238E27FC236}">
                <a16:creationId xmlns:a16="http://schemas.microsoft.com/office/drawing/2014/main" id="{AA24189B-D564-4E64-9EE2-C9B6CEDB6A74}"/>
              </a:ext>
            </a:extLst>
          </p:cNvPr>
          <p:cNvPicPr>
            <a:picLocks noChangeAspect="1"/>
          </p:cNvPicPr>
          <p:nvPr/>
        </p:nvPicPr>
        <p:blipFill>
          <a:blip r:embed="rId3"/>
          <a:stretch>
            <a:fillRect/>
          </a:stretch>
        </p:blipFill>
        <p:spPr>
          <a:xfrm>
            <a:off x="560528" y="2480845"/>
            <a:ext cx="7276126" cy="3106917"/>
          </a:xfrm>
          <a:prstGeom prst="rect">
            <a:avLst/>
          </a:prstGeom>
        </p:spPr>
      </p:pic>
      <p:sp>
        <p:nvSpPr>
          <p:cNvPr id="12" name="Rectangle 11">
            <a:extLst>
              <a:ext uri="{FF2B5EF4-FFF2-40B4-BE49-F238E27FC236}">
                <a16:creationId xmlns:a16="http://schemas.microsoft.com/office/drawing/2014/main" id="{CAF5F2BC-22E7-EC45-B339-0C2F81434D7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5C987B32-D8AC-A14E-9BDC-7F88A1BF5D3A}"/>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8586038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57907" y="432554"/>
            <a:ext cx="8534400" cy="1143000"/>
          </a:xfrm>
        </p:spPr>
        <p:txBody>
          <a:bodyPr>
            <a:noAutofit/>
          </a:bodyPr>
          <a:lstStyle/>
          <a:p>
            <a:pPr>
              <a:defRPr/>
            </a:pPr>
            <a:r>
              <a:rPr lang="en-US" b="1" dirty="0"/>
              <a:t>Direct Labor Budget</a:t>
            </a:r>
          </a:p>
        </p:txBody>
      </p:sp>
      <p:sp>
        <p:nvSpPr>
          <p:cNvPr id="5" name="TextBox 4"/>
          <p:cNvSpPr txBox="1"/>
          <p:nvPr/>
        </p:nvSpPr>
        <p:spPr>
          <a:xfrm>
            <a:off x="563415" y="1377811"/>
            <a:ext cx="8123385"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direct labor budget </a:t>
            </a:r>
            <a:r>
              <a:rPr lang="en-US" sz="2400" dirty="0"/>
              <a:t>shows the budgeted costs for the direct labor that will be needed to satisfy the estimated production for the period.</a:t>
            </a:r>
          </a:p>
        </p:txBody>
      </p:sp>
      <p:sp>
        <p:nvSpPr>
          <p:cNvPr id="10" name="TextBox 9"/>
          <p:cNvSpPr txBox="1"/>
          <p:nvPr/>
        </p:nvSpPr>
        <p:spPr>
          <a:xfrm>
            <a:off x="7620000" y="27346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20.8</a:t>
            </a:r>
          </a:p>
        </p:txBody>
      </p:sp>
      <p:sp>
        <p:nvSpPr>
          <p:cNvPr id="11" name="Rounded Rectangle 16">
            <a:extLst>
              <a:ext uri="{FF2B5EF4-FFF2-40B4-BE49-F238E27FC236}">
                <a16:creationId xmlns:a16="http://schemas.microsoft.com/office/drawing/2014/main" id="{6DDA4C18-7CC2-4CB0-BFB4-C0034CFE5876}"/>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pic>
        <p:nvPicPr>
          <p:cNvPr id="3" name="Picture 2">
            <a:extLst>
              <a:ext uri="{FF2B5EF4-FFF2-40B4-BE49-F238E27FC236}">
                <a16:creationId xmlns:a16="http://schemas.microsoft.com/office/drawing/2014/main" id="{FFC7DB41-35F7-40AD-A450-EA182B42F4CF}"/>
              </a:ext>
            </a:extLst>
          </p:cNvPr>
          <p:cNvPicPr>
            <a:picLocks noChangeAspect="1"/>
          </p:cNvPicPr>
          <p:nvPr/>
        </p:nvPicPr>
        <p:blipFill>
          <a:blip r:embed="rId3"/>
          <a:stretch>
            <a:fillRect/>
          </a:stretch>
        </p:blipFill>
        <p:spPr>
          <a:xfrm>
            <a:off x="436418" y="2644872"/>
            <a:ext cx="7235002" cy="2332725"/>
          </a:xfrm>
          <a:prstGeom prst="rect">
            <a:avLst/>
          </a:prstGeom>
        </p:spPr>
      </p:pic>
      <p:sp>
        <p:nvSpPr>
          <p:cNvPr id="12" name="Rectangle 11">
            <a:extLst>
              <a:ext uri="{FF2B5EF4-FFF2-40B4-BE49-F238E27FC236}">
                <a16:creationId xmlns:a16="http://schemas.microsoft.com/office/drawing/2014/main" id="{D4010671-FCC4-AA44-A22B-058D3502353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24149957-45E6-6949-B45E-1A1BEDC3E5C1}"/>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57931458"/>
      </p:ext>
    </p:extLst>
  </p:cSld>
  <p:clrMapOvr>
    <a:masterClrMapping/>
  </p:clrMapOvr>
  <p:transition spd="med">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17964C-3D6D-48A2-A025-8666B5BA212A}"/>
              </a:ext>
            </a:extLst>
          </p:cNvPr>
          <p:cNvPicPr>
            <a:picLocks noChangeAspect="1"/>
          </p:cNvPicPr>
          <p:nvPr/>
        </p:nvPicPr>
        <p:blipFill>
          <a:blip r:embed="rId3"/>
          <a:stretch>
            <a:fillRect/>
          </a:stretch>
        </p:blipFill>
        <p:spPr>
          <a:xfrm>
            <a:off x="378737" y="2586322"/>
            <a:ext cx="7622263" cy="2368207"/>
          </a:xfrm>
          <a:prstGeom prst="rect">
            <a:avLst/>
          </a:prstGeom>
        </p:spPr>
      </p:pic>
      <p:sp>
        <p:nvSpPr>
          <p:cNvPr id="4" name="Title 4"/>
          <p:cNvSpPr>
            <a:spLocks noGrp="1"/>
          </p:cNvSpPr>
          <p:nvPr>
            <p:ph type="title"/>
          </p:nvPr>
        </p:nvSpPr>
        <p:spPr>
          <a:xfrm>
            <a:off x="283758" y="533400"/>
            <a:ext cx="8534400" cy="948455"/>
          </a:xfrm>
        </p:spPr>
        <p:txBody>
          <a:bodyPr>
            <a:noAutofit/>
          </a:bodyPr>
          <a:lstStyle/>
          <a:p>
            <a:pPr>
              <a:defRPr/>
            </a:pPr>
            <a:r>
              <a:rPr lang="en-US" b="1" dirty="0"/>
              <a:t>Factory Overhead Budget</a:t>
            </a:r>
          </a:p>
        </p:txBody>
      </p:sp>
      <p:sp>
        <p:nvSpPr>
          <p:cNvPr id="5" name="TextBox 4"/>
          <p:cNvSpPr txBox="1"/>
          <p:nvPr/>
        </p:nvSpPr>
        <p:spPr>
          <a:xfrm>
            <a:off x="283757" y="1309640"/>
            <a:ext cx="8534400" cy="1200329"/>
          </a:xfrm>
          <a:prstGeom prst="rect">
            <a:avLst/>
          </a:prstGeom>
          <a:solidFill>
            <a:schemeClr val="bg1">
              <a:lumMod val="95000"/>
            </a:schemeClr>
          </a:solidFill>
        </p:spPr>
        <p:txBody>
          <a:bodyPr wrap="square" rtlCol="0">
            <a:spAutoFit/>
          </a:bodyPr>
          <a:lstStyle/>
          <a:p>
            <a:pPr algn="ctr"/>
            <a:r>
              <a:rPr lang="en-US" sz="2400" b="1" dirty="0"/>
              <a:t>The factory overhead budget shows the budgeted costs for factory overhead that are needed to complete the estimated production for the period. </a:t>
            </a:r>
          </a:p>
        </p:txBody>
      </p:sp>
      <p:sp>
        <p:nvSpPr>
          <p:cNvPr id="8" name="TextBox 7"/>
          <p:cNvSpPr txBox="1"/>
          <p:nvPr/>
        </p:nvSpPr>
        <p:spPr>
          <a:xfrm>
            <a:off x="308663" y="5573177"/>
            <a:ext cx="8509494" cy="646331"/>
          </a:xfrm>
          <a:prstGeom prst="rect">
            <a:avLst/>
          </a:prstGeom>
          <a:solidFill>
            <a:schemeClr val="accent1">
              <a:lumMod val="20000"/>
              <a:lumOff val="80000"/>
            </a:schemeClr>
          </a:solidFill>
        </p:spPr>
        <p:txBody>
          <a:bodyPr wrap="square" rtlCol="0">
            <a:spAutoFit/>
          </a:bodyPr>
          <a:lstStyle/>
          <a:p>
            <a:pPr algn="ctr"/>
            <a:r>
              <a:rPr lang="en-US" altLang="en-US" b="1" dirty="0"/>
              <a:t>The variable portion of factory overhead is assigned at the rate of $2.50 per unit of production. The fixed overhead is $1,500 per month.</a:t>
            </a:r>
          </a:p>
        </p:txBody>
      </p:sp>
      <p:sp>
        <p:nvSpPr>
          <p:cNvPr id="12" name="TextBox 11"/>
          <p:cNvSpPr txBox="1"/>
          <p:nvPr/>
        </p:nvSpPr>
        <p:spPr>
          <a:xfrm>
            <a:off x="8001000" y="2604804"/>
            <a:ext cx="1001486"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20.9</a:t>
            </a:r>
          </a:p>
        </p:txBody>
      </p:sp>
      <p:sp>
        <p:nvSpPr>
          <p:cNvPr id="13" name="Rounded Rectangle 16">
            <a:extLst>
              <a:ext uri="{FF2B5EF4-FFF2-40B4-BE49-F238E27FC236}">
                <a16:creationId xmlns:a16="http://schemas.microsoft.com/office/drawing/2014/main" id="{641032EC-49ED-430B-8B60-C560B6394978}"/>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
        <p:nvSpPr>
          <p:cNvPr id="14" name="Rectangle 13">
            <a:extLst>
              <a:ext uri="{FF2B5EF4-FFF2-40B4-BE49-F238E27FC236}">
                <a16:creationId xmlns:a16="http://schemas.microsoft.com/office/drawing/2014/main" id="{A7604480-777D-3244-A2DB-6F2A475E49E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3BCA082F-D8C4-074B-9A75-3C6F98988AD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22360301"/>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533400"/>
            <a:ext cx="8534400" cy="852930"/>
          </a:xfrm>
        </p:spPr>
        <p:txBody>
          <a:bodyPr>
            <a:noAutofit/>
          </a:bodyPr>
          <a:lstStyle/>
          <a:p>
            <a:pPr>
              <a:defRPr/>
            </a:pPr>
            <a:r>
              <a:rPr lang="en-US" b="1" dirty="0"/>
              <a:t>Product Cost Per Unit</a:t>
            </a:r>
          </a:p>
        </p:txBody>
      </p:sp>
      <p:sp>
        <p:nvSpPr>
          <p:cNvPr id="5" name="TextBox 4"/>
          <p:cNvSpPr txBox="1"/>
          <p:nvPr/>
        </p:nvSpPr>
        <p:spPr>
          <a:xfrm>
            <a:off x="302808" y="1310581"/>
            <a:ext cx="8534400" cy="1200329"/>
          </a:xfrm>
          <a:prstGeom prst="rect">
            <a:avLst/>
          </a:prstGeom>
          <a:solidFill>
            <a:schemeClr val="bg1">
              <a:lumMod val="95000"/>
            </a:schemeClr>
          </a:solidFill>
        </p:spPr>
        <p:txBody>
          <a:bodyPr wrap="square" rtlCol="0">
            <a:spAutoFit/>
          </a:bodyPr>
          <a:lstStyle/>
          <a:p>
            <a:pPr algn="ctr"/>
            <a:r>
              <a:rPr lang="en-US" sz="2400" b="1" dirty="0"/>
              <a:t>TSC’s can compute product cost per unit from the three manufacturing budgets (direct materials, direct labor, and factory overhead). </a:t>
            </a:r>
          </a:p>
        </p:txBody>
      </p:sp>
      <p:sp>
        <p:nvSpPr>
          <p:cNvPr id="13" name="Rounded Rectangle 12"/>
          <p:cNvSpPr/>
          <p:nvPr/>
        </p:nvSpPr>
        <p:spPr>
          <a:xfrm>
            <a:off x="465729" y="2528472"/>
            <a:ext cx="8208558" cy="1152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Narrow" panose="020B0606020202030204" pitchFamily="34" charset="0"/>
              </a:rPr>
              <a:t>For budgeting purposes, TSC assumes it will normally produce 3,000 units of product each quarter, yielding fixed overhead of $1.50 per unit. TSC’s other product costs are all variable.</a:t>
            </a:r>
            <a:endParaRPr lang="en-US" sz="2400" b="1" dirty="0">
              <a:latin typeface="Arial Narrow" panose="020B0606020202030204" pitchFamily="34" charset="0"/>
            </a:endParaRPr>
          </a:p>
        </p:txBody>
      </p:sp>
      <p:sp>
        <p:nvSpPr>
          <p:cNvPr id="10" name="TextBox 9"/>
          <p:cNvSpPr txBox="1"/>
          <p:nvPr/>
        </p:nvSpPr>
        <p:spPr>
          <a:xfrm>
            <a:off x="7652746" y="39008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20.10</a:t>
            </a:r>
          </a:p>
        </p:txBody>
      </p:sp>
      <p:sp>
        <p:nvSpPr>
          <p:cNvPr id="11" name="Rounded Rectangle 16">
            <a:extLst>
              <a:ext uri="{FF2B5EF4-FFF2-40B4-BE49-F238E27FC236}">
                <a16:creationId xmlns:a16="http://schemas.microsoft.com/office/drawing/2014/main" id="{14217D23-3A72-47FB-ABCF-AEF0469E72FF}"/>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pic>
        <p:nvPicPr>
          <p:cNvPr id="3" name="Picture 2">
            <a:extLst>
              <a:ext uri="{FF2B5EF4-FFF2-40B4-BE49-F238E27FC236}">
                <a16:creationId xmlns:a16="http://schemas.microsoft.com/office/drawing/2014/main" id="{818B6754-B1B1-4C2B-9659-27727F5A787A}"/>
              </a:ext>
            </a:extLst>
          </p:cNvPr>
          <p:cNvPicPr>
            <a:picLocks noChangeAspect="1"/>
          </p:cNvPicPr>
          <p:nvPr/>
        </p:nvPicPr>
        <p:blipFill>
          <a:blip r:embed="rId3"/>
          <a:stretch>
            <a:fillRect/>
          </a:stretch>
        </p:blipFill>
        <p:spPr>
          <a:xfrm>
            <a:off x="1713025" y="3830077"/>
            <a:ext cx="5717949" cy="2526273"/>
          </a:xfrm>
          <a:prstGeom prst="rect">
            <a:avLst/>
          </a:prstGeom>
        </p:spPr>
      </p:pic>
      <p:sp>
        <p:nvSpPr>
          <p:cNvPr id="12" name="Rectangle 11">
            <a:extLst>
              <a:ext uri="{FF2B5EF4-FFF2-40B4-BE49-F238E27FC236}">
                <a16:creationId xmlns:a16="http://schemas.microsoft.com/office/drawing/2014/main" id="{8F455E70-9341-114E-8FB6-F99B8AC33D6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3B39694F-62B4-564E-A577-E4BFE41142E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7917578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83758" y="533400"/>
            <a:ext cx="8534400" cy="852930"/>
          </a:xfrm>
        </p:spPr>
        <p:txBody>
          <a:bodyPr>
            <a:noAutofit/>
          </a:bodyPr>
          <a:lstStyle/>
          <a:p>
            <a:pPr>
              <a:defRPr/>
            </a:pPr>
            <a:r>
              <a:rPr lang="en-US" b="1" dirty="0"/>
              <a:t>Cost of goods sold budget</a:t>
            </a:r>
          </a:p>
        </p:txBody>
      </p:sp>
      <p:sp>
        <p:nvSpPr>
          <p:cNvPr id="13" name="Rounded Rectangle 12"/>
          <p:cNvSpPr/>
          <p:nvPr/>
        </p:nvSpPr>
        <p:spPr>
          <a:xfrm>
            <a:off x="445477" y="1288337"/>
            <a:ext cx="8208558" cy="1152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The product cost per unit is used to prepare the:</a:t>
            </a:r>
          </a:p>
          <a:p>
            <a:pPr marL="342900" indent="-342900" algn="ctr">
              <a:buFont typeface="Arial" panose="020B0604020202020204" pitchFamily="34" charset="0"/>
              <a:buChar char="•"/>
            </a:pPr>
            <a:r>
              <a:rPr lang="en-US" sz="2400" b="1" dirty="0">
                <a:latin typeface="Arial Narrow" panose="020B0606020202030204" pitchFamily="34" charset="0"/>
              </a:rPr>
              <a:t>Cost of goods sold budget</a:t>
            </a:r>
          </a:p>
          <a:p>
            <a:pPr marL="342900" indent="-342900" algn="ctr">
              <a:buFont typeface="Arial" panose="020B0604020202020204" pitchFamily="34" charset="0"/>
              <a:buChar char="•"/>
            </a:pPr>
            <a:r>
              <a:rPr lang="en-US" sz="2400" b="1" dirty="0">
                <a:latin typeface="Arial Narrow" panose="020B0606020202030204" pitchFamily="34" charset="0"/>
              </a:rPr>
              <a:t>Budgeted income statement</a:t>
            </a:r>
          </a:p>
        </p:txBody>
      </p:sp>
      <p:sp>
        <p:nvSpPr>
          <p:cNvPr id="10" name="TextBox 9"/>
          <p:cNvSpPr txBox="1"/>
          <p:nvPr/>
        </p:nvSpPr>
        <p:spPr>
          <a:xfrm>
            <a:off x="7620000" y="41876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20.10</a:t>
            </a:r>
          </a:p>
        </p:txBody>
      </p:sp>
      <p:sp>
        <p:nvSpPr>
          <p:cNvPr id="11" name="Rounded Rectangle 16">
            <a:extLst>
              <a:ext uri="{FF2B5EF4-FFF2-40B4-BE49-F238E27FC236}">
                <a16:creationId xmlns:a16="http://schemas.microsoft.com/office/drawing/2014/main" id="{14217D23-3A72-47FB-ABCF-AEF0469E72FF}"/>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pic>
        <p:nvPicPr>
          <p:cNvPr id="6" name="Picture 5">
            <a:extLst>
              <a:ext uri="{FF2B5EF4-FFF2-40B4-BE49-F238E27FC236}">
                <a16:creationId xmlns:a16="http://schemas.microsoft.com/office/drawing/2014/main" id="{89073DC5-9CBB-4340-82D0-BC3AB1F2E70E}"/>
              </a:ext>
            </a:extLst>
          </p:cNvPr>
          <p:cNvPicPr>
            <a:picLocks noChangeAspect="1"/>
          </p:cNvPicPr>
          <p:nvPr/>
        </p:nvPicPr>
        <p:blipFill>
          <a:blip r:embed="rId3"/>
          <a:stretch>
            <a:fillRect/>
          </a:stretch>
        </p:blipFill>
        <p:spPr>
          <a:xfrm>
            <a:off x="1736534" y="4240040"/>
            <a:ext cx="5626443" cy="2123647"/>
          </a:xfrm>
          <a:prstGeom prst="rect">
            <a:avLst/>
          </a:prstGeom>
        </p:spPr>
      </p:pic>
      <p:pic>
        <p:nvPicPr>
          <p:cNvPr id="3" name="Picture 2">
            <a:extLst>
              <a:ext uri="{FF2B5EF4-FFF2-40B4-BE49-F238E27FC236}">
                <a16:creationId xmlns:a16="http://schemas.microsoft.com/office/drawing/2014/main" id="{C8A9BB9A-7F5B-48E9-8A8E-3F00F65B7F38}"/>
              </a:ext>
            </a:extLst>
          </p:cNvPr>
          <p:cNvPicPr>
            <a:picLocks noChangeAspect="1"/>
          </p:cNvPicPr>
          <p:nvPr/>
        </p:nvPicPr>
        <p:blipFill>
          <a:blip r:embed="rId4"/>
          <a:stretch>
            <a:fillRect/>
          </a:stretch>
        </p:blipFill>
        <p:spPr>
          <a:xfrm>
            <a:off x="3163058" y="2477325"/>
            <a:ext cx="2773396" cy="1686912"/>
          </a:xfrm>
          <a:prstGeom prst="rect">
            <a:avLst/>
          </a:prstGeom>
        </p:spPr>
      </p:pic>
      <p:sp>
        <p:nvSpPr>
          <p:cNvPr id="12" name="Rectangle 11">
            <a:extLst>
              <a:ext uri="{FF2B5EF4-FFF2-40B4-BE49-F238E27FC236}">
                <a16:creationId xmlns:a16="http://schemas.microsoft.com/office/drawing/2014/main" id="{FF404BBF-4A11-F640-A04D-BD737DE1EFB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8B239FBF-1C2B-7D4B-A6D2-B3B05E02E7D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62706374"/>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342900" y="5199843"/>
            <a:ext cx="8458200" cy="903181"/>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t>Let’s prepare the selling expense budget for </a:t>
            </a:r>
            <a:br>
              <a:rPr lang="en-US" altLang="en-US" sz="2000" b="1" dirty="0"/>
            </a:br>
            <a:r>
              <a:rPr lang="en-US" altLang="en-US" sz="2000" b="1" i="1" dirty="0"/>
              <a:t>Toronto Sticks Company</a:t>
            </a:r>
            <a:r>
              <a:rPr lang="en-US" altLang="en-US" sz="2000" b="1" dirty="0"/>
              <a:t>.</a:t>
            </a:r>
          </a:p>
        </p:txBody>
      </p:sp>
      <p:sp>
        <p:nvSpPr>
          <p:cNvPr id="5125" name="Rectangle 3"/>
          <p:cNvSpPr>
            <a:spLocks noChangeArrowheads="1"/>
          </p:cNvSpPr>
          <p:nvPr/>
        </p:nvSpPr>
        <p:spPr bwMode="auto">
          <a:xfrm>
            <a:off x="838200" y="2271996"/>
            <a:ext cx="7848600" cy="2438400"/>
          </a:xfrm>
          <a:prstGeom prst="rect">
            <a:avLst/>
          </a:prstGeom>
          <a:solidFill>
            <a:schemeClr val="accent1">
              <a:lumMod val="20000"/>
              <a:lumOff val="80000"/>
            </a:schemeClr>
          </a:solidFill>
          <a:ln>
            <a:noFill/>
          </a:ln>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400" b="1" dirty="0"/>
              <a:t>TSC pays sales commissions equal to 10% of total sales.</a:t>
            </a:r>
          </a:p>
          <a:p>
            <a:pPr eaLnBrk="1" hangingPunct="1">
              <a:lnSpc>
                <a:spcPct val="95000"/>
              </a:lnSpc>
              <a:spcBef>
                <a:spcPct val="40000"/>
              </a:spcBef>
              <a:buSzPct val="100000"/>
              <a:buFont typeface="Wingdings" pitchFamily="2" charset="2"/>
              <a:buChar char="§"/>
            </a:pPr>
            <a:r>
              <a:rPr lang="en-US" altLang="en-US" sz="2400" b="1" dirty="0"/>
              <a:t>TSC pays a monthly salary of $2,000 to its sales manager. </a:t>
            </a:r>
          </a:p>
        </p:txBody>
      </p:sp>
      <p:sp>
        <p:nvSpPr>
          <p:cNvPr id="5126" name="Rectangle 8"/>
          <p:cNvSpPr>
            <a:spLocks noGrp="1" noChangeArrowheads="1"/>
          </p:cNvSpPr>
          <p:nvPr>
            <p:ph type="title"/>
          </p:nvPr>
        </p:nvSpPr>
        <p:spPr>
          <a:xfrm>
            <a:off x="304800" y="274638"/>
            <a:ext cx="8534400" cy="1143000"/>
          </a:xfrm>
        </p:spPr>
        <p:txBody>
          <a:bodyPr/>
          <a:lstStyle/>
          <a:p>
            <a:r>
              <a:rPr lang="en-US" altLang="en-US" b="1" dirty="0"/>
              <a:t>Selling Expense Budget</a:t>
            </a:r>
          </a:p>
        </p:txBody>
      </p:sp>
      <p:sp>
        <p:nvSpPr>
          <p:cNvPr id="3" name="TextBox 2"/>
          <p:cNvSpPr txBox="1"/>
          <p:nvPr/>
        </p:nvSpPr>
        <p:spPr>
          <a:xfrm>
            <a:off x="152400" y="1162379"/>
            <a:ext cx="8839200" cy="830997"/>
          </a:xfrm>
          <a:prstGeom prst="rect">
            <a:avLst/>
          </a:prstGeom>
          <a:solidFill>
            <a:schemeClr val="bg1">
              <a:lumMod val="95000"/>
            </a:schemeClr>
          </a:solidFill>
        </p:spPr>
        <p:txBody>
          <a:bodyPr wrap="square" rtlCol="0">
            <a:spAutoFit/>
          </a:bodyPr>
          <a:lstStyle/>
          <a:p>
            <a:pPr algn="ctr"/>
            <a:r>
              <a:rPr lang="en-US" sz="2400" dirty="0"/>
              <a:t>The </a:t>
            </a:r>
            <a:r>
              <a:rPr lang="en-US" sz="2400" b="1" dirty="0"/>
              <a:t>selling expense budget </a:t>
            </a:r>
            <a:r>
              <a:rPr lang="en-US" sz="2400" dirty="0"/>
              <a:t>is an estimate of the types and amounts of selling expenses expected during the budget period.</a:t>
            </a:r>
          </a:p>
        </p:txBody>
      </p:sp>
      <p:sp>
        <p:nvSpPr>
          <p:cNvPr id="12" name="Rounded Rectangle 16">
            <a:extLst>
              <a:ext uri="{FF2B5EF4-FFF2-40B4-BE49-F238E27FC236}">
                <a16:creationId xmlns:a16="http://schemas.microsoft.com/office/drawing/2014/main" id="{31D31A6C-374B-4447-A7E1-0BCCEC1AB217}"/>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
        <p:nvSpPr>
          <p:cNvPr id="13" name="Rectangle 12">
            <a:extLst>
              <a:ext uri="{FF2B5EF4-FFF2-40B4-BE49-F238E27FC236}">
                <a16:creationId xmlns:a16="http://schemas.microsoft.com/office/drawing/2014/main" id="{1D6C3E74-ED95-4C43-B9B3-AED9609E92CF}"/>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2A4B563A-D194-7D4A-840A-722A89AF0284}"/>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709987-6BDC-4611-A355-A73BDB9A5408}"/>
              </a:ext>
            </a:extLst>
          </p:cNvPr>
          <p:cNvPicPr>
            <a:picLocks noChangeAspect="1"/>
          </p:cNvPicPr>
          <p:nvPr/>
        </p:nvPicPr>
        <p:blipFill>
          <a:blip r:embed="rId3"/>
          <a:stretch>
            <a:fillRect/>
          </a:stretch>
        </p:blipFill>
        <p:spPr>
          <a:xfrm>
            <a:off x="702057" y="1729741"/>
            <a:ext cx="8137143" cy="2338260"/>
          </a:xfrm>
          <a:prstGeom prst="rect">
            <a:avLst/>
          </a:prstGeom>
        </p:spPr>
      </p:pic>
      <p:sp>
        <p:nvSpPr>
          <p:cNvPr id="6152" name="Rectangle 8"/>
          <p:cNvSpPr>
            <a:spLocks noGrp="1" noChangeArrowheads="1"/>
          </p:cNvSpPr>
          <p:nvPr>
            <p:ph type="title"/>
          </p:nvPr>
        </p:nvSpPr>
        <p:spPr>
          <a:xfrm>
            <a:off x="287383" y="457200"/>
            <a:ext cx="8534400" cy="1143000"/>
          </a:xfrm>
        </p:spPr>
        <p:txBody>
          <a:bodyPr/>
          <a:lstStyle/>
          <a:p>
            <a:r>
              <a:rPr lang="en-US" altLang="en-US" b="1" dirty="0"/>
              <a:t>Selling Expense Budget</a:t>
            </a:r>
            <a:br>
              <a:rPr lang="en-US" altLang="en-US" b="1" dirty="0"/>
            </a:br>
            <a:r>
              <a:rPr lang="en-US" altLang="en-US" sz="2600" b="1" dirty="0"/>
              <a:t>(continued)</a:t>
            </a:r>
          </a:p>
        </p:txBody>
      </p:sp>
      <p:sp>
        <p:nvSpPr>
          <p:cNvPr id="6149" name="Line 6"/>
          <p:cNvSpPr>
            <a:spLocks noChangeShapeType="1"/>
          </p:cNvSpPr>
          <p:nvPr/>
        </p:nvSpPr>
        <p:spPr bwMode="auto">
          <a:xfrm flipV="1">
            <a:off x="4605658" y="3428999"/>
            <a:ext cx="602084" cy="1908111"/>
          </a:xfrm>
          <a:prstGeom prst="line">
            <a:avLst/>
          </a:prstGeom>
          <a:noFill/>
          <a:ln w="38100">
            <a:solidFill>
              <a:srgbClr val="0070C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6148" name="AutoShape 5"/>
          <p:cNvSpPr>
            <a:spLocks noChangeArrowheads="1"/>
          </p:cNvSpPr>
          <p:nvPr/>
        </p:nvSpPr>
        <p:spPr bwMode="auto">
          <a:xfrm>
            <a:off x="3682999" y="3533986"/>
            <a:ext cx="4758943" cy="179942"/>
          </a:xfrm>
          <a:prstGeom prst="roundRect">
            <a:avLst>
              <a:gd name="adj" fmla="val 12495"/>
            </a:avLst>
          </a:prstGeom>
          <a:noFill/>
          <a:ln w="38100">
            <a:solidFill>
              <a:srgbClr val="0070C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2" name="Rectangle 3"/>
          <p:cNvSpPr>
            <a:spLocks noChangeArrowheads="1"/>
          </p:cNvSpPr>
          <p:nvPr/>
        </p:nvSpPr>
        <p:spPr bwMode="auto">
          <a:xfrm>
            <a:off x="284935" y="5353072"/>
            <a:ext cx="7752912" cy="965368"/>
          </a:xfrm>
          <a:prstGeom prst="rect">
            <a:avLst/>
          </a:prstGeom>
          <a:solidFill>
            <a:schemeClr val="accent1">
              <a:lumMod val="20000"/>
              <a:lumOff val="80000"/>
            </a:schemeClr>
          </a:solidFill>
          <a:ln>
            <a:noFill/>
          </a:ln>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200" b="1" dirty="0">
                <a:latin typeface="Arial Narrow" panose="020B0606020202030204" pitchFamily="34" charset="0"/>
              </a:rPr>
              <a:t>TSC pays sales commissions equal to 10 percent of total sales.</a:t>
            </a:r>
          </a:p>
          <a:p>
            <a:pPr eaLnBrk="1" hangingPunct="1">
              <a:lnSpc>
                <a:spcPct val="95000"/>
              </a:lnSpc>
              <a:spcBef>
                <a:spcPct val="40000"/>
              </a:spcBef>
              <a:buSzPct val="100000"/>
              <a:buFont typeface="Wingdings" pitchFamily="2" charset="2"/>
              <a:buChar char="§"/>
            </a:pPr>
            <a:r>
              <a:rPr lang="en-US" altLang="en-US" sz="2200" b="1" dirty="0">
                <a:latin typeface="Arial Narrow" panose="020B0606020202030204" pitchFamily="34" charset="0"/>
              </a:rPr>
              <a:t>TSC pays a monthly salary of $2,000 to its sales manager. </a:t>
            </a:r>
          </a:p>
        </p:txBody>
      </p:sp>
      <p:sp>
        <p:nvSpPr>
          <p:cNvPr id="6150" name="Rectangle 7"/>
          <p:cNvSpPr>
            <a:spLocks noChangeArrowheads="1"/>
          </p:cNvSpPr>
          <p:nvPr/>
        </p:nvSpPr>
        <p:spPr bwMode="auto">
          <a:xfrm>
            <a:off x="298345" y="4786212"/>
            <a:ext cx="3863046" cy="459100"/>
          </a:xfrm>
          <a:prstGeom prst="rect">
            <a:avLst/>
          </a:prstGeom>
          <a:solidFill>
            <a:srgbClr val="CCECFF"/>
          </a:solidFill>
          <a:ln w="57150" cmpd="thinThick">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From TSC’s sales budget</a:t>
            </a:r>
          </a:p>
        </p:txBody>
      </p:sp>
      <p:sp>
        <p:nvSpPr>
          <p:cNvPr id="13" name="TextBox 12"/>
          <p:cNvSpPr txBox="1"/>
          <p:nvPr/>
        </p:nvSpPr>
        <p:spPr>
          <a:xfrm>
            <a:off x="7754983" y="79751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20.11</a:t>
            </a:r>
          </a:p>
        </p:txBody>
      </p:sp>
      <p:sp>
        <p:nvSpPr>
          <p:cNvPr id="14" name="Rounded Rectangle 16">
            <a:extLst>
              <a:ext uri="{FF2B5EF4-FFF2-40B4-BE49-F238E27FC236}">
                <a16:creationId xmlns:a16="http://schemas.microsoft.com/office/drawing/2014/main" id="{CACFC530-E10B-4D52-B377-FCA4CFEAE7B0}"/>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
        <p:nvSpPr>
          <p:cNvPr id="16" name="Rectangle 15">
            <a:extLst>
              <a:ext uri="{FF2B5EF4-FFF2-40B4-BE49-F238E27FC236}">
                <a16:creationId xmlns:a16="http://schemas.microsoft.com/office/drawing/2014/main" id="{3EFD7587-31B8-A94D-9E39-440B979D1C2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0C14BEB4-C722-7B4C-85BE-6F170D58CA4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solidFill>
                  <a:prstClr val="black"/>
                </a:solidFill>
              </a:rPr>
            </a:br>
            <a:br>
              <a:rPr lang="en-US" altLang="en-US">
                <a:solidFill>
                  <a:prstClr val="black"/>
                </a:solidFill>
              </a:rPr>
            </a:br>
            <a:br>
              <a:rPr lang="en-US">
                <a:solidFill>
                  <a:prstClr val="black"/>
                </a:solidFill>
              </a:rPr>
            </a:b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1446550"/>
          </a:xfrm>
          <a:prstGeom prst="rect">
            <a:avLst/>
          </a:prstGeom>
          <a:noFill/>
        </p:spPr>
        <p:txBody>
          <a:bodyPr wrap="square" rtlCol="0">
            <a:spAutoFit/>
          </a:bodyPr>
          <a:lstStyle/>
          <a:p>
            <a:r>
              <a:rPr lang="en-US" altLang="en-US" sz="4400" b="1" dirty="0">
                <a:solidFill>
                  <a:prstClr val="black"/>
                </a:solidFill>
                <a:latin typeface="Calibri"/>
              </a:rPr>
              <a:t>Chapter 20 Learning Objectives</a:t>
            </a:r>
            <a:endParaRPr lang="en-US" sz="4400" dirty="0">
              <a:solidFill>
                <a:prstClr val="black"/>
              </a:solidFill>
              <a:latin typeface="Calibri"/>
            </a:endParaRPr>
          </a:p>
        </p:txBody>
      </p:sp>
      <p:sp>
        <p:nvSpPr>
          <p:cNvPr id="8" name="Rectangle 7"/>
          <p:cNvSpPr/>
          <p:nvPr/>
        </p:nvSpPr>
        <p:spPr>
          <a:xfrm>
            <a:off x="762000" y="2210812"/>
            <a:ext cx="8115300" cy="3046988"/>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the benefits of budgeting.</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Analyze expense planning using activity-based budgeting.</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Prepare the operating budgets of a master budget  -- for a manufacturing company.</a:t>
            </a:r>
          </a:p>
          <a:p>
            <a:r>
              <a:rPr lang="en-US" sz="1600" b="1" dirty="0">
                <a:solidFill>
                  <a:prstClr val="black"/>
                </a:solidFill>
                <a:latin typeface="Calibri"/>
              </a:rPr>
              <a:t>P2  </a:t>
            </a:r>
            <a:r>
              <a:rPr lang="en-US" sz="1600" dirty="0">
                <a:solidFill>
                  <a:prstClr val="black"/>
                </a:solidFill>
                <a:latin typeface="Calibri"/>
              </a:rPr>
              <a:t>Prepare a cash budget for a manufacturing company.</a:t>
            </a:r>
          </a:p>
          <a:p>
            <a:r>
              <a:rPr lang="en-US" sz="1600" b="1" dirty="0">
                <a:solidFill>
                  <a:prstClr val="black"/>
                </a:solidFill>
                <a:latin typeface="Calibri"/>
              </a:rPr>
              <a:t>P3  </a:t>
            </a:r>
            <a:r>
              <a:rPr lang="en-US" sz="1600" dirty="0">
                <a:solidFill>
                  <a:prstClr val="black"/>
                </a:solidFill>
                <a:latin typeface="Calibri"/>
              </a:rPr>
              <a:t>Prepare budgeted financial statements.</a:t>
            </a:r>
          </a:p>
          <a:p>
            <a:r>
              <a:rPr lang="en-US" sz="1600" b="1" dirty="0">
                <a:solidFill>
                  <a:prstClr val="black"/>
                </a:solidFill>
                <a:latin typeface="Calibri"/>
              </a:rPr>
              <a:t>P4</a:t>
            </a:r>
            <a:r>
              <a:rPr lang="en-US" sz="1600" dirty="0">
                <a:solidFill>
                  <a:prstClr val="black"/>
                </a:solidFill>
                <a:latin typeface="Calibri"/>
              </a:rPr>
              <a:t>  Prepare each component of a master budget —for a merchandising company.  </a:t>
            </a:r>
          </a:p>
          <a:p>
            <a:r>
              <a:rPr lang="en-US" sz="1600" dirty="0">
                <a:solidFill>
                  <a:prstClr val="black"/>
                </a:solidFill>
                <a:latin typeface="Calibri"/>
              </a:rPr>
              <a:t>       (Appendix 20A)</a:t>
            </a:r>
          </a:p>
        </p:txBody>
      </p:sp>
      <p:sp>
        <p:nvSpPr>
          <p:cNvPr id="12" name="Rectangle 11">
            <a:extLst>
              <a:ext uri="{FF2B5EF4-FFF2-40B4-BE49-F238E27FC236}">
                <a16:creationId xmlns:a16="http://schemas.microsoft.com/office/drawing/2014/main" id="{E5C89968-BDE4-8A47-BEDB-D0DE5ED4983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73F930B6-58D1-AF4C-9C86-A96778DE7CA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940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625787" y="5350265"/>
            <a:ext cx="7823200" cy="812800"/>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general and administrative</a:t>
            </a:r>
            <a:br>
              <a:rPr lang="en-US" altLang="en-US" sz="2400" b="1" dirty="0"/>
            </a:br>
            <a:r>
              <a:rPr lang="en-US" altLang="en-US" sz="2400" b="1" dirty="0"/>
              <a:t>expense budget for TSC.</a:t>
            </a:r>
          </a:p>
        </p:txBody>
      </p:sp>
      <p:sp>
        <p:nvSpPr>
          <p:cNvPr id="7173" name="Rectangle 3"/>
          <p:cNvSpPr>
            <a:spLocks noChangeArrowheads="1"/>
          </p:cNvSpPr>
          <p:nvPr/>
        </p:nvSpPr>
        <p:spPr bwMode="auto">
          <a:xfrm>
            <a:off x="1143000" y="3297847"/>
            <a:ext cx="7472597"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SzPct val="100000"/>
              <a:buFont typeface="Wingdings" pitchFamily="2" charset="2"/>
              <a:buChar char="§"/>
            </a:pPr>
            <a:r>
              <a:rPr lang="en-US" altLang="en-US" sz="2400" b="1" dirty="0"/>
              <a:t>Toronto Sticks Company has general and administrative salaries of $54,000 per year or $4,500 per month.</a:t>
            </a:r>
          </a:p>
        </p:txBody>
      </p:sp>
      <p:sp>
        <p:nvSpPr>
          <p:cNvPr id="7174" name="Rectangle 5"/>
          <p:cNvSpPr>
            <a:spLocks noGrp="1" noChangeArrowheads="1"/>
          </p:cNvSpPr>
          <p:nvPr>
            <p:ph type="title"/>
          </p:nvPr>
        </p:nvSpPr>
        <p:spPr>
          <a:xfrm>
            <a:off x="288925" y="585064"/>
            <a:ext cx="8534400" cy="1143000"/>
          </a:xfrm>
        </p:spPr>
        <p:txBody>
          <a:bodyPr/>
          <a:lstStyle/>
          <a:p>
            <a:r>
              <a:rPr lang="en-US" altLang="en-US" b="1" dirty="0"/>
              <a:t>General and Administrative</a:t>
            </a:r>
            <a:br>
              <a:rPr lang="en-US" altLang="en-US" b="1" dirty="0"/>
            </a:br>
            <a:r>
              <a:rPr lang="en-US" altLang="en-US" b="1" dirty="0"/>
              <a:t>Expense Budget</a:t>
            </a:r>
          </a:p>
        </p:txBody>
      </p:sp>
      <p:sp>
        <p:nvSpPr>
          <p:cNvPr id="3" name="TextBox 2"/>
          <p:cNvSpPr txBox="1"/>
          <p:nvPr/>
        </p:nvSpPr>
        <p:spPr>
          <a:xfrm>
            <a:off x="557306" y="1901922"/>
            <a:ext cx="8178800"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general and administrative expense budget </a:t>
            </a:r>
            <a:r>
              <a:rPr lang="en-US" sz="2400" dirty="0"/>
              <a:t>plans the predicted operating expenses not included in the selling expenses or manufacturing budgets. </a:t>
            </a:r>
            <a:endParaRPr lang="en-US" altLang="en-US" sz="2400" dirty="0"/>
          </a:p>
        </p:txBody>
      </p:sp>
      <p:sp>
        <p:nvSpPr>
          <p:cNvPr id="11" name="Rounded Rectangle 16">
            <a:extLst>
              <a:ext uri="{FF2B5EF4-FFF2-40B4-BE49-F238E27FC236}">
                <a16:creationId xmlns:a16="http://schemas.microsoft.com/office/drawing/2014/main" id="{B7609BF8-1B8D-466E-97F6-F60663AE3603}"/>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
        <p:nvSpPr>
          <p:cNvPr id="12" name="Rectangle 11">
            <a:extLst>
              <a:ext uri="{FF2B5EF4-FFF2-40B4-BE49-F238E27FC236}">
                <a16:creationId xmlns:a16="http://schemas.microsoft.com/office/drawing/2014/main" id="{002CB014-6BC7-4048-A3C8-6C212FA3CA1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ED29CA6C-D670-1D43-86CC-75B1716EA084}"/>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1000"/>
                                        <p:tgtEl>
                                          <p:spTgt spid="7172"/>
                                        </p:tgtEl>
                                      </p:cBhvr>
                                    </p:animEffect>
                                    <p:anim calcmode="lin" valueType="num">
                                      <p:cBhvr>
                                        <p:cTn id="14" dur="1000" fill="hold"/>
                                        <p:tgtEl>
                                          <p:spTgt spid="7172"/>
                                        </p:tgtEl>
                                        <p:attrNameLst>
                                          <p:attrName>ppt_x</p:attrName>
                                        </p:attrNameLst>
                                      </p:cBhvr>
                                      <p:tavLst>
                                        <p:tav tm="0">
                                          <p:val>
                                            <p:strVal val="#ppt_x"/>
                                          </p:val>
                                        </p:tav>
                                        <p:tav tm="100000">
                                          <p:val>
                                            <p:strVal val="#ppt_x"/>
                                          </p:val>
                                        </p:tav>
                                      </p:tavLst>
                                    </p:anim>
                                    <p:anim calcmode="lin" valueType="num">
                                      <p:cBhvr>
                                        <p:cTn id="15"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304800" y="554038"/>
            <a:ext cx="8534400" cy="1143000"/>
          </a:xfrm>
        </p:spPr>
        <p:txBody>
          <a:bodyPr/>
          <a:lstStyle/>
          <a:p>
            <a:r>
              <a:rPr lang="en-US" altLang="en-US" b="1" dirty="0"/>
              <a:t>General and Administrative</a:t>
            </a:r>
            <a:br>
              <a:rPr lang="en-US" altLang="en-US" b="1" dirty="0"/>
            </a:br>
            <a:r>
              <a:rPr lang="en-US" altLang="en-US" b="1" dirty="0"/>
              <a:t>Expense Budget </a:t>
            </a:r>
            <a:r>
              <a:rPr lang="en-US" altLang="en-US" sz="3200" b="1" dirty="0"/>
              <a:t>(continued)</a:t>
            </a:r>
            <a:endParaRPr lang="en-US" altLang="en-US" b="1" dirty="0"/>
          </a:p>
        </p:txBody>
      </p:sp>
      <p:sp>
        <p:nvSpPr>
          <p:cNvPr id="8" name="Rectangle 3"/>
          <p:cNvSpPr>
            <a:spLocks noChangeArrowheads="1"/>
          </p:cNvSpPr>
          <p:nvPr/>
        </p:nvSpPr>
        <p:spPr bwMode="auto">
          <a:xfrm>
            <a:off x="193287" y="2059094"/>
            <a:ext cx="8839200" cy="91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lnSpc>
                <a:spcPct val="95000"/>
              </a:lnSpc>
              <a:spcBef>
                <a:spcPct val="40000"/>
              </a:spcBef>
              <a:buSzPct val="100000"/>
            </a:pPr>
            <a:r>
              <a:rPr lang="en-US" altLang="en-US" sz="2400" b="1" dirty="0"/>
              <a:t>Toronto Sticks Company has general and administrative salaries of $54,000 per year or $4,500 per month.</a:t>
            </a:r>
          </a:p>
        </p:txBody>
      </p:sp>
      <p:sp>
        <p:nvSpPr>
          <p:cNvPr id="10" name="TextBox 9"/>
          <p:cNvSpPr txBox="1"/>
          <p:nvPr/>
        </p:nvSpPr>
        <p:spPr>
          <a:xfrm>
            <a:off x="7848600" y="2858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20.12</a:t>
            </a:r>
          </a:p>
        </p:txBody>
      </p:sp>
      <p:sp>
        <p:nvSpPr>
          <p:cNvPr id="11" name="Rounded Rectangle 16">
            <a:extLst>
              <a:ext uri="{FF2B5EF4-FFF2-40B4-BE49-F238E27FC236}">
                <a16:creationId xmlns:a16="http://schemas.microsoft.com/office/drawing/2014/main" id="{3082F866-C141-4585-91E3-30CBBABF94C2}"/>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pic>
        <p:nvPicPr>
          <p:cNvPr id="4" name="Picture 3">
            <a:extLst>
              <a:ext uri="{FF2B5EF4-FFF2-40B4-BE49-F238E27FC236}">
                <a16:creationId xmlns:a16="http://schemas.microsoft.com/office/drawing/2014/main" id="{0E34675D-B518-47E0-A07C-359CCCBC7501}"/>
              </a:ext>
            </a:extLst>
          </p:cNvPr>
          <p:cNvPicPr>
            <a:picLocks noChangeAspect="1"/>
          </p:cNvPicPr>
          <p:nvPr/>
        </p:nvPicPr>
        <p:blipFill>
          <a:blip r:embed="rId3"/>
          <a:stretch>
            <a:fillRect/>
          </a:stretch>
        </p:blipFill>
        <p:spPr>
          <a:xfrm>
            <a:off x="193287" y="3586238"/>
            <a:ext cx="8081409" cy="1671562"/>
          </a:xfrm>
          <a:prstGeom prst="rect">
            <a:avLst/>
          </a:prstGeom>
        </p:spPr>
      </p:pic>
      <p:sp>
        <p:nvSpPr>
          <p:cNvPr id="12" name="Rectangle 11">
            <a:extLst>
              <a:ext uri="{FF2B5EF4-FFF2-40B4-BE49-F238E27FC236}">
                <a16:creationId xmlns:a16="http://schemas.microsoft.com/office/drawing/2014/main" id="{37E0002D-793B-AD46-9603-D38EF64A89C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B08462C8-E77A-A849-B9EB-9A62E0147F6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69888" y="274638"/>
            <a:ext cx="8382000" cy="1143000"/>
          </a:xfrm>
        </p:spPr>
        <p:txBody>
          <a:bodyPr/>
          <a:lstStyle/>
          <a:p>
            <a:r>
              <a:rPr lang="en-US" altLang="en-US" b="1" dirty="0"/>
              <a:t>Capital Expenditures Budget</a:t>
            </a:r>
          </a:p>
        </p:txBody>
      </p:sp>
      <p:sp>
        <p:nvSpPr>
          <p:cNvPr id="46083" name="Rectangle 9"/>
          <p:cNvSpPr>
            <a:spLocks noGrp="1" noChangeArrowheads="1"/>
          </p:cNvSpPr>
          <p:nvPr>
            <p:ph type="body" sz="half" idx="1"/>
          </p:nvPr>
        </p:nvSpPr>
        <p:spPr>
          <a:xfrm>
            <a:off x="217884" y="2787158"/>
            <a:ext cx="8240316" cy="1632442"/>
          </a:xfrm>
          <a:solidFill>
            <a:srgbClr val="ECF1F8"/>
          </a:solidFill>
        </p:spPr>
        <p:txBody>
          <a:bodyPr/>
          <a:lstStyle/>
          <a:p>
            <a:pPr marL="0" indent="0" algn="ctr">
              <a:buSzPct val="125000"/>
              <a:buNone/>
            </a:pPr>
            <a:r>
              <a:rPr lang="en-US" altLang="en-US" sz="2400" b="1" dirty="0">
                <a:latin typeface="Arial Narrow" panose="020B0606020202030204" pitchFamily="34" charset="0"/>
                <a:cs typeface="Arial" charset="0"/>
              </a:rPr>
              <a:t>TSC does not anticipate disposal of any plant assets through December 2019, but management is planning to acquire additional equipment for $25,000 cash in December 2019.</a:t>
            </a:r>
          </a:p>
        </p:txBody>
      </p:sp>
      <p:sp>
        <p:nvSpPr>
          <p:cNvPr id="3" name="TextBox 2"/>
          <p:cNvSpPr txBox="1"/>
          <p:nvPr/>
        </p:nvSpPr>
        <p:spPr>
          <a:xfrm>
            <a:off x="369888" y="1143000"/>
            <a:ext cx="8088312" cy="1154162"/>
          </a:xfrm>
          <a:prstGeom prst="rect">
            <a:avLst/>
          </a:prstGeom>
          <a:solidFill>
            <a:schemeClr val="bg1">
              <a:lumMod val="95000"/>
            </a:schemeClr>
          </a:solidFill>
        </p:spPr>
        <p:txBody>
          <a:bodyPr wrap="square" rtlCol="0">
            <a:spAutoFit/>
          </a:bodyPr>
          <a:lstStyle/>
          <a:p>
            <a:pPr algn="ctr"/>
            <a:r>
              <a:rPr lang="en-US" sz="2300" dirty="0"/>
              <a:t>The </a:t>
            </a:r>
            <a:r>
              <a:rPr lang="en-US" sz="2300" b="1" dirty="0"/>
              <a:t>capital expenditures budget </a:t>
            </a:r>
            <a:r>
              <a:rPr lang="en-US" sz="2300" dirty="0"/>
              <a:t>shows dollar amounts estimated to be spent to purchase additional plant assets and amounts to be received from plant asset disposals. </a:t>
            </a:r>
          </a:p>
        </p:txBody>
      </p:sp>
      <p:sp>
        <p:nvSpPr>
          <p:cNvPr id="7" name="TextBox 6"/>
          <p:cNvSpPr txBox="1"/>
          <p:nvPr/>
        </p:nvSpPr>
        <p:spPr>
          <a:xfrm>
            <a:off x="500460" y="4698820"/>
            <a:ext cx="7957740" cy="830997"/>
          </a:xfrm>
          <a:prstGeom prst="rect">
            <a:avLst/>
          </a:prstGeom>
          <a:solidFill>
            <a:srgbClr val="ECF1F8"/>
          </a:solidFill>
        </p:spPr>
        <p:txBody>
          <a:bodyPr wrap="square" rtlCol="0">
            <a:spAutoFit/>
          </a:bodyPr>
          <a:lstStyle/>
          <a:p>
            <a:pPr algn="ctr">
              <a:buSzPct val="120000"/>
            </a:pPr>
            <a:r>
              <a:rPr lang="en-US" altLang="en-US" sz="2400" dirty="0">
                <a:latin typeface="Arial Narrow" panose="020B0606020202030204" pitchFamily="34" charset="0"/>
              </a:rPr>
              <a:t>*Since this is the only budgeted capital expenditure for the quarter, no separate capital expenditures budget is shown.</a:t>
            </a:r>
          </a:p>
        </p:txBody>
      </p:sp>
      <p:sp>
        <p:nvSpPr>
          <p:cNvPr id="11" name="Rounded Rectangle 16">
            <a:extLst>
              <a:ext uri="{FF2B5EF4-FFF2-40B4-BE49-F238E27FC236}">
                <a16:creationId xmlns:a16="http://schemas.microsoft.com/office/drawing/2014/main" id="{ABC785BD-353D-41BC-A802-D2ABA35D52D2}"/>
              </a:ext>
            </a:extLst>
          </p:cNvPr>
          <p:cNvSpPr/>
          <p:nvPr/>
        </p:nvSpPr>
        <p:spPr>
          <a:xfrm>
            <a:off x="76200" y="6583362"/>
            <a:ext cx="67056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
        <p:nvSpPr>
          <p:cNvPr id="12" name="Rectangle 11">
            <a:extLst>
              <a:ext uri="{FF2B5EF4-FFF2-40B4-BE49-F238E27FC236}">
                <a16:creationId xmlns:a16="http://schemas.microsoft.com/office/drawing/2014/main" id="{F502E128-CA51-EE41-A1A5-992DDC1CDA4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84F8B0E4-483C-4540-908C-13DD225380A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Effect transition="in" filter="fade">
                                      <p:cBhvr>
                                        <p:cTn id="7" dur="1000"/>
                                        <p:tgtEl>
                                          <p:spTgt spid="46083">
                                            <p:bg/>
                                          </p:spTgt>
                                        </p:tgtEl>
                                      </p:cBhvr>
                                    </p:animEffect>
                                    <p:anim calcmode="lin" valueType="num">
                                      <p:cBhvr>
                                        <p:cTn id="8" dur="1000" fill="hold"/>
                                        <p:tgtEl>
                                          <p:spTgt spid="46083">
                                            <p:bg/>
                                          </p:spTgt>
                                        </p:tgtEl>
                                        <p:attrNameLst>
                                          <p:attrName>ppt_x</p:attrName>
                                        </p:attrNameLst>
                                      </p:cBhvr>
                                      <p:tavLst>
                                        <p:tav tm="0">
                                          <p:val>
                                            <p:strVal val="#ppt_x"/>
                                          </p:val>
                                        </p:tav>
                                        <p:tav tm="100000">
                                          <p:val>
                                            <p:strVal val="#ppt_x"/>
                                          </p:val>
                                        </p:tav>
                                      </p:tavLst>
                                    </p:anim>
                                    <p:anim calcmode="lin" valueType="num">
                                      <p:cBhvr>
                                        <p:cTn id="9" dur="1000" fill="hold"/>
                                        <p:tgtEl>
                                          <p:spTgt spid="4608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1000"/>
                                        <p:tgtEl>
                                          <p:spTgt spid="46083">
                                            <p:txEl>
                                              <p:pRg st="0" end="0"/>
                                            </p:txEl>
                                          </p:spTgt>
                                        </p:tgtEl>
                                      </p:cBhvr>
                                    </p:animEffect>
                                    <p:anim calcmode="lin" valueType="num">
                                      <p:cBhvr>
                                        <p:cTn id="13"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881418" y="2381347"/>
            <a:ext cx="7315200" cy="2229395"/>
          </a:xfrm>
        </p:spPr>
        <p:txBody>
          <a:bodyPr/>
          <a:lstStyle/>
          <a:p>
            <a:r>
              <a:rPr lang="en-US" altLang="en-US" sz="4400" dirty="0">
                <a:ea typeface="ＭＳ Ｐゴシック" pitchFamily="34" charset="-128"/>
              </a:rPr>
              <a:t>P2: </a:t>
            </a:r>
            <a:br>
              <a:rPr lang="en-US" altLang="en-US" sz="4400" dirty="0">
                <a:ea typeface="ＭＳ Ｐゴシック" pitchFamily="34" charset="-128"/>
              </a:rPr>
            </a:br>
            <a:r>
              <a:rPr lang="en-US" altLang="en-US" sz="4400" dirty="0">
                <a:ea typeface="ＭＳ Ｐゴシック" pitchFamily="34" charset="-128"/>
              </a:rPr>
              <a:t>Prepare a cash </a:t>
            </a:r>
            <a:r>
              <a:rPr lang="en-US" altLang="en-US" dirty="0">
                <a:ea typeface="ＭＳ Ｐゴシック" pitchFamily="34" charset="-128"/>
              </a:rPr>
              <a:t>b</a:t>
            </a:r>
            <a:r>
              <a:rPr lang="en-US" altLang="en-US" sz="4400" dirty="0">
                <a:ea typeface="ＭＳ Ｐゴシック" pitchFamily="34" charset="-128"/>
              </a:rPr>
              <a:t>udget for a manufacturing company.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382" y="2336384"/>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67795"/>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55272569-9E62-6849-A293-F6C64576BD6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25E396E-BDBA-CB44-85F1-8D150C9267E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90616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1"/>
          <p:cNvSpPr>
            <a:spLocks noGrp="1" noChangeArrowheads="1"/>
          </p:cNvSpPr>
          <p:nvPr>
            <p:ph type="title"/>
          </p:nvPr>
        </p:nvSpPr>
        <p:spPr>
          <a:xfrm>
            <a:off x="437838" y="249829"/>
            <a:ext cx="8382000" cy="808038"/>
          </a:xfrm>
        </p:spPr>
        <p:txBody>
          <a:bodyPr/>
          <a:lstStyle/>
          <a:p>
            <a:br>
              <a:rPr lang="en-US" altLang="en-US" dirty="0"/>
            </a:br>
            <a:r>
              <a:rPr lang="en-US" altLang="en-US" b="1" dirty="0"/>
              <a:t>Cash Budgets</a:t>
            </a:r>
          </a:p>
        </p:txBody>
      </p:sp>
      <p:sp>
        <p:nvSpPr>
          <p:cNvPr id="4" name="TextBox 3"/>
          <p:cNvSpPr txBox="1"/>
          <p:nvPr/>
        </p:nvSpPr>
        <p:spPr>
          <a:xfrm>
            <a:off x="291636" y="1423819"/>
            <a:ext cx="8528202" cy="830997"/>
          </a:xfrm>
          <a:prstGeom prst="rect">
            <a:avLst/>
          </a:prstGeom>
          <a:solidFill>
            <a:schemeClr val="bg1">
              <a:lumMod val="95000"/>
            </a:schemeClr>
          </a:solidFill>
        </p:spPr>
        <p:txBody>
          <a:bodyPr wrap="square" rtlCol="0">
            <a:spAutoFit/>
          </a:bodyPr>
          <a:lstStyle/>
          <a:p>
            <a:pPr algn="ctr"/>
            <a:r>
              <a:rPr lang="en-US" sz="2400" dirty="0"/>
              <a:t>The next step is to prepare the </a:t>
            </a:r>
            <a:r>
              <a:rPr lang="en-US" sz="2400" b="1" dirty="0"/>
              <a:t>cash budget, </a:t>
            </a:r>
            <a:r>
              <a:rPr lang="en-US" sz="2400" dirty="0"/>
              <a:t>which shows expected cash inflows and outflows during the budget period. </a:t>
            </a:r>
          </a:p>
        </p:txBody>
      </p:sp>
      <p:sp>
        <p:nvSpPr>
          <p:cNvPr id="6" name="TextBox 5"/>
          <p:cNvSpPr txBox="1"/>
          <p:nvPr/>
        </p:nvSpPr>
        <p:spPr>
          <a:xfrm>
            <a:off x="914400" y="3079632"/>
            <a:ext cx="5105400" cy="369332"/>
          </a:xfrm>
          <a:prstGeom prst="rect">
            <a:avLst/>
          </a:prstGeom>
          <a:solidFill>
            <a:srgbClr val="FFFFAF"/>
          </a:solidFill>
        </p:spPr>
        <p:txBody>
          <a:bodyPr wrap="square" rtlCol="0">
            <a:spAutoFit/>
          </a:bodyPr>
          <a:lstStyle/>
          <a:p>
            <a:r>
              <a:rPr lang="en-US" b="1" dirty="0"/>
              <a:t>The general formula for a cash budget is:</a:t>
            </a:r>
          </a:p>
        </p:txBody>
      </p:sp>
      <p:sp>
        <p:nvSpPr>
          <p:cNvPr id="9" name="Rounded Rectangle 8"/>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0" name="TextBox 9"/>
          <p:cNvSpPr txBox="1"/>
          <p:nvPr/>
        </p:nvSpPr>
        <p:spPr>
          <a:xfrm>
            <a:off x="7777680" y="23790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20.13</a:t>
            </a:r>
          </a:p>
        </p:txBody>
      </p:sp>
      <p:pic>
        <p:nvPicPr>
          <p:cNvPr id="3" name="Picture 2"/>
          <p:cNvPicPr>
            <a:picLocks noChangeAspect="1"/>
          </p:cNvPicPr>
          <p:nvPr/>
        </p:nvPicPr>
        <p:blipFill>
          <a:blip r:embed="rId3"/>
          <a:stretch>
            <a:fillRect/>
          </a:stretch>
        </p:blipFill>
        <p:spPr>
          <a:xfrm>
            <a:off x="906379" y="3664910"/>
            <a:ext cx="7198730" cy="1764163"/>
          </a:xfrm>
          <a:prstGeom prst="rect">
            <a:avLst/>
          </a:prstGeom>
        </p:spPr>
      </p:pic>
      <p:sp>
        <p:nvSpPr>
          <p:cNvPr id="12" name="Rectangle 11">
            <a:extLst>
              <a:ext uri="{FF2B5EF4-FFF2-40B4-BE49-F238E27FC236}">
                <a16:creationId xmlns:a16="http://schemas.microsoft.com/office/drawing/2014/main" id="{0B58F8FD-FFBF-074F-829B-1B47D3FE952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2768F2FE-9B1C-F344-94DA-7FFE6D6320B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body" sz="half" idx="1"/>
          </p:nvPr>
        </p:nvSpPr>
        <p:spPr>
          <a:xfrm>
            <a:off x="420688" y="1828800"/>
            <a:ext cx="8647112" cy="3810000"/>
          </a:xfrm>
          <a:noFill/>
        </p:spPr>
        <p:txBody>
          <a:bodyPr lIns="90488" tIns="44450" rIns="90488" bIns="44450"/>
          <a:lstStyle/>
          <a:p>
            <a:pPr>
              <a:lnSpc>
                <a:spcPct val="95000"/>
              </a:lnSpc>
              <a:spcBef>
                <a:spcPct val="40000"/>
              </a:spcBef>
              <a:buClr>
                <a:schemeClr val="tx1"/>
              </a:buClr>
              <a:buFont typeface="Wingdings" pitchFamily="2" charset="2"/>
              <a:buChar char="§"/>
            </a:pPr>
            <a:r>
              <a:rPr lang="en-US" altLang="en-US" sz="3000" b="1" dirty="0">
                <a:latin typeface="Arial" charset="0"/>
                <a:cs typeface="Arial" charset="0"/>
              </a:rPr>
              <a:t>40% of TSC’s sales are for cash.</a:t>
            </a:r>
          </a:p>
          <a:p>
            <a:pPr>
              <a:lnSpc>
                <a:spcPct val="95000"/>
              </a:lnSpc>
              <a:spcBef>
                <a:spcPct val="40000"/>
              </a:spcBef>
              <a:buClr>
                <a:schemeClr val="tx1"/>
              </a:buClr>
              <a:buFont typeface="Wingdings" pitchFamily="2" charset="2"/>
              <a:buChar char="§"/>
            </a:pPr>
            <a:r>
              <a:rPr lang="en-US" altLang="en-US" sz="3000" b="1" dirty="0">
                <a:latin typeface="Arial" charset="0"/>
                <a:cs typeface="Arial" charset="0"/>
              </a:rPr>
              <a:t>The remaining 60% are credit sales that are collected in full in the month following the sale.</a:t>
            </a:r>
          </a:p>
        </p:txBody>
      </p:sp>
      <p:sp>
        <p:nvSpPr>
          <p:cNvPr id="10245" name="Rectangle 3"/>
          <p:cNvSpPr>
            <a:spLocks noChangeArrowheads="1"/>
          </p:cNvSpPr>
          <p:nvPr/>
        </p:nvSpPr>
        <p:spPr bwMode="auto">
          <a:xfrm>
            <a:off x="469900" y="5731656"/>
            <a:ext cx="8204200" cy="5080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cash receipts budget for TSC. </a:t>
            </a:r>
          </a:p>
        </p:txBody>
      </p:sp>
      <p:sp>
        <p:nvSpPr>
          <p:cNvPr id="10246" name="Rectangle 15"/>
          <p:cNvSpPr>
            <a:spLocks noGrp="1" noChangeArrowheads="1"/>
          </p:cNvSpPr>
          <p:nvPr>
            <p:ph type="title"/>
          </p:nvPr>
        </p:nvSpPr>
        <p:spPr>
          <a:xfrm>
            <a:off x="192088" y="274638"/>
            <a:ext cx="8647112" cy="1143000"/>
          </a:xfrm>
        </p:spPr>
        <p:txBody>
          <a:bodyPr/>
          <a:lstStyle/>
          <a:p>
            <a:r>
              <a:rPr lang="en-US" altLang="en-US" b="1" dirty="0"/>
              <a:t>Cash Receipts from Sales</a:t>
            </a:r>
          </a:p>
        </p:txBody>
      </p:sp>
      <p:sp>
        <p:nvSpPr>
          <p:cNvPr id="8" name="Rounded Rectangle 8">
            <a:extLst>
              <a:ext uri="{FF2B5EF4-FFF2-40B4-BE49-F238E27FC236}">
                <a16:creationId xmlns:a16="http://schemas.microsoft.com/office/drawing/2014/main" id="{8AFC2623-536D-470B-875D-655424F93036}"/>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0" name="Rectangle 9">
            <a:extLst>
              <a:ext uri="{FF2B5EF4-FFF2-40B4-BE49-F238E27FC236}">
                <a16:creationId xmlns:a16="http://schemas.microsoft.com/office/drawing/2014/main" id="{B5297B5E-C64F-DC45-97EE-5B10060BDE8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1F500DF-89CF-BD4E-A5A2-B9ACAF366B9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520C6-DCA0-4756-95F1-98529E8A8EA0}"/>
              </a:ext>
            </a:extLst>
          </p:cNvPr>
          <p:cNvPicPr>
            <a:picLocks noChangeAspect="1"/>
          </p:cNvPicPr>
          <p:nvPr/>
        </p:nvPicPr>
        <p:blipFill>
          <a:blip r:embed="rId3"/>
          <a:stretch>
            <a:fillRect/>
          </a:stretch>
        </p:blipFill>
        <p:spPr>
          <a:xfrm>
            <a:off x="342511" y="1554316"/>
            <a:ext cx="7530803" cy="2473352"/>
          </a:xfrm>
          <a:prstGeom prst="rect">
            <a:avLst/>
          </a:prstGeom>
        </p:spPr>
      </p:pic>
      <p:sp>
        <p:nvSpPr>
          <p:cNvPr id="11280" name="Rectangle 15"/>
          <p:cNvSpPr>
            <a:spLocks noGrp="1" noChangeArrowheads="1"/>
          </p:cNvSpPr>
          <p:nvPr>
            <p:ph type="title"/>
          </p:nvPr>
        </p:nvSpPr>
        <p:spPr>
          <a:xfrm>
            <a:off x="304800" y="345408"/>
            <a:ext cx="8534400" cy="1143000"/>
          </a:xfrm>
        </p:spPr>
        <p:txBody>
          <a:bodyPr/>
          <a:lstStyle/>
          <a:p>
            <a:r>
              <a:rPr lang="en-US" altLang="en-US" b="1" dirty="0"/>
              <a:t>Budgeted Cash Receipts from Sales</a:t>
            </a:r>
          </a:p>
        </p:txBody>
      </p:sp>
      <p:sp>
        <p:nvSpPr>
          <p:cNvPr id="11290" name="Line 10"/>
          <p:cNvSpPr>
            <a:spLocks noChangeShapeType="1"/>
          </p:cNvSpPr>
          <p:nvPr/>
        </p:nvSpPr>
        <p:spPr bwMode="auto">
          <a:xfrm flipV="1">
            <a:off x="2590800" y="2895600"/>
            <a:ext cx="1371593" cy="3124200"/>
          </a:xfrm>
          <a:prstGeom prst="line">
            <a:avLst/>
          </a:prstGeom>
          <a:noFill/>
          <a:ln w="28575">
            <a:solidFill>
              <a:srgbClr val="FC0128"/>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1291" name="Rectangle 11"/>
          <p:cNvSpPr>
            <a:spLocks noChangeArrowheads="1"/>
          </p:cNvSpPr>
          <p:nvPr/>
        </p:nvSpPr>
        <p:spPr bwMode="auto">
          <a:xfrm>
            <a:off x="1143000" y="5715000"/>
            <a:ext cx="6705600" cy="828432"/>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Arial Narrow" pitchFamily="34" charset="0"/>
              </a:rPr>
              <a:t>Accounts receivable balance at the end of each month is 60% of that month’s budgeted sales.</a:t>
            </a:r>
          </a:p>
        </p:txBody>
      </p:sp>
      <p:sp>
        <p:nvSpPr>
          <p:cNvPr id="11298" name="Line 9"/>
          <p:cNvSpPr>
            <a:spLocks noChangeShapeType="1"/>
          </p:cNvSpPr>
          <p:nvPr/>
        </p:nvSpPr>
        <p:spPr bwMode="auto">
          <a:xfrm flipV="1">
            <a:off x="1371600" y="2992634"/>
            <a:ext cx="2286000" cy="226516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1299" name="Rectangle 10"/>
          <p:cNvSpPr>
            <a:spLocks noChangeArrowheads="1"/>
          </p:cNvSpPr>
          <p:nvPr/>
        </p:nvSpPr>
        <p:spPr bwMode="auto">
          <a:xfrm>
            <a:off x="304800" y="5105400"/>
            <a:ext cx="3685946" cy="459100"/>
          </a:xfrm>
          <a:prstGeom prst="rect">
            <a:avLst/>
          </a:prstGeom>
          <a:solidFill>
            <a:schemeClr val="bg1">
              <a:lumMod val="95000"/>
            </a:schemeClr>
          </a:solidFill>
          <a:ln w="57150" cmpd="thinThick">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From TSC’ sales budget</a:t>
            </a:r>
          </a:p>
        </p:txBody>
      </p:sp>
      <p:sp>
        <p:nvSpPr>
          <p:cNvPr id="11292" name="Line 7"/>
          <p:cNvSpPr>
            <a:spLocks noChangeShapeType="1"/>
          </p:cNvSpPr>
          <p:nvPr/>
        </p:nvSpPr>
        <p:spPr bwMode="auto">
          <a:xfrm flipH="1" flipV="1">
            <a:off x="5334004" y="3068834"/>
            <a:ext cx="1371593" cy="2265166"/>
          </a:xfrm>
          <a:prstGeom prst="line">
            <a:avLst/>
          </a:prstGeom>
          <a:noFill/>
          <a:ln w="28575">
            <a:solidFill>
              <a:srgbClr val="FC0128"/>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1293" name="Rectangle 8"/>
          <p:cNvSpPr>
            <a:spLocks noChangeArrowheads="1"/>
          </p:cNvSpPr>
          <p:nvPr/>
        </p:nvSpPr>
        <p:spPr bwMode="auto">
          <a:xfrm>
            <a:off x="5257800" y="4724400"/>
            <a:ext cx="3352800" cy="838200"/>
          </a:xfrm>
          <a:prstGeom prst="rect">
            <a:avLst/>
          </a:prstGeom>
          <a:solidFill>
            <a:srgbClr val="CCECFF"/>
          </a:solidFill>
          <a:ln w="57150" cmpd="thinThick">
            <a:solidFill>
              <a:srgbClr val="FC0128"/>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Arial Narrow" pitchFamily="34" charset="0"/>
              </a:rPr>
              <a:t>Cash sales are 40% </a:t>
            </a:r>
            <a:br>
              <a:rPr lang="en-US" altLang="en-US" sz="2400" b="1" dirty="0">
                <a:latin typeface="Arial Narrow" pitchFamily="34" charset="0"/>
              </a:rPr>
            </a:br>
            <a:r>
              <a:rPr lang="en-US" altLang="en-US" sz="2400" b="1" dirty="0">
                <a:latin typeface="Arial Narrow" pitchFamily="34" charset="0"/>
              </a:rPr>
              <a:t>of each month’s sales</a:t>
            </a:r>
          </a:p>
        </p:txBody>
      </p:sp>
      <p:sp>
        <p:nvSpPr>
          <p:cNvPr id="14" name="TextBox 13"/>
          <p:cNvSpPr txBox="1"/>
          <p:nvPr/>
        </p:nvSpPr>
        <p:spPr>
          <a:xfrm>
            <a:off x="7848600" y="11789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20.14</a:t>
            </a:r>
          </a:p>
        </p:txBody>
      </p:sp>
      <p:sp>
        <p:nvSpPr>
          <p:cNvPr id="15" name="Rounded Rectangle 8">
            <a:extLst>
              <a:ext uri="{FF2B5EF4-FFF2-40B4-BE49-F238E27FC236}">
                <a16:creationId xmlns:a16="http://schemas.microsoft.com/office/drawing/2014/main" id="{16E0F190-8F3D-4B1B-9E98-29B1A48BE9BA}"/>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8" name="Rectangle 17">
            <a:extLst>
              <a:ext uri="{FF2B5EF4-FFF2-40B4-BE49-F238E27FC236}">
                <a16:creationId xmlns:a16="http://schemas.microsoft.com/office/drawing/2014/main" id="{1F82EB38-2DA4-2042-8F06-25B08222BCD0}"/>
              </a:ext>
            </a:extLst>
          </p:cNvPr>
          <p:cNvSpPr>
            <a:spLocks noGrp="1" noChangeArrowheads="1"/>
          </p:cNvSpPr>
          <p:nvPr/>
        </p:nvSpPr>
        <p:spPr bwMode="auto">
          <a:xfrm>
            <a:off x="6477000" y="65532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11FE5FE0-4EDC-C543-BA82-C360F587EBC9}"/>
              </a:ext>
            </a:extLst>
          </p:cNvPr>
          <p:cNvSpPr txBox="1">
            <a:spLocks/>
          </p:cNvSpPr>
          <p:nvPr/>
        </p:nvSpPr>
        <p:spPr>
          <a:xfrm>
            <a:off x="6508630" y="6534813"/>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dissolve">
                                      <p:cBhvr>
                                        <p:cTn id="7" dur="500"/>
                                        <p:tgtEl>
                                          <p:spTgt spid="1129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98"/>
                                        </p:tgtEl>
                                        <p:attrNameLst>
                                          <p:attrName>style.visibility</p:attrName>
                                        </p:attrNameLst>
                                      </p:cBhvr>
                                      <p:to>
                                        <p:strVal val="visible"/>
                                      </p:to>
                                    </p:set>
                                    <p:animEffect transition="in" filter="wipe(down)">
                                      <p:cBhvr>
                                        <p:cTn id="11" dur="500"/>
                                        <p:tgtEl>
                                          <p:spTgt spid="1129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291"/>
                                        </p:tgtEl>
                                        <p:attrNameLst>
                                          <p:attrName>style.visibility</p:attrName>
                                        </p:attrNameLst>
                                      </p:cBhvr>
                                      <p:to>
                                        <p:strVal val="visible"/>
                                      </p:to>
                                    </p:set>
                                    <p:animEffect transition="in" filter="dissolve">
                                      <p:cBhvr>
                                        <p:cTn id="16" dur="1000"/>
                                        <p:tgtEl>
                                          <p:spTgt spid="11291"/>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290"/>
                                        </p:tgtEl>
                                        <p:attrNameLst>
                                          <p:attrName>style.visibility</p:attrName>
                                        </p:attrNameLst>
                                      </p:cBhvr>
                                      <p:to>
                                        <p:strVal val="visible"/>
                                      </p:to>
                                    </p:set>
                                    <p:animEffect transition="in" filter="wipe(down)">
                                      <p:cBhvr>
                                        <p:cTn id="20" dur="500"/>
                                        <p:tgtEl>
                                          <p:spTgt spid="1129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293"/>
                                        </p:tgtEl>
                                        <p:attrNameLst>
                                          <p:attrName>style.visibility</p:attrName>
                                        </p:attrNameLst>
                                      </p:cBhvr>
                                      <p:to>
                                        <p:strVal val="visible"/>
                                      </p:to>
                                    </p:set>
                                    <p:animEffect transition="in" filter="dissolve">
                                      <p:cBhvr>
                                        <p:cTn id="25" dur="1000"/>
                                        <p:tgtEl>
                                          <p:spTgt spid="11293"/>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11292"/>
                                        </p:tgtEl>
                                        <p:attrNameLst>
                                          <p:attrName>style.visibility</p:attrName>
                                        </p:attrNameLst>
                                      </p:cBhvr>
                                      <p:to>
                                        <p:strVal val="visible"/>
                                      </p:to>
                                    </p:set>
                                    <p:animEffect transition="in" filter="wipe(down)">
                                      <p:cBhvr>
                                        <p:cTn id="29" dur="5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animBg="1"/>
      <p:bldP spid="11291" grpId="0" animBg="1"/>
      <p:bldP spid="11298" grpId="0" animBg="1"/>
      <p:bldP spid="11299" grpId="0" animBg="1"/>
      <p:bldP spid="11292" grpId="0" animBg="1"/>
      <p:bldP spid="112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533400" y="2743200"/>
            <a:ext cx="8267700" cy="358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spcBef>
                <a:spcPct val="40000"/>
              </a:spcBef>
              <a:buClr>
                <a:schemeClr val="tx1"/>
              </a:buClr>
              <a:buSzPct val="100000"/>
              <a:buFont typeface="Wingdings" pitchFamily="2" charset="2"/>
              <a:buChar char="§"/>
            </a:pPr>
            <a:r>
              <a:rPr lang="en-US" altLang="en-US" sz="2400" b="1" dirty="0"/>
              <a:t>TSC’s purchases of materials are entirely on account.</a:t>
            </a:r>
          </a:p>
          <a:p>
            <a:pPr eaLnBrk="1" hangingPunct="1">
              <a:lnSpc>
                <a:spcPct val="95000"/>
              </a:lnSpc>
              <a:spcBef>
                <a:spcPct val="40000"/>
              </a:spcBef>
              <a:buClr>
                <a:schemeClr val="tx1"/>
              </a:buClr>
              <a:buSzPct val="100000"/>
              <a:buFont typeface="Wingdings" pitchFamily="2" charset="2"/>
              <a:buChar char="§"/>
            </a:pPr>
            <a:r>
              <a:rPr lang="en-US" altLang="en-US" sz="2400" b="1" dirty="0"/>
              <a:t>Full payment is made in the month following the purchase.</a:t>
            </a:r>
          </a:p>
          <a:p>
            <a:pPr eaLnBrk="1" hangingPunct="1">
              <a:lnSpc>
                <a:spcPct val="95000"/>
              </a:lnSpc>
              <a:spcBef>
                <a:spcPct val="40000"/>
              </a:spcBef>
              <a:buClr>
                <a:schemeClr val="tx1"/>
              </a:buClr>
              <a:buSzPct val="100000"/>
            </a:pPr>
            <a:endParaRPr lang="en-US" altLang="en-US" sz="2400" b="1" dirty="0"/>
          </a:p>
        </p:txBody>
      </p:sp>
      <p:sp>
        <p:nvSpPr>
          <p:cNvPr id="12293" name="Rectangle 3"/>
          <p:cNvSpPr>
            <a:spLocks noChangeArrowheads="1"/>
          </p:cNvSpPr>
          <p:nvPr/>
        </p:nvSpPr>
        <p:spPr bwMode="auto">
          <a:xfrm>
            <a:off x="533400" y="5257800"/>
            <a:ext cx="8204200" cy="889000"/>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look at the schedule of cash payments </a:t>
            </a:r>
            <a:br>
              <a:rPr lang="en-US" altLang="en-US" sz="2400" b="1" dirty="0"/>
            </a:br>
            <a:r>
              <a:rPr lang="en-US" altLang="en-US" sz="2400" b="1" dirty="0"/>
              <a:t>for materials for TSC.</a:t>
            </a:r>
          </a:p>
        </p:txBody>
      </p:sp>
      <p:sp>
        <p:nvSpPr>
          <p:cNvPr id="12295" name="Rectangle 8"/>
          <p:cNvSpPr>
            <a:spLocks noGrp="1" noChangeArrowheads="1"/>
          </p:cNvSpPr>
          <p:nvPr>
            <p:ph type="title"/>
          </p:nvPr>
        </p:nvSpPr>
        <p:spPr>
          <a:xfrm>
            <a:off x="304800" y="381000"/>
            <a:ext cx="8534400" cy="1143000"/>
          </a:xfrm>
        </p:spPr>
        <p:txBody>
          <a:bodyPr/>
          <a:lstStyle/>
          <a:p>
            <a:r>
              <a:rPr lang="en-US" altLang="en-US" b="1" dirty="0"/>
              <a:t>Cash Payments for Materials</a:t>
            </a:r>
          </a:p>
        </p:txBody>
      </p:sp>
      <p:sp>
        <p:nvSpPr>
          <p:cNvPr id="10" name="TextBox 9"/>
          <p:cNvSpPr txBox="1"/>
          <p:nvPr/>
        </p:nvSpPr>
        <p:spPr>
          <a:xfrm>
            <a:off x="304800" y="1371600"/>
            <a:ext cx="8610600" cy="1246495"/>
          </a:xfrm>
          <a:prstGeom prst="rect">
            <a:avLst/>
          </a:prstGeom>
          <a:solidFill>
            <a:schemeClr val="bg1">
              <a:lumMod val="95000"/>
            </a:schemeClr>
          </a:solidFill>
        </p:spPr>
        <p:txBody>
          <a:bodyPr wrap="square" rtlCol="0">
            <a:spAutoFit/>
          </a:bodyPr>
          <a:lstStyle/>
          <a:p>
            <a:pPr algn="ctr"/>
            <a:r>
              <a:rPr lang="en-US" sz="2500" b="1" dirty="0">
                <a:latin typeface="Arial Narrow" pitchFamily="34" charset="0"/>
              </a:rPr>
              <a:t>Managers use the beginning balance sheet  and the direct materials budget prepared earlier, to help prepare a schedule of cash payments for materials. </a:t>
            </a:r>
          </a:p>
        </p:txBody>
      </p:sp>
      <p:sp>
        <p:nvSpPr>
          <p:cNvPr id="11" name="Rounded Rectangle 8">
            <a:extLst>
              <a:ext uri="{FF2B5EF4-FFF2-40B4-BE49-F238E27FC236}">
                <a16:creationId xmlns:a16="http://schemas.microsoft.com/office/drawing/2014/main" id="{A1172F15-3515-414A-A330-30532BACA446}"/>
              </a:ext>
            </a:extLst>
          </p:cNvPr>
          <p:cNvSpPr/>
          <p:nvPr/>
        </p:nvSpPr>
        <p:spPr>
          <a:xfrm>
            <a:off x="76200" y="6639590"/>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2" name="Rectangle 11">
            <a:extLst>
              <a:ext uri="{FF2B5EF4-FFF2-40B4-BE49-F238E27FC236}">
                <a16:creationId xmlns:a16="http://schemas.microsoft.com/office/drawing/2014/main" id="{CABD5110-DD6F-C949-A708-A35A49702B3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C0530113-F768-CB4D-AF9D-51312E82EA1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1000" fill="hold"/>
                                        <p:tgtEl>
                                          <p:spTgt spid="12292"/>
                                        </p:tgtEl>
                                        <p:attrNameLst>
                                          <p:attrName>ppt_x</p:attrName>
                                        </p:attrNameLst>
                                      </p:cBhvr>
                                      <p:tavLst>
                                        <p:tav tm="0">
                                          <p:val>
                                            <p:strVal val="#ppt_x"/>
                                          </p:val>
                                        </p:tav>
                                        <p:tav tm="100000">
                                          <p:val>
                                            <p:strVal val="#ppt_x"/>
                                          </p:val>
                                        </p:tav>
                                      </p:tavLst>
                                    </p:anim>
                                    <p:anim calcmode="lin" valueType="num">
                                      <p:cBhvr additive="base">
                                        <p:cTn id="8" dur="10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ppt_x"/>
                                          </p:val>
                                        </p:tav>
                                        <p:tav tm="100000">
                                          <p:val>
                                            <p:strVal val="#ppt_x"/>
                                          </p:val>
                                        </p:tav>
                                      </p:tavLst>
                                    </p:anim>
                                    <p:anim calcmode="lin" valueType="num">
                                      <p:cBhvr additive="base">
                                        <p:cTn id="14"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4DA62-AB97-40FA-ACE4-D0DEA1EF7A26}"/>
              </a:ext>
            </a:extLst>
          </p:cNvPr>
          <p:cNvPicPr>
            <a:picLocks noChangeAspect="1"/>
          </p:cNvPicPr>
          <p:nvPr/>
        </p:nvPicPr>
        <p:blipFill>
          <a:blip r:embed="rId3"/>
          <a:stretch>
            <a:fillRect/>
          </a:stretch>
        </p:blipFill>
        <p:spPr>
          <a:xfrm>
            <a:off x="540195" y="1636364"/>
            <a:ext cx="8216013" cy="2706123"/>
          </a:xfrm>
          <a:prstGeom prst="rect">
            <a:avLst/>
          </a:prstGeom>
        </p:spPr>
      </p:pic>
      <p:sp>
        <p:nvSpPr>
          <p:cNvPr id="11" name="Title 10"/>
          <p:cNvSpPr>
            <a:spLocks noGrp="1"/>
          </p:cNvSpPr>
          <p:nvPr>
            <p:ph type="title"/>
          </p:nvPr>
        </p:nvSpPr>
        <p:spPr>
          <a:xfrm>
            <a:off x="457200" y="457200"/>
            <a:ext cx="8305800" cy="1143000"/>
          </a:xfrm>
        </p:spPr>
        <p:txBody>
          <a:bodyPr/>
          <a:lstStyle/>
          <a:p>
            <a:r>
              <a:rPr lang="en-US" altLang="en-US" b="1" dirty="0"/>
              <a:t>Cash Payments for Materials </a:t>
            </a:r>
            <a:r>
              <a:rPr lang="en-US" altLang="en-US" sz="3200" b="1" dirty="0"/>
              <a:t>(continued)</a:t>
            </a:r>
            <a:endParaRPr lang="en-US" b="1" dirty="0"/>
          </a:p>
        </p:txBody>
      </p:sp>
      <p:sp>
        <p:nvSpPr>
          <p:cNvPr id="13316" name="AutoShape 5"/>
          <p:cNvSpPr>
            <a:spLocks noChangeArrowheads="1"/>
          </p:cNvSpPr>
          <p:nvPr/>
        </p:nvSpPr>
        <p:spPr bwMode="auto">
          <a:xfrm>
            <a:off x="7390423" y="3428999"/>
            <a:ext cx="1120028" cy="381001"/>
          </a:xfrm>
          <a:prstGeom prst="roundRect">
            <a:avLst>
              <a:gd name="adj" fmla="val 12495"/>
            </a:avLst>
          </a:prstGeom>
          <a:noFill/>
          <a:ln w="25400">
            <a:solidFill>
              <a:srgbClr val="FC0128"/>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17" name="Line 6"/>
          <p:cNvSpPr>
            <a:spLocks noChangeShapeType="1"/>
          </p:cNvSpPr>
          <p:nvPr/>
        </p:nvSpPr>
        <p:spPr bwMode="auto">
          <a:xfrm flipV="1">
            <a:off x="3200400" y="2895600"/>
            <a:ext cx="1529818" cy="2895600"/>
          </a:xfrm>
          <a:prstGeom prst="line">
            <a:avLst/>
          </a:prstGeom>
          <a:noFill/>
          <a:ln w="25400">
            <a:solidFill>
              <a:srgbClr val="FC0128"/>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3318" name="Rectangle 7"/>
          <p:cNvSpPr>
            <a:spLocks noChangeArrowheads="1"/>
          </p:cNvSpPr>
          <p:nvPr/>
        </p:nvSpPr>
        <p:spPr bwMode="auto">
          <a:xfrm>
            <a:off x="304800" y="5562600"/>
            <a:ext cx="3363101" cy="428322"/>
          </a:xfrm>
          <a:prstGeom prst="rect">
            <a:avLst/>
          </a:prstGeom>
          <a:solidFill>
            <a:schemeClr val="bg1">
              <a:lumMod val="95000"/>
            </a:schemeClr>
          </a:solidFill>
          <a:ln w="57150" cmpd="thinThick">
            <a:solidFill>
              <a:schemeClr val="accent1">
                <a:lumMod val="50000"/>
              </a:schemeClr>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latin typeface="Arial Narrow" pitchFamily="34" charset="0"/>
              </a:rPr>
              <a:t>From direct materials budget</a:t>
            </a:r>
          </a:p>
        </p:txBody>
      </p:sp>
      <p:sp>
        <p:nvSpPr>
          <p:cNvPr id="13" name="Rectangle 2"/>
          <p:cNvSpPr>
            <a:spLocks noChangeArrowheads="1"/>
          </p:cNvSpPr>
          <p:nvPr/>
        </p:nvSpPr>
        <p:spPr bwMode="auto">
          <a:xfrm>
            <a:off x="4998672" y="4626546"/>
            <a:ext cx="3581400" cy="1524000"/>
          </a:xfrm>
          <a:prstGeom prst="rect">
            <a:avLst/>
          </a:prstGeom>
          <a:solidFill>
            <a:schemeClr val="bg1">
              <a:lumMod val="95000"/>
            </a:schemeClr>
          </a:solidFill>
          <a:ln>
            <a:solidFill>
              <a:schemeClr val="tx2"/>
            </a:solidFill>
          </a:ln>
          <a:extLst/>
        </p:spPr>
        <p:txBody>
          <a:bodyPr lIns="0" tIns="0" rIns="0" bIns="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38125" indent="-238125" eaLnBrk="1" hangingPunct="1">
              <a:lnSpc>
                <a:spcPct val="95000"/>
              </a:lnSpc>
              <a:spcBef>
                <a:spcPct val="40000"/>
              </a:spcBef>
              <a:buClr>
                <a:schemeClr val="tx1"/>
              </a:buClr>
              <a:buSzPct val="100000"/>
              <a:buFont typeface="Wingdings" pitchFamily="2" charset="2"/>
              <a:buChar char="§"/>
            </a:pPr>
            <a:r>
              <a:rPr lang="en-US" altLang="en-US" sz="2200" b="1" dirty="0">
                <a:latin typeface="Arial Narrow" pitchFamily="34" charset="0"/>
              </a:rPr>
              <a:t>TSC’s purchases of materials are entirely on account.</a:t>
            </a:r>
          </a:p>
          <a:p>
            <a:pPr marL="238125" indent="-238125" eaLnBrk="1" hangingPunct="1">
              <a:lnSpc>
                <a:spcPct val="95000"/>
              </a:lnSpc>
              <a:spcBef>
                <a:spcPct val="40000"/>
              </a:spcBef>
              <a:buClr>
                <a:schemeClr val="tx1"/>
              </a:buClr>
              <a:buSzPct val="100000"/>
              <a:buFont typeface="Wingdings" pitchFamily="2" charset="2"/>
              <a:buChar char="§"/>
            </a:pPr>
            <a:r>
              <a:rPr lang="en-US" altLang="en-US" sz="2200" b="1" dirty="0">
                <a:latin typeface="Arial Narrow" pitchFamily="34" charset="0"/>
              </a:rPr>
              <a:t>Full payment is made in the month following the purchase.</a:t>
            </a:r>
          </a:p>
          <a:p>
            <a:pPr eaLnBrk="1" hangingPunct="1">
              <a:lnSpc>
                <a:spcPct val="95000"/>
              </a:lnSpc>
              <a:spcBef>
                <a:spcPct val="40000"/>
              </a:spcBef>
              <a:buClr>
                <a:schemeClr val="tx1"/>
              </a:buClr>
              <a:buSzPct val="100000"/>
            </a:pPr>
            <a:endParaRPr lang="en-US" altLang="en-US" sz="2200" b="1" dirty="0">
              <a:latin typeface="Arial Narrow" pitchFamily="34" charset="0"/>
            </a:endParaRPr>
          </a:p>
        </p:txBody>
      </p:sp>
      <p:sp>
        <p:nvSpPr>
          <p:cNvPr id="15" name="TextBox 14"/>
          <p:cNvSpPr txBox="1"/>
          <p:nvPr/>
        </p:nvSpPr>
        <p:spPr>
          <a:xfrm>
            <a:off x="7928025" y="95307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20.15</a:t>
            </a:r>
          </a:p>
        </p:txBody>
      </p:sp>
      <p:sp>
        <p:nvSpPr>
          <p:cNvPr id="16" name="Rounded Rectangle 8">
            <a:extLst>
              <a:ext uri="{FF2B5EF4-FFF2-40B4-BE49-F238E27FC236}">
                <a16:creationId xmlns:a16="http://schemas.microsoft.com/office/drawing/2014/main" id="{E5359622-9FA0-4AE4-9C9F-84BEEB053487}"/>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4" name="Rectangle 13">
            <a:extLst>
              <a:ext uri="{FF2B5EF4-FFF2-40B4-BE49-F238E27FC236}">
                <a16:creationId xmlns:a16="http://schemas.microsoft.com/office/drawing/2014/main" id="{E66C178E-8454-A444-944D-252E147EEC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8F0ACC4B-B8B4-5446-AAF8-0A275A5849E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dissolve">
                                      <p:cBhvr>
                                        <p:cTn id="13" dur="500"/>
                                        <p:tgtEl>
                                          <p:spTgt spid="13318"/>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wipe(down)">
                                      <p:cBhvr>
                                        <p:cTn id="1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79388" y="4910138"/>
            <a:ext cx="8763000" cy="1477962"/>
          </a:xfrm>
          <a:solidFill>
            <a:schemeClr val="bg1">
              <a:lumMod val="95000"/>
            </a:schemeClr>
          </a:solidFill>
          <a:ln w="19050">
            <a:solidFill>
              <a:schemeClr val="tx1"/>
            </a:solidFill>
            <a:miter lim="800000"/>
            <a:headEnd/>
            <a:tailEnd/>
          </a:ln>
        </p:spPr>
        <p:txBody>
          <a:bodyPr lIns="90488" tIns="44450" rIns="90488" bIns="44450"/>
          <a:lstStyle/>
          <a:p>
            <a:pPr>
              <a:lnSpc>
                <a:spcPct val="90000"/>
              </a:lnSpc>
              <a:spcBef>
                <a:spcPct val="40000"/>
              </a:spcBef>
              <a:buFont typeface="Wingdings" pitchFamily="2" charset="2"/>
              <a:buNone/>
            </a:pPr>
            <a:r>
              <a:rPr lang="en-US" altLang="en-US" sz="2400" b="1" u="sng" dirty="0">
                <a:latin typeface="Arial" charset="0"/>
                <a:cs typeface="Arial" charset="0"/>
              </a:rPr>
              <a:t>Additional information for TSC’s cash budget:</a:t>
            </a:r>
          </a:p>
          <a:p>
            <a:pPr lvl="1">
              <a:lnSpc>
                <a:spcPct val="90000"/>
              </a:lnSpc>
              <a:spcBef>
                <a:spcPct val="40000"/>
              </a:spcBef>
              <a:buClr>
                <a:schemeClr val="tx1"/>
              </a:buClr>
            </a:pPr>
            <a:r>
              <a:rPr lang="en-US" altLang="en-US" sz="2200" dirty="0">
                <a:latin typeface="Arial" charset="0"/>
                <a:cs typeface="Arial" charset="0"/>
              </a:rPr>
              <a:t>Has a September 30 cash balance of $20,000.</a:t>
            </a:r>
          </a:p>
          <a:p>
            <a:pPr lvl="1">
              <a:lnSpc>
                <a:spcPct val="90000"/>
              </a:lnSpc>
              <a:spcBef>
                <a:spcPct val="40000"/>
              </a:spcBef>
              <a:buClr>
                <a:schemeClr val="tx1"/>
              </a:buClr>
            </a:pPr>
            <a:r>
              <a:rPr lang="en-US" altLang="en-US" sz="2200" dirty="0">
                <a:latin typeface="Arial" charset="0"/>
                <a:cs typeface="Arial" charset="0"/>
              </a:rPr>
              <a:t>Will pay a cash dividend of $3,000 in November.</a:t>
            </a:r>
          </a:p>
          <a:p>
            <a:pPr lvl="1">
              <a:lnSpc>
                <a:spcPct val="90000"/>
              </a:lnSpc>
              <a:spcBef>
                <a:spcPct val="40000"/>
              </a:spcBef>
              <a:buClr>
                <a:schemeClr val="tx1"/>
              </a:buClr>
            </a:pPr>
            <a:endParaRPr lang="en-US" altLang="en-US" sz="2200" dirty="0">
              <a:latin typeface="Arial" charset="0"/>
              <a:cs typeface="Arial" charset="0"/>
            </a:endParaRPr>
          </a:p>
        </p:txBody>
      </p:sp>
      <p:grpSp>
        <p:nvGrpSpPr>
          <p:cNvPr id="47107" name="Group 20"/>
          <p:cNvGrpSpPr>
            <a:grpSpLocks/>
          </p:cNvGrpSpPr>
          <p:nvPr/>
        </p:nvGrpSpPr>
        <p:grpSpPr bwMode="auto">
          <a:xfrm>
            <a:off x="7118350" y="5315072"/>
            <a:ext cx="1736725" cy="673100"/>
            <a:chOff x="7101840" y="5715000"/>
            <a:chExt cx="1737360" cy="673100"/>
          </a:xfrm>
          <a:solidFill>
            <a:srgbClr val="0070C0"/>
          </a:solidFill>
        </p:grpSpPr>
        <p:sp>
          <p:nvSpPr>
            <p:cNvPr id="47129" name="AutoShape 4"/>
            <p:cNvSpPr>
              <a:spLocks noChangeArrowheads="1"/>
            </p:cNvSpPr>
            <p:nvPr/>
          </p:nvSpPr>
          <p:spPr bwMode="auto">
            <a:xfrm>
              <a:off x="7101840" y="5715000"/>
              <a:ext cx="1737360" cy="673100"/>
            </a:xfrm>
            <a:prstGeom prst="rightArrow">
              <a:avLst>
                <a:gd name="adj1" fmla="val 50000"/>
                <a:gd name="adj2" fmla="val 180201"/>
              </a:avLst>
            </a:prstGeom>
            <a:grpFill/>
            <a:ln w="12700">
              <a:solidFill>
                <a:schemeClr val="hlink"/>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7130" name="Rectangle 5"/>
            <p:cNvSpPr>
              <a:spLocks noChangeArrowheads="1"/>
            </p:cNvSpPr>
            <p:nvPr/>
          </p:nvSpPr>
          <p:spPr bwMode="auto">
            <a:xfrm>
              <a:off x="7148458" y="5870575"/>
              <a:ext cx="1065038" cy="276999"/>
            </a:xfrm>
            <a:prstGeom prst="rect">
              <a:avLst/>
            </a:prstGeom>
            <a:grpFill/>
            <a:ln>
              <a:noFill/>
            </a:ln>
            <a:extLs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solidFill>
                    <a:schemeClr val="bg1"/>
                  </a:solidFill>
                </a:rPr>
                <a:t>Continue</a:t>
              </a:r>
            </a:p>
          </p:txBody>
        </p:sp>
      </p:grpSp>
      <p:sp>
        <p:nvSpPr>
          <p:cNvPr id="47108" name="Rectangle 6"/>
          <p:cNvSpPr>
            <a:spLocks noGrp="1" noChangeArrowheads="1"/>
          </p:cNvSpPr>
          <p:nvPr>
            <p:ph type="title"/>
          </p:nvPr>
        </p:nvSpPr>
        <p:spPr>
          <a:xfrm>
            <a:off x="369888" y="274638"/>
            <a:ext cx="8382000" cy="1143000"/>
          </a:xfrm>
        </p:spPr>
        <p:txBody>
          <a:bodyPr/>
          <a:lstStyle/>
          <a:p>
            <a:r>
              <a:rPr lang="en-US" altLang="en-US" b="1" dirty="0"/>
              <a:t>Preparing the Cash Budget</a:t>
            </a:r>
          </a:p>
        </p:txBody>
      </p:sp>
      <p:sp>
        <p:nvSpPr>
          <p:cNvPr id="9" name="Rectangle 8"/>
          <p:cNvSpPr/>
          <p:nvPr/>
        </p:nvSpPr>
        <p:spPr>
          <a:xfrm>
            <a:off x="58616"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Beginning</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Balance</a:t>
            </a:r>
          </a:p>
        </p:txBody>
      </p:sp>
      <p:sp>
        <p:nvSpPr>
          <p:cNvPr id="10" name="Rectangle 9"/>
          <p:cNvSpPr/>
          <p:nvPr/>
        </p:nvSpPr>
        <p:spPr>
          <a:xfrm>
            <a:off x="2421597"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Budgeted</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 Receipts</a:t>
            </a:r>
          </a:p>
        </p:txBody>
      </p:sp>
      <p:sp>
        <p:nvSpPr>
          <p:cNvPr id="11" name="Rectangle 10"/>
          <p:cNvSpPr/>
          <p:nvPr/>
        </p:nvSpPr>
        <p:spPr>
          <a:xfrm>
            <a:off x="4784578"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Budgeted</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 Payments</a:t>
            </a:r>
          </a:p>
        </p:txBody>
      </p:sp>
      <p:sp>
        <p:nvSpPr>
          <p:cNvPr id="12" name="Rectangle 11"/>
          <p:cNvSpPr/>
          <p:nvPr/>
        </p:nvSpPr>
        <p:spPr>
          <a:xfrm>
            <a:off x="7147560" y="1676400"/>
            <a:ext cx="1920240" cy="1219200"/>
          </a:xfrm>
          <a:prstGeom prst="rect">
            <a:avLst/>
          </a:prstGeom>
          <a:solidFill>
            <a:schemeClr val="bg1">
              <a:lumMod val="9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pitchFamily="34" charset="0"/>
                <a:cs typeface="Arial" pitchFamily="34" charset="0"/>
              </a:rPr>
              <a:t>Preliminary</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Cash</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Balance</a:t>
            </a:r>
          </a:p>
        </p:txBody>
      </p:sp>
      <p:sp>
        <p:nvSpPr>
          <p:cNvPr id="47122" name="TextBox 12"/>
          <p:cNvSpPr txBox="1">
            <a:spLocks noChangeArrowheads="1"/>
          </p:cNvSpPr>
          <p:nvPr/>
        </p:nvSpPr>
        <p:spPr bwMode="auto">
          <a:xfrm>
            <a:off x="1981200" y="1962150"/>
            <a:ext cx="4540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47123" name="TextBox 14"/>
          <p:cNvSpPr txBox="1">
            <a:spLocks noChangeArrowheads="1"/>
          </p:cNvSpPr>
          <p:nvPr/>
        </p:nvSpPr>
        <p:spPr bwMode="auto">
          <a:xfrm>
            <a:off x="6697663" y="1962150"/>
            <a:ext cx="4540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47124" name="TextBox 15"/>
          <p:cNvSpPr txBox="1">
            <a:spLocks noChangeArrowheads="1"/>
          </p:cNvSpPr>
          <p:nvPr/>
        </p:nvSpPr>
        <p:spPr bwMode="auto">
          <a:xfrm>
            <a:off x="4329113" y="1962150"/>
            <a:ext cx="4413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dirty="0"/>
              <a:t>–</a:t>
            </a:r>
          </a:p>
        </p:txBody>
      </p:sp>
      <p:sp>
        <p:nvSpPr>
          <p:cNvPr id="19" name="Right Arrow 18"/>
          <p:cNvSpPr/>
          <p:nvPr/>
        </p:nvSpPr>
        <p:spPr>
          <a:xfrm rot="16200000" flipV="1">
            <a:off x="7621588" y="3240088"/>
            <a:ext cx="1004887" cy="2746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2590800" y="3505200"/>
            <a:ext cx="6500446" cy="1219200"/>
          </a:xfrm>
          <a:prstGeom prst="rect">
            <a:avLst/>
          </a:prstGeom>
          <a:solidFill>
            <a:schemeClr val="accent1">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
              <a:defRPr/>
            </a:pPr>
            <a:r>
              <a:rPr lang="en-US" sz="2000" b="1" dirty="0">
                <a:solidFill>
                  <a:schemeClr val="tx1"/>
                </a:solidFill>
                <a:latin typeface="Arial" pitchFamily="34" charset="0"/>
                <a:cs typeface="Arial" pitchFamily="34" charset="0"/>
              </a:rPr>
              <a:t> If adequate, repay loans or buy securities.</a:t>
            </a:r>
            <a:br>
              <a:rPr lang="en-US" sz="2000" b="1" dirty="0">
                <a:solidFill>
                  <a:schemeClr val="tx1"/>
                </a:solidFill>
                <a:latin typeface="Arial" pitchFamily="34" charset="0"/>
                <a:cs typeface="Arial" pitchFamily="34" charset="0"/>
              </a:rPr>
            </a:br>
            <a:endParaRPr lang="en-US" sz="2000" b="1" dirty="0">
              <a:solidFill>
                <a:schemeClr val="tx1"/>
              </a:solidFill>
              <a:latin typeface="Arial" pitchFamily="34" charset="0"/>
              <a:cs typeface="Arial" pitchFamily="34" charset="0"/>
            </a:endParaRPr>
          </a:p>
          <a:p>
            <a:pPr>
              <a:buFont typeface="Wingdings" pitchFamily="2" charset="2"/>
              <a:buChar char="§"/>
              <a:defRPr/>
            </a:pPr>
            <a:r>
              <a:rPr lang="en-US" sz="2000" b="1" dirty="0">
                <a:solidFill>
                  <a:schemeClr val="tx1"/>
                </a:solidFill>
                <a:latin typeface="Arial" pitchFamily="34" charset="0"/>
                <a:cs typeface="Arial" pitchFamily="34" charset="0"/>
              </a:rPr>
              <a:t> If inadequate, increase short-term loans.</a:t>
            </a:r>
          </a:p>
        </p:txBody>
      </p:sp>
      <p:sp>
        <p:nvSpPr>
          <p:cNvPr id="21" name="Rounded Rectangle 8">
            <a:extLst>
              <a:ext uri="{FF2B5EF4-FFF2-40B4-BE49-F238E27FC236}">
                <a16:creationId xmlns:a16="http://schemas.microsoft.com/office/drawing/2014/main" id="{D05B4F5E-D653-4BDE-B4C6-4A76141F0D45}"/>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22" name="Rectangle 21">
            <a:extLst>
              <a:ext uri="{FF2B5EF4-FFF2-40B4-BE49-F238E27FC236}">
                <a16:creationId xmlns:a16="http://schemas.microsoft.com/office/drawing/2014/main" id="{1ED8512D-3373-3643-A7E2-1E899D47BDF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id="{093B6723-BF81-2340-A57C-DE7D45923AD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C1: </a:t>
            </a:r>
            <a:br>
              <a:rPr lang="en-US" altLang="en-US" sz="4400" dirty="0">
                <a:ea typeface="ＭＳ Ｐゴシック" pitchFamily="34" charset="-128"/>
              </a:rPr>
            </a:br>
            <a:r>
              <a:rPr lang="en-US" dirty="0"/>
              <a:t>Describe the benefits of budgeting.</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93" y="202083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793" y="5049235"/>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E112A32B-DFA5-FA4D-A43B-7EC7F16D829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9552BB8-EA48-2C4C-963A-713A41CAF36F}"/>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184150" y="1371600"/>
            <a:ext cx="8763000" cy="4997450"/>
          </a:xfrm>
          <a:solidFill>
            <a:schemeClr val="bg1">
              <a:lumMod val="95000"/>
            </a:schemeClr>
          </a:solidFill>
          <a:ln w="19050">
            <a:solidFill>
              <a:schemeClr val="tx1"/>
            </a:solidFill>
            <a:miter lim="800000"/>
            <a:headEnd/>
            <a:tailEnd/>
          </a:ln>
        </p:spPr>
        <p:txBody>
          <a:bodyPr lIns="90488" tIns="44450" rIns="90488" bIns="44450"/>
          <a:lstStyle/>
          <a:p>
            <a:pPr>
              <a:lnSpc>
                <a:spcPct val="90000"/>
              </a:lnSpc>
              <a:spcBef>
                <a:spcPct val="40000"/>
              </a:spcBef>
              <a:buFont typeface="Wingdings" pitchFamily="2" charset="2"/>
              <a:buNone/>
            </a:pPr>
            <a:r>
              <a:rPr lang="en-US" altLang="en-US" sz="2400" b="1" dirty="0">
                <a:latin typeface="Arial" charset="0"/>
                <a:cs typeface="Arial" charset="0"/>
              </a:rPr>
              <a:t>Toronto Sticks Company:</a:t>
            </a:r>
          </a:p>
          <a:p>
            <a:pPr lvl="1">
              <a:lnSpc>
                <a:spcPct val="90000"/>
              </a:lnSpc>
              <a:spcBef>
                <a:spcPct val="40000"/>
              </a:spcBef>
            </a:pPr>
            <a:r>
              <a:rPr lang="en-US" altLang="en-US" sz="2200" dirty="0">
                <a:latin typeface="Arial" charset="0"/>
                <a:cs typeface="Arial" charset="0"/>
              </a:rPr>
              <a:t>Income tax payable of $20,000 from the beginning balance shown in exhibit 20.3.</a:t>
            </a:r>
          </a:p>
          <a:p>
            <a:pPr lvl="1">
              <a:lnSpc>
                <a:spcPct val="90000"/>
              </a:lnSpc>
              <a:spcBef>
                <a:spcPct val="40000"/>
              </a:spcBef>
            </a:pPr>
            <a:r>
              <a:rPr lang="en-US" altLang="en-US" sz="2200" dirty="0">
                <a:latin typeface="Arial" charset="0"/>
                <a:cs typeface="Arial" charset="0"/>
              </a:rPr>
              <a:t>Will purchase $25,000 of equipment in December.</a:t>
            </a:r>
          </a:p>
          <a:p>
            <a:pPr lvl="1">
              <a:lnSpc>
                <a:spcPct val="90000"/>
              </a:lnSpc>
              <a:spcBef>
                <a:spcPct val="40000"/>
              </a:spcBef>
            </a:pPr>
            <a:r>
              <a:rPr lang="en-US" altLang="en-US" sz="2200" dirty="0">
                <a:latin typeface="Arial" charset="0"/>
                <a:cs typeface="Arial" charset="0"/>
              </a:rPr>
              <a:t>Has an agreement with its bank for loans at the end of each month to enable a minimum cash balance of $20,000.</a:t>
            </a:r>
          </a:p>
          <a:p>
            <a:pPr lvl="1">
              <a:lnSpc>
                <a:spcPct val="90000"/>
              </a:lnSpc>
              <a:spcBef>
                <a:spcPct val="40000"/>
              </a:spcBef>
            </a:pPr>
            <a:r>
              <a:rPr lang="en-US" altLang="en-US" sz="2200" dirty="0">
                <a:latin typeface="Arial" charset="0"/>
                <a:cs typeface="Arial" charset="0"/>
              </a:rPr>
              <a:t>Pays interest each month equal to one percent of the prior month’s ending loan balance.</a:t>
            </a:r>
          </a:p>
          <a:p>
            <a:pPr lvl="1">
              <a:lnSpc>
                <a:spcPct val="90000"/>
              </a:lnSpc>
              <a:spcBef>
                <a:spcPct val="40000"/>
              </a:spcBef>
            </a:pPr>
            <a:r>
              <a:rPr lang="en-US" altLang="en-US" sz="2200" dirty="0">
                <a:latin typeface="Arial" charset="0"/>
                <a:cs typeface="Arial" charset="0"/>
              </a:rPr>
              <a:t>Repays loans when the ending cash balance exceeds $20,000.</a:t>
            </a:r>
          </a:p>
          <a:p>
            <a:pPr lvl="1">
              <a:lnSpc>
                <a:spcPct val="90000"/>
              </a:lnSpc>
              <a:spcBef>
                <a:spcPct val="40000"/>
              </a:spcBef>
            </a:pPr>
            <a:r>
              <a:rPr lang="en-US" altLang="en-US" sz="2200" dirty="0">
                <a:latin typeface="Arial" charset="0"/>
                <a:cs typeface="Arial" charset="0"/>
              </a:rPr>
              <a:t>Owes $10,000 on this loan arrangement on September 30.</a:t>
            </a:r>
          </a:p>
          <a:p>
            <a:pPr lvl="1">
              <a:lnSpc>
                <a:spcPct val="90000"/>
              </a:lnSpc>
              <a:spcBef>
                <a:spcPct val="40000"/>
              </a:spcBef>
            </a:pPr>
            <a:r>
              <a:rPr lang="en-US" altLang="en-US" sz="2200" dirty="0">
                <a:latin typeface="Arial" charset="0"/>
                <a:cs typeface="Arial" charset="0"/>
              </a:rPr>
              <a:t>Has 40 percent income tax rate.</a:t>
            </a:r>
          </a:p>
          <a:p>
            <a:pPr lvl="1">
              <a:lnSpc>
                <a:spcPct val="90000"/>
              </a:lnSpc>
              <a:spcBef>
                <a:spcPct val="40000"/>
              </a:spcBef>
            </a:pPr>
            <a:r>
              <a:rPr lang="en-US" altLang="en-US" sz="2200" dirty="0">
                <a:latin typeface="Arial" charset="0"/>
                <a:cs typeface="Arial" charset="0"/>
              </a:rPr>
              <a:t>Will pay taxes for current quarter next year.</a:t>
            </a:r>
          </a:p>
        </p:txBody>
      </p:sp>
      <p:sp>
        <p:nvSpPr>
          <p:cNvPr id="14340" name="Rectangle 5"/>
          <p:cNvSpPr>
            <a:spLocks noGrp="1" noChangeArrowheads="1"/>
          </p:cNvSpPr>
          <p:nvPr>
            <p:ph type="title"/>
          </p:nvPr>
        </p:nvSpPr>
        <p:spPr>
          <a:xfrm>
            <a:off x="369888" y="274638"/>
            <a:ext cx="8382000" cy="1143000"/>
          </a:xfrm>
        </p:spPr>
        <p:txBody>
          <a:bodyPr/>
          <a:lstStyle/>
          <a:p>
            <a:r>
              <a:rPr lang="en-US" altLang="en-US" b="1" dirty="0"/>
              <a:t>Cash Budget</a:t>
            </a:r>
          </a:p>
        </p:txBody>
      </p:sp>
      <p:sp>
        <p:nvSpPr>
          <p:cNvPr id="9" name="Rounded Rectangle 8">
            <a:extLst>
              <a:ext uri="{FF2B5EF4-FFF2-40B4-BE49-F238E27FC236}">
                <a16:creationId xmlns:a16="http://schemas.microsoft.com/office/drawing/2014/main" id="{579C8D32-48F1-4667-8918-9432EE745052}"/>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0" name="Rectangle 9">
            <a:extLst>
              <a:ext uri="{FF2B5EF4-FFF2-40B4-BE49-F238E27FC236}">
                <a16:creationId xmlns:a16="http://schemas.microsoft.com/office/drawing/2014/main" id="{0CBE2A4F-30BB-3740-B1B1-BD0B7B2A936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81BA762-E7B3-8640-B209-C6039933CEC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p:transition spd="med">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CA5A0-749D-4214-AEE1-9BDFD22DA534}"/>
              </a:ext>
            </a:extLst>
          </p:cNvPr>
          <p:cNvPicPr>
            <a:picLocks noChangeAspect="1"/>
          </p:cNvPicPr>
          <p:nvPr/>
        </p:nvPicPr>
        <p:blipFill>
          <a:blip r:embed="rId3"/>
          <a:stretch>
            <a:fillRect/>
          </a:stretch>
        </p:blipFill>
        <p:spPr>
          <a:xfrm>
            <a:off x="1012773" y="779976"/>
            <a:ext cx="6516370" cy="4742994"/>
          </a:xfrm>
          <a:prstGeom prst="rect">
            <a:avLst/>
          </a:prstGeom>
        </p:spPr>
      </p:pic>
      <p:sp>
        <p:nvSpPr>
          <p:cNvPr id="22" name="Line 5"/>
          <p:cNvSpPr>
            <a:spLocks noChangeShapeType="1"/>
          </p:cNvSpPr>
          <p:nvPr/>
        </p:nvSpPr>
        <p:spPr bwMode="auto">
          <a:xfrm flipH="1" flipV="1">
            <a:off x="5993027" y="1869243"/>
            <a:ext cx="560172" cy="1958545"/>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 name="Rectangle 6"/>
          <p:cNvSpPr>
            <a:spLocks noChangeArrowheads="1"/>
          </p:cNvSpPr>
          <p:nvPr/>
        </p:nvSpPr>
        <p:spPr bwMode="auto">
          <a:xfrm>
            <a:off x="3733800" y="3446789"/>
            <a:ext cx="4304040" cy="458835"/>
          </a:xfrm>
          <a:prstGeom prst="rect">
            <a:avLst/>
          </a:prstGeom>
          <a:solidFill>
            <a:schemeClr val="bg1">
              <a:lumMod val="95000"/>
            </a:schemeClr>
          </a:solidFill>
          <a:ln w="57150" cmpd="thickThin">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From Cash Receipts Budget</a:t>
            </a:r>
          </a:p>
        </p:txBody>
      </p:sp>
      <p:sp>
        <p:nvSpPr>
          <p:cNvPr id="23" name="Right Arrow 22"/>
          <p:cNvSpPr/>
          <p:nvPr/>
        </p:nvSpPr>
        <p:spPr>
          <a:xfrm>
            <a:off x="1044627" y="5733141"/>
            <a:ext cx="7086600" cy="685800"/>
          </a:xfrm>
          <a:prstGeom prst="rightArrow">
            <a:avLst>
              <a:gd name="adj1" fmla="val 50000"/>
              <a:gd name="adj2" fmla="val 93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Now we are ready to look at TSC’s cash payments</a:t>
            </a:r>
          </a:p>
        </p:txBody>
      </p:sp>
      <p:sp>
        <p:nvSpPr>
          <p:cNvPr id="25" name="Rectangle 24"/>
          <p:cNvSpPr/>
          <p:nvPr/>
        </p:nvSpPr>
        <p:spPr>
          <a:xfrm>
            <a:off x="739827" y="4617025"/>
            <a:ext cx="7391400" cy="1015663"/>
          </a:xfrm>
          <a:prstGeom prst="rect">
            <a:avLst/>
          </a:prstGeom>
          <a:solidFill>
            <a:schemeClr val="bg1">
              <a:lumMod val="95000"/>
            </a:schemeClr>
          </a:solidFill>
          <a:ln>
            <a:solidFill>
              <a:schemeClr val="tx2"/>
            </a:solidFill>
          </a:ln>
        </p:spPr>
        <p:txBody>
          <a:bodyPr wrap="square">
            <a:spAutoFit/>
          </a:bodyPr>
          <a:lstStyle/>
          <a:p>
            <a:pPr algn="ctr"/>
            <a:r>
              <a:rPr lang="en-US" sz="2000" b="1" dirty="0"/>
              <a:t>TSC’s cash balance at the beginning of October is $20,000.  Budgeted cash receipts for October are $49,200, resulting in a total of $69,200 available for the month.</a:t>
            </a:r>
          </a:p>
        </p:txBody>
      </p:sp>
      <p:sp>
        <p:nvSpPr>
          <p:cNvPr id="26" name="Line 5"/>
          <p:cNvSpPr>
            <a:spLocks noChangeShapeType="1"/>
          </p:cNvSpPr>
          <p:nvPr/>
        </p:nvSpPr>
        <p:spPr bwMode="auto">
          <a:xfrm flipV="1">
            <a:off x="4191000" y="1869243"/>
            <a:ext cx="560172" cy="1577546"/>
          </a:xfrm>
          <a:prstGeom prst="line">
            <a:avLst/>
          </a:prstGeom>
          <a:noFill/>
          <a:ln w="381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3" name="TextBox 12"/>
          <p:cNvSpPr txBox="1"/>
          <p:nvPr/>
        </p:nvSpPr>
        <p:spPr>
          <a:xfrm>
            <a:off x="7802089" y="77997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20.16</a:t>
            </a:r>
          </a:p>
        </p:txBody>
      </p:sp>
      <p:sp>
        <p:nvSpPr>
          <p:cNvPr id="14" name="Rounded Rectangle 8">
            <a:extLst>
              <a:ext uri="{FF2B5EF4-FFF2-40B4-BE49-F238E27FC236}">
                <a16:creationId xmlns:a16="http://schemas.microsoft.com/office/drawing/2014/main" id="{B6018258-8709-4910-8058-777EFE9FD0C0}"/>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5" name="Rectangle 14">
            <a:extLst>
              <a:ext uri="{FF2B5EF4-FFF2-40B4-BE49-F238E27FC236}">
                <a16:creationId xmlns:a16="http://schemas.microsoft.com/office/drawing/2014/main" id="{67EA75B9-AD6E-3344-B97A-9B8E6285DC3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D6FF3FD4-2960-8841-AB6C-2864D521A82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1195F3-FD9E-4F7A-9FA5-AC6AAB379195}"/>
              </a:ext>
            </a:extLst>
          </p:cNvPr>
          <p:cNvPicPr>
            <a:picLocks noChangeAspect="1"/>
          </p:cNvPicPr>
          <p:nvPr/>
        </p:nvPicPr>
        <p:blipFill>
          <a:blip r:embed="rId3"/>
          <a:stretch>
            <a:fillRect/>
          </a:stretch>
        </p:blipFill>
        <p:spPr>
          <a:xfrm>
            <a:off x="1012773" y="838387"/>
            <a:ext cx="6516370" cy="4742994"/>
          </a:xfrm>
          <a:prstGeom prst="rect">
            <a:avLst/>
          </a:prstGeom>
        </p:spPr>
      </p:pic>
      <p:sp>
        <p:nvSpPr>
          <p:cNvPr id="22" name="Line 5"/>
          <p:cNvSpPr>
            <a:spLocks noChangeShapeType="1"/>
          </p:cNvSpPr>
          <p:nvPr/>
        </p:nvSpPr>
        <p:spPr bwMode="auto">
          <a:xfrm flipH="1" flipV="1">
            <a:off x="5404254" y="2895599"/>
            <a:ext cx="1098212" cy="1771924"/>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1" name="Rectangle 6"/>
          <p:cNvSpPr>
            <a:spLocks noChangeArrowheads="1"/>
          </p:cNvSpPr>
          <p:nvPr/>
        </p:nvSpPr>
        <p:spPr bwMode="auto">
          <a:xfrm>
            <a:off x="5105400" y="3962401"/>
            <a:ext cx="3505199" cy="2031325"/>
          </a:xfrm>
          <a:prstGeom prst="rect">
            <a:avLst/>
          </a:prstGeom>
          <a:solidFill>
            <a:schemeClr val="bg1">
              <a:lumMod val="95000"/>
            </a:schemeClr>
          </a:solidFill>
          <a:ln w="57150" cmpd="thickThin">
            <a:solidFill>
              <a:schemeClr val="tx2"/>
            </a:solidFill>
            <a:miter lim="800000"/>
            <a:headEnd/>
            <a:tailEnd/>
          </a:ln>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200" dirty="0">
                <a:latin typeface="Arial Narrow" pitchFamily="34" charset="0"/>
              </a:rPr>
              <a:t>We next subtract expected cash payments for direct materials, direct labor, overhead, selling expenses, and general and administrative expenses.</a:t>
            </a:r>
            <a:br>
              <a:rPr lang="en-US" sz="2200" dirty="0">
                <a:latin typeface="Arial Narrow" pitchFamily="34" charset="0"/>
              </a:rPr>
            </a:br>
            <a:endParaRPr lang="en-US" sz="2200" dirty="0">
              <a:latin typeface="Arial Narrow" pitchFamily="34" charset="0"/>
            </a:endParaRPr>
          </a:p>
        </p:txBody>
      </p:sp>
      <p:sp>
        <p:nvSpPr>
          <p:cNvPr id="8" name="Right Brace 7"/>
          <p:cNvSpPr/>
          <p:nvPr/>
        </p:nvSpPr>
        <p:spPr>
          <a:xfrm>
            <a:off x="5251854" y="2219284"/>
            <a:ext cx="152400" cy="990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Line 5"/>
          <p:cNvSpPr>
            <a:spLocks noChangeShapeType="1"/>
          </p:cNvSpPr>
          <p:nvPr/>
        </p:nvSpPr>
        <p:spPr bwMode="auto">
          <a:xfrm flipV="1">
            <a:off x="3733800" y="3209884"/>
            <a:ext cx="990600" cy="1438316"/>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7" name="TextBox 6"/>
          <p:cNvSpPr txBox="1"/>
          <p:nvPr/>
        </p:nvSpPr>
        <p:spPr>
          <a:xfrm>
            <a:off x="609600" y="4495800"/>
            <a:ext cx="3886200" cy="1107996"/>
          </a:xfrm>
          <a:prstGeom prst="rect">
            <a:avLst/>
          </a:prstGeom>
          <a:solidFill>
            <a:schemeClr val="bg1">
              <a:lumMod val="95000"/>
            </a:schemeClr>
          </a:solidFill>
          <a:ln w="38100">
            <a:solidFill>
              <a:schemeClr val="tx2"/>
            </a:solidFill>
          </a:ln>
        </p:spPr>
        <p:txBody>
          <a:bodyPr wrap="square" rtlCol="0">
            <a:spAutoFit/>
          </a:bodyPr>
          <a:lstStyle/>
          <a:p>
            <a:pPr algn="ctr"/>
            <a:r>
              <a:rPr lang="en-US" sz="2200" dirty="0">
                <a:latin typeface="Arial Narrow" pitchFamily="34" charset="0"/>
              </a:rPr>
              <a:t>Income taxes of $20,000 were due as of the end of September 30, and payable in October.</a:t>
            </a:r>
            <a:endParaRPr lang="en-US" sz="2200" dirty="0"/>
          </a:p>
        </p:txBody>
      </p:sp>
      <p:sp>
        <p:nvSpPr>
          <p:cNvPr id="12" name="TextBox 11"/>
          <p:cNvSpPr txBox="1"/>
          <p:nvPr/>
        </p:nvSpPr>
        <p:spPr>
          <a:xfrm>
            <a:off x="7815775" y="8383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20.16</a:t>
            </a:r>
          </a:p>
        </p:txBody>
      </p:sp>
      <p:sp>
        <p:nvSpPr>
          <p:cNvPr id="14" name="Rounded Rectangle 8">
            <a:extLst>
              <a:ext uri="{FF2B5EF4-FFF2-40B4-BE49-F238E27FC236}">
                <a16:creationId xmlns:a16="http://schemas.microsoft.com/office/drawing/2014/main" id="{13F2879A-1243-4A2E-856E-941BB6BFA97D}"/>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3" name="Rectangle 12">
            <a:extLst>
              <a:ext uri="{FF2B5EF4-FFF2-40B4-BE49-F238E27FC236}">
                <a16:creationId xmlns:a16="http://schemas.microsoft.com/office/drawing/2014/main" id="{F1071382-ACA1-784B-ABE8-71E69D0B12B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CB6E7DAA-7B39-4745-9CEC-6B3C37AE729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8" grpId="0" animBg="1"/>
      <p:bldP spid="9"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F53F12-E082-436F-BC2D-CE3FA5A4FF94}"/>
              </a:ext>
            </a:extLst>
          </p:cNvPr>
          <p:cNvPicPr>
            <a:picLocks noChangeAspect="1"/>
          </p:cNvPicPr>
          <p:nvPr/>
        </p:nvPicPr>
        <p:blipFill>
          <a:blip r:embed="rId3"/>
          <a:stretch>
            <a:fillRect/>
          </a:stretch>
        </p:blipFill>
        <p:spPr>
          <a:xfrm>
            <a:off x="1012773" y="838387"/>
            <a:ext cx="6516370" cy="4742994"/>
          </a:xfrm>
          <a:prstGeom prst="rect">
            <a:avLst/>
          </a:prstGeom>
        </p:spPr>
      </p:pic>
      <p:sp>
        <p:nvSpPr>
          <p:cNvPr id="9" name="Line 5"/>
          <p:cNvSpPr>
            <a:spLocks noChangeShapeType="1"/>
          </p:cNvSpPr>
          <p:nvPr/>
        </p:nvSpPr>
        <p:spPr bwMode="auto">
          <a:xfrm flipV="1">
            <a:off x="4267200" y="3717430"/>
            <a:ext cx="609600" cy="169277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7" name="TextBox 6"/>
          <p:cNvSpPr txBox="1"/>
          <p:nvPr/>
        </p:nvSpPr>
        <p:spPr>
          <a:xfrm>
            <a:off x="990600" y="5410200"/>
            <a:ext cx="4114800" cy="1107996"/>
          </a:xfrm>
          <a:prstGeom prst="rect">
            <a:avLst/>
          </a:prstGeom>
          <a:solidFill>
            <a:schemeClr val="bg1">
              <a:lumMod val="95000"/>
            </a:schemeClr>
          </a:solidFill>
          <a:ln w="38100">
            <a:solidFill>
              <a:schemeClr val="tx2"/>
            </a:solidFill>
          </a:ln>
        </p:spPr>
        <p:txBody>
          <a:bodyPr wrap="square" rtlCol="0">
            <a:spAutoFit/>
          </a:bodyPr>
          <a:lstStyle/>
          <a:p>
            <a:pPr algn="ctr"/>
            <a:r>
              <a:rPr lang="en-US" sz="2200" dirty="0">
                <a:latin typeface="Arial Narrow" pitchFamily="34" charset="0"/>
              </a:rPr>
              <a:t>TSC has a $10,000 loan and pays interest at the rate of one percent per month. October’s interest is $100.</a:t>
            </a:r>
          </a:p>
        </p:txBody>
      </p:sp>
      <p:sp>
        <p:nvSpPr>
          <p:cNvPr id="11" name="Line 5"/>
          <p:cNvSpPr>
            <a:spLocks noChangeShapeType="1"/>
          </p:cNvSpPr>
          <p:nvPr/>
        </p:nvSpPr>
        <p:spPr bwMode="auto">
          <a:xfrm flipH="1" flipV="1">
            <a:off x="6172200" y="3429000"/>
            <a:ext cx="1981200" cy="12954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0" name="TextBox 9"/>
          <p:cNvSpPr txBox="1"/>
          <p:nvPr/>
        </p:nvSpPr>
        <p:spPr>
          <a:xfrm>
            <a:off x="6629400" y="4572000"/>
            <a:ext cx="1828800" cy="1692771"/>
          </a:xfrm>
          <a:prstGeom prst="rect">
            <a:avLst/>
          </a:prstGeom>
          <a:solidFill>
            <a:schemeClr val="bg1">
              <a:lumMod val="95000"/>
            </a:schemeClr>
          </a:solidFill>
          <a:ln w="38100">
            <a:solidFill>
              <a:schemeClr val="tx2"/>
            </a:solidFill>
          </a:ln>
        </p:spPr>
        <p:txBody>
          <a:bodyPr wrap="square" lIns="0" tIns="0" rIns="0" bIns="0" rtlCol="0">
            <a:spAutoFit/>
          </a:bodyPr>
          <a:lstStyle/>
          <a:p>
            <a:pPr algn="ctr"/>
            <a:r>
              <a:rPr lang="en-US" sz="2200" dirty="0">
                <a:latin typeface="Arial Narrow" pitchFamily="34" charset="0"/>
              </a:rPr>
              <a:t>TSC has a dividend payment of $3,000 that it plans to pay in November. </a:t>
            </a:r>
            <a:endParaRPr lang="en-US" sz="2200" dirty="0"/>
          </a:p>
        </p:txBody>
      </p:sp>
      <p:sp>
        <p:nvSpPr>
          <p:cNvPr id="14" name="TextBox 13"/>
          <p:cNvSpPr txBox="1"/>
          <p:nvPr/>
        </p:nvSpPr>
        <p:spPr>
          <a:xfrm>
            <a:off x="7772400" y="8383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20.16</a:t>
            </a:r>
          </a:p>
        </p:txBody>
      </p:sp>
      <p:sp>
        <p:nvSpPr>
          <p:cNvPr id="16" name="Rounded Rectangle 8">
            <a:extLst>
              <a:ext uri="{FF2B5EF4-FFF2-40B4-BE49-F238E27FC236}">
                <a16:creationId xmlns:a16="http://schemas.microsoft.com/office/drawing/2014/main" id="{1AC0D8D6-288D-486C-B08D-62A4E2856450}"/>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5" name="Rectangle 14">
            <a:extLst>
              <a:ext uri="{FF2B5EF4-FFF2-40B4-BE49-F238E27FC236}">
                <a16:creationId xmlns:a16="http://schemas.microsoft.com/office/drawing/2014/main" id="{D43130D7-E860-3D48-B1FD-086A1DFCE46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B52BE7A6-8F0F-C043-8ED3-01F2715862D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E06D3D-FFB2-47A8-9091-EA65C86D3013}"/>
              </a:ext>
            </a:extLst>
          </p:cNvPr>
          <p:cNvPicPr>
            <a:picLocks noChangeAspect="1"/>
          </p:cNvPicPr>
          <p:nvPr/>
        </p:nvPicPr>
        <p:blipFill>
          <a:blip r:embed="rId3"/>
          <a:stretch>
            <a:fillRect/>
          </a:stretch>
        </p:blipFill>
        <p:spPr>
          <a:xfrm>
            <a:off x="1012773" y="838387"/>
            <a:ext cx="6516370" cy="4742994"/>
          </a:xfrm>
          <a:prstGeom prst="rect">
            <a:avLst/>
          </a:prstGeom>
        </p:spPr>
      </p:pic>
      <p:sp>
        <p:nvSpPr>
          <p:cNvPr id="9" name="Line 5"/>
          <p:cNvSpPr>
            <a:spLocks noChangeShapeType="1"/>
          </p:cNvSpPr>
          <p:nvPr/>
        </p:nvSpPr>
        <p:spPr bwMode="auto">
          <a:xfrm>
            <a:off x="2971800" y="3657600"/>
            <a:ext cx="1752600" cy="1099117"/>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7" name="TextBox 6"/>
          <p:cNvSpPr txBox="1"/>
          <p:nvPr/>
        </p:nvSpPr>
        <p:spPr>
          <a:xfrm>
            <a:off x="838200" y="1905000"/>
            <a:ext cx="6172200" cy="1785104"/>
          </a:xfrm>
          <a:prstGeom prst="rect">
            <a:avLst/>
          </a:prstGeom>
          <a:solidFill>
            <a:schemeClr val="bg1">
              <a:lumMod val="95000"/>
            </a:schemeClr>
          </a:solidFill>
          <a:ln w="38100">
            <a:solidFill>
              <a:schemeClr val="tx2"/>
            </a:solidFill>
          </a:ln>
        </p:spPr>
        <p:txBody>
          <a:bodyPr wrap="square" rtlCol="0">
            <a:spAutoFit/>
          </a:bodyPr>
          <a:lstStyle/>
          <a:p>
            <a:pPr algn="ctr"/>
            <a:r>
              <a:rPr lang="en-US" sz="2200" dirty="0"/>
              <a:t>TSC has an agreement with its bank for loans at the end of each month to provide a minimum cash balance of $20,000. If the cash balance exceeds $20,000 at a month-end, as it does here, TSC uses the excess to repay loans.</a:t>
            </a:r>
            <a:endParaRPr lang="en-US" sz="2200" dirty="0">
              <a:latin typeface="Arial Narrow" pitchFamily="34" charset="0"/>
            </a:endParaRPr>
          </a:p>
        </p:txBody>
      </p:sp>
      <p:sp>
        <p:nvSpPr>
          <p:cNvPr id="12" name="Rectangle 11"/>
          <p:cNvSpPr/>
          <p:nvPr/>
        </p:nvSpPr>
        <p:spPr>
          <a:xfrm>
            <a:off x="1293341" y="4821117"/>
            <a:ext cx="52578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703716" y="8383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20.16</a:t>
            </a:r>
          </a:p>
        </p:txBody>
      </p:sp>
      <p:sp>
        <p:nvSpPr>
          <p:cNvPr id="15" name="Rounded Rectangle 8">
            <a:extLst>
              <a:ext uri="{FF2B5EF4-FFF2-40B4-BE49-F238E27FC236}">
                <a16:creationId xmlns:a16="http://schemas.microsoft.com/office/drawing/2014/main" id="{8F395DDB-2B54-4E72-9633-AD0DA9D93C10}"/>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4" name="Rectangle 13">
            <a:extLst>
              <a:ext uri="{FF2B5EF4-FFF2-40B4-BE49-F238E27FC236}">
                <a16:creationId xmlns:a16="http://schemas.microsoft.com/office/drawing/2014/main" id="{0B5C47C2-E250-AC49-A5FD-C093E57EEC5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56C32D79-01D1-3A40-9B34-BE7FFE05A8D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2C712A-23B1-4982-A56F-09D45E18ED98}"/>
              </a:ext>
            </a:extLst>
          </p:cNvPr>
          <p:cNvPicPr>
            <a:picLocks noChangeAspect="1"/>
          </p:cNvPicPr>
          <p:nvPr/>
        </p:nvPicPr>
        <p:blipFill>
          <a:blip r:embed="rId3"/>
          <a:stretch>
            <a:fillRect/>
          </a:stretch>
        </p:blipFill>
        <p:spPr>
          <a:xfrm>
            <a:off x="1012773" y="838387"/>
            <a:ext cx="6516370" cy="4742994"/>
          </a:xfrm>
          <a:prstGeom prst="rect">
            <a:avLst/>
          </a:prstGeom>
        </p:spPr>
      </p:pic>
      <p:sp>
        <p:nvSpPr>
          <p:cNvPr id="11" name="Line 5"/>
          <p:cNvSpPr>
            <a:spLocks noChangeShapeType="1"/>
          </p:cNvSpPr>
          <p:nvPr/>
        </p:nvSpPr>
        <p:spPr bwMode="auto">
          <a:xfrm flipV="1">
            <a:off x="5195776" y="1841337"/>
            <a:ext cx="762000" cy="3035463"/>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0" name="TextBox 9"/>
          <p:cNvSpPr txBox="1"/>
          <p:nvPr/>
        </p:nvSpPr>
        <p:spPr>
          <a:xfrm>
            <a:off x="685800" y="2819400"/>
            <a:ext cx="3505200" cy="1231106"/>
          </a:xfrm>
          <a:prstGeom prst="rect">
            <a:avLst/>
          </a:prstGeom>
          <a:solidFill>
            <a:schemeClr val="bg1">
              <a:lumMod val="95000"/>
            </a:schemeClr>
          </a:solidFill>
          <a:ln w="38100">
            <a:solidFill>
              <a:schemeClr val="tx2"/>
            </a:solidFill>
          </a:ln>
        </p:spPr>
        <p:txBody>
          <a:bodyPr wrap="square" lIns="0" tIns="0" rIns="0" bIns="0" rtlCol="0">
            <a:spAutoFit/>
          </a:bodyPr>
          <a:lstStyle/>
          <a:p>
            <a:pPr algn="ctr" eaLnBrk="1" hangingPunct="1"/>
            <a:r>
              <a:rPr lang="en-US" altLang="en-US" sz="2000" b="1" dirty="0"/>
              <a:t>Ending cash balance for October </a:t>
            </a:r>
          </a:p>
          <a:p>
            <a:pPr algn="ctr" eaLnBrk="1" hangingPunct="1"/>
            <a:r>
              <a:rPr lang="en-US" altLang="en-US" sz="2000" b="1" dirty="0"/>
              <a:t>is the beginning November balance.</a:t>
            </a:r>
          </a:p>
        </p:txBody>
      </p:sp>
      <p:sp>
        <p:nvSpPr>
          <p:cNvPr id="12" name="Rectangle 11"/>
          <p:cNvSpPr/>
          <p:nvPr/>
        </p:nvSpPr>
        <p:spPr>
          <a:xfrm>
            <a:off x="4586175" y="4800600"/>
            <a:ext cx="609600" cy="22860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562600" y="1633953"/>
            <a:ext cx="685800" cy="20738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ine 5"/>
          <p:cNvSpPr>
            <a:spLocks noChangeShapeType="1"/>
          </p:cNvSpPr>
          <p:nvPr/>
        </p:nvSpPr>
        <p:spPr bwMode="auto">
          <a:xfrm flipH="1" flipV="1">
            <a:off x="6248400" y="3886200"/>
            <a:ext cx="1143000" cy="20574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6" name="TextBox 15"/>
          <p:cNvSpPr txBox="1"/>
          <p:nvPr/>
        </p:nvSpPr>
        <p:spPr>
          <a:xfrm>
            <a:off x="2971800" y="5683549"/>
            <a:ext cx="5334000" cy="677108"/>
          </a:xfrm>
          <a:prstGeom prst="rect">
            <a:avLst/>
          </a:prstGeom>
          <a:solidFill>
            <a:schemeClr val="bg1">
              <a:lumMod val="95000"/>
            </a:schemeClr>
          </a:solidFill>
          <a:ln w="38100">
            <a:solidFill>
              <a:schemeClr val="tx2"/>
            </a:solidFill>
          </a:ln>
        </p:spPr>
        <p:txBody>
          <a:bodyPr wrap="square" lIns="0" tIns="0" rIns="0" bIns="0" rtlCol="0">
            <a:spAutoFit/>
          </a:bodyPr>
          <a:lstStyle/>
          <a:p>
            <a:pPr algn="ctr"/>
            <a:r>
              <a:rPr lang="en-US" sz="2200" dirty="0">
                <a:latin typeface="Arial Narrow" pitchFamily="34" charset="0"/>
              </a:rPr>
              <a:t>TSC interest on it’s outstanding loan amount in November is $44.</a:t>
            </a:r>
          </a:p>
        </p:txBody>
      </p:sp>
      <p:sp>
        <p:nvSpPr>
          <p:cNvPr id="15" name="TextBox 14"/>
          <p:cNvSpPr txBox="1"/>
          <p:nvPr/>
        </p:nvSpPr>
        <p:spPr>
          <a:xfrm>
            <a:off x="7856116" y="85631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20.16</a:t>
            </a:r>
          </a:p>
        </p:txBody>
      </p:sp>
      <p:sp>
        <p:nvSpPr>
          <p:cNvPr id="20" name="Rounded Rectangle 8">
            <a:extLst>
              <a:ext uri="{FF2B5EF4-FFF2-40B4-BE49-F238E27FC236}">
                <a16:creationId xmlns:a16="http://schemas.microsoft.com/office/drawing/2014/main" id="{005C5977-CB21-418D-B1C1-03DF220A3CC6}"/>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9" name="Rectangle 18">
            <a:extLst>
              <a:ext uri="{FF2B5EF4-FFF2-40B4-BE49-F238E27FC236}">
                <a16:creationId xmlns:a16="http://schemas.microsoft.com/office/drawing/2014/main" id="{6F127852-A095-8C43-9702-73143A84087F}"/>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id="{D9A82612-8E8B-6847-B20D-8E6C6ED0252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P spid="17"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ADF0E6-4636-48CC-AA22-E9278B0601AB}"/>
              </a:ext>
            </a:extLst>
          </p:cNvPr>
          <p:cNvPicPr>
            <a:picLocks noChangeAspect="1"/>
          </p:cNvPicPr>
          <p:nvPr/>
        </p:nvPicPr>
        <p:blipFill>
          <a:blip r:embed="rId3"/>
          <a:stretch>
            <a:fillRect/>
          </a:stretch>
        </p:blipFill>
        <p:spPr>
          <a:xfrm>
            <a:off x="1012773" y="838387"/>
            <a:ext cx="6516370" cy="4742994"/>
          </a:xfrm>
          <a:prstGeom prst="rect">
            <a:avLst/>
          </a:prstGeom>
        </p:spPr>
      </p:pic>
      <p:sp>
        <p:nvSpPr>
          <p:cNvPr id="14" name="TextBox 13"/>
          <p:cNvSpPr txBox="1"/>
          <p:nvPr/>
        </p:nvSpPr>
        <p:spPr>
          <a:xfrm>
            <a:off x="1752600" y="2514600"/>
            <a:ext cx="3276600" cy="1354217"/>
          </a:xfrm>
          <a:prstGeom prst="rect">
            <a:avLst/>
          </a:prstGeom>
          <a:solidFill>
            <a:schemeClr val="bg1">
              <a:lumMod val="95000"/>
            </a:schemeClr>
          </a:solidFill>
          <a:ln w="28575">
            <a:solidFill>
              <a:schemeClr val="tx2"/>
            </a:solidFill>
          </a:ln>
        </p:spPr>
        <p:txBody>
          <a:bodyPr wrap="square" lIns="0" tIns="0" rIns="0" bIns="0" rtlCol="0">
            <a:spAutoFit/>
          </a:bodyPr>
          <a:lstStyle/>
          <a:p>
            <a:pPr algn="ctr"/>
            <a:r>
              <a:rPr lang="en-US" altLang="en-US" sz="2200" dirty="0">
                <a:latin typeface="Arial Narrow" pitchFamily="34" charset="0"/>
              </a:rPr>
              <a:t>One last item, before our cash budget is complete…TSC plans to pay $25,000 in December to purchase new equipment.</a:t>
            </a:r>
            <a:endParaRPr lang="en-US" sz="2200" dirty="0">
              <a:latin typeface="Arial Narrow" pitchFamily="34" charset="0"/>
            </a:endParaRPr>
          </a:p>
        </p:txBody>
      </p:sp>
      <p:sp>
        <p:nvSpPr>
          <p:cNvPr id="15" name="Line 5"/>
          <p:cNvSpPr>
            <a:spLocks noChangeShapeType="1"/>
          </p:cNvSpPr>
          <p:nvPr/>
        </p:nvSpPr>
        <p:spPr bwMode="auto">
          <a:xfrm>
            <a:off x="5029200" y="3352800"/>
            <a:ext cx="1600200" cy="6096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9" name="TextBox 8"/>
          <p:cNvSpPr txBox="1"/>
          <p:nvPr/>
        </p:nvSpPr>
        <p:spPr>
          <a:xfrm>
            <a:off x="7848600" y="8383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20.16</a:t>
            </a:r>
          </a:p>
        </p:txBody>
      </p:sp>
      <p:sp>
        <p:nvSpPr>
          <p:cNvPr id="11" name="Rounded Rectangle 8">
            <a:extLst>
              <a:ext uri="{FF2B5EF4-FFF2-40B4-BE49-F238E27FC236}">
                <a16:creationId xmlns:a16="http://schemas.microsoft.com/office/drawing/2014/main" id="{16F37C2E-0C9E-46A5-A083-9D552BAD05BA}"/>
              </a:ext>
            </a:extLst>
          </p:cNvPr>
          <p:cNvSpPr/>
          <p:nvPr/>
        </p:nvSpPr>
        <p:spPr>
          <a:xfrm>
            <a:off x="76200" y="6608171"/>
            <a:ext cx="4876800" cy="2184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cash budget for a manufacturing company.</a:t>
            </a:r>
          </a:p>
        </p:txBody>
      </p:sp>
      <p:sp>
        <p:nvSpPr>
          <p:cNvPr id="10" name="Rectangle 9">
            <a:extLst>
              <a:ext uri="{FF2B5EF4-FFF2-40B4-BE49-F238E27FC236}">
                <a16:creationId xmlns:a16="http://schemas.microsoft.com/office/drawing/2014/main" id="{F5A8D5B9-6F11-9D41-8E38-CA7847D62F3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FB505BE4-C3CF-B340-BCB8-9A97E689E98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P3: </a:t>
            </a:r>
            <a:br>
              <a:rPr lang="en-US" altLang="en-US" sz="4400" dirty="0">
                <a:ea typeface="ＭＳ Ｐゴシック" pitchFamily="34" charset="-128"/>
              </a:rPr>
            </a:br>
            <a:r>
              <a:rPr lang="en-US" altLang="en-US" sz="4400" dirty="0">
                <a:ea typeface="ＭＳ Ｐゴシック" pitchFamily="34" charset="-128"/>
              </a:rPr>
              <a:t>Prepare budgeted </a:t>
            </a:r>
            <a:r>
              <a:rPr lang="en-US" altLang="en-US" dirty="0">
                <a:ea typeface="ＭＳ Ｐゴシック" pitchFamily="34" charset="-128"/>
              </a:rPr>
              <a:t>f</a:t>
            </a:r>
            <a:r>
              <a:rPr lang="en-US" altLang="en-US" sz="4400" dirty="0">
                <a:ea typeface="ＭＳ Ｐゴシック" pitchFamily="34" charset="-128"/>
              </a:rPr>
              <a:t>inancial </a:t>
            </a:r>
            <a:r>
              <a:rPr lang="en-US" altLang="en-US" dirty="0">
                <a:ea typeface="ＭＳ Ｐゴシック" pitchFamily="34" charset="-128"/>
              </a:rPr>
              <a:t>s</a:t>
            </a:r>
            <a:r>
              <a:rPr lang="en-US" altLang="en-US" sz="4400" dirty="0">
                <a:ea typeface="ＭＳ Ｐゴシック" pitchFamily="34" charset="-128"/>
              </a:rPr>
              <a:t>tatements.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84" y="2043998"/>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72263"/>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AA628F99-DC03-7F40-9BB1-7C58DF4033B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84F5801E-745C-C14D-B20B-98E27C221CA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318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1492250" y="5575300"/>
            <a:ext cx="6146800" cy="8128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budgeted income</a:t>
            </a:r>
            <a:br>
              <a:rPr lang="en-US" altLang="en-US" sz="2400" b="1" dirty="0"/>
            </a:br>
            <a:r>
              <a:rPr lang="en-US" altLang="en-US" sz="2400" b="1" dirty="0"/>
              <a:t>statement for Toronto Sticks Company. </a:t>
            </a:r>
          </a:p>
        </p:txBody>
      </p:sp>
      <p:grpSp>
        <p:nvGrpSpPr>
          <p:cNvPr id="14" name="Group 13"/>
          <p:cNvGrpSpPr/>
          <p:nvPr/>
        </p:nvGrpSpPr>
        <p:grpSpPr>
          <a:xfrm>
            <a:off x="914400" y="2819400"/>
            <a:ext cx="7467600" cy="2435225"/>
            <a:chOff x="838200" y="1873250"/>
            <a:chExt cx="7620000" cy="3152775"/>
          </a:xfrm>
        </p:grpSpPr>
        <p:graphicFrame>
          <p:nvGraphicFramePr>
            <p:cNvPr id="21506" name="Object 2"/>
            <p:cNvGraphicFramePr>
              <a:graphicFrameLocks/>
            </p:cNvGraphicFramePr>
            <p:nvPr/>
          </p:nvGraphicFramePr>
          <p:xfrm>
            <a:off x="838200" y="1873250"/>
            <a:ext cx="2362200" cy="3152775"/>
          </p:xfrm>
          <a:graphic>
            <a:graphicData uri="http://schemas.openxmlformats.org/presentationml/2006/ole">
              <mc:AlternateContent xmlns:mc="http://schemas.openxmlformats.org/markup-compatibility/2006">
                <mc:Choice xmlns:v="urn:schemas-microsoft-com:vml" Requires="v">
                  <p:oleObj spid="_x0000_s21883" name="Clip" r:id="rId4" imgW="4510405" imgH="6010910" progId="">
                    <p:embed/>
                  </p:oleObj>
                </mc:Choice>
                <mc:Fallback>
                  <p:oleObj name="Clip" r:id="rId4" imgW="4510405" imgH="6010910" progId="">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73250"/>
                          <a:ext cx="2362200" cy="315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1510" name="Rectangle 4"/>
            <p:cNvSpPr>
              <a:spLocks noChangeArrowheads="1"/>
            </p:cNvSpPr>
            <p:nvPr/>
          </p:nvSpPr>
          <p:spPr bwMode="auto">
            <a:xfrm>
              <a:off x="1309162" y="2266950"/>
              <a:ext cx="1421865" cy="1382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Cash </a:t>
              </a:r>
            </a:p>
            <a:p>
              <a:pPr algn="ctr" eaLnBrk="1" hangingPunct="1"/>
              <a:r>
                <a:rPr lang="en-US" altLang="en-US" sz="2800" b="1" dirty="0">
                  <a:solidFill>
                    <a:schemeClr val="tx2"/>
                  </a:solidFill>
                </a:rPr>
                <a:t>Budget</a:t>
              </a:r>
            </a:p>
            <a:p>
              <a:pPr algn="ctr" eaLnBrk="1" latinLnBrk="1" hangingPunct="1"/>
              <a:endParaRPr lang="en-US" altLang="en-US" sz="2800" b="1" dirty="0">
                <a:solidFill>
                  <a:schemeClr val="tx2"/>
                </a:solidFill>
              </a:endParaRPr>
            </a:p>
          </p:txBody>
        </p:sp>
        <p:graphicFrame>
          <p:nvGraphicFramePr>
            <p:cNvPr id="21507" name="Object 3"/>
            <p:cNvGraphicFramePr>
              <a:graphicFrameLocks/>
            </p:cNvGraphicFramePr>
            <p:nvPr/>
          </p:nvGraphicFramePr>
          <p:xfrm>
            <a:off x="6096000" y="1873250"/>
            <a:ext cx="2362200" cy="3152775"/>
          </p:xfrm>
          <a:graphic>
            <a:graphicData uri="http://schemas.openxmlformats.org/presentationml/2006/ole">
              <mc:AlternateContent xmlns:mc="http://schemas.openxmlformats.org/markup-compatibility/2006">
                <mc:Choice xmlns:v="urn:schemas-microsoft-com:vml" Requires="v">
                  <p:oleObj spid="_x0000_s21884" name="Clip" r:id="rId6" imgW="4510405" imgH="6010910" progId="">
                    <p:embed/>
                  </p:oleObj>
                </mc:Choice>
                <mc:Fallback>
                  <p:oleObj name="Clip" r:id="rId6" imgW="4510405" imgH="6010910" progId="">
                    <p:embed/>
                    <p:pic>
                      <p:nvPicPr>
                        <p:cNvPr id="0" name="Pictur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73250"/>
                          <a:ext cx="2362200" cy="315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1511" name="Rectangle 6"/>
            <p:cNvSpPr>
              <a:spLocks noChangeArrowheads="1"/>
            </p:cNvSpPr>
            <p:nvPr/>
          </p:nvSpPr>
          <p:spPr bwMode="auto">
            <a:xfrm>
              <a:off x="6315306" y="2301875"/>
              <a:ext cx="1922002" cy="1382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Budgeted</a:t>
              </a:r>
            </a:p>
            <a:p>
              <a:pPr algn="ctr" eaLnBrk="1" hangingPunct="1"/>
              <a:r>
                <a:rPr lang="en-US" altLang="en-US" sz="2800" b="1" dirty="0">
                  <a:solidFill>
                    <a:schemeClr val="tx2"/>
                  </a:solidFill>
                </a:rPr>
                <a:t>Income</a:t>
              </a:r>
            </a:p>
            <a:p>
              <a:pPr algn="ctr" eaLnBrk="1" hangingPunct="1"/>
              <a:r>
                <a:rPr lang="en-US" altLang="en-US" sz="2800" b="1" dirty="0">
                  <a:solidFill>
                    <a:schemeClr val="tx2"/>
                  </a:solidFill>
                </a:rPr>
                <a:t>Statement</a:t>
              </a:r>
            </a:p>
          </p:txBody>
        </p:sp>
        <p:sp>
          <p:nvSpPr>
            <p:cNvPr id="21512" name="Rectangle 7"/>
            <p:cNvSpPr>
              <a:spLocks noChangeArrowheads="1"/>
            </p:cNvSpPr>
            <p:nvPr/>
          </p:nvSpPr>
          <p:spPr bwMode="auto">
            <a:xfrm rot="-2340000">
              <a:off x="1096963" y="3716338"/>
              <a:ext cx="17716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FC0128"/>
                  </a:solidFill>
                </a:rPr>
                <a:t>Completed</a:t>
              </a:r>
            </a:p>
          </p:txBody>
        </p:sp>
        <p:sp>
          <p:nvSpPr>
            <p:cNvPr id="21513" name="Line 8"/>
            <p:cNvSpPr>
              <a:spLocks noChangeShapeType="1"/>
            </p:cNvSpPr>
            <p:nvPr/>
          </p:nvSpPr>
          <p:spPr bwMode="auto">
            <a:xfrm>
              <a:off x="3238500" y="3449638"/>
              <a:ext cx="2819400" cy="0"/>
            </a:xfrm>
            <a:prstGeom prst="line">
              <a:avLst/>
            </a:prstGeom>
            <a:noFill/>
            <a:ln w="76200">
              <a:solidFill>
                <a:schemeClr val="tx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grpSp>
      <p:sp>
        <p:nvSpPr>
          <p:cNvPr id="21514" name="Rectangle 10"/>
          <p:cNvSpPr>
            <a:spLocks noGrp="1" noChangeArrowheads="1"/>
          </p:cNvSpPr>
          <p:nvPr>
            <p:ph type="title"/>
          </p:nvPr>
        </p:nvSpPr>
        <p:spPr>
          <a:xfrm>
            <a:off x="293688" y="274638"/>
            <a:ext cx="8534400" cy="1143000"/>
          </a:xfrm>
        </p:spPr>
        <p:txBody>
          <a:bodyPr/>
          <a:lstStyle/>
          <a:p>
            <a:r>
              <a:rPr lang="en-US" altLang="en-US" b="1" dirty="0"/>
              <a:t>Budgeted Income Statement</a:t>
            </a:r>
          </a:p>
        </p:txBody>
      </p:sp>
      <p:sp>
        <p:nvSpPr>
          <p:cNvPr id="13" name="TextBox 12"/>
          <p:cNvSpPr txBox="1"/>
          <p:nvPr/>
        </p:nvSpPr>
        <p:spPr>
          <a:xfrm>
            <a:off x="685800" y="1219200"/>
            <a:ext cx="8001000"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budgeted income statement </a:t>
            </a:r>
            <a:r>
              <a:rPr lang="en-US" sz="2400" dirty="0"/>
              <a:t>is a managerial accounting report showing predicted amounts</a:t>
            </a:r>
          </a:p>
          <a:p>
            <a:pPr algn="ctr"/>
            <a:r>
              <a:rPr lang="en-US" sz="2400" dirty="0"/>
              <a:t>of sales and expenses for the budget period.</a:t>
            </a:r>
          </a:p>
        </p:txBody>
      </p:sp>
      <p:sp>
        <p:nvSpPr>
          <p:cNvPr id="15" name="Rounded Rectangle 14"/>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7" name="Rectangle 16">
            <a:extLst>
              <a:ext uri="{FF2B5EF4-FFF2-40B4-BE49-F238E27FC236}">
                <a16:creationId xmlns:a16="http://schemas.microsoft.com/office/drawing/2014/main" id="{CD8124CA-8999-B641-B896-D449C55F9C1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2BE6CE9B-3B75-E04A-BD4B-35695BD9A2E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E2AC8-CF87-44FE-AC32-F5A5E79BCBFB}"/>
              </a:ext>
            </a:extLst>
          </p:cNvPr>
          <p:cNvPicPr>
            <a:picLocks noChangeAspect="1"/>
          </p:cNvPicPr>
          <p:nvPr/>
        </p:nvPicPr>
        <p:blipFill>
          <a:blip r:embed="rId3"/>
          <a:stretch>
            <a:fillRect/>
          </a:stretch>
        </p:blipFill>
        <p:spPr>
          <a:xfrm>
            <a:off x="609600" y="1655934"/>
            <a:ext cx="7194730" cy="3373266"/>
          </a:xfrm>
          <a:prstGeom prst="rect">
            <a:avLst/>
          </a:prstGeom>
        </p:spPr>
      </p:pic>
      <p:sp>
        <p:nvSpPr>
          <p:cNvPr id="34" name="Rectangle 10"/>
          <p:cNvSpPr>
            <a:spLocks noGrp="1" noChangeArrowheads="1"/>
          </p:cNvSpPr>
          <p:nvPr>
            <p:ph type="title"/>
          </p:nvPr>
        </p:nvSpPr>
        <p:spPr>
          <a:xfrm>
            <a:off x="293688" y="533400"/>
            <a:ext cx="8534400" cy="1143000"/>
          </a:xfrm>
        </p:spPr>
        <p:txBody>
          <a:bodyPr/>
          <a:lstStyle/>
          <a:p>
            <a:r>
              <a:rPr lang="en-US" altLang="en-US" b="1" dirty="0"/>
              <a:t>Budgeted Income Statement </a:t>
            </a:r>
            <a:r>
              <a:rPr lang="en-US" altLang="en-US" sz="3200" b="1" dirty="0"/>
              <a:t>(continued)</a:t>
            </a:r>
            <a:endParaRPr lang="en-US" altLang="en-US" b="1" dirty="0"/>
          </a:p>
        </p:txBody>
      </p:sp>
      <p:sp>
        <p:nvSpPr>
          <p:cNvPr id="36" name="Rectangle 35"/>
          <p:cNvSpPr/>
          <p:nvPr/>
        </p:nvSpPr>
        <p:spPr>
          <a:xfrm>
            <a:off x="478134" y="5124271"/>
            <a:ext cx="8208666" cy="1200329"/>
          </a:xfrm>
          <a:prstGeom prst="rect">
            <a:avLst/>
          </a:prstGeom>
          <a:solidFill>
            <a:schemeClr val="bg1">
              <a:lumMod val="95000"/>
            </a:schemeClr>
          </a:solidFill>
          <a:ln w="38100">
            <a:solidFill>
              <a:schemeClr val="tx2">
                <a:lumMod val="50000"/>
              </a:schemeClr>
            </a:solidFill>
          </a:ln>
        </p:spPr>
        <p:txBody>
          <a:bodyPr wrap="square">
            <a:spAutoFit/>
          </a:bodyPr>
          <a:lstStyle/>
          <a:p>
            <a:pPr marL="285750" indent="-285750" algn="ctr">
              <a:buFont typeface="Arial" panose="020B0604020202020204" pitchFamily="34" charset="0"/>
              <a:buChar char="•"/>
            </a:pPr>
            <a:r>
              <a:rPr lang="en-US" dirty="0"/>
              <a:t>All information in this budgeted income statement is taken from the component budgets we’ve examined on previous slides.</a:t>
            </a:r>
          </a:p>
          <a:p>
            <a:pPr marL="285750" indent="-285750" algn="ctr">
              <a:buFont typeface="Arial" panose="020B0604020202020204" pitchFamily="34" charset="0"/>
              <a:buChar char="•"/>
            </a:pPr>
            <a:r>
              <a:rPr lang="en-US" dirty="0"/>
              <a:t>The predicted amount of income tax expense for the quarter, computed as 40% of the budgeted pretax income, is included.</a:t>
            </a:r>
          </a:p>
        </p:txBody>
      </p:sp>
      <p:sp>
        <p:nvSpPr>
          <p:cNvPr id="39" name="Rectangle 38"/>
          <p:cNvSpPr/>
          <p:nvPr/>
        </p:nvSpPr>
        <p:spPr>
          <a:xfrm>
            <a:off x="1905000" y="4114800"/>
            <a:ext cx="472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1" name="TextBox 10"/>
          <p:cNvSpPr txBox="1"/>
          <p:nvPr/>
        </p:nvSpPr>
        <p:spPr>
          <a:xfrm>
            <a:off x="7829077" y="127703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20.17</a:t>
            </a:r>
          </a:p>
        </p:txBody>
      </p:sp>
      <p:sp>
        <p:nvSpPr>
          <p:cNvPr id="12" name="Rectangle 11">
            <a:extLst>
              <a:ext uri="{FF2B5EF4-FFF2-40B4-BE49-F238E27FC236}">
                <a16:creationId xmlns:a16="http://schemas.microsoft.com/office/drawing/2014/main" id="{E6914251-3807-2C4A-A9AD-EAC7AE4EB7F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2DE29111-0044-6D47-A858-2E11923842B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281426" y="2206402"/>
            <a:ext cx="8591321" cy="1364275"/>
            <a:chOff x="209192" y="1828800"/>
            <a:chExt cx="8591321" cy="1364008"/>
          </a:xfrm>
        </p:grpSpPr>
        <p:sp>
          <p:nvSpPr>
            <p:cNvPr id="21" name="Rectangle 7"/>
            <p:cNvSpPr>
              <a:spLocks noChangeArrowheads="1"/>
            </p:cNvSpPr>
            <p:nvPr/>
          </p:nvSpPr>
          <p:spPr bwMode="auto">
            <a:xfrm>
              <a:off x="6295018" y="1872192"/>
              <a:ext cx="2505495" cy="1320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FF0000"/>
                  </a:solidFill>
                </a:rPr>
                <a:t>Communicate:</a:t>
              </a:r>
              <a:br>
                <a:rPr lang="en-US" altLang="en-US" sz="2000" b="1" dirty="0">
                  <a:solidFill>
                    <a:srgbClr val="FF0000"/>
                  </a:solidFill>
                </a:rPr>
              </a:br>
              <a:r>
                <a:rPr lang="en-US" altLang="en-US" sz="2000" b="1" dirty="0">
                  <a:solidFill>
                    <a:srgbClr val="FF0000"/>
                  </a:solidFill>
                </a:rPr>
                <a:t>management plans</a:t>
              </a:r>
              <a:br>
                <a:rPr lang="en-US" altLang="en-US" sz="2000" b="1" dirty="0">
                  <a:solidFill>
                    <a:srgbClr val="FF0000"/>
                  </a:solidFill>
                </a:rPr>
              </a:br>
              <a:r>
                <a:rPr lang="en-US" altLang="en-US" sz="2000" b="1" dirty="0">
                  <a:solidFill>
                    <a:srgbClr val="FF0000"/>
                  </a:solidFill>
                </a:rPr>
                <a:t>throughout the</a:t>
              </a:r>
              <a:br>
                <a:rPr lang="en-US" altLang="en-US" sz="2000" b="1" dirty="0">
                  <a:solidFill>
                    <a:srgbClr val="FF0000"/>
                  </a:solidFill>
                </a:rPr>
              </a:br>
              <a:r>
                <a:rPr lang="en-US" altLang="en-US" sz="2000" b="1" dirty="0">
                  <a:solidFill>
                    <a:srgbClr val="FF0000"/>
                  </a:solidFill>
                </a:rPr>
                <a:t>organization.</a:t>
              </a:r>
            </a:p>
          </p:txBody>
        </p:sp>
        <p:sp>
          <p:nvSpPr>
            <p:cNvPr id="22" name="Rectangle 10"/>
            <p:cNvSpPr>
              <a:spLocks noChangeArrowheads="1"/>
            </p:cNvSpPr>
            <p:nvPr/>
          </p:nvSpPr>
          <p:spPr bwMode="auto">
            <a:xfrm>
              <a:off x="209192" y="1828800"/>
              <a:ext cx="2904643" cy="1320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t>Control:</a:t>
              </a:r>
              <a:br>
                <a:rPr lang="en-US" altLang="en-US" sz="2000" b="1" dirty="0"/>
              </a:br>
              <a:r>
                <a:rPr lang="en-US" altLang="en-US" sz="2000" b="1" dirty="0"/>
                <a:t>provides a benchmark</a:t>
              </a:r>
              <a:br>
                <a:rPr lang="en-US" altLang="en-US" sz="2000" b="1" dirty="0"/>
              </a:br>
              <a:r>
                <a:rPr lang="en-US" altLang="en-US" sz="2000" b="1" dirty="0"/>
                <a:t>for evaluating</a:t>
              </a:r>
              <a:br>
                <a:rPr lang="en-US" altLang="en-US" sz="2000" b="1" dirty="0"/>
              </a:br>
              <a:r>
                <a:rPr lang="en-US" altLang="en-US" sz="2000" b="1" dirty="0"/>
                <a:t>performance.</a:t>
              </a:r>
            </a:p>
          </p:txBody>
        </p:sp>
      </p:grpSp>
      <p:sp>
        <p:nvSpPr>
          <p:cNvPr id="23" name="Rectangle 12"/>
          <p:cNvSpPr>
            <a:spLocks noChangeArrowheads="1"/>
          </p:cNvSpPr>
          <p:nvPr/>
        </p:nvSpPr>
        <p:spPr bwMode="auto">
          <a:xfrm>
            <a:off x="807540" y="3833682"/>
            <a:ext cx="1891544" cy="13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008000"/>
                </a:solidFill>
              </a:rPr>
              <a:t>Plan:</a:t>
            </a:r>
            <a:br>
              <a:rPr lang="en-US" altLang="en-US" sz="2000" b="1" dirty="0">
                <a:solidFill>
                  <a:srgbClr val="008000"/>
                </a:solidFill>
              </a:rPr>
            </a:br>
            <a:r>
              <a:rPr lang="en-US" altLang="en-US" sz="2000" b="1" dirty="0">
                <a:solidFill>
                  <a:srgbClr val="008000"/>
                </a:solidFill>
              </a:rPr>
              <a:t>focuses on</a:t>
            </a:r>
            <a:br>
              <a:rPr lang="en-US" altLang="en-US" sz="2000" b="1" dirty="0">
                <a:solidFill>
                  <a:srgbClr val="008000"/>
                </a:solidFill>
              </a:rPr>
            </a:br>
            <a:r>
              <a:rPr lang="en-US" altLang="en-US" sz="2000" b="1" dirty="0">
                <a:solidFill>
                  <a:srgbClr val="008000"/>
                </a:solidFill>
              </a:rPr>
              <a:t>future </a:t>
            </a:r>
            <a:br>
              <a:rPr lang="en-US" altLang="en-US" sz="2000" b="1" dirty="0">
                <a:solidFill>
                  <a:srgbClr val="008000"/>
                </a:solidFill>
              </a:rPr>
            </a:br>
            <a:r>
              <a:rPr lang="en-US" altLang="en-US" sz="2000" b="1" dirty="0">
                <a:solidFill>
                  <a:srgbClr val="008000"/>
                </a:solidFill>
              </a:rPr>
              <a:t>opportunities.</a:t>
            </a:r>
          </a:p>
        </p:txBody>
      </p:sp>
      <p:grpSp>
        <p:nvGrpSpPr>
          <p:cNvPr id="24" name="Group 20"/>
          <p:cNvGrpSpPr>
            <a:grpSpLocks/>
          </p:cNvGrpSpPr>
          <p:nvPr/>
        </p:nvGrpSpPr>
        <p:grpSpPr bwMode="auto">
          <a:xfrm>
            <a:off x="2170045" y="1054667"/>
            <a:ext cx="4899611" cy="5295926"/>
            <a:chOff x="2084740" y="677092"/>
            <a:chExt cx="4900148" cy="5296403"/>
          </a:xfrm>
        </p:grpSpPr>
        <p:sp>
          <p:nvSpPr>
            <p:cNvPr id="25" name="Rectangle 9"/>
            <p:cNvSpPr>
              <a:spLocks noChangeArrowheads="1"/>
            </p:cNvSpPr>
            <p:nvPr/>
          </p:nvSpPr>
          <p:spPr bwMode="auto">
            <a:xfrm>
              <a:off x="2084740" y="4652502"/>
              <a:ext cx="4899629" cy="132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t>Motivate:</a:t>
              </a:r>
              <a:br>
                <a:rPr lang="en-US" altLang="en-US" sz="2000" b="1" dirty="0"/>
              </a:br>
              <a:r>
                <a:rPr lang="en-US" altLang="en-US" sz="2000" b="1" dirty="0"/>
                <a:t>through participation in the budgeting process and establishment of attainable goals.</a:t>
              </a:r>
            </a:p>
          </p:txBody>
        </p:sp>
        <p:sp>
          <p:nvSpPr>
            <p:cNvPr id="26" name="Rectangle 11"/>
            <p:cNvSpPr>
              <a:spLocks noChangeArrowheads="1"/>
            </p:cNvSpPr>
            <p:nvPr/>
          </p:nvSpPr>
          <p:spPr bwMode="auto">
            <a:xfrm>
              <a:off x="2336056" y="677092"/>
              <a:ext cx="4648832" cy="1444115"/>
            </a:xfrm>
            <a:prstGeom prst="rect">
              <a:avLst/>
            </a:prstGeom>
            <a:noFill/>
            <a:ln w="12700">
              <a:noFill/>
              <a:miter lim="800000"/>
              <a:headEnd/>
              <a:tailEnd/>
            </a:ln>
          </p:spPr>
          <p:txBody>
            <a:bodyPr wrap="square" lIns="90488" tIns="44450" rIns="90488" bIns="44450">
              <a:spAutoFit/>
            </a:bodyPr>
            <a:lstStyle/>
            <a:p>
              <a:pPr algn="ctr">
                <a:defRPr/>
              </a:pPr>
              <a:r>
                <a:rPr lang="en-US" sz="2200" b="1" dirty="0">
                  <a:solidFill>
                    <a:srgbClr val="0070C0"/>
                  </a:solidFill>
                </a:rPr>
                <a:t>Coordination:</a:t>
              </a:r>
              <a:br>
                <a:rPr lang="en-US" sz="2200" b="1" dirty="0">
                  <a:solidFill>
                    <a:srgbClr val="0070C0"/>
                  </a:solidFill>
                </a:rPr>
              </a:br>
              <a:r>
                <a:rPr lang="en-US" sz="2200" b="1" dirty="0">
                  <a:solidFill>
                    <a:srgbClr val="0070C0"/>
                  </a:solidFill>
                </a:rPr>
                <a:t>activities of all units contribute to meeting the company’s overall goals.</a:t>
              </a:r>
            </a:p>
          </p:txBody>
        </p:sp>
      </p:grpSp>
      <p:sp>
        <p:nvSpPr>
          <p:cNvPr id="27" name="Oval 5"/>
          <p:cNvSpPr>
            <a:spLocks noChangeArrowheads="1"/>
          </p:cNvSpPr>
          <p:nvPr/>
        </p:nvSpPr>
        <p:spPr bwMode="auto">
          <a:xfrm>
            <a:off x="3200828" y="2814185"/>
            <a:ext cx="2973387" cy="1676400"/>
          </a:xfrm>
          <a:prstGeom prst="ellipse">
            <a:avLst/>
          </a:prstGeom>
          <a:solidFill>
            <a:srgbClr val="009900"/>
          </a:solidFill>
          <a:ln w="508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solidFill>
                <a:schemeClr val="bg1"/>
              </a:solidFill>
            </a:endParaRPr>
          </a:p>
        </p:txBody>
      </p:sp>
      <p:sp>
        <p:nvSpPr>
          <p:cNvPr id="28" name="Rectangle 6"/>
          <p:cNvSpPr>
            <a:spLocks noChangeArrowheads="1"/>
          </p:cNvSpPr>
          <p:nvPr/>
        </p:nvSpPr>
        <p:spPr bwMode="auto">
          <a:xfrm>
            <a:off x="3466298" y="3053897"/>
            <a:ext cx="2558394" cy="1136208"/>
          </a:xfrm>
          <a:prstGeom prst="rect">
            <a:avLst/>
          </a:prstGeom>
          <a:noFill/>
          <a:ln w="12700">
            <a:noFill/>
            <a:miter lim="800000"/>
            <a:headEnd/>
            <a:tailEnd/>
          </a:ln>
        </p:spPr>
        <p:txBody>
          <a:bodyPr wrap="none" lIns="90488" tIns="44450" rIns="90488" bIns="44450">
            <a:spAutoFit/>
          </a:bodyPr>
          <a:lstStyle/>
          <a:p>
            <a:pPr algn="ctr">
              <a:defRPr/>
            </a:pPr>
            <a:r>
              <a:rPr lang="en-US" sz="3400" b="1" dirty="0">
                <a:solidFill>
                  <a:schemeClr val="bg1"/>
                </a:solidFill>
                <a:effectLst>
                  <a:outerShdw blurRad="38100" dist="38100" dir="2700000" algn="tl">
                    <a:srgbClr val="000000">
                      <a:alpha val="43137"/>
                    </a:srgbClr>
                  </a:outerShdw>
                </a:effectLst>
              </a:rPr>
              <a:t>Benefits of </a:t>
            </a:r>
            <a:br>
              <a:rPr lang="en-US" sz="3400" b="1" dirty="0">
                <a:solidFill>
                  <a:schemeClr val="bg1"/>
                </a:solidFill>
                <a:effectLst>
                  <a:outerShdw blurRad="38100" dist="38100" dir="2700000" algn="tl">
                    <a:srgbClr val="000000">
                      <a:alpha val="43137"/>
                    </a:srgbClr>
                  </a:outerShdw>
                </a:effectLst>
              </a:rPr>
            </a:br>
            <a:r>
              <a:rPr lang="en-US" sz="3400" b="1" dirty="0">
                <a:solidFill>
                  <a:schemeClr val="bg1"/>
                </a:solidFill>
                <a:effectLst>
                  <a:outerShdw blurRad="38100" dist="38100" dir="2700000" algn="tl">
                    <a:srgbClr val="000000">
                      <a:alpha val="43137"/>
                    </a:srgbClr>
                  </a:outerShdw>
                </a:effectLst>
              </a:rPr>
              <a:t>Budgeting</a:t>
            </a:r>
          </a:p>
        </p:txBody>
      </p:sp>
      <p:sp>
        <p:nvSpPr>
          <p:cNvPr id="30" name="Rounded Rectangle 29"/>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13" name="Rectangle 12">
            <a:extLst>
              <a:ext uri="{FF2B5EF4-FFF2-40B4-BE49-F238E27FC236}">
                <a16:creationId xmlns:a16="http://schemas.microsoft.com/office/drawing/2014/main" id="{A094B29F-0FD6-4D0D-8A32-EEA6B38BEFA0}"/>
              </a:ext>
            </a:extLst>
          </p:cNvPr>
          <p:cNvSpPr>
            <a:spLocks noChangeArrowheads="1"/>
          </p:cNvSpPr>
          <p:nvPr/>
        </p:nvSpPr>
        <p:spPr bwMode="auto">
          <a:xfrm>
            <a:off x="5772884" y="3834821"/>
            <a:ext cx="3371116" cy="1320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008000"/>
                </a:solidFill>
              </a:rPr>
              <a:t>Coordinate:</a:t>
            </a:r>
            <a:br>
              <a:rPr lang="en-US" altLang="en-US" sz="2000" b="1" dirty="0">
                <a:solidFill>
                  <a:srgbClr val="008000"/>
                </a:solidFill>
              </a:rPr>
            </a:br>
            <a:r>
              <a:rPr lang="en-US" altLang="en-US" sz="2000" b="1" dirty="0">
                <a:solidFill>
                  <a:srgbClr val="008000"/>
                </a:solidFill>
              </a:rPr>
              <a:t>helps employees and </a:t>
            </a:r>
          </a:p>
          <a:p>
            <a:pPr algn="ctr" eaLnBrk="1" hangingPunct="1"/>
            <a:r>
              <a:rPr lang="en-US" altLang="en-US" sz="2000" b="1" dirty="0">
                <a:solidFill>
                  <a:srgbClr val="008000"/>
                </a:solidFill>
              </a:rPr>
              <a:t>departments work toward </a:t>
            </a:r>
          </a:p>
          <a:p>
            <a:pPr algn="ctr" eaLnBrk="1" hangingPunct="1"/>
            <a:r>
              <a:rPr lang="en-US" altLang="en-US" sz="2000" b="1" dirty="0">
                <a:solidFill>
                  <a:srgbClr val="008000"/>
                </a:solidFill>
              </a:rPr>
              <a:t>company’s overall goals.</a:t>
            </a:r>
          </a:p>
        </p:txBody>
      </p:sp>
      <p:sp>
        <p:nvSpPr>
          <p:cNvPr id="15" name="Rectangle 14">
            <a:extLst>
              <a:ext uri="{FF2B5EF4-FFF2-40B4-BE49-F238E27FC236}">
                <a16:creationId xmlns:a16="http://schemas.microsoft.com/office/drawing/2014/main" id="{E52A74E3-0828-CD43-8E84-110DA232222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D855FF9B-B310-8A49-8B34-1D65BE19E595}"/>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spd="med">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ChangeArrowheads="1"/>
          </p:cNvSpPr>
          <p:nvPr/>
        </p:nvSpPr>
        <p:spPr bwMode="auto">
          <a:xfrm>
            <a:off x="1219200" y="5486400"/>
            <a:ext cx="6146800" cy="812800"/>
          </a:xfrm>
          <a:prstGeom prst="rect">
            <a:avLst/>
          </a:prstGeom>
          <a:noFill/>
          <a:ln w="25400">
            <a:solidFill>
              <a:schemeClr val="accent1">
                <a:lumMod val="50000"/>
              </a:schemeClr>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budgeted balance</a:t>
            </a:r>
            <a:br>
              <a:rPr lang="en-US" altLang="en-US" sz="2400" b="1" dirty="0"/>
            </a:br>
            <a:r>
              <a:rPr lang="en-US" altLang="en-US" sz="2400" b="1" dirty="0"/>
              <a:t>sheet for Toronto Sticks Company. </a:t>
            </a:r>
          </a:p>
        </p:txBody>
      </p:sp>
      <p:grpSp>
        <p:nvGrpSpPr>
          <p:cNvPr id="15" name="Group 14"/>
          <p:cNvGrpSpPr/>
          <p:nvPr/>
        </p:nvGrpSpPr>
        <p:grpSpPr>
          <a:xfrm>
            <a:off x="838200" y="2590800"/>
            <a:ext cx="7467600" cy="2587625"/>
            <a:chOff x="838200" y="1873250"/>
            <a:chExt cx="7620000" cy="3152775"/>
          </a:xfrm>
        </p:grpSpPr>
        <p:graphicFrame>
          <p:nvGraphicFramePr>
            <p:cNvPr id="23555" name="Object 3"/>
            <p:cNvGraphicFramePr>
              <a:graphicFrameLocks/>
            </p:cNvGraphicFramePr>
            <p:nvPr/>
          </p:nvGraphicFramePr>
          <p:xfrm>
            <a:off x="838200" y="1873250"/>
            <a:ext cx="2362200" cy="3152775"/>
          </p:xfrm>
          <a:graphic>
            <a:graphicData uri="http://schemas.openxmlformats.org/presentationml/2006/ole">
              <mc:AlternateContent xmlns:mc="http://schemas.openxmlformats.org/markup-compatibility/2006">
                <mc:Choice xmlns:v="urn:schemas-microsoft-com:vml" Requires="v">
                  <p:oleObj spid="_x0000_s23932" name="Clip" r:id="rId4" imgW="4510405" imgH="6010910" progId="">
                    <p:embed/>
                  </p:oleObj>
                </mc:Choice>
                <mc:Fallback>
                  <p:oleObj name="Clip" r:id="rId4" imgW="4510405" imgH="6010910" progId="">
                    <p:embed/>
                    <p:pic>
                      <p:nvPicPr>
                        <p:cNvPr id="0" name="Picture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73250"/>
                          <a:ext cx="2362200" cy="315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p:cNvGraphicFramePr>
            <p:nvPr/>
          </p:nvGraphicFramePr>
          <p:xfrm>
            <a:off x="6096000" y="1873250"/>
            <a:ext cx="2362200" cy="3152775"/>
          </p:xfrm>
          <a:graphic>
            <a:graphicData uri="http://schemas.openxmlformats.org/presentationml/2006/ole">
              <mc:AlternateContent xmlns:mc="http://schemas.openxmlformats.org/markup-compatibility/2006">
                <mc:Choice xmlns:v="urn:schemas-microsoft-com:vml" Requires="v">
                  <p:oleObj spid="_x0000_s23933" name="Clip" r:id="rId6" imgW="4510405" imgH="6010910" progId="">
                    <p:embed/>
                  </p:oleObj>
                </mc:Choice>
                <mc:Fallback>
                  <p:oleObj name="Clip" r:id="rId6" imgW="4510405" imgH="6010910" progId="">
                    <p:embed/>
                    <p:pic>
                      <p:nvPicPr>
                        <p:cNvPr id="0" name="Picture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73250"/>
                          <a:ext cx="2362200" cy="315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ChangeArrowheads="1"/>
            </p:cNvSpPr>
            <p:nvPr/>
          </p:nvSpPr>
          <p:spPr bwMode="auto">
            <a:xfrm>
              <a:off x="6336586" y="2225675"/>
              <a:ext cx="1879441" cy="168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Budgeted</a:t>
              </a:r>
            </a:p>
            <a:p>
              <a:pPr algn="ctr" eaLnBrk="1" hangingPunct="1"/>
              <a:r>
                <a:rPr lang="en-US" altLang="en-US" sz="2800" b="1" dirty="0">
                  <a:solidFill>
                    <a:schemeClr val="tx2"/>
                  </a:solidFill>
                </a:rPr>
                <a:t>Balance</a:t>
              </a:r>
            </a:p>
            <a:p>
              <a:pPr algn="ctr" eaLnBrk="1" hangingPunct="1"/>
              <a:r>
                <a:rPr lang="en-US" altLang="en-US" sz="2800" b="1" dirty="0">
                  <a:solidFill>
                    <a:schemeClr val="tx2"/>
                  </a:solidFill>
                </a:rPr>
                <a:t>Sheet</a:t>
              </a:r>
            </a:p>
          </p:txBody>
        </p:sp>
        <p:sp>
          <p:nvSpPr>
            <p:cNvPr id="23559" name="Rectangle 7"/>
            <p:cNvSpPr>
              <a:spLocks noChangeArrowheads="1"/>
            </p:cNvSpPr>
            <p:nvPr/>
          </p:nvSpPr>
          <p:spPr bwMode="auto">
            <a:xfrm rot="19260000">
              <a:off x="1213183" y="3932940"/>
              <a:ext cx="1539211" cy="484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FC0128"/>
                  </a:solidFill>
                </a:rPr>
                <a:t>Completed</a:t>
              </a:r>
            </a:p>
          </p:txBody>
        </p:sp>
        <p:sp>
          <p:nvSpPr>
            <p:cNvPr id="23560" name="Line 8"/>
            <p:cNvSpPr>
              <a:spLocks noChangeShapeType="1"/>
            </p:cNvSpPr>
            <p:nvPr/>
          </p:nvSpPr>
          <p:spPr bwMode="auto">
            <a:xfrm>
              <a:off x="3238500" y="3449638"/>
              <a:ext cx="2819400" cy="0"/>
            </a:xfrm>
            <a:prstGeom prst="line">
              <a:avLst/>
            </a:prstGeom>
            <a:noFill/>
            <a:ln w="76200">
              <a:solidFill>
                <a:srgbClr val="FC0128"/>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23561" name="Rectangle 9"/>
            <p:cNvSpPr>
              <a:spLocks noChangeArrowheads="1"/>
            </p:cNvSpPr>
            <p:nvPr/>
          </p:nvSpPr>
          <p:spPr bwMode="auto">
            <a:xfrm>
              <a:off x="1039481" y="2225675"/>
              <a:ext cx="1961227" cy="1684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solidFill>
                </a:rPr>
                <a:t>Budgeted</a:t>
              </a:r>
            </a:p>
            <a:p>
              <a:pPr algn="ctr" eaLnBrk="1" hangingPunct="1"/>
              <a:r>
                <a:rPr lang="en-US" altLang="en-US" sz="2800" b="1" dirty="0">
                  <a:solidFill>
                    <a:schemeClr val="tx2"/>
                  </a:solidFill>
                </a:rPr>
                <a:t>Income</a:t>
              </a:r>
            </a:p>
            <a:p>
              <a:pPr algn="ctr" eaLnBrk="1" hangingPunct="1"/>
              <a:r>
                <a:rPr lang="en-US" altLang="en-US" sz="2800" b="1" dirty="0">
                  <a:solidFill>
                    <a:schemeClr val="tx2"/>
                  </a:solidFill>
                </a:rPr>
                <a:t>Statement</a:t>
              </a:r>
            </a:p>
          </p:txBody>
        </p:sp>
      </p:grpSp>
      <p:sp>
        <p:nvSpPr>
          <p:cNvPr id="23562" name="Rectangle 10"/>
          <p:cNvSpPr>
            <a:spLocks noGrp="1" noChangeArrowheads="1"/>
          </p:cNvSpPr>
          <p:nvPr>
            <p:ph type="title"/>
          </p:nvPr>
        </p:nvSpPr>
        <p:spPr>
          <a:xfrm>
            <a:off x="293688" y="274638"/>
            <a:ext cx="8534400" cy="1143000"/>
          </a:xfrm>
        </p:spPr>
        <p:txBody>
          <a:bodyPr/>
          <a:lstStyle/>
          <a:p>
            <a:r>
              <a:rPr lang="en-US" altLang="en-US" b="1" dirty="0"/>
              <a:t>Budgeted Balance Sheet</a:t>
            </a:r>
          </a:p>
        </p:txBody>
      </p:sp>
      <p:sp>
        <p:nvSpPr>
          <p:cNvPr id="14" name="TextBox 13"/>
          <p:cNvSpPr txBox="1"/>
          <p:nvPr/>
        </p:nvSpPr>
        <p:spPr>
          <a:xfrm>
            <a:off x="609600" y="1143000"/>
            <a:ext cx="8001000" cy="1200329"/>
          </a:xfrm>
          <a:prstGeom prst="rect">
            <a:avLst/>
          </a:prstGeom>
          <a:solidFill>
            <a:schemeClr val="bg1">
              <a:lumMod val="95000"/>
            </a:schemeClr>
          </a:solidFill>
        </p:spPr>
        <p:txBody>
          <a:bodyPr wrap="square" rtlCol="0">
            <a:spAutoFit/>
          </a:bodyPr>
          <a:lstStyle/>
          <a:p>
            <a:pPr algn="ctr"/>
            <a:r>
              <a:rPr lang="en-US" sz="2400" dirty="0"/>
              <a:t>The </a:t>
            </a:r>
            <a:r>
              <a:rPr lang="en-US" sz="2400" b="1" dirty="0"/>
              <a:t>budgeted balance sheet </a:t>
            </a:r>
            <a:r>
              <a:rPr lang="en-US" sz="2400" dirty="0"/>
              <a:t>shows predicted amounts for the company’s assets, liabilities, and</a:t>
            </a:r>
          </a:p>
          <a:p>
            <a:pPr algn="ctr"/>
            <a:r>
              <a:rPr lang="en-US" sz="2400" dirty="0"/>
              <a:t>equity as of the end of the budget period.</a:t>
            </a:r>
          </a:p>
        </p:txBody>
      </p:sp>
      <p:sp>
        <p:nvSpPr>
          <p:cNvPr id="16" name="Rounded Rectangle 15"/>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8" name="Rectangle 17">
            <a:extLst>
              <a:ext uri="{FF2B5EF4-FFF2-40B4-BE49-F238E27FC236}">
                <a16:creationId xmlns:a16="http://schemas.microsoft.com/office/drawing/2014/main" id="{00EF4458-AD9A-284A-8DAF-853A2271AAC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D1D31E20-EDCD-984D-BCBC-FEF53395BA6D}"/>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7" name="Rectangle 5"/>
          <p:cNvSpPr>
            <a:spLocks noGrp="1" noChangeArrowheads="1"/>
          </p:cNvSpPr>
          <p:nvPr>
            <p:ph type="title"/>
          </p:nvPr>
        </p:nvSpPr>
        <p:spPr>
          <a:xfrm>
            <a:off x="304800" y="304800"/>
            <a:ext cx="8382000" cy="1143000"/>
          </a:xfrm>
        </p:spPr>
        <p:txBody>
          <a:bodyPr>
            <a:normAutofit/>
          </a:bodyPr>
          <a:lstStyle/>
          <a:p>
            <a:pPr>
              <a:defRPr/>
            </a:pPr>
            <a:r>
              <a:rPr lang="en-US" b="1" dirty="0"/>
              <a:t>Budgeted Balance Sheet </a:t>
            </a:r>
            <a:r>
              <a:rPr lang="en-US" sz="3200" b="1" dirty="0"/>
              <a:t>(continued)</a:t>
            </a:r>
            <a:endParaRPr lang="en-US" b="1" dirty="0"/>
          </a:p>
        </p:txBody>
      </p:sp>
      <p:sp>
        <p:nvSpPr>
          <p:cNvPr id="9" name="Rounded Rectangle 8"/>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0" name="TextBox 9"/>
          <p:cNvSpPr txBox="1"/>
          <p:nvPr/>
        </p:nvSpPr>
        <p:spPr>
          <a:xfrm>
            <a:off x="7928676" y="12954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20.18</a:t>
            </a:r>
          </a:p>
        </p:txBody>
      </p:sp>
      <p:pic>
        <p:nvPicPr>
          <p:cNvPr id="4" name="Picture 3">
            <a:extLst>
              <a:ext uri="{FF2B5EF4-FFF2-40B4-BE49-F238E27FC236}">
                <a16:creationId xmlns:a16="http://schemas.microsoft.com/office/drawing/2014/main" id="{5BDFA210-C502-4AF6-9CCE-7D2DFA12D1FB}"/>
              </a:ext>
            </a:extLst>
          </p:cNvPr>
          <p:cNvPicPr>
            <a:picLocks noChangeAspect="1"/>
          </p:cNvPicPr>
          <p:nvPr/>
        </p:nvPicPr>
        <p:blipFill>
          <a:blip r:embed="rId3"/>
          <a:stretch>
            <a:fillRect/>
          </a:stretch>
        </p:blipFill>
        <p:spPr>
          <a:xfrm>
            <a:off x="1036028" y="1306842"/>
            <a:ext cx="6919543" cy="5170158"/>
          </a:xfrm>
          <a:prstGeom prst="rect">
            <a:avLst/>
          </a:prstGeom>
        </p:spPr>
      </p:pic>
      <p:sp>
        <p:nvSpPr>
          <p:cNvPr id="8" name="Rectangle 7">
            <a:extLst>
              <a:ext uri="{FF2B5EF4-FFF2-40B4-BE49-F238E27FC236}">
                <a16:creationId xmlns:a16="http://schemas.microsoft.com/office/drawing/2014/main" id="{2C0C9FAF-CAF6-804C-9B2C-0CF69CEDE2E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7345DED-1888-A448-AB12-DFB5C763BEA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p:transition spd="med">
    <p:check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0794" y="2946518"/>
            <a:ext cx="7723937" cy="2853970"/>
          </a:xfrm>
          <a:prstGeom prst="rect">
            <a:avLst/>
          </a:prstGeom>
        </p:spPr>
      </p:pic>
      <p:sp>
        <p:nvSpPr>
          <p:cNvPr id="23562" name="Rectangle 10"/>
          <p:cNvSpPr>
            <a:spLocks noGrp="1" noChangeArrowheads="1"/>
          </p:cNvSpPr>
          <p:nvPr>
            <p:ph type="title"/>
          </p:nvPr>
        </p:nvSpPr>
        <p:spPr>
          <a:xfrm>
            <a:off x="267513" y="378390"/>
            <a:ext cx="8534400" cy="1143000"/>
          </a:xfrm>
        </p:spPr>
        <p:txBody>
          <a:bodyPr/>
          <a:lstStyle/>
          <a:p>
            <a:r>
              <a:rPr lang="en-US" altLang="en-US" b="1" dirty="0"/>
              <a:t>Budgeting for Service Companies</a:t>
            </a:r>
          </a:p>
        </p:txBody>
      </p:sp>
      <p:sp>
        <p:nvSpPr>
          <p:cNvPr id="14" name="TextBox 13"/>
          <p:cNvSpPr txBox="1"/>
          <p:nvPr/>
        </p:nvSpPr>
        <p:spPr>
          <a:xfrm>
            <a:off x="560388" y="1447090"/>
            <a:ext cx="8001000" cy="1200329"/>
          </a:xfrm>
          <a:prstGeom prst="rect">
            <a:avLst/>
          </a:prstGeom>
          <a:solidFill>
            <a:schemeClr val="bg1">
              <a:lumMod val="95000"/>
            </a:schemeClr>
          </a:solidFill>
        </p:spPr>
        <p:txBody>
          <a:bodyPr wrap="square" rtlCol="0">
            <a:spAutoFit/>
          </a:bodyPr>
          <a:lstStyle/>
          <a:p>
            <a:pPr algn="ctr"/>
            <a:r>
              <a:rPr lang="en-US" sz="2400" dirty="0"/>
              <a:t>Service providers also use master budgets but typically need fewer operating budgets than manufacturers. </a:t>
            </a:r>
          </a:p>
          <a:p>
            <a:pPr algn="ctr"/>
            <a:r>
              <a:rPr lang="en-US" sz="2400" dirty="0"/>
              <a:t>Important budgets for a service companies include:</a:t>
            </a:r>
          </a:p>
        </p:txBody>
      </p:sp>
      <p:sp>
        <p:nvSpPr>
          <p:cNvPr id="16" name="Rounded Rectangle 15"/>
          <p:cNvSpPr/>
          <p:nvPr/>
        </p:nvSpPr>
        <p:spPr>
          <a:xfrm>
            <a:off x="76200" y="6643593"/>
            <a:ext cx="4038600" cy="1829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budgeted financial statements.</a:t>
            </a:r>
          </a:p>
        </p:txBody>
      </p:sp>
      <p:sp>
        <p:nvSpPr>
          <p:cNvPr id="17" name="TextBox 16"/>
          <p:cNvSpPr txBox="1"/>
          <p:nvPr/>
        </p:nvSpPr>
        <p:spPr>
          <a:xfrm>
            <a:off x="7438685" y="311299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20.19</a:t>
            </a:r>
          </a:p>
        </p:txBody>
      </p:sp>
      <p:sp>
        <p:nvSpPr>
          <p:cNvPr id="9" name="Rectangle 8">
            <a:extLst>
              <a:ext uri="{FF2B5EF4-FFF2-40B4-BE49-F238E27FC236}">
                <a16:creationId xmlns:a16="http://schemas.microsoft.com/office/drawing/2014/main" id="{BF7C7464-4BA3-2C44-BFBB-275BC7A9F22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6056B5DF-5824-6C4B-AFAA-17C6EECE08D1}"/>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extLst>
      <p:ext uri="{BB962C8B-B14F-4D97-AF65-F5344CB8AC3E}">
        <p14:creationId xmlns:p14="http://schemas.microsoft.com/office/powerpoint/2010/main" val="562793367"/>
      </p:ext>
    </p:extLst>
  </p:cSld>
  <p:clrMapOvr>
    <a:masterClrMapping/>
  </p:clrMapOvr>
  <p:transition spd="med">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A1: </a:t>
            </a:r>
            <a:br>
              <a:rPr lang="en-US" altLang="en-US" sz="4400" dirty="0">
                <a:ea typeface="ＭＳ Ｐゴシック" pitchFamily="34" charset="-128"/>
              </a:rPr>
            </a:br>
            <a:r>
              <a:rPr lang="en-US" dirty="0"/>
              <a:t>Analyze expense planning using activity-based budgeting.</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98045"/>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BBCCC784-353F-9A4E-9877-1E69C55A07A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B8889F0-2AB0-5343-A317-FA2201CB1E7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875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69888" y="274638"/>
            <a:ext cx="8382000" cy="1143000"/>
          </a:xfrm>
        </p:spPr>
        <p:txBody>
          <a:bodyPr/>
          <a:lstStyle/>
          <a:p>
            <a:r>
              <a:rPr lang="en-US" altLang="en-US" b="1" dirty="0"/>
              <a:t>Activity-Based Budgeting</a:t>
            </a:r>
          </a:p>
        </p:txBody>
      </p:sp>
      <p:sp>
        <p:nvSpPr>
          <p:cNvPr id="27652" name="Rectangle 3"/>
          <p:cNvSpPr>
            <a:spLocks noGrp="1" noChangeArrowheads="1"/>
          </p:cNvSpPr>
          <p:nvPr>
            <p:ph type="body" idx="1"/>
          </p:nvPr>
        </p:nvSpPr>
        <p:spPr>
          <a:xfrm>
            <a:off x="304800" y="1051150"/>
            <a:ext cx="8305800" cy="1905000"/>
          </a:xfrm>
        </p:spPr>
        <p:txBody>
          <a:bodyPr/>
          <a:lstStyle/>
          <a:p>
            <a:pPr algn="ctr">
              <a:buFont typeface="Wingdings" pitchFamily="2" charset="2"/>
              <a:buNone/>
            </a:pPr>
            <a:r>
              <a:rPr lang="en-US" altLang="en-US" sz="2400" b="1" dirty="0">
                <a:latin typeface="Arial" charset="0"/>
                <a:cs typeface="Arial" charset="0"/>
              </a:rPr>
              <a:t>   Activity-based budgeting is based on </a:t>
            </a:r>
            <a:r>
              <a:rPr lang="en-US" altLang="en-US" sz="2400" b="1" dirty="0">
                <a:solidFill>
                  <a:srgbClr val="FF0000"/>
                </a:solidFill>
                <a:latin typeface="Arial" charset="0"/>
                <a:cs typeface="Arial" charset="0"/>
              </a:rPr>
              <a:t>activities</a:t>
            </a:r>
            <a:r>
              <a:rPr lang="en-US" altLang="en-US" sz="2400" b="1" dirty="0">
                <a:latin typeface="Arial" charset="0"/>
                <a:cs typeface="Arial" charset="0"/>
              </a:rPr>
              <a:t> rather than traditional items such as salaries, supplies, depreciation, and utilities.</a:t>
            </a:r>
          </a:p>
        </p:txBody>
      </p:sp>
      <p:grpSp>
        <p:nvGrpSpPr>
          <p:cNvPr id="9" name="Group 8"/>
          <p:cNvGrpSpPr/>
          <p:nvPr/>
        </p:nvGrpSpPr>
        <p:grpSpPr>
          <a:xfrm>
            <a:off x="228600" y="2514600"/>
            <a:ext cx="8610600" cy="2464689"/>
            <a:chOff x="304800" y="2895600"/>
            <a:chExt cx="8610600" cy="2464689"/>
          </a:xfrm>
        </p:grpSpPr>
        <p:pic>
          <p:nvPicPr>
            <p:cNvPr id="7" name="Picture 6" descr="wiL62279_2219.jpg"/>
            <p:cNvPicPr>
              <a:picLocks noChangeAspect="1"/>
            </p:cNvPicPr>
            <p:nvPr/>
          </p:nvPicPr>
          <p:blipFill>
            <a:blip r:embed="rId3" cstate="print"/>
            <a:stretch>
              <a:fillRect/>
            </a:stretch>
          </p:blipFill>
          <p:spPr>
            <a:xfrm>
              <a:off x="304800" y="3581400"/>
              <a:ext cx="8610600" cy="1778889"/>
            </a:xfrm>
            <a:prstGeom prst="rect">
              <a:avLst/>
            </a:prstGeom>
          </p:spPr>
        </p:pic>
        <p:sp>
          <p:nvSpPr>
            <p:cNvPr id="8" name="Rounded Rectangle 7"/>
            <p:cNvSpPr/>
            <p:nvPr/>
          </p:nvSpPr>
          <p:spPr>
            <a:xfrm>
              <a:off x="381000" y="2895600"/>
              <a:ext cx="8534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Accounting Department</a:t>
              </a:r>
            </a:p>
            <a:p>
              <a:pPr algn="ctr"/>
              <a:r>
                <a:rPr lang="en-US" sz="2200" b="1" dirty="0"/>
                <a:t>Comparison of Activity-Based Budget with Traditional Budget</a:t>
              </a:r>
            </a:p>
          </p:txBody>
        </p:sp>
      </p:grpSp>
      <p:sp>
        <p:nvSpPr>
          <p:cNvPr id="10" name="TextBox 9"/>
          <p:cNvSpPr txBox="1"/>
          <p:nvPr/>
        </p:nvSpPr>
        <p:spPr>
          <a:xfrm>
            <a:off x="762000" y="5105400"/>
            <a:ext cx="7772400" cy="1446550"/>
          </a:xfrm>
          <a:prstGeom prst="rect">
            <a:avLst/>
          </a:prstGeom>
          <a:solidFill>
            <a:schemeClr val="bg1">
              <a:lumMod val="95000"/>
            </a:schemeClr>
          </a:solidFill>
          <a:ln w="19050">
            <a:solidFill>
              <a:schemeClr val="tx1"/>
            </a:solidFill>
          </a:ln>
        </p:spPr>
        <p:txBody>
          <a:bodyPr wrap="square" rtlCol="0">
            <a:spAutoFit/>
          </a:bodyPr>
          <a:lstStyle/>
          <a:p>
            <a:pPr algn="ctr"/>
            <a:r>
              <a:rPr lang="en-US" sz="2200" dirty="0">
                <a:latin typeface="Arial Narrow" pitchFamily="34" charset="0"/>
              </a:rPr>
              <a:t>An understanding of the resources required to perform the activities, the costs associated with these resources, and the way resource use changes with changes in activity levels allows management to better assess how expenses will change to accommodate changes in activity levels.</a:t>
            </a:r>
          </a:p>
        </p:txBody>
      </p:sp>
      <p:sp>
        <p:nvSpPr>
          <p:cNvPr id="11" name="Rounded Rectangle 10"/>
          <p:cNvSpPr/>
          <p:nvPr/>
        </p:nvSpPr>
        <p:spPr>
          <a:xfrm>
            <a:off x="76200" y="6574821"/>
            <a:ext cx="5105400" cy="2517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Analyze expense planning using activity-based budgeting.</a:t>
            </a:r>
          </a:p>
        </p:txBody>
      </p:sp>
      <p:sp>
        <p:nvSpPr>
          <p:cNvPr id="12" name="TextBox 11"/>
          <p:cNvSpPr txBox="1"/>
          <p:nvPr/>
        </p:nvSpPr>
        <p:spPr>
          <a:xfrm>
            <a:off x="7848600" y="182333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20.21</a:t>
            </a:r>
          </a:p>
        </p:txBody>
      </p:sp>
      <p:sp>
        <p:nvSpPr>
          <p:cNvPr id="14" name="Rectangle 13">
            <a:extLst>
              <a:ext uri="{FF2B5EF4-FFF2-40B4-BE49-F238E27FC236}">
                <a16:creationId xmlns:a16="http://schemas.microsoft.com/office/drawing/2014/main" id="{CC211A97-4308-A947-A673-18991DC14019}"/>
              </a:ext>
            </a:extLst>
          </p:cNvPr>
          <p:cNvSpPr>
            <a:spLocks noGrp="1" noChangeArrowheads="1"/>
          </p:cNvSpPr>
          <p:nvPr/>
        </p:nvSpPr>
        <p:spPr bwMode="auto">
          <a:xfrm>
            <a:off x="6489940" y="657736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6A1AC4A4-BA02-154F-A406-4AB888EC7980}"/>
              </a:ext>
            </a:extLst>
          </p:cNvPr>
          <p:cNvSpPr txBox="1">
            <a:spLocks/>
          </p:cNvSpPr>
          <p:nvPr/>
        </p:nvSpPr>
        <p:spPr>
          <a:xfrm>
            <a:off x="6505755" y="6574821"/>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848616"/>
            <a:ext cx="7315200" cy="3124200"/>
          </a:xfrm>
        </p:spPr>
        <p:txBody>
          <a:bodyPr/>
          <a:lstStyle/>
          <a:p>
            <a:br>
              <a:rPr lang="en-US" altLang="en-US" dirty="0">
                <a:ea typeface="ＭＳ Ｐゴシック" pitchFamily="34" charset="-128"/>
              </a:rPr>
            </a:br>
            <a:r>
              <a:rPr lang="en-US" altLang="en-US" dirty="0">
                <a:ea typeface="ＭＳ Ｐゴシック" pitchFamily="34" charset="-128"/>
              </a:rPr>
              <a:t> P4 (Appendix A): </a:t>
            </a:r>
            <a:br>
              <a:rPr lang="en-US" altLang="en-US" dirty="0">
                <a:ea typeface="ＭＳ Ｐゴシック" pitchFamily="34" charset="-128"/>
              </a:rPr>
            </a:br>
            <a:r>
              <a:rPr lang="en-US" dirty="0"/>
              <a:t>Prepare each component of a master budget — for a merchandising company.</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49"/>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545028"/>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7F675DF8-A02C-1C48-A7D1-FD8FAEB34EA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D7EC504-BF29-864E-9C68-C9F344C3378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8147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0817" y="2658000"/>
            <a:ext cx="7810524" cy="2730609"/>
          </a:xfrm>
          <a:prstGeom prst="rect">
            <a:avLst/>
          </a:prstGeom>
        </p:spPr>
      </p:pic>
      <p:sp>
        <p:nvSpPr>
          <p:cNvPr id="44037" name="Rectangle 5"/>
          <p:cNvSpPr>
            <a:spLocks noGrp="1" noChangeArrowheads="1"/>
          </p:cNvSpPr>
          <p:nvPr>
            <p:ph type="title"/>
          </p:nvPr>
        </p:nvSpPr>
        <p:spPr>
          <a:xfrm>
            <a:off x="369888" y="274638"/>
            <a:ext cx="8382000" cy="1143000"/>
          </a:xfrm>
        </p:spPr>
        <p:txBody>
          <a:bodyPr/>
          <a:lstStyle/>
          <a:p>
            <a:r>
              <a:rPr lang="en-US" altLang="en-US" b="1" dirty="0"/>
              <a:t>Merchandise Purchases Budget</a:t>
            </a:r>
          </a:p>
        </p:txBody>
      </p:sp>
      <p:sp>
        <p:nvSpPr>
          <p:cNvPr id="9" name="TextBox 8"/>
          <p:cNvSpPr txBox="1"/>
          <p:nvPr/>
        </p:nvSpPr>
        <p:spPr>
          <a:xfrm>
            <a:off x="685800" y="1219200"/>
            <a:ext cx="7391400" cy="1200329"/>
          </a:xfrm>
          <a:prstGeom prst="rect">
            <a:avLst/>
          </a:prstGeom>
          <a:solidFill>
            <a:schemeClr val="bg1">
              <a:lumMod val="95000"/>
            </a:schemeClr>
          </a:solidFill>
        </p:spPr>
        <p:txBody>
          <a:bodyPr wrap="square" rtlCol="0">
            <a:spAutoFit/>
          </a:bodyPr>
          <a:lstStyle/>
          <a:p>
            <a:pPr algn="ctr"/>
            <a:r>
              <a:rPr lang="en-US" sz="2400" dirty="0"/>
              <a:t>Unlike a manufacturing company, a merchandiser must prepare a merchandise purchases budget rather than a production budget.</a:t>
            </a:r>
          </a:p>
        </p:txBody>
      </p:sp>
      <p:sp>
        <p:nvSpPr>
          <p:cNvPr id="15" name="Right Arrow 14"/>
          <p:cNvSpPr/>
          <p:nvPr/>
        </p:nvSpPr>
        <p:spPr>
          <a:xfrm>
            <a:off x="1171530" y="5105400"/>
            <a:ext cx="7162800" cy="12954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Example: Let’s look at the merchandise purchases budget for Hockey Den (HD), a retailer of hockey sticks…</a:t>
            </a:r>
          </a:p>
        </p:txBody>
      </p:sp>
      <p:sp>
        <p:nvSpPr>
          <p:cNvPr id="8" name="Rounded Rectangle 7"/>
          <p:cNvSpPr/>
          <p:nvPr/>
        </p:nvSpPr>
        <p:spPr>
          <a:xfrm>
            <a:off x="37011" y="6477000"/>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0" name="TextBox 9"/>
          <p:cNvSpPr txBox="1"/>
          <p:nvPr/>
        </p:nvSpPr>
        <p:spPr>
          <a:xfrm>
            <a:off x="7304541" y="276891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20A.1</a:t>
            </a:r>
          </a:p>
        </p:txBody>
      </p:sp>
      <p:sp>
        <p:nvSpPr>
          <p:cNvPr id="12" name="Rectangle 11">
            <a:extLst>
              <a:ext uri="{FF2B5EF4-FFF2-40B4-BE49-F238E27FC236}">
                <a16:creationId xmlns:a16="http://schemas.microsoft.com/office/drawing/2014/main" id="{346095CD-D55F-484B-B0B1-B7580F032FC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9A4DB67B-F693-5A40-9F6E-DF91CA7CE51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1508554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Rectangle 11"/>
          <p:cNvSpPr>
            <a:spLocks noChangeArrowheads="1"/>
          </p:cNvSpPr>
          <p:nvPr/>
        </p:nvSpPr>
        <p:spPr bwMode="auto">
          <a:xfrm>
            <a:off x="649288" y="5592794"/>
            <a:ext cx="7823200" cy="508000"/>
          </a:xfrm>
          <a:prstGeom prst="rect">
            <a:avLst/>
          </a:prstGeom>
          <a:solidFill>
            <a:srgbClr val="C8FEC8"/>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Let’s prepare the purchases budget for Hockey Den.</a:t>
            </a:r>
          </a:p>
        </p:txBody>
      </p:sp>
      <p:sp>
        <p:nvSpPr>
          <p:cNvPr id="45066" name="Rectangle 12"/>
          <p:cNvSpPr>
            <a:spLocks noGrp="1" noChangeArrowheads="1"/>
          </p:cNvSpPr>
          <p:nvPr>
            <p:ph type="title"/>
          </p:nvPr>
        </p:nvSpPr>
        <p:spPr>
          <a:xfrm>
            <a:off x="37011" y="274638"/>
            <a:ext cx="9106989" cy="1096962"/>
          </a:xfrm>
        </p:spPr>
        <p:txBody>
          <a:bodyPr/>
          <a:lstStyle/>
          <a:p>
            <a:r>
              <a:rPr lang="en-US" altLang="en-US" b="1" dirty="0"/>
              <a:t>Merchandise Purchases Budget </a:t>
            </a:r>
            <a:r>
              <a:rPr lang="en-US" altLang="en-US" sz="3600" b="1" dirty="0"/>
              <a:t>(Pt. 2)</a:t>
            </a:r>
            <a:endParaRPr lang="en-US" altLang="en-US" b="1" dirty="0"/>
          </a:p>
        </p:txBody>
      </p:sp>
      <p:sp>
        <p:nvSpPr>
          <p:cNvPr id="14" name="Rounded Rectangle 13"/>
          <p:cNvSpPr/>
          <p:nvPr/>
        </p:nvSpPr>
        <p:spPr>
          <a:xfrm>
            <a:off x="304800" y="1219200"/>
            <a:ext cx="83058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effectLst>
                  <a:outerShdw blurRad="38100" dist="38100" dir="2700000" algn="tl">
                    <a:srgbClr val="000000">
                      <a:alpha val="43137"/>
                    </a:srgbClr>
                  </a:outerShdw>
                </a:effectLst>
                <a:latin typeface="Arial" charset="0"/>
                <a:cs typeface="Arial" charset="0"/>
              </a:rPr>
              <a:t>Example: Hockey Den buys hockey sticks for $60 each and maintains an ending inventory equal to 90 percent of the next month’s budgeted sales.  On September 30, 1,010 hockey sticks are on hand.</a:t>
            </a:r>
            <a:endParaRPr lang="en-US" sz="2400" dirty="0">
              <a:effectLst>
                <a:outerShdw blurRad="38100" dist="38100" dir="2700000" algn="tl">
                  <a:srgbClr val="000000">
                    <a:alpha val="43137"/>
                  </a:srgbClr>
                </a:outerShdw>
              </a:effectLst>
            </a:endParaRPr>
          </a:p>
        </p:txBody>
      </p:sp>
      <p:sp>
        <p:nvSpPr>
          <p:cNvPr id="16" name="Rectangle 15"/>
          <p:cNvSpPr/>
          <p:nvPr/>
        </p:nvSpPr>
        <p:spPr>
          <a:xfrm>
            <a:off x="1600200" y="3276600"/>
            <a:ext cx="6324600" cy="838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general layout for the purchases  budget in equation form is:</a:t>
            </a:r>
            <a:endParaRPr lang="en-US" sz="2400" dirty="0"/>
          </a:p>
        </p:txBody>
      </p:sp>
      <p:sp>
        <p:nvSpPr>
          <p:cNvPr id="10" name="TextBox 9"/>
          <p:cNvSpPr txBox="1"/>
          <p:nvPr/>
        </p:nvSpPr>
        <p:spPr>
          <a:xfrm>
            <a:off x="8027988" y="33081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20A.2</a:t>
            </a:r>
          </a:p>
        </p:txBody>
      </p:sp>
      <p:pic>
        <p:nvPicPr>
          <p:cNvPr id="3" name="Picture 2"/>
          <p:cNvPicPr>
            <a:picLocks noChangeAspect="1"/>
          </p:cNvPicPr>
          <p:nvPr/>
        </p:nvPicPr>
        <p:blipFill>
          <a:blip r:embed="rId3"/>
          <a:stretch>
            <a:fillRect/>
          </a:stretch>
        </p:blipFill>
        <p:spPr>
          <a:xfrm>
            <a:off x="578455" y="4343372"/>
            <a:ext cx="7995134" cy="838200"/>
          </a:xfrm>
          <a:prstGeom prst="rect">
            <a:avLst/>
          </a:prstGeom>
        </p:spPr>
      </p:pic>
      <p:sp>
        <p:nvSpPr>
          <p:cNvPr id="12" name="Rounded Rectangle 11"/>
          <p:cNvSpPr/>
          <p:nvPr/>
        </p:nvSpPr>
        <p:spPr>
          <a:xfrm>
            <a:off x="37011" y="6477000"/>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3" name="Rectangle 12">
            <a:extLst>
              <a:ext uri="{FF2B5EF4-FFF2-40B4-BE49-F238E27FC236}">
                <a16:creationId xmlns:a16="http://schemas.microsoft.com/office/drawing/2014/main" id="{E5EE2A78-5BE5-4845-ADCC-089BB97F055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469C07BF-F6FF-F34A-B5B1-067FA249607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56456033"/>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065"/>
                                        </p:tgtEl>
                                        <p:attrNameLst>
                                          <p:attrName>style.visibility</p:attrName>
                                        </p:attrNameLst>
                                      </p:cBhvr>
                                      <p:to>
                                        <p:strVal val="visible"/>
                                      </p:to>
                                    </p:set>
                                    <p:animEffect transition="in" filter="fade">
                                      <p:cBhvr>
                                        <p:cTn id="12" dur="1000"/>
                                        <p:tgtEl>
                                          <p:spTgt spid="45065"/>
                                        </p:tgtEl>
                                      </p:cBhvr>
                                    </p:animEffect>
                                    <p:anim calcmode="lin" valueType="num">
                                      <p:cBhvr>
                                        <p:cTn id="13" dur="1000" fill="hold"/>
                                        <p:tgtEl>
                                          <p:spTgt spid="45065"/>
                                        </p:tgtEl>
                                        <p:attrNameLst>
                                          <p:attrName>ppt_x</p:attrName>
                                        </p:attrNameLst>
                                      </p:cBhvr>
                                      <p:tavLst>
                                        <p:tav tm="0">
                                          <p:val>
                                            <p:strVal val="#ppt_x"/>
                                          </p:val>
                                        </p:tav>
                                        <p:tav tm="100000">
                                          <p:val>
                                            <p:strVal val="#ppt_x"/>
                                          </p:val>
                                        </p:tav>
                                      </p:tavLst>
                                    </p:anim>
                                    <p:anim calcmode="lin" valueType="num">
                                      <p:cBhvr>
                                        <p:cTn id="14" dur="1000" fill="hold"/>
                                        <p:tgtEl>
                                          <p:spTgt spid="450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25DB77-D68A-4F35-9DCA-BAEEDCEA5FDC}"/>
              </a:ext>
            </a:extLst>
          </p:cNvPr>
          <p:cNvPicPr>
            <a:picLocks noChangeAspect="1"/>
          </p:cNvPicPr>
          <p:nvPr/>
        </p:nvPicPr>
        <p:blipFill>
          <a:blip r:embed="rId3"/>
          <a:stretch>
            <a:fillRect/>
          </a:stretch>
        </p:blipFill>
        <p:spPr>
          <a:xfrm>
            <a:off x="189073" y="1486072"/>
            <a:ext cx="7811927" cy="3152626"/>
          </a:xfrm>
          <a:prstGeom prst="rect">
            <a:avLst/>
          </a:prstGeom>
        </p:spPr>
      </p:pic>
      <p:sp>
        <p:nvSpPr>
          <p:cNvPr id="4107" name="Rectangle 12"/>
          <p:cNvSpPr>
            <a:spLocks noGrp="1" noChangeArrowheads="1"/>
          </p:cNvSpPr>
          <p:nvPr>
            <p:ph type="title"/>
          </p:nvPr>
        </p:nvSpPr>
        <p:spPr>
          <a:xfrm>
            <a:off x="0" y="274638"/>
            <a:ext cx="9144000" cy="1143000"/>
          </a:xfrm>
        </p:spPr>
        <p:txBody>
          <a:bodyPr/>
          <a:lstStyle/>
          <a:p>
            <a:r>
              <a:rPr lang="en-US" altLang="en-US" b="1" dirty="0"/>
              <a:t>Merchandise Purchases Budget </a:t>
            </a:r>
            <a:r>
              <a:rPr lang="en-US" altLang="en-US" sz="3600" b="1" dirty="0"/>
              <a:t>(Pt. 3)</a:t>
            </a:r>
            <a:endParaRPr lang="en-US" altLang="en-US" b="1" dirty="0"/>
          </a:p>
        </p:txBody>
      </p:sp>
      <p:sp>
        <p:nvSpPr>
          <p:cNvPr id="26" name="TextBox 25"/>
          <p:cNvSpPr txBox="1"/>
          <p:nvPr/>
        </p:nvSpPr>
        <p:spPr>
          <a:xfrm>
            <a:off x="1143000" y="5486400"/>
            <a:ext cx="4800600" cy="923330"/>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altLang="en-US" b="1" dirty="0"/>
              <a:t>Ending inventory for a month in units, should equal  90% of  next month’s unit sales.</a:t>
            </a:r>
            <a:endParaRPr lang="en-US" b="1" dirty="0"/>
          </a:p>
        </p:txBody>
      </p:sp>
      <p:cxnSp>
        <p:nvCxnSpPr>
          <p:cNvPr id="29" name="Straight Arrow Connector 28"/>
          <p:cNvCxnSpPr>
            <a:cxnSpLocks/>
          </p:cNvCxnSpPr>
          <p:nvPr/>
        </p:nvCxnSpPr>
        <p:spPr>
          <a:xfrm flipV="1">
            <a:off x="2819400" y="2572306"/>
            <a:ext cx="1866900" cy="24568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2971800" y="2971800"/>
            <a:ext cx="1714500" cy="25146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4953000"/>
            <a:ext cx="2895600" cy="369332"/>
          </a:xfrm>
          <a:prstGeom prst="rect">
            <a:avLst/>
          </a:prstGeom>
          <a:solidFill>
            <a:schemeClr val="bg1">
              <a:lumMod val="95000"/>
            </a:schemeClr>
          </a:solidFill>
          <a:ln w="28575">
            <a:solidFill>
              <a:schemeClr val="tx2"/>
            </a:solidFill>
          </a:ln>
        </p:spPr>
        <p:txBody>
          <a:bodyPr wrap="square" rtlCol="0">
            <a:spAutoFit/>
          </a:bodyPr>
          <a:lstStyle/>
          <a:p>
            <a:r>
              <a:rPr lang="en-US" altLang="en-US" b="1" dirty="0"/>
              <a:t>From the sales budget. </a:t>
            </a:r>
            <a:endParaRPr lang="en-US" b="1" dirty="0"/>
          </a:p>
        </p:txBody>
      </p:sp>
      <p:cxnSp>
        <p:nvCxnSpPr>
          <p:cNvPr id="37" name="Straight Arrow Connector 36"/>
          <p:cNvCxnSpPr>
            <a:cxnSpLocks/>
          </p:cNvCxnSpPr>
          <p:nvPr/>
        </p:nvCxnSpPr>
        <p:spPr>
          <a:xfrm flipH="1" flipV="1">
            <a:off x="5143500" y="3094038"/>
            <a:ext cx="1562100" cy="201136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00800" y="4495800"/>
            <a:ext cx="2286000" cy="1837426"/>
          </a:xfrm>
          <a:prstGeom prst="rect">
            <a:avLst/>
          </a:prstGeom>
          <a:solidFill>
            <a:schemeClr val="bg1">
              <a:lumMod val="95000"/>
            </a:schemeClr>
          </a:solidFill>
          <a:ln w="28575">
            <a:solidFill>
              <a:schemeClr val="tx2"/>
            </a:solidFill>
          </a:ln>
        </p:spPr>
        <p:txBody>
          <a:bodyPr wrap="square" rtlCol="0">
            <a:spAutoFit/>
          </a:bodyPr>
          <a:lstStyle/>
          <a:p>
            <a:pPr algn="ctr">
              <a:lnSpc>
                <a:spcPct val="90000"/>
              </a:lnSpc>
            </a:pPr>
            <a:r>
              <a:rPr lang="en-US" altLang="en-US" b="1" dirty="0">
                <a:cs typeface="Times New Roman" pitchFamily="18" charset="0"/>
              </a:rPr>
              <a:t>Next we add the unit sales for each month to the desired ending inventory to get the total needs for each month.</a:t>
            </a:r>
          </a:p>
        </p:txBody>
      </p:sp>
      <p:sp>
        <p:nvSpPr>
          <p:cNvPr id="14" name="TextBox 13"/>
          <p:cNvSpPr txBox="1"/>
          <p:nvPr/>
        </p:nvSpPr>
        <p:spPr>
          <a:xfrm>
            <a:off x="8001000" y="1447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20A.3</a:t>
            </a:r>
          </a:p>
        </p:txBody>
      </p:sp>
      <p:sp>
        <p:nvSpPr>
          <p:cNvPr id="16" name="Rounded Rectangle 15"/>
          <p:cNvSpPr/>
          <p:nvPr/>
        </p:nvSpPr>
        <p:spPr>
          <a:xfrm>
            <a:off x="76200" y="6546255"/>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7" name="Rectangle 16">
            <a:extLst>
              <a:ext uri="{FF2B5EF4-FFF2-40B4-BE49-F238E27FC236}">
                <a16:creationId xmlns:a16="http://schemas.microsoft.com/office/drawing/2014/main" id="{B8846BAA-7269-0C4D-AD1C-8289D3339F8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D25D2E71-4386-F544-9A0A-E2445EF8E55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1E5C4-7BA7-4EB3-AF47-8309D2BE9C1C}"/>
              </a:ext>
            </a:extLst>
          </p:cNvPr>
          <p:cNvPicPr>
            <a:picLocks noChangeAspect="1"/>
          </p:cNvPicPr>
          <p:nvPr/>
        </p:nvPicPr>
        <p:blipFill>
          <a:blip r:embed="rId3"/>
          <a:stretch>
            <a:fillRect/>
          </a:stretch>
        </p:blipFill>
        <p:spPr>
          <a:xfrm>
            <a:off x="419100" y="1483839"/>
            <a:ext cx="7696200" cy="3083454"/>
          </a:xfrm>
          <a:prstGeom prst="rect">
            <a:avLst/>
          </a:prstGeom>
        </p:spPr>
      </p:pic>
      <p:sp>
        <p:nvSpPr>
          <p:cNvPr id="4107" name="Rectangle 12"/>
          <p:cNvSpPr>
            <a:spLocks noGrp="1" noChangeArrowheads="1"/>
          </p:cNvSpPr>
          <p:nvPr>
            <p:ph type="title"/>
          </p:nvPr>
        </p:nvSpPr>
        <p:spPr>
          <a:xfrm>
            <a:off x="0" y="293215"/>
            <a:ext cx="9144000" cy="1143000"/>
          </a:xfrm>
        </p:spPr>
        <p:txBody>
          <a:bodyPr/>
          <a:lstStyle/>
          <a:p>
            <a:r>
              <a:rPr lang="en-US" altLang="en-US" b="1" dirty="0"/>
              <a:t>Merchandise Purchases Budget </a:t>
            </a:r>
            <a:r>
              <a:rPr lang="en-US" altLang="en-US" sz="3600" b="1" dirty="0"/>
              <a:t>(Pt. 4)</a:t>
            </a:r>
            <a:endParaRPr lang="en-US" altLang="en-US" b="1" dirty="0"/>
          </a:p>
        </p:txBody>
      </p:sp>
      <p:sp>
        <p:nvSpPr>
          <p:cNvPr id="26" name="TextBox 25"/>
          <p:cNvSpPr txBox="1"/>
          <p:nvPr/>
        </p:nvSpPr>
        <p:spPr>
          <a:xfrm>
            <a:off x="1066800" y="5670752"/>
            <a:ext cx="4703717" cy="646331"/>
          </a:xfrm>
          <a:prstGeom prst="rect">
            <a:avLst/>
          </a:prstGeom>
          <a:solidFill>
            <a:schemeClr val="bg1">
              <a:lumMod val="95000"/>
            </a:schemeClr>
          </a:solidFill>
          <a:ln w="28575">
            <a:solidFill>
              <a:schemeClr val="accent1">
                <a:lumMod val="50000"/>
              </a:schemeClr>
            </a:solidFill>
          </a:ln>
        </p:spPr>
        <p:txBody>
          <a:bodyPr wrap="square" rtlCol="0">
            <a:spAutoFit/>
          </a:bodyPr>
          <a:lstStyle/>
          <a:p>
            <a:pPr algn="ctr"/>
            <a:r>
              <a:rPr lang="en-US" b="1" dirty="0">
                <a:latin typeface="Arial Narrow" pitchFamily="34" charset="0"/>
              </a:rPr>
              <a:t>Subtract beginning inventory to determine the budgeted number of units to be purchased.</a:t>
            </a:r>
          </a:p>
        </p:txBody>
      </p:sp>
      <p:cxnSp>
        <p:nvCxnSpPr>
          <p:cNvPr id="29" name="Straight Arrow Connector 28"/>
          <p:cNvCxnSpPr>
            <a:cxnSpLocks/>
          </p:cNvCxnSpPr>
          <p:nvPr/>
        </p:nvCxnSpPr>
        <p:spPr>
          <a:xfrm flipV="1">
            <a:off x="2819400" y="3276600"/>
            <a:ext cx="1752600" cy="17526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4267200" y="3429000"/>
            <a:ext cx="685800" cy="224175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7700" y="4865951"/>
            <a:ext cx="3048000" cy="646331"/>
          </a:xfrm>
          <a:prstGeom prst="rect">
            <a:avLst/>
          </a:prstGeom>
          <a:solidFill>
            <a:schemeClr val="bg1">
              <a:lumMod val="95000"/>
            </a:schemeClr>
          </a:solidFill>
          <a:ln w="28575">
            <a:solidFill>
              <a:schemeClr val="tx2"/>
            </a:solidFill>
          </a:ln>
        </p:spPr>
        <p:txBody>
          <a:bodyPr wrap="square" rtlCol="0">
            <a:spAutoFit/>
          </a:bodyPr>
          <a:lstStyle/>
          <a:p>
            <a:pPr algn="ctr"/>
            <a:r>
              <a:rPr lang="en-US" altLang="en-US" b="1" dirty="0"/>
              <a:t>Required units of available merchandise. </a:t>
            </a:r>
            <a:endParaRPr lang="en-US" b="1" dirty="0"/>
          </a:p>
        </p:txBody>
      </p:sp>
      <p:cxnSp>
        <p:nvCxnSpPr>
          <p:cNvPr id="37" name="Straight Arrow Connector 36"/>
          <p:cNvCxnSpPr>
            <a:cxnSpLocks/>
          </p:cNvCxnSpPr>
          <p:nvPr/>
        </p:nvCxnSpPr>
        <p:spPr>
          <a:xfrm flipH="1" flipV="1">
            <a:off x="6134100" y="4265170"/>
            <a:ext cx="571500" cy="84023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53000" y="4876800"/>
            <a:ext cx="3733800" cy="840230"/>
          </a:xfrm>
          <a:prstGeom prst="rect">
            <a:avLst/>
          </a:prstGeom>
          <a:solidFill>
            <a:schemeClr val="bg1">
              <a:lumMod val="95000"/>
            </a:schemeClr>
          </a:solidFill>
          <a:ln w="28575">
            <a:solidFill>
              <a:schemeClr val="tx2"/>
            </a:solidFill>
          </a:ln>
        </p:spPr>
        <p:txBody>
          <a:bodyPr wrap="square" rtlCol="0">
            <a:spAutoFit/>
          </a:bodyPr>
          <a:lstStyle/>
          <a:p>
            <a:pPr algn="ctr">
              <a:lnSpc>
                <a:spcPct val="90000"/>
              </a:lnSpc>
            </a:pPr>
            <a:r>
              <a:rPr lang="en-US" dirty="0"/>
              <a:t>Budgeted cost of the purchases, computed as:</a:t>
            </a:r>
          </a:p>
          <a:p>
            <a:pPr algn="ctr">
              <a:lnSpc>
                <a:spcPct val="90000"/>
              </a:lnSpc>
            </a:pPr>
            <a:r>
              <a:rPr lang="en-US" dirty="0"/>
              <a:t> </a:t>
            </a:r>
            <a:r>
              <a:rPr lang="en-US" b="1" dirty="0"/>
              <a:t>number of units X cost per unit.</a:t>
            </a:r>
            <a:endParaRPr lang="en-US" altLang="en-US" b="1" dirty="0">
              <a:cs typeface="Times New Roman" pitchFamily="18" charset="0"/>
            </a:endParaRPr>
          </a:p>
        </p:txBody>
      </p:sp>
      <p:sp>
        <p:nvSpPr>
          <p:cNvPr id="13" name="TextBox 12"/>
          <p:cNvSpPr txBox="1"/>
          <p:nvPr/>
        </p:nvSpPr>
        <p:spPr>
          <a:xfrm>
            <a:off x="8115300" y="1469384"/>
            <a:ext cx="9525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20A.3</a:t>
            </a:r>
          </a:p>
        </p:txBody>
      </p:sp>
      <p:sp>
        <p:nvSpPr>
          <p:cNvPr id="15" name="Rounded Rectangle 14"/>
          <p:cNvSpPr/>
          <p:nvPr/>
        </p:nvSpPr>
        <p:spPr>
          <a:xfrm>
            <a:off x="68641" y="6594929"/>
            <a:ext cx="6363789" cy="24447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Prepare each component of a master budget— for a merchandising company.</a:t>
            </a:r>
          </a:p>
        </p:txBody>
      </p:sp>
      <p:sp>
        <p:nvSpPr>
          <p:cNvPr id="16" name="Rectangle 15">
            <a:extLst>
              <a:ext uri="{FF2B5EF4-FFF2-40B4-BE49-F238E27FC236}">
                <a16:creationId xmlns:a16="http://schemas.microsoft.com/office/drawing/2014/main" id="{F4FC8FF7-ED55-F64F-A855-A7E9BF2BBA7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19C9C881-68BE-7441-826C-CD8B519E0AE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33529652"/>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20197"/>
            <a:ext cx="8686800" cy="4955203"/>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US" sz="2800" dirty="0"/>
              <a:t>Budgets can be a positive motivating force when:</a:t>
            </a:r>
          </a:p>
          <a:p>
            <a:pPr marL="971550" lvl="1" indent="-514350">
              <a:buFont typeface="+mj-lt"/>
              <a:buAutoNum type="arabicPeriod"/>
            </a:pPr>
            <a:r>
              <a:rPr lang="en-US" sz="2600" dirty="0"/>
              <a:t>Affected employees are consulted</a:t>
            </a:r>
          </a:p>
          <a:p>
            <a:pPr marL="971550" lvl="1" indent="-514350">
              <a:buFont typeface="+mj-lt"/>
              <a:buAutoNum type="arabicPeriod"/>
            </a:pPr>
            <a:r>
              <a:rPr lang="en-US" sz="2600" dirty="0"/>
              <a:t>Goals are challenging but attainable</a:t>
            </a:r>
          </a:p>
          <a:p>
            <a:pPr marL="971550" lvl="1" indent="-514350">
              <a:buFont typeface="+mj-lt"/>
              <a:buAutoNum type="arabicPeriod"/>
            </a:pPr>
            <a:r>
              <a:rPr lang="en-US" sz="2600" dirty="0"/>
              <a:t>Evaluations offer opportunities to explain differences between actual and budgeted amounts.</a:t>
            </a:r>
          </a:p>
          <a:p>
            <a:pPr marL="342900" indent="-342900">
              <a:buFont typeface="Arial" panose="020B0604020202020204" pitchFamily="34" charset="0"/>
              <a:buChar char="•"/>
            </a:pPr>
            <a:r>
              <a:rPr lang="en-US" sz="2800" dirty="0"/>
              <a:t>Potential negative outcomes of budgeted include:</a:t>
            </a:r>
          </a:p>
          <a:p>
            <a:pPr marL="971550" lvl="1" indent="-514350">
              <a:buFont typeface="+mj-lt"/>
              <a:buAutoNum type="arabicPeriod"/>
            </a:pPr>
            <a:r>
              <a:rPr lang="en-US" sz="2600" dirty="0"/>
              <a:t>Employees may understate sales and overstate expenses to allow cushion.</a:t>
            </a:r>
          </a:p>
          <a:p>
            <a:pPr marL="971550" lvl="1" indent="-514350">
              <a:buFont typeface="+mj-lt"/>
              <a:buAutoNum type="arabicPeriod"/>
            </a:pPr>
            <a:r>
              <a:rPr lang="en-US" sz="2600" dirty="0"/>
              <a:t>Pressure to meet results may lead to unethical behavior or fraud.</a:t>
            </a:r>
          </a:p>
          <a:p>
            <a:pPr marL="971550" lvl="1" indent="-514350">
              <a:buFont typeface="+mj-lt"/>
              <a:buAutoNum type="arabicPeriod"/>
            </a:pPr>
            <a:r>
              <a:rPr lang="en-US" sz="2600" dirty="0"/>
              <a:t>Employees may purchase unnecessary items to ensure budget is not reduced next period.</a:t>
            </a:r>
            <a:endParaRPr lang="en-US" sz="2000" b="1" dirty="0"/>
          </a:p>
        </p:txBody>
      </p:sp>
      <p:sp>
        <p:nvSpPr>
          <p:cNvPr id="20" name="Rectangle 14"/>
          <p:cNvSpPr>
            <a:spLocks noGrp="1" noChangeArrowheads="1"/>
          </p:cNvSpPr>
          <p:nvPr>
            <p:ph type="title"/>
          </p:nvPr>
        </p:nvSpPr>
        <p:spPr>
          <a:xfrm>
            <a:off x="152400" y="579219"/>
            <a:ext cx="8534400" cy="792381"/>
          </a:xfrm>
        </p:spPr>
        <p:txBody>
          <a:bodyPr/>
          <a:lstStyle/>
          <a:p>
            <a:r>
              <a:rPr lang="en-US" altLang="en-US" b="1" dirty="0"/>
              <a:t>Budgeting and Human Behavior</a:t>
            </a:r>
          </a:p>
        </p:txBody>
      </p:sp>
      <p:sp>
        <p:nvSpPr>
          <p:cNvPr id="7" name="Rounded Rectangle 6"/>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8" name="Rectangle 7">
            <a:extLst>
              <a:ext uri="{FF2B5EF4-FFF2-40B4-BE49-F238E27FC236}">
                <a16:creationId xmlns:a16="http://schemas.microsoft.com/office/drawing/2014/main" id="{1446B24C-91D0-FB43-9C88-37FAE90B880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id="{476A2FA1-8C33-D246-847F-269C5354E0E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60182314"/>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90800"/>
            <a:ext cx="8229600" cy="1143000"/>
          </a:xfrm>
        </p:spPr>
        <p:txBody>
          <a:bodyPr/>
          <a:lstStyle/>
          <a:p>
            <a:pPr>
              <a:defRPr/>
            </a:pPr>
            <a:r>
              <a:rPr lang="en-US" b="1" dirty="0"/>
              <a:t>End of Chapter 20</a:t>
            </a:r>
          </a:p>
        </p:txBody>
      </p:sp>
      <p:sp>
        <p:nvSpPr>
          <p:cNvPr id="6" name="Rectangle 5">
            <a:extLst>
              <a:ext uri="{FF2B5EF4-FFF2-40B4-BE49-F238E27FC236}">
                <a16:creationId xmlns:a16="http://schemas.microsoft.com/office/drawing/2014/main" id="{354814CF-34B9-3B46-96A6-99D3F87500F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98180C56-E010-584C-9D1E-566254B208A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4" name="Rectangle 14"/>
          <p:cNvSpPr>
            <a:spLocks noGrp="1" noChangeArrowheads="1"/>
          </p:cNvSpPr>
          <p:nvPr>
            <p:ph type="title"/>
          </p:nvPr>
        </p:nvSpPr>
        <p:spPr>
          <a:xfrm>
            <a:off x="293688" y="274638"/>
            <a:ext cx="8534400" cy="1143000"/>
          </a:xfrm>
        </p:spPr>
        <p:txBody>
          <a:bodyPr/>
          <a:lstStyle/>
          <a:p>
            <a:r>
              <a:rPr lang="en-US" altLang="en-US" b="1" dirty="0"/>
              <a:t>Budget Reporting and Timing</a:t>
            </a:r>
          </a:p>
        </p:txBody>
      </p:sp>
      <p:sp>
        <p:nvSpPr>
          <p:cNvPr id="16" name="Rectangle 8"/>
          <p:cNvSpPr>
            <a:spLocks noChangeArrowheads="1"/>
          </p:cNvSpPr>
          <p:nvPr/>
        </p:nvSpPr>
        <p:spPr bwMode="auto">
          <a:xfrm>
            <a:off x="558843" y="3947223"/>
            <a:ext cx="8269243" cy="1813317"/>
          </a:xfrm>
          <a:prstGeom prst="rect">
            <a:avLst/>
          </a:prstGeom>
          <a:solidFill>
            <a:schemeClr val="accent1"/>
          </a:solidFill>
          <a:ln w="57150" cmpd="thinThick">
            <a:solidFill>
              <a:schemeClr val="tx2"/>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bg1"/>
                </a:solidFill>
              </a:rPr>
              <a:t>Continuous budgeting applied by preparing rolling budgets over a twelve-month  period that rolls forward one month as the current month is completed.</a:t>
            </a:r>
          </a:p>
        </p:txBody>
      </p:sp>
      <p:pic>
        <p:nvPicPr>
          <p:cNvPr id="3" name="Picture 2">
            <a:extLst>
              <a:ext uri="{FF2B5EF4-FFF2-40B4-BE49-F238E27FC236}">
                <a16:creationId xmlns:a16="http://schemas.microsoft.com/office/drawing/2014/main" id="{D6EF5859-7BB2-4D31-BFA9-99A5A8D2248B}"/>
              </a:ext>
            </a:extLst>
          </p:cNvPr>
          <p:cNvPicPr>
            <a:picLocks noChangeAspect="1"/>
          </p:cNvPicPr>
          <p:nvPr/>
        </p:nvPicPr>
        <p:blipFill>
          <a:blip r:embed="rId3"/>
          <a:stretch>
            <a:fillRect/>
          </a:stretch>
        </p:blipFill>
        <p:spPr>
          <a:xfrm>
            <a:off x="747939" y="1595631"/>
            <a:ext cx="7891053" cy="1813316"/>
          </a:xfrm>
          <a:prstGeom prst="rect">
            <a:avLst/>
          </a:prstGeom>
        </p:spPr>
      </p:pic>
      <p:sp>
        <p:nvSpPr>
          <p:cNvPr id="8" name="Rounded Rectangle 7"/>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9" name="Rectangle 8">
            <a:extLst>
              <a:ext uri="{FF2B5EF4-FFF2-40B4-BE49-F238E27FC236}">
                <a16:creationId xmlns:a16="http://schemas.microsoft.com/office/drawing/2014/main" id="{3D33D65D-0F18-D647-8E01-4924E33FE95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91DE62F1-EE25-664B-9D2E-D4CBDE91062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150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93688" y="608031"/>
            <a:ext cx="8534400" cy="1143000"/>
          </a:xfrm>
        </p:spPr>
        <p:txBody>
          <a:bodyPr/>
          <a:lstStyle/>
          <a:p>
            <a:r>
              <a:rPr lang="en-US" altLang="en-US" b="1" dirty="0"/>
              <a:t>Master Budget Components</a:t>
            </a:r>
          </a:p>
        </p:txBody>
      </p:sp>
      <p:pic>
        <p:nvPicPr>
          <p:cNvPr id="4" name="Picture 3"/>
          <p:cNvPicPr>
            <a:picLocks noChangeAspect="1"/>
          </p:cNvPicPr>
          <p:nvPr/>
        </p:nvPicPr>
        <p:blipFill>
          <a:blip r:embed="rId3"/>
          <a:stretch>
            <a:fillRect/>
          </a:stretch>
        </p:blipFill>
        <p:spPr>
          <a:xfrm>
            <a:off x="496297" y="2057400"/>
            <a:ext cx="8151406" cy="3576429"/>
          </a:xfrm>
          <a:prstGeom prst="rect">
            <a:avLst/>
          </a:prstGeom>
        </p:spPr>
      </p:pic>
      <p:sp>
        <p:nvSpPr>
          <p:cNvPr id="8" name="TextBox 7"/>
          <p:cNvSpPr txBox="1"/>
          <p:nvPr/>
        </p:nvSpPr>
        <p:spPr>
          <a:xfrm>
            <a:off x="7086600" y="16256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20.2</a:t>
            </a:r>
          </a:p>
        </p:txBody>
      </p:sp>
      <p:sp>
        <p:nvSpPr>
          <p:cNvPr id="10" name="Rounded Rectangle 9"/>
          <p:cNvSpPr/>
          <p:nvPr/>
        </p:nvSpPr>
        <p:spPr>
          <a:xfrm>
            <a:off x="152400" y="6558269"/>
            <a:ext cx="3657600" cy="2136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Describe the benefits of budgeting.</a:t>
            </a:r>
          </a:p>
        </p:txBody>
      </p:sp>
      <p:sp>
        <p:nvSpPr>
          <p:cNvPr id="9" name="Rectangle 8">
            <a:extLst>
              <a:ext uri="{FF2B5EF4-FFF2-40B4-BE49-F238E27FC236}">
                <a16:creationId xmlns:a16="http://schemas.microsoft.com/office/drawing/2014/main" id="{AE38748E-DD93-2444-954A-F3AFD0EBC4B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891DCCCC-8D49-DE4B-BE19-62321E802CE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br>
              <a:rPr lang="en-US" altLang="en-US" dirty="0">
                <a:ea typeface="ＭＳ Ｐゴシック" pitchFamily="34" charset="-128"/>
              </a:rPr>
            </a:br>
            <a:r>
              <a:rPr lang="en-US" altLang="en-US" dirty="0">
                <a:ea typeface="ＭＳ Ｐゴシック" pitchFamily="34" charset="-128"/>
              </a:rPr>
              <a:t>    </a:t>
            </a:r>
            <a:r>
              <a:rPr lang="en-US" altLang="en-US" sz="4400" dirty="0">
                <a:ea typeface="ＭＳ Ｐゴシック" pitchFamily="34" charset="-128"/>
              </a:rPr>
              <a:t>P1: </a:t>
            </a:r>
            <a:br>
              <a:rPr lang="en-US" altLang="en-US" sz="4400" dirty="0">
                <a:ea typeface="ＭＳ Ｐゴシック" pitchFamily="34" charset="-128"/>
              </a:rPr>
            </a:br>
            <a:r>
              <a:rPr lang="en-US" dirty="0"/>
              <a:t>Prepare the operating budget of a master budget  -- for a manufacturing company.</a:t>
            </a:r>
            <a:endParaRPr lang="en-US" altLang="en-US" sz="4400" dirty="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76138"/>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345909"/>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DB3BED6A-C441-F24C-B1FA-9E9750DCC4C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46D3D22-CF76-2E4C-AF2E-8CF1628AC77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6672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41551" y="2352450"/>
            <a:ext cx="4311650" cy="3313338"/>
            <a:chOff x="1363" y="986"/>
            <a:chExt cx="3046" cy="2478"/>
          </a:xfrm>
        </p:grpSpPr>
        <p:sp>
          <p:nvSpPr>
            <p:cNvPr id="43014" name="Line 3"/>
            <p:cNvSpPr>
              <a:spLocks noChangeShapeType="1"/>
            </p:cNvSpPr>
            <p:nvPr/>
          </p:nvSpPr>
          <p:spPr bwMode="auto">
            <a:xfrm flipV="1">
              <a:off x="3778" y="2824"/>
              <a:ext cx="0" cy="64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43015" name="Line 4"/>
            <p:cNvSpPr>
              <a:spLocks noChangeShapeType="1"/>
            </p:cNvSpPr>
            <p:nvPr/>
          </p:nvSpPr>
          <p:spPr bwMode="auto">
            <a:xfrm flipV="1">
              <a:off x="1994" y="2824"/>
              <a:ext cx="0" cy="64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43016" name="Line 5"/>
            <p:cNvSpPr>
              <a:spLocks noChangeShapeType="1"/>
            </p:cNvSpPr>
            <p:nvPr/>
          </p:nvSpPr>
          <p:spPr bwMode="auto">
            <a:xfrm flipV="1">
              <a:off x="1994" y="2003"/>
              <a:ext cx="0" cy="4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43017" name="Line 6"/>
            <p:cNvSpPr>
              <a:spLocks noChangeShapeType="1"/>
            </p:cNvSpPr>
            <p:nvPr/>
          </p:nvSpPr>
          <p:spPr bwMode="auto">
            <a:xfrm flipV="1">
              <a:off x="3778" y="2003"/>
              <a:ext cx="0" cy="453"/>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43018" name="AutoShape 7"/>
            <p:cNvSpPr>
              <a:spLocks noChangeArrowheads="1"/>
            </p:cNvSpPr>
            <p:nvPr/>
          </p:nvSpPr>
          <p:spPr bwMode="auto">
            <a:xfrm>
              <a:off x="1664" y="986"/>
              <a:ext cx="2480" cy="944"/>
            </a:xfrm>
            <a:prstGeom prst="triangle">
              <a:avLst>
                <a:gd name="adj" fmla="val 49995"/>
              </a:avLst>
            </a:prstGeom>
            <a:solidFill>
              <a:srgbClr val="00AE00"/>
            </a:solidFill>
            <a:ln w="254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43019" name="Rectangle 8"/>
            <p:cNvSpPr>
              <a:spLocks noChangeArrowheads="1"/>
            </p:cNvSpPr>
            <p:nvPr/>
          </p:nvSpPr>
          <p:spPr bwMode="auto">
            <a:xfrm>
              <a:off x="2353" y="1153"/>
              <a:ext cx="1102" cy="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chemeClr val="bg1"/>
                  </a:solidFill>
                </a:rPr>
                <a:t>Sales</a:t>
              </a:r>
              <a:br>
                <a:rPr lang="en-US" altLang="en-US" sz="2800" b="1" dirty="0">
                  <a:solidFill>
                    <a:schemeClr val="bg1"/>
                  </a:solidFill>
                </a:rPr>
              </a:br>
              <a:r>
                <a:rPr lang="en-US" altLang="en-US" sz="2800" b="1" dirty="0">
                  <a:solidFill>
                    <a:schemeClr val="bg1"/>
                  </a:solidFill>
                </a:rPr>
                <a:t>Budget</a:t>
              </a:r>
            </a:p>
          </p:txBody>
        </p:sp>
        <p:sp>
          <p:nvSpPr>
            <p:cNvPr id="43020" name="Rectangle 9"/>
            <p:cNvSpPr>
              <a:spLocks noChangeArrowheads="1"/>
            </p:cNvSpPr>
            <p:nvPr/>
          </p:nvSpPr>
          <p:spPr bwMode="auto">
            <a:xfrm>
              <a:off x="1363" y="2301"/>
              <a:ext cx="1262" cy="597"/>
            </a:xfrm>
            <a:prstGeom prst="rect">
              <a:avLst/>
            </a:prstGeom>
            <a:solidFill>
              <a:srgbClr val="C1CEFF"/>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300" b="1" dirty="0"/>
                <a:t>Estimated</a:t>
              </a:r>
              <a:br>
                <a:rPr lang="en-US" altLang="en-US" sz="2300" b="1" dirty="0"/>
              </a:br>
              <a:r>
                <a:rPr lang="en-US" altLang="en-US" sz="2300" b="1" dirty="0"/>
                <a:t>Unit Sales</a:t>
              </a:r>
              <a:endParaRPr lang="en-US" altLang="en-US" sz="2300" b="1" dirty="0">
                <a:solidFill>
                  <a:schemeClr val="bg2"/>
                </a:solidFill>
              </a:endParaRPr>
            </a:p>
          </p:txBody>
        </p:sp>
        <p:sp>
          <p:nvSpPr>
            <p:cNvPr id="43021" name="Rectangle 10"/>
            <p:cNvSpPr>
              <a:spLocks noChangeArrowheads="1"/>
            </p:cNvSpPr>
            <p:nvPr/>
          </p:nvSpPr>
          <p:spPr bwMode="auto">
            <a:xfrm>
              <a:off x="3147" y="2301"/>
              <a:ext cx="1262" cy="597"/>
            </a:xfrm>
            <a:prstGeom prst="rect">
              <a:avLst/>
            </a:prstGeom>
            <a:solidFill>
              <a:srgbClr val="C1CEFF"/>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300" b="1" dirty="0"/>
                <a:t>Estimated</a:t>
              </a:r>
              <a:br>
                <a:rPr lang="en-US" altLang="en-US" sz="2300" b="1" dirty="0"/>
              </a:br>
              <a:r>
                <a:rPr lang="en-US" altLang="en-US" sz="2300" b="1" dirty="0"/>
                <a:t>Unit Price</a:t>
              </a:r>
              <a:endParaRPr lang="en-US" altLang="en-US" sz="2300" b="1" dirty="0">
                <a:solidFill>
                  <a:schemeClr val="bg2"/>
                </a:solidFill>
              </a:endParaRPr>
            </a:p>
          </p:txBody>
        </p:sp>
      </p:grpSp>
      <p:sp>
        <p:nvSpPr>
          <p:cNvPr id="43011" name="Rectangle 11"/>
          <p:cNvSpPr>
            <a:spLocks noChangeArrowheads="1"/>
          </p:cNvSpPr>
          <p:nvPr/>
        </p:nvSpPr>
        <p:spPr bwMode="auto">
          <a:xfrm>
            <a:off x="401638" y="5094288"/>
            <a:ext cx="8328025" cy="1143000"/>
          </a:xfrm>
          <a:prstGeom prst="rect">
            <a:avLst/>
          </a:prstGeom>
          <a:solidFill>
            <a:schemeClr val="accent1">
              <a:lumMod val="20000"/>
              <a:lumOff val="80000"/>
            </a:schemeClr>
          </a:solidFill>
          <a:ln w="25400">
            <a:solidFill>
              <a:schemeClr val="tx1"/>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Bef>
                <a:spcPct val="45000"/>
              </a:spcBef>
            </a:pPr>
            <a:r>
              <a:rPr lang="en-US" altLang="en-US" sz="2400" b="1" dirty="0"/>
              <a:t>Analysis of economic and market conditions</a:t>
            </a:r>
            <a:br>
              <a:rPr lang="en-US" altLang="en-US" sz="2400" b="1" dirty="0"/>
            </a:br>
            <a:r>
              <a:rPr lang="en-US" altLang="en-US" sz="2400" dirty="0"/>
              <a:t>+</a:t>
            </a:r>
            <a:br>
              <a:rPr lang="en-US" altLang="en-US" sz="2400" dirty="0"/>
            </a:br>
            <a:r>
              <a:rPr lang="en-US" altLang="en-US" sz="2400" b="1" dirty="0"/>
              <a:t>Business capacity and advertising plans</a:t>
            </a:r>
          </a:p>
        </p:txBody>
      </p:sp>
      <p:sp>
        <p:nvSpPr>
          <p:cNvPr id="43012" name="Rectangle 12"/>
          <p:cNvSpPr>
            <a:spLocks noGrp="1" noChangeArrowheads="1"/>
          </p:cNvSpPr>
          <p:nvPr>
            <p:ph type="title"/>
          </p:nvPr>
        </p:nvSpPr>
        <p:spPr>
          <a:xfrm>
            <a:off x="293688" y="274638"/>
            <a:ext cx="8534400" cy="1143000"/>
          </a:xfrm>
        </p:spPr>
        <p:txBody>
          <a:bodyPr/>
          <a:lstStyle/>
          <a:p>
            <a:r>
              <a:rPr lang="en-US" altLang="en-US" b="1" dirty="0"/>
              <a:t>Sales Budget</a:t>
            </a:r>
          </a:p>
        </p:txBody>
      </p:sp>
      <p:sp>
        <p:nvSpPr>
          <p:cNvPr id="4" name="TextBox 3"/>
          <p:cNvSpPr txBox="1"/>
          <p:nvPr/>
        </p:nvSpPr>
        <p:spPr>
          <a:xfrm>
            <a:off x="307684" y="1121201"/>
            <a:ext cx="8520403" cy="1200329"/>
          </a:xfrm>
          <a:prstGeom prst="rect">
            <a:avLst/>
          </a:prstGeom>
          <a:solidFill>
            <a:schemeClr val="bg1">
              <a:lumMod val="95000"/>
            </a:schemeClr>
          </a:solidFill>
        </p:spPr>
        <p:txBody>
          <a:bodyPr wrap="square" rtlCol="0">
            <a:spAutoFit/>
          </a:bodyPr>
          <a:lstStyle/>
          <a:p>
            <a:pPr algn="ctr"/>
            <a:r>
              <a:rPr lang="en-US" sz="2400" b="1" dirty="0">
                <a:latin typeface="Arial Narrow" panose="020B0606020202030204" pitchFamily="34" charset="0"/>
              </a:rPr>
              <a:t>The first step in preparing the master budget is the </a:t>
            </a:r>
            <a:r>
              <a:rPr lang="en-US" sz="2400" b="1" i="1" dirty="0">
                <a:latin typeface="Arial Narrow" panose="020B0606020202030204" pitchFamily="34" charset="0"/>
              </a:rPr>
              <a:t>sales budget</a:t>
            </a:r>
            <a:r>
              <a:rPr lang="en-US" sz="2400" b="1" dirty="0">
                <a:latin typeface="Arial Narrow" panose="020B0606020202030204" pitchFamily="34" charset="0"/>
              </a:rPr>
              <a:t>, which shows the planned sales units and the expected dollars from these sales.</a:t>
            </a:r>
          </a:p>
        </p:txBody>
      </p:sp>
      <p:sp>
        <p:nvSpPr>
          <p:cNvPr id="17" name="Rounded Rectangle 16"/>
          <p:cNvSpPr/>
          <p:nvPr/>
        </p:nvSpPr>
        <p:spPr>
          <a:xfrm>
            <a:off x="76199" y="6553200"/>
            <a:ext cx="6553201" cy="2517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the operating budget of a master budget  -- for a manufacturing company</a:t>
            </a:r>
            <a:r>
              <a:rPr lang="en-US" sz="1100" dirty="0">
                <a:solidFill>
                  <a:prstClr val="black"/>
                </a:solidFill>
              </a:rPr>
              <a:t>.</a:t>
            </a:r>
            <a:endParaRPr lang="en-US" sz="1100" dirty="0"/>
          </a:p>
        </p:txBody>
      </p:sp>
      <p:sp>
        <p:nvSpPr>
          <p:cNvPr id="18" name="Rectangle 17">
            <a:extLst>
              <a:ext uri="{FF2B5EF4-FFF2-40B4-BE49-F238E27FC236}">
                <a16:creationId xmlns:a16="http://schemas.microsoft.com/office/drawing/2014/main" id="{214B928D-74B5-EB40-B784-6B097400E01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E051C61E-E14A-0C40-B681-8A1202E337B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12060</TotalTime>
  <Words>7573</Words>
  <Application>Microsoft Office PowerPoint</Application>
  <PresentationFormat>On-screen Show (4:3)</PresentationFormat>
  <Paragraphs>550</Paragraphs>
  <Slides>50</Slides>
  <Notes>50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ＭＳ Ｐゴシック</vt:lpstr>
      <vt:lpstr>Arial</vt:lpstr>
      <vt:lpstr>Arial Narrow</vt:lpstr>
      <vt:lpstr>Berlin Sans FB</vt:lpstr>
      <vt:lpstr>Calibri</vt:lpstr>
      <vt:lpstr>Palatino Linotype</vt:lpstr>
      <vt:lpstr>STIX Two Text</vt:lpstr>
      <vt:lpstr>Times New Roman</vt:lpstr>
      <vt:lpstr>Verdana</vt:lpstr>
      <vt:lpstr>Wingdings</vt:lpstr>
      <vt:lpstr>Wingdings 2</vt:lpstr>
      <vt:lpstr>Office Theme</vt:lpstr>
      <vt:lpstr>Clip</vt:lpstr>
      <vt:lpstr>Master Budgets and Performance Planning </vt:lpstr>
      <vt:lpstr>PowerPoint Presentation</vt:lpstr>
      <vt:lpstr>     C1:  Describe the benefits of budgeting.</vt:lpstr>
      <vt:lpstr>PowerPoint Presentation</vt:lpstr>
      <vt:lpstr>Budgeting and Human Behavior</vt:lpstr>
      <vt:lpstr>Budget Reporting and Timing</vt:lpstr>
      <vt:lpstr>Master Budget Components</vt:lpstr>
      <vt:lpstr>     P1:  Prepare the operating budget of a master budget  -- for a manufacturing company.</vt:lpstr>
      <vt:lpstr>Sales Budget</vt:lpstr>
      <vt:lpstr>Sales Budget (Pt. 2)</vt:lpstr>
      <vt:lpstr>Production Budget</vt:lpstr>
      <vt:lpstr>Production Budget (continued)</vt:lpstr>
      <vt:lpstr>Direct Materials Budget</vt:lpstr>
      <vt:lpstr>Direct Labor Budget</vt:lpstr>
      <vt:lpstr>Factory Overhead Budget</vt:lpstr>
      <vt:lpstr>Product Cost Per Unit</vt:lpstr>
      <vt:lpstr>Cost of goods sold budget</vt:lpstr>
      <vt:lpstr>Selling Expense Budget</vt:lpstr>
      <vt:lpstr>Selling Expense Budget (continued)</vt:lpstr>
      <vt:lpstr>General and Administrative Expense Budget</vt:lpstr>
      <vt:lpstr>General and Administrative Expense Budget (continued)</vt:lpstr>
      <vt:lpstr>Capital Expenditures Budget</vt:lpstr>
      <vt:lpstr>P2:  Prepare a cash budget for a manufacturing company.</vt:lpstr>
      <vt:lpstr> Cash Budgets</vt:lpstr>
      <vt:lpstr>Cash Receipts from Sales</vt:lpstr>
      <vt:lpstr>Budgeted Cash Receipts from Sales</vt:lpstr>
      <vt:lpstr>Cash Payments for Materials</vt:lpstr>
      <vt:lpstr>Cash Payments for Materials (continued)</vt:lpstr>
      <vt:lpstr>Preparing the Cash Budget</vt:lpstr>
      <vt:lpstr>Cash Budget</vt:lpstr>
      <vt:lpstr>PowerPoint Presentation</vt:lpstr>
      <vt:lpstr>PowerPoint Presentation</vt:lpstr>
      <vt:lpstr>PowerPoint Presentation</vt:lpstr>
      <vt:lpstr>PowerPoint Presentation</vt:lpstr>
      <vt:lpstr>PowerPoint Presentation</vt:lpstr>
      <vt:lpstr>PowerPoint Presentation</vt:lpstr>
      <vt:lpstr>     P3:  Prepare budgeted financial statements.</vt:lpstr>
      <vt:lpstr>Budgeted Income Statement</vt:lpstr>
      <vt:lpstr>Budgeted Income Statement (continued)</vt:lpstr>
      <vt:lpstr>Budgeted Balance Sheet</vt:lpstr>
      <vt:lpstr>Budgeted Balance Sheet (continued)</vt:lpstr>
      <vt:lpstr>Budgeting for Service Companies</vt:lpstr>
      <vt:lpstr>     A1:  Analyze expense planning using activity-based budgeting.</vt:lpstr>
      <vt:lpstr>Activity-Based Budgeting</vt:lpstr>
      <vt:lpstr>  P4 (Appendix A):  Prepare each component of a master budget — for a merchandising company.</vt:lpstr>
      <vt:lpstr>Merchandise Purchases Budget</vt:lpstr>
      <vt:lpstr>Merchandise Purchases Budget (Pt. 2)</vt:lpstr>
      <vt:lpstr>Merchandise Purchases Budget (Pt. 3)</vt:lpstr>
      <vt:lpstr>Merchandise Purchases Budget (Pt. 4)</vt:lpstr>
      <vt:lpstr>End of Chapter 20</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Sanders, Christina</cp:lastModifiedBy>
  <cp:revision>928</cp:revision>
  <dcterms:created xsi:type="dcterms:W3CDTF">2008-06-11T19:43:46Z</dcterms:created>
  <dcterms:modified xsi:type="dcterms:W3CDTF">2018-11-05T19:03:36Z</dcterms:modified>
</cp:coreProperties>
</file>