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072" r:id="rId2"/>
    <p:sldMasterId id="2147484110" r:id="rId3"/>
    <p:sldMasterId id="2147484158" r:id="rId4"/>
    <p:sldMasterId id="2147484194" r:id="rId5"/>
  </p:sldMasterIdLst>
  <p:notesMasterIdLst>
    <p:notesMasterId r:id="rId65"/>
  </p:notesMasterIdLst>
  <p:handoutMasterIdLst>
    <p:handoutMasterId r:id="rId66"/>
  </p:handoutMasterIdLst>
  <p:sldIdLst>
    <p:sldId id="301" r:id="rId6"/>
    <p:sldId id="345" r:id="rId7"/>
    <p:sldId id="316" r:id="rId8"/>
    <p:sldId id="260" r:id="rId9"/>
    <p:sldId id="262" r:id="rId10"/>
    <p:sldId id="263" r:id="rId11"/>
    <p:sldId id="264" r:id="rId12"/>
    <p:sldId id="265" r:id="rId13"/>
    <p:sldId id="320" r:id="rId14"/>
    <p:sldId id="330" r:id="rId15"/>
    <p:sldId id="269" r:id="rId16"/>
    <p:sldId id="270" r:id="rId17"/>
    <p:sldId id="331" r:id="rId18"/>
    <p:sldId id="332" r:id="rId19"/>
    <p:sldId id="333" r:id="rId20"/>
    <p:sldId id="334" r:id="rId21"/>
    <p:sldId id="349" r:id="rId22"/>
    <p:sldId id="274" r:id="rId23"/>
    <p:sldId id="335" r:id="rId24"/>
    <p:sldId id="336" r:id="rId25"/>
    <p:sldId id="277" r:id="rId26"/>
    <p:sldId id="337" r:id="rId27"/>
    <p:sldId id="338" r:id="rId28"/>
    <p:sldId id="321" r:id="rId29"/>
    <p:sldId id="339" r:id="rId30"/>
    <p:sldId id="281" r:id="rId31"/>
    <p:sldId id="340" r:id="rId32"/>
    <p:sldId id="283" r:id="rId33"/>
    <p:sldId id="341" r:id="rId34"/>
    <p:sldId id="285" r:id="rId35"/>
    <p:sldId id="342" r:id="rId36"/>
    <p:sldId id="343" r:id="rId37"/>
    <p:sldId id="322" r:id="rId38"/>
    <p:sldId id="344" r:id="rId39"/>
    <p:sldId id="289" r:id="rId40"/>
    <p:sldId id="290" r:id="rId41"/>
    <p:sldId id="361" r:id="rId42"/>
    <p:sldId id="363" r:id="rId43"/>
    <p:sldId id="323" r:id="rId44"/>
    <p:sldId id="291" r:id="rId45"/>
    <p:sldId id="292" r:id="rId46"/>
    <p:sldId id="293" r:id="rId47"/>
    <p:sldId id="325" r:id="rId48"/>
    <p:sldId id="295" r:id="rId49"/>
    <p:sldId id="351" r:id="rId50"/>
    <p:sldId id="296" r:id="rId51"/>
    <p:sldId id="329" r:id="rId52"/>
    <p:sldId id="298" r:id="rId53"/>
    <p:sldId id="352" r:id="rId54"/>
    <p:sldId id="299" r:id="rId55"/>
    <p:sldId id="346" r:id="rId56"/>
    <p:sldId id="353" r:id="rId57"/>
    <p:sldId id="355" r:id="rId58"/>
    <p:sldId id="354" r:id="rId59"/>
    <p:sldId id="356" r:id="rId60"/>
    <p:sldId id="347" r:id="rId61"/>
    <p:sldId id="359" r:id="rId62"/>
    <p:sldId id="360" r:id="rId63"/>
    <p:sldId id="258" r:id="rId6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1" clrIdx="0"/>
  <p:cmAuthor id="7" name="Helen Roybark" initials="HR" lastIdx="38" clrIdx="7">
    <p:extLst/>
  </p:cmAuthor>
  <p:cmAuthor id="1" name="Helen" initials="H" lastIdx="38" clrIdx="1"/>
  <p:cmAuthor id="2" name="Jean Inabinett" initials="JI" lastIdx="16" clrIdx="2"/>
  <p:cmAuthor id="3" name="Mohr, April L (Jefferson)" initials="MAL(" lastIdx="23" clrIdx="3"/>
  <p:cmAuthor id="4" name="April Mohr" initials="AM" lastIdx="11" clrIdx="4"/>
  <p:cmAuthor id="5" name="Wanda Wong" initials="WW" lastIdx="1" clrIdx="5"/>
  <p:cmAuthor id="6" name="jeaninemetzler@outlook.com" initials="j" lastIdx="20"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92" autoAdjust="0"/>
    <p:restoredTop sz="89773" autoAdjust="0"/>
  </p:normalViewPr>
  <p:slideViewPr>
    <p:cSldViewPr>
      <p:cViewPr varScale="1">
        <p:scale>
          <a:sx n="90" d="100"/>
          <a:sy n="90" d="100"/>
        </p:scale>
        <p:origin x="-1200" y="-114"/>
      </p:cViewPr>
      <p:guideLst>
        <p:guide orient="horz" pos="2160"/>
        <p:guide pos="2880"/>
      </p:guideLst>
    </p:cSldViewPr>
  </p:slideViewPr>
  <p:outlineViewPr>
    <p:cViewPr>
      <p:scale>
        <a:sx n="33" d="100"/>
        <a:sy n="33" d="100"/>
      </p:scale>
      <p:origin x="0" y="-169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580" y="11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5-</a:t>
            </a:r>
            <a:fld id="{9F9F7A26-02A8-4C16-BA64-C451AF08790D}" type="slidenum">
              <a:rPr lang="en-US"/>
              <a:pPr>
                <a:defRPr/>
              </a:pPr>
              <a:t>‹#›</a:t>
            </a:fld>
            <a:endParaRPr lang="en-US" dirty="0"/>
          </a:p>
        </p:txBody>
      </p:sp>
    </p:spTree>
    <p:extLst>
      <p:ext uri="{BB962C8B-B14F-4D97-AF65-F5344CB8AC3E}">
        <p14:creationId xmlns:p14="http://schemas.microsoft.com/office/powerpoint/2010/main" val="24197917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fld id="{A5810FB1-E943-49D8-BF34-78A8CE9DC29A}"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6163169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baseline="0" dirty="0"/>
          </a:p>
        </p:txBody>
      </p:sp>
    </p:spTree>
    <p:extLst>
      <p:ext uri="{BB962C8B-B14F-4D97-AF65-F5344CB8AC3E}">
        <p14:creationId xmlns:p14="http://schemas.microsoft.com/office/powerpoint/2010/main" val="3636506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269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a:t>To illustrate, Z-Mart records a $500 cash purchase of merchandise on November 2 as follows: debit Merchandise Inventory and credit Cash.</a:t>
            </a:r>
          </a:p>
          <a:p>
            <a:pPr eaLnBrk="1" hangingPunct="1"/>
            <a:endParaRPr lang="en-US" altLang="en-US" dirty="0"/>
          </a:p>
          <a:p>
            <a:pPr eaLnBrk="1" hangingPunct="1"/>
            <a:r>
              <a:rPr lang="en-US" dirty="0"/>
              <a:t>If these goods are instead purchased on credit, and no discounts are offered for early payment, Z-Mart would make the same entry except that Accounts Payable would be credited instead of Cash.</a:t>
            </a:r>
            <a:endParaRPr lang="en-US" altLang="en-US" dirty="0"/>
          </a:p>
        </p:txBody>
      </p:sp>
    </p:spTree>
    <p:extLst>
      <p:ext uri="{BB962C8B-B14F-4D97-AF65-F5344CB8AC3E}">
        <p14:creationId xmlns:p14="http://schemas.microsoft.com/office/powerpoint/2010/main" val="76747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449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a:t>The purchase of goods on credit requires a clear statement of expected future payments and dates to avoid misunderstandings. </a:t>
            </a:r>
            <a:r>
              <a:rPr lang="en-US" b="1" dirty="0"/>
              <a:t>Credit terms </a:t>
            </a:r>
            <a:r>
              <a:rPr lang="en-US" dirty="0"/>
              <a:t>for a purchase include the amounts and timing of payments from a buyer to a seller. Credit terms usually reflect an industry’s practices. To illustrate, when sellers require payment within 60 days after the invoice date, the invoice shows credit terms of “n/60,” which stands for </a:t>
            </a:r>
            <a:r>
              <a:rPr lang="en-US" i="1" dirty="0"/>
              <a:t>net 60 days</a:t>
            </a:r>
            <a:r>
              <a:rPr lang="en-US" dirty="0"/>
              <a:t>.</a:t>
            </a:r>
          </a:p>
          <a:p>
            <a:pPr eaLnBrk="1" hangingPunct="1"/>
            <a:endParaRPr lang="en-US" dirty="0"/>
          </a:p>
          <a:p>
            <a:pPr eaLnBrk="1" hangingPunct="1"/>
            <a:r>
              <a:rPr lang="en-US" dirty="0"/>
              <a:t>Sellers can grant a </a:t>
            </a:r>
            <a:r>
              <a:rPr lang="en-US" b="1" dirty="0"/>
              <a:t>cash discount </a:t>
            </a:r>
            <a:r>
              <a:rPr lang="en-US" dirty="0"/>
              <a:t>to encourage buyers to pay earlier. A buyer views a cash discount as a </a:t>
            </a:r>
            <a:r>
              <a:rPr lang="en-US" b="1" dirty="0"/>
              <a:t>purchases discount. </a:t>
            </a:r>
            <a:r>
              <a:rPr lang="en-US" dirty="0"/>
              <a:t>A seller views a cash discount as a </a:t>
            </a:r>
            <a:r>
              <a:rPr lang="en-US" b="1" dirty="0"/>
              <a:t>sales discount. </a:t>
            </a:r>
            <a:r>
              <a:rPr lang="en-US" dirty="0"/>
              <a:t>Any cash discounts are described in the credit terms on the invoice. For example, credit terms of “2/10, n/60” mean that full payment is due within a 60-day credit period, but the buyer can deduct 2% of the invoice amount if payment is made within 10 days of the invoice date. This reduced payment applies only for the </a:t>
            </a:r>
            <a:r>
              <a:rPr lang="en-US" b="1" dirty="0"/>
              <a:t>discount period.</a:t>
            </a:r>
            <a:endParaRPr lang="en-US" dirty="0"/>
          </a:p>
          <a:p>
            <a:pPr eaLnBrk="1" hangingPunct="1"/>
            <a:endParaRPr lang="en-US" altLang="en-US" dirty="0"/>
          </a:p>
        </p:txBody>
      </p:sp>
    </p:spTree>
    <p:extLst>
      <p:ext uri="{BB962C8B-B14F-4D97-AF65-F5344CB8AC3E}">
        <p14:creationId xmlns:p14="http://schemas.microsoft.com/office/powerpoint/2010/main" val="1161974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552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altLang="en-US" dirty="0"/>
              <a:t>Purchase discount terms are typically written as this slide shows. This particular discount term would be read as “two ten, net thirty.”  </a:t>
            </a:r>
          </a:p>
          <a:p>
            <a:pPr eaLnBrk="1" hangingPunct="1"/>
            <a:endParaRPr lang="en-US" altLang="en-US" dirty="0"/>
          </a:p>
          <a:p>
            <a:pPr eaLnBrk="1" hangingPunct="1"/>
            <a:r>
              <a:rPr lang="en-US" altLang="en-US" dirty="0"/>
              <a:t>The first number represents the discount percentage.  </a:t>
            </a:r>
          </a:p>
          <a:p>
            <a:pPr eaLnBrk="1" hangingPunct="1"/>
            <a:r>
              <a:rPr lang="en-US" altLang="en-US" dirty="0"/>
              <a:t>The second number represents the discount period (in days).  </a:t>
            </a:r>
          </a:p>
          <a:p>
            <a:pPr eaLnBrk="1" hangingPunct="1"/>
            <a:r>
              <a:rPr lang="en-US" altLang="en-US" dirty="0"/>
              <a:t>The letter “n” stands for the word net.</a:t>
            </a:r>
          </a:p>
          <a:p>
            <a:pPr eaLnBrk="1" hangingPunct="1"/>
            <a:r>
              <a:rPr lang="en-US" altLang="en-US" dirty="0"/>
              <a:t>The last number represents the entire credit period (in days).</a:t>
            </a:r>
          </a:p>
          <a:p>
            <a:pPr eaLnBrk="1" hangingPunct="1"/>
            <a:r>
              <a:rPr lang="en-US" altLang="en-US" dirty="0"/>
              <a:t>In this case, if the customer pays within 10 days, then a 2% discount may be taken. If not, then all of the amount is due within 30 days.</a:t>
            </a:r>
          </a:p>
        </p:txBody>
      </p:sp>
    </p:spTree>
    <p:extLst>
      <p:ext uri="{BB962C8B-B14F-4D97-AF65-F5344CB8AC3E}">
        <p14:creationId xmlns:p14="http://schemas.microsoft.com/office/powerpoint/2010/main" val="4186720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371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On November 2, Z-Mart purchases $500 of merchandise on credit with terms 2/10, n/30.  </a:t>
            </a:r>
            <a:r>
              <a:rPr lang="en-US" dirty="0"/>
              <a:t>The invoice for this purchase is shown in Exhibit 4.6. This is a purchase invoice of Z-Mart (buyer) and the sales invoice for Trex (seller). The amount recorded for merchandise inventory includes its purchase cost, shipping fees, taxes, and any other costs necessary to make it ready for sale. </a:t>
            </a:r>
          </a:p>
          <a:p>
            <a:endParaRPr lang="en-US" altLang="en-US" dirty="0"/>
          </a:p>
        </p:txBody>
      </p:sp>
    </p:spTree>
    <p:extLst>
      <p:ext uri="{BB962C8B-B14F-4D97-AF65-F5344CB8AC3E}">
        <p14:creationId xmlns:p14="http://schemas.microsoft.com/office/powerpoint/2010/main" val="2797436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678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To illustrate on November 2, Z-Mart purchases $500 of merchandise </a:t>
            </a:r>
            <a:r>
              <a:rPr lang="en-US" sz="1200" b="1" i="1" u="none" strike="noStrike" kern="1200" baseline="0" dirty="0">
                <a:solidFill>
                  <a:schemeClr val="tx1"/>
                </a:solidFill>
                <a:latin typeface="+mn-lt"/>
                <a:ea typeface="+mn-ea"/>
                <a:cs typeface="+mn-cs"/>
              </a:rPr>
              <a:t>on credit </a:t>
            </a:r>
            <a:r>
              <a:rPr lang="en-US" sz="1200" b="0" i="0" u="none" strike="noStrike" kern="1200" baseline="0" dirty="0">
                <a:solidFill>
                  <a:schemeClr val="tx1"/>
                </a:solidFill>
                <a:latin typeface="+mn-lt"/>
                <a:ea typeface="+mn-ea"/>
                <a:cs typeface="+mn-cs"/>
              </a:rPr>
              <a:t>with terms of 2∕10, n∕30. The amount due, if paid on or before November 12, is $490, computed as $500 − ($500 × 2%)—or alternatively computed as $500 × (100% − 2%). Many buyers take advantage of a purchases discount because of the usually high interest rate implied by not taking it.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Z-Mart does not pay within the 10-day 2% discount period, it can delay payment by 20 more days, at which point it must pay $500. The </a:t>
            </a:r>
            <a:r>
              <a:rPr lang="en-US" sz="1200" b="1" i="1" u="none" strike="noStrike" kern="1200" baseline="0" dirty="0">
                <a:solidFill>
                  <a:schemeClr val="tx1"/>
                </a:solidFill>
                <a:latin typeface="+mn-lt"/>
                <a:ea typeface="+mn-ea"/>
                <a:cs typeface="+mn-cs"/>
              </a:rPr>
              <a:t>gross method </a:t>
            </a:r>
            <a:r>
              <a:rPr lang="en-US" sz="1200" b="0" i="0" u="none" strike="noStrike" kern="1200" baseline="0" dirty="0">
                <a:solidFill>
                  <a:schemeClr val="tx1"/>
                </a:solidFill>
                <a:latin typeface="+mn-lt"/>
                <a:ea typeface="+mn-ea"/>
                <a:cs typeface="+mn-cs"/>
              </a:rPr>
              <a:t>for recording purchases enters the full invoice (gross) amount for merchandise. If Z-Mart uses the gross method, it makes the following entry dated as of the invoice date: debit to Merchandise Inventory and credit to Accounts Payable for $500.</a:t>
            </a:r>
            <a:endParaRPr lang="en-US" dirty="0"/>
          </a:p>
        </p:txBody>
      </p:sp>
    </p:spTree>
    <p:extLst>
      <p:ext uri="{BB962C8B-B14F-4D97-AF65-F5344CB8AC3E}">
        <p14:creationId xmlns:p14="http://schemas.microsoft.com/office/powerpoint/2010/main" val="4132156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781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a:t>If Z-Mart pays the amount due on (or before) November 12, the entry is a debit for </a:t>
            </a:r>
            <a:r>
              <a:rPr lang="en-US" altLang="en-US" dirty="0"/>
              <a:t>the entire Accounts Payable of $500 which is paid off with a cash payment of $490. The difference of $10 is the purchase discount, which is recorded as a reduction in the cost of the Merchandise Inventory.</a:t>
            </a:r>
          </a:p>
        </p:txBody>
      </p:sp>
    </p:spTree>
    <p:extLst>
      <p:ext uri="{BB962C8B-B14F-4D97-AF65-F5344CB8AC3E}">
        <p14:creationId xmlns:p14="http://schemas.microsoft.com/office/powerpoint/2010/main" val="1288755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883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a:t>The Merchandise Inventory account after these entries has the net cost of merchandise purchased, and the Accounts Payable account shows a zero balance.</a:t>
            </a:r>
          </a:p>
          <a:p>
            <a:pPr eaLnBrk="1" hangingPunct="1"/>
            <a:r>
              <a:rPr lang="en-US" dirty="0"/>
              <a:t> </a:t>
            </a:r>
          </a:p>
          <a:p>
            <a:r>
              <a:rPr lang="en-US" dirty="0"/>
              <a:t>A buyer’s failure to pay within a discount period can be expensive. If Z-Mart does not pay within the 10-day 2% discount period, it can delay payment by 20 more days. This delay costs Z-Mart $10, computed as 2% </a:t>
            </a:r>
            <a:r>
              <a:rPr lang="en-US" b="0" i="0" dirty="0">
                <a:latin typeface="Calibri"/>
                <a:ea typeface="ＭＳ ゴシック"/>
                <a:cs typeface="Calibri"/>
              </a:rPr>
              <a:t>×</a:t>
            </a:r>
            <a:r>
              <a:rPr lang="en-US" dirty="0"/>
              <a:t> $500. Most buyers take advantage of a purchase discount because of the usually high interest rate implied from not taking it. Also, good cash management means that no invoice is paid until the last day of the discount or credit period.</a:t>
            </a:r>
          </a:p>
          <a:p>
            <a:pPr eaLnBrk="1" hangingPunct="1"/>
            <a:endParaRPr lang="en-US" dirty="0"/>
          </a:p>
        </p:txBody>
      </p:sp>
    </p:spTree>
    <p:extLst>
      <p:ext uri="{BB962C8B-B14F-4D97-AF65-F5344CB8AC3E}">
        <p14:creationId xmlns:p14="http://schemas.microsoft.com/office/powerpoint/2010/main" val="296374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781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a:t>If the amount is paid after November 12, the discount is lost. If Z-Mart pays the gross amount due on December 2 (the n∕30 due date), it makes the following entry to debit Accounts Payable and credit Cash for $500.</a:t>
            </a:r>
            <a:endParaRPr lang="en-US" altLang="en-US" dirty="0"/>
          </a:p>
        </p:txBody>
      </p:sp>
    </p:spTree>
    <p:extLst>
      <p:ext uri="{BB962C8B-B14F-4D97-AF65-F5344CB8AC3E}">
        <p14:creationId xmlns:p14="http://schemas.microsoft.com/office/powerpoint/2010/main" val="795663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654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defTabSz="939363" eaLnBrk="1" hangingPunct="1">
              <a:defRPr/>
            </a:pPr>
            <a:r>
              <a:rPr lang="en-US" dirty="0"/>
              <a:t>A </a:t>
            </a:r>
            <a:r>
              <a:rPr lang="en-US" i="1" dirty="0"/>
              <a:t>purchase allowance </a:t>
            </a:r>
            <a:r>
              <a:rPr lang="en-US" dirty="0"/>
              <a:t>refers to</a:t>
            </a:r>
            <a:r>
              <a:rPr lang="en-US" baseline="0" dirty="0"/>
              <a:t> seller granting </a:t>
            </a:r>
            <a:r>
              <a:rPr lang="en-US" dirty="0"/>
              <a:t>a price reduction (allowance) to a buyer of defective or unacceptable merchandise. </a:t>
            </a:r>
          </a:p>
          <a:p>
            <a:pPr defTabSz="939363" eaLnBrk="1" hangingPunct="1">
              <a:defRPr/>
            </a:pPr>
            <a:endParaRPr lang="en-US" dirty="0"/>
          </a:p>
          <a:p>
            <a:pPr defTabSz="939363" eaLnBrk="1" hangingPunct="1">
              <a:defRPr/>
            </a:pPr>
            <a:r>
              <a:rPr lang="en-US" i="1" dirty="0"/>
              <a:t>Purchase returns</a:t>
            </a:r>
            <a:r>
              <a:rPr lang="en-US" i="0" dirty="0"/>
              <a:t> are </a:t>
            </a:r>
            <a:r>
              <a:rPr lang="en-US" dirty="0"/>
              <a:t>merchandise a buyer purchases but then returns. </a:t>
            </a:r>
          </a:p>
          <a:p>
            <a:pPr eaLnBrk="1" hangingPunct="1"/>
            <a:endParaRPr lang="en-US" altLang="en-US" dirty="0"/>
          </a:p>
        </p:txBody>
      </p:sp>
    </p:spTree>
    <p:extLst>
      <p:ext uri="{BB962C8B-B14F-4D97-AF65-F5344CB8AC3E}">
        <p14:creationId xmlns:p14="http://schemas.microsoft.com/office/powerpoint/2010/main" val="1646284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72708" name="Rectangle 3"/>
          <p:cNvSpPr>
            <a:spLocks noGrp="1" noChangeArrowheads="1"/>
          </p:cNvSpPr>
          <p:nvPr>
            <p:ph type="body" idx="1"/>
          </p:nvPr>
        </p:nvSpPr>
        <p:spPr>
          <a:xfrm>
            <a:off x="943610" y="4447461"/>
            <a:ext cx="5189855" cy="4213384"/>
          </a:xfrm>
          <a:ln/>
        </p:spPr>
        <p:txBody>
          <a:bodyPr/>
          <a:lstStyle/>
          <a:p>
            <a:pPr>
              <a:defRPr/>
            </a:pPr>
            <a:r>
              <a:rPr lang="en-US" dirty="0"/>
              <a:t>Assume that on </a:t>
            </a:r>
            <a:r>
              <a:rPr lang="en-US" dirty="0">
                <a:effectLst>
                  <a:outerShdw blurRad="38100" dist="38100" dir="2700000" algn="tl">
                    <a:srgbClr val="C0C0C0"/>
                  </a:outerShdw>
                </a:effectLst>
              </a:rPr>
              <a:t>November 5, </a:t>
            </a:r>
            <a:r>
              <a:rPr lang="en-US" dirty="0"/>
              <a:t>Z-Mart (buyer) issues a $30 allowance from Trex for defective merchandise. Z-Mart’s November 5 entry to update its Merchandise Inventory account to reflect the purchase allowance is a debit to Accounts Payable and a credit to Merchandise Inventory for $30. The buyer’s allowance for defective merchandise is subtracted</a:t>
            </a:r>
            <a:r>
              <a:rPr lang="en-US" baseline="0" dirty="0"/>
              <a:t> from </a:t>
            </a:r>
            <a:r>
              <a:rPr lang="en-US" dirty="0"/>
              <a:t>the buyer’s account payable balance to the seller. When cash is refunded, the Cash account is debited instead of Accounts Payable.</a:t>
            </a:r>
          </a:p>
        </p:txBody>
      </p:sp>
    </p:spTree>
    <p:extLst>
      <p:ext uri="{BB962C8B-B14F-4D97-AF65-F5344CB8AC3E}">
        <p14:creationId xmlns:p14="http://schemas.microsoft.com/office/powerpoint/2010/main" val="110913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0936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190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altLang="en-US" dirty="0"/>
              <a:t>Returns are recorded at the net costs charged to buyers. </a:t>
            </a:r>
            <a:r>
              <a:rPr lang="en-US" dirty="0"/>
              <a:t>To illustrate the accounting for returns, suppose on June 1 that Z-Mart purchases $250 of merchandise with terms 2∕10, n∕60. On June 3, Z-Mart returns $50 of those goods. When Z-Mart pays on June 11, it takes the 2% discount only on the $200 remaining balance ($250 − $50). When goods are returned, a buyer can take a discount on only the remaining balance of the invoice. This means the discount is $4 (computed as $200 × 2%) and the cash payment is $196 ($200 − $4). The entries on this slide reflect this illustration.</a:t>
            </a:r>
            <a:endParaRPr lang="en-US" altLang="en-US" dirty="0"/>
          </a:p>
        </p:txBody>
      </p:sp>
    </p:spTree>
    <p:extLst>
      <p:ext uri="{BB962C8B-B14F-4D97-AF65-F5344CB8AC3E}">
        <p14:creationId xmlns:p14="http://schemas.microsoft.com/office/powerpoint/2010/main" val="888764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757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defTabSz="939363" eaLnBrk="1" hangingPunct="1">
              <a:defRPr/>
            </a:pPr>
            <a:r>
              <a:rPr lang="en-US" dirty="0"/>
              <a:t>The buyer and seller must agree on who is responsible for paying any freight (shipping) costs and who bears the risk of loss during transit for merchandising transactions. This is the same as asking at what point ownership transfers from the seller to the buyer. The point of transfer is called the </a:t>
            </a:r>
            <a:r>
              <a:rPr lang="en-US" b="1" dirty="0"/>
              <a:t>FOB </a:t>
            </a:r>
            <a:r>
              <a:rPr lang="en-US" dirty="0"/>
              <a:t>(</a:t>
            </a:r>
            <a:r>
              <a:rPr lang="en-US" i="1" dirty="0"/>
              <a:t>free on board</a:t>
            </a:r>
            <a:r>
              <a:rPr lang="en-US" dirty="0"/>
              <a:t>) point.</a:t>
            </a:r>
          </a:p>
          <a:p>
            <a:pPr eaLnBrk="1" hangingPunct="1"/>
            <a:endParaRPr lang="en-US" altLang="en-US" dirty="0"/>
          </a:p>
          <a:p>
            <a:pPr eaLnBrk="1" hangingPunct="1"/>
            <a:r>
              <a:rPr lang="en-US" dirty="0"/>
              <a:t>Exhibit 4.7 identifies two alternative points of transfer. (1) FOB shipping point, means the buyer accepts ownership when the goods depart the seller’s place of business. The buyer pays shipping costs and has the risk of loss in transit. The goods are part of the buyer’s inventory when they are in transit since ownership has transferred to the buyer. (2) FOB</a:t>
            </a:r>
            <a:r>
              <a:rPr lang="en-US" baseline="0" dirty="0"/>
              <a:t> destination means ownership of goods transfers to the buyer when the goods arrive at the buyer’s place of business. The seller pays shipping charges and has the risk of loss in transit.</a:t>
            </a:r>
            <a:endParaRPr lang="en-US" altLang="en-US" dirty="0"/>
          </a:p>
        </p:txBody>
      </p:sp>
    </p:spTree>
    <p:extLst>
      <p:ext uri="{BB962C8B-B14F-4D97-AF65-F5344CB8AC3E}">
        <p14:creationId xmlns:p14="http://schemas.microsoft.com/office/powerpoint/2010/main" val="1579243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395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altLang="en-US" dirty="0"/>
              <a:t>When a buyer is responsible for paying transportation costs (FOB shipping point), the payment is made to a carrier or directly to the seller depending on the agreement. The cost principle requires that any necessary transportation costs of a buyer (often called transportation-in or freight-in) be included as part of the cost of purchased merchandise. Z-Mart’s entry to record a $75 freight charge from UPS for merchandise purchased FOB shipping point is a debit to Merchandise Inventory and a credit to Cash for $75.</a:t>
            </a:r>
          </a:p>
        </p:txBody>
      </p:sp>
    </p:spTree>
    <p:extLst>
      <p:ext uri="{BB962C8B-B14F-4D97-AF65-F5344CB8AC3E}">
        <p14:creationId xmlns:p14="http://schemas.microsoft.com/office/powerpoint/2010/main" val="1148223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497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In summary, purchases are recorded as debits to Merchandise Inventory. Purchases discounts, returns, and allowances are credited (decreases) to Merchandise Inventory. Transportation-in is debited (added) to Merchandise Inventory. Z-Mart’s itemized costs of merchandise purchases for the year are shown.</a:t>
            </a:r>
          </a:p>
          <a:p>
            <a:endParaRPr lang="en-US" dirty="0"/>
          </a:p>
          <a:p>
            <a:endParaRPr lang="en-US" dirty="0"/>
          </a:p>
        </p:txBody>
      </p:sp>
    </p:spTree>
    <p:extLst>
      <p:ext uri="{BB962C8B-B14F-4D97-AF65-F5344CB8AC3E}">
        <p14:creationId xmlns:p14="http://schemas.microsoft.com/office/powerpoint/2010/main" val="1700021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974025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600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Merchandising companies also must account for sales, sales discounts, sales returns and allowances, and cost of goods sold. Z-Mart reflects these items in its gross profit computation.</a:t>
            </a:r>
          </a:p>
          <a:p>
            <a:endParaRPr lang="en-US" dirty="0"/>
          </a:p>
          <a:p>
            <a:r>
              <a:rPr lang="en-US" dirty="0"/>
              <a:t>This shows that customers paid $314,700 for merchandise that cost Z-Mart $230,400, yielding a markup (gross profit) of $84,300.</a:t>
            </a:r>
          </a:p>
          <a:p>
            <a:endParaRPr lang="en-US" dirty="0"/>
          </a:p>
          <a:p>
            <a:endParaRPr lang="en-US" altLang="en-US" dirty="0"/>
          </a:p>
        </p:txBody>
      </p:sp>
    </p:spTree>
    <p:extLst>
      <p:ext uri="{BB962C8B-B14F-4D97-AF65-F5344CB8AC3E}">
        <p14:creationId xmlns:p14="http://schemas.microsoft.com/office/powerpoint/2010/main" val="1338010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77828" name="Rectangle 3"/>
          <p:cNvSpPr>
            <a:spLocks noGrp="1" noChangeArrowheads="1"/>
          </p:cNvSpPr>
          <p:nvPr>
            <p:ph type="body" idx="1"/>
          </p:nvPr>
        </p:nvSpPr>
        <p:spPr>
          <a:xfrm>
            <a:off x="943610" y="4447461"/>
            <a:ext cx="5189855" cy="4213384"/>
          </a:xfrm>
          <a:ln/>
        </p:spPr>
        <p:txBody>
          <a:bodyPr/>
          <a:lstStyle/>
          <a:p>
            <a:pPr>
              <a:defRPr/>
            </a:pPr>
            <a:r>
              <a:rPr lang="en-US" dirty="0"/>
              <a:t>Each sales transaction for a seller of merchandise involves two parts:</a:t>
            </a:r>
          </a:p>
          <a:p>
            <a:pPr marL="234841" indent="-234841">
              <a:buFont typeface="+mj-lt"/>
              <a:buAutoNum type="arabicPeriod"/>
              <a:defRPr/>
            </a:pPr>
            <a:r>
              <a:rPr lang="en-US" dirty="0"/>
              <a:t>Revenue recorded (and asset increased) from a customer; and</a:t>
            </a:r>
          </a:p>
          <a:p>
            <a:pPr marL="234841" indent="-234841">
              <a:buFont typeface="+mj-lt"/>
              <a:buAutoNum type="arabicPeriod"/>
              <a:defRPr/>
            </a:pPr>
            <a:r>
              <a:rPr lang="en-US" dirty="0"/>
              <a:t>Cost of goods sold incurred (and asset decreased) to a customer.</a:t>
            </a:r>
          </a:p>
          <a:p>
            <a:pPr>
              <a:defRPr/>
            </a:pPr>
            <a:endParaRPr lang="en-US" dirty="0"/>
          </a:p>
          <a:p>
            <a:pPr>
              <a:defRPr/>
            </a:pPr>
            <a:endParaRPr lang="en-US" dirty="0"/>
          </a:p>
        </p:txBody>
      </p:sp>
    </p:spTree>
    <p:extLst>
      <p:ext uri="{BB962C8B-B14F-4D97-AF65-F5344CB8AC3E}">
        <p14:creationId xmlns:p14="http://schemas.microsoft.com/office/powerpoint/2010/main" val="3420346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112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a:t>Z-Mart sold $1,000 of merchandise on credit terms n∕60 on November 12. The revenue part of this transaction is recorded as a debit to Accounts Receivable and a credit</a:t>
            </a:r>
            <a:r>
              <a:rPr lang="en-US" baseline="0" dirty="0"/>
              <a:t> to Sales.</a:t>
            </a:r>
          </a:p>
          <a:p>
            <a:pPr eaLnBrk="1" hangingPunct="1"/>
            <a:endParaRPr lang="en-US" dirty="0"/>
          </a:p>
          <a:p>
            <a:pPr eaLnBrk="1" hangingPunct="1"/>
            <a:r>
              <a:rPr lang="en-US" dirty="0"/>
              <a:t>The cost side of each sale requires that Merchandise Inventory decrease by that item’s cost. The cost of the merchandise Z-Mart sold on November 12 is $300, and the entry to record the cost part of this sales transaction includes</a:t>
            </a:r>
            <a:r>
              <a:rPr lang="en-US" baseline="0" dirty="0"/>
              <a:t> a debit to Cost of Goods Sold and a credit to Merchandise Inventory.</a:t>
            </a:r>
            <a:endParaRPr lang="en-US" dirty="0"/>
          </a:p>
        </p:txBody>
      </p:sp>
    </p:spTree>
    <p:extLst>
      <p:ext uri="{BB962C8B-B14F-4D97-AF65-F5344CB8AC3E}">
        <p14:creationId xmlns:p14="http://schemas.microsoft.com/office/powerpoint/2010/main" val="4266756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269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i="1" dirty="0"/>
              <a:t>Sales discounts </a:t>
            </a:r>
            <a:r>
              <a:rPr lang="en-US" dirty="0"/>
              <a:t>on credit sales can benefit a seller through earlier cash receipts and reduced collection efforts. We use the gross method which records sales at the full amount and records sales discounts when taken.</a:t>
            </a:r>
          </a:p>
          <a:p>
            <a:endParaRPr lang="en-US" dirty="0"/>
          </a:p>
          <a:p>
            <a:r>
              <a:rPr lang="en-US" dirty="0"/>
              <a:t>The gross method requires a period-end adjusting entry to estimate future sales discounts. The net method which records sales at the net amount requires an adjusting entry to estimate future discounts loss (see Appendix 4C).</a:t>
            </a:r>
          </a:p>
          <a:p>
            <a:endParaRPr lang="en-US" dirty="0"/>
          </a:p>
          <a:p>
            <a:r>
              <a:rPr lang="en-US" dirty="0"/>
              <a:t>Many sales discounts are favorable to the buyer, and many buyers will take advantage of them. New revenue recognition rules require that sellers report sales net of expected sales discounts. </a:t>
            </a:r>
          </a:p>
        </p:txBody>
      </p:sp>
    </p:spTree>
    <p:extLst>
      <p:ext uri="{BB962C8B-B14F-4D97-AF65-F5344CB8AC3E}">
        <p14:creationId xmlns:p14="http://schemas.microsoft.com/office/powerpoint/2010/main" val="3887439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317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lnSpcReduction="10000"/>
          </a:bodyPr>
          <a:lstStyle/>
          <a:p>
            <a:pPr eaLnBrk="1" hangingPunct="1"/>
            <a:r>
              <a:rPr lang="en-US" dirty="0"/>
              <a:t>Z-Mart completes a credit sale for $1,000 on November 12 with terms of 2/10, n/45. The entry to record the revenue part of this sale is </a:t>
            </a:r>
            <a:r>
              <a:rPr lang="en-US" altLang="en-US" dirty="0"/>
              <a:t>to debit Accounts Receivable and credit Sales for $1,000. </a:t>
            </a:r>
            <a:r>
              <a:rPr lang="en-US" dirty="0"/>
              <a:t>This entry records the receivable and the revenue as if the customer will pay the full amount. </a:t>
            </a:r>
          </a:p>
          <a:p>
            <a:pPr eaLnBrk="1" hangingPunct="1"/>
            <a:endParaRPr lang="en-US" dirty="0"/>
          </a:p>
          <a:p>
            <a:pPr eaLnBrk="1" hangingPunct="1"/>
            <a:r>
              <a:rPr lang="en-US" dirty="0"/>
              <a:t>The customer has two options, however. One option is to pay $980 within a 10-day period ending November 22. If the customer pays on (or before) November 22, Z-Mart records the payment as a</a:t>
            </a:r>
            <a:r>
              <a:rPr lang="en-US" altLang="en-US" dirty="0"/>
              <a:t> debit to Cash for $980, debit Sales Discount for $20 (2% </a:t>
            </a:r>
            <a:r>
              <a:rPr lang="en-US" b="0" i="0" dirty="0">
                <a:latin typeface="+mn-lt"/>
                <a:ea typeface="ＭＳ ゴシック"/>
                <a:cs typeface="Calibri"/>
              </a:rPr>
              <a:t>×</a:t>
            </a:r>
            <a:r>
              <a:rPr lang="en-US" altLang="en-US" dirty="0"/>
              <a:t> $1,000), and credit Accounts Receivable for the full $1,000. </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second option is to wait 45 days until December 27 and pay the full $1,000. In this case, Z-Mart records that payment as a debit to cash and a credit to accounts receivable for $1,000.  </a:t>
            </a:r>
          </a:p>
          <a:p>
            <a:pPr eaLnBrk="1" hangingPunct="1"/>
            <a:endParaRPr lang="en-US" dirty="0"/>
          </a:p>
          <a:p>
            <a:pPr eaLnBrk="1" hangingPunct="1"/>
            <a:endParaRPr lang="en-US" dirty="0"/>
          </a:p>
          <a:p>
            <a:pPr eaLnBrk="1" hangingPunct="1"/>
            <a:r>
              <a:rPr lang="en-US" b="1" dirty="0"/>
              <a:t>Sales Discounts is a contra revenue account</a:t>
            </a:r>
            <a:r>
              <a:rPr lang="en-US" dirty="0"/>
              <a:t>, meaning the Sales Discounts account is deducted from the Sales account when computing net sales. A contra revenue account has a normal debit balance and is paired with sales revenue, which means the Sales Discount account amount is subtracted from the Sales account balance on the Income Statement to calculate Net Sales. Management monitors Sales Discounts to assess the effectiveness and cost of its discount policy.</a:t>
            </a:r>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97115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950998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371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i="1" dirty="0"/>
              <a:t>Sales returns </a:t>
            </a:r>
            <a:r>
              <a:rPr lang="en-US" dirty="0"/>
              <a:t>refer to merchandise that customers return to the seller after a sale. Many companies allow customers to return merchandise for a full refund, s</a:t>
            </a:r>
            <a:r>
              <a:rPr lang="en-US" i="1" dirty="0"/>
              <a:t>ales return, </a:t>
            </a:r>
            <a:r>
              <a:rPr lang="en-US" i="0" dirty="0"/>
              <a:t>or keep the merchandise along with a partial refund</a:t>
            </a:r>
            <a:r>
              <a:rPr lang="en-US" i="1" dirty="0"/>
              <a:t>,</a:t>
            </a:r>
            <a:r>
              <a:rPr lang="en-US" i="1" baseline="0" dirty="0"/>
              <a:t> sales allowance. </a:t>
            </a:r>
            <a:r>
              <a:rPr lang="en-US" sz="1200" b="0" i="0" u="none" strike="noStrike" kern="1200" baseline="0" dirty="0">
                <a:solidFill>
                  <a:schemeClr val="tx1"/>
                </a:solidFill>
                <a:latin typeface="+mn-lt"/>
                <a:ea typeface="+mn-ea"/>
                <a:cs typeface="+mn-cs"/>
              </a:rPr>
              <a:t>Most sellers can reliably estimate returns and allowances (abbreviated </a:t>
            </a:r>
            <a:r>
              <a:rPr lang="en-US" sz="1200" b="0" i="1" u="none" strike="noStrike" kern="1200" baseline="0" dirty="0">
                <a:solidFill>
                  <a:schemeClr val="tx1"/>
                </a:solidFill>
                <a:latin typeface="+mn-lt"/>
                <a:ea typeface="+mn-ea"/>
                <a:cs typeface="+mn-cs"/>
              </a:rPr>
              <a:t>R&amp;A</a:t>
            </a:r>
            <a:r>
              <a:rPr lang="en-US" sz="1200" b="0" i="0" u="none" strike="noStrike" kern="1200" baseline="0" dirty="0">
                <a:solidFill>
                  <a:schemeClr val="tx1"/>
                </a:solidFill>
                <a:latin typeface="+mn-lt"/>
                <a:ea typeface="+mn-ea"/>
                <a:cs typeface="+mn-cs"/>
              </a:rPr>
              <a:t>).</a:t>
            </a:r>
            <a:endParaRPr lang="en-US" dirty="0"/>
          </a:p>
          <a:p>
            <a:pPr eaLnBrk="1" hangingPunct="1"/>
            <a:endParaRPr lang="en-US" altLang="en-US" dirty="0"/>
          </a:p>
        </p:txBody>
      </p:sp>
    </p:spTree>
    <p:extLst>
      <p:ext uri="{BB962C8B-B14F-4D97-AF65-F5344CB8AC3E}">
        <p14:creationId xmlns:p14="http://schemas.microsoft.com/office/powerpoint/2010/main" val="2080842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521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dirty="0"/>
              <a:t>Recall Z-Mart’s sale of merchandise on November 12 for $1,000 that had cost $300. Assume that the customer returns part of the merchandise on December 29, and the returned items sell for $15 and cost $9. The revenue part of this transaction must reflect the decrease in sales from the customer’s return of merchandise </a:t>
            </a:r>
            <a:r>
              <a:rPr lang="en-US" altLang="en-US" dirty="0"/>
              <a:t>by a debit to Sales Returns and Allowances and a credit to Accounts Receivable for $15. </a:t>
            </a:r>
          </a:p>
          <a:p>
            <a:endParaRPr lang="en-US" altLang="en-US" dirty="0"/>
          </a:p>
          <a:p>
            <a:r>
              <a:rPr lang="en-US" altLang="en-US" dirty="0"/>
              <a:t>Sales Returns and Allowances, is a </a:t>
            </a:r>
            <a:r>
              <a:rPr lang="en-US" altLang="en-US" b="1" dirty="0"/>
              <a:t>contra revenue </a:t>
            </a:r>
            <a:r>
              <a:rPr lang="en-US" altLang="en-US" dirty="0"/>
              <a:t>account to Sales. A contra revenue account has a normal debit balance and is paired with sales revenue, which means the Sales Returns and Allowances account is subtracted from the Sales account on the Income Statement to calculate Net Sales.</a:t>
            </a:r>
          </a:p>
          <a:p>
            <a:endParaRPr lang="en-US" altLang="en-US" dirty="0"/>
          </a:p>
          <a:p>
            <a:r>
              <a:rPr lang="en-US" dirty="0"/>
              <a:t>If the merchandise returned to Z-Mart is not defective and can be resold, Z-Mart adds these goods to its inventory. The entry to restore the cost of such goods to the Merchandise Inventory account is </a:t>
            </a:r>
            <a:r>
              <a:rPr lang="en-US" altLang="en-US" dirty="0"/>
              <a:t>a debit to Merchandise Inventory and a credit to Cost of Goods Sold for $9. </a:t>
            </a:r>
          </a:p>
          <a:p>
            <a:endParaRPr lang="en-US" altLang="en-US" dirty="0"/>
          </a:p>
        </p:txBody>
      </p:sp>
    </p:spTree>
    <p:extLst>
      <p:ext uri="{BB962C8B-B14F-4D97-AF65-F5344CB8AC3E}">
        <p14:creationId xmlns:p14="http://schemas.microsoft.com/office/powerpoint/2010/main" val="749338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Assume that $40 of the merchandise Z-Mart previously sold on November 12 is defective but the buyer keeps it because Z-Mart offers a $10 price reduction. Z-Mart records this allowance </a:t>
            </a:r>
            <a:r>
              <a:rPr lang="en-US" altLang="en-US" dirty="0"/>
              <a:t>with a debit to Sales Returns and Allowances and credit to Cash</a:t>
            </a:r>
            <a:r>
              <a:rPr lang="en-US" altLang="en-US" baseline="0" dirty="0"/>
              <a:t> </a:t>
            </a:r>
            <a:r>
              <a:rPr lang="en-US" altLang="en-US" dirty="0"/>
              <a:t>for $10. Note: if the seller had not yet collected cash</a:t>
            </a:r>
            <a:r>
              <a:rPr lang="en-US" altLang="en-US" baseline="0" dirty="0"/>
              <a:t> for the goods sold, the seller could credit the buyer’s Account Receivable.</a:t>
            </a:r>
            <a:endParaRPr lang="en-US" altLang="en-US" dirty="0"/>
          </a:p>
          <a:p>
            <a:endParaRPr lang="en-US" altLang="en-US" dirty="0"/>
          </a:p>
          <a:p>
            <a:r>
              <a:rPr lang="en-US" b="1" dirty="0"/>
              <a:t>Sales Returns and Allowances is a contra revenue account</a:t>
            </a:r>
            <a:r>
              <a:rPr lang="en-US" dirty="0"/>
              <a:t>, meaning it is deducted from sales when computing net sales and has a normal debit balance. The seller usually prepares a credit memorandum to confirm a buyer’s return or allowance. A seller’s </a:t>
            </a:r>
            <a:r>
              <a:rPr lang="en-US" b="1" dirty="0"/>
              <a:t>credit memorandum </a:t>
            </a:r>
            <a:r>
              <a:rPr lang="en-US" dirty="0"/>
              <a:t>informs a buyer a credit has been made to the buyer’s accounts receivable account in the seller’s records. In summary, net sales equals sales minus sales discounts and minus sales returns and allowances. This means net sales is the amount customers paid for goods kept.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This entry changes if the goods returned are defective. </a:t>
            </a:r>
            <a:r>
              <a:rPr lang="en-US" dirty="0"/>
              <a:t>In this case, the returned inventory is recorded at its estimated value, not its cost. If the merchandise (costing $9) returned to Z-Mart are defective and are worth $2, the entry is: debit Merchandise Inventory for $2, debit</a:t>
            </a:r>
            <a:r>
              <a:rPr lang="en-US" baseline="0" dirty="0"/>
              <a:t> </a:t>
            </a:r>
            <a:r>
              <a:rPr lang="en-US" dirty="0"/>
              <a:t>Loss from Defective Merchandise for $7, and credit Cost of Goods Sold for $9.</a:t>
            </a:r>
          </a:p>
          <a:p>
            <a:endParaRPr lang="en-US" dirty="0"/>
          </a:p>
          <a:p>
            <a:endParaRPr lang="en-US" dirty="0"/>
          </a:p>
          <a:p>
            <a:endParaRPr lang="en-US" altLang="en-US" dirty="0"/>
          </a:p>
        </p:txBody>
      </p:sp>
    </p:spTree>
    <p:extLst>
      <p:ext uri="{BB962C8B-B14F-4D97-AF65-F5344CB8AC3E}">
        <p14:creationId xmlns:p14="http://schemas.microsoft.com/office/powerpoint/2010/main" val="3837455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123995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473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a:t>This slide shows the flow of merchandising costs during a period and where these costs are reported at period-end. Specifically, beginning inventory plus the net cost of purchases is the merchandise available for sale. As inventory is sold, its cost is recorded in cost of goods sold on the income statement; what remains is ending inventory on the balance sheet. A period’s ending inventory is the next period’s beginning inventory.</a:t>
            </a:r>
          </a:p>
          <a:p>
            <a:pPr eaLnBrk="1" hangingPunct="1"/>
            <a:endParaRPr lang="en-US" dirty="0"/>
          </a:p>
          <a:p>
            <a:pPr eaLnBrk="1" hangingPunct="1"/>
            <a:endParaRPr lang="en-US" dirty="0"/>
          </a:p>
        </p:txBody>
      </p:sp>
    </p:spTree>
    <p:extLst>
      <p:ext uri="{BB962C8B-B14F-4D97-AF65-F5344CB8AC3E}">
        <p14:creationId xmlns:p14="http://schemas.microsoft.com/office/powerpoint/2010/main" val="145654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985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dirty="0"/>
              <a:t>A merchandiser using a perpetual inventory system makes an adjustment to Merchandise Inventory for any loss of merchandise, including theft and deterioration. </a:t>
            </a:r>
            <a:r>
              <a:rPr lang="en-US" b="1" dirty="0"/>
              <a:t>Shrinkage </a:t>
            </a:r>
            <a:r>
              <a:rPr lang="en-US" dirty="0"/>
              <a:t>is the loss of inventory, and it is computed by comparing a physical count of inventory with recorded amounts. </a:t>
            </a:r>
          </a:p>
          <a:p>
            <a:endParaRPr lang="en-US" altLang="en-US" dirty="0"/>
          </a:p>
          <a:p>
            <a:r>
              <a:rPr lang="en-US" dirty="0"/>
              <a:t>To illustrate, Z-Mart’s Merchandise Inventory account at the end of the year has a balance of $21,250, but a physical count reveals that only $21,000 of inventory exists. The adjusting entry to record this $250 shrinkage is </a:t>
            </a:r>
            <a:r>
              <a:rPr lang="en-US" altLang="en-US" dirty="0"/>
              <a:t>a debit to Cost of Goods Sold and a credit to Merchandise Inventory for $250. </a:t>
            </a:r>
          </a:p>
          <a:p>
            <a:endParaRPr lang="en-US" altLang="en-US" dirty="0"/>
          </a:p>
          <a:p>
            <a:r>
              <a:rPr lang="en-US" altLang="en-US" dirty="0"/>
              <a:t>Sales are to be</a:t>
            </a:r>
            <a:r>
              <a:rPr lang="en-US" altLang="en-US" baseline="0" dirty="0"/>
              <a:t> reported at the net amount expected, which follows n</a:t>
            </a:r>
            <a:r>
              <a:rPr lang="en-US" altLang="en-US" dirty="0"/>
              <a:t>ew revenue recognition rules. This means that period-end adjusting entries are commonly made for:</a:t>
            </a:r>
          </a:p>
          <a:p>
            <a:r>
              <a:rPr lang="en-US" altLang="en-US" dirty="0"/>
              <a:t>Expected sales discounts.</a:t>
            </a:r>
          </a:p>
          <a:p>
            <a:r>
              <a:rPr lang="en-US" altLang="en-US" dirty="0"/>
              <a:t>Expected returns and allowances (revenue side).</a:t>
            </a:r>
          </a:p>
          <a:p>
            <a:r>
              <a:rPr lang="en-US" altLang="en-US" dirty="0"/>
              <a:t>Expected returns and allowances (cost side).</a:t>
            </a:r>
          </a:p>
          <a:p>
            <a:endParaRPr lang="en-US" altLang="en-US" dirty="0"/>
          </a:p>
        </p:txBody>
      </p:sp>
    </p:spTree>
    <p:extLst>
      <p:ext uri="{BB962C8B-B14F-4D97-AF65-F5344CB8AC3E}">
        <p14:creationId xmlns:p14="http://schemas.microsoft.com/office/powerpoint/2010/main" val="2822915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088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Closing entries are similar for service companies and merchandising companies using a perpetual system. The difference is that we must close some new temporary accounts that arise from merchandising activities. Z-Mart has several temporary accounts unique to merchandisers: Sales (of goods), Sales Discounts, Sales Returns and Allowances, and Cost of Goods Sold. These differences are set in </a:t>
            </a:r>
            <a:r>
              <a:rPr lang="en-US" b="1" dirty="0"/>
              <a:t>red boldface </a:t>
            </a:r>
            <a:r>
              <a:rPr lang="en-US" dirty="0"/>
              <a:t>in the closing entries on this slide.</a:t>
            </a:r>
          </a:p>
          <a:p>
            <a:endParaRPr lang="en-US" dirty="0"/>
          </a:p>
          <a:p>
            <a:endParaRPr lang="en-US" dirty="0"/>
          </a:p>
        </p:txBody>
      </p:sp>
    </p:spTree>
    <p:extLst>
      <p:ext uri="{BB962C8B-B14F-4D97-AF65-F5344CB8AC3E}">
        <p14:creationId xmlns:p14="http://schemas.microsoft.com/office/powerpoint/2010/main" val="1915498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7981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2866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66861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2733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Previous chapters emphasized the accounting activities of service companies. </a:t>
            </a:r>
            <a:endParaRPr lang="en-US" altLang="en-US" dirty="0"/>
          </a:p>
        </p:txBody>
      </p:sp>
    </p:spTree>
    <p:extLst>
      <p:ext uri="{BB962C8B-B14F-4D97-AF65-F5344CB8AC3E}">
        <p14:creationId xmlns:p14="http://schemas.microsoft.com/office/powerpoint/2010/main" val="435475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91140" name="Rectangle 3"/>
          <p:cNvSpPr>
            <a:spLocks noGrp="1" noChangeArrowheads="1"/>
          </p:cNvSpPr>
          <p:nvPr>
            <p:ph type="body" idx="1"/>
          </p:nvPr>
        </p:nvSpPr>
        <p:spPr>
          <a:xfrm>
            <a:off x="943610" y="4447461"/>
            <a:ext cx="5189855" cy="4213384"/>
          </a:xfrm>
        </p:spPr>
        <p:txBody>
          <a:bodyPr>
            <a:normAutofit fontScale="92500"/>
          </a:bodyPr>
          <a:lstStyle/>
          <a:p>
            <a:pPr>
              <a:defRPr/>
            </a:pPr>
            <a:r>
              <a:rPr lang="en-US" sz="1100" dirty="0"/>
              <a:t>Companies are not required to use any one presentation format for financial statements. </a:t>
            </a:r>
          </a:p>
          <a:p>
            <a:pPr>
              <a:defRPr/>
            </a:pPr>
            <a:endParaRPr lang="en-US" sz="1100" dirty="0"/>
          </a:p>
          <a:p>
            <a:pPr>
              <a:defRPr/>
            </a:pPr>
            <a:r>
              <a:rPr lang="en-US" sz="1100" dirty="0"/>
              <a:t>A </a:t>
            </a:r>
            <a:r>
              <a:rPr lang="en-US" sz="1100" b="1" dirty="0"/>
              <a:t>multiple-step income statement </a:t>
            </a:r>
            <a:r>
              <a:rPr lang="en-US" sz="1100" dirty="0"/>
              <a:t>details computations of net sales and expenses and reports subtotals for various items. Exhibit 4.13 shows a multiple-step income statement. The statement has three main parts: (1) </a:t>
            </a:r>
            <a:r>
              <a:rPr lang="en-US" sz="1100" i="1" dirty="0"/>
              <a:t>gross profit, </a:t>
            </a:r>
            <a:r>
              <a:rPr lang="en-US" sz="1100" i="0" dirty="0"/>
              <a:t>which is n</a:t>
            </a:r>
            <a:r>
              <a:rPr lang="en-US" sz="1100" dirty="0"/>
              <a:t>et sales minus cost of goods sold, (2) </a:t>
            </a:r>
            <a:r>
              <a:rPr lang="en-US" sz="1100" i="1" dirty="0"/>
              <a:t>income from operations, </a:t>
            </a:r>
            <a:r>
              <a:rPr lang="en-US" sz="1100" i="0" dirty="0"/>
              <a:t>which is </a:t>
            </a:r>
            <a:r>
              <a:rPr lang="en-US" sz="1100" dirty="0"/>
              <a:t>gross profit minus operating expenses, and (3) </a:t>
            </a:r>
            <a:r>
              <a:rPr lang="en-US" sz="1100" i="1" dirty="0"/>
              <a:t>net income, </a:t>
            </a:r>
            <a:r>
              <a:rPr lang="en-US" sz="1100" i="0" dirty="0"/>
              <a:t>which is </a:t>
            </a:r>
            <a:r>
              <a:rPr lang="en-US" sz="1100" dirty="0"/>
              <a:t>income from operations plus or minus nonoperating items.</a:t>
            </a:r>
          </a:p>
          <a:p>
            <a:pPr>
              <a:defRPr/>
            </a:pPr>
            <a:endParaRPr lang="en-US" sz="1100" dirty="0"/>
          </a:p>
          <a:p>
            <a:pPr>
              <a:defRPr/>
            </a:pPr>
            <a:r>
              <a:rPr lang="en-US" sz="1100" dirty="0"/>
              <a:t>Operating expenses are separated into two sections. </a:t>
            </a:r>
            <a:r>
              <a:rPr lang="en-US" sz="1100" b="1" dirty="0"/>
              <a:t>Selling expenses </a:t>
            </a:r>
            <a:r>
              <a:rPr lang="en-US" sz="1100" dirty="0"/>
              <a:t>are costs to market and distribute products and services such as advertising merchandise, store supplies and rent, and delivering goods to customers. </a:t>
            </a:r>
            <a:r>
              <a:rPr lang="en-US" sz="1100" b="1" dirty="0"/>
              <a:t>General and administrative expenses </a:t>
            </a:r>
            <a:r>
              <a:rPr lang="en-US" sz="1100" dirty="0"/>
              <a:t>are costs to administer a company’s overall operations such as office salaries, office equipment, and office supplies. </a:t>
            </a:r>
          </a:p>
          <a:p>
            <a:pPr>
              <a:defRPr/>
            </a:pPr>
            <a:endParaRPr lang="en-US" sz="1100" dirty="0"/>
          </a:p>
          <a:p>
            <a:pPr>
              <a:defRPr/>
            </a:pPr>
            <a:r>
              <a:rPr lang="en-US" sz="1100" dirty="0"/>
              <a:t>Expenses are allocated between these two sections when they contribute to more than one. Z-Mart allocates rent expense of $9,000 from its store building between two sections: $8,100 to selling expense and $900 to general and administrative expense.</a:t>
            </a:r>
          </a:p>
          <a:p>
            <a:pPr>
              <a:defRPr/>
            </a:pPr>
            <a:endParaRPr lang="en-US" sz="1100" dirty="0"/>
          </a:p>
          <a:p>
            <a:pPr>
              <a:defRPr/>
            </a:pPr>
            <a:r>
              <a:rPr lang="en-US" sz="1100" i="1" dirty="0"/>
              <a:t>Nonoperating activities </a:t>
            </a:r>
            <a:r>
              <a:rPr lang="en-US" sz="1100" dirty="0"/>
              <a:t>consist of other expenses, revenues, losses, and gains that are unrelated to a company’s operations. </a:t>
            </a:r>
            <a:r>
              <a:rPr lang="en-US" sz="1100" i="1" dirty="0"/>
              <a:t>Other revenues and gains </a:t>
            </a:r>
            <a:r>
              <a:rPr lang="en-US" sz="1100" dirty="0"/>
              <a:t>commonly include interest revenue, dividend revenue, rent revenue, and gains from asset disposals. </a:t>
            </a:r>
            <a:r>
              <a:rPr lang="en-US" sz="1100" i="1" dirty="0"/>
              <a:t>Other expenses and losses </a:t>
            </a:r>
            <a:r>
              <a:rPr lang="en-US" sz="1100" dirty="0"/>
              <a:t>commonly include interest expense, losses from asset disposals, and casualty losses. When a company has no reportable nonoperating activities, its income from operations is simply labeled net income.</a:t>
            </a:r>
          </a:p>
          <a:p>
            <a:pPr>
              <a:defRPr/>
            </a:pPr>
            <a:endParaRPr lang="en-US" sz="1100" dirty="0"/>
          </a:p>
          <a:p>
            <a:pPr>
              <a:defRPr/>
            </a:pPr>
            <a:endParaRPr lang="en-US" sz="1100" dirty="0"/>
          </a:p>
          <a:p>
            <a:pPr>
              <a:defRPr/>
            </a:pPr>
            <a:endParaRPr lang="en-US" dirty="0"/>
          </a:p>
        </p:txBody>
      </p:sp>
    </p:spTree>
    <p:extLst>
      <p:ext uri="{BB962C8B-B14F-4D97-AF65-F5344CB8AC3E}">
        <p14:creationId xmlns:p14="http://schemas.microsoft.com/office/powerpoint/2010/main" val="4066377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600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A </a:t>
            </a:r>
            <a:r>
              <a:rPr lang="en-US" b="1" dirty="0"/>
              <a:t>single-step income statement </a:t>
            </a:r>
            <a:r>
              <a:rPr lang="en-US" dirty="0"/>
              <a:t>is shown in Exhibit 4.14. It lists cost of goods sold as another expense and shows only one subtotal for total expenses. Expenses are grouped into few, if any, categories. Many companies use formats that combine features of both the single- and multiple-step statements. Provided that income statement items are shown sensibly, management can choose the format. </a:t>
            </a:r>
          </a:p>
          <a:p>
            <a:endParaRPr lang="en-US" altLang="en-US" dirty="0"/>
          </a:p>
          <a:p>
            <a:pPr eaLnBrk="1" hangingPunct="1"/>
            <a:r>
              <a:rPr lang="en-US" altLang="en-US" dirty="0"/>
              <a:t>As you can see, net income is the same whether the multi-step or the single-step is used. The only difference is in the amount of detail that is provided on the income statement.</a:t>
            </a:r>
          </a:p>
          <a:p>
            <a:pPr eaLnBrk="1" hangingPunct="1"/>
            <a:endParaRPr lang="en-US" altLang="en-US" dirty="0"/>
          </a:p>
          <a:p>
            <a:pPr eaLnBrk="1" hangingPunct="1"/>
            <a:endParaRPr lang="en-US" altLang="en-US" dirty="0"/>
          </a:p>
          <a:p>
            <a:endParaRPr lang="en-US" altLang="en-US" dirty="0"/>
          </a:p>
        </p:txBody>
      </p:sp>
    </p:spTree>
    <p:extLst>
      <p:ext uri="{BB962C8B-B14F-4D97-AF65-F5344CB8AC3E}">
        <p14:creationId xmlns:p14="http://schemas.microsoft.com/office/powerpoint/2010/main" val="3086567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702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The classified balance sheet reports merchandise inventory as a current asset, usually after accounts receivable according to how quickly they can be converted to cash. Inventory is converted less quickly to cash than accounts receivable because inventory must first be sold before cash can be received. </a:t>
            </a:r>
          </a:p>
          <a:p>
            <a:endParaRPr lang="en-US" altLang="en-US" dirty="0"/>
          </a:p>
          <a:p>
            <a:r>
              <a:rPr lang="en-US" altLang="en-US" dirty="0"/>
              <a:t>This slide shows </a:t>
            </a:r>
            <a:r>
              <a:rPr lang="en-US" dirty="0"/>
              <a:t>the current asset section of Z-Mart’s classified balance sheet.</a:t>
            </a:r>
          </a:p>
          <a:p>
            <a:endParaRPr lang="en-US" dirty="0"/>
          </a:p>
        </p:txBody>
      </p:sp>
    </p:spTree>
    <p:extLst>
      <p:ext uri="{BB962C8B-B14F-4D97-AF65-F5344CB8AC3E}">
        <p14:creationId xmlns:p14="http://schemas.microsoft.com/office/powerpoint/2010/main" val="2666730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333578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317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defTabSz="939363" eaLnBrk="1" hangingPunct="1">
              <a:defRPr/>
            </a:pPr>
            <a:r>
              <a:rPr lang="en-US" dirty="0"/>
              <a:t>One measure of a merchandiser’s ability to pay its current liabilities (referred to as its </a:t>
            </a:r>
            <a:r>
              <a:rPr lang="en-US" i="1" dirty="0"/>
              <a:t>liquidity</a:t>
            </a:r>
            <a:r>
              <a:rPr lang="en-US" dirty="0"/>
              <a:t>) is the acid-test ratio. It differs from the current ratio by excluding less liquid current assets such as inventory and prepaid expenses that take longer to be converted to cash. The </a:t>
            </a:r>
            <a:r>
              <a:rPr lang="en-US" b="1" dirty="0"/>
              <a:t>acid-test ratio, </a:t>
            </a:r>
            <a:r>
              <a:rPr lang="en-US" dirty="0"/>
              <a:t>also called </a:t>
            </a:r>
            <a:r>
              <a:rPr lang="en-US" i="1" dirty="0"/>
              <a:t>quick ratio, </a:t>
            </a:r>
            <a:r>
              <a:rPr lang="en-US" dirty="0"/>
              <a:t>is defined as </a:t>
            </a:r>
            <a:r>
              <a:rPr lang="en-US" i="1" dirty="0"/>
              <a:t>quick assets </a:t>
            </a:r>
            <a:r>
              <a:rPr lang="en-US" dirty="0"/>
              <a:t>(cash, short-term investments, and current receivables) divided by current liabilities.</a:t>
            </a:r>
          </a:p>
        </p:txBody>
      </p:sp>
    </p:spTree>
    <p:extLst>
      <p:ext uri="{BB962C8B-B14F-4D97-AF65-F5344CB8AC3E}">
        <p14:creationId xmlns:p14="http://schemas.microsoft.com/office/powerpoint/2010/main" val="1002964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317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Nike’s acid-test ratio implies that it has enough quick assets to cover current liabilities. Its acid-test ratio is on par with peers. Nike’s current ratio suggests it has more than enough current assets to cover current liabilities. Analysts might argue that Nike could invest some current assets in more productive assets.</a:t>
            </a:r>
          </a:p>
        </p:txBody>
      </p:sp>
    </p:spTree>
    <p:extLst>
      <p:ext uri="{BB962C8B-B14F-4D97-AF65-F5344CB8AC3E}">
        <p14:creationId xmlns:p14="http://schemas.microsoft.com/office/powerpoint/2010/main" val="20222950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419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defTabSz="939363" eaLnBrk="1" hangingPunct="1">
              <a:defRPr/>
            </a:pPr>
            <a:r>
              <a:rPr lang="en-US" dirty="0"/>
              <a:t>Without enough gross profit, a merchandiser can fail. The gross margin ratio helps understand this link. It differs from the profit margin ratio in that it excludes all costs except cost of goods sold. The </a:t>
            </a:r>
            <a:r>
              <a:rPr lang="en-US" b="1" dirty="0"/>
              <a:t>gross margin ratio </a:t>
            </a:r>
            <a:r>
              <a:rPr lang="en-US" dirty="0"/>
              <a:t>(also called </a:t>
            </a:r>
            <a:r>
              <a:rPr lang="en-US" i="1" dirty="0"/>
              <a:t>gross profit ratio</a:t>
            </a:r>
            <a:r>
              <a:rPr lang="en-US" dirty="0"/>
              <a:t>) is defined as </a:t>
            </a:r>
            <a:r>
              <a:rPr lang="en-US" i="1" dirty="0"/>
              <a:t>gross margin </a:t>
            </a:r>
            <a:r>
              <a:rPr lang="en-US" dirty="0"/>
              <a:t>(net sales minus cost of goods sold) divided by net sales (Exhibit 4.18).</a:t>
            </a:r>
          </a:p>
          <a:p>
            <a:pPr eaLnBrk="1" hangingPunct="1"/>
            <a:endParaRPr lang="en-US" altLang="en-US" dirty="0"/>
          </a:p>
          <a:p>
            <a:r>
              <a:rPr lang="en-US" dirty="0"/>
              <a:t>Exhibit 4.19 shows the gross margin ratio of Nike for three recent years. For Nike, each $1 of sales in the current year yielded about 44.7¢ in gross margin to cover all expenses and still produce a net income. This 44.7¢ margin is up from 43.8¢ in the prior year. This increase is favorable.</a:t>
            </a:r>
            <a:endParaRPr lang="en-US" altLang="en-US" dirty="0"/>
          </a:p>
        </p:txBody>
      </p:sp>
    </p:spTree>
    <p:extLst>
      <p:ext uri="{BB962C8B-B14F-4D97-AF65-F5344CB8AC3E}">
        <p14:creationId xmlns:p14="http://schemas.microsoft.com/office/powerpoint/2010/main" val="21668924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901577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fontScale="55000" lnSpcReduction="20000"/>
          </a:bodyPr>
          <a:lstStyle/>
          <a:p>
            <a:r>
              <a:rPr lang="en-US" sz="1200" dirty="0"/>
              <a:t>A periodic inventory system requires updating the inventory account only at the </a:t>
            </a:r>
            <a:r>
              <a:rPr lang="en-US" sz="1200" i="1" dirty="0"/>
              <a:t>end of a period. </a:t>
            </a:r>
            <a:r>
              <a:rPr lang="en-US" sz="1200" i="0" dirty="0"/>
              <a:t>D</a:t>
            </a:r>
            <a:r>
              <a:rPr lang="en-US" sz="1200" dirty="0"/>
              <a:t>uring the period, the Merchandise Inventory balance remains unchanged. During the period the cost of merchandise is recorded in a temporary </a:t>
            </a:r>
            <a:r>
              <a:rPr lang="en-US" sz="1200" i="1" dirty="0"/>
              <a:t>Purchases </a:t>
            </a:r>
            <a:r>
              <a:rPr lang="en-US" sz="1200" dirty="0"/>
              <a:t>account. When a company sells merchandise it records revenue </a:t>
            </a:r>
            <a:r>
              <a:rPr lang="en-US" sz="1200" b="1" i="1" dirty="0"/>
              <a:t>but not the cost of the goods sold. </a:t>
            </a:r>
            <a:r>
              <a:rPr lang="en-US" sz="1200" dirty="0"/>
              <a:t>At the end of the period, it takes a </a:t>
            </a:r>
            <a:r>
              <a:rPr lang="en-US" sz="1200" i="1" dirty="0"/>
              <a:t>physical count of inventory</a:t>
            </a:r>
            <a:r>
              <a:rPr lang="en-US" sz="1200" dirty="0"/>
              <a:t>. The cost of goods sold is then computed as cost of merchandise available for sale minus ending inventory.</a:t>
            </a:r>
          </a:p>
          <a:p>
            <a:endParaRPr lang="en-US" altLang="en-US" sz="1200" dirty="0"/>
          </a:p>
          <a:p>
            <a:r>
              <a:rPr lang="en-US" sz="1200" dirty="0"/>
              <a:t>Under a periodic system, purchases, purchase returns and allowances, purchase discounts, and transportation-in transactions are recorded in separate temporary accounts. At period-end, each of these temporary accounts is closed and the Merchandise Inventory account is updated. During the period, the Merchandise Inventory balance remains unchanged. </a:t>
            </a:r>
          </a:p>
          <a:p>
            <a:endParaRPr lang="en-US" sz="1200" dirty="0"/>
          </a:p>
          <a:p>
            <a:r>
              <a:rPr lang="en-US" sz="1200" dirty="0"/>
              <a:t>Journal entries under the periodic inventory system are shown for the most common transactions (codes </a:t>
            </a:r>
            <a:r>
              <a:rPr lang="en-US" sz="1200" b="1" i="1" dirty="0"/>
              <a:t>a </a:t>
            </a:r>
            <a:r>
              <a:rPr lang="en-US" sz="1200" dirty="0"/>
              <a:t>through </a:t>
            </a:r>
            <a:r>
              <a:rPr lang="en-US" sz="1200" b="1" i="1" dirty="0"/>
              <a:t>d </a:t>
            </a:r>
            <a:r>
              <a:rPr lang="en-US" sz="1200" dirty="0"/>
              <a:t>link these transactions to those in the chapter, and we drop explanations for simplicity). For comparison, perpetual system journal entries are shown to the right of each periodic entry.</a:t>
            </a:r>
          </a:p>
          <a:p>
            <a:endParaRPr lang="en-US" altLang="en-US" sz="1200" dirty="0"/>
          </a:p>
          <a:p>
            <a:r>
              <a:rPr lang="en-US" altLang="en-US" sz="1200" dirty="0"/>
              <a:t>The periodic system uses a temporary Purchases account that accumulates the cost of all purchase transactions during each period. Z-Mart’s November 2 entry to record the purchase of merchandise for $500 on credit with terms of 2/10, n/30 is illustrated in entry a.</a:t>
            </a:r>
          </a:p>
          <a:p>
            <a:endParaRPr lang="en-US" altLang="en-US" sz="1200" dirty="0"/>
          </a:p>
          <a:p>
            <a:r>
              <a:rPr lang="en-US" altLang="en-US" sz="1200" dirty="0"/>
              <a:t>The periodic system uses a temporary Purchase Discounts account that accumulates discounts taken on purchase transactions during the period. </a:t>
            </a:r>
          </a:p>
          <a:p>
            <a:endParaRPr lang="en-US"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t> If Z-Mart pays the supplier for the previous purchase in (a) within the discount period, the required payment is $490 ($500 </a:t>
            </a:r>
            <a:r>
              <a:rPr lang="en-US" b="0" i="0" dirty="0">
                <a:latin typeface="+mn-lt"/>
                <a:ea typeface="ＭＳ ゴシック"/>
                <a:cs typeface="Calibri"/>
              </a:rPr>
              <a:t>×</a:t>
            </a:r>
            <a:r>
              <a:rPr lang="en-US" altLang="en-US" sz="1200" dirty="0"/>
              <a:t> 98%) and is recorded as illustrated in entry b1.</a:t>
            </a:r>
          </a:p>
          <a:p>
            <a:endParaRPr lang="en-US" altLang="en-US" sz="1200" dirty="0"/>
          </a:p>
          <a:p>
            <a:r>
              <a:rPr lang="en-US" altLang="en-US" sz="1200" dirty="0"/>
              <a:t>If payment in (a) is delayed until after the discount period expires, the entry is to debit Accounts Payable and credit Cash for $50 each</a:t>
            </a:r>
            <a:r>
              <a:rPr lang="en-US" altLang="en-US" sz="1200" baseline="0" dirty="0"/>
              <a:t> as shown in entry b2.</a:t>
            </a:r>
          </a:p>
          <a:p>
            <a:endParaRPr lang="en-US" altLang="en-US" sz="1200" dirty="0"/>
          </a:p>
          <a:p>
            <a:r>
              <a:rPr lang="en-US" altLang="en-US" sz="1200" dirty="0"/>
              <a:t>Z-Mart returned merchandise purchased on November 2 because of defects. In the periodic system, the temporary Purchase Returns and Allowances account accumulates the cost of all returns and allowances during a period. The recorded cost (including discounts) of the defective merchandise is $30, and Z-Mart records the return with entry c1. </a:t>
            </a:r>
          </a:p>
          <a:p>
            <a:endParaRPr lang="en-US" altLang="en-US" sz="1200" dirty="0"/>
          </a:p>
          <a:p>
            <a:r>
              <a:rPr lang="en-US" altLang="en-US" sz="1200" dirty="0"/>
              <a:t>Z-Mart returns $50 of merchandise within the discount period with the entry shown in c2.</a:t>
            </a:r>
          </a:p>
          <a:p>
            <a:endParaRPr lang="en-US" altLang="en-US" sz="1200" dirty="0"/>
          </a:p>
          <a:p>
            <a:r>
              <a:rPr lang="en-US" altLang="en-US" sz="1200" dirty="0"/>
              <a:t>Z-Mart paid a $75 freight charge to transport merchandise to its store. In the periodic system, this cost is charged to a temporary Transportation-In account as illustrated in entry d.</a:t>
            </a:r>
          </a:p>
        </p:txBody>
      </p:sp>
    </p:spTree>
    <p:extLst>
      <p:ext uri="{BB962C8B-B14F-4D97-AF65-F5344CB8AC3E}">
        <p14:creationId xmlns:p14="http://schemas.microsoft.com/office/powerpoint/2010/main" val="1459558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altLang="en-US" sz="1200" dirty="0"/>
              <a:t>Both the periodic and perpetual systems record sales entries similarly, using the gross method. The same holds for entries related to payment of receivables from sales both within and after the discount period. However, under the periodic system, the cost of goods sold is not recorded at the time of each sale (whereas it is under the perpetual system). The entry to record $1,000 in credit sales (costing $300) is a debit to Accounts Receivable and a credit to Sales. Under the periodic system, the cost of goods sold is not recorded at the time of each sale. </a:t>
            </a:r>
          </a:p>
          <a:p>
            <a:endParaRPr lang="en-US" altLang="en-US" sz="1200" dirty="0"/>
          </a:p>
          <a:p>
            <a:r>
              <a:rPr lang="en-US" altLang="en-US" sz="1200" dirty="0"/>
              <a:t>A customer returned part of the merchandise,</a:t>
            </a:r>
            <a:r>
              <a:rPr lang="en-US" altLang="en-US" sz="1200" baseline="0" dirty="0"/>
              <a:t> </a:t>
            </a:r>
            <a:r>
              <a:rPr lang="en-US" altLang="en-US" sz="1200" dirty="0"/>
              <a:t>where the returned items sell for $15 and cost $9. Z-Mart restores the merchandise to inventory and records the November 6 return as illustrated in entry e1</a:t>
            </a:r>
            <a:r>
              <a:rPr lang="en-US" altLang="en-US" sz="1200" baseline="0" dirty="0"/>
              <a:t> and e2</a:t>
            </a:r>
            <a:r>
              <a:rPr lang="en-US" altLang="en-US" sz="1200" dirty="0"/>
              <a:t>.</a:t>
            </a:r>
          </a:p>
          <a:p>
            <a:endParaRPr lang="en-US" altLang="en-US" sz="1200" dirty="0"/>
          </a:p>
          <a:p>
            <a:r>
              <a:rPr lang="en-US" sz="1200" b="0" i="0" u="none" strike="noStrike" kern="1200" baseline="0" dirty="0">
                <a:solidFill>
                  <a:schemeClr val="tx1"/>
                </a:solidFill>
                <a:latin typeface="+mn-lt"/>
                <a:ea typeface="+mn-ea"/>
                <a:cs typeface="+mn-cs"/>
              </a:rPr>
              <a:t>A customer received an allowance in transaction </a:t>
            </a:r>
            <a:r>
              <a:rPr lang="en-US" sz="1200" b="0" i="1" u="none" strike="noStrike" kern="1200" baseline="0" dirty="0">
                <a:solidFill>
                  <a:schemeClr val="tx1"/>
                </a:solidFill>
                <a:latin typeface="+mn-lt"/>
                <a:ea typeface="+mn-ea"/>
                <a:cs typeface="+mn-cs"/>
              </a:rPr>
              <a:t>f </a:t>
            </a:r>
            <a:r>
              <a:rPr lang="en-US" sz="1200" b="0" i="0" u="none" strike="noStrike" kern="1200" baseline="0" dirty="0">
                <a:solidFill>
                  <a:schemeClr val="tx1"/>
                </a:solidFill>
                <a:latin typeface="+mn-lt"/>
                <a:ea typeface="+mn-ea"/>
                <a:cs typeface="+mn-cs"/>
              </a:rPr>
              <a:t>of $10 cash; only the revenue side is impacted as no inventory was returned and cost stays the same. The entry is identical under the periodic and perpetual systems. The seller records this allowance as shown in entry f.</a:t>
            </a:r>
            <a:endParaRPr lang="en-US" altLang="en-US" sz="1200" dirty="0"/>
          </a:p>
        </p:txBody>
      </p:sp>
    </p:spTree>
    <p:extLst>
      <p:ext uri="{BB962C8B-B14F-4D97-AF65-F5344CB8AC3E}">
        <p14:creationId xmlns:p14="http://schemas.microsoft.com/office/powerpoint/2010/main" val="247859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2937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merchandiser </a:t>
            </a:r>
            <a:r>
              <a:rPr lang="en-US" sz="1200" b="0" i="0" u="none" strike="noStrike" kern="1200" baseline="0" dirty="0">
                <a:solidFill>
                  <a:schemeClr val="tx1"/>
                </a:solidFill>
                <a:latin typeface="+mn-lt"/>
                <a:ea typeface="+mn-ea"/>
                <a:cs typeface="+mn-cs"/>
              </a:rPr>
              <a:t>earns net income by buying and selling merchandise. A merchandising company’s activities differ from those of a service company. </a:t>
            </a:r>
            <a:r>
              <a:rPr lang="en-US" sz="1200" b="1" i="0" u="none" strike="noStrike" kern="1200" baseline="0" dirty="0">
                <a:solidFill>
                  <a:schemeClr val="tx1"/>
                </a:solidFill>
                <a:latin typeface="+mn-lt"/>
                <a:ea typeface="+mn-ea"/>
                <a:cs typeface="+mn-cs"/>
              </a:rPr>
              <a:t>Merchandise inventory </a:t>
            </a:r>
            <a:r>
              <a:rPr lang="en-US" sz="1200" b="0" i="0" u="none" strike="noStrike" kern="1200" baseline="0" dirty="0">
                <a:solidFill>
                  <a:schemeClr val="tx1"/>
                </a:solidFill>
                <a:latin typeface="+mn-lt"/>
                <a:ea typeface="+mn-ea"/>
                <a:cs typeface="+mn-cs"/>
              </a:rPr>
              <a:t>consists of products, also called </a:t>
            </a:r>
            <a:r>
              <a:rPr lang="en-US" sz="1200" b="0" i="1" u="none" strike="noStrike" kern="1200" baseline="0" dirty="0">
                <a:solidFill>
                  <a:schemeClr val="tx1"/>
                </a:solidFill>
                <a:latin typeface="+mn-lt"/>
                <a:ea typeface="+mn-ea"/>
                <a:cs typeface="+mn-cs"/>
              </a:rPr>
              <a:t>goods, </a:t>
            </a:r>
            <a:r>
              <a:rPr lang="en-US" sz="1200" b="0" i="0" u="none" strike="noStrike" kern="1200" baseline="0" dirty="0">
                <a:solidFill>
                  <a:schemeClr val="tx1"/>
                </a:solidFill>
                <a:latin typeface="+mn-lt"/>
                <a:ea typeface="+mn-ea"/>
                <a:cs typeface="+mn-cs"/>
              </a:rPr>
              <a:t>that a company buys to resell to customers.</a:t>
            </a:r>
            <a:endParaRPr lang="en-US" altLang="en-US" dirty="0"/>
          </a:p>
          <a:p>
            <a:endParaRPr lang="en-US" altLang="en-US" dirty="0"/>
          </a:p>
          <a:p>
            <a:r>
              <a:rPr lang="en-US" altLang="en-US" dirty="0"/>
              <a:t>The income statements for a service company, H&amp;R Block and for a merchandiser, Nordstrom, are shown in Exhibit 4.2. Nordstrom, a merchandiser, reports cost of goods sold which is not reported by the service company. The merchandiser also reports </a:t>
            </a:r>
            <a:r>
              <a:rPr lang="en-US" altLang="en-US" b="1" dirty="0"/>
              <a:t>gross profit </a:t>
            </a:r>
            <a:r>
              <a:rPr lang="en-US" altLang="en-US" dirty="0"/>
              <a:t>or </a:t>
            </a:r>
            <a:r>
              <a:rPr lang="en-US" altLang="en-US" b="1" dirty="0"/>
              <a:t>gross margin</a:t>
            </a:r>
            <a:r>
              <a:rPr lang="en-US" altLang="en-US" dirty="0"/>
              <a:t>, which is net sales minus cost of goods sold.</a:t>
            </a:r>
          </a:p>
        </p:txBody>
      </p:sp>
    </p:spTree>
    <p:extLst>
      <p:ext uri="{BB962C8B-B14F-4D97-AF65-F5344CB8AC3E}">
        <p14:creationId xmlns:p14="http://schemas.microsoft.com/office/powerpoint/2010/main" val="42101061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726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dirty="0"/>
              <a:t>Adjusting entries for the two systems are in Exhibit 4A.1. The $250 shrinkage is only recorded under the perpetual system—see entry </a:t>
            </a:r>
            <a:r>
              <a:rPr lang="en-US" i="1" dirty="0"/>
              <a:t>z</a:t>
            </a:r>
            <a:r>
              <a:rPr lang="en-US" dirty="0"/>
              <a:t> in </a:t>
            </a:r>
            <a:r>
              <a:rPr lang="en-US"/>
              <a:t>Exhibit 4A</a:t>
            </a:r>
            <a:r>
              <a:rPr lang="en-US" dirty="0"/>
              <a:t>.1. Shrinkage in cost of goods is unknown using a periodic system because inventory is not continually updated and therefore cannot be compared to the physical count.</a:t>
            </a:r>
          </a:p>
          <a:p>
            <a:endParaRPr lang="en-US" dirty="0"/>
          </a:p>
          <a:p>
            <a:r>
              <a:rPr lang="en-US" dirty="0"/>
              <a:t>Periodic and perpetual inventory systems have slight differences in closing entries. The period-end Merchandise Inventory balance (unadjusted) is $19,000 under the periodic system. Because the periodic system does not update the Merchandise Inventory balance during the period, the $19,000 amount is the beginning inventory. A physical count of inventory taken at the end of the period reveals $21,000 of merchandise available. Closing entries for the two systems follow. Recording the periodic inventory balance is a two-step process. The ending inventory balance of $21,000 is entered by debiting the inventory account in the first closing entry. The beginning inventory balance of $19,000 is deleted by crediting the inventory account in the second closing entry.</a:t>
            </a:r>
          </a:p>
        </p:txBody>
      </p:sp>
    </p:spTree>
    <p:extLst>
      <p:ext uri="{BB962C8B-B14F-4D97-AF65-F5344CB8AC3E}">
        <p14:creationId xmlns:p14="http://schemas.microsoft.com/office/powerpoint/2010/main" val="1439886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9667261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985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New revenue recognition rules require sales to be reported at the amount expected to be received. This means that a period-end adjusting entry is made to estimate sales discounts for current-period’s sales that are expected to be taken in future periods.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Assume Z-Mart has the following unadjusted balances: Accounts Receivable, $11,250; and Allowance for Sales Discounts, $0. Of the $11,250 of receivables, $2,500 of them are within the 2% discount period, and we expect buyers to take $50 in future-period discounts (computed as $2,500 × 2%) arising from this period’s sales. The adjusting entry for the $50 update to the allowance for sales discounts is shown in entry g. </a:t>
            </a:r>
          </a:p>
          <a:p>
            <a:endParaRPr lang="en-US" alt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Allowance for Sales Discounts </a:t>
            </a:r>
            <a:r>
              <a:rPr lang="en-US" sz="1200" b="0" i="0" u="none" strike="noStrike" kern="1200" baseline="0" dirty="0">
                <a:solidFill>
                  <a:schemeClr val="tx1"/>
                </a:solidFill>
                <a:latin typeface="+mn-lt"/>
                <a:ea typeface="+mn-ea"/>
                <a:cs typeface="+mn-cs"/>
              </a:rPr>
              <a:t>is a </a:t>
            </a:r>
            <a:r>
              <a:rPr lang="en-US" sz="1200" b="1" i="0" u="none" strike="noStrike" kern="1200" baseline="0" dirty="0">
                <a:solidFill>
                  <a:schemeClr val="tx1"/>
                </a:solidFill>
                <a:latin typeface="+mn-lt"/>
                <a:ea typeface="+mn-ea"/>
                <a:cs typeface="+mn-cs"/>
              </a:rPr>
              <a:t>contra asset account </a:t>
            </a:r>
            <a:r>
              <a:rPr lang="en-US" sz="1200" b="0" i="0" u="none" strike="noStrike" kern="1200" baseline="0" dirty="0">
                <a:solidFill>
                  <a:schemeClr val="tx1"/>
                </a:solidFill>
                <a:latin typeface="+mn-lt"/>
                <a:ea typeface="+mn-ea"/>
                <a:cs typeface="+mn-cs"/>
              </a:rPr>
              <a:t>and is reported on the balance sheet as a reduction to the Accounts Receivable asset account. The Allowance for Sales Discounts account has a </a:t>
            </a:r>
            <a:r>
              <a:rPr lang="en-US" sz="1200" b="0" i="1" u="none" strike="noStrike" kern="1200" baseline="0" dirty="0">
                <a:solidFill>
                  <a:schemeClr val="tx1"/>
                </a:solidFill>
                <a:latin typeface="+mn-lt"/>
                <a:ea typeface="+mn-ea"/>
                <a:cs typeface="+mn-cs"/>
              </a:rPr>
              <a:t>normal credit balance </a:t>
            </a:r>
            <a:r>
              <a:rPr lang="en-US" sz="1200" b="0" i="0" u="none" strike="noStrike" kern="1200" baseline="0" dirty="0">
                <a:solidFill>
                  <a:schemeClr val="tx1"/>
                </a:solidFill>
                <a:latin typeface="+mn-lt"/>
                <a:ea typeface="+mn-ea"/>
                <a:cs typeface="+mn-cs"/>
              </a:rPr>
              <a:t>because it reduces Accounts Receivable, which has a normal debit balance. </a:t>
            </a:r>
            <a:endParaRPr lang="en-US" altLang="en-US" dirty="0"/>
          </a:p>
        </p:txBody>
      </p:sp>
    </p:spTree>
    <p:extLst>
      <p:ext uri="{BB962C8B-B14F-4D97-AF65-F5344CB8AC3E}">
        <p14:creationId xmlns:p14="http://schemas.microsoft.com/office/powerpoint/2010/main" val="24684194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726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The adjusting entry for sales discounts results in both accounts receivable and sales being reported at their net expected amounts. </a:t>
            </a:r>
            <a:endParaRPr lang="en-US" dirty="0"/>
          </a:p>
        </p:txBody>
      </p:sp>
    </p:spTree>
    <p:extLst>
      <p:ext uri="{BB962C8B-B14F-4D97-AF65-F5344CB8AC3E}">
        <p14:creationId xmlns:p14="http://schemas.microsoft.com/office/powerpoint/2010/main" val="18420882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985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To avoid overstatement of sales and cost of sales, sellers estimate sales returns and allowances in the period of the sale. Estimating returns and allowances requires companies to maintain the following two balance sheet accounts that are set up with adjusting entries: inventory returns estimated, a current asset, and sales refund payable, a current liability.</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Sales Refund Payable account is updated only during the adjusting entry process. Its balance remains unchanged during the period when actual returns and allowances are recorded.</a:t>
            </a:r>
            <a:endParaRPr lang="en-US" altLang="en-US" b="0" dirty="0"/>
          </a:p>
        </p:txBody>
      </p:sp>
    </p:spTree>
    <p:extLst>
      <p:ext uri="{BB962C8B-B14F-4D97-AF65-F5344CB8AC3E}">
        <p14:creationId xmlns:p14="http://schemas.microsoft.com/office/powerpoint/2010/main" val="37912386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985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On the cost side, the expected returns and allowances implies that some inventory is expected to be returned, which means that cost of goods sold recorded at the time of sale is overstated due to expected returns. A seller sets up an </a:t>
            </a:r>
            <a:r>
              <a:rPr lang="en-US" sz="1200" b="1" i="0" u="none" strike="noStrike" kern="1200" baseline="0" dirty="0">
                <a:solidFill>
                  <a:schemeClr val="tx1"/>
                </a:solidFill>
                <a:latin typeface="+mn-lt"/>
                <a:ea typeface="+mn-ea"/>
                <a:cs typeface="+mn-cs"/>
              </a:rPr>
              <a:t>Inventory Returns Estimated </a:t>
            </a:r>
            <a:r>
              <a:rPr lang="en-US" sz="1200" b="0" i="0" u="none" strike="noStrike" kern="1200" baseline="0" dirty="0">
                <a:solidFill>
                  <a:schemeClr val="tx1"/>
                </a:solidFill>
                <a:latin typeface="+mn-lt"/>
                <a:ea typeface="+mn-ea"/>
                <a:cs typeface="+mn-cs"/>
              </a:rPr>
              <a:t>account, which is a current asset reflecting the inventory estimated to be returned.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Extending the example above, assume that the company estimates future inventory returns to be $500 (which is the cost side of the $1,200 expected returns and allowances above). Assume also that the (beginning) </a:t>
            </a:r>
            <a:r>
              <a:rPr lang="en-US" sz="1200" b="0" i="1" u="none" strike="noStrike" kern="1200" baseline="0" dirty="0">
                <a:solidFill>
                  <a:schemeClr val="tx1"/>
                </a:solidFill>
                <a:latin typeface="+mn-lt"/>
                <a:ea typeface="+mn-ea"/>
                <a:cs typeface="+mn-cs"/>
              </a:rPr>
              <a:t>unadjusted balance </a:t>
            </a:r>
            <a:r>
              <a:rPr lang="en-US" sz="1200" b="0" i="0" u="none" strike="noStrike" kern="1200" baseline="0" dirty="0">
                <a:solidFill>
                  <a:schemeClr val="tx1"/>
                </a:solidFill>
                <a:latin typeface="+mn-lt"/>
                <a:ea typeface="+mn-ea"/>
                <a:cs typeface="+mn-cs"/>
              </a:rPr>
              <a:t>in Inventory Returns Estimated is a $200 debit. The adjusting entry for the $300 update to expected returns is shown in entry h2.</a:t>
            </a:r>
          </a:p>
          <a:p>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Inventory Returns Estimated account is updated only during the adjusting entry process. Its balance remains unchanged during the period when actual returns and allowances are recorded. </a:t>
            </a:r>
            <a:endParaRPr lang="en-US" altLang="en-US" b="0" dirty="0"/>
          </a:p>
        </p:txBody>
      </p:sp>
    </p:spTree>
    <p:extLst>
      <p:ext uri="{BB962C8B-B14F-4D97-AF65-F5344CB8AC3E}">
        <p14:creationId xmlns:p14="http://schemas.microsoft.com/office/powerpoint/2010/main" val="5745591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4878677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net method </a:t>
            </a:r>
            <a:r>
              <a:rPr lang="en-US" sz="1200" b="0" i="0" u="none" strike="noStrike" kern="1200" baseline="0" dirty="0">
                <a:solidFill>
                  <a:schemeClr val="tx1"/>
                </a:solidFill>
                <a:latin typeface="+mn-lt"/>
                <a:ea typeface="+mn-ea"/>
                <a:cs typeface="+mn-cs"/>
              </a:rPr>
              <a:t>records an invoice at its </a:t>
            </a:r>
            <a:r>
              <a:rPr lang="en-US" sz="1200" b="0" i="1" u="none" strike="noStrike" kern="1200" baseline="0" dirty="0">
                <a:solidFill>
                  <a:schemeClr val="tx1"/>
                </a:solidFill>
                <a:latin typeface="+mn-lt"/>
                <a:ea typeface="+mn-ea"/>
                <a:cs typeface="+mn-cs"/>
              </a:rPr>
              <a:t>net </a:t>
            </a:r>
            <a:r>
              <a:rPr lang="en-US" sz="1200" b="0" i="0" u="none" strike="noStrike" kern="1200" baseline="0" dirty="0">
                <a:solidFill>
                  <a:schemeClr val="tx1"/>
                </a:solidFill>
                <a:latin typeface="+mn-lt"/>
                <a:ea typeface="+mn-ea"/>
                <a:cs typeface="+mn-cs"/>
              </a:rPr>
              <a:t>amount (net of any cash discount). The gross method initially records an invoice at its gross (full amount). Key differences between these methods are highlighted. When invoices are recorded at </a:t>
            </a:r>
            <a:r>
              <a:rPr lang="en-US" sz="1200" b="0" i="1" u="none" strike="noStrike" kern="1200" baseline="0" dirty="0">
                <a:solidFill>
                  <a:schemeClr val="tx1"/>
                </a:solidFill>
                <a:latin typeface="+mn-lt"/>
                <a:ea typeface="+mn-ea"/>
                <a:cs typeface="+mn-cs"/>
              </a:rPr>
              <a:t>net </a:t>
            </a:r>
            <a:r>
              <a:rPr lang="en-US" sz="1200" b="0" i="0" u="none" strike="noStrike" kern="1200" baseline="0" dirty="0">
                <a:solidFill>
                  <a:schemeClr val="tx1"/>
                </a:solidFill>
                <a:latin typeface="+mn-lt"/>
                <a:ea typeface="+mn-ea"/>
                <a:cs typeface="+mn-cs"/>
              </a:rPr>
              <a:t>amounts, any cash discounts are deducted from the balance of the Merchandise Inventory account when initially recorded. This assumes that all cash discounts will be taken. If any discounts are later lost, they are recorded in a </a:t>
            </a:r>
            <a:r>
              <a:rPr lang="en-US" sz="1200" b="1" i="0" u="none" strike="noStrike" kern="1200" baseline="0" dirty="0">
                <a:solidFill>
                  <a:schemeClr val="tx1"/>
                </a:solidFill>
                <a:latin typeface="+mn-lt"/>
                <a:ea typeface="+mn-ea"/>
                <a:cs typeface="+mn-cs"/>
              </a:rPr>
              <a:t>Discounts Lost </a:t>
            </a:r>
            <a:r>
              <a:rPr lang="en-US" sz="1200" b="0" i="0" u="none" strike="noStrike" kern="1200" baseline="0" dirty="0">
                <a:solidFill>
                  <a:schemeClr val="tx1"/>
                </a:solidFill>
                <a:latin typeface="+mn-lt"/>
                <a:ea typeface="+mn-ea"/>
                <a:cs typeface="+mn-cs"/>
              </a:rPr>
              <a:t>expense account reported on the income statement.</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company purchases merchandise on November 2 at a $500 invoice price ($490 net) with terms of 2∕10, n∕30. Its November 2 entries under the gross and net methods are shown in the first entries.</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the invoice is paid on (or before) November 12 within the discount period, it records this as shown in the second entries.</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instead, the invoice is </a:t>
            </a:r>
            <a:r>
              <a:rPr lang="en-US" sz="1200" b="0" i="1" u="none" strike="noStrike" kern="1200" baseline="0" dirty="0">
                <a:solidFill>
                  <a:schemeClr val="tx1"/>
                </a:solidFill>
                <a:latin typeface="+mn-lt"/>
                <a:ea typeface="+mn-ea"/>
                <a:cs typeface="+mn-cs"/>
              </a:rPr>
              <a:t>not </a:t>
            </a:r>
            <a:r>
              <a:rPr lang="en-US" sz="1200" b="0" i="0" u="none" strike="noStrike" kern="1200" baseline="0" dirty="0">
                <a:solidFill>
                  <a:schemeClr val="tx1"/>
                </a:solidFill>
                <a:latin typeface="+mn-lt"/>
                <a:ea typeface="+mn-ea"/>
                <a:cs typeface="+mn-cs"/>
              </a:rPr>
              <a:t>paid within the discount period, but is later paid on December 2 (the n∕30 due date), </a:t>
            </a:r>
            <a:r>
              <a:rPr lang="en-US" sz="1200" b="0" i="1" u="none" strike="noStrike" kern="1200" baseline="0" dirty="0">
                <a:solidFill>
                  <a:schemeClr val="tx1"/>
                </a:solidFill>
                <a:latin typeface="+mn-lt"/>
                <a:ea typeface="+mn-ea"/>
                <a:cs typeface="+mn-cs"/>
              </a:rPr>
              <a:t>after the discount period, </a:t>
            </a:r>
            <a:r>
              <a:rPr lang="en-US" sz="1200" b="0" i="0" u="none" strike="noStrike" kern="1200" baseline="0" dirty="0">
                <a:solidFill>
                  <a:schemeClr val="tx1"/>
                </a:solidFill>
                <a:latin typeface="+mn-lt"/>
                <a:ea typeface="+mn-ea"/>
                <a:cs typeface="+mn-cs"/>
              </a:rPr>
              <a:t>it records the third entries shown.</a:t>
            </a:r>
            <a:endParaRPr lang="en-US" altLang="en-US" sz="1200" dirty="0"/>
          </a:p>
        </p:txBody>
      </p:sp>
    </p:spTree>
    <p:extLst>
      <p:ext uri="{BB962C8B-B14F-4D97-AF65-F5344CB8AC3E}">
        <p14:creationId xmlns:p14="http://schemas.microsoft.com/office/powerpoint/2010/main" val="39726448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A company sells merchandise on November 2 at a $500 invoice price ($490 net) with terms of 2∕10, n∕30. The goods cost $200. Its November 2 entries under the gross and net methods are shown in the first two entries.</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cash is received on (or before) November 12 within the discount period, the company will record the third entries shown.</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instead, cash is </a:t>
            </a:r>
            <a:r>
              <a:rPr lang="en-US" sz="1200" b="0" i="1" u="none" strike="noStrike" kern="1200" baseline="0" dirty="0">
                <a:solidFill>
                  <a:schemeClr val="tx1"/>
                </a:solidFill>
                <a:latin typeface="+mn-lt"/>
                <a:ea typeface="+mn-ea"/>
                <a:cs typeface="+mn-cs"/>
              </a:rPr>
              <a:t>not </a:t>
            </a:r>
            <a:r>
              <a:rPr lang="en-US" sz="1200" b="0" i="0" u="none" strike="noStrike" kern="1200" baseline="0" dirty="0">
                <a:solidFill>
                  <a:schemeClr val="tx1"/>
                </a:solidFill>
                <a:latin typeface="+mn-lt"/>
                <a:ea typeface="+mn-ea"/>
                <a:cs typeface="+mn-cs"/>
              </a:rPr>
              <a:t>received within the discount period, but it is later received on December 2 (the n∕30 due date), </a:t>
            </a:r>
            <a:r>
              <a:rPr lang="en-US" sz="1200" b="0" i="1" u="none" strike="noStrike" kern="1200" baseline="0" dirty="0">
                <a:solidFill>
                  <a:schemeClr val="tx1"/>
                </a:solidFill>
                <a:latin typeface="+mn-lt"/>
                <a:ea typeface="+mn-ea"/>
                <a:cs typeface="+mn-cs"/>
              </a:rPr>
              <a:t>after the discount period</a:t>
            </a:r>
            <a:r>
              <a:rPr lang="en-US" sz="1200" b="0" i="0" u="none" strike="noStrike" kern="1200" baseline="0" dirty="0">
                <a:solidFill>
                  <a:schemeClr val="tx1"/>
                </a:solidFill>
                <a:latin typeface="+mn-lt"/>
                <a:ea typeface="+mn-ea"/>
                <a:cs typeface="+mn-cs"/>
              </a:rPr>
              <a:t>, it records the last entries shown.</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n-ea"/>
                <a:cs typeface="+mn-cs"/>
              </a:rPr>
              <a:t>SALES—Periodic </a:t>
            </a:r>
            <a:r>
              <a:rPr lang="en-US" sz="1200" b="0" i="0" u="none" strike="noStrike" kern="1200" baseline="0" dirty="0">
                <a:solidFill>
                  <a:schemeClr val="tx1"/>
                </a:solidFill>
                <a:latin typeface="+mn-lt"/>
                <a:ea typeface="+mn-ea"/>
                <a:cs typeface="+mn-cs"/>
              </a:rPr>
              <a:t>For the above sales transactions, the perpetual and periodic entries are identical except that under the periodic system the cost-side entries are </a:t>
            </a:r>
            <a:r>
              <a:rPr lang="en-US" sz="1200" b="0" i="1" u="none" strike="noStrike" kern="1200" baseline="0" dirty="0">
                <a:solidFill>
                  <a:schemeClr val="tx1"/>
                </a:solidFill>
                <a:latin typeface="+mn-lt"/>
                <a:ea typeface="+mn-ea"/>
                <a:cs typeface="+mn-cs"/>
              </a:rPr>
              <a:t>not </a:t>
            </a:r>
            <a:r>
              <a:rPr lang="en-US" sz="1200" b="0" i="0" u="none" strike="noStrike" kern="1200" baseline="0" dirty="0">
                <a:solidFill>
                  <a:schemeClr val="tx1"/>
                </a:solidFill>
                <a:latin typeface="+mn-lt"/>
                <a:ea typeface="+mn-ea"/>
                <a:cs typeface="+mn-cs"/>
              </a:rPr>
              <a:t>made at the time of each sale nor for any subsequent returns.</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Instead, the cost of goods sold is computed at period-end based on a physical count of inventory. This entry is illustrated in Exhibit 4A.1.</a:t>
            </a:r>
            <a:endParaRPr lang="en-US" altLang="en-US" sz="1200" dirty="0"/>
          </a:p>
          <a:p>
            <a:endParaRPr lang="en-US" altLang="en-US" sz="1200" dirty="0"/>
          </a:p>
        </p:txBody>
      </p:sp>
    </p:spTree>
    <p:extLst>
      <p:ext uri="{BB962C8B-B14F-4D97-AF65-F5344CB8AC3E}">
        <p14:creationId xmlns:p14="http://schemas.microsoft.com/office/powerpoint/2010/main" val="9683237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p:spPr>
      </p:sp>
      <p:sp>
        <p:nvSpPr>
          <p:cNvPr id="269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80552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040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A merchandising company’s operating cycle begins by purchasing merchandise and ends by collecting cash from selling the merchandise. The length of an operating cycle differs across the types of businesses. Department stores often have operating cycles of two to five months. Operating cycles for grocery merchants usually range from two to eight weeks. A grocer has more operating cycles in a year than clothing or electronics retailers.</a:t>
            </a:r>
          </a:p>
          <a:p>
            <a:r>
              <a:rPr lang="en-US" dirty="0"/>
              <a:t>   </a:t>
            </a:r>
          </a:p>
          <a:p>
            <a:r>
              <a:rPr lang="en-US" dirty="0"/>
              <a:t>This slide illustrates an operating cycle for a merchandiser with credit sales. </a:t>
            </a:r>
          </a:p>
          <a:p>
            <a:r>
              <a:rPr lang="en-US" dirty="0"/>
              <a:t>The cycle moves from:</a:t>
            </a:r>
            <a:endParaRPr lang="en-US" sz="2100" dirty="0"/>
          </a:p>
          <a:p>
            <a:r>
              <a:rPr lang="en-US" sz="1200" dirty="0"/>
              <a:t>(</a:t>
            </a:r>
            <a:r>
              <a:rPr lang="en-US" sz="1200" i="0" dirty="0"/>
              <a:t>a) cash purchases of merchandise to </a:t>
            </a:r>
          </a:p>
          <a:p>
            <a:r>
              <a:rPr lang="en-US" i="0" dirty="0"/>
              <a:t>(b) inventory for sale to </a:t>
            </a:r>
          </a:p>
          <a:p>
            <a:r>
              <a:rPr lang="en-US" i="0" dirty="0"/>
              <a:t>(c) credit sales to </a:t>
            </a:r>
          </a:p>
          <a:p>
            <a:r>
              <a:rPr lang="en-US" i="0" dirty="0"/>
              <a:t>(d) accounts receivable to </a:t>
            </a:r>
          </a:p>
          <a:p>
            <a:r>
              <a:rPr lang="en-US" i="0" dirty="0"/>
              <a:t>(e</a:t>
            </a:r>
            <a:r>
              <a:rPr lang="en-US" dirty="0"/>
              <a:t>) receipt of cash. </a:t>
            </a:r>
          </a:p>
          <a:p>
            <a:endParaRPr lang="en-US" dirty="0"/>
          </a:p>
          <a:p>
            <a:r>
              <a:rPr lang="en-US" dirty="0"/>
              <a:t>Companies try to keep their operating cycles short because assets tied up in inventory and receivables are not productive. Cash sales shorten operating cycles.</a:t>
            </a:r>
          </a:p>
          <a:p>
            <a:pPr eaLnBrk="1" hangingPunct="1"/>
            <a:endParaRPr lang="en-US" altLang="en-US" dirty="0"/>
          </a:p>
        </p:txBody>
      </p:sp>
    </p:spTree>
    <p:extLst>
      <p:ext uri="{BB962C8B-B14F-4D97-AF65-F5344CB8AC3E}">
        <p14:creationId xmlns:p14="http://schemas.microsoft.com/office/powerpoint/2010/main" val="247782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142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Exhibit 4.4 shows that a company’s merchandise available for sale consists of what it begins with (beginning inventory) and what it purchases (net purchases). The merchandise available is either sold (cost of goods sold) or kept for future sales (ending inventory).</a:t>
            </a:r>
            <a:endParaRPr lang="en-US" altLang="en-US" dirty="0"/>
          </a:p>
        </p:txBody>
      </p:sp>
    </p:spTree>
    <p:extLst>
      <p:ext uri="{BB962C8B-B14F-4D97-AF65-F5344CB8AC3E}">
        <p14:creationId xmlns:p14="http://schemas.microsoft.com/office/powerpoint/2010/main" val="404807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TextEdit="1"/>
          </p:cNvSpPr>
          <p:nvPr>
            <p:ph type="sldImg"/>
          </p:nvPr>
        </p:nvSpPr>
        <p:spPr bwMode="auto">
          <a:noFill/>
          <a:ln>
            <a:solidFill>
              <a:srgbClr val="000000"/>
            </a:solidFill>
            <a:miter lim="800000"/>
            <a:headEnd/>
            <a:tailEnd/>
          </a:ln>
        </p:spPr>
      </p:sp>
      <p:sp>
        <p:nvSpPr>
          <p:cNvPr id="23245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Two alternative inventory accounting systems can be used to collect information about cost of goods sold and cost of inventory: </a:t>
            </a:r>
            <a:r>
              <a:rPr lang="en-US" i="1" dirty="0"/>
              <a:t>perpetual system </a:t>
            </a:r>
            <a:r>
              <a:rPr lang="en-US" dirty="0"/>
              <a:t>or </a:t>
            </a:r>
            <a:r>
              <a:rPr lang="en-US" i="1" dirty="0"/>
              <a:t>periodic system</a:t>
            </a:r>
            <a:r>
              <a:rPr lang="en-US" dirty="0"/>
              <a:t>. </a:t>
            </a:r>
          </a:p>
          <a:p>
            <a:endParaRPr lang="en-US" dirty="0"/>
          </a:p>
          <a:p>
            <a:r>
              <a:rPr lang="en-US" b="1" dirty="0"/>
              <a:t>Perpetual inventory system </a:t>
            </a:r>
            <a:r>
              <a:rPr lang="en-US" dirty="0"/>
              <a:t>records cost of goods sold at the time of each sale.</a:t>
            </a:r>
          </a:p>
          <a:p>
            <a:r>
              <a:rPr lang="en-US" b="1" dirty="0"/>
              <a:t>Periodic inventory system </a:t>
            </a:r>
            <a:r>
              <a:rPr lang="en-US" dirty="0"/>
              <a:t>records cost of goods sold at the end of the period.</a:t>
            </a:r>
          </a:p>
          <a:p>
            <a:endParaRPr lang="en-US" dirty="0"/>
          </a:p>
          <a:p>
            <a:r>
              <a:rPr lang="en-US" dirty="0"/>
              <a:t>Technological advances and competitive pressures have dramatically increased the use of the perpetual system. It gives managers immediate access to information on sales and inventory levels, where they can strategically react to increase profit. </a:t>
            </a:r>
          </a:p>
        </p:txBody>
      </p:sp>
    </p:spTree>
    <p:extLst>
      <p:ext uri="{BB962C8B-B14F-4D97-AF65-F5344CB8AC3E}">
        <p14:creationId xmlns:p14="http://schemas.microsoft.com/office/powerpoint/2010/main" val="143109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066858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US" altLang="en-US" sz="1000" i="1" dirty="0">
                <a:solidFill>
                  <a:srgbClr val="953735"/>
                </a:solidFill>
                <a:latin typeface="Times"/>
                <a:ea typeface="MS PGothic"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A42889E7-DB03-47F7-B987-8A16893A222E}" type="datetime1">
              <a:rPr lang="en-US" smtClean="0"/>
              <a:t>30-Jun-21</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ECE0F90-DB74-4EA4-9C0E-D947A26E71CF}" type="datetime1">
              <a:rPr lang="en-US" smtClean="0"/>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8ED8A413-C39D-4AEB-90F4-209B2C966E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7EAE50B0-6490-4A06-9078-264A095A9AE5}" type="datetime1">
              <a:rPr lang="en-US" smtClean="0"/>
              <a:t>30-Jun-21</a:t>
            </a:fld>
            <a:endParaRPr lang="en-US" dirty="0"/>
          </a:p>
        </p:txBody>
      </p:sp>
      <p:sp>
        <p:nvSpPr>
          <p:cNvPr id="4" name="Footer Placeholder 3"/>
          <p:cNvSpPr>
            <a:spLocks noGrp="1"/>
          </p:cNvSpPr>
          <p:nvPr>
            <p:ph type="ftr" sz="quarter" idx="11"/>
          </p:nvPr>
        </p:nvSpPr>
        <p:spPr/>
        <p:txBody>
          <a:body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p>
            <a:pPr>
              <a:defRPr/>
            </a:pPr>
            <a:fld id="{89615D6F-9895-41DB-B64E-1DE78A90746C}" type="slidenum">
              <a:rPr lang="en-US" smtClean="0"/>
              <a:pPr>
                <a:defRPr/>
              </a:pPr>
              <a:t>‹#›</a:t>
            </a:fld>
            <a:endParaRPr lang="en-US" dirty="0"/>
          </a:p>
        </p:txBody>
      </p:sp>
    </p:spTree>
    <p:extLst>
      <p:ext uri="{BB962C8B-B14F-4D97-AF65-F5344CB8AC3E}">
        <p14:creationId xmlns:p14="http://schemas.microsoft.com/office/powerpoint/2010/main" val="2751640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63DFF1-C9A4-4688-9400-0AEC491B5AB7}" type="datetime1">
              <a:rPr lang="en-US" smtClean="0"/>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EE010EBA-E7D7-4254-85B7-1330CB85E74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DC1F252-4BC2-4ADC-B725-034B8245AFA5}"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9021C6-BF4E-47D5-A0FD-A156D54A87E1}"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299ABEA-545A-46FC-A314-CA859E819A26}"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56175E-FD76-461B-BFBC-37386E478CA0}"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B30CCC9-911B-402D-93A8-6E3E2410F9A6}"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DC43E7B-7A70-46B4-9B57-D279D530E0D8}"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2C717F-18DC-4DBE-9193-10DE5C2FE13B}"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006F5D1-3675-499D-9854-0D581A52BD61}"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E150F7-F002-423E-896A-76E986E17E15}" type="datetime1">
              <a:rPr lang="en-US" smtClean="0"/>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C8F3DA1-0238-47B1-9F7F-B0C6888ACADD}"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2A74CA0-E6CF-4C58-AED5-82D8178A093F}" type="datetime1">
              <a:rPr lang="en-US" smtClean="0"/>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000520E-7C2F-4240-8243-F86F5F3F06E6}"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B05CDD-AA65-4C94-AD85-6006700B278E}" type="datetime1">
              <a:rPr lang="en-US" smtClean="0"/>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76E868C5-C380-49EC-99ED-B7834AF53D5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B94AE55-40C9-4CCB-8CB2-058735FA0C97}" type="datetime1">
              <a:rPr lang="en-US" smtClean="0"/>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72B6F81-A7FF-429B-AD45-D582DF8ED3B4}"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6B7B992-2D94-4403-88E0-EE368B00750E}"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69C6894-EC46-458E-8EC2-1665D73DA10B}"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0F865AF-C276-42A3-ABAD-CED6FDDD4AF8}"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C65B20C-8123-481F-A0DD-73EAE252A721}"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AD5FF46-E561-4A78-B940-3DA5182F54E9}"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E7CA989-E0A2-4968-85E5-C48F45195BA5}"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5A3745-82B4-4B17-94B0-3FE7A77532DE}"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1F000A6-485A-4B12-B023-A1CF3B41E68C}" type="slidenum">
              <a:rPr lang="en-US"/>
              <a:pPr>
                <a:defRPr/>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125CF2C-0EC5-4438-A5ED-68132FF9D4AD}"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18706A4-F4B9-4224-A00F-770A582D40BD}"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E6179AA-6423-4E68-83A4-262BAE912691}"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4E528BB-F471-4A58-8CA9-BE8D74E3D39A}"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3E5BF92-81F7-4886-A28C-48A5D8F3E075}"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F9B7A06-1134-4795-864A-DACEFE875381}"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A91DDB0-9C61-4010-8F3E-4BCC73996A63}"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9DA3FEE-3BFF-49F6-8B1D-85FE67CA8AA0}"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C40D05-BAC5-4877-80FF-19F2A3C46DA8}" type="datetime1">
              <a:rPr lang="en-US" smtClean="0"/>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417D98D1-71C4-422A-AE9A-62F88C155D8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F10A5D3-7B54-41D3-89C5-E5F9FAAD88A5}" type="datetime1">
              <a:rPr lang="en-US" smtClean="0"/>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9EED45E-3A16-4EB7-987E-6B527A569742}"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7A17F2B-4440-4600-94B3-2DDC6473B387}" type="datetime1">
              <a:rPr lang="en-US" smtClean="0"/>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ABA2D84-DD38-469C-8893-451A8F57037D}"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C63700F-DAB9-4CE1-B354-F8787E17A948}" type="datetime1">
              <a:rPr lang="en-US" smtClean="0"/>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AD7F5BC-D36F-4E2D-BA82-84B60A6C44B0}"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3CC8375-2C22-4A17-A906-8FCAD09A79E6}"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BBC1482-2A5E-473E-8BDD-5D66CE04E6B3}"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D5C6B8E-A274-41E1-A7D6-FAA6EFC79DA4}"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124D1F0-9DBC-46B5-96BA-6282512762D4}"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B316C31-2047-45A3-B7B7-FE1E883AA91B}"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1EAD05A-2BCD-4552-80C5-A163ABD5FAAA}"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4DC1D90-8F24-4D85-A9B5-8461DEEB2C7D}"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E6FAB5F-2C49-42B0-AAA4-279A3628AE4B}"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6026192-F747-4ED4-9CBB-275B7BFCB696}"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FA3E7DF-2538-4FB0-8C1F-3F1AF4B8EB7E}"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8BC09EA-F18A-4C59-8361-8C0611CBD39D}"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C7B02F6-89AC-4F51-92B9-4B1C40E533E5}"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4DCDF0F-3E11-4276-BC3C-D6B1D41534F3}"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A60EFA7-E351-4097-8BCB-440FC17EED46}"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C8491C-5F91-4E1A-9D81-791E3B303638}" type="datetime1">
              <a:rPr lang="en-US" smtClean="0"/>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C5E60AE5-A4DA-4B7C-8F1B-D73829DD8C0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DDE09B3-D20B-4843-8145-AE93CB164541}"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503B013-2247-496E-9BF2-6393182660C6}"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E5DAE55-6E39-49B6-8EFC-5471247F5DD9}" type="datetime1">
              <a:rPr lang="en-US" smtClean="0"/>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6090363-CCCB-4E24-99FF-6026AE591E23}"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04B2843-87C7-45B8-A0D6-80C2CF52C9D9}" type="datetime1">
              <a:rPr lang="en-US" smtClean="0"/>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B8DD9E0-28FF-4A81-B1FD-7F0E074E8F3B}"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41DB47E-8ADC-41D1-967D-A4CC3D7819E6}" type="datetime1">
              <a:rPr lang="en-US" smtClean="0"/>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EC6A4B2-9004-4088-91CE-462DA28697B1}"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E56DA66-4B5A-4B8A-A8AA-16C504F50C26}"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ADBDFE9-AD54-47EE-ABD6-CD45CD64645E}"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F77EDF6-F301-4A7C-8CC6-18382486B921}"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D8274D2-A0C9-4D6E-B664-A5686D532D01}"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A391DAD-1C82-4E0E-87D0-632DF1598721}"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3B5051D-4980-4E10-9A51-1FDDD4C7A749}"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BF89A41-7978-4A3C-A09E-CE30F22C85C9}"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8D276D3-02E7-4097-A903-01FC93747537}"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C095C98-C8FD-4990-9444-A915D1F54B73}"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28F0182-6B69-46EA-9DFB-DCF519B77602}"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DB2EF27-5F1D-4FC5-B30A-446594DA8413}"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5D56822-50F6-4185-9C0B-2416227EF389}"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5E7710-6830-465D-8F5B-E6595E949C6E}" type="datetime1">
              <a:rPr lang="en-US" smtClean="0"/>
              <a:t>30-Jun-21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CEAC9F96-D0EF-4E41-9189-D839F984B69F}"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EF4092F-C4EC-4B81-8055-A6819C2B58A8}"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D58AF6E-DD02-4369-B53F-0AE4C0487072}"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ADD0A41-E7BF-463C-AA04-1C3C54417B3A}"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9186F7C-CD8F-430C-947A-90065E7A392C}"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991F00E-C15D-465B-8DA5-1052466A7330}" type="datetime1">
              <a:rPr lang="en-US" smtClean="0"/>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32712EE-8046-4758-BB6F-168E981E4F41}"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D8B9A2D-7620-4905-9797-997EB547D9B8}" type="datetime1">
              <a:rPr lang="en-US" smtClean="0"/>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9B252A0-5987-474C-B2F8-A42C06B7CE66}"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862D15D-D173-4C84-A3EA-75086BEF5FA2}" type="datetime1">
              <a:rPr lang="en-US" smtClean="0"/>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1A7218A-35BB-4285-A414-3F21C95D6A9D}"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889575A-F5F8-4497-BA34-AE832F020963}"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2D4BF17-07FA-426C-B294-5F9811045C98}" type="slidenum">
              <a:rPr lang="en-US"/>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61827E2-CEB3-4DDA-A968-CAAD38F1256E}"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14A972F-322A-4FC3-ADA6-BACD251597E4}" type="slidenum">
              <a:rPr lang="en-US"/>
              <a:pPr>
                <a:defRPr/>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0F235BC-80BB-480B-B15E-15C474943094}"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5766D6E-133D-4B16-A739-38E1DC2C7C7B}" type="slidenum">
              <a:rPr lang="en-US"/>
              <a:pPr>
                <a:defRPr/>
              </a:pPr>
              <a:t>‹#›</a:t>
            </a:fld>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ED2CDDC-9930-4CD8-BDD6-4619347200B9}"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BED9548-2058-4959-A8B6-B023DB939080}"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8426D409-1099-4BEE-BFAA-DC8BB5740D33}" type="datetime1">
              <a:rPr lang="en-US" smtClean="0"/>
              <a:t>30-Jun-21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503C3CBC-2085-44FA-9ACE-00A0DEA6925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01A33B-E356-4BAB-99BB-004721B339BC}" type="datetime1">
              <a:rPr lang="en-US" smtClean="0"/>
              <a:t>30-Jun-21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4B2D8679-B8D0-4447-BC54-8FCF77C3E33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C798FBC-DB33-46B0-B6D7-617850FFD9DE}" type="datetime1">
              <a:rPr lang="en-US" smtClean="0"/>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FECAF326-A508-4FED-A951-C0B774343E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fld id="{7EAE50B0-6490-4A06-9078-264A095A9AE5}" type="datetime1">
              <a:rPr lang="en-US" smtClean="0"/>
              <a:t>30-Jun-21</a:t>
            </a:fld>
            <a:endParaRPr lang="en-US" dirty="0"/>
          </a:p>
        </p:txBody>
      </p:sp>
      <p:sp>
        <p:nvSpPr>
          <p:cNvPr id="10" name="Footer Placeholder 9"/>
          <p:cNvSpPr>
            <a:spLocks noGrp="1"/>
          </p:cNvSpPr>
          <p:nvPr>
            <p:ph type="ftr" sz="quarter" idx="11"/>
          </p:nvPr>
        </p:nvSpPr>
        <p:spPr/>
        <p:txBody>
          <a:body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10"/>
          <p:cNvSpPr>
            <a:spLocks noGrp="1"/>
          </p:cNvSpPr>
          <p:nvPr>
            <p:ph type="sldNum" sz="quarter" idx="12"/>
          </p:nvPr>
        </p:nvSpPr>
        <p:spPr/>
        <p:txBody>
          <a:bodyPr/>
          <a:lstStyle/>
          <a:p>
            <a:pPr>
              <a:defRPr/>
            </a:pPr>
            <a:fld id="{89615D6F-9895-41DB-B64E-1DE78A90746C}"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AE50B0-6490-4A06-9078-264A095A9AE5}" type="datetime1">
              <a:rPr lang="en-US" smtClean="0"/>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615D6F-9895-41DB-B64E-1DE78A90746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35"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593" r:id="rId11"/>
    <p:sldLayoutId id="2147484424" r:id="rId12"/>
    <p:sldLayoutId id="2147484436"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34CD5772-E7E3-40CF-B4BD-97C866090D42}" type="datetime1">
              <a:rPr lang="en-US" smtClean="0"/>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E4A337BF-08F2-40A9-8AE8-B738ABA0E0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BFEC2B5D-796A-4C8B-865C-9804CE2855E0}" type="datetime1">
              <a:rPr lang="en-US" smtClean="0"/>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DB8BC2A-B509-4DD0-828C-D56AAF5822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06A62DD5-2D98-46E1-9699-2AC197E546F6}" type="datetime1">
              <a:rPr lang="en-US" smtClean="0"/>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3BA77C36-57B9-483D-BA75-9CBEF67EEC8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0D0DCC7E-0B4D-4354-9F14-A23AC4E6A44C}" type="datetime1">
              <a:rPr lang="en-US" smtClean="0"/>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5A3929E-EB45-43E0-B84C-4F8542FBFB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19.xml"/><Relationship Id="rId5" Type="http://schemas.openxmlformats.org/officeDocument/2006/relationships/image" Target="../media/image51.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3"/>
          <p:cNvSpPr>
            <a:spLocks noGrp="1"/>
          </p:cNvSpPr>
          <p:nvPr>
            <p:ph type="ctrTitle"/>
          </p:nvPr>
        </p:nvSpPr>
        <p:spPr>
          <a:xfrm>
            <a:off x="685800" y="609600"/>
            <a:ext cx="7772400" cy="1524000"/>
          </a:xfrm>
        </p:spPr>
        <p:txBody>
          <a:bodyPr/>
          <a:lstStyle/>
          <a:p>
            <a:pPr algn="l" eaLnBrk="1" hangingPunct="1"/>
            <a:r>
              <a:rPr lang="en-US" altLang="en-US" b="1" dirty="0"/>
              <a:t>Accounting for </a:t>
            </a:r>
            <a:br>
              <a:rPr lang="en-US" altLang="en-US" b="1" dirty="0"/>
            </a:br>
            <a:r>
              <a:rPr lang="en-US" altLang="en-US" b="1" dirty="0"/>
              <a:t>Merchandising Operations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ubtitle 2"/>
          <p:cNvSpPr>
            <a:spLocks noGrp="1"/>
          </p:cNvSpPr>
          <p:nvPr>
            <p:ph type="subTitle" idx="1"/>
          </p:nvPr>
        </p:nvSpPr>
        <p:spPr>
          <a:xfrm>
            <a:off x="685800" y="2126578"/>
            <a:ext cx="5279805" cy="1752600"/>
          </a:xfrm>
        </p:spPr>
        <p:txBody>
          <a:bodyPr/>
          <a:lstStyle/>
          <a:p>
            <a:pPr algn="l" eaLnBrk="1" hangingPunct="1">
              <a:buFont typeface="Wingdings" pitchFamily="-107" charset="2"/>
              <a:buNone/>
            </a:pPr>
            <a:r>
              <a:rPr lang="en-US" altLang="en-US" dirty="0">
                <a:solidFill>
                  <a:srgbClr val="898989"/>
                </a:solidFill>
              </a:rPr>
              <a:t>Chapter 4</a:t>
            </a:r>
          </a:p>
        </p:txBody>
      </p:sp>
      <p:sp>
        <p:nvSpPr>
          <p:cNvPr id="9" name="Rectangle 3"/>
          <p:cNvSpPr txBox="1">
            <a:spLocks noChangeArrowheads="1"/>
          </p:cNvSpPr>
          <p:nvPr/>
        </p:nvSpPr>
        <p:spPr bwMode="auto">
          <a:xfrm>
            <a:off x="762000" y="3928147"/>
            <a:ext cx="7162800"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&amp;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and </a:t>
            </a:r>
            <a:r>
              <a:rPr lang="en-US" sz="2800" b="1">
                <a:solidFill>
                  <a:srgbClr val="002060"/>
                </a:solidFill>
                <a:latin typeface="Calibri" panose="020F0502020204030204" pitchFamily="34" charset="0"/>
                <a:ea typeface="ＭＳ Ｐゴシック" pitchFamily="34" charset="-128"/>
              </a:rPr>
              <a:t>Managerial </a:t>
            </a:r>
            <a:r>
              <a:rPr lang="en-US" sz="2800" b="1" smtClean="0">
                <a:solidFill>
                  <a:srgbClr val="002060"/>
                </a:solidFill>
                <a:latin typeface="Calibri" panose="020F0502020204030204" pitchFamily="34" charset="0"/>
                <a:ea typeface="ＭＳ Ｐゴシック" pitchFamily="34" charset="-128"/>
              </a:rPr>
              <a:t>Accounting</a:t>
            </a:r>
            <a:endParaRPr lang="en-US" sz="2800" b="1" dirty="0">
              <a:solidFill>
                <a:srgbClr val="002060"/>
              </a:solidFill>
              <a:latin typeface="Calibri" panose="020F0502020204030204" pitchFamily="34" charset="0"/>
              <a:ea typeface="ＭＳ Ｐゴシック" pitchFamily="34" charset="-128"/>
            </a:endParaRPr>
          </a:p>
          <a:p>
            <a:pPr algn="l" eaLnBrk="1" hangingPunct="1">
              <a:defRPr/>
            </a:pPr>
            <a:r>
              <a:rPr lang="en-US" sz="2800" b="1" dirty="0">
                <a:solidFill>
                  <a:srgbClr val="002060"/>
                </a:solidFill>
                <a:latin typeface="Calibri" panose="020F0502020204030204" pitchFamily="34" charset="0"/>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4" name="Text Placeholder 8"/>
          <p:cNvSpPr txBox="1">
            <a:spLocks/>
          </p:cNvSpPr>
          <p:nvPr/>
        </p:nvSpPr>
        <p:spPr>
          <a:xfrm>
            <a:off x="438912" y="6287436"/>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2" pitchFamily="18" charset="2"/>
              <a:buNone/>
            </a:pPr>
            <a:r>
              <a:rPr lang="en-US" sz="1000" dirty="0">
                <a:latin typeface="STIX Two Text" panose="02020603050405020304" pitchFamily="18" charset="0"/>
              </a:rPr>
              <a:t>Copyright © 2022 by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457200"/>
            <a:ext cx="8229600" cy="960438"/>
          </a:xfrm>
        </p:spPr>
        <p:txBody>
          <a:bodyPr/>
          <a:lstStyle/>
          <a:p>
            <a:pPr eaLnBrk="1" hangingPunct="1"/>
            <a:r>
              <a:rPr lang="en-US" altLang="en-US" b="1" dirty="0"/>
              <a:t>Purchases </a:t>
            </a:r>
            <a:r>
              <a:rPr lang="en-US" altLang="en-US" b="1" u="sng" dirty="0"/>
              <a:t>without</a:t>
            </a:r>
            <a:r>
              <a:rPr lang="en-US" altLang="en-US" b="1" dirty="0"/>
              <a:t> Cash Discounts</a:t>
            </a:r>
          </a:p>
        </p:txBody>
      </p:sp>
      <p:sp>
        <p:nvSpPr>
          <p:cNvPr id="21507" name="Rectangle 3"/>
          <p:cNvSpPr>
            <a:spLocks noChangeArrowheads="1"/>
          </p:cNvSpPr>
          <p:nvPr/>
        </p:nvSpPr>
        <p:spPr bwMode="auto">
          <a:xfrm>
            <a:off x="547688" y="1800225"/>
            <a:ext cx="8001000" cy="914400"/>
          </a:xfrm>
          <a:prstGeom prst="rect">
            <a:avLst/>
          </a:prstGeom>
          <a:solidFill>
            <a:schemeClr val="bg2">
              <a:lumMod val="9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lstStyle/>
          <a:p>
            <a:pPr marL="342900" indent="-342900" algn="ctr">
              <a:spcBef>
                <a:spcPct val="20000"/>
              </a:spcBef>
              <a:buSzPct val="85000"/>
              <a:buFont typeface="Wingdings" pitchFamily="-107" charset="2"/>
              <a:buNone/>
              <a:defRPr/>
            </a:pPr>
            <a:r>
              <a:rPr lang="en-US" sz="2600" dirty="0">
                <a:solidFill>
                  <a:srgbClr val="C00000"/>
                </a:solidFill>
                <a:latin typeface="Arial" charset="0"/>
              </a:rPr>
              <a:t>    On November 2, Z-Mart purchased $500 of merchandise inventory for cash.</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a:xfrm>
            <a:off x="6553198" y="6356350"/>
            <a:ext cx="2286001" cy="365125"/>
          </a:xfrm>
        </p:spPr>
        <p:txBody>
          <a:bodyPr/>
          <a:lstStyle/>
          <a:p>
            <a:pPr>
              <a:defRPr/>
            </a:pPr>
            <a:r>
              <a:rPr lang="en-US" dirty="0"/>
              <a:t>4-</a:t>
            </a:r>
            <a:fld id="{4000520E-7C2F-4240-8243-F86F5F3F06E6}" type="slidenum">
              <a:rPr lang="en-US" smtClean="0"/>
              <a:pPr>
                <a:defRPr/>
              </a:pPr>
              <a:t>10</a:t>
            </a:fld>
            <a:endParaRPr lang="en-US" dirty="0"/>
          </a:p>
        </p:txBody>
      </p:sp>
      <p:sp>
        <p:nvSpPr>
          <p:cNvPr id="8" name="Rounded Rectangle 7"/>
          <p:cNvSpPr/>
          <p:nvPr/>
        </p:nvSpPr>
        <p:spPr>
          <a:xfrm>
            <a:off x="152400" y="6553200"/>
            <a:ext cx="6400798"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pic>
        <p:nvPicPr>
          <p:cNvPr id="2" name="Picture 1"/>
          <p:cNvPicPr>
            <a:picLocks noChangeAspect="1"/>
          </p:cNvPicPr>
          <p:nvPr/>
        </p:nvPicPr>
        <p:blipFill>
          <a:blip r:embed="rId3"/>
          <a:stretch>
            <a:fillRect/>
          </a:stretch>
        </p:blipFill>
        <p:spPr>
          <a:xfrm>
            <a:off x="381000" y="3500470"/>
            <a:ext cx="8382000" cy="922021"/>
          </a:xfrm>
          <a:prstGeom prst="rect">
            <a:avLst/>
          </a:prstGeom>
        </p:spPr>
      </p:pic>
      <p:sp>
        <p:nvSpPr>
          <p:cNvPr id="10" name="Rectangle 9"/>
          <p:cNvSpPr>
            <a:spLocks noGrp="1" noChangeArrowheads="1"/>
          </p:cNvSpPr>
          <p:nvPr/>
        </p:nvSpPr>
        <p:spPr bwMode="auto">
          <a:xfrm>
            <a:off x="6521570" y="639365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1863" y="381000"/>
            <a:ext cx="7373937" cy="1066800"/>
          </a:xfrm>
        </p:spPr>
        <p:txBody>
          <a:bodyPr/>
          <a:lstStyle/>
          <a:p>
            <a:pPr eaLnBrk="1" hangingPunct="1"/>
            <a:r>
              <a:rPr lang="en-US" altLang="en-US" b="1" dirty="0"/>
              <a:t>Credit Terms</a:t>
            </a:r>
          </a:p>
        </p:txBody>
      </p:sp>
      <p:sp>
        <p:nvSpPr>
          <p:cNvPr id="27651" name="Rectangle 3"/>
          <p:cNvSpPr>
            <a:spLocks noGrp="1" noChangeArrowheads="1"/>
          </p:cNvSpPr>
          <p:nvPr>
            <p:ph type="body" idx="4294967295"/>
          </p:nvPr>
        </p:nvSpPr>
        <p:spPr>
          <a:xfrm>
            <a:off x="685800" y="1371600"/>
            <a:ext cx="7889875" cy="1066800"/>
          </a:xfrm>
          <a:solidFill>
            <a:schemeClr val="accent2"/>
          </a:solidFill>
          <a:ln w="12700">
            <a:solidFill>
              <a:srgbClr val="002060"/>
            </a:solidFill>
          </a:ln>
        </p:spPr>
        <p:txBody>
          <a:bodyPr lIns="90488" tIns="44450" rIns="90488" bIns="44450"/>
          <a:lstStyle/>
          <a:p>
            <a:pPr algn="ctr" eaLnBrk="1" hangingPunct="1">
              <a:lnSpc>
                <a:spcPct val="90000"/>
              </a:lnSpc>
              <a:buFont typeface="Wingdings" pitchFamily="-107" charset="2"/>
              <a:buNone/>
              <a:defRPr/>
            </a:pPr>
            <a:r>
              <a:rPr lang="en-US" dirty="0">
                <a:solidFill>
                  <a:schemeClr val="bg1"/>
                </a:solidFill>
                <a:effectLst>
                  <a:outerShdw blurRad="38100" dist="38100" dir="2700000" algn="tl">
                    <a:srgbClr val="000000">
                      <a:alpha val="43137"/>
                    </a:srgbClr>
                  </a:outerShdw>
                </a:effectLst>
              </a:rPr>
              <a:t>    </a:t>
            </a:r>
            <a:r>
              <a:rPr lang="en-US" dirty="0">
                <a:solidFill>
                  <a:schemeClr val="bg1"/>
                </a:solidFill>
              </a:rPr>
              <a:t>Sellers can grant a </a:t>
            </a:r>
            <a:r>
              <a:rPr lang="en-US" b="1" dirty="0">
                <a:solidFill>
                  <a:schemeClr val="bg1"/>
                </a:solidFill>
              </a:rPr>
              <a:t>cash discount</a:t>
            </a:r>
            <a:r>
              <a:rPr lang="en-US" dirty="0">
                <a:solidFill>
                  <a:schemeClr val="bg1"/>
                </a:solidFill>
              </a:rPr>
              <a:t> to encourage buyers to pay earlier</a:t>
            </a:r>
            <a:r>
              <a:rPr lang="en-US" dirty="0">
                <a:solidFill>
                  <a:schemeClr val="bg1"/>
                </a:solidFill>
                <a:effectLst>
                  <a:outerShdw blurRad="38100" dist="38100" dir="2700000" algn="tl">
                    <a:srgbClr val="000000">
                      <a:alpha val="43137"/>
                    </a:srgbClr>
                  </a:outerShdw>
                </a:effectLst>
              </a:rPr>
              <a: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a:xfrm>
            <a:off x="6781800" y="6415087"/>
            <a:ext cx="2133600" cy="365125"/>
          </a:xfrm>
        </p:spPr>
        <p:txBody>
          <a:bodyPr/>
          <a:lstStyle/>
          <a:p>
            <a:pPr>
              <a:defRPr/>
            </a:pPr>
            <a:r>
              <a:rPr lang="en-US" dirty="0"/>
              <a:t>4-</a:t>
            </a:r>
            <a:fld id="{503C3CBC-2085-44FA-9ACE-00A0DEA6925A}" type="slidenum">
              <a:rPr lang="en-US" smtClean="0"/>
              <a:pPr>
                <a:defRPr/>
              </a:pPr>
              <a:t>11</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9" name="TextBox 8"/>
          <p:cNvSpPr txBox="1"/>
          <p:nvPr/>
        </p:nvSpPr>
        <p:spPr>
          <a:xfrm>
            <a:off x="7660105" y="25908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4.5</a:t>
            </a:r>
          </a:p>
        </p:txBody>
      </p:sp>
      <p:sp>
        <p:nvSpPr>
          <p:cNvPr id="11" name="Rectangle 10"/>
          <p:cNvSpPr>
            <a:spLocks noGrp="1" noChangeArrowheads="1"/>
          </p:cNvSpPr>
          <p:nvPr/>
        </p:nvSpPr>
        <p:spPr bwMode="auto">
          <a:xfrm>
            <a:off x="6592763" y="647871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ED5D8BB6-1D0F-426B-83B3-AACCE2819727}"/>
              </a:ext>
            </a:extLst>
          </p:cNvPr>
          <p:cNvPicPr>
            <a:picLocks noChangeAspect="1"/>
          </p:cNvPicPr>
          <p:nvPr/>
        </p:nvPicPr>
        <p:blipFill>
          <a:blip r:embed="rId3"/>
          <a:stretch>
            <a:fillRect/>
          </a:stretch>
        </p:blipFill>
        <p:spPr>
          <a:xfrm>
            <a:off x="76200" y="3276600"/>
            <a:ext cx="8907138"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1000" y="1676400"/>
            <a:ext cx="8216900" cy="2501900"/>
          </a:xfrm>
          <a:prstGeom prst="rect">
            <a:avLst/>
          </a:prstGeom>
          <a:solidFill>
            <a:schemeClr val="accent2">
              <a:lumMod val="40000"/>
              <a:lumOff val="60000"/>
            </a:schemeClr>
          </a:solidFill>
          <a:ln w="12700">
            <a:solidFill>
              <a:schemeClr val="tx2"/>
            </a:solidFill>
            <a:miter lim="800000"/>
            <a:headEnd/>
            <a:tailEnd/>
          </a:ln>
          <a:effectLst>
            <a:outerShdw blurRad="50800" dist="38100" dir="2700000" algn="tl" rotWithShape="0">
              <a:prstClr val="black">
                <a:alpha val="40000"/>
              </a:prstClr>
            </a:outerShdw>
          </a:effectLst>
        </p:spPr>
        <p:txBody>
          <a:bodyPr wrap="none" lIns="90488" tIns="44450" rIns="90488" bIns="44450" anchor="ctr"/>
          <a:lstStyle/>
          <a:p>
            <a:pPr algn="ctr">
              <a:defRPr/>
            </a:pPr>
            <a:r>
              <a:rPr lang="en-US" sz="15000" dirty="0">
                <a:solidFill>
                  <a:schemeClr val="accent2">
                    <a:lumMod val="50000"/>
                  </a:schemeClr>
                </a:solidFill>
                <a:effectLst>
                  <a:outerShdw blurRad="38100" dist="38100" dir="2700000" algn="tl">
                    <a:srgbClr val="000000">
                      <a:alpha val="43137"/>
                    </a:srgbClr>
                  </a:outerShdw>
                </a:effectLst>
                <a:latin typeface="Times New Roman" pitchFamily="18" charset="0"/>
              </a:rPr>
              <a:t>2/10,</a:t>
            </a:r>
            <a:r>
              <a:rPr lang="en-US" sz="6000" dirty="0">
                <a:solidFill>
                  <a:schemeClr val="accent2">
                    <a:lumMod val="50000"/>
                  </a:schemeClr>
                </a:solidFill>
                <a:effectLst>
                  <a:outerShdw blurRad="38100" dist="38100" dir="2700000" algn="tl">
                    <a:srgbClr val="000000">
                      <a:alpha val="43137"/>
                    </a:srgbClr>
                  </a:outerShdw>
                </a:effectLst>
                <a:latin typeface="Times New Roman" pitchFamily="18" charset="0"/>
              </a:rPr>
              <a:t> </a:t>
            </a:r>
            <a:r>
              <a:rPr lang="en-US" sz="15000" dirty="0">
                <a:solidFill>
                  <a:schemeClr val="accent2">
                    <a:lumMod val="50000"/>
                  </a:schemeClr>
                </a:solidFill>
                <a:effectLst>
                  <a:outerShdw blurRad="38100" dist="38100" dir="2700000" algn="tl">
                    <a:srgbClr val="000000">
                      <a:alpha val="43137"/>
                    </a:srgbClr>
                  </a:outerShdw>
                </a:effectLst>
                <a:latin typeface="Times New Roman" pitchFamily="18" charset="0"/>
              </a:rPr>
              <a:t>n/30</a:t>
            </a:r>
          </a:p>
        </p:txBody>
      </p:sp>
      <p:grpSp>
        <p:nvGrpSpPr>
          <p:cNvPr id="190467" name="Group 5"/>
          <p:cNvGrpSpPr>
            <a:grpSpLocks/>
          </p:cNvGrpSpPr>
          <p:nvPr/>
        </p:nvGrpSpPr>
        <p:grpSpPr bwMode="auto">
          <a:xfrm>
            <a:off x="492125" y="3803650"/>
            <a:ext cx="1508125" cy="2159000"/>
            <a:chOff x="458" y="2448"/>
            <a:chExt cx="950" cy="1360"/>
          </a:xfrm>
        </p:grpSpPr>
        <p:sp>
          <p:nvSpPr>
            <p:cNvPr id="29702" name="Rectangle 6"/>
            <p:cNvSpPr>
              <a:spLocks noChangeArrowheads="1"/>
            </p:cNvSpPr>
            <p:nvPr/>
          </p:nvSpPr>
          <p:spPr bwMode="auto">
            <a:xfrm>
              <a:off x="458" y="3364"/>
              <a:ext cx="950" cy="444"/>
            </a:xfrm>
            <a:prstGeom prst="rect">
              <a:avLst/>
            </a:prstGeom>
            <a:solidFill>
              <a:srgbClr val="FFFFFF"/>
            </a:solidFill>
            <a:ln w="25400">
              <a:solidFill>
                <a:schemeClr val="accent2">
                  <a:lumMod val="75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000" b="1" dirty="0">
                  <a:solidFill>
                    <a:schemeClr val="accent2">
                      <a:lumMod val="50000"/>
                    </a:schemeClr>
                  </a:solidFill>
                  <a:latin typeface="Arial" charset="0"/>
                </a:rPr>
                <a:t>Discount Percent</a:t>
              </a:r>
            </a:p>
          </p:txBody>
        </p:sp>
        <p:cxnSp>
          <p:nvCxnSpPr>
            <p:cNvPr id="29703" name="AutoShape 7"/>
            <p:cNvCxnSpPr>
              <a:cxnSpLocks noChangeShapeType="1"/>
              <a:stCxn id="29702" idx="0"/>
            </p:cNvCxnSpPr>
            <p:nvPr/>
          </p:nvCxnSpPr>
          <p:spPr bwMode="auto">
            <a:xfrm flipV="1">
              <a:off x="933" y="2448"/>
              <a:ext cx="3" cy="916"/>
            </a:xfrm>
            <a:prstGeom prst="straightConnector1">
              <a:avLst/>
            </a:prstGeom>
            <a:noFill/>
            <a:ln w="38100">
              <a:solidFill>
                <a:schemeClr val="accent2">
                  <a:lumMod val="75000"/>
                </a:schemeClr>
              </a:solidFill>
              <a:round/>
              <a:headEnd/>
              <a:tailEnd type="triangle" w="med" len="med"/>
            </a:ln>
            <a:effectLst>
              <a:outerShdw dist="28398" dir="3806097" algn="ctr" rotWithShape="0">
                <a:schemeClr val="tx1"/>
              </a:outerShdw>
            </a:effectLst>
          </p:spPr>
        </p:cxnSp>
      </p:grpSp>
      <p:grpSp>
        <p:nvGrpSpPr>
          <p:cNvPr id="3" name="Group 8"/>
          <p:cNvGrpSpPr>
            <a:grpSpLocks/>
          </p:cNvGrpSpPr>
          <p:nvPr/>
        </p:nvGrpSpPr>
        <p:grpSpPr bwMode="auto">
          <a:xfrm>
            <a:off x="2525713" y="3803650"/>
            <a:ext cx="1624012" cy="2362200"/>
            <a:chOff x="1739" y="2448"/>
            <a:chExt cx="1023" cy="1488"/>
          </a:xfrm>
        </p:grpSpPr>
        <p:sp>
          <p:nvSpPr>
            <p:cNvPr id="29705" name="Rectangle 9"/>
            <p:cNvSpPr>
              <a:spLocks noChangeArrowheads="1"/>
            </p:cNvSpPr>
            <p:nvPr/>
          </p:nvSpPr>
          <p:spPr bwMode="auto">
            <a:xfrm>
              <a:off x="1739" y="3096"/>
              <a:ext cx="1023" cy="840"/>
            </a:xfrm>
            <a:prstGeom prst="rect">
              <a:avLst/>
            </a:prstGeom>
            <a:solidFill>
              <a:srgbClr val="FFFFFF"/>
            </a:solidFill>
            <a:ln w="25400">
              <a:solidFill>
                <a:schemeClr val="accent2">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000" b="1" dirty="0">
                  <a:solidFill>
                    <a:schemeClr val="accent2">
                      <a:lumMod val="50000"/>
                    </a:schemeClr>
                  </a:solidFill>
                  <a:latin typeface="Arial" charset="0"/>
                </a:rPr>
                <a:t>Number of Days Discount Is Available</a:t>
              </a:r>
            </a:p>
          </p:txBody>
        </p:sp>
        <p:cxnSp>
          <p:nvCxnSpPr>
            <p:cNvPr id="29706" name="AutoShape 10"/>
            <p:cNvCxnSpPr>
              <a:cxnSpLocks noChangeShapeType="1"/>
              <a:stCxn id="29705" idx="0"/>
            </p:cNvCxnSpPr>
            <p:nvPr/>
          </p:nvCxnSpPr>
          <p:spPr bwMode="auto">
            <a:xfrm flipV="1">
              <a:off x="2251" y="2448"/>
              <a:ext cx="3" cy="640"/>
            </a:xfrm>
            <a:prstGeom prst="straightConnector1">
              <a:avLst/>
            </a:prstGeom>
            <a:noFill/>
            <a:ln w="38100">
              <a:solidFill>
                <a:schemeClr val="accent2">
                  <a:lumMod val="75000"/>
                </a:schemeClr>
              </a:solidFill>
              <a:round/>
              <a:headEnd/>
              <a:tailEnd type="triangle" w="med" len="med"/>
            </a:ln>
            <a:effectLst>
              <a:outerShdw dist="28398" dir="3806097" algn="ctr" rotWithShape="0">
                <a:schemeClr val="tx1"/>
              </a:outerShdw>
            </a:effectLst>
          </p:spPr>
        </p:cxnSp>
      </p:grpSp>
      <p:grpSp>
        <p:nvGrpSpPr>
          <p:cNvPr id="4" name="Group 11"/>
          <p:cNvGrpSpPr>
            <a:grpSpLocks/>
          </p:cNvGrpSpPr>
          <p:nvPr/>
        </p:nvGrpSpPr>
        <p:grpSpPr bwMode="auto">
          <a:xfrm>
            <a:off x="4484688" y="3733800"/>
            <a:ext cx="1598612" cy="2492374"/>
            <a:chOff x="2973" y="2294"/>
            <a:chExt cx="1007" cy="1680"/>
          </a:xfrm>
        </p:grpSpPr>
        <p:sp>
          <p:nvSpPr>
            <p:cNvPr id="29708" name="Rectangle 12"/>
            <p:cNvSpPr>
              <a:spLocks noChangeArrowheads="1"/>
            </p:cNvSpPr>
            <p:nvPr/>
          </p:nvSpPr>
          <p:spPr bwMode="auto">
            <a:xfrm>
              <a:off x="2973" y="3134"/>
              <a:ext cx="1007" cy="840"/>
            </a:xfrm>
            <a:prstGeom prst="rect">
              <a:avLst/>
            </a:prstGeom>
            <a:solidFill>
              <a:srgbClr val="FFFFFF"/>
            </a:solidFill>
            <a:ln w="25400">
              <a:solidFill>
                <a:schemeClr val="accent2">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000" b="1" dirty="0">
                  <a:solidFill>
                    <a:schemeClr val="accent2">
                      <a:lumMod val="50000"/>
                    </a:schemeClr>
                  </a:solidFill>
                  <a:latin typeface="Arial" charset="0"/>
                </a:rPr>
                <a:t>Otherwise, Net (or All) Is Due in 30 Days</a:t>
              </a:r>
            </a:p>
          </p:txBody>
        </p:sp>
        <p:cxnSp>
          <p:nvCxnSpPr>
            <p:cNvPr id="29709" name="AutoShape 13"/>
            <p:cNvCxnSpPr>
              <a:cxnSpLocks noChangeShapeType="1"/>
              <a:stCxn id="29708" idx="0"/>
            </p:cNvCxnSpPr>
            <p:nvPr/>
          </p:nvCxnSpPr>
          <p:spPr bwMode="auto">
            <a:xfrm flipH="1" flipV="1">
              <a:off x="3476" y="2294"/>
              <a:ext cx="1" cy="832"/>
            </a:xfrm>
            <a:prstGeom prst="straightConnector1">
              <a:avLst/>
            </a:prstGeom>
            <a:noFill/>
            <a:ln w="38100">
              <a:solidFill>
                <a:schemeClr val="accent2">
                  <a:lumMod val="75000"/>
                </a:schemeClr>
              </a:solidFill>
              <a:round/>
              <a:headEnd/>
              <a:tailEnd type="triangle" w="med" len="med"/>
            </a:ln>
            <a:effectLst>
              <a:outerShdw dist="28398" dir="3806097" algn="ctr" rotWithShape="0">
                <a:schemeClr val="tx1"/>
              </a:outerShdw>
            </a:effectLst>
          </p:spPr>
        </p:cxnSp>
      </p:grpSp>
      <p:grpSp>
        <p:nvGrpSpPr>
          <p:cNvPr id="5" name="Group 14"/>
          <p:cNvGrpSpPr>
            <a:grpSpLocks/>
          </p:cNvGrpSpPr>
          <p:nvPr/>
        </p:nvGrpSpPr>
        <p:grpSpPr bwMode="auto">
          <a:xfrm>
            <a:off x="6418262" y="3733800"/>
            <a:ext cx="1528762" cy="2182812"/>
            <a:chOff x="4191" y="2426"/>
            <a:chExt cx="963" cy="1382"/>
          </a:xfrm>
        </p:grpSpPr>
        <p:sp>
          <p:nvSpPr>
            <p:cNvPr id="29711" name="Rectangle 15"/>
            <p:cNvSpPr>
              <a:spLocks noChangeArrowheads="1"/>
            </p:cNvSpPr>
            <p:nvPr/>
          </p:nvSpPr>
          <p:spPr bwMode="auto">
            <a:xfrm>
              <a:off x="4191" y="3364"/>
              <a:ext cx="963" cy="444"/>
            </a:xfrm>
            <a:prstGeom prst="rect">
              <a:avLst/>
            </a:prstGeom>
            <a:solidFill>
              <a:srgbClr val="FFFFFF"/>
            </a:solidFill>
            <a:ln w="25400">
              <a:solidFill>
                <a:schemeClr val="accent2">
                  <a:lumMod val="75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000" b="1" dirty="0">
                  <a:solidFill>
                    <a:schemeClr val="accent2">
                      <a:lumMod val="50000"/>
                    </a:schemeClr>
                  </a:solidFill>
                  <a:latin typeface="Arial" charset="0"/>
                </a:rPr>
                <a:t>Credit</a:t>
              </a:r>
              <a:br>
                <a:rPr lang="en-US" sz="2000" b="1" dirty="0">
                  <a:solidFill>
                    <a:schemeClr val="accent2">
                      <a:lumMod val="50000"/>
                    </a:schemeClr>
                  </a:solidFill>
                  <a:latin typeface="Arial" charset="0"/>
                </a:rPr>
              </a:br>
              <a:r>
                <a:rPr lang="en-US" sz="2000" b="1" dirty="0">
                  <a:solidFill>
                    <a:schemeClr val="accent2">
                      <a:lumMod val="50000"/>
                    </a:schemeClr>
                  </a:solidFill>
                  <a:latin typeface="Arial" charset="0"/>
                </a:rPr>
                <a:t>Period</a:t>
              </a:r>
            </a:p>
          </p:txBody>
        </p:sp>
        <p:cxnSp>
          <p:nvCxnSpPr>
            <p:cNvPr id="29712" name="AutoShape 16"/>
            <p:cNvCxnSpPr>
              <a:cxnSpLocks noChangeShapeType="1"/>
              <a:stCxn id="29711" idx="0"/>
            </p:cNvCxnSpPr>
            <p:nvPr/>
          </p:nvCxnSpPr>
          <p:spPr bwMode="auto">
            <a:xfrm flipV="1">
              <a:off x="4673" y="2426"/>
              <a:ext cx="3" cy="938"/>
            </a:xfrm>
            <a:prstGeom prst="straightConnector1">
              <a:avLst/>
            </a:prstGeom>
            <a:noFill/>
            <a:ln w="38100">
              <a:solidFill>
                <a:schemeClr val="accent2">
                  <a:lumMod val="75000"/>
                </a:schemeClr>
              </a:solidFill>
              <a:round/>
              <a:headEnd/>
              <a:tailEnd type="triangle" w="med" len="med"/>
            </a:ln>
            <a:effectLst>
              <a:outerShdw dist="28398" dir="3806097" algn="ctr" rotWithShape="0">
                <a:schemeClr val="tx1"/>
              </a:outerShdw>
            </a:effectLst>
          </p:spPr>
        </p:cxnSp>
      </p:grpSp>
      <p:sp>
        <p:nvSpPr>
          <p:cNvPr id="190471" name="Rectangle 2"/>
          <p:cNvSpPr>
            <a:spLocks noGrp="1" noChangeArrowheads="1"/>
          </p:cNvSpPr>
          <p:nvPr>
            <p:ph type="title"/>
          </p:nvPr>
        </p:nvSpPr>
        <p:spPr>
          <a:xfrm>
            <a:off x="931863" y="533400"/>
            <a:ext cx="7158037" cy="990600"/>
          </a:xfrm>
        </p:spPr>
        <p:txBody>
          <a:bodyPr/>
          <a:lstStyle/>
          <a:p>
            <a:pPr eaLnBrk="1" hangingPunct="1"/>
            <a:r>
              <a:rPr lang="en-US" altLang="en-US" b="1" dirty="0"/>
              <a:t>Purchase Discounts</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8" name="Slide Number Placeholder 17"/>
          <p:cNvSpPr>
            <a:spLocks noGrp="1"/>
          </p:cNvSpPr>
          <p:nvPr>
            <p:ph type="sldNum" sz="quarter" idx="12"/>
          </p:nvPr>
        </p:nvSpPr>
        <p:spPr>
          <a:xfrm>
            <a:off x="6858000" y="6484143"/>
            <a:ext cx="2133600" cy="365125"/>
          </a:xfrm>
        </p:spPr>
        <p:txBody>
          <a:bodyPr/>
          <a:lstStyle/>
          <a:p>
            <a:pPr>
              <a:defRPr/>
            </a:pPr>
            <a:r>
              <a:rPr lang="en-US" dirty="0"/>
              <a:t>4-</a:t>
            </a:r>
            <a:fld id="{503C3CBC-2085-44FA-9ACE-00A0DEA6925A}" type="slidenum">
              <a:rPr lang="en-US" smtClean="0"/>
              <a:pPr>
                <a:defRPr/>
              </a:pPr>
              <a:t>12</a:t>
            </a:fld>
            <a:endParaRPr lang="en-US" dirty="0"/>
          </a:p>
        </p:txBody>
      </p:sp>
      <p:sp>
        <p:nvSpPr>
          <p:cNvPr id="19" name="Rounded Rectangle 1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21" name="Rectangle 20"/>
          <p:cNvSpPr>
            <a:spLocks noGrp="1" noChangeArrowheads="1"/>
          </p:cNvSpPr>
          <p:nvPr/>
        </p:nvSpPr>
        <p:spPr bwMode="auto">
          <a:xfrm>
            <a:off x="6583902" y="649287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1500"/>
                            </p:stCondLst>
                            <p:childTnLst>
                              <p:par>
                                <p:cTn id="9" presetID="22" presetClass="entr" presetSubtype="4"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nodeType="afterGroup">
                            <p:stCondLst>
                              <p:cond delay="3000"/>
                            </p:stCondLst>
                            <p:childTnLst>
                              <p:par>
                                <p:cTn id="13" presetID="22" presetClass="entr" presetSubtype="4"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365283"/>
            <a:ext cx="8229600" cy="884238"/>
          </a:xfrm>
        </p:spPr>
        <p:txBody>
          <a:bodyPr/>
          <a:lstStyle/>
          <a:p>
            <a:pPr eaLnBrk="1" hangingPunct="1"/>
            <a:r>
              <a:rPr lang="en-US" altLang="en-US" b="1" dirty="0"/>
              <a:t>Invoice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a:xfrm>
            <a:off x="6781800" y="6443640"/>
            <a:ext cx="2133600" cy="365125"/>
          </a:xfrm>
        </p:spPr>
        <p:txBody>
          <a:bodyPr/>
          <a:lstStyle/>
          <a:p>
            <a:pPr>
              <a:defRPr/>
            </a:pPr>
            <a:r>
              <a:rPr lang="en-US" dirty="0"/>
              <a:t>4-</a:t>
            </a:r>
            <a:fld id="{4000520E-7C2F-4240-8243-F86F5F3F06E6}" type="slidenum">
              <a:rPr lang="en-US" smtClean="0"/>
              <a:pPr>
                <a:defRPr/>
              </a:pPr>
              <a:t>13</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8" name="TextBox 7"/>
          <p:cNvSpPr txBox="1"/>
          <p:nvPr/>
        </p:nvSpPr>
        <p:spPr>
          <a:xfrm>
            <a:off x="7620000" y="99416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4.6</a:t>
            </a:r>
          </a:p>
        </p:txBody>
      </p:sp>
      <p:sp>
        <p:nvSpPr>
          <p:cNvPr id="10" name="Rectangle 9"/>
          <p:cNvSpPr>
            <a:spLocks noGrp="1" noChangeArrowheads="1"/>
          </p:cNvSpPr>
          <p:nvPr/>
        </p:nvSpPr>
        <p:spPr bwMode="auto">
          <a:xfrm>
            <a:off x="6592763" y="651190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xmlns="" id="{E98B8D2F-15A8-48B6-A762-FBE8A2E947D9}"/>
              </a:ext>
            </a:extLst>
          </p:cNvPr>
          <p:cNvPicPr>
            <a:picLocks noChangeAspect="1"/>
          </p:cNvPicPr>
          <p:nvPr/>
        </p:nvPicPr>
        <p:blipFill>
          <a:blip r:embed="rId3"/>
          <a:stretch>
            <a:fillRect/>
          </a:stretch>
        </p:blipFill>
        <p:spPr>
          <a:xfrm>
            <a:off x="471055" y="1600200"/>
            <a:ext cx="8375631" cy="4831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4294967295"/>
          </p:nvPr>
        </p:nvSpPr>
        <p:spPr>
          <a:xfrm>
            <a:off x="776176" y="1868660"/>
            <a:ext cx="7661275" cy="1447800"/>
          </a:xfrm>
          <a:solidFill>
            <a:srgbClr val="FFFFCC"/>
          </a:solidFill>
          <a:ln w="12700">
            <a:solidFill>
              <a:schemeClr val="tx2"/>
            </a:solidFill>
          </a:ln>
        </p:spPr>
        <p:txBody>
          <a:bodyPr lIns="90488" tIns="44450" rIns="90488" bIns="44450"/>
          <a:lstStyle/>
          <a:p>
            <a:pPr algn="ctr" eaLnBrk="1" hangingPunct="1">
              <a:lnSpc>
                <a:spcPct val="90000"/>
              </a:lnSpc>
              <a:buFont typeface="Wingdings" pitchFamily="-107" charset="2"/>
              <a:buNone/>
              <a:defRPr/>
            </a:pPr>
            <a:r>
              <a:rPr lang="en-US" dirty="0">
                <a:solidFill>
                  <a:schemeClr val="accent2">
                    <a:lumMod val="50000"/>
                  </a:schemeClr>
                </a:solidFill>
                <a:effectLst>
                  <a:outerShdw blurRad="38100" dist="38100" dir="2700000" algn="tl">
                    <a:srgbClr val="000000">
                      <a:alpha val="43137"/>
                    </a:srgbClr>
                  </a:outerShdw>
                </a:effectLst>
              </a:rPr>
              <a:t>   On November 2, Z-Mart purchased $500 of merchandise inventory on account; credit terms are 2/10, n/30.</a:t>
            </a:r>
          </a:p>
        </p:txBody>
      </p:sp>
      <p:sp>
        <p:nvSpPr>
          <p:cNvPr id="189443" name="Rectangle 2"/>
          <p:cNvSpPr>
            <a:spLocks noGrp="1" noChangeArrowheads="1"/>
          </p:cNvSpPr>
          <p:nvPr>
            <p:ph type="title"/>
          </p:nvPr>
        </p:nvSpPr>
        <p:spPr>
          <a:xfrm>
            <a:off x="960216" y="663575"/>
            <a:ext cx="7491412" cy="990600"/>
          </a:xfrm>
        </p:spPr>
        <p:txBody>
          <a:bodyPr/>
          <a:lstStyle/>
          <a:p>
            <a:pPr eaLnBrk="1" hangingPunct="1"/>
            <a:r>
              <a:rPr lang="en-US" altLang="en-US" b="1" dirty="0"/>
              <a:t>Purchases </a:t>
            </a:r>
            <a:r>
              <a:rPr lang="en-US" altLang="en-US" b="1" u="sng" dirty="0"/>
              <a:t>with</a:t>
            </a:r>
            <a:r>
              <a:rPr lang="en-US" altLang="en-US" b="1" dirty="0"/>
              <a:t> Cash Discounts: Gross Method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a:xfrm>
            <a:off x="6858000" y="6444067"/>
            <a:ext cx="2133600" cy="365125"/>
          </a:xfrm>
        </p:spPr>
        <p:txBody>
          <a:bodyPr/>
          <a:lstStyle/>
          <a:p>
            <a:pPr>
              <a:defRPr/>
            </a:pPr>
            <a:r>
              <a:rPr lang="en-US" dirty="0"/>
              <a:t>4-</a:t>
            </a:r>
            <a:fld id="{503C3CBC-2085-44FA-9ACE-00A0DEA6925A}" type="slidenum">
              <a:rPr lang="en-US" smtClean="0"/>
              <a:pPr>
                <a:defRPr/>
              </a:pPr>
              <a:t>14</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10" name="Rectangle 9"/>
          <p:cNvSpPr>
            <a:spLocks noGrp="1" noChangeArrowheads="1"/>
          </p:cNvSpPr>
          <p:nvPr/>
        </p:nvSpPr>
        <p:spPr bwMode="auto">
          <a:xfrm>
            <a:off x="6594535" y="651233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5913FBD2-C835-46ED-96A7-2BCE1704F217}"/>
              </a:ext>
            </a:extLst>
          </p:cNvPr>
          <p:cNvPicPr>
            <a:picLocks noChangeAspect="1"/>
          </p:cNvPicPr>
          <p:nvPr/>
        </p:nvPicPr>
        <p:blipFill>
          <a:blip r:embed="rId3"/>
          <a:stretch>
            <a:fillRect/>
          </a:stretch>
        </p:blipFill>
        <p:spPr>
          <a:xfrm>
            <a:off x="955342" y="3731965"/>
            <a:ext cx="7233315" cy="8283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4294967295"/>
          </p:nvPr>
        </p:nvSpPr>
        <p:spPr>
          <a:xfrm>
            <a:off x="741362" y="2045365"/>
            <a:ext cx="7661275" cy="990600"/>
          </a:xfrm>
          <a:solidFill>
            <a:srgbClr val="FFFFCC"/>
          </a:solidFill>
          <a:ln w="12700">
            <a:solidFill>
              <a:schemeClr val="tx2"/>
            </a:solidFill>
          </a:ln>
        </p:spPr>
        <p:txBody>
          <a:bodyPr lIns="90488" tIns="44450" rIns="90488" bIns="44450"/>
          <a:lstStyle/>
          <a:p>
            <a:pPr algn="ctr" eaLnBrk="1" hangingPunct="1">
              <a:buFont typeface="Wingdings" pitchFamily="-107" charset="2"/>
              <a:buNone/>
              <a:defRPr/>
            </a:pPr>
            <a:r>
              <a:rPr lang="en-US" dirty="0">
                <a:solidFill>
                  <a:schemeClr val="accent2">
                    <a:lumMod val="50000"/>
                  </a:schemeClr>
                </a:solidFill>
                <a:effectLst>
                  <a:outerShdw blurRad="38100" dist="38100" dir="2700000" algn="tl">
                    <a:srgbClr val="000000">
                      <a:alpha val="43137"/>
                    </a:srgbClr>
                  </a:outerShdw>
                </a:effectLst>
              </a:rPr>
              <a:t>   On November 12, Z-Mart paid the amount due on the purchase of November 2.</a:t>
            </a:r>
          </a:p>
        </p:txBody>
      </p:sp>
      <p:sp>
        <p:nvSpPr>
          <p:cNvPr id="190467" name="Rectangle 2"/>
          <p:cNvSpPr>
            <a:spLocks noGrp="1" noChangeArrowheads="1"/>
          </p:cNvSpPr>
          <p:nvPr>
            <p:ph type="title"/>
          </p:nvPr>
        </p:nvSpPr>
        <p:spPr>
          <a:xfrm>
            <a:off x="762000" y="712529"/>
            <a:ext cx="7754937" cy="1066800"/>
          </a:xfrm>
        </p:spPr>
        <p:txBody>
          <a:bodyPr/>
          <a:lstStyle/>
          <a:p>
            <a:pPr eaLnBrk="1" hangingPunct="1"/>
            <a:r>
              <a:rPr lang="en-US" altLang="en-US" b="1" dirty="0"/>
              <a:t>Payment within Discount Period: Journal Entry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a:xfrm>
            <a:off x="6781800" y="6484143"/>
            <a:ext cx="2133600" cy="365125"/>
          </a:xfrm>
        </p:spPr>
        <p:txBody>
          <a:bodyPr/>
          <a:lstStyle/>
          <a:p>
            <a:pPr>
              <a:defRPr/>
            </a:pPr>
            <a:r>
              <a:rPr lang="en-US" dirty="0"/>
              <a:t>4-</a:t>
            </a:r>
            <a:fld id="{503C3CBC-2085-44FA-9ACE-00A0DEA6925A}" type="slidenum">
              <a:rPr lang="en-US" smtClean="0"/>
              <a:pPr>
                <a:defRPr/>
              </a:pPr>
              <a:t>15</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10" name="Rectangle 9"/>
          <p:cNvSpPr>
            <a:spLocks noGrp="1" noChangeArrowheads="1"/>
          </p:cNvSpPr>
          <p:nvPr/>
        </p:nvSpPr>
        <p:spPr bwMode="auto">
          <a:xfrm>
            <a:off x="6603395" y="651439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0736ED6B-21E0-4866-A7AC-2EBF21D173EB}"/>
              </a:ext>
            </a:extLst>
          </p:cNvPr>
          <p:cNvPicPr>
            <a:picLocks noChangeAspect="1"/>
          </p:cNvPicPr>
          <p:nvPr/>
        </p:nvPicPr>
        <p:blipFill>
          <a:blip r:embed="rId3"/>
          <a:stretch>
            <a:fillRect/>
          </a:stretch>
        </p:blipFill>
        <p:spPr>
          <a:xfrm>
            <a:off x="870751" y="3518506"/>
            <a:ext cx="7402498" cy="1064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804977" y="610910"/>
            <a:ext cx="7667341" cy="1219200"/>
          </a:xfrm>
        </p:spPr>
        <p:txBody>
          <a:bodyPr/>
          <a:lstStyle/>
          <a:p>
            <a:pPr eaLnBrk="1" hangingPunct="1"/>
            <a:r>
              <a:rPr lang="en-US" altLang="en-US" b="1" dirty="0"/>
              <a:t>Payment within Discount Period: Ledger Accounts</a:t>
            </a:r>
          </a:p>
        </p:txBody>
      </p:sp>
      <p:sp>
        <p:nvSpPr>
          <p:cNvPr id="35843" name="Rectangle 3"/>
          <p:cNvSpPr>
            <a:spLocks noGrp="1" noChangeArrowheads="1"/>
          </p:cNvSpPr>
          <p:nvPr>
            <p:ph type="body" idx="4294967295"/>
          </p:nvPr>
        </p:nvSpPr>
        <p:spPr>
          <a:xfrm>
            <a:off x="342900" y="2006995"/>
            <a:ext cx="8458200" cy="990600"/>
          </a:xfrm>
          <a:solidFill>
            <a:srgbClr val="FFFFCC"/>
          </a:solidFill>
          <a:ln w="12700">
            <a:solidFill>
              <a:schemeClr val="tx2"/>
            </a:solidFill>
          </a:ln>
        </p:spPr>
        <p:txBody>
          <a:bodyPr lIns="90488" tIns="44450" rIns="90488" bIns="44450"/>
          <a:lstStyle/>
          <a:p>
            <a:pPr algn="ctr" eaLnBrk="1" hangingPunct="1">
              <a:buFont typeface="Wingdings" pitchFamily="-107" charset="2"/>
              <a:buNone/>
              <a:defRPr/>
            </a:pPr>
            <a:r>
              <a:rPr lang="en-US" dirty="0">
                <a:solidFill>
                  <a:srgbClr val="7030A0"/>
                </a:solidFill>
                <a:effectLst>
                  <a:outerShdw blurRad="38100" dist="38100" dir="2700000" algn="tl">
                    <a:srgbClr val="000000">
                      <a:alpha val="43137"/>
                    </a:srgbClr>
                  </a:outerShdw>
                </a:effectLst>
              </a:rPr>
              <a:t>   After we post these entries, the accounts involved look like these: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a:xfrm>
            <a:off x="6808962" y="6484143"/>
            <a:ext cx="2133600" cy="365125"/>
          </a:xfrm>
        </p:spPr>
        <p:txBody>
          <a:bodyPr/>
          <a:lstStyle/>
          <a:p>
            <a:pPr>
              <a:defRPr/>
            </a:pPr>
            <a:r>
              <a:rPr lang="en-US" dirty="0"/>
              <a:t>4-</a:t>
            </a:r>
            <a:fld id="{503C3CBC-2085-44FA-9ACE-00A0DEA6925A}" type="slidenum">
              <a:rPr lang="en-US" smtClean="0"/>
              <a:pPr>
                <a:defRPr/>
              </a:pPr>
              <a:t>16</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11" name="Rectangle 10"/>
          <p:cNvSpPr>
            <a:spLocks noGrp="1" noChangeArrowheads="1"/>
          </p:cNvSpPr>
          <p:nvPr/>
        </p:nvSpPr>
        <p:spPr bwMode="auto">
          <a:xfrm>
            <a:off x="6608712" y="651439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5" name="Picture 4"/>
          <p:cNvPicPr>
            <a:picLocks noChangeAspect="1"/>
          </p:cNvPicPr>
          <p:nvPr/>
        </p:nvPicPr>
        <p:blipFill>
          <a:blip r:embed="rId3"/>
          <a:stretch>
            <a:fillRect/>
          </a:stretch>
        </p:blipFill>
        <p:spPr>
          <a:xfrm>
            <a:off x="334735" y="3126820"/>
            <a:ext cx="8607827" cy="1293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4294967295"/>
          </p:nvPr>
        </p:nvSpPr>
        <p:spPr>
          <a:xfrm>
            <a:off x="762000" y="1828800"/>
            <a:ext cx="7661275" cy="1066800"/>
          </a:xfrm>
          <a:solidFill>
            <a:srgbClr val="FFFFCC"/>
          </a:solidFill>
          <a:ln w="12700">
            <a:solidFill>
              <a:schemeClr val="tx2"/>
            </a:solidFill>
          </a:ln>
        </p:spPr>
        <p:txBody>
          <a:bodyPr lIns="90488" tIns="44450" rIns="90488" bIns="44450"/>
          <a:lstStyle/>
          <a:p>
            <a:pPr algn="ctr" eaLnBrk="1" hangingPunct="1">
              <a:buFont typeface="Wingdings" pitchFamily="-107" charset="2"/>
              <a:buNone/>
              <a:defRPr/>
            </a:pPr>
            <a:r>
              <a:rPr lang="en-US" dirty="0">
                <a:solidFill>
                  <a:schemeClr val="accent2">
                    <a:lumMod val="50000"/>
                  </a:schemeClr>
                </a:solidFill>
                <a:effectLst>
                  <a:outerShdw blurRad="38100" dist="38100" dir="2700000" algn="tl">
                    <a:srgbClr val="000000">
                      <a:alpha val="43137"/>
                    </a:srgbClr>
                  </a:outerShdw>
                </a:effectLst>
              </a:rPr>
              <a:t>   On December 2, Z-Mart paid the amount due on the purchase of November 2.</a:t>
            </a:r>
          </a:p>
        </p:txBody>
      </p:sp>
      <p:sp>
        <p:nvSpPr>
          <p:cNvPr id="190467" name="Rectangle 2"/>
          <p:cNvSpPr>
            <a:spLocks noGrp="1" noChangeArrowheads="1"/>
          </p:cNvSpPr>
          <p:nvPr>
            <p:ph type="title"/>
          </p:nvPr>
        </p:nvSpPr>
        <p:spPr>
          <a:xfrm>
            <a:off x="762000" y="457200"/>
            <a:ext cx="7754937" cy="1066800"/>
          </a:xfrm>
        </p:spPr>
        <p:txBody>
          <a:bodyPr/>
          <a:lstStyle/>
          <a:p>
            <a:pPr eaLnBrk="1" hangingPunct="1"/>
            <a:r>
              <a:rPr lang="en-US" altLang="en-US" b="1" dirty="0"/>
              <a:t>Payment after Discount Period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a:xfrm>
            <a:off x="6781800" y="6475081"/>
            <a:ext cx="2133600" cy="365125"/>
          </a:xfrm>
        </p:spPr>
        <p:txBody>
          <a:bodyPr/>
          <a:lstStyle/>
          <a:p>
            <a:pPr>
              <a:defRPr/>
            </a:pPr>
            <a:r>
              <a:rPr lang="en-US" dirty="0"/>
              <a:t>4-</a:t>
            </a:r>
            <a:fld id="{503C3CBC-2085-44FA-9ACE-00A0DEA6925A}" type="slidenum">
              <a:rPr lang="en-US" smtClean="0"/>
              <a:pPr>
                <a:defRPr/>
              </a:pPr>
              <a:t>17</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10" name="Rectangle 9"/>
          <p:cNvSpPr>
            <a:spLocks noGrp="1" noChangeArrowheads="1"/>
          </p:cNvSpPr>
          <p:nvPr/>
        </p:nvSpPr>
        <p:spPr bwMode="auto">
          <a:xfrm>
            <a:off x="6594535" y="649287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a16="http://schemas.microsoft.com/office/drawing/2014/main" xmlns="" id="{0021EFB4-E928-4C75-B5BD-82DC32B2A7E8}"/>
              </a:ext>
            </a:extLst>
          </p:cNvPr>
          <p:cNvPicPr>
            <a:picLocks noChangeAspect="1"/>
          </p:cNvPicPr>
          <p:nvPr/>
        </p:nvPicPr>
        <p:blipFill>
          <a:blip r:embed="rId3"/>
          <a:stretch>
            <a:fillRect/>
          </a:stretch>
        </p:blipFill>
        <p:spPr>
          <a:xfrm>
            <a:off x="912742" y="3284583"/>
            <a:ext cx="7318515" cy="802875"/>
          </a:xfrm>
          <a:prstGeom prst="rect">
            <a:avLst/>
          </a:prstGeom>
        </p:spPr>
      </p:pic>
    </p:spTree>
    <p:extLst>
      <p:ext uri="{BB962C8B-B14F-4D97-AF65-F5344CB8AC3E}">
        <p14:creationId xmlns:p14="http://schemas.microsoft.com/office/powerpoint/2010/main" val="319856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28599" y="685800"/>
            <a:ext cx="8194675" cy="1143000"/>
          </a:xfrm>
        </p:spPr>
        <p:txBody>
          <a:bodyPr/>
          <a:lstStyle/>
          <a:p>
            <a:pPr eaLnBrk="1" hangingPunct="1"/>
            <a:r>
              <a:rPr lang="en-US" altLang="en-US" b="1" dirty="0"/>
              <a:t>Purchases </a:t>
            </a:r>
            <a:r>
              <a:rPr lang="en-US" altLang="en-US" b="1" u="sng" dirty="0"/>
              <a:t>with</a:t>
            </a:r>
            <a:r>
              <a:rPr lang="en-US" altLang="en-US" b="1" dirty="0"/>
              <a:t> Returns and Allowances</a:t>
            </a:r>
          </a:p>
        </p:txBody>
      </p:sp>
      <p:sp>
        <p:nvSpPr>
          <p:cNvPr id="39939" name="Rectangle 3"/>
          <p:cNvSpPr>
            <a:spLocks noGrp="1" noChangeArrowheads="1"/>
          </p:cNvSpPr>
          <p:nvPr>
            <p:ph type="body" idx="4294967295"/>
          </p:nvPr>
        </p:nvSpPr>
        <p:spPr>
          <a:xfrm>
            <a:off x="762000" y="2057400"/>
            <a:ext cx="7661275" cy="3505200"/>
          </a:xfrm>
          <a:solidFill>
            <a:schemeClr val="bg2"/>
          </a:solidFill>
          <a:ln w="12700">
            <a:solidFill>
              <a:schemeClr val="tx2"/>
            </a:solidFill>
          </a:ln>
          <a:effectLst>
            <a:outerShdw dist="53882" dir="2700000" algn="ctr" rotWithShape="0">
              <a:schemeClr val="tx1"/>
            </a:outerShdw>
          </a:effectLst>
        </p:spPr>
        <p:txBody>
          <a:bodyPr lIns="90488" tIns="44450" rIns="90488" bIns="44450"/>
          <a:lstStyle/>
          <a:p>
            <a:pPr eaLnBrk="1" hangingPunct="1">
              <a:buFont typeface="Wingdings" pitchFamily="-107" charset="2"/>
              <a:buNone/>
              <a:defRPr/>
            </a:pPr>
            <a:r>
              <a:rPr lang="en-US" dirty="0">
                <a:solidFill>
                  <a:schemeClr val="accent3">
                    <a:lumMod val="75000"/>
                  </a:schemeClr>
                </a:solidFill>
              </a:rPr>
              <a:t>Purchase Allowance:</a:t>
            </a:r>
          </a:p>
          <a:p>
            <a:pPr lvl="1" eaLnBrk="1" hangingPunct="1">
              <a:buFont typeface="Wingdings" pitchFamily="-107" charset="2"/>
              <a:buNone/>
              <a:defRPr/>
            </a:pPr>
            <a:r>
              <a:rPr lang="en-US" dirty="0">
                <a:solidFill>
                  <a:schemeClr val="accent3">
                    <a:lumMod val="75000"/>
                  </a:schemeClr>
                </a:solidFill>
              </a:rPr>
              <a:t>   </a:t>
            </a:r>
            <a:r>
              <a:rPr lang="en-US" dirty="0">
                <a:solidFill>
                  <a:schemeClr val="accent2">
                    <a:lumMod val="75000"/>
                  </a:schemeClr>
                </a:solidFill>
              </a:rPr>
              <a:t>A price reduction to the buyer of defective or unacceptable merchandise.</a:t>
            </a:r>
          </a:p>
          <a:p>
            <a:pPr eaLnBrk="1" hangingPunct="1">
              <a:buFont typeface="Wingdings" pitchFamily="-107" charset="2"/>
              <a:buNone/>
              <a:defRPr/>
            </a:pPr>
            <a:r>
              <a:rPr lang="en-US" dirty="0">
                <a:solidFill>
                  <a:schemeClr val="accent3">
                    <a:lumMod val="75000"/>
                  </a:schemeClr>
                </a:solidFill>
              </a:rPr>
              <a:t>Purchase Return:</a:t>
            </a:r>
          </a:p>
          <a:p>
            <a:pPr lvl="1" eaLnBrk="1" hangingPunct="1">
              <a:buFont typeface="Wingdings" pitchFamily="-107" charset="2"/>
              <a:buNone/>
              <a:defRPr/>
            </a:pPr>
            <a:r>
              <a:rPr lang="en-US" dirty="0">
                <a:solidFill>
                  <a:schemeClr val="accent3">
                    <a:lumMod val="75000"/>
                  </a:schemeClr>
                </a:solidFill>
              </a:rPr>
              <a:t>   </a:t>
            </a:r>
            <a:r>
              <a:rPr lang="en-US" dirty="0">
                <a:solidFill>
                  <a:schemeClr val="accent2">
                    <a:lumMod val="75000"/>
                  </a:schemeClr>
                </a:solidFill>
              </a:rPr>
              <a:t>Merchandise returned by the purchaser to the supplier.</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a:xfrm>
            <a:off x="6781800" y="6424612"/>
            <a:ext cx="2133600" cy="365125"/>
          </a:xfrm>
        </p:spPr>
        <p:txBody>
          <a:bodyPr/>
          <a:lstStyle/>
          <a:p>
            <a:pPr>
              <a:defRPr/>
            </a:pPr>
            <a:r>
              <a:rPr lang="en-US" dirty="0"/>
              <a:t>4-</a:t>
            </a:r>
            <a:fld id="{503C3CBC-2085-44FA-9ACE-00A0DEA6925A}" type="slidenum">
              <a:rPr lang="en-US" smtClean="0"/>
              <a:pPr>
                <a:defRPr/>
              </a:pPr>
              <a:t>18</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9" name="Rectangle 8"/>
          <p:cNvSpPr>
            <a:spLocks noGrp="1" noChangeArrowheads="1"/>
          </p:cNvSpPr>
          <p:nvPr/>
        </p:nvSpPr>
        <p:spPr bwMode="auto">
          <a:xfrm>
            <a:off x="6621116" y="649287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720725" y="1828800"/>
            <a:ext cx="7661275" cy="1600200"/>
          </a:xfrm>
          <a:solidFill>
            <a:schemeClr val="accent2">
              <a:lumMod val="20000"/>
              <a:lumOff val="80000"/>
            </a:schemeClr>
          </a:solidFill>
          <a:ln w="12700">
            <a:solidFill>
              <a:srgbClr val="002060"/>
            </a:solidFill>
          </a:ln>
        </p:spPr>
        <p:txBody>
          <a:bodyPr lIns="90488" tIns="44450" rIns="90488" bIns="44450"/>
          <a:lstStyle/>
          <a:p>
            <a:pPr algn="ctr" eaLnBrk="1" hangingPunct="1">
              <a:buFont typeface="Wingdings" pitchFamily="-107" charset="2"/>
              <a:buNone/>
              <a:defRPr/>
            </a:pPr>
            <a:r>
              <a:rPr lang="en-US" sz="3000" dirty="0">
                <a:solidFill>
                  <a:schemeClr val="accent2">
                    <a:lumMod val="50000"/>
                  </a:schemeClr>
                </a:solidFill>
                <a:effectLst>
                  <a:outerShdw blurRad="38100" dist="38100" dir="2700000" algn="tl">
                    <a:srgbClr val="000000">
                      <a:alpha val="43137"/>
                    </a:srgbClr>
                  </a:outerShdw>
                </a:effectLst>
              </a:rPr>
              <a:t>  On November 5, Z-Mart (buyer) issues a $30 allowance from Trex for defective merchandise.</a:t>
            </a:r>
          </a:p>
        </p:txBody>
      </p:sp>
      <p:sp>
        <p:nvSpPr>
          <p:cNvPr id="193539" name="Rectangle 2"/>
          <p:cNvSpPr>
            <a:spLocks noGrp="1" noChangeArrowheads="1"/>
          </p:cNvSpPr>
          <p:nvPr>
            <p:ph type="title"/>
          </p:nvPr>
        </p:nvSpPr>
        <p:spPr>
          <a:xfrm>
            <a:off x="720725" y="609600"/>
            <a:ext cx="8118475" cy="1066800"/>
          </a:xfrm>
        </p:spPr>
        <p:txBody>
          <a:bodyPr/>
          <a:lstStyle/>
          <a:p>
            <a:pPr eaLnBrk="1" hangingPunct="1"/>
            <a:r>
              <a:rPr lang="en-US" altLang="en-US" b="1" dirty="0"/>
              <a:t>Purchases Allowances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a:xfrm>
            <a:off x="6762307" y="6424612"/>
            <a:ext cx="2133600" cy="365125"/>
          </a:xfrm>
        </p:spPr>
        <p:txBody>
          <a:bodyPr/>
          <a:lstStyle/>
          <a:p>
            <a:pPr>
              <a:defRPr/>
            </a:pPr>
            <a:r>
              <a:rPr lang="en-US" dirty="0"/>
              <a:t>4-</a:t>
            </a:r>
            <a:fld id="{503C3CBC-2085-44FA-9ACE-00A0DEA6925A}" type="slidenum">
              <a:rPr lang="en-US" smtClean="0"/>
              <a:pPr>
                <a:defRPr/>
              </a:pPr>
              <a:t>19</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10" name="Rectangle 9"/>
          <p:cNvSpPr>
            <a:spLocks noGrp="1" noChangeArrowheads="1"/>
          </p:cNvSpPr>
          <p:nvPr/>
        </p:nvSpPr>
        <p:spPr bwMode="auto">
          <a:xfrm>
            <a:off x="6578009" y="649287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B02056EF-C2B8-47CA-B1D6-A60CB4861E20}"/>
              </a:ext>
            </a:extLst>
          </p:cNvPr>
          <p:cNvPicPr>
            <a:picLocks noChangeAspect="1"/>
          </p:cNvPicPr>
          <p:nvPr/>
        </p:nvPicPr>
        <p:blipFill>
          <a:blip r:embed="rId3"/>
          <a:stretch>
            <a:fillRect/>
          </a:stretch>
        </p:blipFill>
        <p:spPr>
          <a:xfrm>
            <a:off x="1075923" y="3725823"/>
            <a:ext cx="6891315" cy="7442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57994"/>
            <a:ext cx="8229600" cy="868362"/>
          </a:xfrm>
        </p:spPr>
        <p:txBody>
          <a:bodyPr/>
          <a:lstStyle/>
          <a:p>
            <a:r>
              <a:rPr lang="en-US" altLang="en-US" b="1" dirty="0">
                <a:solidFill>
                  <a:prstClr val="black"/>
                </a:solidFill>
              </a:rPr>
              <a:t>Chapter 4 Learning Objectives</a:t>
            </a:r>
            <a:endParaRPr lang="en-US" dirty="0"/>
          </a:p>
        </p:txBody>
      </p:sp>
      <p:sp>
        <p:nvSpPr>
          <p:cNvPr id="2" name="Slide Number Placeholder 1"/>
          <p:cNvSpPr>
            <a:spLocks noGrp="1"/>
          </p:cNvSpPr>
          <p:nvPr>
            <p:ph type="sldNum" sz="quarter" idx="12"/>
          </p:nvPr>
        </p:nvSpPr>
        <p:spPr/>
        <p:txBody>
          <a:bodyPr/>
          <a:lstStyle/>
          <a:p>
            <a:pPr>
              <a:defRPr/>
            </a:pPr>
            <a:r>
              <a:rPr lang="en-US" dirty="0"/>
              <a:t>4-</a:t>
            </a: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solidFill>
                  <a:prstClr val="black"/>
                </a:solidFill>
              </a:rPr>
              <a:t/>
            </a:r>
            <a:br>
              <a:rPr lang="en-US" altLang="en-US" dirty="0">
                <a:solidFill>
                  <a:prstClr val="black"/>
                </a:solidFill>
              </a:rPr>
            </a:br>
            <a:r>
              <a:rPr lang="en-US" altLang="en-US" dirty="0">
                <a:solidFill>
                  <a:prstClr val="black"/>
                </a:solidFill>
              </a:rPr>
              <a:t/>
            </a:r>
            <a:br>
              <a:rPr lang="en-US" altLang="en-US" dirty="0">
                <a:solidFill>
                  <a:prstClr val="black"/>
                </a:solidFill>
              </a:rPr>
            </a:br>
            <a:r>
              <a:rPr lang="en-US" dirty="0">
                <a:solidFill>
                  <a:prstClr val="black"/>
                </a:solidFill>
              </a:rPr>
              <a:t/>
            </a:r>
            <a:br>
              <a:rPr lang="en-US" dirty="0">
                <a:solidFill>
                  <a:prstClr val="black"/>
                </a:solidFill>
              </a:rPr>
            </a:br>
            <a:r>
              <a:rPr lang="en-US" altLang="en-US" dirty="0">
                <a:solidFill>
                  <a:prstClr val="black"/>
                </a:solidFill>
              </a:rPr>
              <a:t/>
            </a:r>
            <a:br>
              <a:rPr lang="en-US" altLang="en-US" dirty="0">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914400" y="1372508"/>
            <a:ext cx="7239000" cy="86403"/>
          </a:xfrm>
          <a:prstGeom prst="rect">
            <a:avLst/>
          </a:prstGeom>
          <a:noFill/>
          <a:ln w="9525">
            <a:noFill/>
            <a:miter lim="800000"/>
            <a:headEnd/>
            <a:tailEnd/>
          </a:ln>
        </p:spPr>
      </p:pic>
      <p:sp>
        <p:nvSpPr>
          <p:cNvPr id="8" name="Rectangle 7"/>
          <p:cNvSpPr/>
          <p:nvPr/>
        </p:nvSpPr>
        <p:spPr>
          <a:xfrm>
            <a:off x="495300" y="1524000"/>
            <a:ext cx="8496300" cy="4278094"/>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Describe merchandising activities and cost flows.</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Compute and analyze the acid-test ratio and gross margin ratio.</a:t>
            </a: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Analyze and record transactions for merchandise purchases using a perpetual system.</a:t>
            </a:r>
          </a:p>
          <a:p>
            <a:r>
              <a:rPr lang="en-US" sz="1600" b="1" dirty="0">
                <a:solidFill>
                  <a:prstClr val="black"/>
                </a:solidFill>
                <a:latin typeface="Calibri"/>
              </a:rPr>
              <a:t>P2  </a:t>
            </a:r>
            <a:r>
              <a:rPr lang="en-US" sz="1600" dirty="0">
                <a:solidFill>
                  <a:prstClr val="black"/>
                </a:solidFill>
                <a:latin typeface="Calibri"/>
              </a:rPr>
              <a:t>Analyze and record transactions for merchandise sales using a perpetual system. </a:t>
            </a:r>
          </a:p>
          <a:p>
            <a:r>
              <a:rPr lang="en-US" sz="1600" b="1" dirty="0">
                <a:solidFill>
                  <a:prstClr val="black"/>
                </a:solidFill>
                <a:latin typeface="Calibri"/>
              </a:rPr>
              <a:t>P3  </a:t>
            </a:r>
            <a:r>
              <a:rPr lang="en-US" sz="1600" dirty="0">
                <a:solidFill>
                  <a:prstClr val="black"/>
                </a:solidFill>
                <a:latin typeface="Calibri"/>
              </a:rPr>
              <a:t>Prepare adjustments and close accounts for a merchandising company.</a:t>
            </a:r>
          </a:p>
          <a:p>
            <a:r>
              <a:rPr lang="en-US" sz="1600" b="1" dirty="0">
                <a:solidFill>
                  <a:prstClr val="black"/>
                </a:solidFill>
                <a:latin typeface="Calibri"/>
              </a:rPr>
              <a:t>P4</a:t>
            </a:r>
            <a:r>
              <a:rPr lang="en-US" sz="1600" dirty="0">
                <a:solidFill>
                  <a:prstClr val="black"/>
                </a:solidFill>
                <a:latin typeface="Calibri"/>
              </a:rPr>
              <a:t>  Define and prepare multiple-step and single-step income statements.</a:t>
            </a:r>
          </a:p>
          <a:p>
            <a:r>
              <a:rPr lang="en-US" sz="1600" b="1" dirty="0">
                <a:solidFill>
                  <a:prstClr val="black"/>
                </a:solidFill>
                <a:latin typeface="Calibri"/>
              </a:rPr>
              <a:t>P5</a:t>
            </a:r>
            <a:r>
              <a:rPr lang="en-US" sz="1600" dirty="0">
                <a:solidFill>
                  <a:prstClr val="black"/>
                </a:solidFill>
                <a:latin typeface="Calibri"/>
              </a:rPr>
              <a:t>  </a:t>
            </a:r>
            <a:r>
              <a:rPr lang="en-US" sz="1600" i="1" dirty="0">
                <a:solidFill>
                  <a:prstClr val="black"/>
                </a:solidFill>
                <a:latin typeface="Calibri"/>
              </a:rPr>
              <a:t>Appendix 4A – </a:t>
            </a:r>
            <a:r>
              <a:rPr lang="en-US" sz="1600" dirty="0">
                <a:solidFill>
                  <a:prstClr val="black"/>
                </a:solidFill>
                <a:latin typeface="Calibri"/>
              </a:rPr>
              <a:t>Record and compare merchandising transactions using both periodic and</a:t>
            </a:r>
            <a:br>
              <a:rPr lang="en-US" sz="1600" dirty="0">
                <a:solidFill>
                  <a:prstClr val="black"/>
                </a:solidFill>
                <a:latin typeface="Calibri"/>
              </a:rPr>
            </a:br>
            <a:r>
              <a:rPr lang="en-US" sz="1600" dirty="0">
                <a:solidFill>
                  <a:prstClr val="black"/>
                </a:solidFill>
                <a:latin typeface="Calibri"/>
              </a:rPr>
              <a:t>       perpetual inventory systems.</a:t>
            </a:r>
          </a:p>
          <a:p>
            <a:r>
              <a:rPr lang="en-US" sz="1600" b="1" dirty="0">
                <a:solidFill>
                  <a:prstClr val="black"/>
                </a:solidFill>
                <a:latin typeface="Calibri"/>
              </a:rPr>
              <a:t>P6 </a:t>
            </a:r>
            <a:r>
              <a:rPr lang="en-US" sz="1600" dirty="0">
                <a:solidFill>
                  <a:prstClr val="black"/>
                </a:solidFill>
                <a:latin typeface="Calibri"/>
              </a:rPr>
              <a:t> </a:t>
            </a:r>
            <a:r>
              <a:rPr lang="en-US" sz="1600" i="1" dirty="0">
                <a:solidFill>
                  <a:prstClr val="black"/>
                </a:solidFill>
                <a:latin typeface="Calibri"/>
              </a:rPr>
              <a:t>Appendix 4B – </a:t>
            </a:r>
            <a:r>
              <a:rPr lang="en-US" sz="1600" dirty="0">
                <a:solidFill>
                  <a:prstClr val="black"/>
                </a:solidFill>
                <a:latin typeface="Calibri"/>
              </a:rPr>
              <a:t>Prepare adjustments for discounts, returns, and allowances per revenue</a:t>
            </a:r>
            <a:br>
              <a:rPr lang="en-US" sz="1600" dirty="0">
                <a:solidFill>
                  <a:prstClr val="black"/>
                </a:solidFill>
                <a:latin typeface="Calibri"/>
              </a:rPr>
            </a:br>
            <a:r>
              <a:rPr lang="en-US" sz="1600" dirty="0">
                <a:solidFill>
                  <a:prstClr val="black"/>
                </a:solidFill>
                <a:latin typeface="Calibri"/>
              </a:rPr>
              <a:t>       recognition rules.</a:t>
            </a:r>
          </a:p>
          <a:p>
            <a:r>
              <a:rPr lang="en-US" sz="1600" b="1" dirty="0">
                <a:solidFill>
                  <a:prstClr val="black"/>
                </a:solidFill>
                <a:latin typeface="Calibri"/>
              </a:rPr>
              <a:t>P7</a:t>
            </a:r>
            <a:r>
              <a:rPr lang="en-US" sz="1600" dirty="0">
                <a:solidFill>
                  <a:prstClr val="black"/>
                </a:solidFill>
                <a:latin typeface="Calibri"/>
              </a:rPr>
              <a:t>  </a:t>
            </a:r>
            <a:r>
              <a:rPr lang="en-US" sz="1600" i="1" dirty="0">
                <a:solidFill>
                  <a:prstClr val="black"/>
                </a:solidFill>
                <a:latin typeface="Calibri"/>
              </a:rPr>
              <a:t>Appendix 4C </a:t>
            </a:r>
            <a:r>
              <a:rPr lang="en-US" sz="1600" dirty="0">
                <a:solidFill>
                  <a:prstClr val="black"/>
                </a:solidFill>
                <a:latin typeface="Calibri"/>
              </a:rPr>
              <a:t>– Record and compare merchandising transactions using the gross method and net</a:t>
            </a:r>
            <a:br>
              <a:rPr lang="en-US" sz="1600" dirty="0">
                <a:solidFill>
                  <a:prstClr val="black"/>
                </a:solidFill>
                <a:latin typeface="Calibri"/>
              </a:rPr>
            </a:br>
            <a:r>
              <a:rPr lang="en-US" sz="1600" dirty="0">
                <a:solidFill>
                  <a:prstClr val="black"/>
                </a:solidFill>
                <a:latin typeface="Calibri"/>
              </a:rPr>
              <a:t>       method.</a:t>
            </a:r>
          </a:p>
        </p:txBody>
      </p:sp>
      <p:sp>
        <p:nvSpPr>
          <p:cNvPr id="12" name="Rectangle 11"/>
          <p:cNvSpPr>
            <a:spLocks noGrp="1" noChangeArrowheads="1"/>
          </p:cNvSpPr>
          <p:nvPr/>
        </p:nvSpPr>
        <p:spPr bwMode="auto">
          <a:xfrm>
            <a:off x="63246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95880157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304800" y="1447800"/>
            <a:ext cx="8534400" cy="1447800"/>
          </a:xfrm>
          <a:solidFill>
            <a:schemeClr val="accent2">
              <a:lumMod val="20000"/>
              <a:lumOff val="80000"/>
            </a:schemeClr>
          </a:solidFill>
          <a:ln w="12700">
            <a:solidFill>
              <a:srgbClr val="002060"/>
            </a:solidFill>
          </a:ln>
        </p:spPr>
        <p:txBody>
          <a:bodyPr lIns="90488" tIns="44450" rIns="90488" bIns="44450" anchor="ctr"/>
          <a:lstStyle/>
          <a:p>
            <a:pPr algn="ctr" eaLnBrk="1" hangingPunct="1">
              <a:buFont typeface="Wingdings" pitchFamily="-107" charset="2"/>
              <a:buNone/>
              <a:defRPr/>
            </a:pPr>
            <a:r>
              <a:rPr lang="en-US" sz="2400" dirty="0">
                <a:solidFill>
                  <a:schemeClr val="accent2">
                    <a:lumMod val="50000"/>
                  </a:schemeClr>
                </a:solidFill>
                <a:effectLst>
                  <a:outerShdw blurRad="38100" dist="38100" dir="2700000" algn="tl">
                    <a:srgbClr val="000000">
                      <a:alpha val="43137"/>
                    </a:srgbClr>
                  </a:outerShdw>
                </a:effectLst>
              </a:rPr>
              <a:t> Z</a:t>
            </a:r>
            <a:r>
              <a:rPr lang="en-US" sz="2400" dirty="0">
                <a:solidFill>
                  <a:schemeClr val="accent2">
                    <a:lumMod val="50000"/>
                  </a:schemeClr>
                </a:solidFill>
              </a:rPr>
              <a:t>-Mart purchases $250 of merchandise on June 1 with terms 2/10, n/60. On June 3, Z-Mart returns $50 of goods before paying the invoice. When Z-Mart pays on June 11, it takes the 2% discount only on the $200 remaining balance.</a:t>
            </a:r>
            <a:endParaRPr lang="en-US" sz="2400" dirty="0">
              <a:solidFill>
                <a:schemeClr val="accent2">
                  <a:lumMod val="50000"/>
                </a:schemeClr>
              </a:solidFill>
              <a:effectLst>
                <a:outerShdw blurRad="38100" dist="38100" dir="2700000" algn="tl">
                  <a:srgbClr val="000000">
                    <a:alpha val="43137"/>
                  </a:srgbClr>
                </a:outerShdw>
              </a:effectLst>
            </a:endParaRPr>
          </a:p>
        </p:txBody>
      </p:sp>
      <p:sp>
        <p:nvSpPr>
          <p:cNvPr id="194563" name="Rectangle 2"/>
          <p:cNvSpPr>
            <a:spLocks noGrp="1" noChangeArrowheads="1"/>
          </p:cNvSpPr>
          <p:nvPr>
            <p:ph type="title"/>
          </p:nvPr>
        </p:nvSpPr>
        <p:spPr>
          <a:xfrm>
            <a:off x="552450" y="457200"/>
            <a:ext cx="7519988" cy="955675"/>
          </a:xfrm>
        </p:spPr>
        <p:txBody>
          <a:bodyPr/>
          <a:lstStyle/>
          <a:p>
            <a:pPr eaLnBrk="1" hangingPunct="1"/>
            <a:r>
              <a:rPr lang="en-US" altLang="en-US" sz="4000" b="1" dirty="0"/>
              <a:t>Purchases Returns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a:xfrm>
            <a:off x="6781800" y="6418558"/>
            <a:ext cx="2133600" cy="365125"/>
          </a:xfrm>
        </p:spPr>
        <p:txBody>
          <a:bodyPr/>
          <a:lstStyle/>
          <a:p>
            <a:pPr>
              <a:defRPr/>
            </a:pPr>
            <a:r>
              <a:rPr lang="en-US" dirty="0"/>
              <a:t>4-</a:t>
            </a:r>
            <a:fld id="{503C3CBC-2085-44FA-9ACE-00A0DEA6925A}" type="slidenum">
              <a:rPr lang="en-US" smtClean="0"/>
              <a:pPr>
                <a:defRPr/>
              </a:pPr>
              <a:t>20</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10" name="Rectangle 9"/>
          <p:cNvSpPr>
            <a:spLocks noGrp="1" noChangeArrowheads="1"/>
          </p:cNvSpPr>
          <p:nvPr/>
        </p:nvSpPr>
        <p:spPr bwMode="auto">
          <a:xfrm>
            <a:off x="6594535" y="649287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BB4CAAD3-509F-41B8-8A8F-604F2FBC6C6A}"/>
              </a:ext>
            </a:extLst>
          </p:cNvPr>
          <p:cNvPicPr>
            <a:picLocks noChangeAspect="1"/>
          </p:cNvPicPr>
          <p:nvPr/>
        </p:nvPicPr>
        <p:blipFill>
          <a:blip r:embed="rId3"/>
          <a:stretch>
            <a:fillRect/>
          </a:stretch>
        </p:blipFill>
        <p:spPr>
          <a:xfrm>
            <a:off x="701510" y="3092450"/>
            <a:ext cx="7740980" cy="25803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84484" y="684630"/>
            <a:ext cx="8658225" cy="752475"/>
          </a:xfrm>
        </p:spPr>
        <p:txBody>
          <a:bodyPr/>
          <a:lstStyle/>
          <a:p>
            <a:pPr eaLnBrk="1" hangingPunct="1"/>
            <a:r>
              <a:rPr lang="en-US" altLang="en-US" b="1" dirty="0"/>
              <a:t>Purchases and Transportation Costs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a:xfrm>
            <a:off x="6842420" y="6424612"/>
            <a:ext cx="2133600" cy="365125"/>
          </a:xfrm>
        </p:spPr>
        <p:txBody>
          <a:bodyPr/>
          <a:lstStyle/>
          <a:p>
            <a:pPr>
              <a:defRPr/>
            </a:pPr>
            <a:r>
              <a:rPr lang="en-US" dirty="0"/>
              <a:t>4-</a:t>
            </a:r>
            <a:fld id="{503C3CBC-2085-44FA-9ACE-00A0DEA6925A}" type="slidenum">
              <a:rPr lang="en-US" smtClean="0"/>
              <a:pPr>
                <a:defRPr/>
              </a:pPr>
              <a:t>21</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8" name="TextBox 7"/>
          <p:cNvSpPr txBox="1"/>
          <p:nvPr/>
        </p:nvSpPr>
        <p:spPr>
          <a:xfrm>
            <a:off x="7375820" y="17920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4.7</a:t>
            </a:r>
          </a:p>
        </p:txBody>
      </p:sp>
      <p:pic>
        <p:nvPicPr>
          <p:cNvPr id="2" name="Picture 1"/>
          <p:cNvPicPr>
            <a:picLocks noChangeAspect="1"/>
          </p:cNvPicPr>
          <p:nvPr/>
        </p:nvPicPr>
        <p:blipFill>
          <a:blip r:embed="rId3"/>
          <a:stretch>
            <a:fillRect/>
          </a:stretch>
        </p:blipFill>
        <p:spPr>
          <a:xfrm>
            <a:off x="381000" y="2438400"/>
            <a:ext cx="8355972" cy="3734970"/>
          </a:xfrm>
          <a:prstGeom prst="rect">
            <a:avLst/>
          </a:prstGeom>
        </p:spPr>
      </p:pic>
      <p:sp>
        <p:nvSpPr>
          <p:cNvPr id="10" name="Rectangle 9"/>
          <p:cNvSpPr>
            <a:spLocks noGrp="1" noChangeArrowheads="1"/>
          </p:cNvSpPr>
          <p:nvPr/>
        </p:nvSpPr>
        <p:spPr bwMode="auto">
          <a:xfrm>
            <a:off x="6581553" y="649287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931863" y="457200"/>
            <a:ext cx="7158037" cy="1066800"/>
          </a:xfrm>
        </p:spPr>
        <p:txBody>
          <a:bodyPr/>
          <a:lstStyle/>
          <a:p>
            <a:pPr eaLnBrk="1" hangingPunct="1"/>
            <a:r>
              <a:rPr lang="en-US" altLang="en-US" b="1" dirty="0"/>
              <a:t>Transportation Costs</a:t>
            </a:r>
          </a:p>
        </p:txBody>
      </p:sp>
      <p:sp>
        <p:nvSpPr>
          <p:cNvPr id="50179" name="Rectangle 3"/>
          <p:cNvSpPr>
            <a:spLocks noGrp="1" noChangeArrowheads="1"/>
          </p:cNvSpPr>
          <p:nvPr>
            <p:ph type="body" idx="4294967295"/>
          </p:nvPr>
        </p:nvSpPr>
        <p:spPr>
          <a:xfrm>
            <a:off x="355600" y="1676400"/>
            <a:ext cx="8026400" cy="1524000"/>
          </a:xfrm>
          <a:solidFill>
            <a:schemeClr val="accent4">
              <a:lumMod val="20000"/>
              <a:lumOff val="80000"/>
            </a:schemeClr>
          </a:solidFill>
          <a:ln w="12700">
            <a:solidFill>
              <a:schemeClr val="accent3">
                <a:lumMod val="50000"/>
              </a:schemeClr>
            </a:solidFill>
          </a:ln>
        </p:spPr>
        <p:txBody>
          <a:bodyPr lIns="90488" tIns="44450" rIns="90488" bIns="44450"/>
          <a:lstStyle/>
          <a:p>
            <a:pPr algn="ctr" eaLnBrk="1" hangingPunct="1">
              <a:buFont typeface="Wingdings" pitchFamily="-107" charset="2"/>
              <a:buNone/>
              <a:defRPr/>
            </a:pPr>
            <a:r>
              <a:rPr lang="en-US" dirty="0">
                <a:solidFill>
                  <a:schemeClr val="accent2">
                    <a:lumMod val="50000"/>
                  </a:schemeClr>
                </a:solidFill>
              </a:rPr>
              <a:t> Z-Mart purchased merchandise on terms of FOB shipping point. The transportation charge is $75.</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a:xfrm>
            <a:off x="6858000" y="6433434"/>
            <a:ext cx="2133600" cy="365125"/>
          </a:xfrm>
        </p:spPr>
        <p:txBody>
          <a:bodyPr/>
          <a:lstStyle/>
          <a:p>
            <a:pPr>
              <a:defRPr/>
            </a:pPr>
            <a:r>
              <a:rPr lang="en-US" dirty="0"/>
              <a:t>4-</a:t>
            </a:r>
            <a:fld id="{503C3CBC-2085-44FA-9ACE-00A0DEA6925A}" type="slidenum">
              <a:rPr lang="en-US" smtClean="0"/>
              <a:pPr>
                <a:defRPr/>
              </a:pPr>
              <a:t>22</a:t>
            </a:fld>
            <a:endParaRPr lang="en-US" dirty="0"/>
          </a:p>
        </p:txBody>
      </p:sp>
      <p:sp>
        <p:nvSpPr>
          <p:cNvPr id="9" name="Rounded Rectangle 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11" name="Rectangle 10"/>
          <p:cNvSpPr>
            <a:spLocks noGrp="1" noChangeArrowheads="1"/>
          </p:cNvSpPr>
          <p:nvPr/>
        </p:nvSpPr>
        <p:spPr bwMode="auto">
          <a:xfrm>
            <a:off x="6594535" y="650169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a16="http://schemas.microsoft.com/office/drawing/2014/main" xmlns="" id="{E6A65A7B-25BD-4EBC-94FA-9D339916369F}"/>
              </a:ext>
            </a:extLst>
          </p:cNvPr>
          <p:cNvPicPr>
            <a:picLocks noChangeAspect="1"/>
          </p:cNvPicPr>
          <p:nvPr/>
        </p:nvPicPr>
        <p:blipFill>
          <a:blip r:embed="rId3"/>
          <a:stretch>
            <a:fillRect/>
          </a:stretch>
        </p:blipFill>
        <p:spPr>
          <a:xfrm>
            <a:off x="701621" y="3512289"/>
            <a:ext cx="7618519" cy="83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931863" y="457200"/>
            <a:ext cx="7158037" cy="1066800"/>
          </a:xfrm>
        </p:spPr>
        <p:txBody>
          <a:bodyPr/>
          <a:lstStyle/>
          <a:p>
            <a:pPr eaLnBrk="1" hangingPunct="1"/>
            <a:r>
              <a:rPr lang="en-US" altLang="en-US" b="1" dirty="0"/>
              <a:t>Itemized Costs of Purchases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a:xfrm>
            <a:off x="6858000" y="6484143"/>
            <a:ext cx="2133600" cy="365125"/>
          </a:xfrm>
        </p:spPr>
        <p:txBody>
          <a:bodyPr/>
          <a:lstStyle/>
          <a:p>
            <a:pPr>
              <a:defRPr/>
            </a:pPr>
            <a:r>
              <a:rPr lang="en-US" dirty="0"/>
              <a:t>5-</a:t>
            </a:r>
            <a:fld id="{503C3CBC-2085-44FA-9ACE-00A0DEA6925A}" type="slidenum">
              <a:rPr lang="en-US" smtClean="0"/>
              <a:pPr>
                <a:defRPr/>
              </a:pPr>
              <a:t>23</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8" name="TextBox 7"/>
          <p:cNvSpPr txBox="1"/>
          <p:nvPr/>
        </p:nvSpPr>
        <p:spPr>
          <a:xfrm>
            <a:off x="7556500" y="17526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4.8</a:t>
            </a:r>
          </a:p>
        </p:txBody>
      </p:sp>
      <p:sp>
        <p:nvSpPr>
          <p:cNvPr id="10" name="Rectangle 9"/>
          <p:cNvSpPr>
            <a:spLocks noGrp="1" noChangeArrowheads="1"/>
          </p:cNvSpPr>
          <p:nvPr/>
        </p:nvSpPr>
        <p:spPr bwMode="auto">
          <a:xfrm>
            <a:off x="6594535" y="651233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50348D96-534E-4940-B32E-7B38279F52A1}"/>
              </a:ext>
            </a:extLst>
          </p:cNvPr>
          <p:cNvPicPr>
            <a:picLocks noChangeAspect="1"/>
          </p:cNvPicPr>
          <p:nvPr/>
        </p:nvPicPr>
        <p:blipFill>
          <a:blip r:embed="rId3"/>
          <a:stretch>
            <a:fillRect/>
          </a:stretch>
        </p:blipFill>
        <p:spPr>
          <a:xfrm>
            <a:off x="856776" y="2636314"/>
            <a:ext cx="7308209" cy="29099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267744"/>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rPr>
              <a:t>Analyze and record transactions for merchandise sales using a perpetual system. </a:t>
            </a:r>
            <a:br>
              <a:rPr lang="en-US" dirty="0">
                <a:solidFill>
                  <a:prstClr val="black"/>
                </a:solidFill>
              </a:rPr>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950393"/>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14400" y="5304631"/>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r>
              <a:rPr lang="en-US" dirty="0"/>
              <a:t>4-</a:t>
            </a:r>
            <a:fld id="{318706A4-F4B9-4224-A00F-770A582D40BD}" type="slidenum">
              <a:rPr lang="en-US" smtClean="0"/>
              <a:pPr>
                <a:defRPr/>
              </a:pPr>
              <a:t>24</a:t>
            </a:fld>
            <a:endParaRPr lang="en-US" dirty="0"/>
          </a:p>
        </p:txBody>
      </p:sp>
      <p:sp>
        <p:nvSpPr>
          <p:cNvPr id="9" name="TextBox 8"/>
          <p:cNvSpPr txBox="1"/>
          <p:nvPr/>
        </p:nvSpPr>
        <p:spPr>
          <a:xfrm>
            <a:off x="2209800" y="74240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P2</a:t>
            </a:r>
            <a:endParaRPr lang="en-US" sz="4400" dirty="0">
              <a:solidFill>
                <a:prstClr val="black"/>
              </a:solidFill>
              <a:latin typeface="Calibri"/>
            </a:endParaRPr>
          </a:p>
        </p:txBody>
      </p:sp>
      <p:sp>
        <p:nvSpPr>
          <p:cNvPr id="11" name="Rectangle 10"/>
          <p:cNvSpPr>
            <a:spLocks noGrp="1" noChangeArrowheads="1"/>
          </p:cNvSpPr>
          <p:nvPr/>
        </p:nvSpPr>
        <p:spPr bwMode="auto">
          <a:xfrm>
            <a:off x="63246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931863" y="685800"/>
            <a:ext cx="7526337" cy="990600"/>
          </a:xfrm>
        </p:spPr>
        <p:txBody>
          <a:bodyPr/>
          <a:lstStyle/>
          <a:p>
            <a:pPr eaLnBrk="1" hangingPunct="1"/>
            <a:r>
              <a:rPr lang="en-US" altLang="en-US" b="1" dirty="0"/>
              <a:t>Gross Profit Computation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a:xfrm>
            <a:off x="6781800" y="6484143"/>
            <a:ext cx="2133600" cy="365125"/>
          </a:xfrm>
        </p:spPr>
        <p:txBody>
          <a:bodyPr/>
          <a:lstStyle/>
          <a:p>
            <a:pPr>
              <a:defRPr/>
            </a:pPr>
            <a:r>
              <a:rPr lang="en-US" dirty="0"/>
              <a:t>4-</a:t>
            </a:r>
            <a:fld id="{503C3CBC-2085-44FA-9ACE-00A0DEA6925A}" type="slidenum">
              <a:rPr lang="en-US" smtClean="0"/>
              <a:pPr>
                <a:defRPr/>
              </a:pPr>
              <a:t>25</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sp>
        <p:nvSpPr>
          <p:cNvPr id="9" name="TextBox 8"/>
          <p:cNvSpPr txBox="1"/>
          <p:nvPr/>
        </p:nvSpPr>
        <p:spPr>
          <a:xfrm>
            <a:off x="7620000" y="18288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4.9</a:t>
            </a:r>
          </a:p>
        </p:txBody>
      </p:sp>
      <p:sp>
        <p:nvSpPr>
          <p:cNvPr id="11" name="Rectangle 10"/>
          <p:cNvSpPr>
            <a:spLocks noGrp="1" noChangeArrowheads="1"/>
          </p:cNvSpPr>
          <p:nvPr/>
        </p:nvSpPr>
        <p:spPr bwMode="auto">
          <a:xfrm>
            <a:off x="6596884" y="650972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65C4A782-60E0-407F-92F1-37AD8EA5D8EC}"/>
              </a:ext>
            </a:extLst>
          </p:cNvPr>
          <p:cNvPicPr>
            <a:picLocks noChangeAspect="1"/>
          </p:cNvPicPr>
          <p:nvPr/>
        </p:nvPicPr>
        <p:blipFill>
          <a:blip r:embed="rId3"/>
          <a:stretch>
            <a:fillRect/>
          </a:stretch>
        </p:blipFill>
        <p:spPr>
          <a:xfrm>
            <a:off x="533400" y="2714951"/>
            <a:ext cx="7878522" cy="19645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931863" y="457200"/>
            <a:ext cx="7158037" cy="990600"/>
          </a:xfrm>
        </p:spPr>
        <p:txBody>
          <a:bodyPr/>
          <a:lstStyle/>
          <a:p>
            <a:pPr eaLnBrk="1" hangingPunct="1"/>
            <a:r>
              <a:rPr lang="en-US" altLang="en-US" b="1" dirty="0"/>
              <a:t>Sales of Merchandise</a:t>
            </a:r>
          </a:p>
        </p:txBody>
      </p:sp>
      <p:sp>
        <p:nvSpPr>
          <p:cNvPr id="7" name="TextBox 6"/>
          <p:cNvSpPr txBox="1"/>
          <p:nvPr/>
        </p:nvSpPr>
        <p:spPr>
          <a:xfrm>
            <a:off x="457200" y="1524000"/>
            <a:ext cx="8153400" cy="1077218"/>
          </a:xfrm>
          <a:prstGeom prst="rect">
            <a:avLst/>
          </a:prstGeom>
          <a:solidFill>
            <a:schemeClr val="bg2">
              <a:lumMod val="90000"/>
            </a:schemeClr>
          </a:solidFill>
          <a:ln>
            <a:solidFill>
              <a:schemeClr val="accent2">
                <a:lumMod val="50000"/>
              </a:schemeClr>
            </a:solidFill>
          </a:ln>
        </p:spPr>
        <p:txBody>
          <a:bodyPr wrap="square">
            <a:spAutoFit/>
          </a:bodyPr>
          <a:lstStyle/>
          <a:p>
            <a:pPr algn="ctr">
              <a:defRPr/>
            </a:pPr>
            <a:r>
              <a:rPr lang="en-US" sz="3200" dirty="0">
                <a:solidFill>
                  <a:schemeClr val="accent2">
                    <a:lumMod val="50000"/>
                  </a:schemeClr>
                </a:solidFill>
                <a:latin typeface="Arial" charset="0"/>
              </a:rPr>
              <a:t>Each sales transaction for a seller of merchandise involves two parts:</a:t>
            </a:r>
          </a:p>
        </p:txBody>
      </p:sp>
      <p:sp>
        <p:nvSpPr>
          <p:cNvPr id="12" name="Rectangle 11"/>
          <p:cNvSpPr/>
          <p:nvPr/>
        </p:nvSpPr>
        <p:spPr>
          <a:xfrm>
            <a:off x="990600" y="3657600"/>
            <a:ext cx="3352800" cy="2590800"/>
          </a:xfrm>
          <a:prstGeom prst="rect">
            <a:avLst/>
          </a:prstGeom>
          <a:solidFill>
            <a:schemeClr val="bg2">
              <a:lumMod val="9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accent2">
                    <a:lumMod val="50000"/>
                  </a:schemeClr>
                </a:solidFill>
                <a:latin typeface="Arial" pitchFamily="34" charset="0"/>
                <a:cs typeface="Arial" pitchFamily="34" charset="0"/>
              </a:rPr>
              <a:t>Revenue recorded (asset increased) from a customer.</a:t>
            </a:r>
          </a:p>
        </p:txBody>
      </p:sp>
      <p:sp>
        <p:nvSpPr>
          <p:cNvPr id="13" name="Rectangle 12"/>
          <p:cNvSpPr/>
          <p:nvPr/>
        </p:nvSpPr>
        <p:spPr>
          <a:xfrm>
            <a:off x="4800600" y="3657600"/>
            <a:ext cx="3429000" cy="2590800"/>
          </a:xfrm>
          <a:prstGeom prst="rect">
            <a:avLst/>
          </a:prstGeom>
          <a:solidFill>
            <a:schemeClr val="bg2">
              <a:lumMod val="9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accent2">
                    <a:lumMod val="50000"/>
                  </a:schemeClr>
                </a:solidFill>
                <a:latin typeface="Arial" pitchFamily="34" charset="0"/>
                <a:cs typeface="Arial" pitchFamily="34" charset="0"/>
              </a:rPr>
              <a:t>Cost of goods sold incurred (asset decreased) to a customer.</a:t>
            </a:r>
          </a:p>
        </p:txBody>
      </p:sp>
      <p:cxnSp>
        <p:nvCxnSpPr>
          <p:cNvPr id="15" name="Elbow Connector 14"/>
          <p:cNvCxnSpPr>
            <a:stCxn id="7" idx="2"/>
            <a:endCxn id="12" idx="0"/>
          </p:cNvCxnSpPr>
          <p:nvPr/>
        </p:nvCxnSpPr>
        <p:spPr>
          <a:xfrm rot="5400000">
            <a:off x="3072259" y="2195959"/>
            <a:ext cx="1056382" cy="1866900"/>
          </a:xfrm>
          <a:prstGeom prst="bentConnector3">
            <a:avLst>
              <a:gd name="adj1" fmla="val 50000"/>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7" idx="2"/>
            <a:endCxn id="13" idx="0"/>
          </p:cNvCxnSpPr>
          <p:nvPr/>
        </p:nvCxnSpPr>
        <p:spPr>
          <a:xfrm rot="16200000" flipH="1">
            <a:off x="4996309" y="2138809"/>
            <a:ext cx="1056382" cy="1981200"/>
          </a:xfrm>
          <a:prstGeom prst="bentConnector3">
            <a:avLst>
              <a:gd name="adj1" fmla="val 50000"/>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a:xfrm>
            <a:off x="6858000" y="6429191"/>
            <a:ext cx="2133600" cy="365125"/>
          </a:xfrm>
        </p:spPr>
        <p:txBody>
          <a:bodyPr/>
          <a:lstStyle/>
          <a:p>
            <a:pPr>
              <a:defRPr/>
            </a:pPr>
            <a:r>
              <a:rPr lang="en-US" dirty="0"/>
              <a:t>4-</a:t>
            </a:r>
            <a:fld id="{503C3CBC-2085-44FA-9ACE-00A0DEA6925A}" type="slidenum">
              <a:rPr lang="en-US" smtClean="0"/>
              <a:pPr>
                <a:defRPr/>
              </a:pPr>
              <a:t>26</a:t>
            </a:fld>
            <a:endParaRPr lang="en-US" dirty="0"/>
          </a:p>
        </p:txBody>
      </p:sp>
      <p:sp>
        <p:nvSpPr>
          <p:cNvPr id="11" name="Rounded Rectangle 10"/>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sp>
        <p:nvSpPr>
          <p:cNvPr id="16" name="Rectangle 15"/>
          <p:cNvSpPr>
            <a:spLocks noGrp="1" noChangeArrowheads="1"/>
          </p:cNvSpPr>
          <p:nvPr/>
        </p:nvSpPr>
        <p:spPr bwMode="auto">
          <a:xfrm>
            <a:off x="6594535" y="649287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4294967295"/>
          </p:nvPr>
        </p:nvSpPr>
        <p:spPr>
          <a:xfrm>
            <a:off x="191437" y="1574936"/>
            <a:ext cx="8761125" cy="934453"/>
          </a:xfrm>
          <a:solidFill>
            <a:schemeClr val="bg2">
              <a:lumMod val="90000"/>
            </a:schemeClr>
          </a:solidFill>
          <a:ln w="12700">
            <a:solidFill>
              <a:schemeClr val="tx1"/>
            </a:solidFill>
          </a:ln>
        </p:spPr>
        <p:txBody>
          <a:bodyPr lIns="90488" tIns="44450" rIns="90488" bIns="44450"/>
          <a:lstStyle/>
          <a:p>
            <a:pPr algn="ctr" eaLnBrk="1" hangingPunct="1">
              <a:lnSpc>
                <a:spcPct val="90000"/>
              </a:lnSpc>
              <a:buFont typeface="Wingdings" pitchFamily="2" charset="2"/>
              <a:buNone/>
              <a:defRPr/>
            </a:pPr>
            <a:r>
              <a:rPr lang="en-US" dirty="0">
                <a:solidFill>
                  <a:schemeClr val="accent2">
                    <a:lumMod val="50000"/>
                  </a:schemeClr>
                </a:solidFill>
              </a:rPr>
              <a:t>   Z-Mart sold $1,000 of merchandise on credit. The merchandise has a cost basis to Z-Mart of $300. </a:t>
            </a:r>
          </a:p>
        </p:txBody>
      </p:sp>
      <p:sp>
        <p:nvSpPr>
          <p:cNvPr id="203779" name="Rectangle 2"/>
          <p:cNvSpPr>
            <a:spLocks noGrp="1" noChangeArrowheads="1"/>
          </p:cNvSpPr>
          <p:nvPr>
            <p:ph type="title"/>
          </p:nvPr>
        </p:nvSpPr>
        <p:spPr>
          <a:xfrm>
            <a:off x="931863" y="457200"/>
            <a:ext cx="7158037" cy="990600"/>
          </a:xfrm>
        </p:spPr>
        <p:txBody>
          <a:bodyPr/>
          <a:lstStyle/>
          <a:p>
            <a:pPr eaLnBrk="1" hangingPunct="1"/>
            <a:r>
              <a:rPr lang="en-US" altLang="en-US" b="1" dirty="0"/>
              <a:t>Sales </a:t>
            </a:r>
            <a:r>
              <a:rPr lang="en-US" altLang="en-US" b="1" u="sng" dirty="0"/>
              <a:t>without</a:t>
            </a:r>
            <a:r>
              <a:rPr lang="en-US" altLang="en-US" b="1" dirty="0"/>
              <a:t> Cash Discounts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a:xfrm>
            <a:off x="6818961" y="6456674"/>
            <a:ext cx="2133600" cy="365125"/>
          </a:xfrm>
        </p:spPr>
        <p:txBody>
          <a:bodyPr/>
          <a:lstStyle/>
          <a:p>
            <a:pPr>
              <a:defRPr/>
            </a:pPr>
            <a:r>
              <a:rPr lang="en-US" dirty="0"/>
              <a:t>4-</a:t>
            </a:r>
            <a:fld id="{503C3CBC-2085-44FA-9ACE-00A0DEA6925A}" type="slidenum">
              <a:rPr lang="en-US" smtClean="0"/>
              <a:pPr>
                <a:defRPr/>
              </a:pPr>
              <a:t>27</a:t>
            </a:fld>
            <a:endParaRPr lang="en-US" dirty="0"/>
          </a:p>
        </p:txBody>
      </p:sp>
      <p:sp>
        <p:nvSpPr>
          <p:cNvPr id="9" name="Rounded Rectangle 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sp>
        <p:nvSpPr>
          <p:cNvPr id="10" name="Rectangle 3"/>
          <p:cNvSpPr txBox="1">
            <a:spLocks noChangeArrowheads="1"/>
          </p:cNvSpPr>
          <p:nvPr/>
        </p:nvSpPr>
        <p:spPr bwMode="auto">
          <a:xfrm>
            <a:off x="191436" y="2791098"/>
            <a:ext cx="8761125" cy="596459"/>
          </a:xfrm>
          <a:prstGeom prst="rect">
            <a:avLst/>
          </a:prstGeom>
          <a:solidFill>
            <a:schemeClr val="accent3">
              <a:lumMod val="40000"/>
              <a:lumOff val="60000"/>
            </a:schemeClr>
          </a:solidFill>
          <a:ln w="12700">
            <a:solidFill>
              <a:schemeClr val="tx1"/>
            </a:solid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lnSpc>
                <a:spcPct val="90000"/>
              </a:lnSpc>
              <a:buFont typeface="Wingdings" pitchFamily="2" charset="2"/>
              <a:buNone/>
              <a:defRPr/>
            </a:pPr>
            <a:r>
              <a:rPr lang="en-US" dirty="0">
                <a:solidFill>
                  <a:schemeClr val="accent2">
                    <a:lumMod val="50000"/>
                  </a:schemeClr>
                </a:solidFill>
              </a:rPr>
              <a:t>Revenue side journal entry:</a:t>
            </a:r>
          </a:p>
        </p:txBody>
      </p:sp>
      <p:sp>
        <p:nvSpPr>
          <p:cNvPr id="11" name="Rectangle 3"/>
          <p:cNvSpPr txBox="1">
            <a:spLocks noChangeArrowheads="1"/>
          </p:cNvSpPr>
          <p:nvPr/>
        </p:nvSpPr>
        <p:spPr bwMode="auto">
          <a:xfrm>
            <a:off x="191435" y="4623886"/>
            <a:ext cx="8761126" cy="596459"/>
          </a:xfrm>
          <a:prstGeom prst="rect">
            <a:avLst/>
          </a:prstGeom>
          <a:solidFill>
            <a:schemeClr val="accent2">
              <a:lumMod val="40000"/>
              <a:lumOff val="60000"/>
            </a:schemeClr>
          </a:solidFill>
          <a:ln w="12700">
            <a:solidFill>
              <a:schemeClr val="tx1"/>
            </a:solid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lnSpc>
                <a:spcPct val="90000"/>
              </a:lnSpc>
              <a:buFont typeface="Wingdings" pitchFamily="2" charset="2"/>
              <a:buNone/>
              <a:defRPr/>
            </a:pPr>
            <a:r>
              <a:rPr lang="en-US" dirty="0">
                <a:solidFill>
                  <a:schemeClr val="accent2">
                    <a:lumMod val="50000"/>
                  </a:schemeClr>
                </a:solidFill>
              </a:rPr>
              <a:t>Cost side journal entry:</a:t>
            </a:r>
          </a:p>
        </p:txBody>
      </p:sp>
      <p:sp>
        <p:nvSpPr>
          <p:cNvPr id="13" name="Rectangle 12"/>
          <p:cNvSpPr>
            <a:spLocks noGrp="1" noChangeArrowheads="1"/>
          </p:cNvSpPr>
          <p:nvPr/>
        </p:nvSpPr>
        <p:spPr bwMode="auto">
          <a:xfrm>
            <a:off x="6587447" y="649287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a16="http://schemas.microsoft.com/office/drawing/2014/main" xmlns="" id="{53EEAA53-D190-4C5A-B833-85A0EE7FBBCC}"/>
              </a:ext>
            </a:extLst>
          </p:cNvPr>
          <p:cNvPicPr>
            <a:picLocks noChangeAspect="1"/>
          </p:cNvPicPr>
          <p:nvPr/>
        </p:nvPicPr>
        <p:blipFill>
          <a:blip r:embed="rId3"/>
          <a:stretch>
            <a:fillRect/>
          </a:stretch>
        </p:blipFill>
        <p:spPr>
          <a:xfrm>
            <a:off x="752454" y="3621585"/>
            <a:ext cx="7639092" cy="822671"/>
          </a:xfrm>
          <a:prstGeom prst="rect">
            <a:avLst/>
          </a:prstGeom>
        </p:spPr>
      </p:pic>
      <p:pic>
        <p:nvPicPr>
          <p:cNvPr id="5" name="Picture 4">
            <a:extLst>
              <a:ext uri="{FF2B5EF4-FFF2-40B4-BE49-F238E27FC236}">
                <a16:creationId xmlns:a16="http://schemas.microsoft.com/office/drawing/2014/main" xmlns="" id="{FF2F3814-D286-4BF1-82D8-112D8356CA96}"/>
              </a:ext>
            </a:extLst>
          </p:cNvPr>
          <p:cNvPicPr>
            <a:picLocks noChangeAspect="1"/>
          </p:cNvPicPr>
          <p:nvPr/>
        </p:nvPicPr>
        <p:blipFill>
          <a:blip r:embed="rId4"/>
          <a:stretch>
            <a:fillRect/>
          </a:stretch>
        </p:blipFill>
        <p:spPr>
          <a:xfrm>
            <a:off x="798792" y="5335688"/>
            <a:ext cx="7424177" cy="771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931863" y="457200"/>
            <a:ext cx="7158037" cy="914400"/>
          </a:xfrm>
        </p:spPr>
        <p:txBody>
          <a:bodyPr/>
          <a:lstStyle/>
          <a:p>
            <a:pPr eaLnBrk="1" hangingPunct="1"/>
            <a:r>
              <a:rPr lang="en-US" altLang="en-US" b="1" dirty="0"/>
              <a:t>Sales Discounts</a:t>
            </a:r>
          </a:p>
        </p:txBody>
      </p:sp>
      <p:sp>
        <p:nvSpPr>
          <p:cNvPr id="197636" name="TextBox 9"/>
          <p:cNvSpPr txBox="1">
            <a:spLocks noChangeArrowheads="1"/>
          </p:cNvSpPr>
          <p:nvPr/>
        </p:nvSpPr>
        <p:spPr bwMode="auto">
          <a:xfrm>
            <a:off x="0" y="1600200"/>
            <a:ext cx="9144000" cy="1200150"/>
          </a:xfrm>
          <a:prstGeom prst="rect">
            <a:avLst/>
          </a:prstGeom>
          <a:noFill/>
          <a:ln w="9525">
            <a:noFill/>
            <a:miter lim="800000"/>
            <a:headEnd/>
            <a:tailEnd/>
          </a:ln>
        </p:spPr>
        <p:txBody>
          <a:bodyPr>
            <a:spAutoFit/>
          </a:bodyPr>
          <a:lstStyle/>
          <a:p>
            <a:pPr algn="ctr"/>
            <a:r>
              <a:rPr lang="en-US" altLang="en-US" sz="2400" b="1" dirty="0">
                <a:solidFill>
                  <a:srgbClr val="C00000"/>
                </a:solidFill>
              </a:rPr>
              <a:t>Sales discounts on credit sales can benefit a seller by decreasing the delay in receiving cash and reducing future collection efforts</a:t>
            </a:r>
            <a:r>
              <a:rPr lang="en-US" altLang="en-US" sz="2400" b="1" dirty="0">
                <a:solidFill>
                  <a:srgbClr val="7030A0"/>
                </a:solidFill>
              </a:rPr>
              <a:t>. </a:t>
            </a:r>
          </a:p>
        </p:txBody>
      </p:sp>
      <p:pic>
        <p:nvPicPr>
          <p:cNvPr id="197637" name="Picture 2"/>
          <p:cNvPicPr>
            <a:picLocks noChangeAspect="1" noChangeArrowheads="1"/>
          </p:cNvPicPr>
          <p:nvPr/>
        </p:nvPicPr>
        <p:blipFill>
          <a:blip r:embed="rId3" cstate="print"/>
          <a:srcRect/>
          <a:stretch>
            <a:fillRect/>
          </a:stretch>
        </p:blipFill>
        <p:spPr bwMode="auto">
          <a:xfrm>
            <a:off x="304800" y="3209925"/>
            <a:ext cx="8610600" cy="3038475"/>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a:xfrm>
            <a:off x="6858000" y="6444067"/>
            <a:ext cx="2133600" cy="365125"/>
          </a:xfrm>
        </p:spPr>
        <p:txBody>
          <a:bodyPr/>
          <a:lstStyle/>
          <a:p>
            <a:pPr>
              <a:defRPr/>
            </a:pPr>
            <a:r>
              <a:rPr lang="en-US" dirty="0"/>
              <a:t>4-</a:t>
            </a:r>
            <a:fld id="{503C3CBC-2085-44FA-9ACE-00A0DEA6925A}" type="slidenum">
              <a:rPr lang="en-US" smtClean="0"/>
              <a:pPr>
                <a:defRPr/>
              </a:pPr>
              <a:t>28</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sp>
        <p:nvSpPr>
          <p:cNvPr id="10" name="Rectangle 9"/>
          <p:cNvSpPr>
            <a:spLocks noGrp="1" noChangeArrowheads="1"/>
          </p:cNvSpPr>
          <p:nvPr/>
        </p:nvSpPr>
        <p:spPr bwMode="auto">
          <a:xfrm>
            <a:off x="6585098" y="651233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TextBox 8">
            <a:extLst>
              <a:ext uri="{FF2B5EF4-FFF2-40B4-BE49-F238E27FC236}">
                <a16:creationId xmlns:a16="http://schemas.microsoft.com/office/drawing/2014/main" xmlns="" id="{450AB2C2-5C9E-4CFC-B79C-588DFF4E0E6F}"/>
              </a:ext>
            </a:extLst>
          </p:cNvPr>
          <p:cNvSpPr txBox="1"/>
          <p:nvPr/>
        </p:nvSpPr>
        <p:spPr>
          <a:xfrm>
            <a:off x="7620000" y="26302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588566" y="1186161"/>
            <a:ext cx="8077200" cy="381000"/>
          </a:xfrm>
          <a:solidFill>
            <a:schemeClr val="accent4">
              <a:lumMod val="20000"/>
              <a:lumOff val="80000"/>
            </a:schemeClr>
          </a:solidFill>
          <a:ln w="12700">
            <a:solidFill>
              <a:schemeClr val="accent2">
                <a:lumMod val="50000"/>
              </a:schemeClr>
            </a:solidFill>
          </a:ln>
        </p:spPr>
        <p:txBody>
          <a:bodyPr lIns="90488" tIns="44450" rIns="90488" bIns="44450"/>
          <a:lstStyle/>
          <a:p>
            <a:pPr algn="ctr" eaLnBrk="1" hangingPunct="1">
              <a:buFont typeface="Wingdings" pitchFamily="2" charset="2"/>
              <a:buNone/>
              <a:defRPr/>
            </a:pPr>
            <a:r>
              <a:rPr lang="en-US" sz="2400" dirty="0">
                <a:solidFill>
                  <a:schemeClr val="accent2">
                    <a:lumMod val="50000"/>
                  </a:schemeClr>
                </a:solidFill>
              </a:rPr>
              <a:t>Z-Mart completes a $1,000 credit sale with terms of 2/10, n/45.</a:t>
            </a:r>
          </a:p>
        </p:txBody>
      </p:sp>
      <p:sp>
        <p:nvSpPr>
          <p:cNvPr id="205827" name="Rectangle 2"/>
          <p:cNvSpPr>
            <a:spLocks noGrp="1" noChangeArrowheads="1"/>
          </p:cNvSpPr>
          <p:nvPr>
            <p:ph type="title"/>
          </p:nvPr>
        </p:nvSpPr>
        <p:spPr>
          <a:xfrm>
            <a:off x="931863" y="457200"/>
            <a:ext cx="7158037" cy="685800"/>
          </a:xfrm>
        </p:spPr>
        <p:txBody>
          <a:bodyPr/>
          <a:lstStyle/>
          <a:p>
            <a:pPr eaLnBrk="1" hangingPunct="1"/>
            <a:r>
              <a:rPr lang="en-US" altLang="en-US" b="1" dirty="0"/>
              <a:t>Sales </a:t>
            </a:r>
            <a:r>
              <a:rPr lang="en-US" altLang="en-US" b="1" u="sng" dirty="0"/>
              <a:t>with </a:t>
            </a:r>
            <a:r>
              <a:rPr lang="en-US" altLang="en-US" b="1" dirty="0"/>
              <a:t>Cash Discounts</a:t>
            </a:r>
          </a:p>
        </p:txBody>
      </p:sp>
      <p:sp>
        <p:nvSpPr>
          <p:cNvPr id="9" name="Rectangle 3"/>
          <p:cNvSpPr txBox="1">
            <a:spLocks noChangeArrowheads="1"/>
          </p:cNvSpPr>
          <p:nvPr/>
        </p:nvSpPr>
        <p:spPr bwMode="auto">
          <a:xfrm>
            <a:off x="821702" y="3038246"/>
            <a:ext cx="6994343" cy="533400"/>
          </a:xfrm>
          <a:prstGeom prst="rect">
            <a:avLst/>
          </a:prstGeom>
          <a:solidFill>
            <a:schemeClr val="bg2">
              <a:lumMod val="90000"/>
            </a:schemeClr>
          </a:solidFill>
          <a:ln w="12700">
            <a:solidFill>
              <a:schemeClr val="accent2">
                <a:lumMod val="50000"/>
              </a:schemeClr>
            </a:solidFill>
            <a:miter lim="800000"/>
            <a:headEnd/>
            <a:tailEnd/>
          </a:ln>
        </p:spPr>
        <p:txBody>
          <a:bodyPr lIns="90488" tIns="44450" rIns="90488" bIns="44450"/>
          <a:lstStyle/>
          <a:p>
            <a:pPr marL="273050" indent="-273050" algn="ctr">
              <a:spcBef>
                <a:spcPts val="600"/>
              </a:spcBef>
              <a:buSzPct val="75000"/>
              <a:buFont typeface="Wingdings" pitchFamily="2" charset="2"/>
              <a:buNone/>
              <a:defRPr/>
            </a:pPr>
            <a:r>
              <a:rPr lang="en-US" sz="2400" dirty="0">
                <a:solidFill>
                  <a:schemeClr val="accent2">
                    <a:lumMod val="50000"/>
                  </a:schemeClr>
                </a:solidFill>
              </a:rPr>
              <a:t>Buyer pays </a:t>
            </a:r>
            <a:r>
              <a:rPr lang="en-US" sz="2400" u="sng" dirty="0">
                <a:solidFill>
                  <a:schemeClr val="accent2">
                    <a:lumMod val="50000"/>
                  </a:schemeClr>
                </a:solidFill>
              </a:rPr>
              <a:t>within</a:t>
            </a:r>
            <a:r>
              <a:rPr lang="en-US" sz="2400" dirty="0">
                <a:solidFill>
                  <a:schemeClr val="accent2">
                    <a:lumMod val="50000"/>
                  </a:schemeClr>
                </a:solidFill>
              </a:rPr>
              <a:t> discount period:</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3" name="Slide Number Placeholder 12"/>
          <p:cNvSpPr>
            <a:spLocks noGrp="1"/>
          </p:cNvSpPr>
          <p:nvPr>
            <p:ph type="sldNum" sz="quarter" idx="12"/>
          </p:nvPr>
        </p:nvSpPr>
        <p:spPr>
          <a:xfrm>
            <a:off x="6792125" y="6446235"/>
            <a:ext cx="2133600" cy="365125"/>
          </a:xfrm>
        </p:spPr>
        <p:txBody>
          <a:bodyPr/>
          <a:lstStyle/>
          <a:p>
            <a:pPr>
              <a:defRPr/>
            </a:pPr>
            <a:r>
              <a:rPr lang="en-US" dirty="0"/>
              <a:t>4-</a:t>
            </a:r>
            <a:fld id="{503C3CBC-2085-44FA-9ACE-00A0DEA6925A}" type="slidenum">
              <a:rPr lang="en-US" smtClean="0"/>
              <a:pPr>
                <a:defRPr/>
              </a:pPr>
              <a:t>29</a:t>
            </a:fld>
            <a:endParaRPr lang="en-US" dirty="0"/>
          </a:p>
        </p:txBody>
      </p:sp>
      <p:sp>
        <p:nvSpPr>
          <p:cNvPr id="14" name="Rounded Rectangle 13"/>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sp>
        <p:nvSpPr>
          <p:cNvPr id="15" name="Rectangle 3"/>
          <p:cNvSpPr txBox="1">
            <a:spLocks noChangeArrowheads="1"/>
          </p:cNvSpPr>
          <p:nvPr/>
        </p:nvSpPr>
        <p:spPr bwMode="auto">
          <a:xfrm>
            <a:off x="805206" y="4868233"/>
            <a:ext cx="7027337" cy="533400"/>
          </a:xfrm>
          <a:prstGeom prst="rect">
            <a:avLst/>
          </a:prstGeom>
          <a:solidFill>
            <a:schemeClr val="bg2">
              <a:lumMod val="90000"/>
            </a:schemeClr>
          </a:solidFill>
          <a:ln w="12700">
            <a:solidFill>
              <a:schemeClr val="accent2">
                <a:lumMod val="50000"/>
              </a:schemeClr>
            </a:solidFill>
            <a:miter lim="800000"/>
            <a:headEnd/>
            <a:tailEnd/>
          </a:ln>
        </p:spPr>
        <p:txBody>
          <a:bodyPr lIns="90488" tIns="44450" rIns="90488" bIns="44450"/>
          <a:lstStyle/>
          <a:p>
            <a:pPr marL="273050" indent="-273050" algn="ctr">
              <a:spcBef>
                <a:spcPts val="600"/>
              </a:spcBef>
              <a:buSzPct val="75000"/>
              <a:buFont typeface="Wingdings" pitchFamily="2" charset="2"/>
              <a:buNone/>
              <a:defRPr/>
            </a:pPr>
            <a:r>
              <a:rPr lang="en-US" sz="2400" dirty="0">
                <a:solidFill>
                  <a:schemeClr val="accent2">
                    <a:lumMod val="50000"/>
                  </a:schemeClr>
                </a:solidFill>
              </a:rPr>
              <a:t>Buyer pays </a:t>
            </a:r>
            <a:r>
              <a:rPr lang="en-US" sz="2400" u="sng" dirty="0">
                <a:solidFill>
                  <a:schemeClr val="accent2">
                    <a:lumMod val="50000"/>
                  </a:schemeClr>
                </a:solidFill>
              </a:rPr>
              <a:t>after</a:t>
            </a:r>
            <a:r>
              <a:rPr lang="en-US" sz="2400" dirty="0">
                <a:solidFill>
                  <a:schemeClr val="accent2">
                    <a:lumMod val="50000"/>
                  </a:schemeClr>
                </a:solidFill>
              </a:rPr>
              <a:t> discount period:</a:t>
            </a:r>
          </a:p>
        </p:txBody>
      </p:sp>
      <p:sp>
        <p:nvSpPr>
          <p:cNvPr id="17" name="Rectangle 16"/>
          <p:cNvSpPr>
            <a:spLocks noGrp="1" noChangeArrowheads="1"/>
          </p:cNvSpPr>
          <p:nvPr/>
        </p:nvSpPr>
        <p:spPr bwMode="auto">
          <a:xfrm>
            <a:off x="6594535" y="651449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5" name="Picture 4">
            <a:extLst>
              <a:ext uri="{FF2B5EF4-FFF2-40B4-BE49-F238E27FC236}">
                <a16:creationId xmlns:a16="http://schemas.microsoft.com/office/drawing/2014/main" xmlns="" id="{791CB600-A1C6-441C-973D-E16443B001D9}"/>
              </a:ext>
            </a:extLst>
          </p:cNvPr>
          <p:cNvPicPr>
            <a:picLocks noChangeAspect="1"/>
          </p:cNvPicPr>
          <p:nvPr/>
        </p:nvPicPr>
        <p:blipFill>
          <a:blip r:embed="rId3"/>
          <a:stretch>
            <a:fillRect/>
          </a:stretch>
        </p:blipFill>
        <p:spPr>
          <a:xfrm>
            <a:off x="1087497" y="1631792"/>
            <a:ext cx="6684903" cy="1359482"/>
          </a:xfrm>
          <a:prstGeom prst="rect">
            <a:avLst/>
          </a:prstGeom>
        </p:spPr>
      </p:pic>
      <p:pic>
        <p:nvPicPr>
          <p:cNvPr id="6" name="Picture 5">
            <a:extLst>
              <a:ext uri="{FF2B5EF4-FFF2-40B4-BE49-F238E27FC236}">
                <a16:creationId xmlns:a16="http://schemas.microsoft.com/office/drawing/2014/main" xmlns="" id="{A2E7F8E4-ADED-4EDE-BE63-6EDCB0D8B594}"/>
              </a:ext>
            </a:extLst>
          </p:cNvPr>
          <p:cNvPicPr>
            <a:picLocks noChangeAspect="1"/>
          </p:cNvPicPr>
          <p:nvPr/>
        </p:nvPicPr>
        <p:blipFill>
          <a:blip r:embed="rId4"/>
          <a:stretch>
            <a:fillRect/>
          </a:stretch>
        </p:blipFill>
        <p:spPr>
          <a:xfrm>
            <a:off x="1006521" y="3659148"/>
            <a:ext cx="6809524" cy="1114286"/>
          </a:xfrm>
          <a:prstGeom prst="rect">
            <a:avLst/>
          </a:prstGeom>
        </p:spPr>
      </p:pic>
      <p:pic>
        <p:nvPicPr>
          <p:cNvPr id="7" name="Picture 6">
            <a:extLst>
              <a:ext uri="{FF2B5EF4-FFF2-40B4-BE49-F238E27FC236}">
                <a16:creationId xmlns:a16="http://schemas.microsoft.com/office/drawing/2014/main" xmlns="" id="{95A80F67-E86C-4179-86EB-C4DF455A0BC3}"/>
              </a:ext>
            </a:extLst>
          </p:cNvPr>
          <p:cNvPicPr>
            <a:picLocks noChangeAspect="1"/>
          </p:cNvPicPr>
          <p:nvPr/>
        </p:nvPicPr>
        <p:blipFill>
          <a:blip r:embed="rId5"/>
          <a:stretch>
            <a:fillRect/>
          </a:stretch>
        </p:blipFill>
        <p:spPr>
          <a:xfrm>
            <a:off x="1087497" y="5497419"/>
            <a:ext cx="6771428" cy="771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1238250" y="2512747"/>
            <a:ext cx="6667500" cy="1131887"/>
          </a:xfrm>
        </p:spPr>
        <p:txBody>
          <a:bodyPr/>
          <a:lstStyle/>
          <a:p>
            <a:r>
              <a:rPr lang="en-US" altLang="en-US" dirty="0"/>
              <a:t/>
            </a:r>
            <a:br>
              <a:rPr lang="en-US" altLang="en-US" dirty="0"/>
            </a:br>
            <a:r>
              <a:rPr lang="en-US" altLang="en-US" dirty="0"/>
              <a:t/>
            </a:r>
            <a:br>
              <a:rPr lang="en-US" altLang="en-US" dirty="0"/>
            </a:br>
            <a:r>
              <a:rPr lang="en-US" dirty="0">
                <a:solidFill>
                  <a:prstClr val="black"/>
                </a:solidFill>
              </a:rPr>
              <a:t>Describe merchandising activities and cost flows.</a:t>
            </a:r>
            <a:br>
              <a:rPr lang="en-US" dirty="0">
                <a:solidFill>
                  <a:prstClr val="black"/>
                </a:solidFill>
              </a:rPr>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657318"/>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14400" y="3792008"/>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r>
              <a:rPr lang="en-US" dirty="0"/>
              <a:t>4-</a:t>
            </a:r>
            <a:fld id="{389021C6-BF4E-47D5-A0FD-A156D54A87E1}" type="slidenum">
              <a:rPr lang="en-US" smtClean="0"/>
              <a:pPr>
                <a:defRPr/>
              </a:pPr>
              <a:t>3</a:t>
            </a:fld>
            <a:endParaRPr lang="en-US" dirty="0"/>
          </a:p>
        </p:txBody>
      </p:sp>
      <p:sp>
        <p:nvSpPr>
          <p:cNvPr id="9" name="TextBox 8"/>
          <p:cNvSpPr txBox="1"/>
          <p:nvPr/>
        </p:nvSpPr>
        <p:spPr>
          <a:xfrm>
            <a:off x="2209800" y="760364"/>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C1</a:t>
            </a:r>
            <a:endParaRPr lang="en-US" sz="4400" dirty="0">
              <a:solidFill>
                <a:prstClr val="black"/>
              </a:solidFill>
              <a:latin typeface="Calibri"/>
            </a:endParaRPr>
          </a:p>
        </p:txBody>
      </p:sp>
      <p:sp>
        <p:nvSpPr>
          <p:cNvPr id="11" name="Rectangle 10"/>
          <p:cNvSpPr>
            <a:spLocks noGrp="1" noChangeArrowheads="1"/>
          </p:cNvSpPr>
          <p:nvPr/>
        </p:nvSpPr>
        <p:spPr bwMode="auto">
          <a:xfrm>
            <a:off x="63849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931863" y="457200"/>
            <a:ext cx="7158037" cy="1066800"/>
          </a:xfrm>
        </p:spPr>
        <p:txBody>
          <a:bodyPr/>
          <a:lstStyle/>
          <a:p>
            <a:pPr eaLnBrk="1" hangingPunct="1"/>
            <a:r>
              <a:rPr lang="en-US" altLang="en-US" b="1" dirty="0"/>
              <a:t>Sales Returns and Allowances</a:t>
            </a:r>
          </a:p>
        </p:txBody>
      </p:sp>
      <p:sp>
        <p:nvSpPr>
          <p:cNvPr id="8" name="TextBox 7"/>
          <p:cNvSpPr txBox="1"/>
          <p:nvPr/>
        </p:nvSpPr>
        <p:spPr>
          <a:xfrm>
            <a:off x="304800" y="1676400"/>
            <a:ext cx="8534400" cy="1570038"/>
          </a:xfrm>
          <a:prstGeom prst="rect">
            <a:avLst/>
          </a:prstGeom>
          <a:noFill/>
        </p:spPr>
        <p:txBody>
          <a:bodyPr>
            <a:spAutoFit/>
          </a:bodyPr>
          <a:lstStyle/>
          <a:p>
            <a:pPr algn="ctr">
              <a:defRPr/>
            </a:pPr>
            <a:r>
              <a:rPr lang="en-US" sz="3200" dirty="0">
                <a:solidFill>
                  <a:schemeClr val="accent2">
                    <a:lumMod val="50000"/>
                  </a:schemeClr>
                </a:solidFill>
                <a:latin typeface="Arial" charset="0"/>
              </a:rPr>
              <a:t>Sales returns and allowances usually involve dissatisfied customers and the possibility of lost future sales.</a:t>
            </a:r>
          </a:p>
        </p:txBody>
      </p:sp>
      <p:sp>
        <p:nvSpPr>
          <p:cNvPr id="9" name="Rectangle 8"/>
          <p:cNvSpPr/>
          <p:nvPr/>
        </p:nvSpPr>
        <p:spPr>
          <a:xfrm>
            <a:off x="838200" y="3429000"/>
            <a:ext cx="3505200" cy="2590800"/>
          </a:xfrm>
          <a:prstGeom prst="rect">
            <a:avLst/>
          </a:prstGeom>
          <a:solidFill>
            <a:schemeClr val="bg2">
              <a:lumMod val="9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accent2">
                    <a:lumMod val="50000"/>
                  </a:schemeClr>
                </a:solidFill>
                <a:latin typeface="Arial" pitchFamily="34" charset="0"/>
                <a:cs typeface="Arial" pitchFamily="34" charset="0"/>
              </a:rPr>
              <a:t>Sales returns refer to merchandise that customers return to the seller after a sale. </a:t>
            </a:r>
          </a:p>
        </p:txBody>
      </p:sp>
      <p:sp>
        <p:nvSpPr>
          <p:cNvPr id="10" name="Rectangle 9"/>
          <p:cNvSpPr/>
          <p:nvPr/>
        </p:nvSpPr>
        <p:spPr>
          <a:xfrm>
            <a:off x="4800600" y="3429000"/>
            <a:ext cx="3505200" cy="2590800"/>
          </a:xfrm>
          <a:prstGeom prst="rect">
            <a:avLst/>
          </a:prstGeom>
          <a:solidFill>
            <a:schemeClr val="bg2">
              <a:lumMod val="9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accent2">
                    <a:lumMod val="50000"/>
                  </a:schemeClr>
                </a:solidFill>
                <a:latin typeface="Arial" pitchFamily="34" charset="0"/>
                <a:cs typeface="Arial" pitchFamily="34" charset="0"/>
              </a:rPr>
              <a:t>Sales allowances refer to reductions in the selling price of merchandise sold to customers.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Slide Number Placeholder 10"/>
          <p:cNvSpPr>
            <a:spLocks noGrp="1"/>
          </p:cNvSpPr>
          <p:nvPr>
            <p:ph type="sldNum" sz="quarter" idx="12"/>
          </p:nvPr>
        </p:nvSpPr>
        <p:spPr>
          <a:xfrm>
            <a:off x="6781800" y="6424612"/>
            <a:ext cx="2133600" cy="365125"/>
          </a:xfrm>
        </p:spPr>
        <p:txBody>
          <a:bodyPr/>
          <a:lstStyle/>
          <a:p>
            <a:pPr>
              <a:defRPr/>
            </a:pPr>
            <a:r>
              <a:rPr lang="en-US" dirty="0"/>
              <a:t>4-</a:t>
            </a:r>
            <a:fld id="{503C3CBC-2085-44FA-9ACE-00A0DEA6925A}" type="slidenum">
              <a:rPr lang="en-US" smtClean="0"/>
              <a:pPr>
                <a:defRPr/>
              </a:pPr>
              <a:t>30</a:t>
            </a:fld>
            <a:endParaRPr lang="en-US" dirty="0"/>
          </a:p>
        </p:txBody>
      </p:sp>
      <p:sp>
        <p:nvSpPr>
          <p:cNvPr id="12" name="Rounded Rectangle 11"/>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sp>
        <p:nvSpPr>
          <p:cNvPr id="14" name="Rectangle 13"/>
          <p:cNvSpPr>
            <a:spLocks noGrp="1" noChangeArrowheads="1"/>
          </p:cNvSpPr>
          <p:nvPr/>
        </p:nvSpPr>
        <p:spPr bwMode="auto">
          <a:xfrm>
            <a:off x="6594535" y="649287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762000" y="1510067"/>
            <a:ext cx="7392703" cy="1059073"/>
          </a:xfrm>
          <a:solidFill>
            <a:schemeClr val="accent2">
              <a:lumMod val="40000"/>
              <a:lumOff val="60000"/>
            </a:schemeClr>
          </a:solidFill>
          <a:ln w="12700">
            <a:solidFill>
              <a:schemeClr val="tx1"/>
            </a:solidFill>
          </a:ln>
        </p:spPr>
        <p:txBody>
          <a:bodyPr lIns="90488" tIns="44450" rIns="90488" bIns="44450"/>
          <a:lstStyle/>
          <a:p>
            <a:pPr algn="ctr" eaLnBrk="1" hangingPunct="1">
              <a:buFont typeface="Wingdings" pitchFamily="2" charset="2"/>
              <a:buNone/>
              <a:defRPr/>
            </a:pPr>
            <a:r>
              <a:rPr lang="en-US" dirty="0">
                <a:solidFill>
                  <a:schemeClr val="accent2">
                    <a:lumMod val="50000"/>
                  </a:schemeClr>
                </a:solidFill>
              </a:rPr>
              <a:t>Customer returns merchandise which sold for $15 and cost $9.</a:t>
            </a:r>
          </a:p>
        </p:txBody>
      </p:sp>
      <p:sp>
        <p:nvSpPr>
          <p:cNvPr id="207875" name="Rectangle 2"/>
          <p:cNvSpPr>
            <a:spLocks noGrp="1" noChangeArrowheads="1"/>
          </p:cNvSpPr>
          <p:nvPr>
            <p:ph type="title"/>
          </p:nvPr>
        </p:nvSpPr>
        <p:spPr>
          <a:xfrm>
            <a:off x="328947" y="595667"/>
            <a:ext cx="8364537" cy="914400"/>
          </a:xfrm>
        </p:spPr>
        <p:txBody>
          <a:bodyPr/>
          <a:lstStyle/>
          <a:p>
            <a:pPr eaLnBrk="1" hangingPunct="1"/>
            <a:r>
              <a:rPr lang="en-US" altLang="en-US" b="1" dirty="0"/>
              <a:t>Sales </a:t>
            </a:r>
            <a:r>
              <a:rPr lang="en-US" altLang="en-US" b="1" u="sng" dirty="0"/>
              <a:t>with</a:t>
            </a:r>
            <a:r>
              <a:rPr lang="en-US" altLang="en-US" b="1" dirty="0"/>
              <a:t> Returns and Allowances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a:xfrm>
            <a:off x="6771034" y="6484143"/>
            <a:ext cx="2133600" cy="365125"/>
          </a:xfrm>
        </p:spPr>
        <p:txBody>
          <a:bodyPr/>
          <a:lstStyle/>
          <a:p>
            <a:pPr>
              <a:defRPr/>
            </a:pPr>
            <a:r>
              <a:rPr lang="en-US" dirty="0"/>
              <a:t>4-</a:t>
            </a:r>
            <a:fld id="{503C3CBC-2085-44FA-9ACE-00A0DEA6925A}" type="slidenum">
              <a:rPr lang="en-US" smtClean="0"/>
              <a:pPr>
                <a:defRPr/>
              </a:pPr>
              <a:t>31</a:t>
            </a:fld>
            <a:endParaRPr lang="en-US" dirty="0"/>
          </a:p>
        </p:txBody>
      </p:sp>
      <p:sp>
        <p:nvSpPr>
          <p:cNvPr id="9" name="Rounded Rectangle 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sp>
        <p:nvSpPr>
          <p:cNvPr id="11" name="Rectangle 3"/>
          <p:cNvSpPr txBox="1">
            <a:spLocks noChangeArrowheads="1"/>
          </p:cNvSpPr>
          <p:nvPr/>
        </p:nvSpPr>
        <p:spPr bwMode="auto">
          <a:xfrm>
            <a:off x="762000" y="4290244"/>
            <a:ext cx="7392703" cy="454432"/>
          </a:xfrm>
          <a:prstGeom prst="rect">
            <a:avLst/>
          </a:prstGeom>
          <a:solidFill>
            <a:schemeClr val="bg2">
              <a:lumMod val="90000"/>
            </a:schemeClr>
          </a:solidFill>
          <a:ln w="12700">
            <a:solidFill>
              <a:schemeClr val="accent2">
                <a:lumMod val="50000"/>
              </a:schemeClr>
            </a:solidFill>
            <a:miter lim="800000"/>
            <a:headEnd/>
            <a:tailEnd/>
          </a:ln>
        </p:spPr>
        <p:txBody>
          <a:bodyPr lIns="90488" tIns="44450" rIns="90488" bIns="44450"/>
          <a:lstStyle/>
          <a:p>
            <a:pPr marL="273050" indent="-273050" algn="ctr">
              <a:spcBef>
                <a:spcPts val="600"/>
              </a:spcBef>
              <a:buSzPct val="75000"/>
              <a:buFont typeface="Wingdings" pitchFamily="2" charset="2"/>
              <a:buNone/>
              <a:defRPr/>
            </a:pPr>
            <a:r>
              <a:rPr lang="en-US" sz="2400" dirty="0">
                <a:solidFill>
                  <a:schemeClr val="accent2">
                    <a:lumMod val="50000"/>
                  </a:schemeClr>
                </a:solidFill>
              </a:rPr>
              <a:t>Returned Goods - </a:t>
            </a:r>
            <a:r>
              <a:rPr lang="en-US" sz="2400" u="sng" dirty="0">
                <a:solidFill>
                  <a:schemeClr val="accent2">
                    <a:lumMod val="50000"/>
                  </a:schemeClr>
                </a:solidFill>
              </a:rPr>
              <a:t>Not</a:t>
            </a:r>
            <a:r>
              <a:rPr lang="en-US" sz="2400" dirty="0">
                <a:solidFill>
                  <a:schemeClr val="accent2">
                    <a:lumMod val="50000"/>
                  </a:schemeClr>
                </a:solidFill>
              </a:rPr>
              <a:t> Defective:</a:t>
            </a:r>
          </a:p>
        </p:txBody>
      </p:sp>
      <p:sp>
        <p:nvSpPr>
          <p:cNvPr id="14" name="Rectangle 13"/>
          <p:cNvSpPr>
            <a:spLocks noGrp="1" noChangeArrowheads="1"/>
          </p:cNvSpPr>
          <p:nvPr/>
        </p:nvSpPr>
        <p:spPr bwMode="auto">
          <a:xfrm>
            <a:off x="6610577" y="651313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a16="http://schemas.microsoft.com/office/drawing/2014/main" xmlns="" id="{BC3040E1-A110-47C2-B0EE-7390FC4DC374}"/>
              </a:ext>
            </a:extLst>
          </p:cNvPr>
          <p:cNvPicPr>
            <a:picLocks noChangeAspect="1"/>
          </p:cNvPicPr>
          <p:nvPr/>
        </p:nvPicPr>
        <p:blipFill>
          <a:blip r:embed="rId3"/>
          <a:stretch>
            <a:fillRect/>
          </a:stretch>
        </p:blipFill>
        <p:spPr>
          <a:xfrm>
            <a:off x="1216104" y="2910390"/>
            <a:ext cx="6412228" cy="914400"/>
          </a:xfrm>
          <a:prstGeom prst="rect">
            <a:avLst/>
          </a:prstGeom>
        </p:spPr>
      </p:pic>
      <p:pic>
        <p:nvPicPr>
          <p:cNvPr id="5" name="Picture 4">
            <a:extLst>
              <a:ext uri="{FF2B5EF4-FFF2-40B4-BE49-F238E27FC236}">
                <a16:creationId xmlns:a16="http://schemas.microsoft.com/office/drawing/2014/main" xmlns="" id="{1F43BECA-EC7F-4760-81DF-7F567730AD80}"/>
              </a:ext>
            </a:extLst>
          </p:cNvPr>
          <p:cNvPicPr>
            <a:picLocks noChangeAspect="1"/>
          </p:cNvPicPr>
          <p:nvPr/>
        </p:nvPicPr>
        <p:blipFill>
          <a:blip r:embed="rId4"/>
          <a:stretch>
            <a:fillRect/>
          </a:stretch>
        </p:blipFill>
        <p:spPr>
          <a:xfrm>
            <a:off x="1143000" y="4967203"/>
            <a:ext cx="6457623" cy="10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685800" y="2224188"/>
            <a:ext cx="7772400" cy="1981200"/>
          </a:xfrm>
          <a:solidFill>
            <a:schemeClr val="bg2">
              <a:lumMod val="90000"/>
            </a:schemeClr>
          </a:solidFill>
          <a:ln w="12700">
            <a:solidFill>
              <a:schemeClr val="accent2">
                <a:lumMod val="50000"/>
              </a:schemeClr>
            </a:solidFill>
          </a:ln>
        </p:spPr>
        <p:txBody>
          <a:bodyPr lIns="90488" tIns="44450" rIns="90488" bIns="44450"/>
          <a:lstStyle/>
          <a:p>
            <a:pPr algn="ctr" eaLnBrk="1" hangingPunct="1">
              <a:buFont typeface="Wingdings" pitchFamily="2" charset="2"/>
              <a:buNone/>
              <a:defRPr/>
            </a:pPr>
            <a:r>
              <a:rPr lang="en-US" dirty="0">
                <a:solidFill>
                  <a:schemeClr val="accent2">
                    <a:lumMod val="50000"/>
                  </a:schemeClr>
                </a:solidFill>
              </a:rPr>
              <a:t>   </a:t>
            </a:r>
            <a:r>
              <a:rPr lang="en-US" dirty="0"/>
              <a:t>Assume that $40 of the merchandise Z-Mart sold on November 12 is defective but the buyer decides to keep it because Z-Mart offers a $10 price reduction. </a:t>
            </a:r>
            <a:endParaRPr lang="en-US" dirty="0">
              <a:solidFill>
                <a:schemeClr val="accent2">
                  <a:lumMod val="50000"/>
                </a:schemeClr>
              </a:solidFill>
            </a:endParaRPr>
          </a:p>
        </p:txBody>
      </p:sp>
      <p:sp>
        <p:nvSpPr>
          <p:cNvPr id="208899" name="Rectangle 2"/>
          <p:cNvSpPr>
            <a:spLocks noGrp="1" noChangeArrowheads="1"/>
          </p:cNvSpPr>
          <p:nvPr>
            <p:ph type="title"/>
          </p:nvPr>
        </p:nvSpPr>
        <p:spPr>
          <a:xfrm>
            <a:off x="992980" y="898013"/>
            <a:ext cx="7158037" cy="914400"/>
          </a:xfrm>
        </p:spPr>
        <p:txBody>
          <a:bodyPr/>
          <a:lstStyle/>
          <a:p>
            <a:pPr eaLnBrk="1" hangingPunct="1"/>
            <a:r>
              <a:rPr lang="en-US" altLang="en-US" b="1" dirty="0"/>
              <a:t>Buyer Granted Allowance for Defective Goods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a:xfrm>
            <a:off x="6781800" y="6475081"/>
            <a:ext cx="2133600" cy="365125"/>
          </a:xfrm>
        </p:spPr>
        <p:txBody>
          <a:bodyPr/>
          <a:lstStyle/>
          <a:p>
            <a:pPr>
              <a:defRPr/>
            </a:pPr>
            <a:r>
              <a:rPr lang="en-US" dirty="0"/>
              <a:t>4-</a:t>
            </a:r>
            <a:fld id="{503C3CBC-2085-44FA-9ACE-00A0DEA6925A}" type="slidenum">
              <a:rPr lang="en-US" smtClean="0"/>
              <a:pPr>
                <a:defRPr/>
              </a:pPr>
              <a:t>32</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sp>
        <p:nvSpPr>
          <p:cNvPr id="10" name="Rectangle 9"/>
          <p:cNvSpPr>
            <a:spLocks noGrp="1" noChangeArrowheads="1"/>
          </p:cNvSpPr>
          <p:nvPr/>
        </p:nvSpPr>
        <p:spPr bwMode="auto">
          <a:xfrm>
            <a:off x="6590414" y="649287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3D15B36C-06D5-4E24-953A-7D3A2A3A97CF}"/>
              </a:ext>
            </a:extLst>
          </p:cNvPr>
          <p:cNvPicPr>
            <a:picLocks noChangeAspect="1"/>
          </p:cNvPicPr>
          <p:nvPr/>
        </p:nvPicPr>
        <p:blipFill>
          <a:blip r:embed="rId3"/>
          <a:stretch>
            <a:fillRect/>
          </a:stretch>
        </p:blipFill>
        <p:spPr>
          <a:xfrm>
            <a:off x="685800" y="4570951"/>
            <a:ext cx="7772399" cy="7359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212182"/>
            <a:ext cx="73152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solidFill>
                  <a:prstClr val="black"/>
                </a:solidFill>
              </a:rPr>
              <a:t>Prepare adjustments and close accounts for a merchandising company.</a:t>
            </a:r>
            <a:br>
              <a:rPr lang="en-US" dirty="0">
                <a:solidFill>
                  <a:prstClr val="black"/>
                </a:solidFill>
              </a:rPr>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818941"/>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14400" y="5105400"/>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r>
              <a:rPr lang="en-US" dirty="0"/>
              <a:t>4-</a:t>
            </a:r>
            <a:fld id="{5FA3E7DF-2538-4FB0-8C1F-3F1AF4B8EB7E}" type="slidenum">
              <a:rPr lang="en-US" smtClean="0"/>
              <a:pPr>
                <a:defRPr/>
              </a:pPr>
              <a:t>33</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P3</a:t>
            </a:r>
            <a:endParaRPr lang="en-US" sz="4400" dirty="0">
              <a:solidFill>
                <a:prstClr val="black"/>
              </a:solidFill>
              <a:latin typeface="Calibri"/>
            </a:endParaRPr>
          </a:p>
        </p:txBody>
      </p:sp>
      <p:sp>
        <p:nvSpPr>
          <p:cNvPr id="11" name="Rectangle 10"/>
          <p:cNvSpPr>
            <a:spLocks noGrp="1" noChangeArrowheads="1"/>
          </p:cNvSpPr>
          <p:nvPr/>
        </p:nvSpPr>
        <p:spPr bwMode="auto">
          <a:xfrm>
            <a:off x="6172200" y="638571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176164" y="842744"/>
            <a:ext cx="7467600" cy="744537"/>
          </a:xfrm>
        </p:spPr>
        <p:txBody>
          <a:bodyPr/>
          <a:lstStyle/>
          <a:p>
            <a:pPr eaLnBrk="1" hangingPunct="1"/>
            <a:r>
              <a:rPr lang="en-US" altLang="en-US" b="1" dirty="0"/>
              <a:t>Merchandising Cost Flow in the Accounting Cycle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a:xfrm>
            <a:off x="6780487" y="6475893"/>
            <a:ext cx="2133600" cy="365125"/>
          </a:xfrm>
        </p:spPr>
        <p:txBody>
          <a:bodyPr/>
          <a:lstStyle/>
          <a:p>
            <a:pPr>
              <a:defRPr/>
            </a:pPr>
            <a:r>
              <a:rPr lang="en-US" dirty="0"/>
              <a:t>5-</a:t>
            </a:r>
            <a:fld id="{503C3CBC-2085-44FA-9ACE-00A0DEA6925A}" type="slidenum">
              <a:rPr lang="en-US" smtClean="0"/>
              <a:pPr>
                <a:defRPr/>
              </a:pPr>
              <a:t>34</a:t>
            </a:fld>
            <a:endParaRPr lang="en-US" dirty="0"/>
          </a:p>
        </p:txBody>
      </p:sp>
      <p:sp>
        <p:nvSpPr>
          <p:cNvPr id="7" name="Rounded Rectangle 6"/>
          <p:cNvSpPr/>
          <p:nvPr/>
        </p:nvSpPr>
        <p:spPr>
          <a:xfrm>
            <a:off x="76200" y="6544949"/>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latin typeface="Calibri"/>
              </a:rPr>
              <a:t>Prepare adjustments and close accounts for a merchandising company.</a:t>
            </a:r>
          </a:p>
        </p:txBody>
      </p:sp>
      <p:sp>
        <p:nvSpPr>
          <p:cNvPr id="8" name="TextBox 7"/>
          <p:cNvSpPr txBox="1"/>
          <p:nvPr/>
        </p:nvSpPr>
        <p:spPr>
          <a:xfrm>
            <a:off x="7576964" y="148272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4.10</a:t>
            </a:r>
          </a:p>
        </p:txBody>
      </p:sp>
      <p:sp>
        <p:nvSpPr>
          <p:cNvPr id="10" name="Rectangle 9"/>
          <p:cNvSpPr>
            <a:spLocks noGrp="1" noChangeArrowheads="1"/>
          </p:cNvSpPr>
          <p:nvPr/>
        </p:nvSpPr>
        <p:spPr bwMode="auto">
          <a:xfrm>
            <a:off x="6494349" y="651678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p:cNvPicPr>
            <a:picLocks noChangeAspect="1"/>
          </p:cNvPicPr>
          <p:nvPr/>
        </p:nvPicPr>
        <p:blipFill>
          <a:blip r:embed="rId3"/>
          <a:stretch>
            <a:fillRect/>
          </a:stretch>
        </p:blipFill>
        <p:spPr>
          <a:xfrm>
            <a:off x="500728" y="2438400"/>
            <a:ext cx="8143036" cy="2519219"/>
          </a:xfrm>
          <a:prstGeom prst="rect">
            <a:avLst/>
          </a:prstGeom>
        </p:spPr>
      </p:pic>
    </p:spTree>
    <p:extLst>
      <p:ext uri="{BB962C8B-B14F-4D97-AF65-F5344CB8AC3E}">
        <p14:creationId xmlns:p14="http://schemas.microsoft.com/office/powerpoint/2010/main" val="305100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152401" y="509458"/>
            <a:ext cx="8801100" cy="785942"/>
          </a:xfrm>
        </p:spPr>
        <p:txBody>
          <a:bodyPr/>
          <a:lstStyle/>
          <a:p>
            <a:pPr eaLnBrk="1" hangingPunct="1"/>
            <a:r>
              <a:rPr lang="en-US" altLang="en-US" b="1" dirty="0"/>
              <a:t>Adjusting Entries for Merchandisers</a:t>
            </a:r>
          </a:p>
        </p:txBody>
      </p:sp>
      <p:sp>
        <p:nvSpPr>
          <p:cNvPr id="7" name="TextBox 6"/>
          <p:cNvSpPr txBox="1"/>
          <p:nvPr/>
        </p:nvSpPr>
        <p:spPr>
          <a:xfrm>
            <a:off x="238626" y="1707383"/>
            <a:ext cx="8458200" cy="461665"/>
          </a:xfrm>
          <a:prstGeom prst="rect">
            <a:avLst/>
          </a:prstGeom>
          <a:solidFill>
            <a:schemeClr val="bg2">
              <a:lumMod val="75000"/>
            </a:schemeClr>
          </a:solidFill>
          <a:ln>
            <a:solidFill>
              <a:schemeClr val="accent2">
                <a:lumMod val="50000"/>
              </a:schemeClr>
            </a:solidFill>
          </a:ln>
        </p:spPr>
        <p:txBody>
          <a:bodyPr wrap="square">
            <a:spAutoFit/>
          </a:bodyPr>
          <a:lstStyle/>
          <a:p>
            <a:pPr algn="ctr">
              <a:defRPr/>
            </a:pPr>
            <a:r>
              <a:rPr lang="en-US" sz="2400" b="1" dirty="0">
                <a:latin typeface="Arial" charset="0"/>
              </a:rPr>
              <a:t>Shrinkage: adjustment to reflect loss of merchandise: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a:xfrm>
            <a:off x="6819901" y="6424832"/>
            <a:ext cx="2133600" cy="365125"/>
          </a:xfrm>
        </p:spPr>
        <p:txBody>
          <a:bodyPr/>
          <a:lstStyle/>
          <a:p>
            <a:pPr>
              <a:defRPr/>
            </a:pPr>
            <a:r>
              <a:rPr lang="en-US" dirty="0"/>
              <a:t>4-</a:t>
            </a:r>
            <a:fld id="{503C3CBC-2085-44FA-9ACE-00A0DEA6925A}" type="slidenum">
              <a:rPr lang="en-US" smtClean="0"/>
              <a:pPr>
                <a:defRPr/>
              </a:pPr>
              <a:t>35</a:t>
            </a:fld>
            <a:endParaRPr lang="en-US" dirty="0"/>
          </a:p>
        </p:txBody>
      </p:sp>
      <p:sp>
        <p:nvSpPr>
          <p:cNvPr id="9" name="Rounded Rectangle 8"/>
          <p:cNvSpPr/>
          <p:nvPr/>
        </p:nvSpPr>
        <p:spPr>
          <a:xfrm>
            <a:off x="152401" y="6494352"/>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latin typeface="Calibri"/>
              </a:rPr>
              <a:t>Prepare adjustments and close accounts for a merchandising company.</a:t>
            </a:r>
          </a:p>
        </p:txBody>
      </p:sp>
      <p:sp>
        <p:nvSpPr>
          <p:cNvPr id="10" name="TextBox 9"/>
          <p:cNvSpPr txBox="1"/>
          <p:nvPr/>
        </p:nvSpPr>
        <p:spPr>
          <a:xfrm>
            <a:off x="294773" y="3702230"/>
            <a:ext cx="8458200" cy="2308324"/>
          </a:xfrm>
          <a:prstGeom prst="rect">
            <a:avLst/>
          </a:prstGeom>
          <a:solidFill>
            <a:schemeClr val="bg2">
              <a:lumMod val="75000"/>
            </a:schemeClr>
          </a:solidFill>
          <a:ln>
            <a:solidFill>
              <a:schemeClr val="accent2">
                <a:lumMod val="50000"/>
              </a:schemeClr>
            </a:solidFill>
          </a:ln>
        </p:spPr>
        <p:txBody>
          <a:bodyPr wrap="square">
            <a:spAutoFit/>
          </a:bodyPr>
          <a:lstStyle/>
          <a:p>
            <a:pPr algn="ctr">
              <a:defRPr/>
            </a:pPr>
            <a:r>
              <a:rPr lang="en-US" sz="2400" b="1" dirty="0">
                <a:latin typeface="Arial" charset="0"/>
              </a:rPr>
              <a:t>Sales Discounts and Returns and Allowances:</a:t>
            </a:r>
          </a:p>
          <a:p>
            <a:pPr algn="ctr">
              <a:defRPr/>
            </a:pPr>
            <a:r>
              <a:rPr lang="en-US" sz="2400" dirty="0">
                <a:latin typeface="Arial" charset="0"/>
              </a:rPr>
              <a:t>New revenue recognition rules require reporting of sales at net amount expected. Adjusting entries required for:</a:t>
            </a:r>
          </a:p>
          <a:p>
            <a:pPr marL="457200" indent="-457200">
              <a:buFont typeface="+mj-lt"/>
              <a:buAutoNum type="arabicPeriod"/>
              <a:defRPr/>
            </a:pPr>
            <a:r>
              <a:rPr lang="en-US" sz="2400" dirty="0">
                <a:latin typeface="Arial" charset="0"/>
              </a:rPr>
              <a:t>Expected sales discounts</a:t>
            </a:r>
          </a:p>
          <a:p>
            <a:pPr marL="457200" indent="-457200">
              <a:buFont typeface="+mj-lt"/>
              <a:buAutoNum type="arabicPeriod"/>
              <a:defRPr/>
            </a:pPr>
            <a:r>
              <a:rPr lang="en-US" sz="2400" dirty="0">
                <a:latin typeface="Arial" charset="0"/>
              </a:rPr>
              <a:t>Expected returns and allowances (revenue side)</a:t>
            </a:r>
          </a:p>
          <a:p>
            <a:pPr marL="457200" indent="-457200">
              <a:buFont typeface="+mj-lt"/>
              <a:buAutoNum type="arabicPeriod"/>
              <a:defRPr/>
            </a:pPr>
            <a:r>
              <a:rPr lang="en-US" sz="2400" dirty="0">
                <a:latin typeface="Arial" charset="0"/>
              </a:rPr>
              <a:t>Expected returns and allowances (cost side)</a:t>
            </a:r>
          </a:p>
        </p:txBody>
      </p:sp>
      <p:sp>
        <p:nvSpPr>
          <p:cNvPr id="12" name="Rectangle 11"/>
          <p:cNvSpPr>
            <a:spLocks noGrp="1" noChangeArrowheads="1"/>
          </p:cNvSpPr>
          <p:nvPr/>
        </p:nvSpPr>
        <p:spPr bwMode="auto">
          <a:xfrm>
            <a:off x="6594536" y="649265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C713D1C4-F8DB-46FB-8880-94302CF8C9E6}"/>
              </a:ext>
            </a:extLst>
          </p:cNvPr>
          <p:cNvPicPr>
            <a:picLocks noChangeAspect="1"/>
          </p:cNvPicPr>
          <p:nvPr/>
        </p:nvPicPr>
        <p:blipFill>
          <a:blip r:embed="rId3"/>
          <a:stretch>
            <a:fillRect/>
          </a:stretch>
        </p:blipFill>
        <p:spPr>
          <a:xfrm>
            <a:off x="533400" y="2389673"/>
            <a:ext cx="7844108" cy="9067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ltLang="en-US" b="1" dirty="0"/>
              <a:t>Closing Entries for Merchandisers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a:xfrm>
            <a:off x="6812575" y="6425406"/>
            <a:ext cx="2133600" cy="365125"/>
          </a:xfrm>
        </p:spPr>
        <p:txBody>
          <a:bodyPr/>
          <a:lstStyle/>
          <a:p>
            <a:pPr>
              <a:defRPr/>
            </a:pPr>
            <a:r>
              <a:rPr lang="en-US" dirty="0"/>
              <a:t>4-</a:t>
            </a:r>
            <a:fld id="{503C3CBC-2085-44FA-9ACE-00A0DEA6925A}" type="slidenum">
              <a:rPr lang="en-US" smtClean="0"/>
              <a:pPr>
                <a:defRPr/>
              </a:pPr>
              <a:t>36</a:t>
            </a:fld>
            <a:endParaRPr lang="en-US" dirty="0"/>
          </a:p>
        </p:txBody>
      </p:sp>
      <p:sp>
        <p:nvSpPr>
          <p:cNvPr id="7" name="Rounded Rectangle 6"/>
          <p:cNvSpPr/>
          <p:nvPr/>
        </p:nvSpPr>
        <p:spPr>
          <a:xfrm>
            <a:off x="152400" y="6494463"/>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latin typeface="Calibri"/>
              </a:rPr>
              <a:t>Prepare adjustments and close accounts for a merchandising company.</a:t>
            </a:r>
          </a:p>
        </p:txBody>
      </p:sp>
      <p:sp>
        <p:nvSpPr>
          <p:cNvPr id="8" name="TextBox 7"/>
          <p:cNvSpPr txBox="1"/>
          <p:nvPr/>
        </p:nvSpPr>
        <p:spPr>
          <a:xfrm>
            <a:off x="7914011" y="13348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4.11</a:t>
            </a:r>
          </a:p>
        </p:txBody>
      </p:sp>
      <p:sp>
        <p:nvSpPr>
          <p:cNvPr id="10" name="Rectangle 9"/>
          <p:cNvSpPr>
            <a:spLocks noGrp="1" noChangeArrowheads="1"/>
          </p:cNvSpPr>
          <p:nvPr/>
        </p:nvSpPr>
        <p:spPr bwMode="auto">
          <a:xfrm>
            <a:off x="6594535" y="645604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E719AED0-B59C-40A5-8906-35DD3A23BDC6}"/>
              </a:ext>
            </a:extLst>
          </p:cNvPr>
          <p:cNvPicPr>
            <a:picLocks noChangeAspect="1"/>
          </p:cNvPicPr>
          <p:nvPr/>
        </p:nvPicPr>
        <p:blipFill>
          <a:blip r:embed="rId3"/>
          <a:stretch>
            <a:fillRect/>
          </a:stretch>
        </p:blipFill>
        <p:spPr>
          <a:xfrm>
            <a:off x="977672" y="2014642"/>
            <a:ext cx="6936339" cy="43099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39F0BB-D50F-4A12-8014-B350016C8350}"/>
              </a:ext>
            </a:extLst>
          </p:cNvPr>
          <p:cNvSpPr>
            <a:spLocks noGrp="1"/>
          </p:cNvSpPr>
          <p:nvPr>
            <p:ph type="title"/>
          </p:nvPr>
        </p:nvSpPr>
        <p:spPr>
          <a:xfrm>
            <a:off x="609600" y="762000"/>
            <a:ext cx="8229600" cy="553771"/>
          </a:xfrm>
        </p:spPr>
        <p:txBody>
          <a:bodyPr/>
          <a:lstStyle/>
          <a:p>
            <a:r>
              <a:rPr lang="en-US" b="1" dirty="0"/>
              <a:t>Merchandising Entries Summary</a:t>
            </a:r>
          </a:p>
        </p:txBody>
      </p:sp>
      <p:sp>
        <p:nvSpPr>
          <p:cNvPr id="3" name="Slide Number Placeholder 2">
            <a:extLst>
              <a:ext uri="{FF2B5EF4-FFF2-40B4-BE49-F238E27FC236}">
                <a16:creationId xmlns:a16="http://schemas.microsoft.com/office/drawing/2014/main" xmlns="" id="{4C931288-1994-49F2-A32E-4A6C47EF995A}"/>
              </a:ext>
            </a:extLst>
          </p:cNvPr>
          <p:cNvSpPr>
            <a:spLocks noGrp="1"/>
          </p:cNvSpPr>
          <p:nvPr>
            <p:ph type="sldNum" sz="quarter" idx="12"/>
          </p:nvPr>
        </p:nvSpPr>
        <p:spPr/>
        <p:txBody>
          <a:bodyPr/>
          <a:lstStyle/>
          <a:p>
            <a:pPr>
              <a:defRPr/>
            </a:pPr>
            <a:r>
              <a:rPr lang="en-US" dirty="0"/>
              <a:t>4-</a:t>
            </a:r>
            <a:fld id="{503C3CBC-2085-44FA-9ACE-00A0DEA6925A}" type="slidenum">
              <a:rPr lang="en-US" smtClean="0"/>
              <a:pPr>
                <a:defRPr/>
              </a:pPr>
              <a:t>37</a:t>
            </a:fld>
            <a:endParaRPr lang="en-US" dirty="0"/>
          </a:p>
        </p:txBody>
      </p:sp>
      <p:sp>
        <p:nvSpPr>
          <p:cNvPr id="5" name="Rectangle 4">
            <a:extLst>
              <a:ext uri="{FF2B5EF4-FFF2-40B4-BE49-F238E27FC236}">
                <a16:creationId xmlns:a16="http://schemas.microsoft.com/office/drawing/2014/main" xmlns="" id="{35347040-9F2D-451C-AF2D-D9C6A085E37B}"/>
              </a:ext>
            </a:extLst>
          </p:cNvPr>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TextBox 6">
            <a:extLst>
              <a:ext uri="{FF2B5EF4-FFF2-40B4-BE49-F238E27FC236}">
                <a16:creationId xmlns:a16="http://schemas.microsoft.com/office/drawing/2014/main" xmlns="" id="{AFCEEBB3-63B3-4914-9B25-C6CDBD7A57B2}"/>
              </a:ext>
            </a:extLst>
          </p:cNvPr>
          <p:cNvSpPr txBox="1"/>
          <p:nvPr/>
        </p:nvSpPr>
        <p:spPr>
          <a:xfrm>
            <a:off x="7914011" y="155744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4.12</a:t>
            </a:r>
          </a:p>
        </p:txBody>
      </p:sp>
      <p:pic>
        <p:nvPicPr>
          <p:cNvPr id="8" name="Picture 7">
            <a:extLst>
              <a:ext uri="{FF2B5EF4-FFF2-40B4-BE49-F238E27FC236}">
                <a16:creationId xmlns:a16="http://schemas.microsoft.com/office/drawing/2014/main" xmlns="" id="{45D9231C-0B64-46AC-80FD-F483B97847F9}"/>
              </a:ext>
            </a:extLst>
          </p:cNvPr>
          <p:cNvPicPr>
            <a:picLocks noChangeAspect="1"/>
          </p:cNvPicPr>
          <p:nvPr/>
        </p:nvPicPr>
        <p:blipFill>
          <a:blip r:embed="rId3"/>
          <a:stretch>
            <a:fillRect/>
          </a:stretch>
        </p:blipFill>
        <p:spPr>
          <a:xfrm>
            <a:off x="1626403" y="1371600"/>
            <a:ext cx="5891194" cy="4909327"/>
          </a:xfrm>
          <a:prstGeom prst="rect">
            <a:avLst/>
          </a:prstGeom>
        </p:spPr>
      </p:pic>
      <p:sp>
        <p:nvSpPr>
          <p:cNvPr id="4" name="Rounded Rectangle 6">
            <a:extLst>
              <a:ext uri="{FF2B5EF4-FFF2-40B4-BE49-F238E27FC236}">
                <a16:creationId xmlns:a16="http://schemas.microsoft.com/office/drawing/2014/main" xmlns="" id="{708207D4-B203-40AE-93B7-A69B319ACC5E}"/>
              </a:ext>
            </a:extLst>
          </p:cNvPr>
          <p:cNvSpPr/>
          <p:nvPr/>
        </p:nvSpPr>
        <p:spPr>
          <a:xfrm>
            <a:off x="152400" y="6494463"/>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latin typeface="Calibri"/>
              </a:rPr>
              <a:t>Prepare adjustments and close accounts for a merchandising company.</a:t>
            </a:r>
          </a:p>
        </p:txBody>
      </p:sp>
    </p:spTree>
    <p:extLst>
      <p:ext uri="{BB962C8B-B14F-4D97-AF65-F5344CB8AC3E}">
        <p14:creationId xmlns:p14="http://schemas.microsoft.com/office/powerpoint/2010/main" val="1378895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39F0BB-D50F-4A12-8014-B350016C8350}"/>
              </a:ext>
            </a:extLst>
          </p:cNvPr>
          <p:cNvSpPr>
            <a:spLocks noGrp="1"/>
          </p:cNvSpPr>
          <p:nvPr>
            <p:ph type="title"/>
          </p:nvPr>
        </p:nvSpPr>
        <p:spPr>
          <a:xfrm>
            <a:off x="609600" y="990600"/>
            <a:ext cx="8229600" cy="553771"/>
          </a:xfrm>
        </p:spPr>
        <p:txBody>
          <a:bodyPr/>
          <a:lstStyle/>
          <a:p>
            <a:r>
              <a:rPr lang="en-US" b="1" dirty="0"/>
              <a:t>Adjusting and Closing: Merchandising Entries</a:t>
            </a:r>
          </a:p>
        </p:txBody>
      </p:sp>
      <p:sp>
        <p:nvSpPr>
          <p:cNvPr id="3" name="Slide Number Placeholder 2">
            <a:extLst>
              <a:ext uri="{FF2B5EF4-FFF2-40B4-BE49-F238E27FC236}">
                <a16:creationId xmlns:a16="http://schemas.microsoft.com/office/drawing/2014/main" xmlns="" id="{4C931288-1994-49F2-A32E-4A6C47EF995A}"/>
              </a:ext>
            </a:extLst>
          </p:cNvPr>
          <p:cNvSpPr>
            <a:spLocks noGrp="1"/>
          </p:cNvSpPr>
          <p:nvPr>
            <p:ph type="sldNum" sz="quarter" idx="12"/>
          </p:nvPr>
        </p:nvSpPr>
        <p:spPr/>
        <p:txBody>
          <a:bodyPr/>
          <a:lstStyle/>
          <a:p>
            <a:pPr>
              <a:defRPr/>
            </a:pPr>
            <a:r>
              <a:rPr lang="en-US" dirty="0"/>
              <a:t>4-</a:t>
            </a:r>
            <a:fld id="{503C3CBC-2085-44FA-9ACE-00A0DEA6925A}" type="slidenum">
              <a:rPr lang="en-US" smtClean="0"/>
              <a:pPr>
                <a:defRPr/>
              </a:pPr>
              <a:t>38</a:t>
            </a:fld>
            <a:endParaRPr lang="en-US" dirty="0"/>
          </a:p>
        </p:txBody>
      </p:sp>
      <p:sp>
        <p:nvSpPr>
          <p:cNvPr id="5" name="Rectangle 4">
            <a:extLst>
              <a:ext uri="{FF2B5EF4-FFF2-40B4-BE49-F238E27FC236}">
                <a16:creationId xmlns:a16="http://schemas.microsoft.com/office/drawing/2014/main" xmlns="" id="{35347040-9F2D-451C-AF2D-D9C6A085E37B}"/>
              </a:ext>
            </a:extLst>
          </p:cNvPr>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TextBox 6">
            <a:extLst>
              <a:ext uri="{FF2B5EF4-FFF2-40B4-BE49-F238E27FC236}">
                <a16:creationId xmlns:a16="http://schemas.microsoft.com/office/drawing/2014/main" xmlns="" id="{9CEB9530-2ECB-40D0-96E2-91126DCACE7C}"/>
              </a:ext>
            </a:extLst>
          </p:cNvPr>
          <p:cNvSpPr txBox="1"/>
          <p:nvPr/>
        </p:nvSpPr>
        <p:spPr>
          <a:xfrm>
            <a:off x="7798904" y="19050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4.12</a:t>
            </a:r>
          </a:p>
        </p:txBody>
      </p:sp>
      <p:pic>
        <p:nvPicPr>
          <p:cNvPr id="4" name="Picture 3">
            <a:extLst>
              <a:ext uri="{FF2B5EF4-FFF2-40B4-BE49-F238E27FC236}">
                <a16:creationId xmlns:a16="http://schemas.microsoft.com/office/drawing/2014/main" xmlns="" id="{3C65E5FC-B198-4606-927E-CB017BCFD1C2}"/>
              </a:ext>
            </a:extLst>
          </p:cNvPr>
          <p:cNvPicPr>
            <a:picLocks noChangeAspect="1"/>
          </p:cNvPicPr>
          <p:nvPr/>
        </p:nvPicPr>
        <p:blipFill>
          <a:blip r:embed="rId3"/>
          <a:stretch>
            <a:fillRect/>
          </a:stretch>
        </p:blipFill>
        <p:spPr>
          <a:xfrm>
            <a:off x="685800" y="2590800"/>
            <a:ext cx="7435081" cy="3403274"/>
          </a:xfrm>
          <a:prstGeom prst="rect">
            <a:avLst/>
          </a:prstGeom>
        </p:spPr>
      </p:pic>
      <p:sp>
        <p:nvSpPr>
          <p:cNvPr id="6" name="Rounded Rectangle 6">
            <a:extLst>
              <a:ext uri="{FF2B5EF4-FFF2-40B4-BE49-F238E27FC236}">
                <a16:creationId xmlns:a16="http://schemas.microsoft.com/office/drawing/2014/main" xmlns="" id="{18F1981D-0DC5-4EDA-9409-91915802AF50}"/>
              </a:ext>
            </a:extLst>
          </p:cNvPr>
          <p:cNvSpPr/>
          <p:nvPr/>
        </p:nvSpPr>
        <p:spPr>
          <a:xfrm>
            <a:off x="152400" y="6494463"/>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latin typeface="Calibri"/>
              </a:rPr>
              <a:t>Prepare adjustments and close accounts for a merchandising company.</a:t>
            </a:r>
          </a:p>
        </p:txBody>
      </p:sp>
    </p:spTree>
    <p:extLst>
      <p:ext uri="{BB962C8B-B14F-4D97-AF65-F5344CB8AC3E}">
        <p14:creationId xmlns:p14="http://schemas.microsoft.com/office/powerpoint/2010/main" val="2957443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38463" y="2133600"/>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rPr>
              <a:t>Define and prepare multiple-step and single-step income statements.</a:t>
            </a:r>
            <a:br>
              <a:rPr lang="en-US" dirty="0">
                <a:solidFill>
                  <a:prstClr val="black"/>
                </a:solidFill>
              </a:rPr>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898358" y="2035175"/>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38463" y="5268913"/>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a:xfrm>
            <a:off x="6553200" y="6356348"/>
            <a:ext cx="2133600" cy="365125"/>
          </a:xfrm>
        </p:spPr>
        <p:txBody>
          <a:bodyPr/>
          <a:lstStyle/>
          <a:p>
            <a:pPr>
              <a:defRPr/>
            </a:pPr>
            <a:r>
              <a:rPr lang="en-US" dirty="0"/>
              <a:t>4-</a:t>
            </a:r>
            <a:fld id="{828F0182-6B69-46EA-9DFB-DCF519B77602}" type="slidenum">
              <a:rPr lang="en-US" smtClean="0"/>
              <a:pPr>
                <a:defRPr/>
              </a:pPr>
              <a:t>39</a:t>
            </a:fld>
            <a:endParaRPr lang="en-US" dirty="0"/>
          </a:p>
        </p:txBody>
      </p:sp>
      <p:sp>
        <p:nvSpPr>
          <p:cNvPr id="9" name="TextBox 8"/>
          <p:cNvSpPr txBox="1"/>
          <p:nvPr/>
        </p:nvSpPr>
        <p:spPr>
          <a:xfrm>
            <a:off x="2209800" y="795281"/>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P4</a:t>
            </a:r>
            <a:endParaRPr lang="en-US" sz="4400" dirty="0">
              <a:solidFill>
                <a:prstClr val="black"/>
              </a:solidFill>
              <a:latin typeface="Calibri"/>
            </a:endParaRPr>
          </a:p>
        </p:txBody>
      </p:sp>
      <p:sp>
        <p:nvSpPr>
          <p:cNvPr id="11" name="Rectangle 10"/>
          <p:cNvSpPr>
            <a:spLocks noGrp="1" noChangeArrowheads="1"/>
          </p:cNvSpPr>
          <p:nvPr/>
        </p:nvSpPr>
        <p:spPr bwMode="auto">
          <a:xfrm>
            <a:off x="62484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body" idx="4294967295"/>
          </p:nvPr>
        </p:nvSpPr>
        <p:spPr>
          <a:xfrm>
            <a:off x="533400" y="2019211"/>
            <a:ext cx="7620000" cy="1066800"/>
          </a:xfrm>
          <a:solidFill>
            <a:srgbClr val="CCFFCC"/>
          </a:solidFill>
          <a:ln w="12700">
            <a:solidFill>
              <a:schemeClr val="tx1"/>
            </a:solidFill>
          </a:ln>
          <a:effectLst>
            <a:outerShdw dist="35921" dir="2700000" algn="ctr" rotWithShape="0">
              <a:schemeClr val="bg2"/>
            </a:outerShdw>
          </a:effectLst>
        </p:spPr>
        <p:txBody>
          <a:bodyPr lIns="90488" tIns="44450" rIns="90488" bIns="44450"/>
          <a:lstStyle/>
          <a:p>
            <a:pPr algn="ctr" eaLnBrk="1" hangingPunct="1">
              <a:lnSpc>
                <a:spcPct val="90000"/>
              </a:lnSpc>
              <a:spcBef>
                <a:spcPct val="10000"/>
              </a:spcBef>
              <a:buFont typeface="Wingdings" pitchFamily="2" charset="2"/>
              <a:buNone/>
            </a:pPr>
            <a:r>
              <a:rPr lang="en-US" altLang="en-US" sz="3600" b="1" dirty="0"/>
              <a:t>    Service companies </a:t>
            </a:r>
            <a:r>
              <a:rPr lang="en-US" altLang="en-US" sz="3600" b="1" dirty="0">
                <a:solidFill>
                  <a:srgbClr val="0070C0"/>
                </a:solidFill>
              </a:rPr>
              <a:t>sell time </a:t>
            </a:r>
            <a:r>
              <a:rPr lang="en-US" altLang="en-US" sz="3600" b="1" dirty="0"/>
              <a:t>to earn revenue.</a:t>
            </a:r>
            <a:r>
              <a:rPr lang="en-US" altLang="en-US" sz="4000" b="1" dirty="0"/>
              <a:t/>
            </a:r>
            <a:br>
              <a:rPr lang="en-US" altLang="en-US" sz="4000" b="1" dirty="0"/>
            </a:br>
            <a:endParaRPr lang="en-US" altLang="en-US" sz="4000" b="1" dirty="0"/>
          </a:p>
          <a:p>
            <a:pPr lvl="1" algn="ctr" eaLnBrk="1" hangingPunct="1">
              <a:lnSpc>
                <a:spcPct val="90000"/>
              </a:lnSpc>
              <a:spcBef>
                <a:spcPct val="10000"/>
              </a:spcBef>
              <a:buNone/>
            </a:pPr>
            <a:r>
              <a:rPr lang="en-US" altLang="en-US" b="1" dirty="0">
                <a:latin typeface="+mj-lt"/>
              </a:rPr>
              <a:t>Examples: Accounting firms, law firms, </a:t>
            </a:r>
          </a:p>
          <a:p>
            <a:pPr lvl="1" algn="ctr" eaLnBrk="1" hangingPunct="1">
              <a:lnSpc>
                <a:spcPct val="90000"/>
              </a:lnSpc>
              <a:spcBef>
                <a:spcPct val="10000"/>
              </a:spcBef>
              <a:buNone/>
            </a:pPr>
            <a:r>
              <a:rPr lang="en-US" altLang="en-US" b="1" dirty="0">
                <a:latin typeface="+mj-lt"/>
              </a:rPr>
              <a:t>and plumbing services</a:t>
            </a:r>
          </a:p>
          <a:p>
            <a:pPr lvl="1" algn="ctr" eaLnBrk="1" hangingPunct="1">
              <a:lnSpc>
                <a:spcPct val="90000"/>
              </a:lnSpc>
              <a:spcBef>
                <a:spcPct val="10000"/>
              </a:spcBef>
              <a:buFont typeface="Wingdings" pitchFamily="2" charset="2"/>
              <a:buNone/>
            </a:pPr>
            <a:endParaRPr lang="en-US" altLang="en-US" b="1" dirty="0">
              <a:latin typeface="Bookman"/>
            </a:endParaRPr>
          </a:p>
        </p:txBody>
      </p:sp>
      <p:sp>
        <p:nvSpPr>
          <p:cNvPr id="182275" name="Title 13"/>
          <p:cNvSpPr>
            <a:spLocks noGrp="1"/>
          </p:cNvSpPr>
          <p:nvPr>
            <p:ph type="title"/>
          </p:nvPr>
        </p:nvSpPr>
        <p:spPr>
          <a:xfrm>
            <a:off x="140369" y="685006"/>
            <a:ext cx="8991600" cy="1036638"/>
          </a:xfrm>
        </p:spPr>
        <p:txBody>
          <a:bodyPr/>
          <a:lstStyle/>
          <a:p>
            <a:r>
              <a:rPr lang="en-US" altLang="en-US" b="1" dirty="0"/>
              <a:t>Reporting Income for a </a:t>
            </a:r>
            <a:br>
              <a:rPr lang="en-US" altLang="en-US" b="1" dirty="0"/>
            </a:br>
            <a:r>
              <a:rPr lang="en-US" altLang="en-US" b="1" dirty="0"/>
              <a:t>Service Company</a:t>
            </a:r>
          </a:p>
        </p:txBody>
      </p:sp>
      <p:pic>
        <p:nvPicPr>
          <p:cNvPr id="182277" name="Picture 2"/>
          <p:cNvPicPr>
            <a:picLocks noChangeAspect="1" noChangeArrowheads="1"/>
          </p:cNvPicPr>
          <p:nvPr/>
        </p:nvPicPr>
        <p:blipFill>
          <a:blip r:embed="rId3" cstate="print"/>
          <a:srcRect/>
          <a:stretch>
            <a:fillRect/>
          </a:stretch>
        </p:blipFill>
        <p:spPr bwMode="auto">
          <a:xfrm>
            <a:off x="128337" y="4571823"/>
            <a:ext cx="8801100" cy="1343025"/>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a:xfrm>
            <a:off x="6540795" y="6294252"/>
            <a:ext cx="2133600" cy="365125"/>
          </a:xfrm>
        </p:spPr>
        <p:txBody>
          <a:bodyPr/>
          <a:lstStyle/>
          <a:p>
            <a:pPr>
              <a:defRPr/>
            </a:pPr>
            <a:r>
              <a:rPr lang="en-US" dirty="0"/>
              <a:t>4-</a:t>
            </a:r>
            <a:fld id="{503C3CBC-2085-44FA-9ACE-00A0DEA6925A}" type="slidenum">
              <a:rPr lang="en-US" smtClean="0"/>
              <a:pPr>
                <a:defRPr/>
              </a:pPr>
              <a:t>4</a:t>
            </a:fld>
            <a:endParaRPr lang="en-US" dirty="0"/>
          </a:p>
        </p:txBody>
      </p:sp>
      <p:sp>
        <p:nvSpPr>
          <p:cNvPr id="8" name="Rounded Rectangle 7"/>
          <p:cNvSpPr/>
          <p:nvPr/>
        </p:nvSpPr>
        <p:spPr>
          <a:xfrm>
            <a:off x="152400" y="6588232"/>
            <a:ext cx="4572000" cy="19198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merchandising activities and cost flows.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p:cNvSpPr>
            <a:spLocks noGrp="1" noChangeArrowheads="1"/>
          </p:cNvSpPr>
          <p:nvPr/>
        </p:nvSpPr>
        <p:spPr bwMode="auto">
          <a:xfrm>
            <a:off x="6400800" y="635963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TextBox 8">
            <a:extLst>
              <a:ext uri="{FF2B5EF4-FFF2-40B4-BE49-F238E27FC236}">
                <a16:creationId xmlns:a16="http://schemas.microsoft.com/office/drawing/2014/main" xmlns="" id="{552C0530-0741-4156-BB0B-3C543B23D68B}"/>
              </a:ext>
            </a:extLst>
          </p:cNvPr>
          <p:cNvSpPr txBox="1"/>
          <p:nvPr/>
        </p:nvSpPr>
        <p:spPr>
          <a:xfrm>
            <a:off x="7648074" y="38862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a:xfrm>
            <a:off x="6921398" y="6462014"/>
            <a:ext cx="2133600" cy="365125"/>
          </a:xfrm>
        </p:spPr>
        <p:txBody>
          <a:bodyPr/>
          <a:lstStyle/>
          <a:p>
            <a:pPr>
              <a:defRPr/>
            </a:pPr>
            <a:r>
              <a:rPr lang="en-US" dirty="0"/>
              <a:t>4-</a:t>
            </a:r>
            <a:fld id="{503C3CBC-2085-44FA-9ACE-00A0DEA6925A}" type="slidenum">
              <a:rPr lang="en-US" smtClean="0"/>
              <a:pPr>
                <a:defRPr/>
              </a:pPr>
              <a:t>40</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solidFill>
                  <a:prstClr val="black"/>
                </a:solidFill>
              </a:rPr>
              <a:t>Define and prepare multiple-step and single-step income statements.</a:t>
            </a:r>
            <a:endParaRPr lang="en-US" sz="1100" dirty="0">
              <a:solidFill>
                <a:prstClr val="black"/>
              </a:solidFill>
              <a:latin typeface="Calibri"/>
            </a:endParaRPr>
          </a:p>
        </p:txBody>
      </p:sp>
      <p:sp>
        <p:nvSpPr>
          <p:cNvPr id="8" name="Rectangle 2"/>
          <p:cNvSpPr>
            <a:spLocks noGrp="1" noChangeArrowheads="1"/>
          </p:cNvSpPr>
          <p:nvPr>
            <p:ph type="title"/>
          </p:nvPr>
        </p:nvSpPr>
        <p:spPr>
          <a:xfrm>
            <a:off x="1066800" y="495177"/>
            <a:ext cx="7158037" cy="762000"/>
          </a:xfrm>
        </p:spPr>
        <p:txBody>
          <a:bodyPr/>
          <a:lstStyle/>
          <a:p>
            <a:pPr eaLnBrk="1" hangingPunct="1"/>
            <a:r>
              <a:rPr lang="en-US" altLang="en-US" sz="4000" b="1" dirty="0"/>
              <a:t>Multiple-Step Income Statement</a:t>
            </a:r>
          </a:p>
        </p:txBody>
      </p:sp>
      <p:sp>
        <p:nvSpPr>
          <p:cNvPr id="11" name="Rectangle 10"/>
          <p:cNvSpPr>
            <a:spLocks noGrp="1" noChangeArrowheads="1"/>
          </p:cNvSpPr>
          <p:nvPr/>
        </p:nvSpPr>
        <p:spPr bwMode="auto">
          <a:xfrm>
            <a:off x="6553200" y="653027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TextBox 8">
            <a:extLst>
              <a:ext uri="{FF2B5EF4-FFF2-40B4-BE49-F238E27FC236}">
                <a16:creationId xmlns:a16="http://schemas.microsoft.com/office/drawing/2014/main" xmlns="" id="{E66C9B08-2724-4D81-B538-609BCB9926AA}"/>
              </a:ext>
            </a:extLst>
          </p:cNvPr>
          <p:cNvSpPr txBox="1"/>
          <p:nvPr/>
        </p:nvSpPr>
        <p:spPr>
          <a:xfrm>
            <a:off x="7492603" y="12162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4.13</a:t>
            </a:r>
          </a:p>
        </p:txBody>
      </p:sp>
      <p:pic>
        <p:nvPicPr>
          <p:cNvPr id="2" name="Picture 1">
            <a:extLst>
              <a:ext uri="{FF2B5EF4-FFF2-40B4-BE49-F238E27FC236}">
                <a16:creationId xmlns:a16="http://schemas.microsoft.com/office/drawing/2014/main" xmlns="" id="{E2FFC068-F6FB-4E8F-814D-97820FD6AE28}"/>
              </a:ext>
            </a:extLst>
          </p:cNvPr>
          <p:cNvPicPr>
            <a:picLocks noChangeAspect="1"/>
          </p:cNvPicPr>
          <p:nvPr/>
        </p:nvPicPr>
        <p:blipFill>
          <a:blip r:embed="rId3"/>
          <a:stretch>
            <a:fillRect/>
          </a:stretch>
        </p:blipFill>
        <p:spPr>
          <a:xfrm>
            <a:off x="2113997" y="1202518"/>
            <a:ext cx="4807401" cy="51398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931863" y="838200"/>
            <a:ext cx="7158037" cy="762000"/>
          </a:xfrm>
        </p:spPr>
        <p:txBody>
          <a:bodyPr/>
          <a:lstStyle/>
          <a:p>
            <a:pPr eaLnBrk="1" hangingPunct="1"/>
            <a:r>
              <a:rPr lang="en-US" altLang="en-US" b="1" dirty="0"/>
              <a:t>Single-Step Income Statement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a:xfrm>
            <a:off x="6781800" y="6475210"/>
            <a:ext cx="2133600" cy="365125"/>
          </a:xfrm>
        </p:spPr>
        <p:txBody>
          <a:bodyPr/>
          <a:lstStyle/>
          <a:p>
            <a:pPr>
              <a:defRPr/>
            </a:pPr>
            <a:r>
              <a:rPr lang="en-US" dirty="0"/>
              <a:t>4-</a:t>
            </a:r>
            <a:fld id="{503C3CBC-2085-44FA-9ACE-00A0DEA6925A}" type="slidenum">
              <a:rPr lang="en-US" smtClean="0"/>
              <a:pPr>
                <a:defRPr/>
              </a:pPr>
              <a:t>41</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solidFill>
                  <a:prstClr val="black"/>
                </a:solidFill>
              </a:rPr>
              <a:t>Define and prepare multiple-step and single-step income statements.</a:t>
            </a:r>
            <a:endParaRPr lang="en-US" sz="1100" dirty="0">
              <a:solidFill>
                <a:prstClr val="black"/>
              </a:solidFill>
              <a:latin typeface="Calibri"/>
            </a:endParaRPr>
          </a:p>
        </p:txBody>
      </p:sp>
      <p:sp>
        <p:nvSpPr>
          <p:cNvPr id="8" name="TextBox 7"/>
          <p:cNvSpPr txBox="1"/>
          <p:nvPr/>
        </p:nvSpPr>
        <p:spPr>
          <a:xfrm>
            <a:off x="7556500" y="167672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4.14</a:t>
            </a:r>
          </a:p>
        </p:txBody>
      </p:sp>
      <p:sp>
        <p:nvSpPr>
          <p:cNvPr id="10" name="Rectangle 9"/>
          <p:cNvSpPr>
            <a:spLocks noGrp="1" noChangeArrowheads="1"/>
          </p:cNvSpPr>
          <p:nvPr/>
        </p:nvSpPr>
        <p:spPr bwMode="auto">
          <a:xfrm>
            <a:off x="6580654" y="651439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1A7505C8-F055-4377-8D4B-A75AE1C8BDD7}"/>
              </a:ext>
            </a:extLst>
          </p:cNvPr>
          <p:cNvPicPr>
            <a:picLocks noChangeAspect="1"/>
          </p:cNvPicPr>
          <p:nvPr/>
        </p:nvPicPr>
        <p:blipFill>
          <a:blip r:embed="rId3"/>
          <a:stretch>
            <a:fillRect/>
          </a:stretch>
        </p:blipFill>
        <p:spPr>
          <a:xfrm>
            <a:off x="685800" y="1708598"/>
            <a:ext cx="6643493" cy="4311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931863" y="533400"/>
            <a:ext cx="7158037" cy="990600"/>
          </a:xfrm>
        </p:spPr>
        <p:txBody>
          <a:bodyPr/>
          <a:lstStyle/>
          <a:p>
            <a:pPr eaLnBrk="1" hangingPunct="1"/>
            <a:r>
              <a:rPr lang="en-US" altLang="en-US" b="1" dirty="0"/>
              <a:t>Classified Balance Sheet</a:t>
            </a:r>
          </a:p>
        </p:txBody>
      </p:sp>
      <p:sp>
        <p:nvSpPr>
          <p:cNvPr id="211971" name="TextBox 3"/>
          <p:cNvSpPr txBox="1">
            <a:spLocks noChangeArrowheads="1"/>
          </p:cNvSpPr>
          <p:nvPr/>
        </p:nvSpPr>
        <p:spPr bwMode="auto">
          <a:xfrm>
            <a:off x="6727885" y="2439986"/>
            <a:ext cx="1524000" cy="646113"/>
          </a:xfrm>
          <a:prstGeom prst="rect">
            <a:avLst/>
          </a:prstGeom>
          <a:noFill/>
          <a:ln w="9525">
            <a:noFill/>
            <a:miter lim="800000"/>
            <a:headEnd/>
            <a:tailEnd/>
          </a:ln>
        </p:spPr>
        <p:txBody>
          <a:bodyPr>
            <a:spAutoFit/>
          </a:bodyPr>
          <a:lstStyle/>
          <a:p>
            <a:pPr algn="ctr"/>
            <a:r>
              <a:rPr lang="en-US" altLang="en-US" dirty="0"/>
              <a:t>Highly</a:t>
            </a:r>
            <a:br>
              <a:rPr lang="en-US" altLang="en-US" dirty="0"/>
            </a:br>
            <a:r>
              <a:rPr lang="en-US" altLang="en-US" dirty="0"/>
              <a:t>Liquid</a:t>
            </a:r>
          </a:p>
        </p:txBody>
      </p:sp>
      <p:sp>
        <p:nvSpPr>
          <p:cNvPr id="211972" name="TextBox 5"/>
          <p:cNvSpPr txBox="1">
            <a:spLocks noChangeArrowheads="1"/>
          </p:cNvSpPr>
          <p:nvPr/>
        </p:nvSpPr>
        <p:spPr bwMode="auto">
          <a:xfrm>
            <a:off x="6727885" y="4344986"/>
            <a:ext cx="1524000" cy="646113"/>
          </a:xfrm>
          <a:prstGeom prst="rect">
            <a:avLst/>
          </a:prstGeom>
          <a:noFill/>
          <a:ln w="9525">
            <a:noFill/>
            <a:miter lim="800000"/>
            <a:headEnd/>
            <a:tailEnd/>
          </a:ln>
        </p:spPr>
        <p:txBody>
          <a:bodyPr>
            <a:spAutoFit/>
          </a:bodyPr>
          <a:lstStyle/>
          <a:p>
            <a:pPr algn="ctr"/>
            <a:r>
              <a:rPr lang="en-US" altLang="en-US" dirty="0"/>
              <a:t>Less</a:t>
            </a:r>
            <a:br>
              <a:rPr lang="en-US" altLang="en-US" dirty="0"/>
            </a:br>
            <a:r>
              <a:rPr lang="en-US" altLang="en-US" dirty="0"/>
              <a:t>Liquid</a:t>
            </a:r>
          </a:p>
        </p:txBody>
      </p:sp>
      <p:cxnSp>
        <p:nvCxnSpPr>
          <p:cNvPr id="8" name="Straight Arrow Connector 7"/>
          <p:cNvCxnSpPr>
            <a:stCxn id="211971" idx="2"/>
          </p:cNvCxnSpPr>
          <p:nvPr/>
        </p:nvCxnSpPr>
        <p:spPr>
          <a:xfrm>
            <a:off x="7489885" y="3086099"/>
            <a:ext cx="0" cy="1258887"/>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a:xfrm>
            <a:off x="6858000" y="6415087"/>
            <a:ext cx="2133600" cy="365125"/>
          </a:xfrm>
        </p:spPr>
        <p:txBody>
          <a:bodyPr/>
          <a:lstStyle/>
          <a:p>
            <a:pPr>
              <a:defRPr/>
            </a:pPr>
            <a:r>
              <a:rPr lang="en-US" dirty="0"/>
              <a:t>4-</a:t>
            </a:r>
            <a:fld id="{503C3CBC-2085-44FA-9ACE-00A0DEA6925A}" type="slidenum">
              <a:rPr lang="en-US" smtClean="0"/>
              <a:pPr>
                <a:defRPr/>
              </a:pPr>
              <a:t>42</a:t>
            </a:fld>
            <a:endParaRPr lang="en-US" dirty="0"/>
          </a:p>
        </p:txBody>
      </p:sp>
      <p:sp>
        <p:nvSpPr>
          <p:cNvPr id="11" name="Rounded Rectangle 10"/>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solidFill>
                  <a:prstClr val="black"/>
                </a:solidFill>
              </a:rPr>
              <a:t>Define and prepare multiple-step and single-step income statements.</a:t>
            </a:r>
            <a:endParaRPr lang="en-US" sz="1100" dirty="0">
              <a:solidFill>
                <a:prstClr val="black"/>
              </a:solidFill>
              <a:latin typeface="Calibri"/>
            </a:endParaRPr>
          </a:p>
        </p:txBody>
      </p:sp>
      <p:sp>
        <p:nvSpPr>
          <p:cNvPr id="12" name="TextBox 11"/>
          <p:cNvSpPr txBox="1"/>
          <p:nvPr/>
        </p:nvSpPr>
        <p:spPr>
          <a:xfrm>
            <a:off x="7337485" y="129756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4.15</a:t>
            </a:r>
          </a:p>
        </p:txBody>
      </p:sp>
      <p:sp>
        <p:nvSpPr>
          <p:cNvPr id="14" name="Rectangle 13"/>
          <p:cNvSpPr>
            <a:spLocks noGrp="1" noChangeArrowheads="1"/>
          </p:cNvSpPr>
          <p:nvPr/>
        </p:nvSpPr>
        <p:spPr bwMode="auto">
          <a:xfrm>
            <a:off x="6594535" y="649287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F28DE139-395C-46F1-8063-CE60D670062A}"/>
              </a:ext>
            </a:extLst>
          </p:cNvPr>
          <p:cNvPicPr>
            <a:picLocks noChangeAspect="1"/>
          </p:cNvPicPr>
          <p:nvPr/>
        </p:nvPicPr>
        <p:blipFill>
          <a:blip r:embed="rId3"/>
          <a:stretch>
            <a:fillRect/>
          </a:stretch>
        </p:blipFill>
        <p:spPr>
          <a:xfrm>
            <a:off x="1100540" y="1559406"/>
            <a:ext cx="5566960" cy="42382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133600"/>
            <a:ext cx="7315200" cy="3124200"/>
          </a:xfrm>
        </p:spPr>
        <p:txBody>
          <a:bodyPr/>
          <a:lstStyle/>
          <a:p>
            <a:r>
              <a:rPr lang="en-US" dirty="0">
                <a:solidFill>
                  <a:prstClr val="black"/>
                </a:solidFill>
              </a:rPr>
              <a:t>Compute and analyze the acid-test ratio and gross margin ratio.</a:t>
            </a:r>
            <a:br>
              <a:rPr lang="en-US" dirty="0">
                <a:solidFill>
                  <a:prstClr val="black"/>
                </a:solidFill>
              </a:rPr>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857375"/>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14400" y="4857750"/>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a:xfrm>
            <a:off x="6553200" y="6356350"/>
            <a:ext cx="2133600" cy="365125"/>
          </a:xfrm>
        </p:spPr>
        <p:txBody>
          <a:bodyPr/>
          <a:lstStyle/>
          <a:p>
            <a:pPr>
              <a:defRPr/>
            </a:pPr>
            <a:r>
              <a:rPr lang="en-US" dirty="0"/>
              <a:t>4-</a:t>
            </a:r>
            <a:fld id="{389021C6-BF4E-47D5-A0FD-A156D54A87E1}" type="slidenum">
              <a:rPr lang="en-US" smtClean="0"/>
              <a:pPr>
                <a:defRPr/>
              </a:pPr>
              <a:t>43</a:t>
            </a:fld>
            <a:endParaRPr lang="en-US" dirty="0"/>
          </a:p>
        </p:txBody>
      </p:sp>
      <p:sp>
        <p:nvSpPr>
          <p:cNvPr id="9" name="TextBox 8"/>
          <p:cNvSpPr txBox="1"/>
          <p:nvPr/>
        </p:nvSpPr>
        <p:spPr>
          <a:xfrm>
            <a:off x="2133600" y="789374"/>
            <a:ext cx="5334000" cy="769441"/>
          </a:xfrm>
          <a:prstGeom prst="rect">
            <a:avLst/>
          </a:prstGeom>
          <a:noFill/>
        </p:spPr>
        <p:txBody>
          <a:bodyPr wrap="square" rtlCol="0">
            <a:spAutoFit/>
          </a:bodyPr>
          <a:lstStyle/>
          <a:p>
            <a:r>
              <a:rPr lang="en-US" altLang="en-US" sz="4400" b="1" dirty="0">
                <a:solidFill>
                  <a:prstClr val="black"/>
                </a:solidFill>
                <a:latin typeface="Calibri"/>
              </a:rPr>
              <a:t>Learning Objective A1</a:t>
            </a:r>
            <a:endParaRPr lang="en-US" sz="4400" dirty="0">
              <a:solidFill>
                <a:prstClr val="black"/>
              </a:solidFill>
              <a:latin typeface="Calibri"/>
            </a:endParaRPr>
          </a:p>
        </p:txBody>
      </p:sp>
      <p:sp>
        <p:nvSpPr>
          <p:cNvPr id="11" name="Rectangle 10"/>
          <p:cNvSpPr>
            <a:spLocks noGrp="1" noChangeArrowheads="1"/>
          </p:cNvSpPr>
          <p:nvPr/>
        </p:nvSpPr>
        <p:spPr bwMode="auto">
          <a:xfrm>
            <a:off x="6248400" y="635635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419100" y="4679161"/>
            <a:ext cx="8305800" cy="1567096"/>
          </a:xfrm>
          <a:prstGeom prst="rect">
            <a:avLst/>
          </a:prstGeom>
          <a:solidFill>
            <a:srgbClr val="F6E9B4"/>
          </a:solidFill>
          <a:ln w="25400">
            <a:solidFill>
              <a:schemeClr val="tx1"/>
            </a:solidFill>
            <a:miter lim="800000"/>
            <a:headEnd/>
            <a:tailEnd/>
          </a:ln>
          <a:effectLst>
            <a:outerShdw dist="35921" dir="2700000" algn="ctr" rotWithShape="0">
              <a:schemeClr val="tx1"/>
            </a:outerShdw>
          </a:effectLst>
        </p:spPr>
        <p:txBody>
          <a:bodyPr wrap="square" lIns="90488" tIns="44450" rIns="90488" bIns="44450">
            <a:spAutoFit/>
          </a:bodyPr>
          <a:lstStyle/>
          <a:p>
            <a:pPr>
              <a:defRPr/>
            </a:pPr>
            <a:r>
              <a:rPr lang="en-US" sz="2400" dirty="0">
                <a:solidFill>
                  <a:schemeClr val="accent2">
                    <a:lumMod val="50000"/>
                  </a:schemeClr>
                </a:solidFill>
                <a:latin typeface="Arial" charset="0"/>
              </a:rPr>
              <a:t>A common rule of thumb is the acid-test ratio should have a value of at least 1.0. </a:t>
            </a:r>
            <a:br>
              <a:rPr lang="en-US" sz="2400" dirty="0">
                <a:solidFill>
                  <a:schemeClr val="accent2">
                    <a:lumMod val="50000"/>
                  </a:schemeClr>
                </a:solidFill>
                <a:latin typeface="Arial" charset="0"/>
              </a:rPr>
            </a:br>
            <a:r>
              <a:rPr lang="en-US" sz="2400" dirty="0">
                <a:solidFill>
                  <a:schemeClr val="accent2">
                    <a:lumMod val="50000"/>
                  </a:schemeClr>
                </a:solidFill>
                <a:latin typeface="Arial" charset="0"/>
              </a:rPr>
              <a:t>If a company has a ratio of at least 1.0, they are unlikely to face liquidity problems in the near future.</a:t>
            </a:r>
          </a:p>
        </p:txBody>
      </p:sp>
      <p:grpSp>
        <p:nvGrpSpPr>
          <p:cNvPr id="2" name="Group 4"/>
          <p:cNvGrpSpPr>
            <a:grpSpLocks/>
          </p:cNvGrpSpPr>
          <p:nvPr/>
        </p:nvGrpSpPr>
        <p:grpSpPr bwMode="auto">
          <a:xfrm>
            <a:off x="838200" y="1600200"/>
            <a:ext cx="6705600" cy="1219200"/>
            <a:chOff x="768" y="853"/>
            <a:chExt cx="4224" cy="768"/>
          </a:xfrm>
          <a:solidFill>
            <a:schemeClr val="accent2">
              <a:lumMod val="75000"/>
            </a:schemeClr>
          </a:solidFill>
        </p:grpSpPr>
        <p:sp>
          <p:nvSpPr>
            <p:cNvPr id="89093" name="Rectangle 5"/>
            <p:cNvSpPr>
              <a:spLocks noChangeArrowheads="1"/>
            </p:cNvSpPr>
            <p:nvPr/>
          </p:nvSpPr>
          <p:spPr bwMode="auto">
            <a:xfrm>
              <a:off x="768" y="853"/>
              <a:ext cx="4224" cy="768"/>
            </a:xfrm>
            <a:prstGeom prst="rect">
              <a:avLst/>
            </a:prstGeom>
            <a:grpFill/>
            <a:ln w="9525">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sp>
          <p:nvSpPr>
            <p:cNvPr id="52237" name="Rectangle 6"/>
            <p:cNvSpPr>
              <a:spLocks noChangeArrowheads="1"/>
            </p:cNvSpPr>
            <p:nvPr/>
          </p:nvSpPr>
          <p:spPr bwMode="auto">
            <a:xfrm>
              <a:off x="2112" y="1041"/>
              <a:ext cx="267" cy="367"/>
            </a:xfrm>
            <a:prstGeom prst="rect">
              <a:avLst/>
            </a:prstGeom>
            <a:grpFill/>
            <a:ln w="12700">
              <a:noFill/>
              <a:miter lim="800000"/>
              <a:headEnd/>
              <a:tailEnd/>
            </a:ln>
          </p:spPr>
          <p:txBody>
            <a:bodyPr wrap="none" lIns="90488" tIns="44450" rIns="90488" bIns="44450">
              <a:spAutoFit/>
            </a:bodyPr>
            <a:lstStyle/>
            <a:p>
              <a:pPr>
                <a:defRPr/>
              </a:pPr>
              <a:r>
                <a:rPr lang="en-US" sz="3200" b="1" dirty="0">
                  <a:solidFill>
                    <a:schemeClr val="bg1"/>
                  </a:solidFill>
                  <a:latin typeface="Arial" charset="0"/>
                </a:rPr>
                <a:t>=</a:t>
              </a:r>
            </a:p>
          </p:txBody>
        </p:sp>
        <p:sp>
          <p:nvSpPr>
            <p:cNvPr id="89095" name="Rectangle 7"/>
            <p:cNvSpPr>
              <a:spLocks noChangeArrowheads="1"/>
            </p:cNvSpPr>
            <p:nvPr/>
          </p:nvSpPr>
          <p:spPr bwMode="auto">
            <a:xfrm>
              <a:off x="2456" y="888"/>
              <a:ext cx="2454" cy="677"/>
            </a:xfrm>
            <a:prstGeom prst="rect">
              <a:avLst/>
            </a:prstGeom>
            <a:grpFill/>
            <a:ln w="12700">
              <a:noFill/>
              <a:miter lim="800000"/>
              <a:headEnd/>
              <a:tailEnd/>
            </a:ln>
            <a:effectLst/>
          </p:spPr>
          <p:txBody>
            <a:bodyPr wrap="none" lIns="90488" tIns="44450" rIns="90488" bIns="44450">
              <a:spAutoFit/>
            </a:bodyPr>
            <a:lstStyle/>
            <a:p>
              <a:pPr algn="ctr">
                <a:defRPr/>
              </a:pPr>
              <a:r>
                <a:rPr lang="en-US" sz="3200" dirty="0">
                  <a:solidFill>
                    <a:schemeClr val="bg1"/>
                  </a:solidFill>
                  <a:effectLst>
                    <a:outerShdw blurRad="38100" dist="38100" dir="2700000" algn="tl">
                      <a:srgbClr val="000000"/>
                    </a:outerShdw>
                  </a:effectLst>
                  <a:latin typeface="Arial" charset="0"/>
                </a:rPr>
                <a:t>      Quick assets      </a:t>
              </a:r>
            </a:p>
            <a:p>
              <a:pPr algn="ctr">
                <a:defRPr/>
              </a:pPr>
              <a:r>
                <a:rPr lang="en-US" sz="3200" dirty="0">
                  <a:solidFill>
                    <a:schemeClr val="bg1"/>
                  </a:solidFill>
                  <a:effectLst>
                    <a:outerShdw blurRad="38100" dist="38100" dir="2700000" algn="tl">
                      <a:srgbClr val="000000"/>
                    </a:outerShdw>
                  </a:effectLst>
                  <a:latin typeface="Arial" charset="0"/>
                </a:rPr>
                <a:t>Current liabilities</a:t>
              </a:r>
            </a:p>
          </p:txBody>
        </p:sp>
        <p:sp>
          <p:nvSpPr>
            <p:cNvPr id="89096" name="Rectangle 8"/>
            <p:cNvSpPr>
              <a:spLocks noChangeArrowheads="1"/>
            </p:cNvSpPr>
            <p:nvPr/>
          </p:nvSpPr>
          <p:spPr bwMode="auto">
            <a:xfrm>
              <a:off x="818" y="888"/>
              <a:ext cx="1120" cy="677"/>
            </a:xfrm>
            <a:prstGeom prst="rect">
              <a:avLst/>
            </a:prstGeom>
            <a:grpFill/>
            <a:ln w="12700">
              <a:noFill/>
              <a:miter lim="800000"/>
              <a:headEnd/>
              <a:tailEnd/>
            </a:ln>
            <a:effectLst/>
          </p:spPr>
          <p:txBody>
            <a:bodyPr wrap="none" lIns="90488" tIns="44450" rIns="90488" bIns="44450">
              <a:spAutoFit/>
            </a:bodyPr>
            <a:lstStyle/>
            <a:p>
              <a:pPr algn="ctr">
                <a:defRPr/>
              </a:pPr>
              <a:r>
                <a:rPr lang="en-US" sz="3200" dirty="0">
                  <a:solidFill>
                    <a:schemeClr val="bg1"/>
                  </a:solidFill>
                  <a:effectLst>
                    <a:outerShdw blurRad="38100" dist="38100" dir="2700000" algn="tl">
                      <a:srgbClr val="000000"/>
                    </a:outerShdw>
                  </a:effectLst>
                  <a:latin typeface="Arial" charset="0"/>
                </a:rPr>
                <a:t>Acid-test</a:t>
              </a:r>
            </a:p>
            <a:p>
              <a:pPr algn="ctr">
                <a:defRPr/>
              </a:pPr>
              <a:r>
                <a:rPr lang="en-US" sz="3200" dirty="0">
                  <a:solidFill>
                    <a:schemeClr val="bg1"/>
                  </a:solidFill>
                  <a:effectLst>
                    <a:outerShdw blurRad="38100" dist="38100" dir="2700000" algn="tl">
                      <a:srgbClr val="000000"/>
                    </a:outerShdw>
                  </a:effectLst>
                  <a:latin typeface="Arial" charset="0"/>
                </a:rPr>
                <a:t>ratio</a:t>
              </a:r>
            </a:p>
          </p:txBody>
        </p:sp>
        <p:sp>
          <p:nvSpPr>
            <p:cNvPr id="89097" name="Line 9"/>
            <p:cNvSpPr>
              <a:spLocks noChangeShapeType="1"/>
            </p:cNvSpPr>
            <p:nvPr/>
          </p:nvSpPr>
          <p:spPr bwMode="auto">
            <a:xfrm>
              <a:off x="2533" y="1233"/>
              <a:ext cx="2352" cy="0"/>
            </a:xfrm>
            <a:prstGeom prst="line">
              <a:avLst/>
            </a:prstGeom>
            <a:grpFill/>
            <a:ln w="28575">
              <a:solidFill>
                <a:schemeClr val="bg1"/>
              </a:solidFill>
              <a:round/>
              <a:headEnd/>
              <a:tailEnd/>
            </a:ln>
            <a:effectLst>
              <a:outerShdw dist="28398" dir="1593903" algn="ctr" rotWithShape="0">
                <a:schemeClr val="hlink"/>
              </a:outerShdw>
            </a:effectLst>
          </p:spPr>
          <p:txBody>
            <a:bodyPr/>
            <a:lstStyle/>
            <a:p>
              <a:pPr>
                <a:defRPr/>
              </a:pPr>
              <a:endParaRPr lang="en-US" dirty="0">
                <a:latin typeface="Arial" charset="0"/>
              </a:endParaRPr>
            </a:p>
          </p:txBody>
        </p:sp>
      </p:grpSp>
      <p:sp>
        <p:nvSpPr>
          <p:cNvPr id="89099" name="Rectangle 11"/>
          <p:cNvSpPr>
            <a:spLocks noChangeArrowheads="1"/>
          </p:cNvSpPr>
          <p:nvPr/>
        </p:nvSpPr>
        <p:spPr bwMode="auto">
          <a:xfrm>
            <a:off x="457200" y="3429000"/>
            <a:ext cx="8305800" cy="914400"/>
          </a:xfrm>
          <a:prstGeom prst="rect">
            <a:avLst/>
          </a:prstGeom>
          <a:solidFill>
            <a:schemeClr val="accent2">
              <a:lumMod val="75000"/>
            </a:schemeClr>
          </a:solidFill>
          <a:ln w="9525">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p>
        </p:txBody>
      </p:sp>
      <p:sp>
        <p:nvSpPr>
          <p:cNvPr id="89100" name="Rectangle 12"/>
          <p:cNvSpPr>
            <a:spLocks noChangeArrowheads="1"/>
          </p:cNvSpPr>
          <p:nvPr/>
        </p:nvSpPr>
        <p:spPr bwMode="auto">
          <a:xfrm>
            <a:off x="457200" y="3556000"/>
            <a:ext cx="1380187" cy="828432"/>
          </a:xfrm>
          <a:prstGeom prst="rect">
            <a:avLst/>
          </a:prstGeom>
          <a:noFill/>
          <a:ln w="12700">
            <a:noFill/>
            <a:miter lim="800000"/>
            <a:headEnd/>
            <a:tailEnd/>
          </a:ln>
          <a:effectLst/>
        </p:spPr>
        <p:txBody>
          <a:bodyPr wrap="none" lIns="90488" tIns="44450" rIns="90488" bIns="44450">
            <a:spAutoFit/>
          </a:bodyPr>
          <a:lstStyle/>
          <a:p>
            <a:pPr algn="ctr">
              <a:defRPr/>
            </a:pPr>
            <a:r>
              <a:rPr lang="en-US" sz="2400" dirty="0">
                <a:solidFill>
                  <a:schemeClr val="bg1"/>
                </a:solidFill>
              </a:rPr>
              <a:t>Acid-test</a:t>
            </a:r>
          </a:p>
          <a:p>
            <a:pPr algn="ctr">
              <a:defRPr/>
            </a:pPr>
            <a:r>
              <a:rPr lang="en-US" sz="2400" dirty="0">
                <a:solidFill>
                  <a:schemeClr val="bg1"/>
                </a:solidFill>
              </a:rPr>
              <a:t>ratio</a:t>
            </a:r>
          </a:p>
        </p:txBody>
      </p:sp>
      <p:sp>
        <p:nvSpPr>
          <p:cNvPr id="89101" name="Rectangle 13"/>
          <p:cNvSpPr>
            <a:spLocks noChangeArrowheads="1"/>
          </p:cNvSpPr>
          <p:nvPr/>
        </p:nvSpPr>
        <p:spPr bwMode="auto">
          <a:xfrm>
            <a:off x="1905000" y="3738563"/>
            <a:ext cx="361950" cy="458787"/>
          </a:xfrm>
          <a:prstGeom prst="rect">
            <a:avLst/>
          </a:prstGeom>
          <a:noFill/>
          <a:ln w="12700">
            <a:noFill/>
            <a:miter lim="800000"/>
            <a:headEnd/>
            <a:tailEnd/>
          </a:ln>
          <a:effectLst/>
        </p:spPr>
        <p:txBody>
          <a:bodyPr wrap="none" lIns="90488" tIns="44450" rIns="90488" bIns="44450">
            <a:spAutoFit/>
          </a:bodyPr>
          <a:lstStyle/>
          <a:p>
            <a:pPr>
              <a:defRPr/>
            </a:pPr>
            <a:r>
              <a:rPr lang="en-US" sz="2400" dirty="0">
                <a:solidFill>
                  <a:schemeClr val="bg1"/>
                </a:solidFill>
                <a:effectLst>
                  <a:outerShdw blurRad="38100" dist="38100" dir="2700000" algn="tl">
                    <a:srgbClr val="C0C0C0"/>
                  </a:outerShdw>
                </a:effectLst>
              </a:rPr>
              <a:t>=</a:t>
            </a:r>
          </a:p>
        </p:txBody>
      </p:sp>
      <p:sp>
        <p:nvSpPr>
          <p:cNvPr id="89102" name="Rectangle 14"/>
          <p:cNvSpPr>
            <a:spLocks noChangeArrowheads="1"/>
          </p:cNvSpPr>
          <p:nvPr/>
        </p:nvSpPr>
        <p:spPr bwMode="auto">
          <a:xfrm>
            <a:off x="1696217" y="3505200"/>
            <a:ext cx="7142983" cy="828432"/>
          </a:xfrm>
          <a:prstGeom prst="rect">
            <a:avLst/>
          </a:prstGeom>
          <a:noFill/>
          <a:ln w="12700">
            <a:no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chemeClr val="bg1"/>
                </a:solidFill>
                <a:effectLst>
                  <a:outerShdw blurRad="38100" dist="38100" dir="2700000" algn="tl">
                    <a:srgbClr val="C0C0C0"/>
                  </a:outerShdw>
                </a:effectLst>
              </a:rPr>
              <a:t>    </a:t>
            </a:r>
            <a:r>
              <a:rPr lang="en-US" sz="2400" dirty="0">
                <a:solidFill>
                  <a:schemeClr val="bg1"/>
                </a:solidFill>
              </a:rPr>
              <a:t>Cash + Short-term investments + Receivables    </a:t>
            </a:r>
          </a:p>
          <a:p>
            <a:pPr algn="ctr">
              <a:defRPr/>
            </a:pPr>
            <a:r>
              <a:rPr lang="en-US" sz="2400" dirty="0">
                <a:solidFill>
                  <a:schemeClr val="bg1"/>
                </a:solidFill>
              </a:rPr>
              <a:t>Current liabilities</a:t>
            </a:r>
          </a:p>
        </p:txBody>
      </p:sp>
      <p:sp>
        <p:nvSpPr>
          <p:cNvPr id="218120" name="Line 15"/>
          <p:cNvSpPr>
            <a:spLocks noChangeShapeType="1"/>
          </p:cNvSpPr>
          <p:nvPr/>
        </p:nvSpPr>
        <p:spPr bwMode="auto">
          <a:xfrm>
            <a:off x="2540000" y="3962400"/>
            <a:ext cx="5638800" cy="0"/>
          </a:xfrm>
          <a:prstGeom prst="line">
            <a:avLst/>
          </a:prstGeom>
          <a:noFill/>
          <a:ln w="19050">
            <a:solidFill>
              <a:schemeClr val="bg1"/>
            </a:solidFill>
            <a:round/>
            <a:headEnd/>
            <a:tailEnd/>
          </a:ln>
          <a:effectLst>
            <a:outerShdw dist="28398" dir="1593903" algn="ctr" rotWithShape="0">
              <a:schemeClr val="hlink"/>
            </a:outerShdw>
          </a:effectLst>
        </p:spPr>
        <p:txBody>
          <a:bodyPr/>
          <a:lstStyle/>
          <a:p>
            <a:endParaRPr lang="en-US" dirty="0"/>
          </a:p>
        </p:txBody>
      </p:sp>
      <p:sp>
        <p:nvSpPr>
          <p:cNvPr id="218122" name="Rectangle 2"/>
          <p:cNvSpPr>
            <a:spLocks noGrp="1" noChangeArrowheads="1"/>
          </p:cNvSpPr>
          <p:nvPr>
            <p:ph type="title"/>
          </p:nvPr>
        </p:nvSpPr>
        <p:spPr>
          <a:xfrm>
            <a:off x="457200" y="457200"/>
            <a:ext cx="8229600" cy="1143000"/>
          </a:xfrm>
        </p:spPr>
        <p:txBody>
          <a:bodyPr/>
          <a:lstStyle/>
          <a:p>
            <a:r>
              <a:rPr lang="en-US" altLang="en-US" b="1" dirty="0"/>
              <a:t>Acid-Test Ratio</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8" name="Slide Number Placeholder 17"/>
          <p:cNvSpPr>
            <a:spLocks noGrp="1"/>
          </p:cNvSpPr>
          <p:nvPr>
            <p:ph type="sldNum" sz="quarter" idx="12"/>
          </p:nvPr>
        </p:nvSpPr>
        <p:spPr>
          <a:xfrm>
            <a:off x="6629400" y="6456078"/>
            <a:ext cx="2133600" cy="365125"/>
          </a:xfrm>
        </p:spPr>
        <p:txBody>
          <a:bodyPr/>
          <a:lstStyle/>
          <a:p>
            <a:pPr>
              <a:defRPr/>
            </a:pPr>
            <a:r>
              <a:rPr lang="en-US" dirty="0"/>
              <a:t>4-</a:t>
            </a:r>
            <a:fld id="{503C3CBC-2085-44FA-9ACE-00A0DEA6925A}" type="slidenum">
              <a:rPr lang="en-US" smtClean="0"/>
              <a:pPr>
                <a:defRPr/>
              </a:pPr>
              <a:t>44</a:t>
            </a:fld>
            <a:endParaRPr lang="en-US" dirty="0"/>
          </a:p>
        </p:txBody>
      </p:sp>
      <p:sp>
        <p:nvSpPr>
          <p:cNvPr id="19" name="Rounded Rectangle 18"/>
          <p:cNvSpPr/>
          <p:nvPr/>
        </p:nvSpPr>
        <p:spPr>
          <a:xfrm>
            <a:off x="152400" y="6623050"/>
            <a:ext cx="5638800" cy="15716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rPr>
              <a:t>Compute and analyze the acid-test ratio and gross margin ratio.</a:t>
            </a:r>
            <a:endParaRPr lang="en-US" sz="1100" dirty="0">
              <a:solidFill>
                <a:prstClr val="black"/>
              </a:solidFill>
              <a:latin typeface="Calibri"/>
            </a:endParaRPr>
          </a:p>
        </p:txBody>
      </p:sp>
      <p:sp>
        <p:nvSpPr>
          <p:cNvPr id="21" name="Rectangle 20"/>
          <p:cNvSpPr>
            <a:spLocks noGrp="1" noChangeArrowheads="1"/>
          </p:cNvSpPr>
          <p:nvPr/>
        </p:nvSpPr>
        <p:spPr bwMode="auto">
          <a:xfrm>
            <a:off x="6291323" y="649047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0" name="TextBox 19">
            <a:extLst>
              <a:ext uri="{FF2B5EF4-FFF2-40B4-BE49-F238E27FC236}">
                <a16:creationId xmlns:a16="http://schemas.microsoft.com/office/drawing/2014/main" xmlns="" id="{3E7D3EF9-E0EC-4919-9C4A-06226A54AB69}"/>
              </a:ext>
            </a:extLst>
          </p:cNvPr>
          <p:cNvSpPr txBox="1"/>
          <p:nvPr/>
        </p:nvSpPr>
        <p:spPr>
          <a:xfrm>
            <a:off x="7696200" y="27064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9" name="Rectangle 11"/>
          <p:cNvSpPr>
            <a:spLocks noChangeArrowheads="1"/>
          </p:cNvSpPr>
          <p:nvPr/>
        </p:nvSpPr>
        <p:spPr bwMode="auto">
          <a:xfrm>
            <a:off x="673026" y="2249108"/>
            <a:ext cx="8242374" cy="914400"/>
          </a:xfrm>
          <a:prstGeom prst="rect">
            <a:avLst/>
          </a:prstGeom>
          <a:solidFill>
            <a:schemeClr val="accent2">
              <a:lumMod val="75000"/>
            </a:schemeClr>
          </a:solidFill>
          <a:ln w="9525">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p>
        </p:txBody>
      </p:sp>
      <p:sp>
        <p:nvSpPr>
          <p:cNvPr id="89100" name="Rectangle 12"/>
          <p:cNvSpPr>
            <a:spLocks noChangeArrowheads="1"/>
          </p:cNvSpPr>
          <p:nvPr/>
        </p:nvSpPr>
        <p:spPr bwMode="auto">
          <a:xfrm>
            <a:off x="751751" y="2255519"/>
            <a:ext cx="1380187" cy="828432"/>
          </a:xfrm>
          <a:prstGeom prst="rect">
            <a:avLst/>
          </a:prstGeom>
          <a:noFill/>
          <a:ln w="12700">
            <a:noFill/>
            <a:miter lim="800000"/>
            <a:headEnd/>
            <a:tailEnd/>
          </a:ln>
          <a:effectLst/>
        </p:spPr>
        <p:txBody>
          <a:bodyPr wrap="none" lIns="90488" tIns="44450" rIns="90488" bIns="44450">
            <a:spAutoFit/>
          </a:bodyPr>
          <a:lstStyle/>
          <a:p>
            <a:pPr algn="ctr">
              <a:defRPr/>
            </a:pPr>
            <a:r>
              <a:rPr lang="en-US" sz="2400" dirty="0">
                <a:solidFill>
                  <a:schemeClr val="bg1"/>
                </a:solidFill>
              </a:rPr>
              <a:t>Acid-test</a:t>
            </a:r>
          </a:p>
          <a:p>
            <a:pPr algn="ctr">
              <a:defRPr/>
            </a:pPr>
            <a:r>
              <a:rPr lang="en-US" sz="2400" dirty="0">
                <a:solidFill>
                  <a:schemeClr val="bg1"/>
                </a:solidFill>
              </a:rPr>
              <a:t>ratio</a:t>
            </a:r>
          </a:p>
        </p:txBody>
      </p:sp>
      <p:sp>
        <p:nvSpPr>
          <p:cNvPr id="89101" name="Rectangle 13"/>
          <p:cNvSpPr>
            <a:spLocks noChangeArrowheads="1"/>
          </p:cNvSpPr>
          <p:nvPr/>
        </p:nvSpPr>
        <p:spPr bwMode="auto">
          <a:xfrm>
            <a:off x="2222426" y="2499933"/>
            <a:ext cx="361950" cy="458787"/>
          </a:xfrm>
          <a:prstGeom prst="rect">
            <a:avLst/>
          </a:prstGeom>
          <a:noFill/>
          <a:ln w="12700">
            <a:noFill/>
            <a:miter lim="800000"/>
            <a:headEnd/>
            <a:tailEnd/>
          </a:ln>
          <a:effectLst/>
        </p:spPr>
        <p:txBody>
          <a:bodyPr wrap="none" lIns="90488" tIns="44450" rIns="90488" bIns="44450">
            <a:spAutoFit/>
          </a:bodyPr>
          <a:lstStyle/>
          <a:p>
            <a:pPr>
              <a:defRPr/>
            </a:pPr>
            <a:r>
              <a:rPr lang="en-US" sz="2400" dirty="0">
                <a:solidFill>
                  <a:schemeClr val="bg1"/>
                </a:solidFill>
                <a:effectLst>
                  <a:outerShdw blurRad="38100" dist="38100" dir="2700000" algn="tl">
                    <a:srgbClr val="C0C0C0"/>
                  </a:outerShdw>
                </a:effectLst>
              </a:rPr>
              <a:t>=</a:t>
            </a:r>
          </a:p>
        </p:txBody>
      </p:sp>
      <p:sp>
        <p:nvSpPr>
          <p:cNvPr id="89102" name="Rectangle 14"/>
          <p:cNvSpPr>
            <a:spLocks noChangeArrowheads="1"/>
          </p:cNvSpPr>
          <p:nvPr/>
        </p:nvSpPr>
        <p:spPr bwMode="auto">
          <a:xfrm>
            <a:off x="1832178" y="2267649"/>
            <a:ext cx="7311822" cy="766877"/>
          </a:xfrm>
          <a:prstGeom prst="rect">
            <a:avLst/>
          </a:prstGeom>
          <a:noFill/>
          <a:ln w="12700">
            <a:no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defRPr/>
            </a:pPr>
            <a:r>
              <a:rPr lang="en-US" sz="2400" dirty="0">
                <a:solidFill>
                  <a:schemeClr val="bg1"/>
                </a:solidFill>
                <a:effectLst>
                  <a:outerShdw blurRad="38100" dist="38100" dir="2700000" algn="tl">
                    <a:srgbClr val="C0C0C0"/>
                  </a:outerShdw>
                </a:effectLst>
              </a:rPr>
              <a:t>    </a:t>
            </a:r>
            <a:r>
              <a:rPr lang="en-US" dirty="0">
                <a:solidFill>
                  <a:schemeClr val="bg1"/>
                </a:solidFill>
              </a:rPr>
              <a:t>Cash + Short-term investments + Current Receivables    </a:t>
            </a:r>
          </a:p>
          <a:p>
            <a:pPr algn="ctr">
              <a:defRPr/>
            </a:pPr>
            <a:r>
              <a:rPr lang="en-US" sz="2000" dirty="0">
                <a:solidFill>
                  <a:schemeClr val="bg1"/>
                </a:solidFill>
              </a:rPr>
              <a:t>Current liabilities</a:t>
            </a:r>
          </a:p>
        </p:txBody>
      </p:sp>
      <p:sp>
        <p:nvSpPr>
          <p:cNvPr id="218120" name="Line 15"/>
          <p:cNvSpPr>
            <a:spLocks noChangeShapeType="1"/>
          </p:cNvSpPr>
          <p:nvPr/>
        </p:nvSpPr>
        <p:spPr bwMode="auto">
          <a:xfrm>
            <a:off x="2947182" y="2711938"/>
            <a:ext cx="5638800" cy="0"/>
          </a:xfrm>
          <a:prstGeom prst="line">
            <a:avLst/>
          </a:prstGeom>
          <a:noFill/>
          <a:ln w="19050">
            <a:solidFill>
              <a:schemeClr val="bg1"/>
            </a:solidFill>
            <a:round/>
            <a:headEnd/>
            <a:tailEnd/>
          </a:ln>
          <a:effectLst>
            <a:outerShdw dist="28398" dir="1593903" algn="ctr" rotWithShape="0">
              <a:schemeClr val="hlink"/>
            </a:outerShdw>
          </a:effectLst>
        </p:spPr>
        <p:txBody>
          <a:bodyPr/>
          <a:lstStyle/>
          <a:p>
            <a:endParaRPr lang="en-US" dirty="0"/>
          </a:p>
        </p:txBody>
      </p:sp>
      <p:sp>
        <p:nvSpPr>
          <p:cNvPr id="218122" name="Rectangle 2"/>
          <p:cNvSpPr>
            <a:spLocks noGrp="1" noChangeArrowheads="1"/>
          </p:cNvSpPr>
          <p:nvPr>
            <p:ph type="title"/>
          </p:nvPr>
        </p:nvSpPr>
        <p:spPr>
          <a:xfrm>
            <a:off x="457200" y="711071"/>
            <a:ext cx="8229600" cy="1143000"/>
          </a:xfrm>
        </p:spPr>
        <p:txBody>
          <a:bodyPr/>
          <a:lstStyle/>
          <a:p>
            <a:r>
              <a:rPr lang="en-US" altLang="en-US" b="1" dirty="0"/>
              <a:t>Acid-Test Ratio</a:t>
            </a:r>
            <a:br>
              <a:rPr lang="en-US" altLang="en-US" b="1" dirty="0"/>
            </a:br>
            <a:r>
              <a:rPr lang="en-US" altLang="en-US" b="1" dirty="0"/>
              <a:t>Nike</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8" name="Slide Number Placeholder 17"/>
          <p:cNvSpPr>
            <a:spLocks noGrp="1"/>
          </p:cNvSpPr>
          <p:nvPr>
            <p:ph type="sldNum" sz="quarter" idx="12"/>
          </p:nvPr>
        </p:nvSpPr>
        <p:spPr>
          <a:xfrm>
            <a:off x="6553200" y="6392049"/>
            <a:ext cx="2133600" cy="365125"/>
          </a:xfrm>
        </p:spPr>
        <p:txBody>
          <a:bodyPr/>
          <a:lstStyle/>
          <a:p>
            <a:pPr>
              <a:defRPr/>
            </a:pPr>
            <a:r>
              <a:rPr lang="en-US" dirty="0"/>
              <a:t>4-</a:t>
            </a:r>
            <a:fld id="{503C3CBC-2085-44FA-9ACE-00A0DEA6925A}" type="slidenum">
              <a:rPr lang="en-US" smtClean="0"/>
              <a:pPr>
                <a:defRPr/>
              </a:pPr>
              <a:t>45</a:t>
            </a:fld>
            <a:endParaRPr lang="en-US" dirty="0"/>
          </a:p>
        </p:txBody>
      </p:sp>
      <p:sp>
        <p:nvSpPr>
          <p:cNvPr id="20" name="TextBox 19"/>
          <p:cNvSpPr txBox="1"/>
          <p:nvPr/>
        </p:nvSpPr>
        <p:spPr>
          <a:xfrm>
            <a:off x="7772400" y="35446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4.17</a:t>
            </a:r>
          </a:p>
        </p:txBody>
      </p:sp>
      <p:sp>
        <p:nvSpPr>
          <p:cNvPr id="14" name="Rectangle 13"/>
          <p:cNvSpPr>
            <a:spLocks noGrp="1" noChangeArrowheads="1"/>
          </p:cNvSpPr>
          <p:nvPr/>
        </p:nvSpPr>
        <p:spPr bwMode="auto">
          <a:xfrm>
            <a:off x="6054588" y="643581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Rounded Rectangle 18">
            <a:extLst>
              <a:ext uri="{FF2B5EF4-FFF2-40B4-BE49-F238E27FC236}">
                <a16:creationId xmlns:a16="http://schemas.microsoft.com/office/drawing/2014/main" xmlns="" id="{DA0C3C24-1568-4E77-A8D5-AEC588D3EDFC}"/>
              </a:ext>
            </a:extLst>
          </p:cNvPr>
          <p:cNvSpPr/>
          <p:nvPr/>
        </p:nvSpPr>
        <p:spPr>
          <a:xfrm>
            <a:off x="152400" y="6623050"/>
            <a:ext cx="5638800" cy="15716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rPr>
              <a:t>Compute and analyze the acid-test ratio and gross margin ratio.</a:t>
            </a:r>
            <a:endParaRPr lang="en-US" sz="1100" dirty="0">
              <a:solidFill>
                <a:prstClr val="black"/>
              </a:solidFill>
              <a:latin typeface="Calibri"/>
            </a:endParaRPr>
          </a:p>
        </p:txBody>
      </p:sp>
      <p:pic>
        <p:nvPicPr>
          <p:cNvPr id="3" name="Picture 2">
            <a:extLst>
              <a:ext uri="{FF2B5EF4-FFF2-40B4-BE49-F238E27FC236}">
                <a16:creationId xmlns:a16="http://schemas.microsoft.com/office/drawing/2014/main" xmlns="" id="{950FA265-5056-452D-9331-606BCA5D394D}"/>
              </a:ext>
            </a:extLst>
          </p:cNvPr>
          <p:cNvPicPr>
            <a:picLocks noChangeAspect="1"/>
          </p:cNvPicPr>
          <p:nvPr/>
        </p:nvPicPr>
        <p:blipFill>
          <a:blip r:embed="rId3"/>
          <a:stretch>
            <a:fillRect/>
          </a:stretch>
        </p:blipFill>
        <p:spPr>
          <a:xfrm>
            <a:off x="751751" y="3586410"/>
            <a:ext cx="6944449" cy="2285881"/>
          </a:xfrm>
          <a:prstGeom prst="rect">
            <a:avLst/>
          </a:prstGeom>
        </p:spPr>
      </p:pic>
    </p:spTree>
    <p:extLst>
      <p:ext uri="{BB962C8B-B14F-4D97-AF65-F5344CB8AC3E}">
        <p14:creationId xmlns:p14="http://schemas.microsoft.com/office/powerpoint/2010/main" val="42955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1069458" y="3226371"/>
            <a:ext cx="6794500" cy="951543"/>
          </a:xfrm>
          <a:prstGeom prst="rect">
            <a:avLst/>
          </a:prstGeom>
          <a:solidFill>
            <a:schemeClr val="accent2">
              <a:lumMod val="7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800" dirty="0">
                <a:solidFill>
                  <a:schemeClr val="bg1"/>
                </a:solidFill>
                <a:effectLst>
                  <a:outerShdw blurRad="38100" dist="38100" dir="2700000" algn="tl">
                    <a:srgbClr val="000000">
                      <a:alpha val="43137"/>
                    </a:srgbClr>
                  </a:outerShdw>
                </a:effectLst>
                <a:latin typeface="Arial" charset="0"/>
              </a:rPr>
              <a:t>Percentage of dollar sales available to cover expenses and provide a profit.</a:t>
            </a:r>
          </a:p>
        </p:txBody>
      </p:sp>
      <p:grpSp>
        <p:nvGrpSpPr>
          <p:cNvPr id="2" name="Group 5"/>
          <p:cNvGrpSpPr>
            <a:grpSpLocks/>
          </p:cNvGrpSpPr>
          <p:nvPr/>
        </p:nvGrpSpPr>
        <p:grpSpPr bwMode="auto">
          <a:xfrm>
            <a:off x="381000" y="1524000"/>
            <a:ext cx="8382000" cy="1600200"/>
            <a:chOff x="240" y="960"/>
            <a:chExt cx="5280" cy="1008"/>
          </a:xfrm>
          <a:effectLst>
            <a:outerShdw blurRad="50800" dist="38100" dir="2700000" algn="tl" rotWithShape="0">
              <a:prstClr val="black">
                <a:alpha val="40000"/>
              </a:prstClr>
            </a:outerShdw>
          </a:effectLst>
        </p:grpSpPr>
        <p:sp>
          <p:nvSpPr>
            <p:cNvPr id="91142" name="Rectangle 6"/>
            <p:cNvSpPr>
              <a:spLocks noChangeArrowheads="1"/>
            </p:cNvSpPr>
            <p:nvPr/>
          </p:nvSpPr>
          <p:spPr bwMode="auto">
            <a:xfrm>
              <a:off x="240" y="960"/>
              <a:ext cx="5280" cy="1008"/>
            </a:xfrm>
            <a:prstGeom prst="rect">
              <a:avLst/>
            </a:prstGeom>
            <a:solidFill>
              <a:srgbClr val="F6E9B4"/>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sp>
          <p:nvSpPr>
            <p:cNvPr id="28679" name="Rectangle 7"/>
            <p:cNvSpPr>
              <a:spLocks noChangeArrowheads="1"/>
            </p:cNvSpPr>
            <p:nvPr/>
          </p:nvSpPr>
          <p:spPr bwMode="auto">
            <a:xfrm>
              <a:off x="279" y="1001"/>
              <a:ext cx="854" cy="929"/>
            </a:xfrm>
            <a:prstGeom prst="rect">
              <a:avLst/>
            </a:prstGeom>
            <a:solidFill>
              <a:srgbClr val="F6E9B4"/>
            </a:solidFill>
            <a:ln w="12700">
              <a:noFill/>
              <a:miter lim="800000"/>
              <a:headEnd/>
              <a:tailEnd/>
            </a:ln>
          </p:spPr>
          <p:txBody>
            <a:bodyPr wrap="none" lIns="90488" tIns="44450" rIns="90488" bIns="44450">
              <a:spAutoFit/>
            </a:bodyPr>
            <a:lstStyle/>
            <a:p>
              <a:pPr>
                <a:defRPr/>
              </a:pPr>
              <a:r>
                <a:rPr lang="en-US" sz="3000" dirty="0">
                  <a:solidFill>
                    <a:srgbClr val="663300"/>
                  </a:solidFill>
                  <a:latin typeface="Arial" charset="0"/>
                </a:rPr>
                <a:t>Gross</a:t>
              </a:r>
            </a:p>
            <a:p>
              <a:pPr>
                <a:defRPr/>
              </a:pPr>
              <a:r>
                <a:rPr lang="en-US" sz="3000" dirty="0">
                  <a:solidFill>
                    <a:srgbClr val="663300"/>
                  </a:solidFill>
                  <a:latin typeface="Arial" charset="0"/>
                </a:rPr>
                <a:t>margin</a:t>
              </a:r>
            </a:p>
            <a:p>
              <a:pPr>
                <a:defRPr/>
              </a:pPr>
              <a:r>
                <a:rPr lang="en-US" sz="3000" dirty="0">
                  <a:solidFill>
                    <a:srgbClr val="663300"/>
                  </a:solidFill>
                  <a:latin typeface="Arial" charset="0"/>
                </a:rPr>
                <a:t>ratio</a:t>
              </a:r>
            </a:p>
          </p:txBody>
        </p:sp>
        <p:sp>
          <p:nvSpPr>
            <p:cNvPr id="91144" name="Rectangle 8"/>
            <p:cNvSpPr>
              <a:spLocks noChangeArrowheads="1"/>
            </p:cNvSpPr>
            <p:nvPr/>
          </p:nvSpPr>
          <p:spPr bwMode="auto">
            <a:xfrm>
              <a:off x="1296" y="1145"/>
              <a:ext cx="4166" cy="632"/>
            </a:xfrm>
            <a:prstGeom prst="rect">
              <a:avLst/>
            </a:prstGeom>
            <a:solidFill>
              <a:srgbClr val="F6E9B4"/>
            </a:solidFill>
            <a:ln w="12700">
              <a:noFill/>
              <a:miter lim="800000"/>
              <a:headEnd/>
              <a:tailEnd/>
            </a:ln>
            <a:effectLst/>
          </p:spPr>
          <p:txBody>
            <a:bodyPr lIns="90488" tIns="44450" rIns="90488" bIns="44450">
              <a:spAutoFit/>
            </a:bodyPr>
            <a:lstStyle/>
            <a:p>
              <a:pPr algn="ctr">
                <a:defRPr/>
              </a:pPr>
              <a:r>
                <a:rPr lang="en-US" sz="3000" dirty="0">
                  <a:solidFill>
                    <a:srgbClr val="663300"/>
                  </a:solidFill>
                  <a:effectLst>
                    <a:outerShdw blurRad="38100" dist="38100" dir="2700000" algn="tl">
                      <a:srgbClr val="000000"/>
                    </a:outerShdw>
                  </a:effectLst>
                  <a:latin typeface="Arial" charset="0"/>
                </a:rPr>
                <a:t>    </a:t>
              </a:r>
              <a:r>
                <a:rPr lang="en-US" sz="3000" dirty="0">
                  <a:solidFill>
                    <a:srgbClr val="663300"/>
                  </a:solidFill>
                  <a:latin typeface="Arial" charset="0"/>
                </a:rPr>
                <a:t>Net sales  -  Cost of goods sold</a:t>
              </a:r>
              <a:r>
                <a:rPr lang="en-US" sz="3000" u="sng" dirty="0">
                  <a:solidFill>
                    <a:srgbClr val="663300"/>
                  </a:solidFill>
                  <a:effectLst>
                    <a:outerShdw blurRad="38100" dist="38100" dir="2700000" algn="tl">
                      <a:srgbClr val="000000"/>
                    </a:outerShdw>
                  </a:effectLst>
                  <a:latin typeface="Arial" charset="0"/>
                </a:rPr>
                <a:t>   </a:t>
              </a:r>
              <a:endParaRPr lang="en-US" sz="3000" dirty="0">
                <a:solidFill>
                  <a:srgbClr val="663300"/>
                </a:solidFill>
                <a:effectLst>
                  <a:outerShdw blurRad="38100" dist="38100" dir="2700000" algn="tl">
                    <a:srgbClr val="000000"/>
                  </a:outerShdw>
                </a:effectLst>
                <a:latin typeface="Arial" charset="0"/>
              </a:endParaRPr>
            </a:p>
            <a:p>
              <a:pPr algn="ctr">
                <a:defRPr/>
              </a:pPr>
              <a:r>
                <a:rPr lang="en-US" sz="3000" dirty="0">
                  <a:solidFill>
                    <a:srgbClr val="663300"/>
                  </a:solidFill>
                  <a:latin typeface="Arial" charset="0"/>
                </a:rPr>
                <a:t>Net sales</a:t>
              </a:r>
            </a:p>
          </p:txBody>
        </p:sp>
        <p:sp>
          <p:nvSpPr>
            <p:cNvPr id="28681" name="Rectangle 9"/>
            <p:cNvSpPr>
              <a:spLocks noChangeArrowheads="1"/>
            </p:cNvSpPr>
            <p:nvPr/>
          </p:nvSpPr>
          <p:spPr bwMode="auto">
            <a:xfrm>
              <a:off x="1191" y="1289"/>
              <a:ext cx="260" cy="344"/>
            </a:xfrm>
            <a:prstGeom prst="rect">
              <a:avLst/>
            </a:prstGeom>
            <a:solidFill>
              <a:srgbClr val="F6E9B4"/>
            </a:solidFill>
            <a:ln w="12700">
              <a:noFill/>
              <a:miter lim="800000"/>
              <a:headEnd/>
              <a:tailEnd/>
            </a:ln>
          </p:spPr>
          <p:txBody>
            <a:bodyPr wrap="none" lIns="90488" tIns="44450" rIns="90488" bIns="44450">
              <a:spAutoFit/>
            </a:bodyPr>
            <a:lstStyle/>
            <a:p>
              <a:pPr>
                <a:defRPr/>
              </a:pPr>
              <a:r>
                <a:rPr lang="en-US" sz="3000" b="1" dirty="0">
                  <a:solidFill>
                    <a:srgbClr val="663300"/>
                  </a:solidFill>
                  <a:latin typeface="Comic Sans MS" pitchFamily="66" charset="0"/>
                </a:rPr>
                <a:t>=</a:t>
              </a:r>
            </a:p>
          </p:txBody>
        </p:sp>
        <p:sp>
          <p:nvSpPr>
            <p:cNvPr id="28682" name="Line 10"/>
            <p:cNvSpPr>
              <a:spLocks noChangeShapeType="1"/>
            </p:cNvSpPr>
            <p:nvPr/>
          </p:nvSpPr>
          <p:spPr bwMode="auto">
            <a:xfrm>
              <a:off x="1552" y="1466"/>
              <a:ext cx="3840" cy="0"/>
            </a:xfrm>
            <a:prstGeom prst="line">
              <a:avLst/>
            </a:prstGeom>
            <a:noFill/>
            <a:ln w="28575">
              <a:solidFill>
                <a:srgbClr val="663300"/>
              </a:solidFill>
              <a:round/>
              <a:headEnd/>
              <a:tailEnd/>
            </a:ln>
          </p:spPr>
          <p:txBody>
            <a:bodyPr/>
            <a:lstStyle/>
            <a:p>
              <a:pPr>
                <a:defRPr/>
              </a:pPr>
              <a:endParaRPr lang="en-US" dirty="0">
                <a:latin typeface="Arial" charset="0"/>
              </a:endParaRPr>
            </a:p>
          </p:txBody>
        </p:sp>
      </p:grpSp>
      <p:sp>
        <p:nvSpPr>
          <p:cNvPr id="219140" name="Rectangle 2"/>
          <p:cNvSpPr>
            <a:spLocks noGrp="1" noChangeArrowheads="1"/>
          </p:cNvSpPr>
          <p:nvPr>
            <p:ph type="title"/>
          </p:nvPr>
        </p:nvSpPr>
        <p:spPr>
          <a:xfrm>
            <a:off x="457200" y="304800"/>
            <a:ext cx="8229600" cy="1036638"/>
          </a:xfrm>
        </p:spPr>
        <p:txBody>
          <a:bodyPr/>
          <a:lstStyle/>
          <a:p>
            <a:r>
              <a:rPr lang="en-US" altLang="en-US" b="1" dirty="0"/>
              <a:t>Gross Margin Ratio</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11"/>
          <p:cNvSpPr>
            <a:spLocks noGrp="1"/>
          </p:cNvSpPr>
          <p:nvPr>
            <p:ph type="sldNum" sz="quarter" idx="12"/>
          </p:nvPr>
        </p:nvSpPr>
        <p:spPr/>
        <p:txBody>
          <a:bodyPr/>
          <a:lstStyle/>
          <a:p>
            <a:pPr>
              <a:defRPr/>
            </a:pPr>
            <a:r>
              <a:rPr lang="en-US" dirty="0"/>
              <a:t>4-</a:t>
            </a:r>
            <a:fld id="{503C3CBC-2085-44FA-9ACE-00A0DEA6925A}" type="slidenum">
              <a:rPr lang="en-US" smtClean="0"/>
              <a:pPr>
                <a:defRPr/>
              </a:pPr>
              <a:t>46</a:t>
            </a:fld>
            <a:endParaRPr lang="en-US" dirty="0"/>
          </a:p>
        </p:txBody>
      </p:sp>
      <p:sp>
        <p:nvSpPr>
          <p:cNvPr id="14" name="TextBox 13"/>
          <p:cNvSpPr txBox="1"/>
          <p:nvPr/>
        </p:nvSpPr>
        <p:spPr>
          <a:xfrm>
            <a:off x="7924800" y="4417109"/>
            <a:ext cx="9906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4.19</a:t>
            </a:r>
          </a:p>
        </p:txBody>
      </p:sp>
      <p:sp>
        <p:nvSpPr>
          <p:cNvPr id="16" name="Rectangle 15"/>
          <p:cNvSpPr>
            <a:spLocks noGrp="1" noChangeArrowheads="1"/>
          </p:cNvSpPr>
          <p:nvPr/>
        </p:nvSpPr>
        <p:spPr bwMode="auto">
          <a:xfrm>
            <a:off x="6254870" y="639445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Rounded Rectangle 18">
            <a:extLst>
              <a:ext uri="{FF2B5EF4-FFF2-40B4-BE49-F238E27FC236}">
                <a16:creationId xmlns:a16="http://schemas.microsoft.com/office/drawing/2014/main" xmlns="" id="{2EF3B3E0-D8E8-4B0A-A5AC-A35586BA0B48}"/>
              </a:ext>
            </a:extLst>
          </p:cNvPr>
          <p:cNvSpPr/>
          <p:nvPr/>
        </p:nvSpPr>
        <p:spPr>
          <a:xfrm>
            <a:off x="152400" y="6623050"/>
            <a:ext cx="5638800" cy="15716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rPr>
              <a:t>Compute and analyze the acid-test ratio and gross margin ratio.</a:t>
            </a:r>
            <a:endParaRPr lang="en-US" sz="1100" dirty="0">
              <a:solidFill>
                <a:prstClr val="black"/>
              </a:solidFill>
              <a:latin typeface="Calibri"/>
            </a:endParaRPr>
          </a:p>
        </p:txBody>
      </p:sp>
      <p:sp>
        <p:nvSpPr>
          <p:cNvPr id="18" name="TextBox 17">
            <a:extLst>
              <a:ext uri="{FF2B5EF4-FFF2-40B4-BE49-F238E27FC236}">
                <a16:creationId xmlns:a16="http://schemas.microsoft.com/office/drawing/2014/main" xmlns="" id="{DAB74A9C-1355-4DE5-B5C5-33F1CC7DA047}"/>
              </a:ext>
            </a:extLst>
          </p:cNvPr>
          <p:cNvSpPr txBox="1"/>
          <p:nvPr/>
        </p:nvSpPr>
        <p:spPr>
          <a:xfrm>
            <a:off x="7855528" y="762000"/>
            <a:ext cx="9906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4.18</a:t>
            </a:r>
          </a:p>
        </p:txBody>
      </p:sp>
      <p:pic>
        <p:nvPicPr>
          <p:cNvPr id="4" name="Picture 3">
            <a:extLst>
              <a:ext uri="{FF2B5EF4-FFF2-40B4-BE49-F238E27FC236}">
                <a16:creationId xmlns:a16="http://schemas.microsoft.com/office/drawing/2014/main" xmlns="" id="{AC6F4489-2311-4BC5-BEED-5D135C8BD91B}"/>
              </a:ext>
            </a:extLst>
          </p:cNvPr>
          <p:cNvPicPr>
            <a:picLocks noChangeAspect="1"/>
          </p:cNvPicPr>
          <p:nvPr/>
        </p:nvPicPr>
        <p:blipFill>
          <a:blip r:embed="rId3"/>
          <a:stretch>
            <a:fillRect/>
          </a:stretch>
        </p:blipFill>
        <p:spPr>
          <a:xfrm>
            <a:off x="381000" y="4343400"/>
            <a:ext cx="7391400" cy="1812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169266"/>
            <a:ext cx="7315200" cy="3124200"/>
          </a:xfrm>
        </p:spPr>
        <p:txBody>
          <a:bodyPr/>
          <a:lstStyle/>
          <a:p>
            <a:r>
              <a:rPr lang="en-US" altLang="en-US" dirty="0"/>
              <a:t/>
            </a:r>
            <a:br>
              <a:rPr lang="en-US" altLang="en-US" dirty="0"/>
            </a:br>
            <a:r>
              <a:rPr lang="en-US" altLang="en-US" dirty="0"/>
              <a:t/>
            </a:r>
            <a:br>
              <a:rPr lang="en-US" altLang="en-US" dirty="0"/>
            </a:br>
            <a:r>
              <a:rPr lang="en-US" altLang="en-US" dirty="0"/>
              <a:t>A</a:t>
            </a:r>
            <a:r>
              <a:rPr lang="en-US" altLang="en-US" i="1" dirty="0"/>
              <a:t>ppendix 4A </a:t>
            </a:r>
            <a:br>
              <a:rPr lang="en-US" altLang="en-US" i="1" dirty="0"/>
            </a:br>
            <a:r>
              <a:rPr lang="en-US" dirty="0">
                <a:solidFill>
                  <a:prstClr val="black"/>
                </a:solidFill>
              </a:rPr>
              <a:t>Record and compare merchandising transactions using both periodic and perpetual inventory systems.</a:t>
            </a:r>
            <a:br>
              <a:rPr lang="en-US" dirty="0">
                <a:solidFill>
                  <a:prstClr val="black"/>
                </a:solidFill>
              </a:rPr>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756271"/>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14400" y="5779434"/>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r>
              <a:rPr lang="en-US" dirty="0"/>
              <a:t>4-</a:t>
            </a:r>
            <a:fld id="{389021C6-BF4E-47D5-A0FD-A156D54A87E1}" type="slidenum">
              <a:rPr lang="en-US" smtClean="0"/>
              <a:pPr>
                <a:defRPr/>
              </a:pPr>
              <a:t>47</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P5</a:t>
            </a:r>
            <a:endParaRPr lang="en-US" sz="4400" dirty="0">
              <a:solidFill>
                <a:prstClr val="black"/>
              </a:solidFill>
              <a:latin typeface="Calibri"/>
            </a:endParaRPr>
          </a:p>
        </p:txBody>
      </p:sp>
      <p:sp>
        <p:nvSpPr>
          <p:cNvPr id="11" name="Rectangle 10"/>
          <p:cNvSpPr>
            <a:spLocks noGrp="1" noChangeArrowheads="1"/>
          </p:cNvSpPr>
          <p:nvPr/>
        </p:nvSpPr>
        <p:spPr bwMode="auto">
          <a:xfrm>
            <a:off x="6324600" y="638106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a:xfrm>
            <a:off x="114300" y="567815"/>
            <a:ext cx="9029700" cy="618425"/>
          </a:xfrm>
        </p:spPr>
        <p:txBody>
          <a:bodyPr/>
          <a:lstStyle/>
          <a:p>
            <a:r>
              <a:rPr lang="en-US" altLang="en-US" b="1" dirty="0"/>
              <a:t>Periodic Inventory System - Purchases</a:t>
            </a:r>
          </a:p>
        </p:txBody>
      </p:sp>
      <p:sp>
        <p:nvSpPr>
          <p:cNvPr id="221195" name="TextBox 11"/>
          <p:cNvSpPr txBox="1">
            <a:spLocks noChangeArrowheads="1"/>
          </p:cNvSpPr>
          <p:nvPr/>
        </p:nvSpPr>
        <p:spPr bwMode="auto">
          <a:xfrm>
            <a:off x="449226" y="1304084"/>
            <a:ext cx="8305800" cy="707886"/>
          </a:xfrm>
          <a:prstGeom prst="rect">
            <a:avLst/>
          </a:prstGeom>
          <a:noFill/>
          <a:ln w="9525">
            <a:noFill/>
            <a:miter lim="800000"/>
            <a:headEnd/>
            <a:tailEnd/>
          </a:ln>
        </p:spPr>
        <p:txBody>
          <a:bodyPr wrap="square">
            <a:spAutoFit/>
          </a:bodyPr>
          <a:lstStyle/>
          <a:p>
            <a:pPr algn="ctr"/>
            <a:r>
              <a:rPr lang="en-US" altLang="en-US" sz="2000" dirty="0"/>
              <a:t>Periodic inventory system updates inventory only at the end of a period to reflect the quantity and cost of goods available and goods sold.</a:t>
            </a:r>
          </a:p>
        </p:txBody>
      </p:sp>
      <p:sp>
        <p:nvSpPr>
          <p:cNvPr id="20" name="Slide Number Placeholder 19"/>
          <p:cNvSpPr>
            <a:spLocks noGrp="1"/>
          </p:cNvSpPr>
          <p:nvPr>
            <p:ph type="sldNum" sz="quarter" idx="12"/>
          </p:nvPr>
        </p:nvSpPr>
        <p:spPr>
          <a:xfrm>
            <a:off x="7010400" y="6053366"/>
            <a:ext cx="2133600" cy="365125"/>
          </a:xfrm>
        </p:spPr>
        <p:txBody>
          <a:bodyPr/>
          <a:lstStyle/>
          <a:p>
            <a:pPr>
              <a:defRPr/>
            </a:pPr>
            <a:r>
              <a:rPr lang="en-US" dirty="0"/>
              <a:t>4-</a:t>
            </a:r>
            <a:fld id="{503C3CBC-2085-44FA-9ACE-00A0DEA6925A}" type="slidenum">
              <a:rPr lang="en-US" smtClean="0"/>
              <a:pPr>
                <a:defRPr/>
              </a:pPr>
              <a:t>48</a:t>
            </a:fld>
            <a:endParaRPr lang="en-US" dirty="0"/>
          </a:p>
        </p:txBody>
      </p:sp>
      <p:sp>
        <p:nvSpPr>
          <p:cNvPr id="21" name="Rounded Rectangle 20"/>
          <p:cNvSpPr/>
          <p:nvPr/>
        </p:nvSpPr>
        <p:spPr>
          <a:xfrm>
            <a:off x="114300" y="6551612"/>
            <a:ext cx="78867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solidFill>
                  <a:prstClr val="black"/>
                </a:solidFill>
              </a:rPr>
              <a:t>Record and compare merchandising transactions using both periodic and perpetual inventory systems.</a:t>
            </a:r>
            <a:endParaRPr lang="en-US" sz="1100" dirty="0">
              <a:solidFill>
                <a:prstClr val="black"/>
              </a:solidFill>
              <a:latin typeface="Calibri"/>
            </a:endParaRPr>
          </a:p>
        </p:txBody>
      </p:sp>
      <p:sp>
        <p:nvSpPr>
          <p:cNvPr id="8" name="Rectangle 7"/>
          <p:cNvSpPr>
            <a:spLocks noGrp="1" noChangeArrowheads="1"/>
          </p:cNvSpPr>
          <p:nvPr/>
        </p:nvSpPr>
        <p:spPr bwMode="auto">
          <a:xfrm>
            <a:off x="6857514" y="610117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p:cNvPicPr>
            <a:picLocks noChangeAspect="1"/>
          </p:cNvPicPr>
          <p:nvPr/>
        </p:nvPicPr>
        <p:blipFill>
          <a:blip r:embed="rId3"/>
          <a:stretch>
            <a:fillRect/>
          </a:stretch>
        </p:blipFill>
        <p:spPr>
          <a:xfrm>
            <a:off x="1600200" y="2024847"/>
            <a:ext cx="5285667" cy="4335135"/>
          </a:xfrm>
          <a:prstGeom prst="rect">
            <a:avLst/>
          </a:prstGeom>
        </p:spPr>
      </p:pic>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a:xfrm>
            <a:off x="497958" y="727883"/>
            <a:ext cx="8229600" cy="618425"/>
          </a:xfrm>
        </p:spPr>
        <p:txBody>
          <a:bodyPr/>
          <a:lstStyle/>
          <a:p>
            <a:r>
              <a:rPr lang="en-US" altLang="en-US" b="1" dirty="0"/>
              <a:t>Periodic Inventory System - Sales</a:t>
            </a:r>
          </a:p>
        </p:txBody>
      </p:sp>
      <p:sp>
        <p:nvSpPr>
          <p:cNvPr id="221195" name="TextBox 11"/>
          <p:cNvSpPr txBox="1">
            <a:spLocks noChangeArrowheads="1"/>
          </p:cNvSpPr>
          <p:nvPr/>
        </p:nvSpPr>
        <p:spPr bwMode="auto">
          <a:xfrm>
            <a:off x="477833" y="1657965"/>
            <a:ext cx="8305800" cy="707886"/>
          </a:xfrm>
          <a:prstGeom prst="rect">
            <a:avLst/>
          </a:prstGeom>
          <a:noFill/>
          <a:ln w="9525">
            <a:noFill/>
            <a:miter lim="800000"/>
            <a:headEnd/>
            <a:tailEnd/>
          </a:ln>
        </p:spPr>
        <p:txBody>
          <a:bodyPr wrap="square">
            <a:spAutoFit/>
          </a:bodyPr>
          <a:lstStyle/>
          <a:p>
            <a:pPr algn="ctr"/>
            <a:r>
              <a:rPr lang="en-US" altLang="en-US" sz="2000" dirty="0"/>
              <a:t>Periodic inventory system updates inventory only at the end of a period to reflect the quantity and cost of goods available and goods sold.</a:t>
            </a:r>
          </a:p>
        </p:txBody>
      </p:sp>
      <p:sp>
        <p:nvSpPr>
          <p:cNvPr id="20" name="Slide Number Placeholder 19"/>
          <p:cNvSpPr>
            <a:spLocks noGrp="1"/>
          </p:cNvSpPr>
          <p:nvPr>
            <p:ph type="sldNum" sz="quarter" idx="12"/>
          </p:nvPr>
        </p:nvSpPr>
        <p:spPr>
          <a:xfrm>
            <a:off x="6858000" y="6111875"/>
            <a:ext cx="2133600" cy="365125"/>
          </a:xfrm>
        </p:spPr>
        <p:txBody>
          <a:bodyPr/>
          <a:lstStyle/>
          <a:p>
            <a:pPr>
              <a:defRPr/>
            </a:pPr>
            <a:r>
              <a:rPr lang="en-US" dirty="0"/>
              <a:t>4-</a:t>
            </a:r>
            <a:fld id="{503C3CBC-2085-44FA-9ACE-00A0DEA6925A}" type="slidenum">
              <a:rPr lang="en-US" smtClean="0"/>
              <a:pPr>
                <a:defRPr/>
              </a:pPr>
              <a:t>49</a:t>
            </a:fld>
            <a:endParaRPr lang="en-US" dirty="0"/>
          </a:p>
        </p:txBody>
      </p:sp>
      <p:sp>
        <p:nvSpPr>
          <p:cNvPr id="21" name="Rounded Rectangle 20"/>
          <p:cNvSpPr/>
          <p:nvPr/>
        </p:nvSpPr>
        <p:spPr>
          <a:xfrm>
            <a:off x="114300" y="6477000"/>
            <a:ext cx="8077200" cy="3032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solidFill>
                  <a:prstClr val="black"/>
                </a:solidFill>
              </a:rPr>
              <a:t>Record and compare merchandising transactions using both periodic and perpetual inventory systems.</a:t>
            </a:r>
            <a:endParaRPr lang="en-US" sz="1100" dirty="0">
              <a:solidFill>
                <a:prstClr val="black"/>
              </a:solidFill>
              <a:latin typeface="Calibri"/>
            </a:endParaRPr>
          </a:p>
        </p:txBody>
      </p:sp>
      <p:pic>
        <p:nvPicPr>
          <p:cNvPr id="2" name="Picture 1"/>
          <p:cNvPicPr>
            <a:picLocks noChangeAspect="1"/>
          </p:cNvPicPr>
          <p:nvPr/>
        </p:nvPicPr>
        <p:blipFill>
          <a:blip r:embed="rId3"/>
          <a:stretch>
            <a:fillRect/>
          </a:stretch>
        </p:blipFill>
        <p:spPr>
          <a:xfrm>
            <a:off x="1600200" y="2667000"/>
            <a:ext cx="6215854" cy="1148582"/>
          </a:xfrm>
          <a:prstGeom prst="rect">
            <a:avLst/>
          </a:prstGeom>
        </p:spPr>
      </p:pic>
      <p:pic>
        <p:nvPicPr>
          <p:cNvPr id="3" name="Picture 2"/>
          <p:cNvPicPr>
            <a:picLocks noChangeAspect="1"/>
          </p:cNvPicPr>
          <p:nvPr/>
        </p:nvPicPr>
        <p:blipFill>
          <a:blip r:embed="rId4"/>
          <a:stretch>
            <a:fillRect/>
          </a:stretch>
        </p:blipFill>
        <p:spPr>
          <a:xfrm>
            <a:off x="1176288" y="4071546"/>
            <a:ext cx="6673914" cy="1976453"/>
          </a:xfrm>
          <a:prstGeom prst="rect">
            <a:avLst/>
          </a:prstGeom>
        </p:spPr>
      </p:pic>
      <p:sp>
        <p:nvSpPr>
          <p:cNvPr id="9" name="Rectangle 8"/>
          <p:cNvSpPr>
            <a:spLocks noGrp="1" noChangeArrowheads="1"/>
          </p:cNvSpPr>
          <p:nvPr/>
        </p:nvSpPr>
        <p:spPr bwMode="auto">
          <a:xfrm>
            <a:off x="6618403" y="6148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Tree>
    <p:extLst>
      <p:ext uri="{BB962C8B-B14F-4D97-AF65-F5344CB8AC3E}">
        <p14:creationId xmlns:p14="http://schemas.microsoft.com/office/powerpoint/2010/main" val="122559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3" name="Picture 2"/>
          <p:cNvPicPr>
            <a:picLocks noChangeAspect="1" noChangeArrowheads="1"/>
          </p:cNvPicPr>
          <p:nvPr/>
        </p:nvPicPr>
        <p:blipFill>
          <a:blip r:embed="rId3" cstate="print"/>
          <a:srcRect/>
          <a:stretch>
            <a:fillRect/>
          </a:stretch>
        </p:blipFill>
        <p:spPr bwMode="auto">
          <a:xfrm>
            <a:off x="128337" y="3333750"/>
            <a:ext cx="8839200" cy="1238250"/>
          </a:xfrm>
          <a:prstGeom prst="rect">
            <a:avLst/>
          </a:prstGeom>
          <a:noFill/>
          <a:ln w="9525">
            <a:noFill/>
            <a:miter lim="800000"/>
            <a:headEnd/>
            <a:tailEnd/>
          </a:ln>
        </p:spPr>
      </p:pic>
      <p:sp>
        <p:nvSpPr>
          <p:cNvPr id="184324" name="Title 7"/>
          <p:cNvSpPr>
            <a:spLocks noGrp="1"/>
          </p:cNvSpPr>
          <p:nvPr>
            <p:ph type="title"/>
          </p:nvPr>
        </p:nvSpPr>
        <p:spPr>
          <a:xfrm>
            <a:off x="152400" y="762000"/>
            <a:ext cx="8839200" cy="609600"/>
          </a:xfrm>
        </p:spPr>
        <p:txBody>
          <a:bodyPr/>
          <a:lstStyle/>
          <a:p>
            <a:r>
              <a:rPr lang="en-US" altLang="en-US" b="1" dirty="0"/>
              <a:t>Reporting Income for a Merchandiser</a:t>
            </a:r>
          </a:p>
        </p:txBody>
      </p:sp>
      <p:sp>
        <p:nvSpPr>
          <p:cNvPr id="15363" name="Rectangle 3"/>
          <p:cNvSpPr>
            <a:spLocks noGrp="1" noChangeArrowheads="1"/>
          </p:cNvSpPr>
          <p:nvPr>
            <p:ph type="body" idx="4294967295"/>
          </p:nvPr>
        </p:nvSpPr>
        <p:spPr>
          <a:xfrm>
            <a:off x="332874" y="1371600"/>
            <a:ext cx="8382000" cy="1447800"/>
          </a:xfrm>
          <a:solidFill>
            <a:schemeClr val="accent1">
              <a:lumMod val="20000"/>
              <a:lumOff val="80000"/>
            </a:schemeClr>
          </a:solidFill>
          <a:ln>
            <a:solidFill>
              <a:schemeClr val="tx1"/>
            </a:solidFill>
          </a:ln>
        </p:spPr>
        <p:txBody>
          <a:bodyPr lIns="90488" tIns="44450" rIns="90488" bIns="44450"/>
          <a:lstStyle/>
          <a:p>
            <a:pPr algn="ctr" eaLnBrk="1" hangingPunct="1">
              <a:spcBef>
                <a:spcPct val="5000"/>
              </a:spcBef>
              <a:buFont typeface="Wingdings" pitchFamily="-107" charset="2"/>
              <a:buNone/>
              <a:defRPr/>
            </a:pPr>
            <a:r>
              <a:rPr lang="en-US" sz="2400" b="1" dirty="0"/>
              <a:t>     </a:t>
            </a:r>
            <a:r>
              <a:rPr lang="en-US" b="1" dirty="0"/>
              <a:t>Merchandising companies sell </a:t>
            </a:r>
            <a:r>
              <a:rPr lang="en-US" b="1" dirty="0">
                <a:solidFill>
                  <a:srgbClr val="0033CC"/>
                </a:solidFill>
                <a:effectLst>
                  <a:outerShdw blurRad="38100" dist="38100" dir="2700000" algn="tl">
                    <a:srgbClr val="C0C0C0"/>
                  </a:outerShdw>
                </a:effectLst>
              </a:rPr>
              <a:t>products</a:t>
            </a:r>
            <a:r>
              <a:rPr lang="en-US" b="1" dirty="0"/>
              <a:t> to earn revenue. </a:t>
            </a:r>
            <a:endParaRPr lang="en-US" sz="2400" b="1" dirty="0"/>
          </a:p>
          <a:p>
            <a:pPr algn="ctr" eaLnBrk="1" hangingPunct="1">
              <a:spcBef>
                <a:spcPct val="5000"/>
              </a:spcBef>
              <a:buFont typeface="Wingdings" pitchFamily="-107" charset="2"/>
              <a:buNone/>
              <a:defRPr/>
            </a:pPr>
            <a:r>
              <a:rPr lang="en-US" sz="2400" b="1" dirty="0"/>
              <a:t>Examples: sporting goods, clothing, and auto parts stores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r>
              <a:rPr lang="en-US" dirty="0"/>
              <a:t>4-</a:t>
            </a:r>
            <a:fld id="{503C3CBC-2085-44FA-9ACE-00A0DEA6925A}" type="slidenum">
              <a:rPr lang="en-US" smtClean="0"/>
              <a:pPr>
                <a:defRPr/>
              </a:pPr>
              <a:t>5</a:t>
            </a:fld>
            <a:endParaRPr lang="en-US" dirty="0"/>
          </a:p>
        </p:txBody>
      </p:sp>
      <p:sp>
        <p:nvSpPr>
          <p:cNvPr id="10" name="TextBox 9"/>
          <p:cNvSpPr txBox="1"/>
          <p:nvPr/>
        </p:nvSpPr>
        <p:spPr>
          <a:xfrm>
            <a:off x="7648074" y="468195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4.2</a:t>
            </a:r>
          </a:p>
        </p:txBody>
      </p:sp>
      <p:sp>
        <p:nvSpPr>
          <p:cNvPr id="13" name="Rectangle 12"/>
          <p:cNvSpPr>
            <a:spLocks noGrp="1" noChangeArrowheads="1"/>
          </p:cNvSpPr>
          <p:nvPr/>
        </p:nvSpPr>
        <p:spPr bwMode="auto">
          <a:xfrm>
            <a:off x="6324600" y="638839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Rounded Rectangle 7">
            <a:extLst>
              <a:ext uri="{FF2B5EF4-FFF2-40B4-BE49-F238E27FC236}">
                <a16:creationId xmlns:a16="http://schemas.microsoft.com/office/drawing/2014/main" xmlns="" id="{E5F30AFE-66DA-4E3D-A984-298283D458D3}"/>
              </a:ext>
            </a:extLst>
          </p:cNvPr>
          <p:cNvSpPr/>
          <p:nvPr/>
        </p:nvSpPr>
        <p:spPr>
          <a:xfrm>
            <a:off x="152400" y="6616995"/>
            <a:ext cx="4572000" cy="16321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merchandising activities and cost flows.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2" name="Picture 1">
            <a:extLst>
              <a:ext uri="{FF2B5EF4-FFF2-40B4-BE49-F238E27FC236}">
                <a16:creationId xmlns:a16="http://schemas.microsoft.com/office/drawing/2014/main" xmlns="" id="{158F313D-91B7-4A24-8D1B-1D11F55E9440}"/>
              </a:ext>
            </a:extLst>
          </p:cNvPr>
          <p:cNvPicPr>
            <a:picLocks noChangeAspect="1"/>
          </p:cNvPicPr>
          <p:nvPr/>
        </p:nvPicPr>
        <p:blipFill>
          <a:blip r:embed="rId4"/>
          <a:stretch>
            <a:fillRect/>
          </a:stretch>
        </p:blipFill>
        <p:spPr>
          <a:xfrm>
            <a:off x="1600200" y="4343400"/>
            <a:ext cx="5426015" cy="2064693"/>
          </a:xfrm>
          <a:prstGeom prst="rect">
            <a:avLst/>
          </a:prstGeom>
        </p:spPr>
      </p:pic>
      <p:sp>
        <p:nvSpPr>
          <p:cNvPr id="12" name="TextBox 11">
            <a:extLst>
              <a:ext uri="{FF2B5EF4-FFF2-40B4-BE49-F238E27FC236}">
                <a16:creationId xmlns:a16="http://schemas.microsoft.com/office/drawing/2014/main" xmlns="" id="{C0A98A88-E9F0-48E6-A70A-4DA341FBBA59}"/>
              </a:ext>
            </a:extLst>
          </p:cNvPr>
          <p:cNvSpPr txBox="1"/>
          <p:nvPr/>
        </p:nvSpPr>
        <p:spPr>
          <a:xfrm>
            <a:off x="7648074" y="29350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629400" y="6164916"/>
            <a:ext cx="2133600" cy="365125"/>
          </a:xfrm>
        </p:spPr>
        <p:txBody>
          <a:bodyPr/>
          <a:lstStyle/>
          <a:p>
            <a:pPr>
              <a:defRPr/>
            </a:pPr>
            <a:r>
              <a:rPr lang="en-US" dirty="0"/>
              <a:t>4-</a:t>
            </a:r>
            <a:fld id="{503C3CBC-2085-44FA-9ACE-00A0DEA6925A}" type="slidenum">
              <a:rPr lang="en-US" smtClean="0"/>
              <a:pPr>
                <a:defRPr/>
              </a:pPr>
              <a:t>50</a:t>
            </a:fld>
            <a:endParaRPr lang="en-US" dirty="0"/>
          </a:p>
        </p:txBody>
      </p:sp>
      <p:sp>
        <p:nvSpPr>
          <p:cNvPr id="8" name="Rounded Rectangle 7"/>
          <p:cNvSpPr/>
          <p:nvPr/>
        </p:nvSpPr>
        <p:spPr>
          <a:xfrm>
            <a:off x="152400" y="6543852"/>
            <a:ext cx="8077200" cy="23636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solidFill>
                  <a:prstClr val="black"/>
                </a:solidFill>
              </a:rPr>
              <a:t>Record and compare merchandising transactions using both periodic and perpetual inventory systems.</a:t>
            </a:r>
            <a:endParaRPr lang="en-US" sz="1100" dirty="0">
              <a:solidFill>
                <a:prstClr val="black"/>
              </a:solidFill>
              <a:latin typeface="Calibri"/>
            </a:endParaRPr>
          </a:p>
        </p:txBody>
      </p:sp>
      <p:sp>
        <p:nvSpPr>
          <p:cNvPr id="9" name="TextBox 8"/>
          <p:cNvSpPr txBox="1"/>
          <p:nvPr/>
        </p:nvSpPr>
        <p:spPr>
          <a:xfrm>
            <a:off x="7820025" y="119986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4A.1</a:t>
            </a:r>
          </a:p>
        </p:txBody>
      </p:sp>
      <p:sp>
        <p:nvSpPr>
          <p:cNvPr id="11" name="Rectangle 10"/>
          <p:cNvSpPr>
            <a:spLocks noGrp="1" noChangeArrowheads="1"/>
          </p:cNvSpPr>
          <p:nvPr/>
        </p:nvSpPr>
        <p:spPr bwMode="auto">
          <a:xfrm>
            <a:off x="6400800" y="619589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xmlns="" id="{011E9E01-022C-4D28-BC2E-1B05EC5F1D1C}"/>
              </a:ext>
            </a:extLst>
          </p:cNvPr>
          <p:cNvPicPr>
            <a:picLocks noChangeAspect="1"/>
          </p:cNvPicPr>
          <p:nvPr/>
        </p:nvPicPr>
        <p:blipFill>
          <a:blip r:embed="rId3"/>
          <a:stretch>
            <a:fillRect/>
          </a:stretch>
        </p:blipFill>
        <p:spPr>
          <a:xfrm>
            <a:off x="1834347" y="1271391"/>
            <a:ext cx="5476400" cy="1552098"/>
          </a:xfrm>
          <a:prstGeom prst="rect">
            <a:avLst/>
          </a:prstGeom>
        </p:spPr>
      </p:pic>
      <p:sp>
        <p:nvSpPr>
          <p:cNvPr id="10" name="Title 4">
            <a:extLst>
              <a:ext uri="{FF2B5EF4-FFF2-40B4-BE49-F238E27FC236}">
                <a16:creationId xmlns:a16="http://schemas.microsoft.com/office/drawing/2014/main" xmlns="" id="{14299D0A-AA71-4607-A596-D4CCBF542F7F}"/>
              </a:ext>
            </a:extLst>
          </p:cNvPr>
          <p:cNvSpPr txBox="1">
            <a:spLocks/>
          </p:cNvSpPr>
          <p:nvPr/>
        </p:nvSpPr>
        <p:spPr bwMode="auto">
          <a:xfrm>
            <a:off x="533400" y="282557"/>
            <a:ext cx="8229600" cy="618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dirty="0"/>
              <a:t>Periodic Inventory System – Adjusting and Closing Entries</a:t>
            </a:r>
          </a:p>
        </p:txBody>
      </p:sp>
      <p:pic>
        <p:nvPicPr>
          <p:cNvPr id="3" name="Picture 2">
            <a:extLst>
              <a:ext uri="{FF2B5EF4-FFF2-40B4-BE49-F238E27FC236}">
                <a16:creationId xmlns:a16="http://schemas.microsoft.com/office/drawing/2014/main" xmlns="" id="{8665BA3A-1D95-4C6E-85EF-4FB60A6092D1}"/>
              </a:ext>
            </a:extLst>
          </p:cNvPr>
          <p:cNvPicPr>
            <a:picLocks noChangeAspect="1"/>
          </p:cNvPicPr>
          <p:nvPr/>
        </p:nvPicPr>
        <p:blipFill>
          <a:blip r:embed="rId4"/>
          <a:stretch>
            <a:fillRect/>
          </a:stretch>
        </p:blipFill>
        <p:spPr>
          <a:xfrm>
            <a:off x="1915530" y="2537914"/>
            <a:ext cx="5312939" cy="35386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6172" y="2013095"/>
            <a:ext cx="7315200" cy="3682841"/>
          </a:xfrm>
        </p:spPr>
        <p:txBody>
          <a:bodyPr/>
          <a:lstStyle/>
          <a:p>
            <a:r>
              <a:rPr lang="en-US" altLang="en-US" dirty="0"/>
              <a:t/>
            </a:r>
            <a:br>
              <a:rPr lang="en-US" altLang="en-US" dirty="0"/>
            </a:br>
            <a:r>
              <a:rPr lang="en-US" i="1" dirty="0">
                <a:solidFill>
                  <a:prstClr val="black"/>
                </a:solidFill>
              </a:rPr>
              <a:t>Appendix 4B </a:t>
            </a:r>
            <a:br>
              <a:rPr lang="en-US" i="1" dirty="0">
                <a:solidFill>
                  <a:prstClr val="black"/>
                </a:solidFill>
              </a:rPr>
            </a:br>
            <a:r>
              <a:rPr lang="en-US" dirty="0">
                <a:solidFill>
                  <a:prstClr val="black"/>
                </a:solidFill>
              </a:rPr>
              <a:t>Prepare adjustments for discounts, returns, and allowances per revenue recognition rules.</a:t>
            </a: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756271"/>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14400" y="6112138"/>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r>
              <a:rPr lang="en-US" dirty="0"/>
              <a:t>4-</a:t>
            </a:r>
            <a:fld id="{389021C6-BF4E-47D5-A0FD-A156D54A87E1}" type="slidenum">
              <a:rPr lang="en-US" smtClean="0"/>
              <a:pPr>
                <a:defRPr/>
              </a:pPr>
              <a:t>51</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P6</a:t>
            </a:r>
            <a:endParaRPr lang="en-US" sz="4400" dirty="0">
              <a:solidFill>
                <a:prstClr val="black"/>
              </a:solidFill>
              <a:latin typeface="Calibri"/>
            </a:endParaRPr>
          </a:p>
        </p:txBody>
      </p:sp>
      <p:sp>
        <p:nvSpPr>
          <p:cNvPr id="11" name="Rectangle 10"/>
          <p:cNvSpPr>
            <a:spLocks noGrp="1" noChangeArrowheads="1"/>
          </p:cNvSpPr>
          <p:nvPr/>
        </p:nvSpPr>
        <p:spPr bwMode="auto">
          <a:xfrm>
            <a:off x="6400800" y="638705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75210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152401" y="894505"/>
            <a:ext cx="8801100" cy="1219200"/>
          </a:xfrm>
        </p:spPr>
        <p:txBody>
          <a:bodyPr/>
          <a:lstStyle/>
          <a:p>
            <a:pPr eaLnBrk="1" hangingPunct="1"/>
            <a:r>
              <a:rPr lang="en-US" altLang="en-US" sz="4000" b="1" dirty="0"/>
              <a:t>Expected Sales Discounts – Adjusting Entry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a:xfrm>
            <a:off x="6705600" y="6402682"/>
            <a:ext cx="2133600" cy="365125"/>
          </a:xfrm>
        </p:spPr>
        <p:txBody>
          <a:bodyPr/>
          <a:lstStyle/>
          <a:p>
            <a:pPr>
              <a:defRPr/>
            </a:pPr>
            <a:r>
              <a:rPr lang="en-US" dirty="0"/>
              <a:t>4-</a:t>
            </a:r>
            <a:fld id="{503C3CBC-2085-44FA-9ACE-00A0DEA6925A}" type="slidenum">
              <a:rPr lang="en-US" smtClean="0"/>
              <a:pPr>
                <a:defRPr/>
              </a:pPr>
              <a:t>52</a:t>
            </a:fld>
            <a:endParaRPr lang="en-US" dirty="0"/>
          </a:p>
        </p:txBody>
      </p:sp>
      <p:sp>
        <p:nvSpPr>
          <p:cNvPr id="9" name="Rounded Rectangle 8"/>
          <p:cNvSpPr/>
          <p:nvPr/>
        </p:nvSpPr>
        <p:spPr>
          <a:xfrm>
            <a:off x="152400" y="6479059"/>
            <a:ext cx="7086600" cy="30115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P6: </a:t>
            </a:r>
            <a:r>
              <a:rPr lang="en-US" sz="1100" dirty="0">
                <a:solidFill>
                  <a:prstClr val="black"/>
                </a:solidFill>
              </a:rPr>
              <a:t>Prepare adjustments for discounts, returns, and allowances per revenue recognition rules.</a:t>
            </a:r>
            <a:endParaRPr lang="en-US" sz="1100" dirty="0">
              <a:solidFill>
                <a:prstClr val="black"/>
              </a:solidFill>
              <a:latin typeface="Calibri"/>
            </a:endParaRPr>
          </a:p>
        </p:txBody>
      </p:sp>
      <p:sp>
        <p:nvSpPr>
          <p:cNvPr id="10" name="TextBox 9"/>
          <p:cNvSpPr txBox="1"/>
          <p:nvPr/>
        </p:nvSpPr>
        <p:spPr>
          <a:xfrm>
            <a:off x="264042" y="2386419"/>
            <a:ext cx="8458200" cy="2677656"/>
          </a:xfrm>
          <a:prstGeom prst="rect">
            <a:avLst/>
          </a:prstGeom>
          <a:solidFill>
            <a:schemeClr val="bg2">
              <a:lumMod val="75000"/>
            </a:schemeClr>
          </a:solidFill>
          <a:ln>
            <a:solidFill>
              <a:schemeClr val="accent2">
                <a:lumMod val="50000"/>
              </a:schemeClr>
            </a:solidFill>
          </a:ln>
        </p:spPr>
        <p:txBody>
          <a:bodyPr wrap="square">
            <a:spAutoFit/>
          </a:bodyPr>
          <a:lstStyle/>
          <a:p>
            <a:pPr algn="ctr">
              <a:defRPr/>
            </a:pPr>
            <a:r>
              <a:rPr lang="en-US" sz="2400" dirty="0">
                <a:latin typeface="Arial" charset="0"/>
              </a:rPr>
              <a:t>Adjusting entries required to estimate sales discounts for current-period’s sales expected to be taken in future periods.</a:t>
            </a:r>
          </a:p>
          <a:p>
            <a:pPr marL="457200" indent="-457200">
              <a:buAutoNum type="arabicPeriod"/>
              <a:defRPr/>
            </a:pPr>
            <a:r>
              <a:rPr lang="en-US" sz="2400" dirty="0">
                <a:latin typeface="Arial" charset="0"/>
              </a:rPr>
              <a:t>Z-Mart has unadjusted Accounts Receivable of $11,250 and Allowance for Sales Discounts of $0.</a:t>
            </a:r>
          </a:p>
          <a:p>
            <a:pPr marL="457200" indent="-457200">
              <a:buAutoNum type="arabicPeriod"/>
              <a:defRPr/>
            </a:pPr>
            <a:r>
              <a:rPr lang="en-US" sz="2400" dirty="0">
                <a:latin typeface="Arial" charset="0"/>
              </a:rPr>
              <a:t>$2,500 of receivables are within 2% discount period.</a:t>
            </a:r>
          </a:p>
          <a:p>
            <a:pPr marL="457200" indent="-457200">
              <a:buFontTx/>
              <a:buAutoNum type="arabicPeriod"/>
              <a:defRPr/>
            </a:pPr>
            <a:r>
              <a:rPr lang="en-US" sz="2400" dirty="0">
                <a:latin typeface="Arial" charset="0"/>
              </a:rPr>
              <a:t>Expect buyers to take $50 in future period discounts ($2,500 × 2%).</a:t>
            </a:r>
          </a:p>
        </p:txBody>
      </p:sp>
      <p:sp>
        <p:nvSpPr>
          <p:cNvPr id="12" name="Rectangle 11"/>
          <p:cNvSpPr>
            <a:spLocks noGrp="1" noChangeArrowheads="1"/>
          </p:cNvSpPr>
          <p:nvPr/>
        </p:nvSpPr>
        <p:spPr bwMode="auto">
          <a:xfrm>
            <a:off x="7148623" y="622631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xmlns="" id="{9A88D5DD-0D74-4B1B-9081-8F6ED92C5862}"/>
              </a:ext>
            </a:extLst>
          </p:cNvPr>
          <p:cNvPicPr>
            <a:picLocks noChangeAspect="1"/>
          </p:cNvPicPr>
          <p:nvPr/>
        </p:nvPicPr>
        <p:blipFill>
          <a:blip r:embed="rId3"/>
          <a:stretch>
            <a:fillRect/>
          </a:stretch>
        </p:blipFill>
        <p:spPr>
          <a:xfrm>
            <a:off x="1114852" y="5391165"/>
            <a:ext cx="6838095" cy="638095"/>
          </a:xfrm>
          <a:prstGeom prst="rect">
            <a:avLst/>
          </a:prstGeom>
        </p:spPr>
      </p:pic>
    </p:spTree>
    <p:extLst>
      <p:ext uri="{BB962C8B-B14F-4D97-AF65-F5344CB8AC3E}">
        <p14:creationId xmlns:p14="http://schemas.microsoft.com/office/powerpoint/2010/main" val="251340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 name="Title 1"/>
          <p:cNvSpPr>
            <a:spLocks noGrp="1"/>
          </p:cNvSpPr>
          <p:nvPr>
            <p:ph type="title"/>
          </p:nvPr>
        </p:nvSpPr>
        <p:spPr>
          <a:xfrm>
            <a:off x="457200" y="990600"/>
            <a:ext cx="8229600" cy="1707954"/>
          </a:xfrm>
        </p:spPr>
        <p:txBody>
          <a:bodyPr/>
          <a:lstStyle/>
          <a:p>
            <a:r>
              <a:rPr lang="en-US" altLang="en-US" b="1" dirty="0"/>
              <a:t>Expected Sales Discounts -Financial Statements</a:t>
            </a:r>
            <a:br>
              <a:rPr lang="en-US" altLang="en-US" b="1" dirty="0"/>
            </a:br>
            <a:endParaRPr lang="en-US" dirty="0"/>
          </a:p>
        </p:txBody>
      </p:sp>
      <p:sp>
        <p:nvSpPr>
          <p:cNvPr id="7" name="Slide Number Placeholder 6"/>
          <p:cNvSpPr>
            <a:spLocks noGrp="1"/>
          </p:cNvSpPr>
          <p:nvPr>
            <p:ph type="sldNum" sz="quarter" idx="12"/>
          </p:nvPr>
        </p:nvSpPr>
        <p:spPr/>
        <p:txBody>
          <a:bodyPr/>
          <a:lstStyle/>
          <a:p>
            <a:pPr>
              <a:defRPr/>
            </a:pPr>
            <a:r>
              <a:rPr lang="en-US" dirty="0"/>
              <a:t>4-</a:t>
            </a:r>
            <a:fld id="{503C3CBC-2085-44FA-9ACE-00A0DEA6925A}" type="slidenum">
              <a:rPr lang="en-US" smtClean="0"/>
              <a:pPr>
                <a:defRPr/>
              </a:pPr>
              <a:t>53</a:t>
            </a:fld>
            <a:endParaRPr lang="en-US" dirty="0"/>
          </a:p>
        </p:txBody>
      </p:sp>
      <p:sp>
        <p:nvSpPr>
          <p:cNvPr id="11" name="TextBox 10"/>
          <p:cNvSpPr txBox="1"/>
          <p:nvPr/>
        </p:nvSpPr>
        <p:spPr>
          <a:xfrm>
            <a:off x="342900" y="2516808"/>
            <a:ext cx="8458200" cy="1200329"/>
          </a:xfrm>
          <a:prstGeom prst="rect">
            <a:avLst/>
          </a:prstGeom>
          <a:solidFill>
            <a:schemeClr val="bg2">
              <a:lumMod val="75000"/>
            </a:schemeClr>
          </a:solidFill>
          <a:ln>
            <a:solidFill>
              <a:schemeClr val="accent2">
                <a:lumMod val="50000"/>
              </a:schemeClr>
            </a:solidFill>
          </a:ln>
        </p:spPr>
        <p:txBody>
          <a:bodyPr wrap="square">
            <a:spAutoFit/>
          </a:bodyPr>
          <a:lstStyle/>
          <a:p>
            <a:pPr algn="ctr">
              <a:defRPr/>
            </a:pPr>
            <a:r>
              <a:rPr lang="en-US" sz="2400" b="1" dirty="0">
                <a:latin typeface="Arial" charset="0"/>
              </a:rPr>
              <a:t>Expected Sales Discounts:</a:t>
            </a:r>
          </a:p>
          <a:p>
            <a:pPr algn="ctr">
              <a:defRPr/>
            </a:pPr>
            <a:r>
              <a:rPr lang="en-US" sz="2400" b="1" dirty="0">
                <a:latin typeface="Arial" charset="0"/>
              </a:rPr>
              <a:t>Adjusting entries result in Accounts receivable and Sales being reported at their net expected amounts:</a:t>
            </a:r>
          </a:p>
        </p:txBody>
      </p:sp>
      <p:sp>
        <p:nvSpPr>
          <p:cNvPr id="9" name="Rounded Rectangle 8"/>
          <p:cNvSpPr/>
          <p:nvPr/>
        </p:nvSpPr>
        <p:spPr>
          <a:xfrm>
            <a:off x="152400" y="6479059"/>
            <a:ext cx="7086600" cy="30115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P6: </a:t>
            </a:r>
            <a:r>
              <a:rPr lang="en-US" sz="1100" dirty="0">
                <a:solidFill>
                  <a:prstClr val="black"/>
                </a:solidFill>
              </a:rPr>
              <a:t>Prepare adjustments for discounts, returns, and allowances per revenue recognition rules.</a:t>
            </a:r>
            <a:endParaRPr lang="en-US" sz="1100" dirty="0">
              <a:solidFill>
                <a:prstClr val="black"/>
              </a:solidFill>
              <a:latin typeface="Calibri"/>
            </a:endParaRPr>
          </a:p>
        </p:txBody>
      </p:sp>
      <p:sp>
        <p:nvSpPr>
          <p:cNvPr id="12" name="Rectangle 11"/>
          <p:cNvSpPr>
            <a:spLocks noGrp="1" noChangeArrowheads="1"/>
          </p:cNvSpPr>
          <p:nvPr/>
        </p:nvSpPr>
        <p:spPr bwMode="auto">
          <a:xfrm>
            <a:off x="6978770" y="619172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graphicFrame>
        <p:nvGraphicFramePr>
          <p:cNvPr id="10" name="Table 4">
            <a:extLst>
              <a:ext uri="{FF2B5EF4-FFF2-40B4-BE49-F238E27FC236}">
                <a16:creationId xmlns:a16="http://schemas.microsoft.com/office/drawing/2014/main" xmlns="" id="{C307883A-7A72-42E9-9944-4F743355D10F}"/>
              </a:ext>
            </a:extLst>
          </p:cNvPr>
          <p:cNvGraphicFramePr>
            <a:graphicFrameLocks noGrp="1"/>
          </p:cNvGraphicFramePr>
          <p:nvPr>
            <p:extLst>
              <p:ext uri="{D42A27DB-BD31-4B8C-83A1-F6EECF244321}">
                <p14:modId xmlns:p14="http://schemas.microsoft.com/office/powerpoint/2010/main" val="3835532639"/>
              </p:ext>
            </p:extLst>
          </p:nvPr>
        </p:nvGraphicFramePr>
        <p:xfrm>
          <a:off x="474251" y="4102608"/>
          <a:ext cx="3749040" cy="926592"/>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xmlns="" val="1240350996"/>
                    </a:ext>
                  </a:extLst>
                </a:gridCol>
                <a:gridCol w="1097280">
                  <a:extLst>
                    <a:ext uri="{9D8B030D-6E8A-4147-A177-3AD203B41FA5}">
                      <a16:colId xmlns:a16="http://schemas.microsoft.com/office/drawing/2014/main" xmlns="" val="1435431397"/>
                    </a:ext>
                  </a:extLst>
                </a:gridCol>
              </a:tblGrid>
              <a:tr h="182880">
                <a:tc>
                  <a:txBody>
                    <a:bodyPr/>
                    <a:lstStyle/>
                    <a:p>
                      <a:r>
                        <a:rPr lang="en-IN" sz="1400" b="1" i="0" u="none" strike="noStrike" kern="1200" baseline="0" dirty="0">
                          <a:solidFill>
                            <a:schemeClr val="bg1"/>
                          </a:solidFill>
                          <a:latin typeface="+mn-lt"/>
                          <a:ea typeface="+mn-ea"/>
                          <a:cs typeface="+mn-cs"/>
                        </a:rPr>
                        <a:t>Balance Sheet—partial</a:t>
                      </a:r>
                      <a:endParaRPr lang="en-IN" sz="1400" dirty="0">
                        <a:solidFill>
                          <a:schemeClr val="bg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6D35"/>
                    </a:solidFill>
                  </a:tcPr>
                </a:tc>
                <a:tc>
                  <a:txBody>
                    <a:bodyPr/>
                    <a:lstStyle/>
                    <a:p>
                      <a:pPr algn="r"/>
                      <a:endParaRPr lang="en-IN" sz="1400" b="0" dirty="0">
                        <a:solidFill>
                          <a:schemeClr val="bg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6D35"/>
                    </a:solidFill>
                  </a:tcPr>
                </a:tc>
                <a:extLst>
                  <a:ext uri="{0D108BD9-81ED-4DB2-BD59-A6C34878D82A}">
                    <a16:rowId xmlns:a16="http://schemas.microsoft.com/office/drawing/2014/main" xmlns="" val="2272196925"/>
                  </a:ext>
                </a:extLst>
              </a:tr>
              <a:tr h="182880">
                <a:tc>
                  <a:txBody>
                    <a:bodyPr/>
                    <a:lstStyle/>
                    <a:p>
                      <a:pPr marL="0" algn="l"/>
                      <a:r>
                        <a:rPr lang="en-IN" sz="1400" b="0" i="0" u="none" strike="noStrike" kern="1200" baseline="0" dirty="0">
                          <a:solidFill>
                            <a:schemeClr val="dk1"/>
                          </a:solidFill>
                          <a:latin typeface="+mn-lt"/>
                          <a:ea typeface="+mn-ea"/>
                          <a:cs typeface="+mn-cs"/>
                        </a:rPr>
                        <a:t>Accounts receivable</a:t>
                      </a:r>
                      <a:endParaRPr lang="en-IN" sz="140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DE0"/>
                    </a:solidFill>
                  </a:tcPr>
                </a:tc>
                <a:tc>
                  <a:txBody>
                    <a:bodyPr/>
                    <a:lstStyle/>
                    <a:p>
                      <a:pPr algn="r"/>
                      <a:r>
                        <a:rPr lang="en-IN" sz="1400" b="0" i="0" u="none" strike="noStrike" kern="1200" baseline="0" dirty="0">
                          <a:solidFill>
                            <a:schemeClr val="dk1"/>
                          </a:solidFill>
                          <a:latin typeface="+mn-lt"/>
                          <a:ea typeface="+mn-ea"/>
                          <a:cs typeface="+mn-cs"/>
                        </a:rPr>
                        <a:t>$11,250 </a:t>
                      </a:r>
                      <a:endParaRPr lang="en-IN" sz="140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DE0"/>
                    </a:solidFill>
                  </a:tcPr>
                </a:tc>
                <a:extLst>
                  <a:ext uri="{0D108BD9-81ED-4DB2-BD59-A6C34878D82A}">
                    <a16:rowId xmlns:a16="http://schemas.microsoft.com/office/drawing/2014/main" xmlns="" val="2622773295"/>
                  </a:ext>
                </a:extLst>
              </a:tr>
              <a:tr h="182880">
                <a:tc>
                  <a:txBody>
                    <a:bodyPr/>
                    <a:lstStyle/>
                    <a:p>
                      <a:pPr marL="0" algn="l"/>
                      <a:r>
                        <a:rPr lang="en-US" sz="1400" b="0" i="0" u="none" strike="noStrike" kern="1200" baseline="0" dirty="0">
                          <a:solidFill>
                            <a:schemeClr val="dk1"/>
                          </a:solidFill>
                          <a:latin typeface="+mn-lt"/>
                          <a:ea typeface="+mn-ea"/>
                          <a:cs typeface="+mn-cs"/>
                        </a:rPr>
                        <a:t>Less allowance for sales discounts </a:t>
                      </a:r>
                      <a:endParaRPr lang="en-IN" sz="140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DE0"/>
                    </a:solidFill>
                  </a:tcPr>
                </a:tc>
                <a:tc>
                  <a:txBody>
                    <a:bodyPr/>
                    <a:lstStyle/>
                    <a:p>
                      <a:pPr algn="r"/>
                      <a:r>
                        <a:rPr lang="en-US" sz="1400" u="sng" dirty="0">
                          <a:solidFill>
                            <a:schemeClr val="tx1"/>
                          </a:solidFill>
                        </a:rPr>
                        <a:t>           50</a:t>
                      </a:r>
                      <a:endParaRPr lang="en-IN" sz="1400" u="sng"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DE0"/>
                    </a:solidFill>
                  </a:tcPr>
                </a:tc>
                <a:extLst>
                  <a:ext uri="{0D108BD9-81ED-4DB2-BD59-A6C34878D82A}">
                    <a16:rowId xmlns:a16="http://schemas.microsoft.com/office/drawing/2014/main" xmlns="" val="1447975819"/>
                  </a:ext>
                </a:extLst>
              </a:tr>
              <a:tr h="182880">
                <a:tc>
                  <a:txBody>
                    <a:bodyPr/>
                    <a:lstStyle/>
                    <a:p>
                      <a:pPr marL="0" algn="l"/>
                      <a:r>
                        <a:rPr lang="en-IN" sz="1400" b="0" i="0" u="none" strike="noStrike" kern="1200" baseline="0" dirty="0">
                          <a:solidFill>
                            <a:schemeClr val="dk1"/>
                          </a:solidFill>
                          <a:latin typeface="+mn-lt"/>
                          <a:ea typeface="+mn-ea"/>
                          <a:cs typeface="+mn-cs"/>
                        </a:rPr>
                        <a:t>Accounts receivable, net</a:t>
                      </a:r>
                      <a:endParaRPr lang="en-IN" sz="140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DE0"/>
                    </a:solidFill>
                  </a:tcPr>
                </a:tc>
                <a:tc>
                  <a:txBody>
                    <a:bodyPr/>
                    <a:lstStyle/>
                    <a:p>
                      <a:pPr algn="r"/>
                      <a:r>
                        <a:rPr lang="en-IN" sz="1400" b="0" i="0" u="none" strike="noStrike" kern="1200" baseline="0" dirty="0">
                          <a:solidFill>
                            <a:schemeClr val="dk1"/>
                          </a:solidFill>
                          <a:latin typeface="+mn-lt"/>
                          <a:ea typeface="+mn-ea"/>
                          <a:cs typeface="+mn-cs"/>
                        </a:rPr>
                        <a:t>$11,200 </a:t>
                      </a:r>
                      <a:endParaRPr lang="en-IN" sz="140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DE0"/>
                    </a:solidFill>
                  </a:tcPr>
                </a:tc>
                <a:extLst>
                  <a:ext uri="{0D108BD9-81ED-4DB2-BD59-A6C34878D82A}">
                    <a16:rowId xmlns:a16="http://schemas.microsoft.com/office/drawing/2014/main" xmlns="" val="3294234863"/>
                  </a:ext>
                </a:extLst>
              </a:tr>
            </a:tbl>
          </a:graphicData>
        </a:graphic>
      </p:graphicFrame>
      <p:graphicFrame>
        <p:nvGraphicFramePr>
          <p:cNvPr id="13" name="Table 5">
            <a:extLst>
              <a:ext uri="{FF2B5EF4-FFF2-40B4-BE49-F238E27FC236}">
                <a16:creationId xmlns:a16="http://schemas.microsoft.com/office/drawing/2014/main" xmlns="" id="{4BA9883E-5B5E-44A9-AB2D-C472F2A9219A}"/>
              </a:ext>
            </a:extLst>
          </p:cNvPr>
          <p:cNvGraphicFramePr>
            <a:graphicFrameLocks noGrp="1"/>
          </p:cNvGraphicFramePr>
          <p:nvPr>
            <p:extLst>
              <p:ext uri="{D42A27DB-BD31-4B8C-83A1-F6EECF244321}">
                <p14:modId xmlns:p14="http://schemas.microsoft.com/office/powerpoint/2010/main" val="2695643996"/>
              </p:ext>
            </p:extLst>
          </p:nvPr>
        </p:nvGraphicFramePr>
        <p:xfrm>
          <a:off x="4510345" y="4091457"/>
          <a:ext cx="4297680" cy="926592"/>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xmlns="" val="1240350996"/>
                    </a:ext>
                  </a:extLst>
                </a:gridCol>
                <a:gridCol w="1005840">
                  <a:extLst>
                    <a:ext uri="{9D8B030D-6E8A-4147-A177-3AD203B41FA5}">
                      <a16:colId xmlns:a16="http://schemas.microsoft.com/office/drawing/2014/main" xmlns="" val="1435431397"/>
                    </a:ext>
                  </a:extLst>
                </a:gridCol>
              </a:tblGrid>
              <a:tr h="182880">
                <a:tc>
                  <a:txBody>
                    <a:bodyPr/>
                    <a:lstStyle/>
                    <a:p>
                      <a:r>
                        <a:rPr lang="en-IN" sz="1400" b="1" i="0" u="none" strike="noStrike" kern="1200" baseline="0" dirty="0">
                          <a:solidFill>
                            <a:schemeClr val="bg1"/>
                          </a:solidFill>
                          <a:latin typeface="+mn-lt"/>
                          <a:ea typeface="+mn-ea"/>
                          <a:cs typeface="+mn-cs"/>
                        </a:rPr>
                        <a:t>Income Statement—partial</a:t>
                      </a:r>
                      <a:endParaRPr lang="en-IN" sz="1400" dirty="0">
                        <a:solidFill>
                          <a:schemeClr val="bg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6D35"/>
                    </a:solidFill>
                  </a:tcPr>
                </a:tc>
                <a:tc>
                  <a:txBody>
                    <a:bodyPr/>
                    <a:lstStyle/>
                    <a:p>
                      <a:pPr algn="ctr"/>
                      <a:endParaRPr lang="en-IN" sz="1400" b="0" dirty="0">
                        <a:solidFill>
                          <a:schemeClr val="bg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6D35"/>
                    </a:solidFill>
                  </a:tcPr>
                </a:tc>
                <a:extLst>
                  <a:ext uri="{0D108BD9-81ED-4DB2-BD59-A6C34878D82A}">
                    <a16:rowId xmlns:a16="http://schemas.microsoft.com/office/drawing/2014/main" xmlns="" val="2272196925"/>
                  </a:ext>
                </a:extLst>
              </a:tr>
              <a:tr h="182880">
                <a:tc>
                  <a:txBody>
                    <a:bodyPr/>
                    <a:lstStyle/>
                    <a:p>
                      <a:pPr marL="0" algn="l"/>
                      <a:r>
                        <a:rPr lang="en-IN" sz="1400" b="0" i="0" u="none" strike="noStrike" kern="1200" baseline="0" dirty="0">
                          <a:solidFill>
                            <a:schemeClr val="dk1"/>
                          </a:solidFill>
                          <a:latin typeface="+mn-lt"/>
                          <a:ea typeface="+mn-ea"/>
                          <a:cs typeface="+mn-cs"/>
                        </a:rPr>
                        <a:t>Sales</a:t>
                      </a:r>
                      <a:endParaRPr lang="en-IN" sz="140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DE0"/>
                    </a:solidFill>
                  </a:tcPr>
                </a:tc>
                <a:tc>
                  <a:txBody>
                    <a:bodyPr/>
                    <a:lstStyle/>
                    <a:p>
                      <a:pPr algn="r"/>
                      <a:r>
                        <a:rPr lang="en-IN" sz="1400" b="0" i="0" u="none" strike="noStrike" kern="1200" baseline="0" dirty="0">
                          <a:solidFill>
                            <a:schemeClr val="dk1"/>
                          </a:solidFill>
                          <a:latin typeface="+mn-lt"/>
                          <a:ea typeface="+mn-ea"/>
                          <a:cs typeface="+mn-cs"/>
                        </a:rPr>
                        <a:t>$321,000</a:t>
                      </a:r>
                      <a:endParaRPr lang="en-IN" sz="140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DE0"/>
                    </a:solidFill>
                  </a:tcPr>
                </a:tc>
                <a:extLst>
                  <a:ext uri="{0D108BD9-81ED-4DB2-BD59-A6C34878D82A}">
                    <a16:rowId xmlns:a16="http://schemas.microsoft.com/office/drawing/2014/main" xmlns="" val="2622773295"/>
                  </a:ext>
                </a:extLst>
              </a:tr>
              <a:tr h="182880">
                <a:tc>
                  <a:txBody>
                    <a:bodyPr/>
                    <a:lstStyle/>
                    <a:p>
                      <a:pPr marL="0" algn="l"/>
                      <a:r>
                        <a:rPr lang="en-US" sz="1400" b="0" i="0" u="none" strike="noStrike" kern="1200" baseline="0" dirty="0">
                          <a:solidFill>
                            <a:schemeClr val="dk1"/>
                          </a:solidFill>
                          <a:latin typeface="+mn-lt"/>
                          <a:ea typeface="+mn-ea"/>
                          <a:cs typeface="+mn-cs"/>
                        </a:rPr>
                        <a:t>Less sales discounts, returns &amp; allowances</a:t>
                      </a:r>
                      <a:endParaRPr lang="en-IN" sz="140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DE0"/>
                    </a:solidFill>
                  </a:tcPr>
                </a:tc>
                <a:tc>
                  <a:txBody>
                    <a:bodyPr/>
                    <a:lstStyle/>
                    <a:p>
                      <a:pPr algn="r"/>
                      <a:r>
                        <a:rPr lang="en-IN" sz="1400" b="0" i="0" u="sng" strike="noStrike" kern="1200" baseline="0" dirty="0">
                          <a:solidFill>
                            <a:schemeClr val="dk1"/>
                          </a:solidFill>
                          <a:latin typeface="+mn-lt"/>
                          <a:ea typeface="+mn-ea"/>
                          <a:cs typeface="+mn-cs"/>
                        </a:rPr>
                        <a:t>       6,300</a:t>
                      </a:r>
                      <a:endParaRPr lang="en-IN" sz="1400" u="sng"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DE0"/>
                    </a:solidFill>
                  </a:tcPr>
                </a:tc>
                <a:extLst>
                  <a:ext uri="{0D108BD9-81ED-4DB2-BD59-A6C34878D82A}">
                    <a16:rowId xmlns:a16="http://schemas.microsoft.com/office/drawing/2014/main" xmlns="" val="1447975819"/>
                  </a:ext>
                </a:extLst>
              </a:tr>
              <a:tr h="182880">
                <a:tc>
                  <a:txBody>
                    <a:bodyPr/>
                    <a:lstStyle/>
                    <a:p>
                      <a:pPr marL="0" algn="l"/>
                      <a:r>
                        <a:rPr lang="en-IN" sz="1400" b="0" i="0" u="none" strike="noStrike" kern="1200" baseline="0" dirty="0">
                          <a:solidFill>
                            <a:schemeClr val="dk1"/>
                          </a:solidFill>
                          <a:latin typeface="+mn-lt"/>
                          <a:ea typeface="+mn-ea"/>
                          <a:cs typeface="+mn-cs"/>
                        </a:rPr>
                        <a:t>Net sales</a:t>
                      </a:r>
                      <a:endParaRPr lang="en-IN" sz="140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DE0"/>
                    </a:solidFill>
                  </a:tcPr>
                </a:tc>
                <a:tc>
                  <a:txBody>
                    <a:bodyPr/>
                    <a:lstStyle/>
                    <a:p>
                      <a:pPr algn="r"/>
                      <a:r>
                        <a:rPr lang="en-IN" sz="1400" b="0" i="0" u="none" strike="noStrike" kern="1200" baseline="0" dirty="0">
                          <a:solidFill>
                            <a:schemeClr val="dk1"/>
                          </a:solidFill>
                          <a:latin typeface="+mn-lt"/>
                          <a:ea typeface="+mn-ea"/>
                          <a:cs typeface="+mn-cs"/>
                        </a:rPr>
                        <a:t>$314,700</a:t>
                      </a:r>
                      <a:endParaRPr lang="en-IN" sz="140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DE0"/>
                    </a:solidFill>
                  </a:tcPr>
                </a:tc>
                <a:extLst>
                  <a:ext uri="{0D108BD9-81ED-4DB2-BD59-A6C34878D82A}">
                    <a16:rowId xmlns:a16="http://schemas.microsoft.com/office/drawing/2014/main" xmlns="" val="3294234863"/>
                  </a:ext>
                </a:extLst>
              </a:tr>
            </a:tbl>
          </a:graphicData>
        </a:graphic>
      </p:graphicFrame>
    </p:spTree>
    <p:extLst>
      <p:ext uri="{BB962C8B-B14F-4D97-AF65-F5344CB8AC3E}">
        <p14:creationId xmlns:p14="http://schemas.microsoft.com/office/powerpoint/2010/main" val="327514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85800" y="642589"/>
            <a:ext cx="7846220" cy="1471488"/>
          </a:xfrm>
        </p:spPr>
        <p:txBody>
          <a:bodyPr/>
          <a:lstStyle/>
          <a:p>
            <a:pPr eaLnBrk="1" hangingPunct="1"/>
            <a:r>
              <a:rPr lang="en-US" altLang="en-US" b="1" dirty="0"/>
              <a:t>Expected Returns &amp; Allowances: Revenue Side Adjusting Entries</a:t>
            </a:r>
          </a:p>
        </p:txBody>
      </p:sp>
      <p:sp>
        <p:nvSpPr>
          <p:cNvPr id="6" name="Rectangle 5"/>
          <p:cNvSpPr/>
          <p:nvPr/>
        </p:nvSpPr>
        <p:spPr>
          <a:xfrm>
            <a:off x="0" y="0"/>
            <a:ext cx="9144000" cy="437785"/>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a:xfrm>
            <a:off x="6717835" y="6376756"/>
            <a:ext cx="2133600" cy="365125"/>
          </a:xfrm>
        </p:spPr>
        <p:txBody>
          <a:bodyPr/>
          <a:lstStyle/>
          <a:p>
            <a:pPr>
              <a:defRPr/>
            </a:pPr>
            <a:r>
              <a:rPr lang="en-US" dirty="0"/>
              <a:t>4-</a:t>
            </a:r>
            <a:fld id="{503C3CBC-2085-44FA-9ACE-00A0DEA6925A}" type="slidenum">
              <a:rPr lang="en-US" smtClean="0"/>
              <a:pPr>
                <a:defRPr/>
              </a:pPr>
              <a:t>54</a:t>
            </a:fld>
            <a:endParaRPr lang="en-US" dirty="0"/>
          </a:p>
        </p:txBody>
      </p:sp>
      <p:sp>
        <p:nvSpPr>
          <p:cNvPr id="10" name="TextBox 9"/>
          <p:cNvSpPr txBox="1"/>
          <p:nvPr/>
        </p:nvSpPr>
        <p:spPr>
          <a:xfrm>
            <a:off x="379810" y="2220195"/>
            <a:ext cx="8458200" cy="2677656"/>
          </a:xfrm>
          <a:prstGeom prst="rect">
            <a:avLst/>
          </a:prstGeom>
          <a:solidFill>
            <a:schemeClr val="bg2">
              <a:lumMod val="75000"/>
            </a:schemeClr>
          </a:solidFill>
          <a:ln>
            <a:solidFill>
              <a:schemeClr val="accent2">
                <a:lumMod val="50000"/>
              </a:schemeClr>
            </a:solidFill>
          </a:ln>
        </p:spPr>
        <p:txBody>
          <a:bodyPr wrap="square">
            <a:spAutoFit/>
          </a:bodyPr>
          <a:lstStyle/>
          <a:p>
            <a:pPr algn="ctr">
              <a:defRPr/>
            </a:pPr>
            <a:r>
              <a:rPr lang="en-US" sz="2400" dirty="0">
                <a:latin typeface="Arial" charset="0"/>
              </a:rPr>
              <a:t>Seller sets up a Sales Refund Payable, current liability reflecting amount expected to be refunded to customers.</a:t>
            </a:r>
          </a:p>
          <a:p>
            <a:pPr algn="ctr">
              <a:defRPr/>
            </a:pPr>
            <a:endParaRPr lang="en-US" sz="2400" dirty="0">
              <a:latin typeface="Arial" charset="0"/>
            </a:endParaRPr>
          </a:p>
          <a:p>
            <a:pPr marL="457200" indent="-457200">
              <a:buFont typeface="+mj-lt"/>
              <a:buAutoNum type="arabicPeriod"/>
              <a:defRPr/>
            </a:pPr>
            <a:r>
              <a:rPr lang="en-US" sz="2400" dirty="0">
                <a:latin typeface="Arial" charset="0"/>
              </a:rPr>
              <a:t>Company estimates future sales refunds to be $1,200.</a:t>
            </a:r>
          </a:p>
          <a:p>
            <a:pPr marL="457200" indent="-457200">
              <a:buFont typeface="+mj-lt"/>
              <a:buAutoNum type="arabicPeriod"/>
              <a:defRPr/>
            </a:pPr>
            <a:r>
              <a:rPr lang="en-US" sz="2400" dirty="0">
                <a:latin typeface="Arial" charset="0"/>
              </a:rPr>
              <a:t>Unadjusted balance in Sales Refund Payable is $300 credit.</a:t>
            </a:r>
          </a:p>
          <a:p>
            <a:pPr marL="457200" indent="-457200">
              <a:buFont typeface="+mj-lt"/>
              <a:buAutoNum type="arabicPeriod"/>
              <a:defRPr/>
            </a:pPr>
            <a:r>
              <a:rPr lang="en-US" sz="2400" dirty="0">
                <a:latin typeface="Arial" charset="0"/>
              </a:rPr>
              <a:t>Adjusting entry for $900 update to Sales Refund Payable. </a:t>
            </a:r>
          </a:p>
        </p:txBody>
      </p:sp>
      <p:sp>
        <p:nvSpPr>
          <p:cNvPr id="11" name="Rounded Rectangle 10"/>
          <p:cNvSpPr/>
          <p:nvPr/>
        </p:nvSpPr>
        <p:spPr>
          <a:xfrm>
            <a:off x="152400" y="6479059"/>
            <a:ext cx="7086600" cy="30115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P6: </a:t>
            </a:r>
            <a:r>
              <a:rPr lang="en-US" sz="1100" dirty="0">
                <a:solidFill>
                  <a:prstClr val="black"/>
                </a:solidFill>
              </a:rPr>
              <a:t>Prepare adjustments for discounts, returns, and allowances per revenue recognition rules.</a:t>
            </a:r>
            <a:endParaRPr lang="en-US" sz="1100" dirty="0">
              <a:solidFill>
                <a:prstClr val="black"/>
              </a:solidFill>
              <a:latin typeface="Calibri"/>
            </a:endParaRPr>
          </a:p>
        </p:txBody>
      </p:sp>
      <p:sp>
        <p:nvSpPr>
          <p:cNvPr id="12" name="Rectangle 11"/>
          <p:cNvSpPr>
            <a:spLocks noGrp="1" noChangeArrowheads="1"/>
          </p:cNvSpPr>
          <p:nvPr/>
        </p:nvSpPr>
        <p:spPr bwMode="auto">
          <a:xfrm>
            <a:off x="6990289" y="618011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xmlns="" id="{A60BE287-D11B-4219-A84D-CDEFCE702045}"/>
              </a:ext>
            </a:extLst>
          </p:cNvPr>
          <p:cNvPicPr>
            <a:picLocks noChangeAspect="1"/>
          </p:cNvPicPr>
          <p:nvPr/>
        </p:nvPicPr>
        <p:blipFill>
          <a:blip r:embed="rId3"/>
          <a:stretch>
            <a:fillRect/>
          </a:stretch>
        </p:blipFill>
        <p:spPr>
          <a:xfrm>
            <a:off x="493247" y="5171554"/>
            <a:ext cx="8157505" cy="808914"/>
          </a:xfrm>
          <a:prstGeom prst="rect">
            <a:avLst/>
          </a:prstGeom>
        </p:spPr>
      </p:pic>
    </p:spTree>
    <p:extLst>
      <p:ext uri="{BB962C8B-B14F-4D97-AF65-F5344CB8AC3E}">
        <p14:creationId xmlns:p14="http://schemas.microsoft.com/office/powerpoint/2010/main" val="14606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92004" y="406755"/>
            <a:ext cx="7759992" cy="1851007"/>
          </a:xfrm>
        </p:spPr>
        <p:txBody>
          <a:bodyPr/>
          <a:lstStyle/>
          <a:p>
            <a:pPr eaLnBrk="1" hangingPunct="1"/>
            <a:r>
              <a:rPr lang="en-US" altLang="en-US" b="1" dirty="0"/>
              <a:t>Expected Returns &amp; Allowances: Cost Side Adjusting Entries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a:xfrm>
            <a:off x="6665728" y="6368074"/>
            <a:ext cx="2133600" cy="365125"/>
          </a:xfrm>
        </p:spPr>
        <p:txBody>
          <a:bodyPr/>
          <a:lstStyle/>
          <a:p>
            <a:pPr>
              <a:defRPr/>
            </a:pPr>
            <a:r>
              <a:rPr lang="en-US" dirty="0"/>
              <a:t>4-</a:t>
            </a:r>
            <a:fld id="{503C3CBC-2085-44FA-9ACE-00A0DEA6925A}" type="slidenum">
              <a:rPr lang="en-US" smtClean="0"/>
              <a:pPr>
                <a:defRPr/>
              </a:pPr>
              <a:t>55</a:t>
            </a:fld>
            <a:endParaRPr lang="en-US" dirty="0"/>
          </a:p>
        </p:txBody>
      </p:sp>
      <p:sp>
        <p:nvSpPr>
          <p:cNvPr id="10" name="TextBox 9"/>
          <p:cNvSpPr txBox="1"/>
          <p:nvPr/>
        </p:nvSpPr>
        <p:spPr>
          <a:xfrm>
            <a:off x="342900" y="2325959"/>
            <a:ext cx="8458200" cy="2677656"/>
          </a:xfrm>
          <a:prstGeom prst="rect">
            <a:avLst/>
          </a:prstGeom>
          <a:solidFill>
            <a:schemeClr val="bg2">
              <a:lumMod val="75000"/>
            </a:schemeClr>
          </a:solidFill>
          <a:ln>
            <a:solidFill>
              <a:schemeClr val="accent2">
                <a:lumMod val="50000"/>
              </a:schemeClr>
            </a:solidFill>
          </a:ln>
        </p:spPr>
        <p:txBody>
          <a:bodyPr wrap="square">
            <a:spAutoFit/>
          </a:bodyPr>
          <a:lstStyle/>
          <a:p>
            <a:pPr algn="ctr">
              <a:defRPr/>
            </a:pPr>
            <a:r>
              <a:rPr lang="en-US" sz="2400" dirty="0">
                <a:latin typeface="Arial" charset="0"/>
              </a:rPr>
              <a:t>Seller sets up an Inventory Returns Estimated account, current asset reflecting the inventory estimated to be returned.</a:t>
            </a:r>
          </a:p>
          <a:p>
            <a:pPr marL="457200" indent="-457200">
              <a:buFont typeface="+mj-lt"/>
              <a:buAutoNum type="arabicPeriod"/>
              <a:defRPr/>
            </a:pPr>
            <a:r>
              <a:rPr lang="en-US" sz="2400" dirty="0">
                <a:latin typeface="Arial" charset="0"/>
              </a:rPr>
              <a:t>Company estimates future inventory returns to be $500.</a:t>
            </a:r>
          </a:p>
          <a:p>
            <a:pPr marL="457200" indent="-457200">
              <a:buFont typeface="+mj-lt"/>
              <a:buAutoNum type="arabicPeriod"/>
              <a:defRPr/>
            </a:pPr>
            <a:r>
              <a:rPr lang="en-US" sz="2400" dirty="0">
                <a:latin typeface="Arial" charset="0"/>
              </a:rPr>
              <a:t>Unadjusted balance in Inventory Returns Estimated is $200 debit.</a:t>
            </a:r>
          </a:p>
          <a:p>
            <a:pPr marL="457200" indent="-457200">
              <a:buFont typeface="+mj-lt"/>
              <a:buAutoNum type="arabicPeriod"/>
              <a:defRPr/>
            </a:pPr>
            <a:r>
              <a:rPr lang="en-US" sz="2400" dirty="0">
                <a:latin typeface="Arial" charset="0"/>
              </a:rPr>
              <a:t>Adjusting entry for $300 update to Inventory Returns Est.</a:t>
            </a:r>
          </a:p>
        </p:txBody>
      </p:sp>
      <p:sp>
        <p:nvSpPr>
          <p:cNvPr id="11" name="Rounded Rectangle 10"/>
          <p:cNvSpPr/>
          <p:nvPr/>
        </p:nvSpPr>
        <p:spPr>
          <a:xfrm>
            <a:off x="152400" y="6479059"/>
            <a:ext cx="7086600" cy="30115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P6: </a:t>
            </a:r>
            <a:r>
              <a:rPr lang="en-US" sz="1100" dirty="0">
                <a:solidFill>
                  <a:prstClr val="black"/>
                </a:solidFill>
              </a:rPr>
              <a:t>Prepare adjustments for discounts, returns, and allowances per revenue recognition rules.</a:t>
            </a:r>
            <a:endParaRPr lang="en-US" sz="1100" dirty="0">
              <a:solidFill>
                <a:prstClr val="black"/>
              </a:solidFill>
              <a:latin typeface="Calibri"/>
            </a:endParaRPr>
          </a:p>
        </p:txBody>
      </p:sp>
      <p:sp>
        <p:nvSpPr>
          <p:cNvPr id="12" name="Rectangle 11"/>
          <p:cNvSpPr>
            <a:spLocks noGrp="1" noChangeArrowheads="1"/>
          </p:cNvSpPr>
          <p:nvPr/>
        </p:nvSpPr>
        <p:spPr bwMode="auto">
          <a:xfrm>
            <a:off x="6898909" y="619172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AE2728BB-BA6C-4D42-A075-A4FAC19D4D0D}"/>
              </a:ext>
            </a:extLst>
          </p:cNvPr>
          <p:cNvPicPr>
            <a:picLocks noChangeAspect="1"/>
          </p:cNvPicPr>
          <p:nvPr/>
        </p:nvPicPr>
        <p:blipFill>
          <a:blip r:embed="rId3"/>
          <a:stretch>
            <a:fillRect/>
          </a:stretch>
        </p:blipFill>
        <p:spPr>
          <a:xfrm>
            <a:off x="1162476" y="5246464"/>
            <a:ext cx="6819048" cy="733333"/>
          </a:xfrm>
          <a:prstGeom prst="rect">
            <a:avLst/>
          </a:prstGeom>
        </p:spPr>
      </p:pic>
    </p:spTree>
    <p:extLst>
      <p:ext uri="{BB962C8B-B14F-4D97-AF65-F5344CB8AC3E}">
        <p14:creationId xmlns:p14="http://schemas.microsoft.com/office/powerpoint/2010/main" val="165898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1943695"/>
            <a:ext cx="7772400" cy="3774208"/>
          </a:xfrm>
        </p:spPr>
        <p:txBody>
          <a:bodyPr/>
          <a:lstStyle/>
          <a:p>
            <a:r>
              <a:rPr lang="en-US" altLang="en-US" dirty="0"/>
              <a:t/>
            </a:r>
            <a:br>
              <a:rPr lang="en-US" altLang="en-US" dirty="0"/>
            </a:br>
            <a:r>
              <a:rPr lang="en-US" i="1" dirty="0">
                <a:solidFill>
                  <a:prstClr val="black"/>
                </a:solidFill>
              </a:rPr>
              <a:t>Appendix 4C </a:t>
            </a:r>
            <a:br>
              <a:rPr lang="en-US" i="1" dirty="0">
                <a:solidFill>
                  <a:prstClr val="black"/>
                </a:solidFill>
              </a:rPr>
            </a:br>
            <a:r>
              <a:rPr lang="en-US" dirty="0">
                <a:solidFill>
                  <a:prstClr val="black"/>
                </a:solidFill>
              </a:rPr>
              <a:t>Record and compare merchandising transactions using the gross method and net method.</a:t>
            </a:r>
            <a:br>
              <a:rPr lang="en-US" dirty="0">
                <a:solidFill>
                  <a:prstClr val="black"/>
                </a:solidFill>
              </a:rPr>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756271"/>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1143000" y="6031930"/>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r>
              <a:rPr lang="en-US" dirty="0"/>
              <a:t>4-</a:t>
            </a:r>
            <a:fld id="{389021C6-BF4E-47D5-A0FD-A156D54A87E1}" type="slidenum">
              <a:rPr lang="en-US" smtClean="0"/>
              <a:pPr>
                <a:defRPr/>
              </a:pPr>
              <a:t>56</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P7</a:t>
            </a:r>
            <a:endParaRPr lang="en-US" sz="4400" dirty="0">
              <a:solidFill>
                <a:prstClr val="black"/>
              </a:solidFill>
              <a:latin typeface="Calibri"/>
            </a:endParaRPr>
          </a:p>
        </p:txBody>
      </p:sp>
      <p:sp>
        <p:nvSpPr>
          <p:cNvPr id="11" name="Rectangle 10"/>
          <p:cNvSpPr>
            <a:spLocks noGrp="1" noChangeArrowheads="1"/>
          </p:cNvSpPr>
          <p:nvPr/>
        </p:nvSpPr>
        <p:spPr bwMode="auto">
          <a:xfrm>
            <a:off x="6292970" y="640668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8645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a:xfrm>
            <a:off x="149742" y="961681"/>
            <a:ext cx="8877300" cy="618425"/>
          </a:xfrm>
        </p:spPr>
        <p:txBody>
          <a:bodyPr/>
          <a:lstStyle/>
          <a:p>
            <a:r>
              <a:rPr lang="en-US" altLang="en-US" b="1" dirty="0"/>
              <a:t>Perpetual System – Net vs. Gross Method: Purchases</a:t>
            </a:r>
          </a:p>
        </p:txBody>
      </p:sp>
      <p:sp>
        <p:nvSpPr>
          <p:cNvPr id="221195" name="TextBox 11"/>
          <p:cNvSpPr txBox="1">
            <a:spLocks noChangeArrowheads="1"/>
          </p:cNvSpPr>
          <p:nvPr/>
        </p:nvSpPr>
        <p:spPr bwMode="auto">
          <a:xfrm>
            <a:off x="377456" y="1940830"/>
            <a:ext cx="8305800" cy="400110"/>
          </a:xfrm>
          <a:prstGeom prst="rect">
            <a:avLst/>
          </a:prstGeom>
          <a:noFill/>
          <a:ln w="9525">
            <a:noFill/>
            <a:miter lim="800000"/>
            <a:headEnd/>
            <a:tailEnd/>
          </a:ln>
        </p:spPr>
        <p:txBody>
          <a:bodyPr wrap="square">
            <a:spAutoFit/>
          </a:bodyPr>
          <a:lstStyle/>
          <a:p>
            <a:pPr algn="ctr"/>
            <a:r>
              <a:rPr lang="en-US" altLang="en-US" sz="2000" dirty="0"/>
              <a:t>Net method records invoice at its amount net of any discounts.</a:t>
            </a:r>
          </a:p>
        </p:txBody>
      </p:sp>
      <p:sp>
        <p:nvSpPr>
          <p:cNvPr id="20" name="Slide Number Placeholder 19"/>
          <p:cNvSpPr>
            <a:spLocks noGrp="1"/>
          </p:cNvSpPr>
          <p:nvPr>
            <p:ph type="sldNum" sz="quarter" idx="12"/>
          </p:nvPr>
        </p:nvSpPr>
        <p:spPr/>
        <p:txBody>
          <a:bodyPr/>
          <a:lstStyle/>
          <a:p>
            <a:pPr>
              <a:defRPr/>
            </a:pPr>
            <a:r>
              <a:rPr lang="en-US" dirty="0"/>
              <a:t>4-</a:t>
            </a:r>
            <a:fld id="{503C3CBC-2085-44FA-9ACE-00A0DEA6925A}" type="slidenum">
              <a:rPr lang="en-US" smtClean="0"/>
              <a:pPr>
                <a:defRPr/>
              </a:pPr>
              <a:t>57</a:t>
            </a:fld>
            <a:endParaRPr lang="en-US" dirty="0"/>
          </a:p>
        </p:txBody>
      </p:sp>
      <p:sp>
        <p:nvSpPr>
          <p:cNvPr id="21" name="Rounded Rectangle 20"/>
          <p:cNvSpPr/>
          <p:nvPr/>
        </p:nvSpPr>
        <p:spPr>
          <a:xfrm>
            <a:off x="114300" y="6553200"/>
            <a:ext cx="7277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P7: </a:t>
            </a:r>
            <a:r>
              <a:rPr lang="en-US" sz="1100" dirty="0">
                <a:solidFill>
                  <a:prstClr val="black"/>
                </a:solidFill>
              </a:rPr>
              <a:t>Record and compare merchandising transactions using the gross method and net method.</a:t>
            </a:r>
            <a:endParaRPr lang="en-US" sz="1100" dirty="0">
              <a:solidFill>
                <a:prstClr val="black"/>
              </a:solidFill>
              <a:latin typeface="Calibri"/>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ectangle 8"/>
          <p:cNvSpPr>
            <a:spLocks noGrp="1" noChangeArrowheads="1"/>
          </p:cNvSpPr>
          <p:nvPr/>
        </p:nvSpPr>
        <p:spPr bwMode="auto">
          <a:xfrm>
            <a:off x="6861812" y="615690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p:cNvPicPr>
            <a:picLocks noChangeAspect="1"/>
          </p:cNvPicPr>
          <p:nvPr/>
        </p:nvPicPr>
        <p:blipFill>
          <a:blip r:embed="rId3"/>
          <a:stretch>
            <a:fillRect/>
          </a:stretch>
        </p:blipFill>
        <p:spPr>
          <a:xfrm>
            <a:off x="1056697" y="2529833"/>
            <a:ext cx="6852488" cy="3262533"/>
          </a:xfrm>
          <a:prstGeom prst="rect">
            <a:avLst/>
          </a:prstGeom>
        </p:spPr>
      </p:pic>
    </p:spTree>
    <p:extLst>
      <p:ext uri="{BB962C8B-B14F-4D97-AF65-F5344CB8AC3E}">
        <p14:creationId xmlns:p14="http://schemas.microsoft.com/office/powerpoint/2010/main" val="262733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a:xfrm>
            <a:off x="133350" y="635355"/>
            <a:ext cx="8877300" cy="1205601"/>
          </a:xfrm>
        </p:spPr>
        <p:txBody>
          <a:bodyPr/>
          <a:lstStyle/>
          <a:p>
            <a:r>
              <a:rPr lang="en-US" altLang="en-US" b="1" dirty="0"/>
              <a:t>Perpetual System – Net vs. Gross Method: Sales</a:t>
            </a:r>
          </a:p>
        </p:txBody>
      </p:sp>
      <p:sp>
        <p:nvSpPr>
          <p:cNvPr id="221195" name="TextBox 11"/>
          <p:cNvSpPr txBox="1">
            <a:spLocks noChangeArrowheads="1"/>
          </p:cNvSpPr>
          <p:nvPr/>
        </p:nvSpPr>
        <p:spPr bwMode="auto">
          <a:xfrm>
            <a:off x="419100" y="1899693"/>
            <a:ext cx="8305800" cy="400110"/>
          </a:xfrm>
          <a:prstGeom prst="rect">
            <a:avLst/>
          </a:prstGeom>
          <a:noFill/>
          <a:ln w="9525">
            <a:noFill/>
            <a:miter lim="800000"/>
            <a:headEnd/>
            <a:tailEnd/>
          </a:ln>
        </p:spPr>
        <p:txBody>
          <a:bodyPr wrap="square">
            <a:spAutoFit/>
          </a:bodyPr>
          <a:lstStyle/>
          <a:p>
            <a:pPr algn="ctr"/>
            <a:r>
              <a:rPr lang="en-US" altLang="en-US" sz="2000" dirty="0"/>
              <a:t>Net method records invoice at its amount net of any discounts.</a:t>
            </a:r>
          </a:p>
        </p:txBody>
      </p:sp>
      <p:sp>
        <p:nvSpPr>
          <p:cNvPr id="20" name="Slide Number Placeholder 19"/>
          <p:cNvSpPr>
            <a:spLocks noGrp="1"/>
          </p:cNvSpPr>
          <p:nvPr>
            <p:ph type="sldNum" sz="quarter" idx="12"/>
          </p:nvPr>
        </p:nvSpPr>
        <p:spPr/>
        <p:txBody>
          <a:bodyPr/>
          <a:lstStyle/>
          <a:p>
            <a:pPr>
              <a:defRPr/>
            </a:pPr>
            <a:r>
              <a:rPr lang="en-US" dirty="0"/>
              <a:t>4-</a:t>
            </a:r>
            <a:fld id="{503C3CBC-2085-44FA-9ACE-00A0DEA6925A}" type="slidenum">
              <a:rPr lang="en-US" smtClean="0"/>
              <a:pPr>
                <a:defRPr/>
              </a:pPr>
              <a:t>58</a:t>
            </a:fld>
            <a:endParaRPr lang="en-US" dirty="0"/>
          </a:p>
        </p:txBody>
      </p:sp>
      <p:sp>
        <p:nvSpPr>
          <p:cNvPr id="21" name="Rounded Rectangle 20"/>
          <p:cNvSpPr/>
          <p:nvPr/>
        </p:nvSpPr>
        <p:spPr>
          <a:xfrm>
            <a:off x="114300" y="6553200"/>
            <a:ext cx="7277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P7: </a:t>
            </a:r>
            <a:r>
              <a:rPr lang="en-US" sz="1100" dirty="0">
                <a:solidFill>
                  <a:prstClr val="black"/>
                </a:solidFill>
              </a:rPr>
              <a:t>Record and compare merchandising transactions using the gross method and net method.</a:t>
            </a:r>
            <a:endParaRPr lang="en-US" sz="1100" dirty="0">
              <a:solidFill>
                <a:prstClr val="black"/>
              </a:solidFill>
              <a:latin typeface="Calibri"/>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p:cNvPicPr>
            <a:picLocks noChangeAspect="1"/>
          </p:cNvPicPr>
          <p:nvPr/>
        </p:nvPicPr>
        <p:blipFill>
          <a:blip r:embed="rId3"/>
          <a:stretch>
            <a:fillRect/>
          </a:stretch>
        </p:blipFill>
        <p:spPr>
          <a:xfrm>
            <a:off x="1822202" y="2484833"/>
            <a:ext cx="5333333" cy="1304762"/>
          </a:xfrm>
          <a:prstGeom prst="rect">
            <a:avLst/>
          </a:prstGeom>
        </p:spPr>
      </p:pic>
      <p:pic>
        <p:nvPicPr>
          <p:cNvPr id="5" name="Picture 4"/>
          <p:cNvPicPr>
            <a:picLocks noChangeAspect="1"/>
          </p:cNvPicPr>
          <p:nvPr/>
        </p:nvPicPr>
        <p:blipFill>
          <a:blip r:embed="rId4"/>
          <a:stretch>
            <a:fillRect/>
          </a:stretch>
        </p:blipFill>
        <p:spPr>
          <a:xfrm>
            <a:off x="1822202" y="4142724"/>
            <a:ext cx="5304762" cy="857143"/>
          </a:xfrm>
          <a:prstGeom prst="rect">
            <a:avLst/>
          </a:prstGeom>
        </p:spPr>
      </p:pic>
      <p:pic>
        <p:nvPicPr>
          <p:cNvPr id="6" name="Picture 5"/>
          <p:cNvPicPr>
            <a:picLocks noChangeAspect="1"/>
          </p:cNvPicPr>
          <p:nvPr/>
        </p:nvPicPr>
        <p:blipFill>
          <a:blip r:embed="rId5"/>
          <a:stretch>
            <a:fillRect/>
          </a:stretch>
        </p:blipFill>
        <p:spPr>
          <a:xfrm>
            <a:off x="1827028" y="5105015"/>
            <a:ext cx="5295238" cy="819048"/>
          </a:xfrm>
          <a:prstGeom prst="rect">
            <a:avLst/>
          </a:prstGeom>
        </p:spPr>
      </p:pic>
    </p:spTree>
    <p:extLst>
      <p:ext uri="{BB962C8B-B14F-4D97-AF65-F5344CB8AC3E}">
        <p14:creationId xmlns:p14="http://schemas.microsoft.com/office/powerpoint/2010/main" val="200987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3"/>
          <p:cNvSpPr>
            <a:spLocks noGrp="1"/>
          </p:cNvSpPr>
          <p:nvPr>
            <p:ph type="title"/>
          </p:nvPr>
        </p:nvSpPr>
        <p:spPr>
          <a:xfrm>
            <a:off x="457200" y="1524000"/>
            <a:ext cx="8229600" cy="1524000"/>
          </a:xfrm>
        </p:spPr>
        <p:txBody>
          <a:bodyPr/>
          <a:lstStyle/>
          <a:p>
            <a:r>
              <a:rPr lang="en-US" altLang="en-US" b="1" dirty="0"/>
              <a:t>End of Chapter 4</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4" name="Slide Number Placeholder 3"/>
          <p:cNvSpPr>
            <a:spLocks noGrp="1"/>
          </p:cNvSpPr>
          <p:nvPr>
            <p:ph type="sldNum" sz="quarter" idx="12"/>
          </p:nvPr>
        </p:nvSpPr>
        <p:spPr/>
        <p:txBody>
          <a:bodyPr/>
          <a:lstStyle/>
          <a:p>
            <a:pPr>
              <a:defRPr/>
            </a:pPr>
            <a:r>
              <a:rPr lang="en-US" dirty="0"/>
              <a:t>4-</a:t>
            </a:r>
            <a:fld id="{503C3CBC-2085-44FA-9ACE-00A0DEA6925A}" type="slidenum">
              <a:rPr lang="en-US" smtClean="0"/>
              <a:pPr>
                <a:defRPr/>
              </a:pPr>
              <a:t>59</a:t>
            </a:fld>
            <a:endParaRPr lang="en-US" dirty="0"/>
          </a:p>
        </p:txBody>
      </p:sp>
      <p:sp>
        <p:nvSpPr>
          <p:cNvPr id="6" name="Rectangle 5"/>
          <p:cNvSpPr>
            <a:spLocks noGrp="1" noChangeArrowheads="1"/>
          </p:cNvSpPr>
          <p:nvPr/>
        </p:nvSpPr>
        <p:spPr bwMode="auto">
          <a:xfrm>
            <a:off x="61722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65221" y="751083"/>
            <a:ext cx="8229600" cy="838200"/>
          </a:xfrm>
        </p:spPr>
        <p:txBody>
          <a:bodyPr/>
          <a:lstStyle/>
          <a:p>
            <a:r>
              <a:rPr lang="en-US" altLang="en-US" b="1" dirty="0"/>
              <a:t>Operating Cycle for </a:t>
            </a:r>
            <a:br>
              <a:rPr lang="en-US" altLang="en-US" b="1" dirty="0"/>
            </a:br>
            <a:r>
              <a:rPr lang="en-US" altLang="en-US" b="1" dirty="0"/>
              <a:t>a Merchandiser</a:t>
            </a:r>
          </a:p>
        </p:txBody>
      </p:sp>
      <p:sp>
        <p:nvSpPr>
          <p:cNvPr id="8195" name="Rectangle 3"/>
          <p:cNvSpPr>
            <a:spLocks noGrp="1" noChangeArrowheads="1"/>
          </p:cNvSpPr>
          <p:nvPr>
            <p:ph type="body" idx="4294967295"/>
          </p:nvPr>
        </p:nvSpPr>
        <p:spPr>
          <a:xfrm>
            <a:off x="312821" y="1863922"/>
            <a:ext cx="8382000" cy="1488877"/>
          </a:xfrm>
          <a:solidFill>
            <a:schemeClr val="bg2">
              <a:lumMod val="90000"/>
            </a:schemeClr>
          </a:solidFill>
          <a:ln>
            <a:solidFill>
              <a:schemeClr val="tx1"/>
            </a:solidFill>
          </a:ln>
        </p:spPr>
        <p:txBody>
          <a:bodyPr lIns="90488" tIns="44450" rIns="90488" bIns="44450"/>
          <a:lstStyle/>
          <a:p>
            <a:pPr algn="ctr" eaLnBrk="1" hangingPunct="1">
              <a:lnSpc>
                <a:spcPct val="90000"/>
              </a:lnSpc>
              <a:spcAft>
                <a:spcPct val="60000"/>
              </a:spcAft>
              <a:buFont typeface="Wingdings" pitchFamily="2" charset="2"/>
              <a:buNone/>
              <a:defRPr/>
            </a:pPr>
            <a:r>
              <a:rPr lang="en-US" b="1" dirty="0">
                <a:solidFill>
                  <a:srgbClr val="C00000"/>
                </a:solidFill>
              </a:rPr>
              <a:t>     Begins with the purchase of merchandise and ends with the collection of cash from the sale of merchandise.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r>
              <a:rPr lang="en-US" dirty="0"/>
              <a:t>4-</a:t>
            </a:r>
            <a:fld id="{503C3CBC-2085-44FA-9ACE-00A0DEA6925A}" type="slidenum">
              <a:rPr lang="en-US" smtClean="0"/>
              <a:pPr>
                <a:defRPr/>
              </a:pPr>
              <a:t>6</a:t>
            </a:fld>
            <a:endParaRPr lang="en-US" dirty="0"/>
          </a:p>
        </p:txBody>
      </p:sp>
      <p:sp>
        <p:nvSpPr>
          <p:cNvPr id="9" name="TextBox 8"/>
          <p:cNvSpPr txBox="1"/>
          <p:nvPr/>
        </p:nvSpPr>
        <p:spPr>
          <a:xfrm>
            <a:off x="7086600" y="353584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4.3</a:t>
            </a:r>
          </a:p>
        </p:txBody>
      </p:sp>
      <p:sp>
        <p:nvSpPr>
          <p:cNvPr id="11" name="Rectangle 10"/>
          <p:cNvSpPr>
            <a:spLocks noGrp="1" noChangeArrowheads="1"/>
          </p:cNvSpPr>
          <p:nvPr/>
        </p:nvSpPr>
        <p:spPr bwMode="auto">
          <a:xfrm>
            <a:off x="6400800" y="638632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Rounded Rectangle 7">
            <a:extLst>
              <a:ext uri="{FF2B5EF4-FFF2-40B4-BE49-F238E27FC236}">
                <a16:creationId xmlns:a16="http://schemas.microsoft.com/office/drawing/2014/main" xmlns="" id="{C3CC8D04-B203-4A00-B8A0-8A735B47F5E9}"/>
              </a:ext>
            </a:extLst>
          </p:cNvPr>
          <p:cNvSpPr/>
          <p:nvPr/>
        </p:nvSpPr>
        <p:spPr>
          <a:xfrm>
            <a:off x="152400" y="6614927"/>
            <a:ext cx="4572000" cy="165285"/>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merchandising activities and cost flows.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4" name="Picture 3">
            <a:extLst>
              <a:ext uri="{FF2B5EF4-FFF2-40B4-BE49-F238E27FC236}">
                <a16:creationId xmlns:a16="http://schemas.microsoft.com/office/drawing/2014/main" xmlns="" id="{00F4521D-F48F-4133-928D-C3DE05F15C02}"/>
              </a:ext>
            </a:extLst>
          </p:cNvPr>
          <p:cNvPicPr>
            <a:picLocks noChangeAspect="1"/>
          </p:cNvPicPr>
          <p:nvPr/>
        </p:nvPicPr>
        <p:blipFill>
          <a:blip r:embed="rId3"/>
          <a:stretch>
            <a:fillRect/>
          </a:stretch>
        </p:blipFill>
        <p:spPr>
          <a:xfrm>
            <a:off x="2590801" y="3404893"/>
            <a:ext cx="3460630" cy="30957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457200"/>
            <a:ext cx="8229600" cy="960438"/>
          </a:xfrm>
        </p:spPr>
        <p:txBody>
          <a:bodyPr/>
          <a:lstStyle/>
          <a:p>
            <a:pPr eaLnBrk="1" hangingPunct="1"/>
            <a:r>
              <a:rPr lang="en-US" altLang="en-US" b="1" dirty="0"/>
              <a:t>Inventory Systems: Graphic</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r>
              <a:rPr lang="en-US" dirty="0"/>
              <a:t>4-</a:t>
            </a:r>
            <a:fld id="{503C3CBC-2085-44FA-9ACE-00A0DEA6925A}" type="slidenum">
              <a:rPr lang="en-US" smtClean="0"/>
              <a:pPr>
                <a:defRPr/>
              </a:pPr>
              <a:t>7</a:t>
            </a:fld>
            <a:endParaRPr lang="en-US" dirty="0"/>
          </a:p>
        </p:txBody>
      </p:sp>
      <p:sp>
        <p:nvSpPr>
          <p:cNvPr id="8" name="TextBox 7"/>
          <p:cNvSpPr txBox="1"/>
          <p:nvPr/>
        </p:nvSpPr>
        <p:spPr>
          <a:xfrm>
            <a:off x="7543800" y="17158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4.4</a:t>
            </a:r>
          </a:p>
        </p:txBody>
      </p:sp>
      <p:sp>
        <p:nvSpPr>
          <p:cNvPr id="10" name="Rectangle 9"/>
          <p:cNvSpPr>
            <a:spLocks noGrp="1" noChangeArrowheads="1"/>
          </p:cNvSpPr>
          <p:nvPr/>
        </p:nvSpPr>
        <p:spPr bwMode="auto">
          <a:xfrm>
            <a:off x="6269181" y="638632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7">
            <a:extLst>
              <a:ext uri="{FF2B5EF4-FFF2-40B4-BE49-F238E27FC236}">
                <a16:creationId xmlns:a16="http://schemas.microsoft.com/office/drawing/2014/main" xmlns="" id="{4C15269F-1644-4FCB-A240-F70D7D522E99}"/>
              </a:ext>
            </a:extLst>
          </p:cNvPr>
          <p:cNvSpPr/>
          <p:nvPr/>
        </p:nvSpPr>
        <p:spPr>
          <a:xfrm>
            <a:off x="152400" y="6614927"/>
            <a:ext cx="4572000" cy="165285"/>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merchandising activities and cost flows.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4" name="Picture 3">
            <a:extLst>
              <a:ext uri="{FF2B5EF4-FFF2-40B4-BE49-F238E27FC236}">
                <a16:creationId xmlns:a16="http://schemas.microsoft.com/office/drawing/2014/main" xmlns="" id="{6F0CC38C-9EC1-4F27-9C87-4B86B83BF4A2}"/>
              </a:ext>
            </a:extLst>
          </p:cNvPr>
          <p:cNvPicPr>
            <a:picLocks noChangeAspect="1"/>
          </p:cNvPicPr>
          <p:nvPr/>
        </p:nvPicPr>
        <p:blipFill>
          <a:blip r:embed="rId3"/>
          <a:stretch>
            <a:fillRect/>
          </a:stretch>
        </p:blipFill>
        <p:spPr>
          <a:xfrm>
            <a:off x="757946" y="2756085"/>
            <a:ext cx="7403523" cy="228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5"/>
          <p:cNvSpPr>
            <a:spLocks noGrp="1"/>
          </p:cNvSpPr>
          <p:nvPr>
            <p:ph type="body" sz="half" idx="4294967295"/>
          </p:nvPr>
        </p:nvSpPr>
        <p:spPr>
          <a:xfrm>
            <a:off x="381000" y="2057400"/>
            <a:ext cx="4114800" cy="2819400"/>
          </a:xfrm>
          <a:solidFill>
            <a:srgbClr val="CCFFCC"/>
          </a:solidFill>
          <a:ln w="50800">
            <a:solidFill>
              <a:srgbClr val="008000"/>
            </a:solidFill>
          </a:ln>
        </p:spPr>
        <p:txBody>
          <a:bodyPr/>
          <a:lstStyle/>
          <a:p>
            <a:pPr>
              <a:buFont typeface="Wingdings" pitchFamily="2" charset="2"/>
              <a:buChar char="Ø"/>
            </a:pPr>
            <a:r>
              <a:rPr lang="en-US" altLang="en-US" dirty="0"/>
              <a:t>Perpetual systems</a:t>
            </a:r>
          </a:p>
          <a:p>
            <a:pPr lvl="1">
              <a:buFont typeface="Wingdings" pitchFamily="2" charset="2"/>
              <a:buChar char="Ø"/>
            </a:pPr>
            <a:r>
              <a:rPr lang="en-US" altLang="en-US" sz="2400" dirty="0"/>
              <a:t>Records cost of goods sold at the time of each sale.</a:t>
            </a:r>
          </a:p>
          <a:p>
            <a:pPr lvl="1">
              <a:buClr>
                <a:srgbClr val="008080"/>
              </a:buClr>
              <a:buFont typeface="Wingdings" pitchFamily="2" charset="2"/>
              <a:buChar char="Ø"/>
            </a:pPr>
            <a:endParaRPr lang="en-US" altLang="en-US" sz="2400" dirty="0"/>
          </a:p>
        </p:txBody>
      </p:sp>
      <p:sp>
        <p:nvSpPr>
          <p:cNvPr id="187395" name="Rectangle 6"/>
          <p:cNvSpPr>
            <a:spLocks noGrp="1"/>
          </p:cNvSpPr>
          <p:nvPr>
            <p:ph type="body" sz="half" idx="4294967295"/>
          </p:nvPr>
        </p:nvSpPr>
        <p:spPr>
          <a:xfrm>
            <a:off x="4724400" y="2057400"/>
            <a:ext cx="4114800" cy="2819400"/>
          </a:xfrm>
          <a:solidFill>
            <a:srgbClr val="FFFF99"/>
          </a:solidFill>
          <a:ln w="50800">
            <a:solidFill>
              <a:srgbClr val="008000"/>
            </a:solidFill>
          </a:ln>
        </p:spPr>
        <p:txBody>
          <a:bodyPr/>
          <a:lstStyle/>
          <a:p>
            <a:pPr>
              <a:buFont typeface="Wingdings" pitchFamily="2" charset="2"/>
              <a:buChar char="Ø"/>
            </a:pPr>
            <a:r>
              <a:rPr lang="en-US" altLang="en-US" dirty="0"/>
              <a:t>Periodic systems</a:t>
            </a:r>
          </a:p>
          <a:p>
            <a:pPr lvl="1">
              <a:buFont typeface="Wingdings" pitchFamily="2" charset="2"/>
              <a:buChar char="Ø"/>
            </a:pPr>
            <a:r>
              <a:rPr lang="en-US" altLang="en-US" sz="2400" dirty="0"/>
              <a:t>Records cost of goods sold at the end of the period.</a:t>
            </a:r>
          </a:p>
        </p:txBody>
      </p:sp>
      <p:sp>
        <p:nvSpPr>
          <p:cNvPr id="187397" name="Title 6"/>
          <p:cNvSpPr>
            <a:spLocks noGrp="1"/>
          </p:cNvSpPr>
          <p:nvPr>
            <p:ph type="title"/>
          </p:nvPr>
        </p:nvSpPr>
        <p:spPr>
          <a:xfrm>
            <a:off x="457200" y="381000"/>
            <a:ext cx="8229600" cy="1219200"/>
          </a:xfrm>
        </p:spPr>
        <p:txBody>
          <a:bodyPr/>
          <a:lstStyle/>
          <a:p>
            <a:r>
              <a:rPr lang="en-US" altLang="en-US" b="1" dirty="0"/>
              <a:t>Inventory Systems: Definitions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r>
              <a:rPr lang="en-US" dirty="0"/>
              <a:t>4-</a:t>
            </a:r>
            <a:fld id="{503C3CBC-2085-44FA-9ACE-00A0DEA6925A}" type="slidenum">
              <a:rPr lang="en-US" smtClean="0"/>
              <a:pPr>
                <a:defRPr/>
              </a:pPr>
              <a:t>8</a:t>
            </a:fld>
            <a:endParaRPr lang="en-US" dirty="0"/>
          </a:p>
        </p:txBody>
      </p:sp>
      <p:sp>
        <p:nvSpPr>
          <p:cNvPr id="10" name="Rectangle 9"/>
          <p:cNvSpPr>
            <a:spLocks noGrp="1" noChangeArrowheads="1"/>
          </p:cNvSpPr>
          <p:nvPr/>
        </p:nvSpPr>
        <p:spPr bwMode="auto">
          <a:xfrm>
            <a:off x="6248400" y="640080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7">
            <a:extLst>
              <a:ext uri="{FF2B5EF4-FFF2-40B4-BE49-F238E27FC236}">
                <a16:creationId xmlns:a16="http://schemas.microsoft.com/office/drawing/2014/main" xmlns="" id="{86E24339-BE50-431E-82D6-D01B0B8880C7}"/>
              </a:ext>
            </a:extLst>
          </p:cNvPr>
          <p:cNvSpPr/>
          <p:nvPr/>
        </p:nvSpPr>
        <p:spPr>
          <a:xfrm>
            <a:off x="152400" y="6629400"/>
            <a:ext cx="4572000" cy="1508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merchandising activities and cost flows.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133600"/>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rPr>
              <a:t>Analyze and record transactions for merchandise purchases using a perpetual system.</a:t>
            </a: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813719"/>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31460" y="5506966"/>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r>
              <a:rPr lang="en-US" dirty="0"/>
              <a:t>4-</a:t>
            </a:r>
            <a:fld id="{389021C6-BF4E-47D5-A0FD-A156D54A87E1}" type="slidenum">
              <a:rPr lang="en-US" smtClean="0"/>
              <a:pPr>
                <a:defRPr/>
              </a:pPr>
              <a:t>9</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P1</a:t>
            </a:r>
            <a:endParaRPr lang="en-US" sz="4400" dirty="0">
              <a:solidFill>
                <a:prstClr val="black"/>
              </a:solidFill>
              <a:latin typeface="Calibri"/>
            </a:endParaRPr>
          </a:p>
        </p:txBody>
      </p:sp>
      <p:sp>
        <p:nvSpPr>
          <p:cNvPr id="11" name="Rectangle 10"/>
          <p:cNvSpPr>
            <a:spLocks noGrp="1" noChangeArrowheads="1"/>
          </p:cNvSpPr>
          <p:nvPr/>
        </p:nvSpPr>
        <p:spPr bwMode="auto">
          <a:xfrm>
            <a:off x="6324600" y="638632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19373</TotalTime>
  <Words>7904</Words>
  <Application>Microsoft Office PowerPoint</Application>
  <PresentationFormat>On-screen Show (4:3)</PresentationFormat>
  <Paragraphs>557</Paragraphs>
  <Slides>59</Slides>
  <Notes>59</Notes>
  <HiddenSlides>0</HiddenSlides>
  <MMClips>0</MMClips>
  <ScaleCrop>false</ScaleCrop>
  <HeadingPairs>
    <vt:vector size="4" baseType="variant">
      <vt:variant>
        <vt:lpstr>Theme</vt:lpstr>
      </vt:variant>
      <vt:variant>
        <vt:i4>5</vt:i4>
      </vt:variant>
      <vt:variant>
        <vt:lpstr>Slide Titles</vt:lpstr>
      </vt:variant>
      <vt:variant>
        <vt:i4>59</vt:i4>
      </vt:variant>
    </vt:vector>
  </HeadingPairs>
  <TitlesOfParts>
    <vt:vector size="64" baseType="lpstr">
      <vt:lpstr>Office Theme</vt:lpstr>
      <vt:lpstr>16_Office Theme</vt:lpstr>
      <vt:lpstr>3_Office Theme</vt:lpstr>
      <vt:lpstr>7_Office Theme</vt:lpstr>
      <vt:lpstr>10_Office Theme</vt:lpstr>
      <vt:lpstr>Accounting for  Merchandising Operations</vt:lpstr>
      <vt:lpstr>Chapter 4 Learning Objectives</vt:lpstr>
      <vt:lpstr>  Describe merchandising activities and cost flows.   </vt:lpstr>
      <vt:lpstr>Reporting Income for a  Service Company</vt:lpstr>
      <vt:lpstr>Reporting Income for a Merchandiser</vt:lpstr>
      <vt:lpstr>Operating Cycle for  a Merchandiser</vt:lpstr>
      <vt:lpstr>Inventory Systems: Graphic</vt:lpstr>
      <vt:lpstr>Inventory Systems: Definitions</vt:lpstr>
      <vt:lpstr>  Analyze and record transactions for merchandise purchases using a perpetual system.  </vt:lpstr>
      <vt:lpstr>Purchases without Cash Discounts</vt:lpstr>
      <vt:lpstr>Credit Terms</vt:lpstr>
      <vt:lpstr>Purchase Discounts</vt:lpstr>
      <vt:lpstr>Invoice</vt:lpstr>
      <vt:lpstr>Purchases with Cash Discounts: Gross Method</vt:lpstr>
      <vt:lpstr>Payment within Discount Period: Journal Entry</vt:lpstr>
      <vt:lpstr>Payment within Discount Period: Ledger Accounts</vt:lpstr>
      <vt:lpstr>Payment after Discount Period</vt:lpstr>
      <vt:lpstr>Purchases with Returns and Allowances</vt:lpstr>
      <vt:lpstr>Purchases Allowances</vt:lpstr>
      <vt:lpstr>Purchases Returns</vt:lpstr>
      <vt:lpstr>Purchases and Transportation Costs</vt:lpstr>
      <vt:lpstr>Transportation Costs</vt:lpstr>
      <vt:lpstr>Itemized Costs of Purchases</vt:lpstr>
      <vt:lpstr>  Analyze and record transactions for merchandise sales using a perpetual system.    </vt:lpstr>
      <vt:lpstr>Gross Profit Computation</vt:lpstr>
      <vt:lpstr>Sales of Merchandise</vt:lpstr>
      <vt:lpstr>Sales without Cash Discounts</vt:lpstr>
      <vt:lpstr>Sales Discounts</vt:lpstr>
      <vt:lpstr>Sales with Cash Discounts</vt:lpstr>
      <vt:lpstr>Sales Returns and Allowances</vt:lpstr>
      <vt:lpstr>Sales with Returns and Allowances</vt:lpstr>
      <vt:lpstr>Buyer Granted Allowance for Defective Goods</vt:lpstr>
      <vt:lpstr>   Prepare adjustments and close accounts for a merchandising company.   </vt:lpstr>
      <vt:lpstr>Merchandising Cost Flow in the Accounting Cycle</vt:lpstr>
      <vt:lpstr>Adjusting Entries for Merchandisers</vt:lpstr>
      <vt:lpstr>Closing Entries for Merchandisers</vt:lpstr>
      <vt:lpstr>Merchandising Entries Summary</vt:lpstr>
      <vt:lpstr>Adjusting and Closing: Merchandising Entries</vt:lpstr>
      <vt:lpstr>  Define and prepare multiple-step and single-step income statements.  </vt:lpstr>
      <vt:lpstr>Multiple-Step Income Statement</vt:lpstr>
      <vt:lpstr>Single-Step Income Statement</vt:lpstr>
      <vt:lpstr>Classified Balance Sheet</vt:lpstr>
      <vt:lpstr>Compute and analyze the acid-test ratio and gross margin ratio. </vt:lpstr>
      <vt:lpstr>Acid-Test Ratio</vt:lpstr>
      <vt:lpstr>Acid-Test Ratio Nike</vt:lpstr>
      <vt:lpstr>Gross Margin Ratio</vt:lpstr>
      <vt:lpstr>  Appendix 4A  Record and compare merchandising transactions using both periodic and perpetual inventory systems.  </vt:lpstr>
      <vt:lpstr>Periodic Inventory System - Purchases</vt:lpstr>
      <vt:lpstr>Periodic Inventory System - Sales</vt:lpstr>
      <vt:lpstr>PowerPoint Presentation</vt:lpstr>
      <vt:lpstr> Appendix 4B  Prepare adjustments for discounts, returns, and allowances per revenue recognition rules. </vt:lpstr>
      <vt:lpstr>Expected Sales Discounts – Adjusting Entry</vt:lpstr>
      <vt:lpstr>Expected Sales Discounts -Financial Statements </vt:lpstr>
      <vt:lpstr>Expected Returns &amp; Allowances: Revenue Side Adjusting Entries</vt:lpstr>
      <vt:lpstr>Expected Returns &amp; Allowances: Cost Side Adjusting Entries</vt:lpstr>
      <vt:lpstr> Appendix 4C  Record and compare merchandising transactions using the gross method and net method. </vt:lpstr>
      <vt:lpstr>Perpetual System – Net vs. Gross Method: Purchases</vt:lpstr>
      <vt:lpstr>Perpetual System – Net vs. Gross Method: Sales</vt:lpstr>
      <vt:lpstr>End of Chapter 4</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813</cp:revision>
  <cp:lastPrinted>2020-06-24T12:22:14Z</cp:lastPrinted>
  <dcterms:created xsi:type="dcterms:W3CDTF">2008-06-11T19:43:46Z</dcterms:created>
  <dcterms:modified xsi:type="dcterms:W3CDTF">2021-06-30T11:02:57Z</dcterms:modified>
</cp:coreProperties>
</file>