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42" r:id="rId2"/>
    <p:sldMasterId id="2147484157" r:id="rId3"/>
  </p:sldMasterIdLst>
  <p:notesMasterIdLst>
    <p:notesMasterId r:id="rId54"/>
  </p:notesMasterIdLst>
  <p:handoutMasterIdLst>
    <p:handoutMasterId r:id="rId55"/>
  </p:handoutMasterIdLst>
  <p:sldIdLst>
    <p:sldId id="409" r:id="rId4"/>
    <p:sldId id="445" r:id="rId5"/>
    <p:sldId id="420" r:id="rId6"/>
    <p:sldId id="373" r:id="rId7"/>
    <p:sldId id="374" r:id="rId8"/>
    <p:sldId id="375" r:id="rId9"/>
    <p:sldId id="376" r:id="rId10"/>
    <p:sldId id="422" r:id="rId11"/>
    <p:sldId id="377" r:id="rId12"/>
    <p:sldId id="378" r:id="rId13"/>
    <p:sldId id="379" r:id="rId14"/>
    <p:sldId id="424" r:id="rId15"/>
    <p:sldId id="380" r:id="rId16"/>
    <p:sldId id="381" r:id="rId17"/>
    <p:sldId id="382" r:id="rId18"/>
    <p:sldId id="384" r:id="rId19"/>
    <p:sldId id="385" r:id="rId20"/>
    <p:sldId id="386" r:id="rId21"/>
    <p:sldId id="426" r:id="rId22"/>
    <p:sldId id="387" r:id="rId23"/>
    <p:sldId id="388" r:id="rId24"/>
    <p:sldId id="389" r:id="rId25"/>
    <p:sldId id="390" r:id="rId26"/>
    <p:sldId id="391" r:id="rId27"/>
    <p:sldId id="392" r:id="rId28"/>
    <p:sldId id="428" r:id="rId29"/>
    <p:sldId id="393" r:id="rId30"/>
    <p:sldId id="394" r:id="rId31"/>
    <p:sldId id="395" r:id="rId32"/>
    <p:sldId id="439" r:id="rId33"/>
    <p:sldId id="447" r:id="rId34"/>
    <p:sldId id="432" r:id="rId35"/>
    <p:sldId id="397" r:id="rId36"/>
    <p:sldId id="398" r:id="rId37"/>
    <p:sldId id="399" r:id="rId38"/>
    <p:sldId id="400" r:id="rId39"/>
    <p:sldId id="401" r:id="rId40"/>
    <p:sldId id="402" r:id="rId41"/>
    <p:sldId id="434" r:id="rId42"/>
    <p:sldId id="403" r:id="rId43"/>
    <p:sldId id="404" r:id="rId44"/>
    <p:sldId id="448" r:id="rId45"/>
    <p:sldId id="436" r:id="rId46"/>
    <p:sldId id="406" r:id="rId47"/>
    <p:sldId id="446" r:id="rId48"/>
    <p:sldId id="438" r:id="rId49"/>
    <p:sldId id="407" r:id="rId50"/>
    <p:sldId id="449" r:id="rId51"/>
    <p:sldId id="408" r:id="rId52"/>
    <p:sldId id="258" r:id="rId5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7" name="jeaninemetzler@outlook.com" initials="j" lastIdx="11" clrIdx="7">
    <p:extLst/>
  </p:cmAuthor>
  <p:cmAuthor id="1" name="Reviewer" initials="R" lastIdx="32" clrIdx="1"/>
  <p:cmAuthor id="8" name="Helen Roybark" initials="HR" lastIdx="22" clrIdx="8">
    <p:extLst/>
  </p:cmAuthor>
  <p:cmAuthor id="2" name="Schauer, Lindsey" initials="SL" lastIdx="1" clrIdx="2"/>
  <p:cmAuthor id="3" name="Jean Inabinett" initials="JI" lastIdx="21" clrIdx="3"/>
  <p:cmAuthor id="4" name="Mohr, April L (Jefferson)" initials="MAL(" lastIdx="27" clrIdx="4"/>
  <p:cmAuthor id="5" name="April Mohr" initials="AM" lastIdx="4" clrIdx="5"/>
  <p:cmAuthor id="6" name="Wanda Wong" initials="WW"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5" autoAdjust="0"/>
    <p:restoredTop sz="89899" autoAdjust="0"/>
  </p:normalViewPr>
  <p:slideViewPr>
    <p:cSldViewPr>
      <p:cViewPr varScale="1">
        <p:scale>
          <a:sx n="91" d="100"/>
          <a:sy n="91" d="100"/>
        </p:scale>
        <p:origin x="-1422" y="-9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85" d="100"/>
          <a:sy n="85" d="100"/>
        </p:scale>
        <p:origin x="3828" y="12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09-</a:t>
            </a:r>
            <a:fld id="{AD41438B-7962-44AF-B8BD-E035D5B9F2D1}" type="slidenum">
              <a:rPr lang="en-US" smtClean="0"/>
              <a:pPr>
                <a:defRPr/>
              </a:pPr>
              <a:t>‹#›</a:t>
            </a:fld>
            <a:endParaRPr lang="en-US" dirty="0"/>
          </a:p>
        </p:txBody>
      </p:sp>
    </p:spTree>
    <p:extLst>
      <p:ext uri="{BB962C8B-B14F-4D97-AF65-F5344CB8AC3E}">
        <p14:creationId xmlns:p14="http://schemas.microsoft.com/office/powerpoint/2010/main" val="22177549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2" name="Slide Number Placeholder 4"/>
          <p:cNvSpPr txBox="1">
            <a:spLocks/>
          </p:cNvSpPr>
          <p:nvPr/>
        </p:nvSpPr>
        <p:spPr bwMode="auto">
          <a:xfrm>
            <a:off x="5504392" y="0"/>
            <a:ext cx="1572683" cy="31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a:latin typeface="Calibri" pitchFamily="-84" charset="0"/>
              </a:rPr>
              <a:t> </a:t>
            </a:r>
            <a:fld id="{6A023C16-254C-4AD3-A4A0-C14577649064}" type="slidenum">
              <a:rPr lang="en-US" altLang="en-US" sz="1200" smtClean="0">
                <a:latin typeface="Calibri" pitchFamily="-84" charset="0"/>
              </a:rPr>
              <a:pPr algn="r" eaLnBrk="1" hangingPunct="1">
                <a:defRPr/>
              </a:pPr>
              <a:t>‹#›</a:t>
            </a:fld>
            <a:endParaRPr lang="en-US" altLang="en-US" sz="1200" dirty="0">
              <a:latin typeface="Calibri" pitchFamily="-84" charset="0"/>
            </a:endParaRPr>
          </a:p>
        </p:txBody>
      </p:sp>
    </p:spTree>
    <p:extLst>
      <p:ext uri="{BB962C8B-B14F-4D97-AF65-F5344CB8AC3E}">
        <p14:creationId xmlns:p14="http://schemas.microsoft.com/office/powerpoint/2010/main" val="5366128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73754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16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If Home Depot sells materials on August 31 for $6,000 cash that are subject to a 5% sales tax, the revenue portion of this transaction is recorded as shown. </a:t>
            </a:r>
          </a:p>
          <a:p>
            <a:endParaRPr lang="en-US" dirty="0"/>
          </a:p>
          <a:p>
            <a:r>
              <a:rPr lang="en-US" dirty="0"/>
              <a:t>Sales Taxes Payable is debited and Cash credited when it remits these collections to the government. </a:t>
            </a:r>
            <a:br>
              <a:rPr lang="en-US" dirty="0"/>
            </a:br>
            <a:endParaRPr lang="en-US" dirty="0"/>
          </a:p>
        </p:txBody>
      </p:sp>
    </p:spTree>
    <p:extLst>
      <p:ext uri="{BB962C8B-B14F-4D97-AF65-F5344CB8AC3E}">
        <p14:creationId xmlns:p14="http://schemas.microsoft.com/office/powerpoint/2010/main" val="180979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26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i="1" dirty="0"/>
              <a:t>Unearned revenues, </a:t>
            </a:r>
            <a:r>
              <a:rPr lang="en-US" dirty="0"/>
              <a:t>or </a:t>
            </a:r>
            <a:r>
              <a:rPr lang="en-US" i="1" dirty="0"/>
              <a:t>deferred revenues, </a:t>
            </a:r>
            <a:r>
              <a:rPr lang="en-US" dirty="0"/>
              <a:t>are amounts received in advance from customers for future products or services. Airline ticket sales, magazine subscriptions, construction projects, hotel reservations, gift card sales, and custom orders are examples.</a:t>
            </a:r>
          </a:p>
          <a:p>
            <a:endParaRPr lang="en-US" dirty="0"/>
          </a:p>
          <a:p>
            <a:r>
              <a:rPr lang="en-US" b="1" dirty="0"/>
              <a:t>Selena Gomez</a:t>
            </a:r>
            <a:r>
              <a:rPr lang="en-US" dirty="0"/>
              <a:t> sells $900,000 in tickets for three concerts; the entry is shown in the first journal entry.</a:t>
            </a:r>
          </a:p>
          <a:p>
            <a:endParaRPr lang="en-US" altLang="en-US" dirty="0"/>
          </a:p>
          <a:p>
            <a:r>
              <a:rPr lang="en-US" dirty="0"/>
              <a:t>When a concert is played, Selena would record revenue for the portion earned as shown in the second entry.</a:t>
            </a:r>
          </a:p>
          <a:p>
            <a:endParaRPr lang="en-US" dirty="0"/>
          </a:p>
          <a:p>
            <a:r>
              <a:rPr lang="en-US" dirty="0"/>
              <a:t>Unearned Ticket Revenue is reported as a current liability. As each concert is played, 1/3 of the liability is satisfied and 1/3 of the revenue is recorded.</a:t>
            </a:r>
          </a:p>
          <a:p>
            <a:endParaRPr lang="en-US" altLang="en-US" dirty="0"/>
          </a:p>
        </p:txBody>
      </p:sp>
    </p:spTree>
    <p:extLst>
      <p:ext uri="{BB962C8B-B14F-4D97-AF65-F5344CB8AC3E}">
        <p14:creationId xmlns:p14="http://schemas.microsoft.com/office/powerpoint/2010/main" val="31547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75379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3673" name="Rectangle 12"/>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b="1" dirty="0"/>
              <a:t>short-term note payable </a:t>
            </a:r>
            <a:r>
              <a:rPr lang="en-US" dirty="0"/>
              <a:t>is a written promise to pay a specified amount on a stated future date within one year. Promissory notes can be sold or transferred. The written documentation provided by notes is helpful in resolving disputes and for pursuing legal actions involving these liabilities. Most notes payable bear interest to compensate for use of the money until payment is made. </a:t>
            </a:r>
            <a:endParaRPr lang="en-US" altLang="en-US" dirty="0"/>
          </a:p>
        </p:txBody>
      </p:sp>
    </p:spTree>
    <p:extLst>
      <p:ext uri="{BB962C8B-B14F-4D97-AF65-F5344CB8AC3E}">
        <p14:creationId xmlns:p14="http://schemas.microsoft.com/office/powerpoint/2010/main" val="423938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46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company can replace an account payable with a note payable. A common example is a creditor that requires the substitution of an interest-bearing note for an overdue account payable that does not bear interest. </a:t>
            </a:r>
          </a:p>
          <a:p>
            <a:endParaRPr lang="en-US" dirty="0"/>
          </a:p>
          <a:p>
            <a:r>
              <a:rPr lang="en-US" dirty="0"/>
              <a:t>To illustrate, let’s assume that on August 23, Brady Company asks to extend its past-due $600 account payable to McGraw. After some negotiations, McGraw agrees to accept $100 cash and a 60-day, 12%, $500 note payable to replace the account payable. Brady records the transaction with this entry shown.</a:t>
            </a:r>
          </a:p>
          <a:p>
            <a:endParaRPr lang="en-US" altLang="en-US" dirty="0"/>
          </a:p>
          <a:p>
            <a:endParaRPr lang="en-US" altLang="en-US" dirty="0"/>
          </a:p>
        </p:txBody>
      </p:sp>
    </p:spTree>
    <p:extLst>
      <p:ext uri="{BB962C8B-B14F-4D97-AF65-F5344CB8AC3E}">
        <p14:creationId xmlns:p14="http://schemas.microsoft.com/office/powerpoint/2010/main" val="336804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57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Signing the note changes Brady’s debt</a:t>
            </a:r>
            <a:r>
              <a:rPr lang="en-US" baseline="0" dirty="0"/>
              <a:t> </a:t>
            </a:r>
            <a:r>
              <a:rPr lang="en-US" dirty="0"/>
              <a:t>from an account payable to a note payable. McGraw prefers the note payable over the account payable because it earns interest and it is written documentation of the debt’s existence, term, and amount. When the note comes due, Brady pays the note plus interest to McGraw for $510. Brady records that payment with this entry:</a:t>
            </a:r>
          </a:p>
          <a:p>
            <a:endParaRPr lang="en-US" altLang="en-US" dirty="0"/>
          </a:p>
          <a:p>
            <a:r>
              <a:rPr lang="en-US" b="0" dirty="0"/>
              <a:t>Interest expense is computed by multiplying the principal of the note ($500) by the annual interest rate (12%) for the fraction of the year the note is outstanding (60 days/360 days).</a:t>
            </a:r>
          </a:p>
        </p:txBody>
      </p:sp>
    </p:spTree>
    <p:extLst>
      <p:ext uri="{BB962C8B-B14F-4D97-AF65-F5344CB8AC3E}">
        <p14:creationId xmlns:p14="http://schemas.microsoft.com/office/powerpoint/2010/main" val="136619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776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bank requires a borrower to sign a note when making a loan. When the note comes due, the borrower repays the note with an amount larger than the amount borrowed. The difference between the amount borrowed and the amount repaid is interest. </a:t>
            </a:r>
          </a:p>
          <a:p>
            <a:endParaRPr lang="en-US" dirty="0"/>
          </a:p>
          <a:p>
            <a:r>
              <a:rPr lang="en-US" dirty="0"/>
              <a:t>The amount borrowed is called </a:t>
            </a:r>
            <a:r>
              <a:rPr lang="en-US" i="1" dirty="0"/>
              <a:t>principal</a:t>
            </a:r>
            <a:r>
              <a:rPr lang="en-US" dirty="0"/>
              <a:t> or </a:t>
            </a:r>
            <a:r>
              <a:rPr lang="en-US" i="1" dirty="0"/>
              <a:t>face</a:t>
            </a:r>
            <a:r>
              <a:rPr lang="en-US" dirty="0"/>
              <a:t> </a:t>
            </a:r>
            <a:r>
              <a:rPr lang="en-US" i="1" dirty="0"/>
              <a:t>value</a:t>
            </a:r>
            <a:r>
              <a:rPr lang="en-US" dirty="0"/>
              <a:t> of the note. </a:t>
            </a:r>
          </a:p>
          <a:p>
            <a:endParaRPr lang="en-US" dirty="0"/>
          </a:p>
          <a:p>
            <a:r>
              <a:rPr lang="en-US" dirty="0"/>
              <a:t>The borrower records its receipt of cash and the new liability with the first entry shown.</a:t>
            </a:r>
          </a:p>
          <a:p>
            <a:endParaRPr lang="en-US" dirty="0"/>
          </a:p>
          <a:p>
            <a:r>
              <a:rPr lang="en-US" dirty="0"/>
              <a:t>When principal and interest are paid, the borrower records payment with this second entry.</a:t>
            </a:r>
          </a:p>
          <a:p>
            <a:endParaRPr lang="en-US" altLang="en-US" dirty="0"/>
          </a:p>
        </p:txBody>
      </p:sp>
    </p:spTree>
    <p:extLst>
      <p:ext uri="{BB962C8B-B14F-4D97-AF65-F5344CB8AC3E}">
        <p14:creationId xmlns:p14="http://schemas.microsoft.com/office/powerpoint/2010/main" val="300228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879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When the end of an accounting period occurs between the signing of a note payable and its maturity date, we</a:t>
            </a:r>
            <a:r>
              <a:rPr lang="en-US" baseline="0" dirty="0"/>
              <a:t> must record the accrued but unpaid interest </a:t>
            </a:r>
            <a:r>
              <a:rPr lang="en-US" dirty="0"/>
              <a:t>on the note. </a:t>
            </a:r>
          </a:p>
          <a:p>
            <a:endParaRPr lang="en-US" altLang="en-US" dirty="0"/>
          </a:p>
        </p:txBody>
      </p:sp>
    </p:spTree>
    <p:extLst>
      <p:ext uri="{BB962C8B-B14F-4D97-AF65-F5344CB8AC3E}">
        <p14:creationId xmlns:p14="http://schemas.microsoft.com/office/powerpoint/2010/main" val="41187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98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Assume that a company borrows $2,000 cash on December 16, 2021. This 60-day note matures on February 14, 2022, and the company’s fiscal year ends on December 31. Thus, we need to record interest expense for the final 15 days in December. This means that $10, or one-fourth (15 days/60 days) of the $40 total interest is an expense of year 2021. The borrower records this expense (assuming no reversing entries were made) with the following adjusting entry shown first.</a:t>
            </a:r>
          </a:p>
          <a:p>
            <a:endParaRPr lang="en-US" dirty="0"/>
          </a:p>
          <a:p>
            <a:r>
              <a:rPr lang="en-US" dirty="0"/>
              <a:t>When this note is paid on February 14, the borrower must recognize 45 days of interest expense for year 2022 and remove the balances of the two liability accounts shown second.</a:t>
            </a:r>
          </a:p>
          <a:p>
            <a:endParaRPr lang="en-US" dirty="0"/>
          </a:p>
        </p:txBody>
      </p:sp>
    </p:spTree>
    <p:extLst>
      <p:ext uri="{BB962C8B-B14F-4D97-AF65-F5344CB8AC3E}">
        <p14:creationId xmlns:p14="http://schemas.microsoft.com/office/powerpoint/2010/main" val="356008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5906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123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391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Payroll liabilities arise from salaries and wages earned, from employee benefits, and from payroll taxes levied on the employer. </a:t>
            </a:r>
          </a:p>
          <a:p>
            <a:endParaRPr lang="en-US" altLang="en-US" dirty="0"/>
          </a:p>
        </p:txBody>
      </p:sp>
    </p:spTree>
    <p:extLst>
      <p:ext uri="{BB962C8B-B14F-4D97-AF65-F5344CB8AC3E}">
        <p14:creationId xmlns:p14="http://schemas.microsoft.com/office/powerpoint/2010/main" val="3353266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493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b="1" dirty="0"/>
              <a:t>Gross pay </a:t>
            </a:r>
            <a:r>
              <a:rPr lang="en-US" dirty="0"/>
              <a:t>is the total compensation an employee earns including wages, salaries, commissions, bonuses, and any compensation earned before deductions, such as taxes. (Wages usually refer to payments to employees at an hourly rate. </a:t>
            </a:r>
            <a:r>
              <a:rPr lang="en-US" i="1" dirty="0"/>
              <a:t>Salaries </a:t>
            </a:r>
            <a:r>
              <a:rPr lang="en-US" dirty="0"/>
              <a:t>usually refer to payments to employees at a monthly or yearly rate.) </a:t>
            </a:r>
            <a:r>
              <a:rPr lang="en-US" b="1" dirty="0"/>
              <a:t>Net pay, </a:t>
            </a:r>
            <a:r>
              <a:rPr lang="en-US" dirty="0"/>
              <a:t>also called </a:t>
            </a:r>
            <a:r>
              <a:rPr lang="en-US" i="1" dirty="0"/>
              <a:t>take-home pay, </a:t>
            </a:r>
            <a:r>
              <a:rPr lang="en-US" dirty="0"/>
              <a:t>is gross pay less all deductions. </a:t>
            </a:r>
            <a:r>
              <a:rPr lang="en-US" b="1" dirty="0"/>
              <a:t>Payroll deductions, </a:t>
            </a:r>
            <a:r>
              <a:rPr lang="en-US" dirty="0"/>
              <a:t>commonly called </a:t>
            </a:r>
            <a:r>
              <a:rPr lang="en-US" i="1" dirty="0"/>
              <a:t>withholdings, </a:t>
            </a:r>
            <a:r>
              <a:rPr lang="en-US" dirty="0"/>
              <a:t>are amounts withheld from an employee’s gross pay, either required or voluntary. Required deductions result from laws and include income taxes and Social Security taxes. Voluntary deductions, at an employee’s option, include pension and health contributions, health and life insurance premiums, union dues, and charitable giving. </a:t>
            </a:r>
          </a:p>
          <a:p>
            <a:endParaRPr lang="en-US" altLang="en-US" dirty="0"/>
          </a:p>
        </p:txBody>
      </p:sp>
    </p:spTree>
    <p:extLst>
      <p:ext uri="{BB962C8B-B14F-4D97-AF65-F5344CB8AC3E}">
        <p14:creationId xmlns:p14="http://schemas.microsoft.com/office/powerpoint/2010/main" val="350897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6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5961"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i="0" dirty="0"/>
              <a:t>Employers </a:t>
            </a:r>
            <a:r>
              <a:rPr lang="en-US" dirty="0"/>
              <a:t>withhold </a:t>
            </a:r>
            <a:r>
              <a:rPr lang="en-US" b="1" dirty="0"/>
              <a:t>Federal Insurance Contributions Act (FICA) taxes </a:t>
            </a:r>
            <a:r>
              <a:rPr lang="en-US" dirty="0"/>
              <a:t>from employees’ pay. FICA taxes are separated into two groups: (1) </a:t>
            </a:r>
            <a:r>
              <a:rPr lang="en-US" b="1" dirty="0"/>
              <a:t>Social Security taxes—</a:t>
            </a:r>
            <a:r>
              <a:rPr lang="en-US" dirty="0"/>
              <a:t>withholdings to cover retirement, disability, and survivorship and (2) </a:t>
            </a:r>
            <a:r>
              <a:rPr lang="en-US" b="1" dirty="0"/>
              <a:t>Medicare taxes—</a:t>
            </a:r>
            <a:r>
              <a:rPr lang="en-US" b="0" dirty="0"/>
              <a:t>withholdings to cover </a:t>
            </a:r>
            <a:r>
              <a:rPr lang="en-US" dirty="0"/>
              <a:t>medical benefits. </a:t>
            </a:r>
          </a:p>
          <a:p>
            <a:endParaRPr lang="en-US" dirty="0"/>
          </a:p>
          <a:p>
            <a:r>
              <a:rPr lang="en-US" dirty="0"/>
              <a:t>Law requires employers to withhold FICA taxes from each employee’s salary or wages on each payday. The taxes for Social Security and Medicare are computed separately. For example, for 2020, the amount withheld from each employee’s pay for Social Security tax is 6.2% of the first $137,700 the employee earns in the calendar year. The Medicare tax is 1.45% of </a:t>
            </a:r>
            <a:r>
              <a:rPr lang="en-US" i="1" dirty="0"/>
              <a:t>all </a:t>
            </a:r>
            <a:r>
              <a:rPr lang="en-US" dirty="0"/>
              <a:t>amounts the employee earns; there is no maximum limit to Medicare tax. A 0.9% </a:t>
            </a:r>
            <a:r>
              <a:rPr lang="en-US" i="1" dirty="0"/>
              <a:t>Additional Medicare Tax </a:t>
            </a:r>
            <a:r>
              <a:rPr lang="en-US" dirty="0"/>
              <a:t>is imposed on the employee for pay in excess of $200,000 (this additional tax is </a:t>
            </a:r>
            <a:r>
              <a:rPr lang="en-US" i="1" dirty="0"/>
              <a:t>not </a:t>
            </a:r>
            <a:r>
              <a:rPr lang="en-US" dirty="0"/>
              <a:t>imposed on the employer).</a:t>
            </a:r>
          </a:p>
        </p:txBody>
      </p:sp>
    </p:spTree>
    <p:extLst>
      <p:ext uri="{BB962C8B-B14F-4D97-AF65-F5344CB8AC3E}">
        <p14:creationId xmlns:p14="http://schemas.microsoft.com/office/powerpoint/2010/main" val="1238477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698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Most employers withhold federal income tax from each employee’s paycheck. The amount withheld is computed using tables published by the IRS. The amount depends on the employee’s income and the number of </a:t>
            </a:r>
            <a:r>
              <a:rPr lang="en-US" i="1" dirty="0"/>
              <a:t>withholding allowances </a:t>
            </a:r>
            <a:r>
              <a:rPr lang="en-US" dirty="0"/>
              <a:t>the employee claims. Allowances reduce the amount of taxes one owes the government. The more allowances one claims, the less tax the employer will withhold. Employees can claim allowances for themselves and their dependents. Most states and many local governments require employers to withhold income taxes from employees’ pay and to send them promptly to the proper government agency. Until they are paid, withholdings are reported as a current liability on the employer’s balance sheet.</a:t>
            </a:r>
          </a:p>
          <a:p>
            <a:endParaRPr lang="en-US" altLang="en-US" dirty="0"/>
          </a:p>
          <a:p>
            <a:endParaRPr lang="en-US" altLang="en-US" dirty="0"/>
          </a:p>
        </p:txBody>
      </p:sp>
    </p:spTree>
    <p:extLst>
      <p:ext uri="{BB962C8B-B14F-4D97-AF65-F5344CB8AC3E}">
        <p14:creationId xmlns:p14="http://schemas.microsoft.com/office/powerpoint/2010/main" val="14198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800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Beyond Social Security, Medicare, and income taxes, employers often withhold other amounts from employees’ earnings. These withholdings come from employee requests, contracts, unions, or other agreements. They can include amounts for charitable giving, medical and life insurance premiums, pension contributions, and union dues. Until they are paid, such withholdings are reported as part of employers’ current liabilities.</a:t>
            </a:r>
          </a:p>
          <a:p>
            <a:endParaRPr lang="en-US" altLang="en-US" dirty="0"/>
          </a:p>
        </p:txBody>
      </p:sp>
    </p:spTree>
    <p:extLst>
      <p:ext uri="{BB962C8B-B14F-4D97-AF65-F5344CB8AC3E}">
        <p14:creationId xmlns:p14="http://schemas.microsoft.com/office/powerpoint/2010/main" val="242026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903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Employers must accrue payroll expenses and liabilities at the end of each pay period. To illustrate, assume that an employee earns a salary of $2,000 per month. At the end of January, the employer’s entry to accrue payroll expenses and liabilities for this employee, Salaries Expense (debit), shows that the employee earns a gross salary of $2,000. The first five payables (credits) show the liabilities the employer owes on behalf of this employee to cover FICA taxes, income taxes, medical insurance, and union dues. The Salaries Payable account (credit) records the $1,524 net pay the employee receives from the $2,000 gross pay earned. The entry to record cash payment to this employee is to debit Salaries Payable and credit Cash for $1,524.</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2890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47974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005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Employers must pay payroll taxes in addition to those required of employees. Employer taxes include FICA and unemployment taxes. Employers must pay FICA taxes on their payroll to employees. For 2020, the employer must pay Social Security tax of 6.2% on the first $137,700 earned by each employee, and 1.45% Medicare tax on all earnings of each employee. An employer’s tax is credited to the same FICA Taxes Payable accounts used to record the Social Security and Medicare taxes withheld from employees. </a:t>
            </a:r>
          </a:p>
          <a:p>
            <a:endParaRPr lang="en-US" dirty="0"/>
          </a:p>
          <a:p>
            <a:r>
              <a:rPr lang="en-US" dirty="0"/>
              <a:t>A self-employed person must pay both the employee and employer FICA taxes. </a:t>
            </a:r>
          </a:p>
          <a:p>
            <a:endParaRPr lang="en-US" altLang="en-US" dirty="0"/>
          </a:p>
          <a:p>
            <a:endParaRPr lang="en-US" altLang="en-US" dirty="0"/>
          </a:p>
        </p:txBody>
      </p:sp>
    </p:spTree>
    <p:extLst>
      <p:ext uri="{BB962C8B-B14F-4D97-AF65-F5344CB8AC3E}">
        <p14:creationId xmlns:p14="http://schemas.microsoft.com/office/powerpoint/2010/main" val="297363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8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108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The federal government works with states in a joint federal and state unemployment insurance program. Each state administers its program. These programs provide unemployment benefits to qualified workers. The federal government approves state programs and pays a portion of their administrative expenses.</a:t>
            </a:r>
          </a:p>
          <a:p>
            <a:r>
              <a:rPr lang="en-US" b="1" i="1" dirty="0"/>
              <a:t>Federal Unemployment Tax Act (FUTA). </a:t>
            </a:r>
            <a:r>
              <a:rPr lang="en-US" dirty="0"/>
              <a:t>Employers are subject to a federal unemployment tax on wages and salaries earned by their employees. For the recent year, employers were required to pay FUTA taxes of as much as 6.0% of the first $7,000 earned by each employee. This federal tax can be reduced by a credit of up to 5.4% for taxes paid to a state program. As a result, the net federal unemployment tax is often only 0.6%.</a:t>
            </a:r>
          </a:p>
          <a:p>
            <a:r>
              <a:rPr lang="en-US" b="1" i="1" dirty="0"/>
              <a:t>State Unemployment Tax Act (SUTA). </a:t>
            </a:r>
            <a:r>
              <a:rPr lang="en-US" dirty="0"/>
              <a:t>All states fund their unemployment insurance programs by placing a payroll tax on employers. (A few states require employees to make a contribution. In the book’s assignments, we assume that this tax is only on the employer.) In most states, the base rate for SUTA taxes is 5.4% of the first $7,000 earned by employee. This base rate is adjusted according to an employer’s merit rating. The state assigns a </a:t>
            </a:r>
            <a:r>
              <a:rPr lang="en-US" b="1" dirty="0"/>
              <a:t>merit rating </a:t>
            </a:r>
            <a:r>
              <a:rPr lang="en-US" dirty="0"/>
              <a:t>based on a company’s stability in employing workers. A good rating reflects stability in employment and means an employer can pay less than the 5.4% base rate. A low rating reflects high turnover or seasonal hirings and layoffs.</a:t>
            </a:r>
          </a:p>
          <a:p>
            <a:endParaRPr lang="en-US" altLang="en-US" dirty="0"/>
          </a:p>
        </p:txBody>
      </p:sp>
    </p:spTree>
    <p:extLst>
      <p:ext uri="{BB962C8B-B14F-4D97-AF65-F5344CB8AC3E}">
        <p14:creationId xmlns:p14="http://schemas.microsoft.com/office/powerpoint/2010/main" val="156422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0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21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 payroll taxes are an added expense beyond the wages and salaries earned by employees. These taxes are often recorded in an entry separate from the one recording payroll expenses and deductions. To illustrate, assume that the $2,000 recorded salaries expense from the previous example is earned by an employee whose earnings have not yet reached $5,000 for the year. This means the entire salaries expense for this period is subject to tax because year-to-date pay is under $7,000. Also assume that the federal unemployment tax rate is 0.6% and the state unemployment tax rate is 5.4%. Consequently, the FICA portion of the employer’s tax is $153 ($124 + $29), computed by multiplying both the 6.2% and 1.45% by the $2,000 gross pay. Moreover, state unemployment (SUTA) taxes are $108 (5.4% of the $2,000 gross pay), and federal unemployment (FUTA) taxes are $12 (0.6% of $2,000). The entry to record the employer’s payroll tax expense and related liabilities is shown.</a:t>
            </a:r>
          </a:p>
          <a:p>
            <a:endParaRPr lang="en-US" dirty="0"/>
          </a:p>
        </p:txBody>
      </p:sp>
    </p:spTree>
    <p:extLst>
      <p:ext uri="{BB962C8B-B14F-4D97-AF65-F5344CB8AC3E}">
        <p14:creationId xmlns:p14="http://schemas.microsoft.com/office/powerpoint/2010/main" val="94739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334373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a:t>Internal controls are crucial for payroll because of a high risk</a:t>
            </a:r>
            <a:r>
              <a:rPr lang="en-US" altLang="en-US" baseline="0" dirty="0"/>
              <a:t> of fraud and error. The four key areas that should be separated and monitored include: Employee Hiring, Payroll Preparation, Timekeeping, and Payroll Payment.</a:t>
            </a:r>
            <a:endParaRPr lang="en-US" altLang="en-US" dirty="0"/>
          </a:p>
        </p:txBody>
      </p:sp>
    </p:spTree>
    <p:extLst>
      <p:ext uri="{BB962C8B-B14F-4D97-AF65-F5344CB8AC3E}">
        <p14:creationId xmlns:p14="http://schemas.microsoft.com/office/powerpoint/2010/main" val="91500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known liabilities extend over multiple periods. These often include unearned revenues and notes payable. For example, if </a:t>
            </a:r>
            <a:r>
              <a:rPr lang="en-US" b="1" dirty="0"/>
              <a:t>Sports Illustrated </a:t>
            </a:r>
            <a:r>
              <a:rPr lang="en-US" dirty="0"/>
              <a:t>sells a three-year digital magazine subscription, it records amounts received for this subscription in an Unearned Subscription Revenues account. Amounts in this account are liabilities, but are they current or long term? They are </a:t>
            </a:r>
            <a:r>
              <a:rPr lang="en-US" i="1" dirty="0"/>
              <a:t>both. </a:t>
            </a:r>
            <a:r>
              <a:rPr lang="en-US" dirty="0"/>
              <a:t>The portion of the Unearned Subscription Revenues account that will be fulfilled in the next year is reported as a current liability. The remaining portion is reported as a long-term liability. The same analysis applies to notes payable. For example, a borrower reports a three-year note payable as a long-term liability in the first two years it is outstanding. In the third year, the borrower reclassifies this note as a current liability since it is due within one year. The </a:t>
            </a:r>
            <a:r>
              <a:rPr lang="en-US" b="1" dirty="0"/>
              <a:t>current portion of long-term debt </a:t>
            </a:r>
            <a:r>
              <a:rPr lang="en-US" dirty="0"/>
              <a:t>refers to that part of long-term debt due within one year. Long-term debt is reported under long-term liabilities, but the </a:t>
            </a:r>
            <a:r>
              <a:rPr lang="en-US" i="1" dirty="0"/>
              <a:t>current portion due </a:t>
            </a:r>
            <a:r>
              <a:rPr lang="en-US" dirty="0"/>
              <a:t>is reported under current liabilities.</a:t>
            </a:r>
          </a:p>
          <a:p>
            <a:endParaRPr lang="en-US" altLang="en-US" dirty="0"/>
          </a:p>
        </p:txBody>
      </p:sp>
    </p:spTree>
    <p:extLst>
      <p:ext uri="{BB962C8B-B14F-4D97-AF65-F5344CB8AC3E}">
        <p14:creationId xmlns:p14="http://schemas.microsoft.com/office/powerpoint/2010/main" val="279298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0440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82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An </a:t>
            </a:r>
            <a:r>
              <a:rPr lang="en-US" b="1" dirty="0"/>
              <a:t>estimated liability </a:t>
            </a:r>
            <a:r>
              <a:rPr lang="en-US" dirty="0"/>
              <a:t>is a known obligation that is of an uncertain amount but that can be reasonably estimated. Common examples are employee benefits such as pensions, health care and vacation pay, and warranties offered by a seller. We discuss each of these in this section. </a:t>
            </a:r>
          </a:p>
          <a:p>
            <a:endParaRPr lang="en-US" altLang="en-US" dirty="0"/>
          </a:p>
        </p:txBody>
      </p:sp>
    </p:spTree>
    <p:extLst>
      <p:ext uri="{BB962C8B-B14F-4D97-AF65-F5344CB8AC3E}">
        <p14:creationId xmlns:p14="http://schemas.microsoft.com/office/powerpoint/2010/main" val="3777303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companies provide </a:t>
            </a:r>
            <a:r>
              <a:rPr lang="en-US" b="1" dirty="0"/>
              <a:t>employee benefits</a:t>
            </a:r>
            <a:r>
              <a:rPr lang="en-US" dirty="0"/>
              <a:t>. An employer often pays all or part of medical, dental, life, and disability insurance. Many employers also contribute to </a:t>
            </a:r>
            <a:r>
              <a:rPr lang="en-US" i="1" dirty="0"/>
              <a:t>pension plans, </a:t>
            </a:r>
            <a:r>
              <a:rPr lang="en-US" dirty="0"/>
              <a:t>which are agreements by employers to provide benefits (payments) to employees after retirement. Many companies also provide medical care and insurance benefits to their retirees. </a:t>
            </a:r>
          </a:p>
          <a:p>
            <a:endParaRPr lang="en-US" dirty="0"/>
          </a:p>
          <a:p>
            <a:r>
              <a:rPr lang="en-US" dirty="0"/>
              <a:t>To illustrate, assume that an employer agrees to (1) pay $8,000 for medical insurance and, (2) contribute an additional 10% of the employees’ $120,000 gross salaries to a retirement program. The entry to record these accrued benefits is shown.</a:t>
            </a:r>
          </a:p>
          <a:p>
            <a:endParaRPr lang="en-US" altLang="en-US" dirty="0"/>
          </a:p>
          <a:p>
            <a:endParaRPr lang="en-US" altLang="en-US" dirty="0"/>
          </a:p>
        </p:txBody>
      </p:sp>
    </p:spTree>
    <p:extLst>
      <p:ext uri="{BB962C8B-B14F-4D97-AF65-F5344CB8AC3E}">
        <p14:creationId xmlns:p14="http://schemas.microsoft.com/office/powerpoint/2010/main" val="1999903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02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employers offer paid vacation benefits, also called </a:t>
            </a:r>
            <a:r>
              <a:rPr lang="en-US" i="1" dirty="0"/>
              <a:t>paid absences. </a:t>
            </a:r>
            <a:r>
              <a:rPr lang="en-US" dirty="0"/>
              <a:t>Vacation benefits are estimated and expensed in the period when employees earn them.  Assume that salaried employees earn 2 weeks paid vacation per year. The year-end adjusting entry to record $3,200 of accrued vacation benefits is shown in the first journal entry.</a:t>
            </a:r>
          </a:p>
          <a:p>
            <a:endParaRPr lang="en-US" dirty="0"/>
          </a:p>
          <a:p>
            <a:r>
              <a:rPr lang="en-US" dirty="0"/>
              <a:t>Vacation Benefits Expense is an operating expense, and Vacation Benefits Payable is a current liability. When an employee takes a one-week vacation, the employer reduces (debits) the Vacation Benefits Payable and credits Cash.  This is shown in the second journal entry on this slide.</a:t>
            </a:r>
          </a:p>
        </p:txBody>
      </p:sp>
    </p:spTree>
    <p:extLst>
      <p:ext uri="{BB962C8B-B14F-4D97-AF65-F5344CB8AC3E}">
        <p14:creationId xmlns:p14="http://schemas.microsoft.com/office/powerpoint/2010/main" val="176843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13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companies offer bonuses to employees, and many of the bonuses depend on net income. To illustrate, assume that an employer offers a bonus to its employees based on the company’s annual net income (to be equally shared by all). The year-end adjusting entry to record a $10,000 bonus is shown.</a:t>
            </a:r>
          </a:p>
          <a:p>
            <a:r>
              <a:rPr lang="en-US" altLang="en-US" dirty="0"/>
              <a:t/>
            </a:r>
            <a:br>
              <a:rPr lang="en-US" altLang="en-US" dirty="0"/>
            </a:br>
            <a:endParaRPr lang="en-US" altLang="en-US" dirty="0"/>
          </a:p>
        </p:txBody>
      </p:sp>
    </p:spTree>
    <p:extLst>
      <p:ext uri="{BB962C8B-B14F-4D97-AF65-F5344CB8AC3E}">
        <p14:creationId xmlns:p14="http://schemas.microsoft.com/office/powerpoint/2010/main" val="35588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3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234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b="1" dirty="0"/>
              <a:t>warranty </a:t>
            </a:r>
            <a:r>
              <a:rPr lang="en-US" dirty="0"/>
              <a:t>is a seller’s obligation to replace or fix a product (or service) that fails to perform as expected within a specified period. Most new cars, for instance, are sold with a warranty covering parts for a specified period of time.</a:t>
            </a:r>
            <a:r>
              <a:rPr lang="en-US" i="1" dirty="0"/>
              <a:t> </a:t>
            </a:r>
            <a:r>
              <a:rPr lang="en-US" i="0" dirty="0"/>
              <a:t>T</a:t>
            </a:r>
            <a:r>
              <a:rPr lang="en-US" dirty="0"/>
              <a:t>he seller reports the expected warranty expense in the period when revenue from the sale of the product or service is reported. The seller reports this warranty as a liability, although the existence, amount, payee, and date of future payments are uncertain. This is because such warranty costs are probable and the amount can be estimated using, for instance, past experience with warranties.</a:t>
            </a:r>
          </a:p>
          <a:p>
            <a:endParaRPr lang="en-US" altLang="en-US" dirty="0"/>
          </a:p>
        </p:txBody>
      </p:sp>
    </p:spTree>
    <p:extLst>
      <p:ext uri="{BB962C8B-B14F-4D97-AF65-F5344CB8AC3E}">
        <p14:creationId xmlns:p14="http://schemas.microsoft.com/office/powerpoint/2010/main" val="272621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3610" y="4447460"/>
            <a:ext cx="5189855" cy="4447461"/>
          </a:xfrm>
          <a:noFill/>
        </p:spPr>
        <p:txBody>
          <a:bodyPr lIns="92953" tIns="45661" rIns="92953" bIns="45661">
            <a:normAutofit/>
          </a:bodyPr>
          <a:lstStyle/>
          <a:p>
            <a:r>
              <a:rPr lang="en-US" dirty="0"/>
              <a:t>To illustrate, a dealer sells a used car for $16,000 on December 1, 2021, with a maximum one-year or 12,000-mile warranty covering parts. This dealer’s experience shows that warranty expense averages about 4% of a car’s selling price, or $640 in this case ($16,000 × 4%). The dealer records the estimated expense and liability related to this sale with the end-of-period adjustment entry shown.</a:t>
            </a:r>
          </a:p>
          <a:p>
            <a:endParaRPr lang="en-US" dirty="0"/>
          </a:p>
          <a:p>
            <a:r>
              <a:rPr lang="en-US" dirty="0"/>
              <a:t>This entry alternatively could be made at the time of sale. Either way, the estimated warranty expense is reported on the 2021 income statement and the warranty liability on the 2021 balance sheet. To further extend this example, suppose the customer returns the car for warranty repairs on January 9, 2022. The dealer performs this work by replacing parts costing $200. The entry to record partial settlement of the estimated warranty liability is shown in the second entry.</a:t>
            </a:r>
          </a:p>
          <a:p>
            <a:endParaRPr lang="en-US" dirty="0"/>
          </a:p>
          <a:p>
            <a:r>
              <a:rPr lang="en-US" dirty="0"/>
              <a:t>This entry reduces the balance of the estimated warranty liability. Warranty expense was previously recorded in 2021, the year the car was sold with the warranty. Finally, what happens if total warranty expenses are more or less than the estimated 4%, or $640? The answer is that management should monitor actual warranty expenses to see whether the 4% rate is accurate. If experience reveals a large difference from the estimate, the rate for current and future sales should be changed. Differences are expected, but they should be small.</a:t>
            </a:r>
          </a:p>
          <a:p>
            <a:endParaRPr lang="en-US" dirty="0"/>
          </a:p>
          <a:p>
            <a:endParaRPr lang="en-US" dirty="0"/>
          </a:p>
          <a:p>
            <a:endParaRPr lang="en-US" dirty="0"/>
          </a:p>
        </p:txBody>
      </p:sp>
    </p:spTree>
    <p:extLst>
      <p:ext uri="{BB962C8B-B14F-4D97-AF65-F5344CB8AC3E}">
        <p14:creationId xmlns:p14="http://schemas.microsoft.com/office/powerpoint/2010/main" val="372617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3007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4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65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i="1" dirty="0"/>
              <a:t>liability </a:t>
            </a:r>
            <a:r>
              <a:rPr lang="en-US" dirty="0"/>
              <a:t>is a probable future payment of assets or services that a company is presently obligated to make as a result of past transactions or events. This definition includes three crucial factors:</a:t>
            </a:r>
          </a:p>
          <a:p>
            <a:r>
              <a:rPr lang="en-US" dirty="0"/>
              <a:t>A past transaction or event.</a:t>
            </a:r>
          </a:p>
          <a:p>
            <a:r>
              <a:rPr lang="en-US" dirty="0"/>
              <a:t>A present obligation.</a:t>
            </a:r>
          </a:p>
          <a:p>
            <a:r>
              <a:rPr lang="en-US" dirty="0"/>
              <a:t>A future payment of assets or services.</a:t>
            </a:r>
          </a:p>
          <a:p>
            <a:endParaRPr lang="en-US" altLang="en-US" dirty="0"/>
          </a:p>
        </p:txBody>
      </p:sp>
    </p:spTree>
    <p:extLst>
      <p:ext uri="{BB962C8B-B14F-4D97-AF65-F5344CB8AC3E}">
        <p14:creationId xmlns:p14="http://schemas.microsoft.com/office/powerpoint/2010/main" val="31806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943610" y="4447461"/>
            <a:ext cx="5189855" cy="4213384"/>
          </a:xfrm>
          <a:noFill/>
        </p:spPr>
        <p:txBody>
          <a:bodyPr>
            <a:normAutofit/>
          </a:bodyPr>
          <a:lstStyle/>
          <a:p>
            <a:r>
              <a:rPr lang="en-US" dirty="0"/>
              <a:t>A </a:t>
            </a:r>
            <a:r>
              <a:rPr lang="en-US" b="1" dirty="0"/>
              <a:t>contingent liability </a:t>
            </a:r>
            <a:r>
              <a:rPr lang="en-US" dirty="0"/>
              <a:t>is a potential obligation that depends on a future event arising from a past transaction or event. An example is a pending lawsuit. Here, a past transaction or event leads to a lawsuit whose result depends on the outcome of the suit. Future payment of a contingent liability depends on whether an uncertain future event occurs.</a:t>
            </a:r>
          </a:p>
          <a:p>
            <a:r>
              <a:rPr lang="en-US" dirty="0"/>
              <a:t> </a:t>
            </a:r>
          </a:p>
          <a:p>
            <a:r>
              <a:rPr lang="en-US" dirty="0"/>
              <a:t>Accounting for contingent liabilities depends on the likelihood that a future event will occur and the ability to estimate the future amount owed if this event occurs. Three different possibilities are identified in the following chart: record liability with a journal entry, disclose in notes to financial statements, or no disclosure.</a:t>
            </a:r>
          </a:p>
          <a:p>
            <a:r>
              <a:rPr lang="en-US" dirty="0"/>
              <a:t/>
            </a:r>
            <a:br>
              <a:rPr lang="en-US" dirty="0"/>
            </a:br>
            <a:r>
              <a:rPr lang="en-US" dirty="0"/>
              <a:t>The conditions that determine each of these three possibilities follow:</a:t>
            </a:r>
          </a:p>
          <a:p>
            <a:r>
              <a:rPr lang="en-US" dirty="0"/>
              <a:t>1. </a:t>
            </a:r>
            <a:r>
              <a:rPr lang="en-US" b="1" dirty="0"/>
              <a:t>Record liability. </a:t>
            </a:r>
            <a:r>
              <a:rPr lang="en-US" b="0" dirty="0"/>
              <a:t>T</a:t>
            </a:r>
            <a:r>
              <a:rPr lang="en-US" dirty="0"/>
              <a:t>he future event is </a:t>
            </a:r>
            <a:r>
              <a:rPr lang="en-US" i="1" dirty="0"/>
              <a:t>probable </a:t>
            </a:r>
            <a:r>
              <a:rPr lang="en-US" dirty="0"/>
              <a:t>(likely) and the amount owed can be </a:t>
            </a:r>
            <a:r>
              <a:rPr lang="en-US" i="1" dirty="0"/>
              <a:t>reasonably estimated. </a:t>
            </a:r>
            <a:r>
              <a:rPr lang="en-US" dirty="0"/>
              <a:t>Examples are the warranties, vacation pay, and income taxes.</a:t>
            </a:r>
          </a:p>
          <a:p>
            <a:r>
              <a:rPr lang="en-US" dirty="0"/>
              <a:t>2. </a:t>
            </a:r>
            <a:r>
              <a:rPr lang="en-US" b="1" dirty="0"/>
              <a:t>Disclose in notes. </a:t>
            </a:r>
            <a:r>
              <a:rPr lang="en-US" dirty="0"/>
              <a:t>The future event is </a:t>
            </a:r>
            <a:r>
              <a:rPr lang="en-US" i="1" dirty="0"/>
              <a:t>reasonably possible </a:t>
            </a:r>
            <a:r>
              <a:rPr lang="en-US" dirty="0"/>
              <a:t>(could occur). </a:t>
            </a:r>
          </a:p>
          <a:p>
            <a:r>
              <a:rPr lang="en-US" dirty="0"/>
              <a:t>3. </a:t>
            </a:r>
            <a:r>
              <a:rPr lang="en-US" b="1" dirty="0"/>
              <a:t>No disclosure. </a:t>
            </a:r>
            <a:r>
              <a:rPr lang="en-US" dirty="0"/>
              <a:t>The future event is </a:t>
            </a:r>
            <a:r>
              <a:rPr lang="en-US" i="1" dirty="0"/>
              <a:t>remote </a:t>
            </a:r>
            <a:r>
              <a:rPr lang="en-US" dirty="0"/>
              <a:t>(unlikely). </a:t>
            </a:r>
          </a:p>
        </p:txBody>
      </p:sp>
    </p:spTree>
    <p:extLst>
      <p:ext uri="{BB962C8B-B14F-4D97-AF65-F5344CB8AC3E}">
        <p14:creationId xmlns:p14="http://schemas.microsoft.com/office/powerpoint/2010/main" val="420267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If the future event is </a:t>
            </a:r>
            <a:r>
              <a:rPr lang="en-US" i="1" dirty="0"/>
              <a:t>reasonably possible </a:t>
            </a:r>
            <a:r>
              <a:rPr lang="en-US" dirty="0"/>
              <a:t>(could occur). We disclose information about this type of contingent liability in notes to the financial statements.</a:t>
            </a:r>
          </a:p>
          <a:p>
            <a:endParaRPr lang="en-US" altLang="en-US" dirty="0"/>
          </a:p>
          <a:p>
            <a:r>
              <a:rPr lang="en-US" altLang="en-US" dirty="0"/>
              <a:t>Two common examples are potential legal claims resulting from lawsuits made against the company and debt guarantees. When a company guarantees the debt of an affiliated company, it may eventually have to pay the obligation. If the original debtor fails to pay, the obligation becomes the responsibility of the guarantor.</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Examples of other contingencies include environmental  damages, possible tax assessments, insurances losses, and government investigations.</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212927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All organizations face uncertainties from future events such as natural disasters and new technologies. These uncertainties are not contingent liabilities because they are future events not arising from past transactions. Accordingly, they are not disclosed. </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0577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815169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dirty="0"/>
              <a:t>Interest expense is often viewed as a </a:t>
            </a:r>
            <a:r>
              <a:rPr lang="en-US" i="1" dirty="0"/>
              <a:t>fixed expense </a:t>
            </a:r>
            <a:r>
              <a:rPr lang="en-US" dirty="0"/>
              <a:t>because it usually does not vary as a result of short-term changes in sales or other operating activities. While fixed expenses can be good when a company is growing, they create risk. The risk is that a company might be unable to pay fixed expenses if sales decline. </a:t>
            </a:r>
          </a:p>
          <a:p>
            <a:endParaRPr lang="en-US" dirty="0"/>
          </a:p>
          <a:p>
            <a:r>
              <a:rPr lang="en-US" altLang="en-US" dirty="0"/>
              <a:t>Companies that loan money to a business want to be assured that the principal and interest will be paid when due. One measure that helps creditors assess the risk of a loan is the Times Interest Earned ratio. We calculate the ratio by dividing income before interest and income taxes by interest expense. Income before interest and income taxes is sometimes referred to as operating income.</a:t>
            </a:r>
            <a:br>
              <a:rPr lang="en-US" altLang="en-US" dirty="0"/>
            </a:br>
            <a:r>
              <a:rPr lang="en-US" altLang="en-US" dirty="0"/>
              <a:t/>
            </a:r>
            <a:br>
              <a:rPr lang="en-US" altLang="en-US" dirty="0"/>
            </a:br>
            <a:endParaRPr lang="en-US" altLang="en-US" dirty="0"/>
          </a:p>
        </p:txBody>
      </p:sp>
    </p:spTree>
    <p:extLst>
      <p:ext uri="{BB962C8B-B14F-4D97-AF65-F5344CB8AC3E}">
        <p14:creationId xmlns:p14="http://schemas.microsoft.com/office/powerpoint/2010/main" val="1729736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b="0" i="0" kern="1200" dirty="0">
                <a:solidFill>
                  <a:schemeClr val="tx1"/>
                </a:solidFill>
                <a:effectLst/>
                <a:latin typeface="+mn-lt"/>
                <a:ea typeface="ＭＳ Ｐゴシック" pitchFamily="-84" charset="-128"/>
                <a:cs typeface="ＭＳ Ｐゴシック" pitchFamily="-84" charset="-128"/>
              </a:rPr>
              <a:t>Consider Diego Co.’s results for 2021 and two possible outcomes for year 2022 shown in Exhibit 11.6</a:t>
            </a:r>
            <a:r>
              <a:rPr lang="en-US" sz="1200" b="1" i="0" u="none" strike="noStrike" kern="1200" dirty="0">
                <a:solidFill>
                  <a:schemeClr val="tx1"/>
                </a:solidFill>
                <a:effectLst/>
                <a:latin typeface="+mn-lt"/>
                <a:ea typeface="ＭＳ Ｐゴシック" pitchFamily="-84" charset="-128"/>
                <a:cs typeface="ＭＳ Ｐゴシック" pitchFamily="-84" charset="-128"/>
              </a:rPr>
              <a:t>. </a:t>
            </a:r>
          </a:p>
          <a:p>
            <a:endParaRPr lang="en-US" altLang="en-US" sz="1200" b="1" i="0" u="none" strike="noStrike" kern="1200" dirty="0">
              <a:solidFill>
                <a:schemeClr val="tx1"/>
              </a:solidFill>
              <a:effectLst/>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Expenses, excluding interest, are expected to remain at 75% of sales. Expenses that change with sales volume are </a:t>
            </a:r>
            <a:r>
              <a:rPr lang="en-US" sz="1200" b="0" i="1" u="none" strike="noStrike" kern="1200" baseline="0" dirty="0">
                <a:solidFill>
                  <a:schemeClr val="tx1"/>
                </a:solidFill>
                <a:latin typeface="+mn-lt"/>
                <a:ea typeface="ＭＳ Ｐゴシック" pitchFamily="-84" charset="-128"/>
                <a:cs typeface="ＭＳ Ｐゴシック" pitchFamily="-84" charset="-128"/>
              </a:rPr>
              <a:t>variable expenses. </a:t>
            </a:r>
            <a:r>
              <a:rPr lang="en-US" sz="1200" b="0" i="0" u="none" strike="noStrike" kern="1200" baseline="0" dirty="0">
                <a:solidFill>
                  <a:schemeClr val="tx1"/>
                </a:solidFill>
                <a:latin typeface="+mn-lt"/>
                <a:ea typeface="ＭＳ Ｐゴシック" pitchFamily="-84" charset="-128"/>
                <a:cs typeface="ＭＳ Ｐゴシック" pitchFamily="-84" charset="-128"/>
              </a:rPr>
              <a:t>Interest expense is fixed at $60 per year. </a:t>
            </a:r>
          </a:p>
          <a:p>
            <a:endParaRPr lang="en-US" altLang="en-US" sz="1200" b="0" i="0" kern="1200" dirty="0">
              <a:solidFill>
                <a:schemeClr val="tx1"/>
              </a:solidFill>
              <a:effectLst/>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The Sales Increase column of Exhibit 9.6 shows that Diego’s net income increases by 83% to $165 if sales increase by 50% to $900. The Sales Decrease column shows that net income decreases by 83% if sales decline by 50%. These results show that the amount of fixed interest expense affects a company’s risk of its ability to pay interest. One measure of “ability to pay” is the </a:t>
            </a:r>
            <a:r>
              <a:rPr lang="en-US" sz="1200" b="1" i="0" u="none" strike="noStrike" kern="1200" baseline="0" dirty="0">
                <a:solidFill>
                  <a:schemeClr val="tx1"/>
                </a:solidFill>
                <a:latin typeface="+mn-lt"/>
                <a:ea typeface="ＭＳ Ｐゴシック" pitchFamily="-84" charset="-128"/>
                <a:cs typeface="ＭＳ Ｐゴシック" pitchFamily="-84" charset="-128"/>
              </a:rPr>
              <a:t>times interest earned </a:t>
            </a:r>
            <a:r>
              <a:rPr lang="en-US" sz="1200" b="0" i="0" u="none" strike="noStrike" kern="1200" baseline="0" dirty="0">
                <a:solidFill>
                  <a:schemeClr val="tx1"/>
                </a:solidFill>
                <a:latin typeface="+mn-lt"/>
                <a:ea typeface="ＭＳ Ｐゴシック" pitchFamily="-84" charset="-128"/>
                <a:cs typeface="ＭＳ Ｐゴシック" pitchFamily="-84" charset="-128"/>
              </a:rPr>
              <a:t>ratio in Exhibit 9.7. </a:t>
            </a:r>
          </a:p>
          <a:p>
            <a:endParaRPr lang="en-US" altLang="en-US" dirty="0"/>
          </a:p>
          <a:p>
            <a:r>
              <a:rPr lang="en-US" sz="1200" b="0" i="0" u="none" strike="noStrike" kern="1200" baseline="0" dirty="0">
                <a:solidFill>
                  <a:schemeClr val="tx1"/>
                </a:solidFill>
                <a:latin typeface="+mn-lt"/>
                <a:ea typeface="ＭＳ Ｐゴシック" pitchFamily="-84" charset="-128"/>
                <a:cs typeface="ＭＳ Ｐゴシック" pitchFamily="-84" charset="-128"/>
              </a:rPr>
              <a:t>For 2021, Diego’s times interest earned is computed as $150/$60, or 2.5 times. This ratio means that Diego has low to moderate risk because its sales must decline sharply before it is unable to pay its interest expenses. If times interest earned falls below around 1.5, a company will likely be at risk of not being able to pay its liabilities. </a:t>
            </a:r>
            <a:endParaRPr lang="en-US" altLang="en-US" dirty="0"/>
          </a:p>
        </p:txBody>
      </p:sp>
    </p:spTree>
    <p:extLst>
      <p:ext uri="{BB962C8B-B14F-4D97-AF65-F5344CB8AC3E}">
        <p14:creationId xmlns:p14="http://schemas.microsoft.com/office/powerpoint/2010/main" val="3736417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734990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0531" name="Rectangle 3"/>
          <p:cNvSpPr>
            <a:spLocks noGrp="1" noChangeArrowheads="1"/>
          </p:cNvSpPr>
          <p:nvPr>
            <p:ph type="body" idx="1"/>
          </p:nvPr>
        </p:nvSpPr>
        <p:spPr bwMode="auto">
          <a:xfrm>
            <a:off x="943610" y="4447461"/>
            <a:ext cx="5661660" cy="4915614"/>
          </a:xfrm>
          <a:noFill/>
        </p:spPr>
        <p:txBody>
          <a:bodyPr>
            <a:normAutofit fontScale="70000" lnSpcReduction="20000"/>
          </a:bodyPr>
          <a:lstStyle/>
          <a:p>
            <a:r>
              <a:rPr lang="en-US" dirty="0"/>
              <a:t>This appendix focuses on payroll accounting and its reports, records, and procedures.</a:t>
            </a:r>
          </a:p>
          <a:p>
            <a:r>
              <a:rPr lang="en-US" dirty="0"/>
              <a:t/>
            </a:r>
            <a:br>
              <a:rPr lang="en-US" dirty="0"/>
            </a:br>
            <a:r>
              <a:rPr lang="en-US" b="1" dirty="0"/>
              <a:t>Payroll Reports </a:t>
            </a:r>
            <a:r>
              <a:rPr lang="en-US" dirty="0"/>
              <a:t>Most employees and employers are required to pay local, state, and federal payroll taxes. Payroll expenses involve liabilities to individual employees, to federal and state governments, and to other organizations such as insurance companies. Employers are required to prepare and submit reports explaining how they computed these payments.</a:t>
            </a:r>
          </a:p>
          <a:p>
            <a:r>
              <a:rPr lang="en-US" dirty="0"/>
              <a:t> </a:t>
            </a:r>
          </a:p>
          <a:p>
            <a:r>
              <a:rPr lang="en-US" b="1" dirty="0"/>
              <a:t>Reporting FICA Taxes and Income Taxes </a:t>
            </a:r>
            <a:r>
              <a:rPr lang="en-US" dirty="0"/>
              <a:t>The Federal Insurance Contributions Act (FICA) requires each employer to file an Internal Revenue Service (IRS) </a:t>
            </a:r>
            <a:r>
              <a:rPr lang="en-US" b="1" dirty="0"/>
              <a:t>Form 941, </a:t>
            </a:r>
            <a:r>
              <a:rPr lang="en-US" dirty="0"/>
              <a:t>the </a:t>
            </a:r>
            <a:r>
              <a:rPr lang="en-US" i="1" dirty="0"/>
              <a:t>Employer’s Quarterly Federal Tax Return, </a:t>
            </a:r>
            <a:r>
              <a:rPr lang="en-US" dirty="0"/>
              <a:t>within one month after the end of each calendar quarter. Accounting information and software are helpful in tracking payroll transactions and reporting the accumulated information on Form 941. Specifically, the employer reports total wages subject to income tax withholding on line 2 of Form 941. </a:t>
            </a:r>
          </a:p>
          <a:p>
            <a:endParaRPr lang="en-US" dirty="0"/>
          </a:p>
          <a:p>
            <a:r>
              <a:rPr lang="en-US" b="1" dirty="0"/>
              <a:t>Federal depository banks </a:t>
            </a:r>
            <a:r>
              <a:rPr lang="en-US" dirty="0"/>
              <a:t>are authorized to accept deposits of amounts payable to the federal government. Deposit requirements depend on the amount of tax owed. For example, when the sum of FICA taxes plus the employee income taxes is less than $2,500 for a quarter, the taxes can be paid when Form 941 is filed. Companies with large payrolls are often required to pay monthly or even semiweekly.</a:t>
            </a:r>
          </a:p>
          <a:p>
            <a:r>
              <a:rPr lang="en-US" dirty="0"/>
              <a:t> </a:t>
            </a:r>
          </a:p>
          <a:p>
            <a:r>
              <a:rPr lang="en-US" b="1" dirty="0"/>
              <a:t>Reporting FUTA Taxes and SUTA Taxes </a:t>
            </a:r>
            <a:r>
              <a:rPr lang="en-US" dirty="0"/>
              <a:t>An employer’s federal unemployment taxes (FUTA) are reported on an annual basis by filing an </a:t>
            </a:r>
            <a:r>
              <a:rPr lang="en-US" i="1" dirty="0"/>
              <a:t>Annual Federal Unemployment Tax Return, </a:t>
            </a:r>
            <a:r>
              <a:rPr lang="en-US" dirty="0"/>
              <a:t>IRS </a:t>
            </a:r>
            <a:r>
              <a:rPr lang="en-US" b="1" dirty="0"/>
              <a:t>Form 940. </a:t>
            </a:r>
            <a:r>
              <a:rPr lang="en-US" dirty="0"/>
              <a:t>It must be mailed on or before January 31 following the end of each tax year. Ten more days are allowed if all required tax deposits are filed on a timely basis and the full amount of tax is paid on or before January 31. FUTA payments are made quarterly to a federal depository bank if the total amount due exceeds $500. </a:t>
            </a:r>
          </a:p>
          <a:p>
            <a:endParaRPr lang="en-US" dirty="0"/>
          </a:p>
          <a:p>
            <a:r>
              <a:rPr lang="en-US" dirty="0"/>
              <a:t>If</a:t>
            </a:r>
            <a:r>
              <a:rPr lang="en-US" baseline="0" dirty="0"/>
              <a:t> </a:t>
            </a:r>
            <a:r>
              <a:rPr lang="en-US" dirty="0"/>
              <a:t>$500 or less is due, the taxes are remitted annually. Requirements for paying and reporting state unemployment taxes (SUTA) vary depending on the laws of each state. Most states require quarterly payments and reports.</a:t>
            </a:r>
          </a:p>
          <a:p>
            <a:r>
              <a:rPr lang="en-US" dirty="0"/>
              <a:t> </a:t>
            </a:r>
          </a:p>
          <a:p>
            <a:r>
              <a:rPr lang="en-US" b="1" dirty="0"/>
              <a:t>Reporting Wages and Salaries </a:t>
            </a:r>
            <a:r>
              <a:rPr lang="en-US" dirty="0"/>
              <a:t>Employers are required to give each employee an annual report of his or her wages subject to FICA and federal income taxes along with the amounts of these taxes withheld. This report is called a </a:t>
            </a:r>
            <a:r>
              <a:rPr lang="en-US" i="1" dirty="0"/>
              <a:t>Wage and Tax Statement, </a:t>
            </a:r>
            <a:r>
              <a:rPr lang="en-US" dirty="0"/>
              <a:t>or </a:t>
            </a:r>
            <a:r>
              <a:rPr lang="en-US" b="1" dirty="0"/>
              <a:t>Form W-2. </a:t>
            </a:r>
            <a:r>
              <a:rPr lang="en-US" dirty="0"/>
              <a:t>It must be given to employees before January 31 following the year covered by the report. </a:t>
            </a:r>
          </a:p>
          <a:p>
            <a:endParaRPr lang="en-US" altLang="en-US" sz="1000" dirty="0">
              <a:cs typeface="Arial" charset="0"/>
            </a:endParaRPr>
          </a:p>
          <a:p>
            <a:r>
              <a:rPr lang="en-US" b="1" dirty="0"/>
              <a:t>Payroll Records </a:t>
            </a:r>
            <a:r>
              <a:rPr lang="en-US" dirty="0"/>
              <a:t>Employers must keep payroll records in addition to reporting and paying taxes. These records usually include a payroll register and an individual earnings report for each employee.</a:t>
            </a:r>
          </a:p>
          <a:p>
            <a:r>
              <a:rPr lang="en-US" dirty="0"/>
              <a:t/>
            </a:r>
            <a:br>
              <a:rPr lang="en-US" dirty="0"/>
            </a:br>
            <a:r>
              <a:rPr lang="en-US" b="1" dirty="0"/>
              <a:t>Computing Federal Income Taxes </a:t>
            </a:r>
            <a:r>
              <a:rPr lang="en-US" dirty="0"/>
              <a:t>To compute the amount of taxes withheld from each employee’s wages, we need to determine both the employee’s wages earned and the employee’s number of </a:t>
            </a:r>
            <a:r>
              <a:rPr lang="en-US" i="1" dirty="0"/>
              <a:t>withholding allowances. </a:t>
            </a:r>
            <a:r>
              <a:rPr lang="en-US" dirty="0"/>
              <a:t>Each employee records the number of withholding allowances claimed on a withholding allowance certificate, </a:t>
            </a:r>
            <a:r>
              <a:rPr lang="en-US" b="1" dirty="0"/>
              <a:t>Form W-4, </a:t>
            </a:r>
            <a:r>
              <a:rPr lang="en-US" dirty="0"/>
              <a:t>filed with the employer. When the number of withholding allowances increases, the amount of income taxes withheld decreases.</a:t>
            </a:r>
          </a:p>
          <a:p>
            <a:endParaRPr lang="en-US" altLang="en-US" sz="1000" dirty="0">
              <a:cs typeface="Arial" charset="0"/>
            </a:endParaRPr>
          </a:p>
          <a:p>
            <a:r>
              <a:rPr lang="en-US" dirty="0"/>
              <a:t>Employers often use a </a:t>
            </a:r>
            <a:r>
              <a:rPr lang="en-US" b="1" dirty="0"/>
              <a:t>wage bracket withholding table </a:t>
            </a:r>
            <a:r>
              <a:rPr lang="en-US" dirty="0"/>
              <a:t>to compute the federal income taxes withheld from each employee’s gross pay. </a:t>
            </a:r>
            <a:endParaRPr lang="en-US" altLang="en-US" sz="1000" dirty="0">
              <a:cs typeface="Arial" charset="0"/>
            </a:endParaRPr>
          </a:p>
        </p:txBody>
      </p:sp>
    </p:spTree>
    <p:extLst>
      <p:ext uri="{BB962C8B-B14F-4D97-AF65-F5344CB8AC3E}">
        <p14:creationId xmlns:p14="http://schemas.microsoft.com/office/powerpoint/2010/main" val="3194820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92176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1555" name="Rectangle 3"/>
          <p:cNvSpPr>
            <a:spLocks noGrp="1" noChangeArrowheads="1"/>
          </p:cNvSpPr>
          <p:nvPr>
            <p:ph type="body" idx="1"/>
          </p:nvPr>
        </p:nvSpPr>
        <p:spPr bwMode="auto">
          <a:xfrm>
            <a:off x="943610" y="4447461"/>
            <a:ext cx="5504392" cy="4915614"/>
          </a:xfrm>
          <a:noFill/>
        </p:spPr>
        <p:txBody>
          <a:bodyPr>
            <a:normAutofit lnSpcReduction="10000"/>
          </a:bodyPr>
          <a:lstStyle/>
          <a:p>
            <a:r>
              <a:rPr lang="en-US" b="1" dirty="0"/>
              <a:t>Income Tax Liabilities </a:t>
            </a:r>
            <a:r>
              <a:rPr lang="en-US" dirty="0"/>
              <a:t>Corporations are subject to income taxes and must estimate their income tax liability when preparing financial statements. Since income tax expense is created by earning income, a liability is incurred when income is earned. This tax must be paid quarterly under federal regulations. To illustrate, consider a corporation that prepares monthly financial statements. Based on its income in January, this corporation estimates that it owes income taxes of $12,100. The first adjusting entry records this estimate.</a:t>
            </a:r>
          </a:p>
          <a:p>
            <a:endParaRPr lang="en-US" dirty="0"/>
          </a:p>
          <a:p>
            <a:r>
              <a:rPr lang="en-US" dirty="0"/>
              <a:t>The tax liability is recorded each month until the first quarterly payment is made. If the company’s estimated taxes for this first quarter total $30,000, the entry to record its payment is shown second.</a:t>
            </a:r>
          </a:p>
          <a:p>
            <a:endParaRPr lang="en-US" dirty="0"/>
          </a:p>
          <a:p>
            <a:r>
              <a:rPr lang="en-US" dirty="0"/>
              <a:t>This process of accruing and then paying estimated income taxes continues through the year. When annual financial statements are prepared at year-end, the corporation knows its actual total income and the actual amount of income taxes it must pay. This information allows it to properly record income taxes expense for the fourth quarter so that the total of the four quarters’ expense amounts equals the actual taxes paid to the government.</a:t>
            </a:r>
          </a:p>
          <a:p>
            <a:endParaRPr lang="en-US" dirty="0"/>
          </a:p>
          <a:p>
            <a:r>
              <a:rPr lang="en-US" dirty="0"/>
              <a:t>Assume that in recording its usual quarterly income tax payments, a corporation computes $25,000 of income taxes expense. It also determines that only $21,000 is currently due and $4,000 is deferred to future years (a timing difference). The entry to record this end-of-period adjustment is shown. The credit to Income Taxes Payable is the amount currently due to be paid. The credit to Deferred Income Tax Liability is tax payments deferred until future years when the temporary difference reverses.</a:t>
            </a:r>
          </a:p>
          <a:p>
            <a:endParaRPr lang="en-US" dirty="0"/>
          </a:p>
          <a:p>
            <a:endParaRPr lang="en-US" altLang="en-US" sz="1100" dirty="0">
              <a:cs typeface="Arial" charset="0"/>
            </a:endParaRPr>
          </a:p>
        </p:txBody>
      </p:sp>
    </p:spTree>
    <p:extLst>
      <p:ext uri="{BB962C8B-B14F-4D97-AF65-F5344CB8AC3E}">
        <p14:creationId xmlns:p14="http://schemas.microsoft.com/office/powerpoint/2010/main" val="265164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752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Liabilities are classified as either current or long-term. </a:t>
            </a:r>
          </a:p>
          <a:p>
            <a:endParaRPr lang="en-US" dirty="0"/>
          </a:p>
          <a:p>
            <a:r>
              <a:rPr lang="en-US" b="1" dirty="0"/>
              <a:t>Current liabilities, </a:t>
            </a:r>
            <a:r>
              <a:rPr lang="en-US" b="0" dirty="0"/>
              <a:t>or short-term liabilities, are liabilities due within one year (or the company’s operating cycle, if longer). Most are</a:t>
            </a:r>
            <a:r>
              <a:rPr lang="en-US" dirty="0"/>
              <a:t> paid using current assets or by creating other current liabilities. Common examples of current liabilities are accounts payable, short-term notes payable, wages payable, warranty liabilities, taxes payable, and unearned revenues.</a:t>
            </a:r>
          </a:p>
          <a:p>
            <a:endParaRPr lang="en-US" altLang="en-US" dirty="0"/>
          </a:p>
          <a:p>
            <a:r>
              <a:rPr lang="en-US" b="1" dirty="0"/>
              <a:t>Long-term liabilities </a:t>
            </a:r>
            <a:r>
              <a:rPr lang="en-US" b="0" dirty="0"/>
              <a:t>are</a:t>
            </a:r>
            <a:r>
              <a:rPr lang="en-US" b="0" baseline="0" dirty="0"/>
              <a:t> liabilities due after one year (or the company’s operating cycle if longer).</a:t>
            </a:r>
            <a:r>
              <a:rPr lang="en-US" b="1" dirty="0"/>
              <a:t> </a:t>
            </a:r>
            <a:r>
              <a:rPr lang="en-US" dirty="0"/>
              <a:t>They can include long-term notes payable, warranty liabilities, lease liabilities, and bonds payable. They are sometimes reported on the balance sheet in a single long-term liabilities total or in multiple categories.</a:t>
            </a:r>
          </a:p>
          <a:p>
            <a:endParaRPr lang="en-US" altLang="en-US" dirty="0"/>
          </a:p>
        </p:txBody>
      </p:sp>
    </p:spTree>
    <p:extLst>
      <p:ext uri="{BB962C8B-B14F-4D97-AF65-F5344CB8AC3E}">
        <p14:creationId xmlns:p14="http://schemas.microsoft.com/office/powerpoint/2010/main" val="3683333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6134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855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sz="1200" b="0" i="0" u="none" strike="noStrike" kern="1200" baseline="0" dirty="0">
                <a:solidFill>
                  <a:schemeClr val="tx1"/>
                </a:solidFill>
                <a:latin typeface="+mn-lt"/>
                <a:ea typeface="ＭＳ Ｐゴシック" pitchFamily="-84" charset="-128"/>
                <a:cs typeface="ＭＳ Ｐゴシック" pitchFamily="-84" charset="-128"/>
              </a:rPr>
              <a:t>A single liability can be divided between the current and noncurrent sections if a company expects to make payments toward it in both the short and long term. The current portion is reported in current liabilities. </a:t>
            </a:r>
            <a:endParaRPr lang="en-US" dirty="0"/>
          </a:p>
          <a:p>
            <a:endParaRPr lang="en-US" dirty="0"/>
          </a:p>
          <a:p>
            <a:r>
              <a:rPr lang="en-US" dirty="0"/>
              <a:t>Exhibit 9.2 shows current liabilities as a percentage of total liabilities for selected companies.</a:t>
            </a:r>
          </a:p>
          <a:p>
            <a:endParaRPr lang="en-US" altLang="en-US" sz="1200" b="0" i="0" kern="1200" dirty="0">
              <a:solidFill>
                <a:schemeClr val="tx1"/>
              </a:solidFill>
              <a:effectLst/>
              <a:latin typeface="+mn-lt"/>
              <a:ea typeface="ＭＳ Ｐゴシック" pitchFamily="-84" charset="-128"/>
            </a:endParaRPr>
          </a:p>
          <a:p>
            <a:endParaRPr lang="en-US" altLang="en-US" dirty="0"/>
          </a:p>
        </p:txBody>
      </p:sp>
    </p:spTree>
    <p:extLst>
      <p:ext uri="{BB962C8B-B14F-4D97-AF65-F5344CB8AC3E}">
        <p14:creationId xmlns:p14="http://schemas.microsoft.com/office/powerpoint/2010/main" val="380812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957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Accounting for liabilities involves answering three important questions: Whom to pay? When to pay? How much to pay? Answers are often decided when a liability is incurred. </a:t>
            </a:r>
          </a:p>
          <a:p>
            <a:endParaRPr lang="en-US" dirty="0"/>
          </a:p>
          <a:p>
            <a:r>
              <a:rPr lang="en-US" dirty="0"/>
              <a:t>For example, if a company has a $100 account payable to a specific individual, payable on March 15, the answers are clear. The company knows whom to pay, when to pay, and how much to pay. However, the answers to one or more of these questions are uncertain for some liabilities.</a:t>
            </a:r>
          </a:p>
          <a:p>
            <a:endParaRPr lang="en-US" altLang="en-US" dirty="0"/>
          </a:p>
          <a:p>
            <a:endParaRPr lang="en-US" altLang="en-US" dirty="0"/>
          </a:p>
        </p:txBody>
      </p:sp>
    </p:spTree>
    <p:extLst>
      <p:ext uri="{BB962C8B-B14F-4D97-AF65-F5344CB8AC3E}">
        <p14:creationId xmlns:p14="http://schemas.microsoft.com/office/powerpoint/2010/main" val="370494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56692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60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060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Known liabilities are measurable obligations arising from agreements, contracts, or laws.</a:t>
            </a:r>
            <a:r>
              <a:rPr lang="en-US" i="1" dirty="0"/>
              <a:t> </a:t>
            </a:r>
            <a:r>
              <a:rPr lang="en-US" dirty="0"/>
              <a:t>Known liabilities include accounts payable, notes payable, payroll, sales taxes, unearned revenues, and leases. </a:t>
            </a:r>
          </a:p>
          <a:p>
            <a:r>
              <a:rPr lang="en-US" altLang="en-US" dirty="0"/>
              <a:t/>
            </a:r>
            <a:br>
              <a:rPr lang="en-US" altLang="en-US" dirty="0"/>
            </a:br>
            <a:r>
              <a:rPr lang="en-US" altLang="en-US" dirty="0"/>
              <a:t/>
            </a:r>
            <a:br>
              <a:rPr lang="en-US" altLang="en-US" dirty="0"/>
            </a:br>
            <a:endParaRPr lang="en-US" altLang="en-US" dirty="0"/>
          </a:p>
          <a:p>
            <a:endParaRPr lang="en-US" altLang="en-US" dirty="0"/>
          </a:p>
        </p:txBody>
      </p:sp>
    </p:spTree>
    <p:extLst>
      <p:ext uri="{BB962C8B-B14F-4D97-AF65-F5344CB8AC3E}">
        <p14:creationId xmlns:p14="http://schemas.microsoft.com/office/powerpoint/2010/main" val="248839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D54CDB-70B3-4A12-8321-41875F0A68A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BF24EB-5024-4A0A-A472-AF1EB45ECFFB}"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7161D0-BEA9-4B83-B160-37C167EB410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AF7E92-ED83-453B-821F-3E0DE6A90C5F}"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EEA0AB-D592-4579-A54F-CA1371B4CD7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17D1A-0862-47C7-AC2F-3139C731A508}"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96868F-1B3A-47B6-811C-388748FF4007}"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7A4970-29E9-411C-9DAC-4E3A911390EE}"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C2A35A-CFEE-4BB5-BB3C-BF732E2FC832}"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86ACFD-7A5B-41DA-AF91-B06EEB6BC636}"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393A6F-1117-4C98-A954-EB9960E1ED00}"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941236-6186-4A00-860F-C529FDB4247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79D942-9678-4AC6-B81E-125EB78711E5}"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5AB8A7-BCEA-4822-992F-0561ABBA57E4}"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66AAEE-D392-4C87-ABAB-E27EEC51729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D932DD5-4713-42C2-B54E-E8A6EF92691E}"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C69B0A-FB82-45F2-81BD-E04C35EA5EF3}"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207E2E-F07F-4924-A194-4BAADD7AE15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07869C-776D-4ABA-9EFD-A2EAB286733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B5999-14F2-4211-85D3-0675AF07F60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6F55D70-B087-40E7-8F57-90FB6A967B8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36ED51-B84C-43E4-8CBC-55522BD1803D}"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852BEFB-BC59-4AFC-8EE9-86D1B69285C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19857-9DDB-491D-AE0B-CFE151DDD39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A1E5FD-F3F6-44F1-B882-CF332D88993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8DF6F7-93B9-4650-A2D8-3196E98F85FC}"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13C97-BD49-4B6E-A450-45D17741778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7F1207-72BE-4D20-BE81-19087009A9B0}"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18DF32-4332-4DAF-A931-3916ABF6805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48BCF2-D6C2-43B2-B13F-93CBC5E1B23B}"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4AAD94-75A4-4A10-95C4-E18350D0FB58}"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B727C1-F145-477C-B68C-3AA67EC0DE9E}"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DFBBB9-3588-439F-B76A-25606F59390A}"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42E610-B873-4466-B43E-1A12B495D55D}"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8D5275-6E4D-40CB-8BFC-F5DE37DDCAD1}"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6634CB-5D1E-450E-88D7-E9B8C276E8E6}"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BB9F0B-4259-4606-8737-0C871039646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F02F94-0AF4-4946-AEE2-8F9FB12E3E8E}"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050BB3-5E00-4E12-A05A-AF1AC875631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FABBB1-41F7-4BAC-B7A5-CEB49E8AD70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EDB92E-4D9E-46F5-9BBF-5659F201BCE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FF28D3-853B-4D14-BDBD-F4EDC9293A46}"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4201E-9E1B-424F-9E92-3A811EC0039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0BDFF5E-0F26-403C-8F5E-ECDB940C8C5C}"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24F63AC-0274-4A53-8724-3337B30A99D1}"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F35AA77-E703-439A-B68B-5C83E95B5F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AE4C466-8AA2-44DD-84A6-30A6F3C3A78A}"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9C84E529-7172-40D3-90C7-B9A3CF3D60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a:xfrm>
            <a:off x="660114" y="674827"/>
            <a:ext cx="7315201" cy="1621498"/>
          </a:xfrm>
        </p:spPr>
        <p:txBody>
          <a:bodyPr/>
          <a:lstStyle/>
          <a:p>
            <a:pPr algn="l"/>
            <a:r>
              <a:rPr lang="en-US" b="1" dirty="0"/>
              <a:t>Accounting for Current Liabilities</a:t>
            </a:r>
            <a:endParaRPr lang="en-GB" b="1" dirty="0"/>
          </a:p>
        </p:txBody>
      </p:sp>
      <p:sp>
        <p:nvSpPr>
          <p:cNvPr id="56323" name="Subtitle 2"/>
          <p:cNvSpPr>
            <a:spLocks noGrp="1"/>
          </p:cNvSpPr>
          <p:nvPr>
            <p:ph type="subTitle" idx="1"/>
          </p:nvPr>
        </p:nvSpPr>
        <p:spPr>
          <a:xfrm>
            <a:off x="660114" y="2286000"/>
            <a:ext cx="5283486" cy="1905000"/>
          </a:xfrm>
        </p:spPr>
        <p:txBody>
          <a:bodyPr/>
          <a:lstStyle/>
          <a:p>
            <a:pPr algn="l" eaLnBrk="1" hangingPunct="1">
              <a:buFont typeface="Wingdings" pitchFamily="-84" charset="2"/>
              <a:buNone/>
            </a:pPr>
            <a:r>
              <a:rPr lang="en-US" altLang="en-US" dirty="0">
                <a:solidFill>
                  <a:srgbClr val="898989"/>
                </a:solidFill>
              </a:rPr>
              <a:t>Chapter 9</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1999" y="3928147"/>
            <a:ext cx="7213315" cy="2255026"/>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A828B8EE-2EE2-F444-BD7F-71392E8A0A5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7D77CC5-45EB-48BB-B662-7258FE19E2CA}"/>
              </a:ext>
            </a:extLst>
          </p:cNvPr>
          <p:cNvPicPr>
            <a:picLocks noChangeAspect="1"/>
          </p:cNvPicPr>
          <p:nvPr/>
        </p:nvPicPr>
        <p:blipFill>
          <a:blip r:embed="rId3"/>
          <a:stretch>
            <a:fillRect/>
          </a:stretch>
        </p:blipFill>
        <p:spPr>
          <a:xfrm>
            <a:off x="232906" y="2754313"/>
            <a:ext cx="8678187" cy="1598613"/>
          </a:xfrm>
          <a:prstGeom prst="rect">
            <a:avLst/>
          </a:prstGeom>
        </p:spPr>
      </p:pic>
      <p:sp>
        <p:nvSpPr>
          <p:cNvPr id="62466" name="Rectangle 2"/>
          <p:cNvSpPr>
            <a:spLocks noChangeArrowheads="1"/>
          </p:cNvSpPr>
          <p:nvPr/>
        </p:nvSpPr>
        <p:spPr bwMode="auto">
          <a:xfrm>
            <a:off x="153988" y="1601788"/>
            <a:ext cx="8683625" cy="107473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3200" dirty="0">
                <a:solidFill>
                  <a:srgbClr val="244583"/>
                </a:solidFill>
                <a:latin typeface="Calibri" pitchFamily="-84" charset="0"/>
                <a:ea typeface="ＭＳ Ｐゴシック" pitchFamily="-84" charset="-128"/>
              </a:rPr>
              <a:t>On August 31, Home Depot sold materials for $6,000 that are subject to a 5% sales tax.</a:t>
            </a:r>
          </a:p>
        </p:txBody>
      </p:sp>
      <p:sp>
        <p:nvSpPr>
          <p:cNvPr id="62467" name="Rectangle 4"/>
          <p:cNvSpPr>
            <a:spLocks noGrp="1" noChangeArrowheads="1"/>
          </p:cNvSpPr>
          <p:nvPr>
            <p:ph type="title"/>
          </p:nvPr>
        </p:nvSpPr>
        <p:spPr>
          <a:xfrm>
            <a:off x="457200" y="457200"/>
            <a:ext cx="8229600" cy="1066800"/>
          </a:xfrm>
        </p:spPr>
        <p:txBody>
          <a:bodyPr/>
          <a:lstStyle/>
          <a:p>
            <a:r>
              <a:rPr lang="en-US" altLang="en-US" b="1" dirty="0"/>
              <a:t>Sales Taxes Payable</a:t>
            </a:r>
          </a:p>
        </p:txBody>
      </p:sp>
      <p:grpSp>
        <p:nvGrpSpPr>
          <p:cNvPr id="2" name="Group 6"/>
          <p:cNvGrpSpPr>
            <a:grpSpLocks/>
          </p:cNvGrpSpPr>
          <p:nvPr/>
        </p:nvGrpSpPr>
        <p:grpSpPr bwMode="auto">
          <a:xfrm>
            <a:off x="5729287" y="3745213"/>
            <a:ext cx="2957513" cy="2000251"/>
            <a:chOff x="3234" y="2245"/>
            <a:chExt cx="1863" cy="1260"/>
          </a:xfrm>
        </p:grpSpPr>
        <p:sp>
          <p:nvSpPr>
            <p:cNvPr id="2057" name="Text Box 8"/>
            <p:cNvSpPr txBox="1">
              <a:spLocks noChangeArrowheads="1"/>
            </p:cNvSpPr>
            <p:nvPr/>
          </p:nvSpPr>
          <p:spPr bwMode="auto">
            <a:xfrm>
              <a:off x="3234" y="3214"/>
              <a:ext cx="1863" cy="291"/>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$6,000 × 5% = $300</a:t>
              </a:r>
            </a:p>
          </p:txBody>
        </p:sp>
        <p:sp>
          <p:nvSpPr>
            <p:cNvPr id="62472" name="Line 7"/>
            <p:cNvSpPr>
              <a:spLocks noChangeShapeType="1"/>
            </p:cNvSpPr>
            <p:nvPr/>
          </p:nvSpPr>
          <p:spPr bwMode="auto">
            <a:xfrm flipV="1">
              <a:off x="4665" y="2245"/>
              <a:ext cx="336" cy="901"/>
            </a:xfrm>
            <a:prstGeom prst="line">
              <a:avLst/>
            </a:prstGeom>
            <a:noFill/>
            <a:ln w="38100">
              <a:solidFill>
                <a:srgbClr val="FF0000"/>
              </a:solidFill>
              <a:round/>
              <a:headEnd/>
              <a:tailEnd type="arrow" w="med" len="med"/>
            </a:ln>
          </p:spPr>
          <p:txBody>
            <a:bodyPr/>
            <a:lstStyle/>
            <a:p>
              <a:endParaRPr lang="en-US" dirty="0"/>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3" name="Rectangle 12">
            <a:extLst>
              <a:ext uri="{FF2B5EF4-FFF2-40B4-BE49-F238E27FC236}">
                <a16:creationId xmlns:a16="http://schemas.microsoft.com/office/drawing/2014/main" xmlns="" id="{26362579-6DBE-1549-9AB5-4A2462330F3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F673EB21-16D6-F746-BAA0-BE9309FA8A1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762000" y="1601788"/>
            <a:ext cx="7540625" cy="95091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June 30, Selena Gomez sells $900,000 in tickets for three concerts.</a:t>
            </a:r>
          </a:p>
        </p:txBody>
      </p:sp>
      <p:sp>
        <p:nvSpPr>
          <p:cNvPr id="63491" name="Rectangle 4"/>
          <p:cNvSpPr>
            <a:spLocks noGrp="1" noChangeArrowheads="1"/>
          </p:cNvSpPr>
          <p:nvPr>
            <p:ph type="title"/>
          </p:nvPr>
        </p:nvSpPr>
        <p:spPr>
          <a:xfrm>
            <a:off x="457200" y="457200"/>
            <a:ext cx="8229600" cy="1143000"/>
          </a:xfrm>
        </p:spPr>
        <p:txBody>
          <a:bodyPr/>
          <a:lstStyle/>
          <a:p>
            <a:r>
              <a:rPr lang="en-US" altLang="en-US" b="1" dirty="0"/>
              <a:t>Unearned Revenues</a:t>
            </a:r>
          </a:p>
        </p:txBody>
      </p:sp>
      <p:sp>
        <p:nvSpPr>
          <p:cNvPr id="10" name="Rectangle 2"/>
          <p:cNvSpPr>
            <a:spLocks noChangeArrowheads="1"/>
          </p:cNvSpPr>
          <p:nvPr/>
        </p:nvSpPr>
        <p:spPr bwMode="auto">
          <a:xfrm>
            <a:off x="879033" y="3816114"/>
            <a:ext cx="6856413" cy="5207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October 31, Selena performs a concert.</a:t>
            </a:r>
          </a:p>
        </p:txBody>
      </p:sp>
      <p:sp>
        <p:nvSpPr>
          <p:cNvPr id="11" name="Text Box 8"/>
          <p:cNvSpPr txBox="1">
            <a:spLocks noChangeArrowheads="1"/>
          </p:cNvSpPr>
          <p:nvPr/>
        </p:nvSpPr>
        <p:spPr bwMode="auto">
          <a:xfrm>
            <a:off x="4180068" y="5833004"/>
            <a:ext cx="3882794" cy="461665"/>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$900,000 × 1/3 = $300,000</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8" name="Rectangle 17">
            <a:extLst>
              <a:ext uri="{FF2B5EF4-FFF2-40B4-BE49-F238E27FC236}">
                <a16:creationId xmlns:a16="http://schemas.microsoft.com/office/drawing/2014/main" xmlns="" id="{ECB3C1B0-5817-3545-9C97-DBE02A2E0B60}"/>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4D11B7DC-0225-0E40-A33D-E5FD0584C7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B314EEC0-AB09-4BBB-84D5-ABCFF44E0BD8}"/>
              </a:ext>
            </a:extLst>
          </p:cNvPr>
          <p:cNvPicPr>
            <a:picLocks noChangeAspect="1"/>
          </p:cNvPicPr>
          <p:nvPr/>
        </p:nvPicPr>
        <p:blipFill>
          <a:blip r:embed="rId3"/>
          <a:stretch>
            <a:fillRect/>
          </a:stretch>
        </p:blipFill>
        <p:spPr>
          <a:xfrm>
            <a:off x="1139893" y="2726066"/>
            <a:ext cx="6293662" cy="873406"/>
          </a:xfrm>
          <a:prstGeom prst="rect">
            <a:avLst/>
          </a:prstGeom>
        </p:spPr>
      </p:pic>
      <p:pic>
        <p:nvPicPr>
          <p:cNvPr id="5" name="Picture 4">
            <a:extLst>
              <a:ext uri="{FF2B5EF4-FFF2-40B4-BE49-F238E27FC236}">
                <a16:creationId xmlns:a16="http://schemas.microsoft.com/office/drawing/2014/main" xmlns="" id="{0C1FCB7B-5AEF-4E70-A449-1352F95BB2FC}"/>
              </a:ext>
            </a:extLst>
          </p:cNvPr>
          <p:cNvPicPr>
            <a:picLocks noChangeAspect="1"/>
          </p:cNvPicPr>
          <p:nvPr/>
        </p:nvPicPr>
        <p:blipFill>
          <a:blip r:embed="rId4"/>
          <a:stretch>
            <a:fillRect/>
          </a:stretch>
        </p:blipFill>
        <p:spPr>
          <a:xfrm>
            <a:off x="1192659" y="4587621"/>
            <a:ext cx="6229162" cy="897205"/>
          </a:xfrm>
          <a:prstGeom prst="rect">
            <a:avLst/>
          </a:prstGeom>
        </p:spPr>
      </p:pic>
      <p:sp>
        <p:nvSpPr>
          <p:cNvPr id="12" name="Line 7"/>
          <p:cNvSpPr>
            <a:spLocks noChangeShapeType="1"/>
          </p:cNvSpPr>
          <p:nvPr/>
        </p:nvSpPr>
        <p:spPr bwMode="auto">
          <a:xfrm flipH="1" flipV="1">
            <a:off x="6400799" y="4985727"/>
            <a:ext cx="442963" cy="830424"/>
          </a:xfrm>
          <a:prstGeom prst="line">
            <a:avLst/>
          </a:prstGeom>
          <a:noFill/>
          <a:ln w="38100">
            <a:solidFill>
              <a:srgbClr val="FF0000"/>
            </a:solidFill>
            <a:round/>
            <a:headEnd/>
            <a:tailEnd type="arrow" w="med" len="med"/>
          </a:ln>
        </p:spPr>
        <p:txBody>
          <a:bodyPr/>
          <a:lstStyle/>
          <a:p>
            <a:endParaRPr lang="en-US" dirty="0"/>
          </a:p>
        </p:txBody>
      </p:sp>
      <p:sp>
        <p:nvSpPr>
          <p:cNvPr id="13" name="Line 7"/>
          <p:cNvSpPr>
            <a:spLocks noChangeShapeType="1"/>
          </p:cNvSpPr>
          <p:nvPr/>
        </p:nvSpPr>
        <p:spPr bwMode="auto">
          <a:xfrm flipV="1">
            <a:off x="6843763" y="5256211"/>
            <a:ext cx="242837" cy="559939"/>
          </a:xfrm>
          <a:prstGeom prst="line">
            <a:avLst/>
          </a:prstGeom>
          <a:noFill/>
          <a:ln w="38100">
            <a:solidFill>
              <a:srgbClr val="FF0000"/>
            </a:solidFill>
            <a:round/>
            <a:headEnd/>
            <a:tailEnd type="arrow" w="med" len="med"/>
          </a:ln>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a:t/>
            </a:r>
            <a:br>
              <a:rPr lang="en-US" altLang="en-US" dirty="0"/>
            </a:br>
            <a:r>
              <a:rPr lang="en-US" altLang="en-US" dirty="0"/>
              <a:t/>
            </a:r>
            <a:br>
              <a:rPr lang="en-US" altLang="en-US" dirty="0"/>
            </a:br>
            <a:r>
              <a:rPr lang="en-US" dirty="0"/>
              <a:t>Prepare entries to account for short-term notes payable.</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742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1943100" y="909887"/>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EBE0B1B6-052D-2344-86EF-BDFE3AF89F7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AEA2046-1C90-284A-B114-F3D90A4A2F1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457200" y="1666305"/>
            <a:ext cx="8229600" cy="4029308"/>
          </a:xfrm>
          <a:prstGeom prst="rect">
            <a:avLst/>
          </a:prstGeom>
          <a:solidFill>
            <a:schemeClr val="accent3">
              <a:lumMod val="40000"/>
              <a:lumOff val="60000"/>
            </a:schemeClr>
          </a:solidFill>
          <a:ln w="9525">
            <a:solidFill>
              <a:srgbClr val="BE4B48"/>
            </a:solidFill>
            <a:miter lim="800000"/>
            <a:headEnd/>
            <a:tailEnd/>
          </a:ln>
          <a:effectLst>
            <a:outerShdw dist="38100" dir="5400000" rotWithShape="0">
              <a:srgbClr val="808080">
                <a:alpha val="42998"/>
              </a:srgbClr>
            </a:outerShdw>
          </a:effectLst>
        </p:spPr>
        <p:txBody>
          <a:bodyPr wrap="square" lIns="90488" tIns="44450" rIns="90488" bIns="44450">
            <a:spAutoFit/>
          </a:bodyPr>
          <a:lstStyle/>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A written promise to pay a specified amount on a stated future date within one year.</a:t>
            </a:r>
          </a:p>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Most notes bear interest.</a:t>
            </a:r>
          </a:p>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May arise from:</a:t>
            </a:r>
          </a:p>
          <a:p>
            <a:pPr marL="914400" lvl="1"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Overdue account payable</a:t>
            </a:r>
          </a:p>
          <a:p>
            <a:pPr marL="914400" lvl="1"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Borrowing from bank</a:t>
            </a:r>
          </a:p>
        </p:txBody>
      </p:sp>
      <p:sp>
        <p:nvSpPr>
          <p:cNvPr id="64515" name="Rectangle 1027"/>
          <p:cNvSpPr>
            <a:spLocks noGrp="1" noChangeArrowheads="1"/>
          </p:cNvSpPr>
          <p:nvPr>
            <p:ph type="title"/>
          </p:nvPr>
        </p:nvSpPr>
        <p:spPr>
          <a:xfrm>
            <a:off x="457200" y="457200"/>
            <a:ext cx="8229600" cy="1066800"/>
          </a:xfrm>
        </p:spPr>
        <p:txBody>
          <a:bodyPr/>
          <a:lstStyle/>
          <a:p>
            <a:r>
              <a:rPr lang="en-US" altLang="en-US" b="1" dirty="0"/>
              <a:t>Short-Term Notes Payable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0" name="Rectangle 9">
            <a:extLst>
              <a:ext uri="{FF2B5EF4-FFF2-40B4-BE49-F238E27FC236}">
                <a16:creationId xmlns:a16="http://schemas.microsoft.com/office/drawing/2014/main" xmlns="" id="{865F5863-42F6-7A47-892D-869939D1CF6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10E3FAC-D166-D54C-ACF8-0EE44DE2B1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33400" y="2315551"/>
            <a:ext cx="8153400" cy="1382430"/>
          </a:xfrm>
          <a:prstGeom prst="rect">
            <a:avLst/>
          </a:prstGeom>
          <a:solidFill>
            <a:schemeClr val="accent3">
              <a:lumMod val="60000"/>
              <a:lumOff val="40000"/>
            </a:schemeClr>
          </a:solidFill>
          <a:ln w="9525">
            <a:solidFill>
              <a:srgbClr val="4A7EBB"/>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August 23, Brady Company asks McGraw to accept $100 cash and a 60-day, 12% $500 note to replace its existing $600 Account Payable. </a:t>
            </a:r>
          </a:p>
        </p:txBody>
      </p:sp>
      <p:sp>
        <p:nvSpPr>
          <p:cNvPr id="65539" name="Rectangle 3"/>
          <p:cNvSpPr>
            <a:spLocks noGrp="1" noChangeArrowheads="1"/>
          </p:cNvSpPr>
          <p:nvPr>
            <p:ph type="title"/>
          </p:nvPr>
        </p:nvSpPr>
        <p:spPr>
          <a:xfrm>
            <a:off x="0" y="609600"/>
            <a:ext cx="9144000" cy="1219200"/>
          </a:xfrm>
        </p:spPr>
        <p:txBody>
          <a:bodyPr/>
          <a:lstStyle/>
          <a:p>
            <a:r>
              <a:rPr lang="en-US" altLang="en-US" b="1" dirty="0"/>
              <a:t>Note Given to Extend</a:t>
            </a:r>
            <a:br>
              <a:rPr lang="en-US" altLang="en-US" b="1" dirty="0"/>
            </a:br>
            <a:r>
              <a:rPr lang="en-US" altLang="en-US" b="1" dirty="0"/>
              <a:t>Credit Period: Date of Replacement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pic>
        <p:nvPicPr>
          <p:cNvPr id="2" name="Picture 1">
            <a:extLst>
              <a:ext uri="{FF2B5EF4-FFF2-40B4-BE49-F238E27FC236}">
                <a16:creationId xmlns:a16="http://schemas.microsoft.com/office/drawing/2014/main" xmlns="" id="{32719E68-5D48-4C5E-A7BD-82543756D38E}"/>
              </a:ext>
            </a:extLst>
          </p:cNvPr>
          <p:cNvPicPr>
            <a:picLocks noChangeAspect="1"/>
          </p:cNvPicPr>
          <p:nvPr/>
        </p:nvPicPr>
        <p:blipFill>
          <a:blip r:embed="rId3"/>
          <a:stretch>
            <a:fillRect/>
          </a:stretch>
        </p:blipFill>
        <p:spPr>
          <a:xfrm>
            <a:off x="228600" y="4010181"/>
            <a:ext cx="8686800" cy="1247619"/>
          </a:xfrm>
          <a:prstGeom prst="rect">
            <a:avLst/>
          </a:prstGeom>
        </p:spPr>
      </p:pic>
      <p:sp>
        <p:nvSpPr>
          <p:cNvPr id="10" name="Rectangle 9">
            <a:extLst>
              <a:ext uri="{FF2B5EF4-FFF2-40B4-BE49-F238E27FC236}">
                <a16:creationId xmlns:a16="http://schemas.microsoft.com/office/drawing/2014/main" xmlns="" id="{6E40BF1D-8C9B-BB41-B418-02AE90DF066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01B81D2-0E91-FB48-AB0A-CFCA7C5813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A7CCE3-061D-415A-8711-9DF6059331ED}"/>
              </a:ext>
            </a:extLst>
          </p:cNvPr>
          <p:cNvPicPr>
            <a:picLocks noChangeAspect="1"/>
          </p:cNvPicPr>
          <p:nvPr/>
        </p:nvPicPr>
        <p:blipFill>
          <a:blip r:embed="rId3"/>
          <a:stretch>
            <a:fillRect/>
          </a:stretch>
        </p:blipFill>
        <p:spPr>
          <a:xfrm>
            <a:off x="305333" y="3295011"/>
            <a:ext cx="8533333" cy="1228571"/>
          </a:xfrm>
          <a:prstGeom prst="rect">
            <a:avLst/>
          </a:prstGeom>
        </p:spPr>
      </p:pic>
      <p:sp>
        <p:nvSpPr>
          <p:cNvPr id="5123" name="Rectangle 2"/>
          <p:cNvSpPr>
            <a:spLocks noChangeArrowheads="1"/>
          </p:cNvSpPr>
          <p:nvPr/>
        </p:nvSpPr>
        <p:spPr bwMode="auto">
          <a:xfrm>
            <a:off x="457200" y="2057400"/>
            <a:ext cx="8229600" cy="951543"/>
          </a:xfrm>
          <a:prstGeom prst="rect">
            <a:avLst/>
          </a:prstGeom>
          <a:gradFill rotWithShape="1">
            <a:gsLst>
              <a:gs pos="0">
                <a:schemeClr val="accent3">
                  <a:lumMod val="40000"/>
                  <a:lumOff val="60000"/>
                </a:schemeClr>
              </a:gs>
              <a:gs pos="40000">
                <a:schemeClr val="accent3">
                  <a:lumMod val="20000"/>
                  <a:lumOff val="80000"/>
                </a:schemeClr>
              </a:gs>
              <a:gs pos="89000">
                <a:schemeClr val="accent3"/>
              </a:gs>
            </a:gsLst>
            <a:lin ang="5400000" scaled="1"/>
          </a:gradFill>
          <a:ln w="9525">
            <a:solidFill>
              <a:srgbClr val="7D60A0"/>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October 22, Brady pays the note plus interest to McGraw. </a:t>
            </a:r>
          </a:p>
        </p:txBody>
      </p:sp>
      <p:sp>
        <p:nvSpPr>
          <p:cNvPr id="66563" name="Rectangle 3"/>
          <p:cNvSpPr>
            <a:spLocks noGrp="1" noChangeArrowheads="1"/>
          </p:cNvSpPr>
          <p:nvPr>
            <p:ph type="title"/>
          </p:nvPr>
        </p:nvSpPr>
        <p:spPr>
          <a:xfrm>
            <a:off x="457200" y="609600"/>
            <a:ext cx="8229600" cy="1295400"/>
          </a:xfrm>
        </p:spPr>
        <p:txBody>
          <a:bodyPr/>
          <a:lstStyle/>
          <a:p>
            <a:r>
              <a:rPr lang="en-US" altLang="en-US" b="1" dirty="0"/>
              <a:t>Note Given to Extend</a:t>
            </a:r>
            <a:br>
              <a:rPr lang="en-US" altLang="en-US" b="1" dirty="0"/>
            </a:br>
            <a:r>
              <a:rPr lang="en-US" altLang="en-US" b="1" dirty="0"/>
              <a:t>Credit Period: Date of Payment</a:t>
            </a:r>
          </a:p>
        </p:txBody>
      </p:sp>
      <p:sp>
        <p:nvSpPr>
          <p:cNvPr id="10" name="Text Box 8"/>
          <p:cNvSpPr txBox="1">
            <a:spLocks noChangeArrowheads="1"/>
          </p:cNvSpPr>
          <p:nvPr/>
        </p:nvSpPr>
        <p:spPr bwMode="auto">
          <a:xfrm>
            <a:off x="1009650" y="5029200"/>
            <a:ext cx="7077075" cy="4619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FF"/>
                </a:solidFill>
              </a:rPr>
              <a:t>Interest expense = $500 × 12% × (60 ÷ 360) = $10</a:t>
            </a:r>
          </a:p>
        </p:txBody>
      </p:sp>
      <p:sp>
        <p:nvSpPr>
          <p:cNvPr id="11" name="Line 7"/>
          <p:cNvSpPr>
            <a:spLocks noChangeShapeType="1"/>
          </p:cNvSpPr>
          <p:nvPr/>
        </p:nvSpPr>
        <p:spPr bwMode="auto">
          <a:xfrm flipH="1" flipV="1">
            <a:off x="7467600" y="3902102"/>
            <a:ext cx="228600" cy="1127098"/>
          </a:xfrm>
          <a:prstGeom prst="line">
            <a:avLst/>
          </a:prstGeom>
          <a:noFill/>
          <a:ln w="38100">
            <a:solidFill>
              <a:srgbClr val="FF0000"/>
            </a:solidFill>
            <a:round/>
            <a:headEnd/>
            <a:tailEnd type="arrow" w="med" len="me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4" name="Rectangle 13">
            <a:extLst>
              <a:ext uri="{FF2B5EF4-FFF2-40B4-BE49-F238E27FC236}">
                <a16:creationId xmlns:a16="http://schemas.microsoft.com/office/drawing/2014/main" xmlns="" id="{EBD1C3D5-C75A-3D4E-9633-DB6096DEF1EE}"/>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E345EC16-1D67-014F-B9B5-C06B75B265E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F11A351-8060-4AA8-BCCA-9BF96262F105}"/>
              </a:ext>
            </a:extLst>
          </p:cNvPr>
          <p:cNvPicPr>
            <a:picLocks noChangeAspect="1"/>
          </p:cNvPicPr>
          <p:nvPr/>
        </p:nvPicPr>
        <p:blipFill>
          <a:blip r:embed="rId3"/>
          <a:stretch>
            <a:fillRect/>
          </a:stretch>
        </p:blipFill>
        <p:spPr>
          <a:xfrm>
            <a:off x="405347" y="4314137"/>
            <a:ext cx="8418863" cy="1200000"/>
          </a:xfrm>
          <a:prstGeom prst="rect">
            <a:avLst/>
          </a:prstGeom>
        </p:spPr>
      </p:pic>
      <p:sp>
        <p:nvSpPr>
          <p:cNvPr id="68610" name="Rectangle 2"/>
          <p:cNvSpPr>
            <a:spLocks noGrp="1" noChangeArrowheads="1"/>
          </p:cNvSpPr>
          <p:nvPr>
            <p:ph type="title"/>
          </p:nvPr>
        </p:nvSpPr>
        <p:spPr>
          <a:xfrm>
            <a:off x="0" y="533400"/>
            <a:ext cx="9144000" cy="838200"/>
          </a:xfrm>
        </p:spPr>
        <p:txBody>
          <a:bodyPr/>
          <a:lstStyle/>
          <a:p>
            <a:r>
              <a:rPr lang="en-US" altLang="en-US" b="1" dirty="0"/>
              <a:t>Note Given to Borrow from Bank</a:t>
            </a:r>
          </a:p>
        </p:txBody>
      </p:sp>
      <p:sp>
        <p:nvSpPr>
          <p:cNvPr id="6148" name="Text Box 3"/>
          <p:cNvSpPr txBox="1">
            <a:spLocks noChangeArrowheads="1"/>
          </p:cNvSpPr>
          <p:nvPr/>
        </p:nvSpPr>
        <p:spPr bwMode="auto">
          <a:xfrm>
            <a:off x="559685" y="1424215"/>
            <a:ext cx="8153400" cy="954107"/>
          </a:xfrm>
          <a:prstGeom prst="rect">
            <a:avLst/>
          </a:prstGeom>
          <a:noFill/>
          <a:ln w="12700">
            <a:noFill/>
            <a:miter lim="800000"/>
            <a:headEnd/>
            <a:tailEnd/>
          </a:ln>
        </p:spPr>
        <p:txBody>
          <a:bodyPr wrap="square">
            <a:spAutoFit/>
          </a:bodyPr>
          <a:lstStyle/>
          <a:p>
            <a:pPr algn="ctr">
              <a:spcBef>
                <a:spcPct val="50000"/>
              </a:spcBef>
            </a:pPr>
            <a:r>
              <a:rPr lang="en-US" altLang="en-US" sz="2800" dirty="0">
                <a:solidFill>
                  <a:srgbClr val="244583"/>
                </a:solidFill>
                <a:ea typeface="ＭＳ Ｐゴシック" pitchFamily="-84" charset="-128"/>
              </a:rPr>
              <a:t>On Sept. 30, a company borrows $2,000 from a bank at 12% interest for 60 days. </a:t>
            </a:r>
          </a:p>
        </p:txBody>
      </p:sp>
      <p:sp>
        <p:nvSpPr>
          <p:cNvPr id="8" name="Text Box 3"/>
          <p:cNvSpPr txBox="1">
            <a:spLocks noChangeArrowheads="1"/>
          </p:cNvSpPr>
          <p:nvPr/>
        </p:nvSpPr>
        <p:spPr bwMode="auto">
          <a:xfrm>
            <a:off x="670810" y="3405415"/>
            <a:ext cx="8153400" cy="954088"/>
          </a:xfrm>
          <a:prstGeom prst="rect">
            <a:avLst/>
          </a:prstGeom>
          <a:noFill/>
          <a:ln w="12700">
            <a:noFill/>
            <a:miter lim="800000"/>
            <a:headEnd/>
            <a:tailEnd/>
          </a:ln>
        </p:spPr>
        <p:txBody>
          <a:bodyPr>
            <a:spAutoFit/>
          </a:bodyPr>
          <a:lstStyle/>
          <a:p>
            <a:pPr algn="ctr">
              <a:spcBef>
                <a:spcPct val="50000"/>
              </a:spcBef>
            </a:pPr>
            <a:r>
              <a:rPr lang="en-US" altLang="en-US" sz="2800" dirty="0">
                <a:solidFill>
                  <a:srgbClr val="244583"/>
                </a:solidFill>
                <a:ea typeface="ＭＳ Ｐゴシック" pitchFamily="-84" charset="-128"/>
              </a:rPr>
              <a:t>On Nov. 29, the company repays the principal of the note plus interest. </a:t>
            </a:r>
          </a:p>
        </p:txBody>
      </p:sp>
      <p:sp>
        <p:nvSpPr>
          <p:cNvPr id="9" name="Text Box 8"/>
          <p:cNvSpPr txBox="1">
            <a:spLocks noChangeArrowheads="1"/>
          </p:cNvSpPr>
          <p:nvPr/>
        </p:nvSpPr>
        <p:spPr bwMode="auto">
          <a:xfrm>
            <a:off x="914400" y="5798001"/>
            <a:ext cx="7315200" cy="461963"/>
          </a:xfrm>
          <a:prstGeom prst="rect">
            <a:avLst/>
          </a:prstGeom>
          <a:solidFill>
            <a:schemeClr val="accent5">
              <a:lumMod val="75000"/>
            </a:schemeClr>
          </a:solidFill>
          <a:ln w="12700">
            <a:solidFill>
              <a:schemeClr val="accent2">
                <a:lumMod val="50000"/>
              </a:schemeClr>
            </a:solidFill>
            <a:miter lim="800000"/>
            <a:headEnd/>
            <a:tailEnd/>
          </a:ln>
        </p:spPr>
        <p:txBody>
          <a:bodyPr wrap="square">
            <a:spAutoFit/>
          </a:bodyPr>
          <a:lstStyle/>
          <a:p>
            <a:pPr algn="r">
              <a:defRPr/>
            </a:pPr>
            <a:r>
              <a:rPr lang="en-US" sz="2400" dirty="0">
                <a:solidFill>
                  <a:srgbClr val="FFFFFF"/>
                </a:solidFill>
              </a:rPr>
              <a:t>Interest expense = $2,000 × 12% × (60 ÷ 360) = $40</a:t>
            </a:r>
          </a:p>
        </p:txBody>
      </p:sp>
      <p:sp>
        <p:nvSpPr>
          <p:cNvPr id="10" name="Line 7"/>
          <p:cNvSpPr>
            <a:spLocks noChangeShapeType="1"/>
          </p:cNvSpPr>
          <p:nvPr/>
        </p:nvSpPr>
        <p:spPr bwMode="auto">
          <a:xfrm flipH="1" flipV="1">
            <a:off x="7391400" y="4952999"/>
            <a:ext cx="381000" cy="845001"/>
          </a:xfrm>
          <a:prstGeom prst="line">
            <a:avLst/>
          </a:prstGeom>
          <a:noFill/>
          <a:ln w="38100">
            <a:solidFill>
              <a:srgbClr val="FF0000"/>
            </a:solidFill>
            <a:round/>
            <a:headEnd/>
            <a:tailEnd type="arrow" w="med" len="med"/>
          </a:ln>
        </p:spPr>
        <p:txBody>
          <a:bodyPr/>
          <a:lstStyle/>
          <a:p>
            <a:endParaRPr 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pic>
        <p:nvPicPr>
          <p:cNvPr id="2" name="Picture 1">
            <a:extLst>
              <a:ext uri="{FF2B5EF4-FFF2-40B4-BE49-F238E27FC236}">
                <a16:creationId xmlns:a16="http://schemas.microsoft.com/office/drawing/2014/main" xmlns="" id="{ECD892FF-AC07-4559-8FB9-481EA22DD0E4}"/>
              </a:ext>
            </a:extLst>
          </p:cNvPr>
          <p:cNvPicPr>
            <a:picLocks noChangeAspect="1"/>
          </p:cNvPicPr>
          <p:nvPr/>
        </p:nvPicPr>
        <p:blipFill>
          <a:blip r:embed="rId4"/>
          <a:stretch>
            <a:fillRect/>
          </a:stretch>
        </p:blipFill>
        <p:spPr>
          <a:xfrm>
            <a:off x="405347" y="2362200"/>
            <a:ext cx="8418863" cy="961905"/>
          </a:xfrm>
          <a:prstGeom prst="rect">
            <a:avLst/>
          </a:prstGeom>
        </p:spPr>
      </p:pic>
      <p:sp>
        <p:nvSpPr>
          <p:cNvPr id="15" name="Rectangle 14">
            <a:extLst>
              <a:ext uri="{FF2B5EF4-FFF2-40B4-BE49-F238E27FC236}">
                <a16:creationId xmlns:a16="http://schemas.microsoft.com/office/drawing/2014/main" xmlns="" id="{BD0F3084-B25A-F749-9A23-33E5816539C6}"/>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BA16B68C-0E15-1446-B00E-8C72AC7A5A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4572000" y="2438400"/>
            <a:ext cx="0" cy="609600"/>
          </a:xfrm>
          <a:prstGeom prst="line">
            <a:avLst/>
          </a:prstGeom>
          <a:noFill/>
          <a:ln w="57150">
            <a:solidFill>
              <a:srgbClr val="FF3300"/>
            </a:solidFill>
            <a:round/>
            <a:headEnd type="arrow" w="med" len="med"/>
            <a:tailEnd type="arrow" w="med" len="med"/>
          </a:ln>
        </p:spPr>
        <p:txBody>
          <a:bodyPr/>
          <a:lstStyle/>
          <a:p>
            <a:endParaRPr lang="en-US" dirty="0"/>
          </a:p>
        </p:txBody>
      </p:sp>
      <p:sp>
        <p:nvSpPr>
          <p:cNvPr id="69635" name="Rectangle 3"/>
          <p:cNvSpPr>
            <a:spLocks noChangeArrowheads="1"/>
          </p:cNvSpPr>
          <p:nvPr/>
        </p:nvSpPr>
        <p:spPr bwMode="auto">
          <a:xfrm>
            <a:off x="358775" y="3011488"/>
            <a:ext cx="11398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Note Date</a:t>
            </a:r>
          </a:p>
        </p:txBody>
      </p:sp>
      <p:sp>
        <p:nvSpPr>
          <p:cNvPr id="69636" name="Rectangle 4"/>
          <p:cNvSpPr>
            <a:spLocks noChangeArrowheads="1"/>
          </p:cNvSpPr>
          <p:nvPr/>
        </p:nvSpPr>
        <p:spPr bwMode="auto">
          <a:xfrm>
            <a:off x="3868738" y="3011488"/>
            <a:ext cx="13303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6600"/>
                </a:solidFill>
                <a:ea typeface="ＭＳ Ｐゴシック" pitchFamily="-84" charset="-128"/>
              </a:rPr>
              <a:t>End of Period</a:t>
            </a:r>
          </a:p>
        </p:txBody>
      </p:sp>
      <p:sp>
        <p:nvSpPr>
          <p:cNvPr id="69637" name="Rectangle 5"/>
          <p:cNvSpPr>
            <a:spLocks noChangeArrowheads="1"/>
          </p:cNvSpPr>
          <p:nvPr/>
        </p:nvSpPr>
        <p:spPr bwMode="auto">
          <a:xfrm>
            <a:off x="7505700" y="3011488"/>
            <a:ext cx="142557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Maturity Date</a:t>
            </a:r>
          </a:p>
        </p:txBody>
      </p:sp>
      <p:grpSp>
        <p:nvGrpSpPr>
          <p:cNvPr id="69638" name="Group 6"/>
          <p:cNvGrpSpPr>
            <a:grpSpLocks/>
          </p:cNvGrpSpPr>
          <p:nvPr/>
        </p:nvGrpSpPr>
        <p:grpSpPr bwMode="auto">
          <a:xfrm>
            <a:off x="2245519" y="3762185"/>
            <a:ext cx="4576762" cy="1876615"/>
            <a:chOff x="1917" y="2400"/>
            <a:chExt cx="1878" cy="1416"/>
          </a:xfrm>
        </p:grpSpPr>
        <p:sp>
          <p:nvSpPr>
            <p:cNvPr id="18442" name="Line 7"/>
            <p:cNvSpPr>
              <a:spLocks noChangeShapeType="1"/>
            </p:cNvSpPr>
            <p:nvPr/>
          </p:nvSpPr>
          <p:spPr bwMode="auto">
            <a:xfrm flipV="1">
              <a:off x="2856" y="2400"/>
              <a:ext cx="0" cy="480"/>
            </a:xfrm>
            <a:prstGeom prst="line">
              <a:avLst/>
            </a:prstGeom>
            <a:noFill/>
            <a:ln w="508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8443" name="Rectangle 8"/>
            <p:cNvSpPr>
              <a:spLocks noChangeArrowheads="1"/>
            </p:cNvSpPr>
            <p:nvPr/>
          </p:nvSpPr>
          <p:spPr bwMode="auto">
            <a:xfrm>
              <a:off x="1917" y="2829"/>
              <a:ext cx="1878" cy="987"/>
            </a:xfrm>
            <a:prstGeom prst="rect">
              <a:avLst/>
            </a:prstGeom>
            <a:solidFill>
              <a:schemeClr val="accent3">
                <a:lumMod val="40000"/>
                <a:lumOff val="60000"/>
              </a:schemeClr>
            </a:solidFill>
            <a:ln w="12700">
              <a:solidFill>
                <a:schemeClr val="tx1"/>
              </a:solidFill>
              <a:miter lim="800000"/>
              <a:headEnd/>
              <a:tailEnd/>
            </a:ln>
            <a:effectLst>
              <a:outerShdw blurRad="63500" dist="38099" dir="2700000" algn="ctr" rotWithShape="0">
                <a:schemeClr val="bg2">
                  <a:alpha val="74997"/>
                </a:schemeClr>
              </a:outerShdw>
            </a:effectLst>
          </p:spPr>
          <p:txBody>
            <a:bodyPr lIns="90488" tIns="44450" rIns="90488" bIns="44450">
              <a:spAutoFit/>
            </a:bodyPr>
            <a:lstStyle/>
            <a:p>
              <a:pPr algn="ctr">
                <a:spcBef>
                  <a:spcPct val="50000"/>
                </a:spcBef>
                <a:defRPr/>
              </a:pPr>
              <a:r>
                <a:rPr lang="en-US" sz="2400" b="1" dirty="0">
                  <a:solidFill>
                    <a:srgbClr val="663300"/>
                  </a:solidFill>
                  <a:latin typeface="Calibri" pitchFamily="-84" charset="0"/>
                </a:rPr>
                <a:t>An adjusting entry is required to record Interest Expense incurred to date.</a:t>
              </a:r>
            </a:p>
          </p:txBody>
        </p:sp>
      </p:grpSp>
      <p:sp>
        <p:nvSpPr>
          <p:cNvPr id="69639" name="Rectangle 9"/>
          <p:cNvSpPr>
            <a:spLocks noGrp="1" noChangeArrowheads="1"/>
          </p:cNvSpPr>
          <p:nvPr>
            <p:ph type="title"/>
          </p:nvPr>
        </p:nvSpPr>
        <p:spPr>
          <a:xfrm>
            <a:off x="457200" y="533400"/>
            <a:ext cx="8229600" cy="1371600"/>
          </a:xfrm>
        </p:spPr>
        <p:txBody>
          <a:bodyPr/>
          <a:lstStyle/>
          <a:p>
            <a:r>
              <a:rPr lang="en-US" altLang="en-US" b="1" dirty="0"/>
              <a:t>When Note Extends over </a:t>
            </a:r>
            <a:br>
              <a:rPr lang="en-US" altLang="en-US" b="1" dirty="0"/>
            </a:br>
            <a:r>
              <a:rPr lang="en-US" altLang="en-US" b="1" dirty="0"/>
              <a:t>Two Periods</a:t>
            </a:r>
          </a:p>
        </p:txBody>
      </p:sp>
      <p:sp>
        <p:nvSpPr>
          <p:cNvPr id="69640" name="AutoShape 10"/>
          <p:cNvSpPr>
            <a:spLocks/>
          </p:cNvSpPr>
          <p:nvPr/>
        </p:nvSpPr>
        <p:spPr bwMode="auto">
          <a:xfrm rot="-5400000" flipH="1" flipV="1">
            <a:off x="4076700" y="-1104900"/>
            <a:ext cx="990600" cy="7315200"/>
          </a:xfrm>
          <a:prstGeom prst="leftBrace">
            <a:avLst>
              <a:gd name="adj1" fmla="val 61538"/>
              <a:gd name="adj2" fmla="val 50000"/>
            </a:avLst>
          </a:prstGeom>
          <a:noFill/>
          <a:ln w="38100">
            <a:solidFill>
              <a:srgbClr val="FF3300"/>
            </a:solidFill>
            <a:round/>
            <a:headEnd/>
            <a:tailEnd/>
          </a:ln>
        </p:spPr>
        <p:txBody>
          <a:bodyPr wrap="none" anchor="ctr"/>
          <a:lstStyle/>
          <a:p>
            <a:endParaRPr lang="en-US" altLang="en-US" dirty="0">
              <a:ea typeface="ＭＳ Ｐゴシック" pitchFamily="-84" charset="-128"/>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6" name="Rectangle 15">
            <a:extLst>
              <a:ext uri="{FF2B5EF4-FFF2-40B4-BE49-F238E27FC236}">
                <a16:creationId xmlns:a16="http://schemas.microsoft.com/office/drawing/2014/main" xmlns="" id="{14E61253-B69D-1044-9AD1-77939DD7CDCD}"/>
              </a:ext>
            </a:extLst>
          </p:cNvPr>
          <p:cNvSpPr>
            <a:spLocks noGrp="1" noChangeArrowheads="1"/>
          </p:cNvSpPr>
          <p:nvPr/>
        </p:nvSpPr>
        <p:spPr bwMode="auto">
          <a:xfrm>
            <a:off x="6248400" y="63865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151B38B9-A9F8-4C40-9167-27A365036D4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title"/>
          </p:nvPr>
        </p:nvSpPr>
        <p:spPr>
          <a:xfrm>
            <a:off x="457200" y="598020"/>
            <a:ext cx="8229600" cy="1066800"/>
          </a:xfrm>
        </p:spPr>
        <p:txBody>
          <a:bodyPr/>
          <a:lstStyle/>
          <a:p>
            <a:r>
              <a:rPr lang="en-US" altLang="en-US" sz="4000" b="1" dirty="0"/>
              <a:t>End-of-Period Adjustment</a:t>
            </a:r>
            <a:br>
              <a:rPr lang="en-US" altLang="en-US" sz="4000" b="1" dirty="0"/>
            </a:br>
            <a:r>
              <a:rPr lang="en-US" altLang="en-US" sz="4000" b="1" dirty="0"/>
              <a:t>to Notes</a:t>
            </a:r>
          </a:p>
        </p:txBody>
      </p:sp>
      <p:sp>
        <p:nvSpPr>
          <p:cNvPr id="9" name="Text Box 3"/>
          <p:cNvSpPr txBox="1">
            <a:spLocks noChangeArrowheads="1"/>
          </p:cNvSpPr>
          <p:nvPr/>
        </p:nvSpPr>
        <p:spPr bwMode="auto">
          <a:xfrm>
            <a:off x="171102" y="1811686"/>
            <a:ext cx="8915400" cy="707886"/>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Dec. 16, 2021, a company borrows $2,000 from a bank at 12% interest for 60 days. An adjusting entry is needed on December 31. </a:t>
            </a:r>
          </a:p>
        </p:txBody>
      </p:sp>
      <p:sp>
        <p:nvSpPr>
          <p:cNvPr id="12" name="Text Box 3"/>
          <p:cNvSpPr txBox="1">
            <a:spLocks noChangeArrowheads="1"/>
          </p:cNvSpPr>
          <p:nvPr/>
        </p:nvSpPr>
        <p:spPr bwMode="auto">
          <a:xfrm>
            <a:off x="0" y="4008961"/>
            <a:ext cx="8915400" cy="400110"/>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Feb. 14, 2022, the company repays this principal and interest on the note.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4" name="Rectangle 13">
            <a:extLst>
              <a:ext uri="{FF2B5EF4-FFF2-40B4-BE49-F238E27FC236}">
                <a16:creationId xmlns:a16="http://schemas.microsoft.com/office/drawing/2014/main" xmlns="" id="{7C08FE40-7F3F-DD44-9FED-54B762D66778}"/>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CD3A5DB3-B496-E345-BED4-A16D465A8DB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32FC724A-CCA8-408E-AFD4-309F7081A426}"/>
              </a:ext>
            </a:extLst>
          </p:cNvPr>
          <p:cNvPicPr>
            <a:picLocks noChangeAspect="1"/>
          </p:cNvPicPr>
          <p:nvPr/>
        </p:nvPicPr>
        <p:blipFill>
          <a:blip r:embed="rId3"/>
          <a:stretch>
            <a:fillRect/>
          </a:stretch>
        </p:blipFill>
        <p:spPr>
          <a:xfrm>
            <a:off x="609600" y="2570799"/>
            <a:ext cx="7928218" cy="1280712"/>
          </a:xfrm>
          <a:prstGeom prst="rect">
            <a:avLst/>
          </a:prstGeom>
        </p:spPr>
      </p:pic>
      <p:pic>
        <p:nvPicPr>
          <p:cNvPr id="5" name="Picture 4">
            <a:extLst>
              <a:ext uri="{FF2B5EF4-FFF2-40B4-BE49-F238E27FC236}">
                <a16:creationId xmlns:a16="http://schemas.microsoft.com/office/drawing/2014/main" xmlns="" id="{D069A527-50FE-4EC8-8C67-1317E24865D9}"/>
              </a:ext>
            </a:extLst>
          </p:cNvPr>
          <p:cNvPicPr>
            <a:picLocks noChangeAspect="1"/>
          </p:cNvPicPr>
          <p:nvPr/>
        </p:nvPicPr>
        <p:blipFill>
          <a:blip r:embed="rId4"/>
          <a:stretch>
            <a:fillRect/>
          </a:stretch>
        </p:blipFill>
        <p:spPr>
          <a:xfrm>
            <a:off x="762000" y="4433158"/>
            <a:ext cx="7675129" cy="1720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Compute and record </a:t>
            </a:r>
            <a:r>
              <a:rPr lang="en-US" i="1" dirty="0"/>
              <a:t>employee</a:t>
            </a:r>
            <a:r>
              <a:rPr lang="en-US" dirty="0"/>
              <a:t> payroll deductions and liabilities. </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5825" y="19311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4875" y="4865687"/>
            <a:ext cx="7315200" cy="87313"/>
          </a:xfrm>
          <a:prstGeom prst="rect">
            <a:avLst/>
          </a:prstGeom>
          <a:noFill/>
          <a:ln w="9525">
            <a:noFill/>
            <a:miter lim="800000"/>
            <a:headEnd/>
            <a:tailEnd/>
          </a:ln>
        </p:spPr>
      </p:pic>
      <p:sp>
        <p:nvSpPr>
          <p:cNvPr id="8" name="TextBox 7"/>
          <p:cNvSpPr txBox="1"/>
          <p:nvPr/>
        </p:nvSpPr>
        <p:spPr>
          <a:xfrm>
            <a:off x="1943100" y="86434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71AF92BA-74A9-7943-8C59-8263C072D59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3DC89F4-91CC-0C43-8219-0C382D49F8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D19CCF-B233-4646-AD5F-F0E50E2AD14A}"/>
              </a:ext>
            </a:extLst>
          </p:cNvPr>
          <p:cNvSpPr>
            <a:spLocks noGrp="1"/>
          </p:cNvSpPr>
          <p:nvPr>
            <p:ph type="title"/>
          </p:nvPr>
        </p:nvSpPr>
        <p:spPr>
          <a:xfrm>
            <a:off x="381000" y="1084552"/>
            <a:ext cx="8229600" cy="783936"/>
          </a:xfrm>
        </p:spPr>
        <p:txBody>
          <a:bodyPr/>
          <a:lstStyle/>
          <a:p>
            <a:r>
              <a:rPr lang="en-US" altLang="en-US" b="1"/>
              <a:t>Chapter 9 </a:t>
            </a:r>
            <a:r>
              <a:rPr lang="en-US" altLang="en-US" b="1" dirty="0"/>
              <a:t>Learning Objectives</a:t>
            </a:r>
            <a:r>
              <a:rPr lang="en-US" dirty="0"/>
              <a:t/>
            </a:r>
            <a:br>
              <a:rPr lang="en-US" dirty="0"/>
            </a:br>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Rectangle 7"/>
          <p:cNvSpPr/>
          <p:nvPr/>
        </p:nvSpPr>
        <p:spPr>
          <a:xfrm>
            <a:off x="685800" y="1964722"/>
            <a:ext cx="8153400" cy="3785652"/>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Describe current and long-term liabilities and their characteristics.</a:t>
            </a:r>
          </a:p>
          <a:p>
            <a:r>
              <a:rPr lang="en-US" sz="1600" b="1" dirty="0">
                <a:latin typeface="+mn-lt"/>
              </a:rPr>
              <a:t>C2  </a:t>
            </a:r>
            <a:r>
              <a:rPr lang="en-US" sz="1600" dirty="0">
                <a:latin typeface="+mn-lt"/>
              </a:rPr>
              <a:t>Identify and describe known current liabilities.</a:t>
            </a:r>
          </a:p>
          <a:p>
            <a:r>
              <a:rPr lang="en-US" sz="1600" b="1" dirty="0">
                <a:latin typeface="+mn-lt"/>
              </a:rPr>
              <a:t>C3</a:t>
            </a:r>
            <a:r>
              <a:rPr lang="en-US" sz="1600" dirty="0">
                <a:latin typeface="+mn-lt"/>
              </a:rPr>
              <a:t>  Explain how to account for contingent liabilities.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the times interest earned ratio and use it to analyze liabilities.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Prepare entries to account for short-term notes payable.</a:t>
            </a:r>
          </a:p>
          <a:p>
            <a:r>
              <a:rPr lang="en-US" sz="1600" b="1" dirty="0">
                <a:latin typeface="+mn-lt"/>
              </a:rPr>
              <a:t>P2  </a:t>
            </a:r>
            <a:r>
              <a:rPr lang="en-US" sz="1600" dirty="0">
                <a:latin typeface="+mn-lt"/>
              </a:rPr>
              <a:t>Compute and record </a:t>
            </a:r>
            <a:r>
              <a:rPr lang="en-US" sz="1600" i="1" dirty="0">
                <a:latin typeface="+mn-lt"/>
              </a:rPr>
              <a:t>employee</a:t>
            </a:r>
            <a:r>
              <a:rPr lang="en-US" sz="1600" dirty="0">
                <a:latin typeface="+mn-lt"/>
              </a:rPr>
              <a:t> payroll deductions and liabilities. </a:t>
            </a:r>
          </a:p>
          <a:p>
            <a:r>
              <a:rPr lang="en-US" sz="1600" b="1" dirty="0">
                <a:latin typeface="+mn-lt"/>
              </a:rPr>
              <a:t>P3  </a:t>
            </a:r>
            <a:r>
              <a:rPr lang="en-US" sz="1600" dirty="0">
                <a:latin typeface="+mn-lt"/>
              </a:rPr>
              <a:t>Compute and record </a:t>
            </a:r>
            <a:r>
              <a:rPr lang="en-US" sz="1600" i="1" dirty="0">
                <a:latin typeface="+mn-lt"/>
              </a:rPr>
              <a:t>employer</a:t>
            </a:r>
            <a:r>
              <a:rPr lang="en-US" sz="1600" dirty="0">
                <a:latin typeface="+mn-lt"/>
              </a:rPr>
              <a:t> payroll expenses and liabilities.</a:t>
            </a:r>
          </a:p>
          <a:p>
            <a:r>
              <a:rPr lang="en-US" sz="1600" b="1" dirty="0">
                <a:latin typeface="+mn-lt"/>
              </a:rPr>
              <a:t>P4</a:t>
            </a:r>
            <a:r>
              <a:rPr lang="en-US" sz="1600" dirty="0">
                <a:latin typeface="+mn-lt"/>
              </a:rPr>
              <a:t>  Account for estimated liabilities, including warranties and bonuses.</a:t>
            </a:r>
          </a:p>
          <a:p>
            <a:r>
              <a:rPr lang="en-US" sz="1600" b="1" dirty="0">
                <a:latin typeface="+mn-lt"/>
              </a:rPr>
              <a:t>P5</a:t>
            </a:r>
            <a:r>
              <a:rPr lang="en-US" sz="1600" dirty="0">
                <a:latin typeface="+mn-lt"/>
              </a:rPr>
              <a:t>  </a:t>
            </a:r>
            <a:r>
              <a:rPr lang="en-US" sz="1600" i="1" dirty="0">
                <a:latin typeface="+mn-lt"/>
              </a:rPr>
              <a:t>Appendix 9A </a:t>
            </a:r>
            <a:r>
              <a:rPr lang="en-US" sz="1600" dirty="0">
                <a:latin typeface="+mn-lt"/>
              </a:rPr>
              <a:t>– Identify and describe the details of payroll reports, records, and procedures.</a:t>
            </a:r>
          </a:p>
          <a:p>
            <a:r>
              <a:rPr lang="en-US" sz="1600" b="1" dirty="0">
                <a:latin typeface="+mn-lt"/>
              </a:rPr>
              <a:t>P6 </a:t>
            </a:r>
            <a:r>
              <a:rPr lang="en-US" sz="1600" dirty="0">
                <a:latin typeface="+mn-lt"/>
              </a:rPr>
              <a:t> </a:t>
            </a:r>
            <a:r>
              <a:rPr lang="en-US" sz="1600" i="1" dirty="0">
                <a:latin typeface="+mn-lt"/>
              </a:rPr>
              <a:t>Appendix 9B </a:t>
            </a:r>
            <a:r>
              <a:rPr lang="en-US" sz="1600" dirty="0">
                <a:latin typeface="+mn-lt"/>
              </a:rPr>
              <a:t>– Account for corporate income taxes.</a:t>
            </a:r>
          </a:p>
        </p:txBody>
      </p:sp>
      <p:sp>
        <p:nvSpPr>
          <p:cNvPr id="10" name="Rectangle 9">
            <a:extLst>
              <a:ext uri="{FF2B5EF4-FFF2-40B4-BE49-F238E27FC236}">
                <a16:creationId xmlns:a16="http://schemas.microsoft.com/office/drawing/2014/main" xmlns="" id="{D4BD3B32-2294-0349-B330-ED93621B99B4}"/>
              </a:ext>
            </a:extLst>
          </p:cNvPr>
          <p:cNvSpPr>
            <a:spLocks noGrp="1" noChangeArrowheads="1"/>
          </p:cNvSpPr>
          <p:nvPr/>
        </p:nvSpPr>
        <p:spPr bwMode="auto">
          <a:xfrm>
            <a:off x="64453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5A88A51-2861-3740-8AED-C034B66D5AEA}"/>
              </a:ext>
            </a:extLst>
          </p:cNvPr>
          <p:cNvSpPr txBox="1">
            <a:spLocks/>
          </p:cNvSpPr>
          <p:nvPr/>
        </p:nvSpPr>
        <p:spPr>
          <a:xfrm>
            <a:off x="66294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3752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457200" y="457200"/>
            <a:ext cx="8229600" cy="1219200"/>
          </a:xfrm>
        </p:spPr>
        <p:txBody>
          <a:bodyPr/>
          <a:lstStyle/>
          <a:p>
            <a:r>
              <a:rPr lang="en-US" altLang="en-US" b="1" dirty="0"/>
              <a:t>Payroll Liabilities</a:t>
            </a:r>
          </a:p>
        </p:txBody>
      </p:sp>
      <p:sp>
        <p:nvSpPr>
          <p:cNvPr id="74755" name="Rectangle 2"/>
          <p:cNvSpPr>
            <a:spLocks noGrp="1" noChangeArrowheads="1"/>
          </p:cNvSpPr>
          <p:nvPr>
            <p:ph type="body" sz="half" idx="4294967295"/>
          </p:nvPr>
        </p:nvSpPr>
        <p:spPr>
          <a:xfrm>
            <a:off x="685800" y="2057400"/>
            <a:ext cx="7772400" cy="2057400"/>
          </a:xfrm>
          <a:solidFill>
            <a:schemeClr val="accent3">
              <a:lumMod val="40000"/>
              <a:lumOff val="60000"/>
            </a:schemeClr>
          </a:solidFill>
        </p:spPr>
        <p:txBody>
          <a:bodyPr lIns="90488" tIns="44450" rIns="90488" bIns="44450"/>
          <a:lstStyle/>
          <a:p>
            <a:pPr algn="ctr">
              <a:buFont typeface="Wingdings" pitchFamily="-84" charset="2"/>
              <a:buNone/>
            </a:pPr>
            <a:r>
              <a:rPr lang="en-US" altLang="en-US" sz="3600" dirty="0">
                <a:solidFill>
                  <a:srgbClr val="0033CC"/>
                </a:solidFill>
                <a:cs typeface="Arial" charset="0"/>
              </a:rPr>
              <a:t> Payroll liabilities are from salaries and wages, employee benefits, and payroll taxes levied on the employer.</a:t>
            </a:r>
          </a:p>
          <a:p>
            <a:pPr algn="ctr">
              <a:buFont typeface="Wingdings" pitchFamily="-84" charset="2"/>
              <a:buNone/>
            </a:pPr>
            <a:endParaRPr lang="en-US" altLang="en-US" sz="3600" dirty="0">
              <a:solidFill>
                <a:srgbClr val="0033CC"/>
              </a:solidFill>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9" name="Rectangle 8">
            <a:extLst>
              <a:ext uri="{FF2B5EF4-FFF2-40B4-BE49-F238E27FC236}">
                <a16:creationId xmlns:a16="http://schemas.microsoft.com/office/drawing/2014/main" xmlns="" id="{9E85C9E5-DE3D-CE40-8F70-E8FF7C7E498A}"/>
              </a:ext>
            </a:extLst>
          </p:cNvPr>
          <p:cNvSpPr>
            <a:spLocks noGrp="1" noChangeArrowheads="1"/>
          </p:cNvSpPr>
          <p:nvPr/>
        </p:nvSpPr>
        <p:spPr bwMode="auto">
          <a:xfrm>
            <a:off x="6332717" y="639597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C5ED58E-6F52-384F-95A8-738FFCA1E3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637A2E-F1E1-4DAA-909F-372C8CD372D8}"/>
              </a:ext>
            </a:extLst>
          </p:cNvPr>
          <p:cNvPicPr>
            <a:picLocks noChangeAspect="1"/>
          </p:cNvPicPr>
          <p:nvPr/>
        </p:nvPicPr>
        <p:blipFill>
          <a:blip r:embed="rId3"/>
          <a:stretch>
            <a:fillRect/>
          </a:stretch>
        </p:blipFill>
        <p:spPr>
          <a:xfrm>
            <a:off x="677545" y="1914744"/>
            <a:ext cx="7399655" cy="3495456"/>
          </a:xfrm>
          <a:prstGeom prst="rect">
            <a:avLst/>
          </a:prstGeom>
        </p:spPr>
      </p:pic>
      <p:sp>
        <p:nvSpPr>
          <p:cNvPr id="75778" name="Rectangle 2"/>
          <p:cNvSpPr>
            <a:spLocks noGrp="1" noChangeArrowheads="1"/>
          </p:cNvSpPr>
          <p:nvPr>
            <p:ph type="title"/>
          </p:nvPr>
        </p:nvSpPr>
        <p:spPr/>
        <p:txBody>
          <a:bodyPr/>
          <a:lstStyle/>
          <a:p>
            <a:r>
              <a:rPr lang="en-US" altLang="en-US" b="1" dirty="0"/>
              <a:t>Employee Payroll Deductions</a:t>
            </a:r>
          </a:p>
        </p:txBody>
      </p:sp>
      <p:sp>
        <p:nvSpPr>
          <p:cNvPr id="32" name="Down Arrow 31"/>
          <p:cNvSpPr/>
          <p:nvPr/>
        </p:nvSpPr>
        <p:spPr>
          <a:xfrm rot="13491017">
            <a:off x="448257" y="5339952"/>
            <a:ext cx="533400" cy="84303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9" name="TextBox 8"/>
          <p:cNvSpPr txBox="1"/>
          <p:nvPr/>
        </p:nvSpPr>
        <p:spPr>
          <a:xfrm>
            <a:off x="7805530" y="1487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9.3</a:t>
            </a:r>
          </a:p>
        </p:txBody>
      </p:sp>
      <p:sp>
        <p:nvSpPr>
          <p:cNvPr id="11" name="Rectangle 10">
            <a:extLst>
              <a:ext uri="{FF2B5EF4-FFF2-40B4-BE49-F238E27FC236}">
                <a16:creationId xmlns:a16="http://schemas.microsoft.com/office/drawing/2014/main" xmlns="" id="{0D3B2100-4BB4-5342-BE94-329823799DC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9D393EE-26B1-CE44-BE12-53483D74B67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from="(-#ppt_w/2)" to="(#ppt_x)" calcmode="lin" valueType="num">
                                      <p:cBhvr>
                                        <p:cTn id="7" dur="600" fill="hold">
                                          <p:stCondLst>
                                            <p:cond delay="0"/>
                                          </p:stCondLst>
                                        </p:cTn>
                                        <p:tgtEl>
                                          <p:spTgt spid="32"/>
                                        </p:tgtEl>
                                        <p:attrNameLst>
                                          <p:attrName>ppt_x</p:attrName>
                                        </p:attrNameLst>
                                      </p:cBhvr>
                                    </p:anim>
                                    <p:anim from="0" to="-1.0" calcmode="lin" valueType="num">
                                      <p:cBhvr>
                                        <p:cTn id="8" dur="200" decel="50000" autoRev="1" fill="hold">
                                          <p:stCondLst>
                                            <p:cond delay="600"/>
                                          </p:stCondLst>
                                        </p:cTn>
                                        <p:tgtEl>
                                          <p:spTgt spid="32"/>
                                        </p:tgtEl>
                                        <p:attrNameLst>
                                          <p:attrName>xshear</p:attrName>
                                        </p:attrNameLst>
                                      </p:cBhvr>
                                    </p:anim>
                                    <p:animScale>
                                      <p:cBhvr>
                                        <p:cTn id="9" dur="200" decel="100000" autoRev="1" fill="hold">
                                          <p:stCondLst>
                                            <p:cond delay="600"/>
                                          </p:stCondLst>
                                        </p:cTn>
                                        <p:tgtEl>
                                          <p:spTgt spid="32"/>
                                        </p:tgtEl>
                                      </p:cBhvr>
                                      <p:from x="100000" y="100000"/>
                                      <p:to x="80000" y="100000"/>
                                    </p:animScale>
                                    <p:anim by="(#ppt_h/3+#ppt_w*0.1)" calcmode="lin" valueType="num">
                                      <p:cBhvr additive="sum">
                                        <p:cTn id="10" dur="200" decel="100000" autoRev="1" fill="hold">
                                          <p:stCondLst>
                                            <p:cond delay="600"/>
                                          </p:stCondLst>
                                        </p:cTn>
                                        <p:tgtEl>
                                          <p:spTgt spid="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ChangeArrowheads="1"/>
          </p:cNvSpPr>
          <p:nvPr/>
        </p:nvSpPr>
        <p:spPr bwMode="auto">
          <a:xfrm>
            <a:off x="457200" y="4753363"/>
            <a:ext cx="8229600" cy="951543"/>
          </a:xfrm>
          <a:prstGeom prst="rect">
            <a:avLst/>
          </a:prstGeom>
          <a:solidFill>
            <a:schemeClr val="accent3">
              <a:lumMod val="40000"/>
              <a:lumOff val="60000"/>
            </a:schemeClr>
          </a:solidFill>
          <a:ln w="28575">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solidFill>
                  <a:srgbClr val="5A160B"/>
                </a:solidFill>
                <a:ea typeface="ＭＳ Ｐゴシック" pitchFamily="-84" charset="-128"/>
              </a:rPr>
              <a:t>Employers must pay withheld taxes to</a:t>
            </a:r>
            <a:br>
              <a:rPr lang="en-US" altLang="en-US" sz="2800" b="1" dirty="0">
                <a:solidFill>
                  <a:srgbClr val="5A160B"/>
                </a:solidFill>
                <a:ea typeface="ＭＳ Ｐゴシック" pitchFamily="-84" charset="-128"/>
              </a:rPr>
            </a:br>
            <a:r>
              <a:rPr lang="en-US" altLang="en-US" sz="2800" b="1" dirty="0">
                <a:solidFill>
                  <a:srgbClr val="5A160B"/>
                </a:solidFill>
                <a:ea typeface="ＭＳ Ｐゴシック" pitchFamily="-84" charset="-128"/>
              </a:rPr>
              <a:t>the Internal Revenue Service (IRS).</a:t>
            </a:r>
          </a:p>
        </p:txBody>
      </p:sp>
      <p:grpSp>
        <p:nvGrpSpPr>
          <p:cNvPr id="2" name="Group 11"/>
          <p:cNvGrpSpPr>
            <a:grpSpLocks/>
          </p:cNvGrpSpPr>
          <p:nvPr/>
        </p:nvGrpSpPr>
        <p:grpSpPr bwMode="auto">
          <a:xfrm>
            <a:off x="525463" y="2324102"/>
            <a:ext cx="3733800" cy="2152494"/>
            <a:chOff x="457200" y="3644900"/>
            <a:chExt cx="3733800" cy="2153560"/>
          </a:xfrm>
        </p:grpSpPr>
        <p:sp>
          <p:nvSpPr>
            <p:cNvPr id="76810" name="Rectangle 2"/>
            <p:cNvSpPr>
              <a:spLocks noChangeArrowheads="1"/>
            </p:cNvSpPr>
            <p:nvPr/>
          </p:nvSpPr>
          <p:spPr bwMode="auto">
            <a:xfrm>
              <a:off x="457200" y="3644900"/>
              <a:ext cx="3733800" cy="82884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 </a:t>
              </a:r>
            </a:p>
            <a:p>
              <a:pPr algn="ctr">
                <a:spcBef>
                  <a:spcPts val="0"/>
                </a:spcBef>
              </a:pPr>
              <a:r>
                <a:rPr lang="en-US" altLang="en-US" sz="2400" b="1" dirty="0">
                  <a:solidFill>
                    <a:srgbClr val="0033CC"/>
                  </a:solidFill>
                  <a:ea typeface="ＭＳ Ｐゴシック" pitchFamily="-84" charset="-128"/>
                </a:rPr>
                <a:t>Social Security</a:t>
              </a:r>
            </a:p>
          </p:txBody>
        </p:sp>
        <p:sp>
          <p:nvSpPr>
            <p:cNvPr id="76811" name="Rectangle 4"/>
            <p:cNvSpPr>
              <a:spLocks noChangeArrowheads="1"/>
            </p:cNvSpPr>
            <p:nvPr/>
          </p:nvSpPr>
          <p:spPr bwMode="auto">
            <a:xfrm>
              <a:off x="612775" y="4600103"/>
              <a:ext cx="3578225" cy="119835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5A160B"/>
                  </a:solidFill>
                  <a:ea typeface="ＭＳ Ｐゴシック" pitchFamily="-84" charset="-128"/>
                </a:rPr>
                <a:t>2020:  6.2% of the </a:t>
              </a:r>
            </a:p>
            <a:p>
              <a:pPr algn="ctr">
                <a:spcBef>
                  <a:spcPts val="0"/>
                </a:spcBef>
              </a:pPr>
              <a:r>
                <a:rPr lang="en-US" altLang="en-US" sz="2400" b="1" dirty="0">
                  <a:solidFill>
                    <a:srgbClr val="5A160B"/>
                  </a:solidFill>
                  <a:ea typeface="ＭＳ Ｐゴシック" pitchFamily="-84" charset="-128"/>
                </a:rPr>
                <a:t>first $137,700 earned </a:t>
              </a:r>
            </a:p>
            <a:p>
              <a:pPr algn="ctr">
                <a:spcBef>
                  <a:spcPts val="0"/>
                </a:spcBef>
              </a:pPr>
              <a:r>
                <a:rPr lang="en-US" altLang="en-US" sz="2400" b="1" dirty="0">
                  <a:solidFill>
                    <a:srgbClr val="5A160B"/>
                  </a:solidFill>
                  <a:ea typeface="ＭＳ Ｐゴシック" pitchFamily="-84" charset="-128"/>
                </a:rPr>
                <a:t>in the year.</a:t>
              </a:r>
            </a:p>
          </p:txBody>
        </p:sp>
      </p:grpSp>
      <p:sp>
        <p:nvSpPr>
          <p:cNvPr id="76804" name="Rectangle 8"/>
          <p:cNvSpPr>
            <a:spLocks noGrp="1" noChangeArrowheads="1"/>
          </p:cNvSpPr>
          <p:nvPr>
            <p:ph type="title"/>
          </p:nvPr>
        </p:nvSpPr>
        <p:spPr>
          <a:xfrm>
            <a:off x="457200" y="457200"/>
            <a:ext cx="8229600" cy="1066800"/>
          </a:xfrm>
        </p:spPr>
        <p:txBody>
          <a:bodyPr/>
          <a:lstStyle/>
          <a:p>
            <a:r>
              <a:rPr lang="en-US" altLang="en-US" b="1" dirty="0"/>
              <a:t>Employee FICA Taxes</a:t>
            </a:r>
          </a:p>
        </p:txBody>
      </p:sp>
      <p:sp>
        <p:nvSpPr>
          <p:cNvPr id="76805" name="Text Box 9"/>
          <p:cNvSpPr txBox="1">
            <a:spLocks noChangeArrowheads="1"/>
          </p:cNvSpPr>
          <p:nvPr/>
        </p:nvSpPr>
        <p:spPr bwMode="auto">
          <a:xfrm>
            <a:off x="762000" y="1524000"/>
            <a:ext cx="7562850" cy="523875"/>
          </a:xfrm>
          <a:prstGeom prst="rect">
            <a:avLst/>
          </a:prstGeom>
          <a:noFill/>
          <a:ln w="12700">
            <a:noFill/>
            <a:miter lim="800000"/>
            <a:headEnd/>
            <a:tailEnd/>
          </a:ln>
        </p:spPr>
        <p:txBody>
          <a:bodyPr wrap="none">
            <a:spAutoFit/>
          </a:bodyPr>
          <a:lstStyle/>
          <a:p>
            <a:r>
              <a:rPr lang="en-US" altLang="en-US" sz="2800" b="1" dirty="0">
                <a:solidFill>
                  <a:srgbClr val="5A160B"/>
                </a:solidFill>
                <a:ea typeface="ＭＳ Ｐゴシック" pitchFamily="-84" charset="-128"/>
              </a:rPr>
              <a:t>Federal Insurance Contributions Act (FICA)</a:t>
            </a:r>
          </a:p>
        </p:txBody>
      </p:sp>
      <p:grpSp>
        <p:nvGrpSpPr>
          <p:cNvPr id="3" name="Group 12"/>
          <p:cNvGrpSpPr>
            <a:grpSpLocks/>
          </p:cNvGrpSpPr>
          <p:nvPr/>
        </p:nvGrpSpPr>
        <p:grpSpPr bwMode="auto">
          <a:xfrm>
            <a:off x="4800600" y="2324099"/>
            <a:ext cx="3657600" cy="2113682"/>
            <a:chOff x="5105400" y="3657600"/>
            <a:chExt cx="3657600" cy="2114738"/>
          </a:xfrm>
        </p:grpSpPr>
        <p:sp>
          <p:nvSpPr>
            <p:cNvPr id="76808" name="Rectangle 3"/>
            <p:cNvSpPr>
              <a:spLocks noChangeArrowheads="1"/>
            </p:cNvSpPr>
            <p:nvPr/>
          </p:nvSpPr>
          <p:spPr bwMode="auto">
            <a:xfrm>
              <a:off x="5105400" y="3657600"/>
              <a:ext cx="3657600" cy="82884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a:t>
              </a:r>
              <a:r>
                <a:rPr lang="en-US" altLang="en-US" sz="2400" dirty="0">
                  <a:ea typeface="ＭＳ Ｐゴシック" pitchFamily="-84" charset="-128"/>
                </a:rPr>
                <a:t> </a:t>
              </a:r>
            </a:p>
            <a:p>
              <a:pPr algn="ctr">
                <a:spcBef>
                  <a:spcPts val="0"/>
                </a:spcBef>
              </a:pPr>
              <a:r>
                <a:rPr lang="en-US" altLang="en-US" sz="2400" b="1" dirty="0">
                  <a:solidFill>
                    <a:srgbClr val="0033CC"/>
                  </a:solidFill>
                  <a:ea typeface="ＭＳ Ｐゴシック" pitchFamily="-84" charset="-128"/>
                </a:rPr>
                <a:t>Medicare</a:t>
              </a:r>
            </a:p>
          </p:txBody>
        </p:sp>
        <p:sp>
          <p:nvSpPr>
            <p:cNvPr id="76809" name="Rectangle 5"/>
            <p:cNvSpPr>
              <a:spLocks noChangeArrowheads="1"/>
            </p:cNvSpPr>
            <p:nvPr/>
          </p:nvSpPr>
          <p:spPr bwMode="auto">
            <a:xfrm>
              <a:off x="5184775" y="4573976"/>
              <a:ext cx="3578225" cy="1198362"/>
            </a:xfrm>
            <a:prstGeom prst="rect">
              <a:avLst/>
            </a:prstGeom>
            <a:noFill/>
            <a:ln w="12700">
              <a:noFill/>
              <a:miter lim="800000"/>
              <a:headEnd/>
              <a:tailEnd/>
            </a:ln>
          </p:spPr>
          <p:txBody>
            <a:bodyPr lIns="90488" tIns="44450" rIns="90488" bIns="44450">
              <a:spAutoFit/>
            </a:bodyPr>
            <a:lstStyle/>
            <a:p>
              <a:pPr algn="ctr">
                <a:spcBef>
                  <a:spcPts val="0"/>
                </a:spcBef>
              </a:pPr>
              <a:r>
                <a:rPr lang="en-US" altLang="en-US" sz="2400" b="1" dirty="0">
                  <a:solidFill>
                    <a:srgbClr val="5A160B"/>
                  </a:solidFill>
                  <a:ea typeface="ＭＳ Ｐゴシック" pitchFamily="-84" charset="-128"/>
                </a:rPr>
                <a:t>2020:  1.45% of </a:t>
              </a:r>
            </a:p>
            <a:p>
              <a:pPr algn="ctr">
                <a:spcBef>
                  <a:spcPts val="0"/>
                </a:spcBef>
              </a:pPr>
              <a:r>
                <a:rPr lang="en-US" altLang="en-US" sz="2400" b="1" u="sng" dirty="0">
                  <a:solidFill>
                    <a:srgbClr val="5A160B"/>
                  </a:solidFill>
                  <a:ea typeface="ＭＳ Ｐゴシック" pitchFamily="-84" charset="-128"/>
                </a:rPr>
                <a:t>all</a:t>
              </a:r>
              <a:r>
                <a:rPr lang="en-US" altLang="en-US" sz="2400" b="1" dirty="0">
                  <a:solidFill>
                    <a:srgbClr val="5A160B"/>
                  </a:solidFill>
                  <a:ea typeface="ＭＳ Ｐゴシック" pitchFamily="-84" charset="-128"/>
                </a:rPr>
                <a:t> wages earned </a:t>
              </a:r>
            </a:p>
            <a:p>
              <a:pPr algn="ctr">
                <a:spcBef>
                  <a:spcPts val="0"/>
                </a:spcBef>
              </a:pPr>
              <a:r>
                <a:rPr lang="en-US" altLang="en-US" sz="2400" b="1" dirty="0">
                  <a:solidFill>
                    <a:srgbClr val="5A160B"/>
                  </a:solidFill>
                  <a:ea typeface="ＭＳ Ｐゴシック" pitchFamily="-84" charset="-128"/>
                </a:rPr>
                <a:t>in the year.</a:t>
              </a:r>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6" name="Rectangle 15">
            <a:extLst>
              <a:ext uri="{FF2B5EF4-FFF2-40B4-BE49-F238E27FC236}">
                <a16:creationId xmlns:a16="http://schemas.microsoft.com/office/drawing/2014/main" xmlns="" id="{693DB9D1-2EBF-2D44-9B93-4E1D4F2D0889}"/>
              </a:ext>
            </a:extLst>
          </p:cNvPr>
          <p:cNvSpPr>
            <a:spLocks noGrp="1" noChangeArrowheads="1"/>
          </p:cNvSpPr>
          <p:nvPr/>
        </p:nvSpPr>
        <p:spPr bwMode="auto">
          <a:xfrm>
            <a:off x="6321143" y="63818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1A15A4BF-881C-B44C-BC78-D3585356ECC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p:cTn id="19" dur="1000" fill="hold"/>
                                        <p:tgtEl>
                                          <p:spTgt spid="46086"/>
                                        </p:tgtEl>
                                        <p:attrNameLst>
                                          <p:attrName>ppt_w</p:attrName>
                                        </p:attrNameLst>
                                      </p:cBhvr>
                                      <p:tavLst>
                                        <p:tav tm="0">
                                          <p:val>
                                            <p:strVal val="#ppt_w*0.70"/>
                                          </p:val>
                                        </p:tav>
                                        <p:tav tm="100000">
                                          <p:val>
                                            <p:strVal val="#ppt_w"/>
                                          </p:val>
                                        </p:tav>
                                      </p:tavLst>
                                    </p:anim>
                                    <p:anim calcmode="lin" valueType="num">
                                      <p:cBhvr>
                                        <p:cTn id="20" dur="1000" fill="hold"/>
                                        <p:tgtEl>
                                          <p:spTgt spid="46086"/>
                                        </p:tgtEl>
                                        <p:attrNameLst>
                                          <p:attrName>ppt_h</p:attrName>
                                        </p:attrNameLst>
                                      </p:cBhvr>
                                      <p:tavLst>
                                        <p:tav tm="0">
                                          <p:val>
                                            <p:strVal val="#ppt_h"/>
                                          </p:val>
                                        </p:tav>
                                        <p:tav tm="100000">
                                          <p:val>
                                            <p:strVal val="#ppt_h"/>
                                          </p:val>
                                        </p:tav>
                                      </p:tavLst>
                                    </p:anim>
                                    <p:animEffect transition="in" filter="fade">
                                      <p:cBhvr>
                                        <p:cTn id="21"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04800" y="2895600"/>
            <a:ext cx="8534400"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5A160B"/>
                </a:solidFill>
                <a:ea typeface="ＭＳ Ｐゴシック" pitchFamily="-84" charset="-128"/>
              </a:rPr>
              <a:t>Amounts withheld depend on the employee’s earnings, tax rates, and number of withholding allowances.</a:t>
            </a:r>
          </a:p>
        </p:txBody>
      </p:sp>
      <p:sp>
        <p:nvSpPr>
          <p:cNvPr id="50180" name="Rectangle 4"/>
          <p:cNvSpPr>
            <a:spLocks noChangeArrowheads="1"/>
          </p:cNvSpPr>
          <p:nvPr/>
        </p:nvSpPr>
        <p:spPr bwMode="auto">
          <a:xfrm>
            <a:off x="457199" y="4038600"/>
            <a:ext cx="8382001" cy="828432"/>
          </a:xfrm>
          <a:prstGeom prst="rect">
            <a:avLst/>
          </a:prstGeom>
          <a:solidFill>
            <a:schemeClr val="accent3">
              <a:lumMod val="40000"/>
              <a:lumOff val="60000"/>
            </a:schemeClr>
          </a:solidFill>
          <a:ln w="28575">
            <a:solidFill>
              <a:schemeClr val="tx1">
                <a:lumMod val="95000"/>
                <a:lumOff val="5000"/>
              </a:schemeClr>
            </a:solidFill>
            <a:miter lim="800000"/>
            <a:headEnd/>
            <a:tailEnd/>
          </a:ln>
          <a:effectLst/>
        </p:spPr>
        <p:txBody>
          <a:bodyPr wrap="square" lIns="90488" tIns="44450" rIns="90488" bIns="44450">
            <a:spAutoFit/>
          </a:bodyPr>
          <a:lstStyle/>
          <a:p>
            <a:pPr algn="ctr">
              <a:spcBef>
                <a:spcPct val="50000"/>
              </a:spcBef>
              <a:defRPr/>
            </a:pPr>
            <a:r>
              <a:rPr lang="en-US" sz="2400" b="1" dirty="0">
                <a:solidFill>
                  <a:srgbClr val="5A160B"/>
                </a:solidFill>
              </a:rPr>
              <a:t>Employers must pay the taxes withheld from employees’ gross pay to the appropriate government agency.</a:t>
            </a:r>
          </a:p>
        </p:txBody>
      </p:sp>
      <p:sp>
        <p:nvSpPr>
          <p:cNvPr id="77828" name="Rectangle 6"/>
          <p:cNvSpPr>
            <a:spLocks noChangeArrowheads="1"/>
          </p:cNvSpPr>
          <p:nvPr/>
        </p:nvSpPr>
        <p:spPr bwMode="auto">
          <a:xfrm>
            <a:off x="2133600" y="1676400"/>
            <a:ext cx="1874838"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Federal Income Tax</a:t>
            </a:r>
          </a:p>
        </p:txBody>
      </p:sp>
      <p:sp>
        <p:nvSpPr>
          <p:cNvPr id="77829" name="Rectangle 8"/>
          <p:cNvSpPr>
            <a:spLocks noGrp="1" noChangeArrowheads="1"/>
          </p:cNvSpPr>
          <p:nvPr>
            <p:ph type="title"/>
          </p:nvPr>
        </p:nvSpPr>
        <p:spPr>
          <a:xfrm>
            <a:off x="457200" y="533400"/>
            <a:ext cx="8229600" cy="1066800"/>
          </a:xfrm>
        </p:spPr>
        <p:txBody>
          <a:bodyPr/>
          <a:lstStyle/>
          <a:p>
            <a:r>
              <a:rPr lang="en-US" altLang="en-US" b="1" dirty="0"/>
              <a:t>Employee Income Tax</a:t>
            </a:r>
          </a:p>
        </p:txBody>
      </p:sp>
      <p:sp>
        <p:nvSpPr>
          <p:cNvPr id="77830" name="Rectangle 7"/>
          <p:cNvSpPr>
            <a:spLocks noChangeArrowheads="1"/>
          </p:cNvSpPr>
          <p:nvPr/>
        </p:nvSpPr>
        <p:spPr bwMode="auto">
          <a:xfrm>
            <a:off x="4725988" y="1708150"/>
            <a:ext cx="2665412" cy="8270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State and Local Income Taxes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2" name="Rectangle 11">
            <a:extLst>
              <a:ext uri="{FF2B5EF4-FFF2-40B4-BE49-F238E27FC236}">
                <a16:creationId xmlns:a16="http://schemas.microsoft.com/office/drawing/2014/main" xmlns="" id="{402BEE79-0E00-0948-AEFB-64C962A2541B}"/>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AF6A4C8-8031-2543-A47C-4BAF80D520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1000" fill="hold"/>
                                        <p:tgtEl>
                                          <p:spTgt spid="50180"/>
                                        </p:tgtEl>
                                        <p:attrNameLst>
                                          <p:attrName>ppt_w</p:attrName>
                                        </p:attrNameLst>
                                      </p:cBhvr>
                                      <p:tavLst>
                                        <p:tav tm="0">
                                          <p:val>
                                            <p:strVal val="#ppt_w*0.70"/>
                                          </p:val>
                                        </p:tav>
                                        <p:tav tm="100000">
                                          <p:val>
                                            <p:strVal val="#ppt_w"/>
                                          </p:val>
                                        </p:tav>
                                      </p:tavLst>
                                    </p:anim>
                                    <p:anim calcmode="lin" valueType="num">
                                      <p:cBhvr>
                                        <p:cTn id="14" dur="1000" fill="hold"/>
                                        <p:tgtEl>
                                          <p:spTgt spid="50180"/>
                                        </p:tgtEl>
                                        <p:attrNameLst>
                                          <p:attrName>ppt_h</p:attrName>
                                        </p:attrNameLst>
                                      </p:cBhvr>
                                      <p:tavLst>
                                        <p:tav tm="0">
                                          <p:val>
                                            <p:strVal val="#ppt_h"/>
                                          </p:val>
                                        </p:tav>
                                        <p:tav tm="100000">
                                          <p:val>
                                            <p:strVal val="#ppt_h"/>
                                          </p:val>
                                        </p:tav>
                                      </p:tavLst>
                                    </p:anim>
                                    <p:animEffect transition="in" filter="fade">
                                      <p:cBhvr>
                                        <p:cTn id="15"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01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04800" y="4038600"/>
            <a:ext cx="3581400" cy="118745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32771" name="Rectangle 3"/>
          <p:cNvSpPr>
            <a:spLocks noChangeArrowheads="1"/>
          </p:cNvSpPr>
          <p:nvPr/>
        </p:nvSpPr>
        <p:spPr bwMode="auto">
          <a:xfrm>
            <a:off x="304800" y="1752600"/>
            <a:ext cx="85344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Amounts withheld depend on the employee’s request.</a:t>
            </a:r>
          </a:p>
        </p:txBody>
      </p:sp>
      <p:sp>
        <p:nvSpPr>
          <p:cNvPr id="32772" name="Rectangle 4"/>
          <p:cNvSpPr>
            <a:spLocks noChangeArrowheads="1"/>
          </p:cNvSpPr>
          <p:nvPr/>
        </p:nvSpPr>
        <p:spPr bwMode="auto">
          <a:xfrm>
            <a:off x="447675" y="4059238"/>
            <a:ext cx="8315325" cy="863600"/>
          </a:xfrm>
          <a:prstGeom prst="rect">
            <a:avLst/>
          </a:prstGeom>
          <a:solidFill>
            <a:schemeClr val="accent3">
              <a:lumMod val="20000"/>
              <a:lumOff val="80000"/>
            </a:schemeClr>
          </a:solidFill>
          <a:ln w="12700">
            <a:solidFill>
              <a:schemeClr val="tx1"/>
            </a:solidFill>
            <a:miter lim="800000"/>
            <a:headEnd/>
            <a:tailEnd/>
          </a:ln>
        </p:spPr>
        <p:txBody>
          <a:bodyPr lIns="90488" tIns="44450" rIns="90488" bIns="44450">
            <a:spAutoFit/>
          </a:bodyPr>
          <a:lstStyle/>
          <a:p>
            <a:pPr algn="ctr">
              <a:spcBef>
                <a:spcPct val="50000"/>
              </a:spcBef>
              <a:defRPr/>
            </a:pPr>
            <a:r>
              <a:rPr lang="en-US" sz="2500" b="1" dirty="0">
                <a:solidFill>
                  <a:srgbClr val="663300"/>
                </a:solidFill>
              </a:rPr>
              <a:t>Employers owe voluntary amounts withheld from employees’ gross pay to the designated agency.</a:t>
            </a:r>
          </a:p>
        </p:txBody>
      </p:sp>
      <p:sp>
        <p:nvSpPr>
          <p:cNvPr id="32773" name="Rectangle 6"/>
          <p:cNvSpPr>
            <a:spLocks noChangeArrowheads="1"/>
          </p:cNvSpPr>
          <p:nvPr/>
        </p:nvSpPr>
        <p:spPr bwMode="auto">
          <a:xfrm>
            <a:off x="304800" y="2667000"/>
            <a:ext cx="8610600" cy="1197764"/>
          </a:xfrm>
          <a:prstGeom prst="rect">
            <a:avLst/>
          </a:prstGeom>
          <a:solidFill>
            <a:schemeClr val="accent3">
              <a:lumMod val="40000"/>
              <a:lumOff val="60000"/>
            </a:schemeClr>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Examples include charitable giving, medical and life insurance premiums, pension contributions, and union dues.</a:t>
            </a:r>
          </a:p>
        </p:txBody>
      </p:sp>
      <p:sp>
        <p:nvSpPr>
          <p:cNvPr id="78854" name="Rectangle 7"/>
          <p:cNvSpPr>
            <a:spLocks noGrp="1" noChangeArrowheads="1"/>
          </p:cNvSpPr>
          <p:nvPr>
            <p:ph type="title"/>
          </p:nvPr>
        </p:nvSpPr>
        <p:spPr>
          <a:xfrm>
            <a:off x="457200" y="457200"/>
            <a:ext cx="8229600" cy="1295400"/>
          </a:xfrm>
        </p:spPr>
        <p:txBody>
          <a:bodyPr/>
          <a:lstStyle/>
          <a:p>
            <a:r>
              <a:rPr lang="en-US" altLang="en-US" b="1" dirty="0"/>
              <a:t>Employee Voluntary Deductions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2" name="Rectangle 11">
            <a:extLst>
              <a:ext uri="{FF2B5EF4-FFF2-40B4-BE49-F238E27FC236}">
                <a16:creationId xmlns:a16="http://schemas.microsoft.com/office/drawing/2014/main" xmlns="" id="{A3960C5C-02A7-C34C-943D-C53F05A59BE5}"/>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614AA9D-8F6B-584D-9187-2CBFBC1A3E4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dissolve">
                                      <p:cBhvr>
                                        <p:cTn id="1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animBg="1"/>
      <p:bldP spid="327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26504" y="1260220"/>
            <a:ext cx="8759825" cy="9429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b="1" dirty="0">
                <a:solidFill>
                  <a:srgbClr val="0033CC"/>
                </a:solidFill>
                <a:ea typeface="ＭＳ Ｐゴシック" pitchFamily="-84" charset="-128"/>
              </a:rPr>
              <a:t>An entry to record payroll expenses and deductions for an employee might look like this:</a:t>
            </a:r>
          </a:p>
        </p:txBody>
      </p:sp>
      <p:sp>
        <p:nvSpPr>
          <p:cNvPr id="79875" name="Title 7"/>
          <p:cNvSpPr>
            <a:spLocks noGrp="1"/>
          </p:cNvSpPr>
          <p:nvPr>
            <p:ph type="title"/>
          </p:nvPr>
        </p:nvSpPr>
        <p:spPr>
          <a:xfrm>
            <a:off x="73025" y="533400"/>
            <a:ext cx="8994775" cy="728662"/>
          </a:xfrm>
        </p:spPr>
        <p:txBody>
          <a:bodyPr/>
          <a:lstStyle/>
          <a:p>
            <a:r>
              <a:rPr lang="en-US" altLang="en-US" b="1" dirty="0"/>
              <a:t>Recording Employee Payroll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1" name="Rectangle 2"/>
          <p:cNvSpPr>
            <a:spLocks noChangeArrowheads="1"/>
          </p:cNvSpPr>
          <p:nvPr/>
        </p:nvSpPr>
        <p:spPr bwMode="auto">
          <a:xfrm>
            <a:off x="135291" y="4545281"/>
            <a:ext cx="8759825" cy="52065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b="1" dirty="0">
                <a:solidFill>
                  <a:srgbClr val="0033CC"/>
                </a:solidFill>
                <a:ea typeface="ＭＳ Ｐゴシック" pitchFamily="-84" charset="-128"/>
              </a:rPr>
              <a:t>Journal entry to record cash payment:</a:t>
            </a:r>
          </a:p>
        </p:txBody>
      </p:sp>
      <p:pic>
        <p:nvPicPr>
          <p:cNvPr id="5" name="Picture 4">
            <a:extLst>
              <a:ext uri="{FF2B5EF4-FFF2-40B4-BE49-F238E27FC236}">
                <a16:creationId xmlns:a16="http://schemas.microsoft.com/office/drawing/2014/main" xmlns="" id="{A98D79C9-8109-49D7-9787-97AF46B2E5D5}"/>
              </a:ext>
            </a:extLst>
          </p:cNvPr>
          <p:cNvPicPr>
            <a:picLocks noChangeAspect="1"/>
          </p:cNvPicPr>
          <p:nvPr/>
        </p:nvPicPr>
        <p:blipFill>
          <a:blip r:embed="rId3"/>
          <a:stretch>
            <a:fillRect/>
          </a:stretch>
        </p:blipFill>
        <p:spPr>
          <a:xfrm>
            <a:off x="352652" y="5199367"/>
            <a:ext cx="8451422" cy="954645"/>
          </a:xfrm>
          <a:prstGeom prst="rect">
            <a:avLst/>
          </a:prstGeom>
        </p:spPr>
      </p:pic>
      <p:sp>
        <p:nvSpPr>
          <p:cNvPr id="12" name="Rectangle 11">
            <a:extLst>
              <a:ext uri="{FF2B5EF4-FFF2-40B4-BE49-F238E27FC236}">
                <a16:creationId xmlns:a16="http://schemas.microsoft.com/office/drawing/2014/main" xmlns="" id="{37C1FDDC-F40F-5941-83DD-036BF41E3E1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61B8A3D-6970-9F43-B396-78A799CBF2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F515864-22EA-4C09-842F-A89FCF89E11C}"/>
              </a:ext>
            </a:extLst>
          </p:cNvPr>
          <p:cNvPicPr>
            <a:picLocks noChangeAspect="1"/>
          </p:cNvPicPr>
          <p:nvPr/>
        </p:nvPicPr>
        <p:blipFill>
          <a:blip r:embed="rId4"/>
          <a:stretch>
            <a:fillRect/>
          </a:stretch>
        </p:blipFill>
        <p:spPr>
          <a:xfrm>
            <a:off x="813086" y="2259871"/>
            <a:ext cx="7676744" cy="2338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left)">
                                      <p:cBhvr>
                                        <p:cTn id="7" dur="500"/>
                                        <p:tgtEl>
                                          <p:spTgt spid="1229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19" y="1768178"/>
            <a:ext cx="7315200" cy="3124200"/>
          </a:xfrm>
        </p:spPr>
        <p:txBody>
          <a:bodyPr/>
          <a:lstStyle/>
          <a:p>
            <a:r>
              <a:rPr lang="en-US" altLang="en-US" dirty="0"/>
              <a:t/>
            </a:r>
            <a:br>
              <a:rPr lang="en-US" altLang="en-US" dirty="0"/>
            </a:br>
            <a:r>
              <a:rPr lang="en-US" altLang="en-US" dirty="0"/>
              <a:t/>
            </a:r>
            <a:br>
              <a:rPr lang="en-US" altLang="en-US" dirty="0"/>
            </a:br>
            <a:r>
              <a:rPr lang="en-US" dirty="0"/>
              <a:t>Compute and record </a:t>
            </a:r>
            <a:r>
              <a:rPr lang="en-US" i="1" dirty="0"/>
              <a:t>employer</a:t>
            </a:r>
            <a:r>
              <a:rPr lang="en-US" dirty="0"/>
              <a:t> payroll expenses and liabilities.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7869" y="5074692"/>
            <a:ext cx="7315200" cy="87313"/>
          </a:xfrm>
          <a:prstGeom prst="rect">
            <a:avLst/>
          </a:prstGeom>
          <a:noFill/>
          <a:ln w="9525">
            <a:noFill/>
            <a:miter lim="800000"/>
            <a:headEnd/>
            <a:tailEnd/>
          </a:ln>
        </p:spPr>
      </p:pic>
      <p:sp>
        <p:nvSpPr>
          <p:cNvPr id="8" name="TextBox 7"/>
          <p:cNvSpPr txBox="1"/>
          <p:nvPr/>
        </p:nvSpPr>
        <p:spPr>
          <a:xfrm>
            <a:off x="1955619" y="94518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408AC166-58A2-4245-8A3C-ABED0C70FA9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2720C61-4CF1-ED41-B598-7F5E397ED7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9827" y="3276600"/>
            <a:ext cx="5703887" cy="1662113"/>
            <a:chOff x="343" y="2736"/>
            <a:chExt cx="3593" cy="1047"/>
          </a:xfrm>
        </p:grpSpPr>
        <p:sp>
          <p:nvSpPr>
            <p:cNvPr id="26638" name="Line 6"/>
            <p:cNvSpPr>
              <a:spLocks noChangeShapeType="1"/>
            </p:cNvSpPr>
            <p:nvPr/>
          </p:nvSpPr>
          <p:spPr bwMode="auto">
            <a:xfrm flipV="1">
              <a:off x="1344" y="2736"/>
              <a:ext cx="0" cy="624"/>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39" name="Line 7"/>
            <p:cNvSpPr>
              <a:spLocks noChangeShapeType="1"/>
            </p:cNvSpPr>
            <p:nvPr/>
          </p:nvSpPr>
          <p:spPr bwMode="auto">
            <a:xfrm flipV="1">
              <a:off x="3024" y="2736"/>
              <a:ext cx="0" cy="672"/>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80912" name="Rectangle 8"/>
            <p:cNvSpPr>
              <a:spLocks noChangeArrowheads="1"/>
            </p:cNvSpPr>
            <p:nvPr/>
          </p:nvSpPr>
          <p:spPr bwMode="auto">
            <a:xfrm>
              <a:off x="343" y="3261"/>
              <a:ext cx="3593" cy="522"/>
            </a:xfrm>
            <a:prstGeom prst="rect">
              <a:avLst/>
            </a:prstGeom>
            <a:solidFill>
              <a:srgbClr val="953735"/>
            </a:solidFill>
            <a:ln w="12700">
              <a:solidFill>
                <a:schemeClr val="tx2"/>
              </a:solidFill>
              <a:miter lim="800000"/>
              <a:headEnd/>
              <a:tailEnd/>
            </a:ln>
            <a:effectLst>
              <a:outerShdw dist="35921" dir="2700000" algn="ctr" rotWithShape="0">
                <a:schemeClr val="tx2"/>
              </a:outerShdw>
            </a:effectLst>
          </p:spPr>
          <p:txBody>
            <a:bodyPr wrap="square" lIns="90488" tIns="44450" rIns="90488" bIns="44450">
              <a:spAutoFit/>
            </a:bodyPr>
            <a:lstStyle/>
            <a:p>
              <a:pPr algn="ctr">
                <a:spcBef>
                  <a:spcPct val="50000"/>
                </a:spcBef>
              </a:pPr>
              <a:r>
                <a:rPr lang="en-US" altLang="en-US" sz="2400" b="1" dirty="0">
                  <a:solidFill>
                    <a:schemeClr val="bg1"/>
                  </a:solidFill>
                  <a:latin typeface="Calibri" pitchFamily="-84" charset="0"/>
                  <a:ea typeface="ＭＳ Ｐゴシック" pitchFamily="-84" charset="-128"/>
                </a:rPr>
                <a:t>* Employers pay amounts equal to that withheld from the employee’s gross pay. </a:t>
              </a:r>
            </a:p>
          </p:txBody>
        </p:sp>
      </p:grpSp>
      <p:sp>
        <p:nvSpPr>
          <p:cNvPr id="80899" name="Rectangle 9"/>
          <p:cNvSpPr>
            <a:spLocks noGrp="1" noChangeArrowheads="1"/>
          </p:cNvSpPr>
          <p:nvPr>
            <p:ph type="title"/>
          </p:nvPr>
        </p:nvSpPr>
        <p:spPr>
          <a:xfrm>
            <a:off x="457200" y="609600"/>
            <a:ext cx="8229600" cy="1143000"/>
          </a:xfrm>
        </p:spPr>
        <p:txBody>
          <a:bodyPr/>
          <a:lstStyle/>
          <a:p>
            <a:r>
              <a:rPr lang="en-US" altLang="en-US" b="1" dirty="0"/>
              <a:t>Employer Payroll Taxes</a:t>
            </a:r>
          </a:p>
        </p:txBody>
      </p:sp>
      <p:sp>
        <p:nvSpPr>
          <p:cNvPr id="80908" name="Rectangle 2"/>
          <p:cNvSpPr>
            <a:spLocks noChangeArrowheads="1"/>
          </p:cNvSpPr>
          <p:nvPr/>
        </p:nvSpPr>
        <p:spPr bwMode="auto">
          <a:xfrm>
            <a:off x="1143032" y="2605087"/>
            <a:ext cx="1968696" cy="705321"/>
          </a:xfrm>
          <a:prstGeom prst="rect">
            <a:avLst/>
          </a:prstGeom>
          <a:noFill/>
          <a:ln w="12700">
            <a:noFill/>
            <a:miter lim="800000"/>
            <a:headEnd/>
            <a:tailEnd/>
          </a:ln>
        </p:spPr>
        <p:txBody>
          <a:bodyPr wrap="square" lIns="90488" tIns="44450" rIns="90488" bIns="44450">
            <a:spAutoFit/>
          </a:bodyPr>
          <a:lstStyle/>
          <a:p>
            <a:pPr algn="ctr"/>
            <a:r>
              <a:rPr lang="en-US" altLang="en-US" sz="2000" b="1" dirty="0">
                <a:solidFill>
                  <a:srgbClr val="0033CC"/>
                </a:solidFill>
                <a:ea typeface="ＭＳ Ｐゴシック" pitchFamily="-84" charset="-128"/>
              </a:rPr>
              <a:t>FICA–Social Security Taxes</a:t>
            </a:r>
          </a:p>
        </p:txBody>
      </p:sp>
      <p:sp>
        <p:nvSpPr>
          <p:cNvPr id="80906" name="Rectangle 4"/>
          <p:cNvSpPr>
            <a:spLocks noChangeArrowheads="1"/>
          </p:cNvSpPr>
          <p:nvPr/>
        </p:nvSpPr>
        <p:spPr bwMode="auto">
          <a:xfrm>
            <a:off x="6313714" y="2668421"/>
            <a:ext cx="2362200" cy="101299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solidFill>
                  <a:srgbClr val="0033CC"/>
                </a:solidFill>
                <a:ea typeface="ＭＳ Ｐゴシック" pitchFamily="-84" charset="-128"/>
              </a:rPr>
              <a:t>Federal and State Unemployment Taxes</a:t>
            </a:r>
          </a:p>
        </p:txBody>
      </p:sp>
      <p:sp>
        <p:nvSpPr>
          <p:cNvPr id="80904" name="Rectangle 3"/>
          <p:cNvSpPr>
            <a:spLocks noChangeArrowheads="1"/>
          </p:cNvSpPr>
          <p:nvPr/>
        </p:nvSpPr>
        <p:spPr bwMode="auto">
          <a:xfrm>
            <a:off x="3775540" y="2668588"/>
            <a:ext cx="2244260" cy="705321"/>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000" b="1" dirty="0">
                <a:solidFill>
                  <a:srgbClr val="0033CC"/>
                </a:solidFill>
                <a:ea typeface="ＭＳ Ｐゴシック" pitchFamily="-84" charset="-128"/>
              </a:rPr>
              <a:t>FICA–Medicare Taxes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Rounded Rectangle 1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4" name="Rectangle 13">
            <a:extLst>
              <a:ext uri="{FF2B5EF4-FFF2-40B4-BE49-F238E27FC236}">
                <a16:creationId xmlns:a16="http://schemas.microsoft.com/office/drawing/2014/main" xmlns="" id="{8E9C69B0-C34D-B844-A0A3-C28D9766601A}"/>
              </a:ext>
            </a:extLst>
          </p:cNvPr>
          <p:cNvSpPr>
            <a:spLocks noGrp="1" noChangeArrowheads="1"/>
          </p:cNvSpPr>
          <p:nvPr/>
        </p:nvSpPr>
        <p:spPr bwMode="auto">
          <a:xfrm>
            <a:off x="631371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A90466F9-E274-FA40-A1A5-07DE713C3C2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
        <p:nvSpPr>
          <p:cNvPr id="3" name="TextBox 2">
            <a:extLst>
              <a:ext uri="{FF2B5EF4-FFF2-40B4-BE49-F238E27FC236}">
                <a16:creationId xmlns:a16="http://schemas.microsoft.com/office/drawing/2014/main" xmlns="" id="{8EE5C028-CEA0-4C4B-9C0D-A6CEC72E8AEA}"/>
              </a:ext>
            </a:extLst>
          </p:cNvPr>
          <p:cNvSpPr txBox="1"/>
          <p:nvPr/>
        </p:nvSpPr>
        <p:spPr>
          <a:xfrm>
            <a:off x="609827" y="5881687"/>
            <a:ext cx="7588370" cy="461665"/>
          </a:xfrm>
          <a:prstGeom prst="rect">
            <a:avLst/>
          </a:prstGeom>
          <a:noFill/>
        </p:spPr>
        <p:txBody>
          <a:bodyPr wrap="square" rtlCol="0">
            <a:spAutoFit/>
          </a:bodyPr>
          <a:lstStyle/>
          <a:p>
            <a:r>
              <a:rPr lang="en-US" sz="1200" dirty="0"/>
              <a:t>* A </a:t>
            </a:r>
            <a:r>
              <a:rPr lang="en-US" sz="1200" dirty="0">
                <a:ea typeface="ＭＳ Ｐゴシック" pitchFamily="-84" charset="-128"/>
                <a:cs typeface="ＭＳ Ｐゴシック" pitchFamily="-84" charset="-128"/>
              </a:rPr>
              <a:t>0.9% </a:t>
            </a:r>
            <a:r>
              <a:rPr lang="en-US" sz="1200" i="1" dirty="0">
                <a:ea typeface="ＭＳ Ｐゴシック" pitchFamily="-84" charset="-128"/>
                <a:cs typeface="ＭＳ Ｐゴシック" pitchFamily="-84" charset="-128"/>
              </a:rPr>
              <a:t>Additional Medicare Tax </a:t>
            </a:r>
            <a:r>
              <a:rPr lang="en-US" sz="1200" dirty="0">
                <a:ea typeface="ＭＳ Ｐゴシック" pitchFamily="-84" charset="-128"/>
                <a:cs typeface="ＭＳ Ｐゴシック" pitchFamily="-84" charset="-128"/>
              </a:rPr>
              <a:t>is imposed on the high-income employee for pay usually in excess of $200,000 (this additional tax is </a:t>
            </a:r>
            <a:r>
              <a:rPr lang="en-US" sz="1200" i="1" dirty="0">
                <a:ea typeface="ＭＳ Ｐゴシック" pitchFamily="-84" charset="-128"/>
                <a:cs typeface="ＭＳ Ｐゴシック" pitchFamily="-84" charset="-128"/>
              </a:rPr>
              <a:t>not </a:t>
            </a:r>
            <a:r>
              <a:rPr lang="en-US" sz="1200" dirty="0">
                <a:ea typeface="ＭＳ Ｐゴシック" pitchFamily="-84" charset="-128"/>
                <a:cs typeface="ＭＳ Ｐゴシック" pitchFamily="-84" charset="-128"/>
              </a:rPr>
              <a:t>imposed on the employer, whereas the others are).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4"/>
          <p:cNvSpPr>
            <a:spLocks noChangeShapeType="1"/>
          </p:cNvSpPr>
          <p:nvPr/>
        </p:nvSpPr>
        <p:spPr bwMode="auto">
          <a:xfrm flipV="1">
            <a:off x="3886200" y="5137152"/>
            <a:ext cx="995363" cy="0"/>
          </a:xfrm>
          <a:prstGeom prst="line">
            <a:avLst/>
          </a:prstGeom>
          <a:noFill/>
          <a:ln w="50800">
            <a:solidFill>
              <a:srgbClr val="FF3300"/>
            </a:solidFill>
            <a:round/>
            <a:headEnd/>
            <a:tailEnd type="arrow" w="med" len="med"/>
          </a:ln>
        </p:spPr>
        <p:txBody>
          <a:bodyPr/>
          <a:lstStyle/>
          <a:p>
            <a:endParaRPr lang="en-US" dirty="0"/>
          </a:p>
        </p:txBody>
      </p:sp>
      <p:grpSp>
        <p:nvGrpSpPr>
          <p:cNvPr id="2" name="Group 2"/>
          <p:cNvGrpSpPr>
            <a:grpSpLocks/>
          </p:cNvGrpSpPr>
          <p:nvPr/>
        </p:nvGrpSpPr>
        <p:grpSpPr bwMode="auto">
          <a:xfrm>
            <a:off x="523875" y="1809750"/>
            <a:ext cx="8086725" cy="2305050"/>
            <a:chOff x="429" y="1056"/>
            <a:chExt cx="5094" cy="1452"/>
          </a:xfrm>
        </p:grpSpPr>
        <p:sp>
          <p:nvSpPr>
            <p:cNvPr id="81929" name="Rectangle 3"/>
            <p:cNvSpPr>
              <a:spLocks noChangeArrowheads="1"/>
            </p:cNvSpPr>
            <p:nvPr/>
          </p:nvSpPr>
          <p:spPr bwMode="auto">
            <a:xfrm>
              <a:off x="3171" y="1056"/>
              <a:ext cx="2352" cy="1452"/>
            </a:xfrm>
            <a:prstGeom prst="rect">
              <a:avLst/>
            </a:prstGeom>
            <a:solidFill>
              <a:srgbClr val="F6E9B4"/>
            </a:solidFill>
            <a:ln w="12700">
              <a:solidFill>
                <a:srgbClr val="B50069"/>
              </a:solidFill>
              <a:miter lim="800000"/>
              <a:headEnd/>
              <a:tailEnd/>
            </a:ln>
          </p:spPr>
          <p:txBody>
            <a:bodyPr wrap="square" lIns="90488" tIns="44450" rIns="90488" bIns="44450">
              <a:spAutoFit/>
            </a:bodyPr>
            <a:lstStyle/>
            <a:p>
              <a:pPr algn="ctr">
                <a:spcBef>
                  <a:spcPct val="50000"/>
                </a:spcBef>
              </a:pPr>
              <a:r>
                <a:rPr lang="en-US" altLang="en-US" sz="2400" b="1" dirty="0">
                  <a:solidFill>
                    <a:srgbClr val="663300"/>
                  </a:solidFill>
                  <a:ea typeface="ＭＳ Ｐゴシック" pitchFamily="-84" charset="-128"/>
                </a:rPr>
                <a:t>6.0% on the first $7,000 of wages paid to each employee. A credit up to 5.4% is given for SUTA paid, therefore the net rate is 0.6%. </a:t>
              </a:r>
            </a:p>
          </p:txBody>
        </p:sp>
        <p:sp>
          <p:nvSpPr>
            <p:cNvPr id="81930" name="Line 4"/>
            <p:cNvSpPr>
              <a:spLocks noChangeShapeType="1"/>
            </p:cNvSpPr>
            <p:nvPr/>
          </p:nvSpPr>
          <p:spPr bwMode="auto">
            <a:xfrm flipV="1">
              <a:off x="2544" y="1536"/>
              <a:ext cx="627" cy="0"/>
            </a:xfrm>
            <a:prstGeom prst="line">
              <a:avLst/>
            </a:prstGeom>
            <a:noFill/>
            <a:ln w="50800">
              <a:solidFill>
                <a:srgbClr val="FF3300"/>
              </a:solidFill>
              <a:round/>
              <a:headEnd/>
              <a:tailEnd type="arrow" w="med" len="med"/>
            </a:ln>
          </p:spPr>
          <p:txBody>
            <a:bodyPr/>
            <a:lstStyle/>
            <a:p>
              <a:endParaRPr lang="en-US" dirty="0"/>
            </a:p>
          </p:txBody>
        </p:sp>
        <p:sp>
          <p:nvSpPr>
            <p:cNvPr id="81931" name="Rectangle 5"/>
            <p:cNvSpPr>
              <a:spLocks noChangeArrowheads="1"/>
            </p:cNvSpPr>
            <p:nvPr/>
          </p:nvSpPr>
          <p:spPr bwMode="auto">
            <a:xfrm>
              <a:off x="429" y="1179"/>
              <a:ext cx="2166" cy="754"/>
            </a:xfrm>
            <a:prstGeom prst="rect">
              <a:avLst/>
            </a:prstGeom>
            <a:solidFill>
              <a:srgbClr val="F6E9B4"/>
            </a:solidFill>
            <a:ln w="12700">
              <a:solidFill>
                <a:srgbClr val="B50069"/>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Federal Unemployment Tax (FUTA)</a:t>
              </a:r>
            </a:p>
          </p:txBody>
        </p:sp>
      </p:grpSp>
      <p:grpSp>
        <p:nvGrpSpPr>
          <p:cNvPr id="3" name="Group 6"/>
          <p:cNvGrpSpPr>
            <a:grpSpLocks/>
          </p:cNvGrpSpPr>
          <p:nvPr/>
        </p:nvGrpSpPr>
        <p:grpSpPr bwMode="auto">
          <a:xfrm>
            <a:off x="523875" y="4419602"/>
            <a:ext cx="8162925" cy="1566863"/>
            <a:chOff x="429" y="2784"/>
            <a:chExt cx="5142" cy="987"/>
          </a:xfrm>
        </p:grpSpPr>
        <p:sp>
          <p:nvSpPr>
            <p:cNvPr id="81926" name="Rectangle 7"/>
            <p:cNvSpPr>
              <a:spLocks noChangeArrowheads="1"/>
            </p:cNvSpPr>
            <p:nvPr/>
          </p:nvSpPr>
          <p:spPr bwMode="auto">
            <a:xfrm>
              <a:off x="3171" y="2784"/>
              <a:ext cx="2400" cy="987"/>
            </a:xfrm>
            <a:prstGeom prst="rect">
              <a:avLst/>
            </a:prstGeom>
            <a:solidFill>
              <a:srgbClr val="CCFFFF"/>
            </a:solidFill>
            <a:ln w="12700">
              <a:solidFill>
                <a:srgbClr val="500093"/>
              </a:solid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5.4% on the first $7,000 of wages paid to each employee. Merit ratings may lower SUTA rates.</a:t>
              </a:r>
            </a:p>
          </p:txBody>
        </p:sp>
        <p:sp>
          <p:nvSpPr>
            <p:cNvPr id="81928" name="Rectangle 9"/>
            <p:cNvSpPr>
              <a:spLocks noChangeArrowheads="1"/>
            </p:cNvSpPr>
            <p:nvPr/>
          </p:nvSpPr>
          <p:spPr bwMode="auto">
            <a:xfrm>
              <a:off x="429" y="2859"/>
              <a:ext cx="2166" cy="754"/>
            </a:xfrm>
            <a:prstGeom prst="rect">
              <a:avLst/>
            </a:prstGeom>
            <a:solidFill>
              <a:srgbClr val="CCFFFF"/>
            </a:solidFill>
            <a:ln w="12700">
              <a:solidFill>
                <a:srgbClr val="500093"/>
              </a:solid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State    Unemployment Tax (SUTA)</a:t>
              </a:r>
            </a:p>
          </p:txBody>
        </p:sp>
      </p:grpSp>
      <p:sp>
        <p:nvSpPr>
          <p:cNvPr id="81924" name="Rectangle 10"/>
          <p:cNvSpPr>
            <a:spLocks noGrp="1" noChangeArrowheads="1"/>
          </p:cNvSpPr>
          <p:nvPr>
            <p:ph type="title"/>
          </p:nvPr>
        </p:nvSpPr>
        <p:spPr>
          <a:xfrm>
            <a:off x="457200" y="533400"/>
            <a:ext cx="8229600" cy="1066800"/>
          </a:xfrm>
        </p:spPr>
        <p:txBody>
          <a:bodyPr/>
          <a:lstStyle/>
          <a:p>
            <a:r>
              <a:rPr lang="en-US" altLang="en-US" sz="4000" b="1" dirty="0"/>
              <a:t>Federal and State</a:t>
            </a:r>
            <a:br>
              <a:rPr lang="en-US" altLang="en-US" sz="4000" b="1" dirty="0"/>
            </a:br>
            <a:r>
              <a:rPr lang="en-US" altLang="en-US" sz="4000" b="1" dirty="0"/>
              <a:t>Unemployment Taxes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7" name="Rectangle 16">
            <a:extLst>
              <a:ext uri="{FF2B5EF4-FFF2-40B4-BE49-F238E27FC236}">
                <a16:creationId xmlns:a16="http://schemas.microsoft.com/office/drawing/2014/main" xmlns="" id="{9B2DEBEA-DD5C-D94F-A146-A0D73FDC0B6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3F610D4A-97A7-F145-8B94-20AA695CA19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7FDE3F-64CE-43A2-8B0E-B367C165D4CA}"/>
              </a:ext>
            </a:extLst>
          </p:cNvPr>
          <p:cNvPicPr>
            <a:picLocks noChangeAspect="1"/>
          </p:cNvPicPr>
          <p:nvPr/>
        </p:nvPicPr>
        <p:blipFill>
          <a:blip r:embed="rId3"/>
          <a:stretch>
            <a:fillRect/>
          </a:stretch>
        </p:blipFill>
        <p:spPr>
          <a:xfrm>
            <a:off x="281524" y="2543285"/>
            <a:ext cx="8580952" cy="1771429"/>
          </a:xfrm>
          <a:prstGeom prst="rect">
            <a:avLst/>
          </a:prstGeom>
        </p:spPr>
      </p:pic>
      <p:sp>
        <p:nvSpPr>
          <p:cNvPr id="13315" name="Rectangle 2"/>
          <p:cNvSpPr>
            <a:spLocks noChangeArrowheads="1"/>
          </p:cNvSpPr>
          <p:nvPr/>
        </p:nvSpPr>
        <p:spPr bwMode="auto">
          <a:xfrm>
            <a:off x="457199" y="1513217"/>
            <a:ext cx="7999413"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solidFill>
                  <a:srgbClr val="5A160B"/>
                </a:solidFill>
                <a:ea typeface="ＭＳ Ｐゴシック" pitchFamily="-84" charset="-128"/>
              </a:rPr>
              <a:t>An entry to record the employer payroll</a:t>
            </a:r>
            <a:br>
              <a:rPr lang="en-US" altLang="en-US" sz="2800" dirty="0">
                <a:solidFill>
                  <a:srgbClr val="5A160B"/>
                </a:solidFill>
                <a:ea typeface="ＭＳ Ｐゴシック" pitchFamily="-84" charset="-128"/>
              </a:rPr>
            </a:br>
            <a:r>
              <a:rPr lang="en-US" altLang="en-US" sz="2800" dirty="0">
                <a:solidFill>
                  <a:srgbClr val="5A160B"/>
                </a:solidFill>
                <a:ea typeface="ＭＳ Ｐゴシック" pitchFamily="-84" charset="-128"/>
              </a:rPr>
              <a:t> taxes for January might look like this.</a:t>
            </a:r>
          </a:p>
        </p:txBody>
      </p:sp>
      <p:sp>
        <p:nvSpPr>
          <p:cNvPr id="13317" name="Rectangle 4"/>
          <p:cNvSpPr>
            <a:spLocks noChangeArrowheads="1"/>
          </p:cNvSpPr>
          <p:nvPr/>
        </p:nvSpPr>
        <p:spPr bwMode="auto">
          <a:xfrm>
            <a:off x="913606" y="5492119"/>
            <a:ext cx="7086600" cy="828675"/>
          </a:xfrm>
          <a:prstGeom prst="rect">
            <a:avLst/>
          </a:prstGeom>
          <a:solidFill>
            <a:srgbClr val="F6E9B4"/>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400" b="1" dirty="0">
                <a:solidFill>
                  <a:srgbClr val="663300"/>
                </a:solidFill>
                <a:ea typeface="ＭＳ Ｐゴシック" pitchFamily="-84" charset="-128"/>
              </a:rPr>
              <a:t>FICA amounts are the same as that withheld from the employee’s gross pay.</a:t>
            </a:r>
          </a:p>
        </p:txBody>
      </p:sp>
      <p:sp>
        <p:nvSpPr>
          <p:cNvPr id="82948" name="Rectangle 5"/>
          <p:cNvSpPr>
            <a:spLocks noGrp="1" noChangeArrowheads="1"/>
          </p:cNvSpPr>
          <p:nvPr>
            <p:ph type="title"/>
          </p:nvPr>
        </p:nvSpPr>
        <p:spPr>
          <a:xfrm>
            <a:off x="152400" y="639461"/>
            <a:ext cx="8701087" cy="838200"/>
          </a:xfrm>
        </p:spPr>
        <p:txBody>
          <a:bodyPr/>
          <a:lstStyle/>
          <a:p>
            <a:r>
              <a:rPr lang="en-US" altLang="en-US" b="1" dirty="0"/>
              <a:t>Recording Employer Payroll Taxes</a:t>
            </a:r>
          </a:p>
        </p:txBody>
      </p:sp>
      <p:sp>
        <p:nvSpPr>
          <p:cNvPr id="9" name="Text Box 8"/>
          <p:cNvSpPr txBox="1">
            <a:spLocks noChangeArrowheads="1"/>
          </p:cNvSpPr>
          <p:nvPr/>
        </p:nvSpPr>
        <p:spPr bwMode="auto">
          <a:xfrm>
            <a:off x="2424113" y="4572000"/>
            <a:ext cx="4273550" cy="8302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ctr">
              <a:defRPr/>
            </a:pPr>
            <a:r>
              <a:rPr lang="en-US" sz="2400" dirty="0">
                <a:solidFill>
                  <a:srgbClr val="FFFFCC"/>
                </a:solidFill>
              </a:rPr>
              <a:t>SUTA: $2,000 × 5.4% = $108</a:t>
            </a:r>
          </a:p>
          <a:p>
            <a:pPr algn="ctr">
              <a:defRPr/>
            </a:pPr>
            <a:r>
              <a:rPr lang="en-US" sz="2400" dirty="0">
                <a:solidFill>
                  <a:srgbClr val="FFFFCC"/>
                </a:solidFill>
              </a:rPr>
              <a:t>FUTA: $2,000 × 0.6% = $12</a:t>
            </a:r>
          </a:p>
        </p:txBody>
      </p:sp>
      <p:sp>
        <p:nvSpPr>
          <p:cNvPr id="10" name="Line 7"/>
          <p:cNvSpPr>
            <a:spLocks noChangeShapeType="1"/>
          </p:cNvSpPr>
          <p:nvPr/>
        </p:nvSpPr>
        <p:spPr bwMode="auto">
          <a:xfrm flipV="1">
            <a:off x="6553200" y="3728081"/>
            <a:ext cx="1903412" cy="1148719"/>
          </a:xfrm>
          <a:prstGeom prst="line">
            <a:avLst/>
          </a:prstGeom>
          <a:noFill/>
          <a:ln w="38100">
            <a:solidFill>
              <a:srgbClr val="FF0000"/>
            </a:solidFill>
            <a:round/>
            <a:headEnd/>
            <a:tailEnd type="arrow" w="med" len="med"/>
          </a:ln>
        </p:spPr>
        <p:txBody>
          <a:bodyPr/>
          <a:lstStyle/>
          <a:p>
            <a:endParaRPr lang="en-US" dirty="0"/>
          </a:p>
        </p:txBody>
      </p:sp>
      <p:sp>
        <p:nvSpPr>
          <p:cNvPr id="11" name="Line 7"/>
          <p:cNvSpPr>
            <a:spLocks noChangeShapeType="1"/>
          </p:cNvSpPr>
          <p:nvPr/>
        </p:nvSpPr>
        <p:spPr bwMode="auto">
          <a:xfrm flipV="1">
            <a:off x="6400800" y="3962400"/>
            <a:ext cx="2133600" cy="1171686"/>
          </a:xfrm>
          <a:prstGeom prst="line">
            <a:avLst/>
          </a:prstGeom>
          <a:noFill/>
          <a:ln w="38100">
            <a:solidFill>
              <a:srgbClr val="FF0000"/>
            </a:solidFill>
            <a:round/>
            <a:headEnd/>
            <a:tailEnd type="arrow" w="med" len="med"/>
          </a:ln>
        </p:spPr>
        <p:txBody>
          <a:bodyPr/>
          <a:lstStyle/>
          <a:p>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6" name="Rectangle 15">
            <a:extLst>
              <a:ext uri="{FF2B5EF4-FFF2-40B4-BE49-F238E27FC236}">
                <a16:creationId xmlns:a16="http://schemas.microsoft.com/office/drawing/2014/main" xmlns="" id="{38E07B3F-1384-0345-980A-3925B3739753}"/>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9C87AF9E-0008-314B-8C35-5816E55835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wipe(down)">
                                      <p:cBhvr>
                                        <p:cTn id="2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Describe current and long-term liabilities and their characteristics.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109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69572"/>
            <a:ext cx="7315200" cy="87313"/>
          </a:xfrm>
          <a:prstGeom prst="rect">
            <a:avLst/>
          </a:prstGeom>
          <a:noFill/>
          <a:ln w="9525">
            <a:noFill/>
            <a:miter lim="800000"/>
            <a:headEnd/>
            <a:tailEnd/>
          </a:ln>
        </p:spPr>
      </p:pic>
      <p:sp>
        <p:nvSpPr>
          <p:cNvPr id="8" name="TextBox 7"/>
          <p:cNvSpPr txBox="1"/>
          <p:nvPr/>
        </p:nvSpPr>
        <p:spPr>
          <a:xfrm>
            <a:off x="1943100" y="977525"/>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E1B1A3F7-74B6-0D47-9495-C0065C124BA8}"/>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AFB5258-DFA0-7B4A-BDBA-C4F7E14FF1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295400"/>
          </a:xfrm>
        </p:spPr>
        <p:txBody>
          <a:bodyPr/>
          <a:lstStyle/>
          <a:p>
            <a:r>
              <a:rPr lang="en-US" altLang="en-US" b="1" dirty="0"/>
              <a:t>Internal Control of Payroll</a:t>
            </a:r>
          </a:p>
        </p:txBody>
      </p:sp>
      <p:sp>
        <p:nvSpPr>
          <p:cNvPr id="50179" name="Text Box 3"/>
          <p:cNvSpPr txBox="1">
            <a:spLocks noChangeArrowheads="1"/>
          </p:cNvSpPr>
          <p:nvPr/>
        </p:nvSpPr>
        <p:spPr bwMode="auto">
          <a:xfrm>
            <a:off x="457200" y="1981200"/>
            <a:ext cx="8229600" cy="954107"/>
          </a:xfrm>
          <a:prstGeom prst="rect">
            <a:avLst/>
          </a:prstGeom>
          <a:solidFill>
            <a:schemeClr val="accent4">
              <a:lumMod val="20000"/>
              <a:lumOff val="80000"/>
            </a:schemeClr>
          </a:solidFill>
          <a:ln w="19050">
            <a:solidFill>
              <a:schemeClr val="tx1"/>
            </a:solidFill>
            <a:miter lim="800000"/>
            <a:headEnd/>
            <a:tailEnd/>
          </a:ln>
        </p:spPr>
        <p:txBody>
          <a:bodyPr wrap="square">
            <a:spAutoFit/>
          </a:bodyPr>
          <a:lstStyle/>
          <a:p>
            <a:pPr algn="ctr">
              <a:spcBef>
                <a:spcPct val="50000"/>
              </a:spcBef>
              <a:defRPr/>
            </a:pPr>
            <a:r>
              <a:rPr lang="en-US" sz="2800" dirty="0">
                <a:solidFill>
                  <a:srgbClr val="5A160B"/>
                </a:solidFill>
              </a:rPr>
              <a:t>Four key areas of payroll activities that should be separated and monitored: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1" name="Rectangle 10">
            <a:extLst>
              <a:ext uri="{FF2B5EF4-FFF2-40B4-BE49-F238E27FC236}">
                <a16:creationId xmlns:a16="http://schemas.microsoft.com/office/drawing/2014/main" xmlns="" id="{5A3C96B5-4A31-744E-BA23-A848963540AC}"/>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E5B1662-26D9-B94D-839E-D096087E92F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
        <p:nvSpPr>
          <p:cNvPr id="9" name="TextBox 8">
            <a:extLst>
              <a:ext uri="{FF2B5EF4-FFF2-40B4-BE49-F238E27FC236}">
                <a16:creationId xmlns:a16="http://schemas.microsoft.com/office/drawing/2014/main" xmlns="" id="{B0A4240A-272C-40F1-AE47-B5D789B38BB6}"/>
              </a:ext>
            </a:extLst>
          </p:cNvPr>
          <p:cNvSpPr txBox="1"/>
          <p:nvPr/>
        </p:nvSpPr>
        <p:spPr>
          <a:xfrm>
            <a:off x="7626230" y="11490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9.4</a:t>
            </a:r>
          </a:p>
        </p:txBody>
      </p:sp>
      <p:pic>
        <p:nvPicPr>
          <p:cNvPr id="3" name="Picture 2">
            <a:extLst>
              <a:ext uri="{FF2B5EF4-FFF2-40B4-BE49-F238E27FC236}">
                <a16:creationId xmlns:a16="http://schemas.microsoft.com/office/drawing/2014/main" xmlns="" id="{9DD60291-3221-4793-A050-1FE41C111F77}"/>
              </a:ext>
            </a:extLst>
          </p:cNvPr>
          <p:cNvPicPr>
            <a:picLocks noChangeAspect="1"/>
          </p:cNvPicPr>
          <p:nvPr/>
        </p:nvPicPr>
        <p:blipFill>
          <a:blip r:embed="rId3"/>
          <a:stretch>
            <a:fillRect/>
          </a:stretch>
        </p:blipFill>
        <p:spPr>
          <a:xfrm>
            <a:off x="1014857" y="3123333"/>
            <a:ext cx="7114286" cy="2447619"/>
          </a:xfrm>
          <a:prstGeom prst="rect">
            <a:avLst/>
          </a:prstGeom>
        </p:spPr>
      </p:pic>
    </p:spTree>
    <p:extLst>
      <p:ext uri="{BB962C8B-B14F-4D97-AF65-F5344CB8AC3E}">
        <p14:creationId xmlns:p14="http://schemas.microsoft.com/office/powerpoint/2010/main" val="25404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929291"/>
          </a:xfrm>
        </p:spPr>
        <p:txBody>
          <a:bodyPr/>
          <a:lstStyle/>
          <a:p>
            <a:r>
              <a:rPr lang="en-US" altLang="en-US" b="1" dirty="0"/>
              <a:t>Multi-Period Known Liabilities</a:t>
            </a:r>
          </a:p>
        </p:txBody>
      </p:sp>
      <p:sp>
        <p:nvSpPr>
          <p:cNvPr id="50179" name="Text Box 3"/>
          <p:cNvSpPr txBox="1">
            <a:spLocks noChangeArrowheads="1"/>
          </p:cNvSpPr>
          <p:nvPr/>
        </p:nvSpPr>
        <p:spPr bwMode="auto">
          <a:xfrm>
            <a:off x="228600" y="1687321"/>
            <a:ext cx="8686800" cy="531813"/>
          </a:xfrm>
          <a:prstGeom prst="rect">
            <a:avLst/>
          </a:prstGeom>
          <a:solidFill>
            <a:schemeClr val="accent4">
              <a:lumMod val="20000"/>
              <a:lumOff val="80000"/>
            </a:schemeClr>
          </a:solidFill>
          <a:ln w="19050">
            <a:solidFill>
              <a:schemeClr val="tx1"/>
            </a:solidFill>
            <a:miter lim="800000"/>
            <a:headEnd/>
            <a:tailEnd/>
          </a:ln>
        </p:spPr>
        <p:txBody>
          <a:bodyPr>
            <a:spAutoFit/>
          </a:bodyPr>
          <a:lstStyle/>
          <a:p>
            <a:pPr algn="ctr">
              <a:spcBef>
                <a:spcPct val="50000"/>
              </a:spcBef>
              <a:defRPr/>
            </a:pPr>
            <a:r>
              <a:rPr lang="en-US" sz="2800" dirty="0">
                <a:solidFill>
                  <a:srgbClr val="5A160B"/>
                </a:solidFill>
              </a:rPr>
              <a:t>Includes Unearned Revenues and Notes Payable</a:t>
            </a:r>
          </a:p>
        </p:txBody>
      </p:sp>
      <p:sp>
        <p:nvSpPr>
          <p:cNvPr id="50180" name="Text Box 4"/>
          <p:cNvSpPr txBox="1">
            <a:spLocks noChangeArrowheads="1"/>
          </p:cNvSpPr>
          <p:nvPr/>
        </p:nvSpPr>
        <p:spPr bwMode="auto">
          <a:xfrm>
            <a:off x="457200" y="2820988"/>
            <a:ext cx="4038600" cy="3046412"/>
          </a:xfrm>
          <a:prstGeom prst="rect">
            <a:avLst/>
          </a:prstGeom>
          <a:solidFill>
            <a:srgbClr val="FFFFCC"/>
          </a:solidFill>
          <a:ln w="19050">
            <a:solidFill>
              <a:schemeClr val="tx1"/>
            </a:solidFill>
            <a:miter lim="800000"/>
            <a:headEnd/>
            <a:tailEnd/>
          </a:ln>
        </p:spPr>
        <p:txBody>
          <a:bodyPr>
            <a:spAutoFit/>
          </a:bodyPr>
          <a:lstStyle/>
          <a:p>
            <a:pPr algn="ctr">
              <a:spcBef>
                <a:spcPct val="50000"/>
              </a:spcBef>
            </a:pPr>
            <a:r>
              <a:rPr lang="en-US" altLang="en-US" sz="2400" dirty="0">
                <a:solidFill>
                  <a:srgbClr val="663300"/>
                </a:solidFill>
                <a:ea typeface="ＭＳ Ｐゴシック" pitchFamily="-84" charset="-128"/>
              </a:rPr>
              <a:t>Unearned Revenues from magazine subscriptions often cover more than one accounting period. A portion of the earned revenue is recognized each period and the Unearned Revenue account is reduced.</a:t>
            </a:r>
          </a:p>
        </p:txBody>
      </p:sp>
      <p:sp>
        <p:nvSpPr>
          <p:cNvPr id="62471" name="Text Box 7"/>
          <p:cNvSpPr txBox="1">
            <a:spLocks noChangeArrowheads="1"/>
          </p:cNvSpPr>
          <p:nvPr/>
        </p:nvSpPr>
        <p:spPr bwMode="auto">
          <a:xfrm>
            <a:off x="4800600" y="2819400"/>
            <a:ext cx="3886200" cy="3046413"/>
          </a:xfrm>
          <a:prstGeom prst="rect">
            <a:avLst/>
          </a:prstGeom>
          <a:solidFill>
            <a:srgbClr val="FFFFCC"/>
          </a:solidFill>
          <a:ln w="19050">
            <a:solidFill>
              <a:schemeClr val="tx1"/>
            </a:solidFill>
            <a:miter lim="800000"/>
            <a:headEnd/>
            <a:tailEnd/>
          </a:ln>
          <a:effectLst>
            <a:outerShdw blurRad="63500" dist="38099" dir="2700000" algn="ctr" rotWithShape="0">
              <a:schemeClr val="bg2">
                <a:alpha val="74997"/>
              </a:schemeClr>
            </a:outerShdw>
          </a:effectLst>
        </p:spPr>
        <p:txBody>
          <a:bodyPr>
            <a:spAutoFit/>
          </a:bodyPr>
          <a:lstStyle/>
          <a:p>
            <a:pPr algn="ctr">
              <a:spcBef>
                <a:spcPct val="50000"/>
              </a:spcBef>
              <a:defRPr/>
            </a:pPr>
            <a:r>
              <a:rPr lang="en-US" sz="2400" dirty="0">
                <a:solidFill>
                  <a:srgbClr val="663300"/>
                </a:solidFill>
              </a:rPr>
              <a:t>Notes Payable often extend over more than one accounting period. A three-year note would be classified as a current liability for one year and a long-term liability for two years.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B8CC5394-04E9-6942-89E5-BF115A1CCD3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A502F78-3548-AD4B-87AC-BC758A716E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
        <p:nvSpPr>
          <p:cNvPr id="10" name="Rounded Rectangle 9">
            <a:extLst>
              <a:ext uri="{FF2B5EF4-FFF2-40B4-BE49-F238E27FC236}">
                <a16:creationId xmlns:a16="http://schemas.microsoft.com/office/drawing/2014/main" xmlns="" id="{41F800B6-AD84-4FA9-881C-D89B7756936B}"/>
              </a:ext>
            </a:extLst>
          </p:cNvPr>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Tree>
    <p:extLst>
      <p:ext uri="{BB962C8B-B14F-4D97-AF65-F5344CB8AC3E}">
        <p14:creationId xmlns:p14="http://schemas.microsoft.com/office/powerpoint/2010/main" val="75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strVal val="#ppt_w*0.70"/>
                                          </p:val>
                                        </p:tav>
                                        <p:tav tm="100000">
                                          <p:val>
                                            <p:strVal val="#ppt_w"/>
                                          </p:val>
                                        </p:tav>
                                      </p:tavLst>
                                    </p:anim>
                                    <p:anim calcmode="lin" valueType="num">
                                      <p:cBhvr>
                                        <p:cTn id="8" dur="1000" fill="hold"/>
                                        <p:tgtEl>
                                          <p:spTgt spid="50180"/>
                                        </p:tgtEl>
                                        <p:attrNameLst>
                                          <p:attrName>ppt_h</p:attrName>
                                        </p:attrNameLst>
                                      </p:cBhvr>
                                      <p:tavLst>
                                        <p:tav tm="0">
                                          <p:val>
                                            <p:strVal val="#ppt_h"/>
                                          </p:val>
                                        </p:tav>
                                        <p:tav tm="100000">
                                          <p:val>
                                            <p:strVal val="#ppt_h"/>
                                          </p:val>
                                        </p:tav>
                                      </p:tavLst>
                                    </p:anim>
                                    <p:animEffect transition="in" filter="fade">
                                      <p:cBhvr>
                                        <p:cTn id="9" dur="1000"/>
                                        <p:tgtEl>
                                          <p:spTgt spid="5018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p:cTn id="13" dur="1000" fill="hold"/>
                                        <p:tgtEl>
                                          <p:spTgt spid="62471"/>
                                        </p:tgtEl>
                                        <p:attrNameLst>
                                          <p:attrName>ppt_w</p:attrName>
                                        </p:attrNameLst>
                                      </p:cBhvr>
                                      <p:tavLst>
                                        <p:tav tm="0">
                                          <p:val>
                                            <p:strVal val="#ppt_w*0.70"/>
                                          </p:val>
                                        </p:tav>
                                        <p:tav tm="100000">
                                          <p:val>
                                            <p:strVal val="#ppt_w"/>
                                          </p:val>
                                        </p:tav>
                                      </p:tavLst>
                                    </p:anim>
                                    <p:anim calcmode="lin" valueType="num">
                                      <p:cBhvr>
                                        <p:cTn id="14" dur="1000" fill="hold"/>
                                        <p:tgtEl>
                                          <p:spTgt spid="62471"/>
                                        </p:tgtEl>
                                        <p:attrNameLst>
                                          <p:attrName>ppt_h</p:attrName>
                                        </p:attrNameLst>
                                      </p:cBhvr>
                                      <p:tavLst>
                                        <p:tav tm="0">
                                          <p:val>
                                            <p:strVal val="#ppt_h"/>
                                          </p:val>
                                        </p:tav>
                                        <p:tav tm="100000">
                                          <p:val>
                                            <p:strVal val="#ppt_h"/>
                                          </p:val>
                                        </p:tav>
                                      </p:tavLst>
                                    </p:anim>
                                    <p:animEffect transition="in" filter="fade">
                                      <p:cBhvr>
                                        <p:cTn id="15" dur="1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624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dirty="0"/>
              <a:t>Account for estimated liabilities, including warranties and bonuses.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4" cstate="print"/>
          <a:srcRect/>
          <a:stretch>
            <a:fillRect/>
          </a:stretch>
        </p:blipFill>
        <p:spPr bwMode="auto">
          <a:xfrm>
            <a:off x="914400" y="221535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4" cstate="print"/>
          <a:srcRect/>
          <a:stretch>
            <a:fillRect/>
          </a:stretch>
        </p:blipFill>
        <p:spPr bwMode="auto">
          <a:xfrm>
            <a:off x="942975" y="5257800"/>
            <a:ext cx="7315200" cy="87313"/>
          </a:xfrm>
          <a:prstGeom prst="rect">
            <a:avLst/>
          </a:prstGeom>
          <a:noFill/>
          <a:ln w="9525">
            <a:noFill/>
            <a:miter lim="800000"/>
            <a:headEnd/>
            <a:tailEnd/>
          </a:ln>
        </p:spPr>
      </p:pic>
      <p:sp>
        <p:nvSpPr>
          <p:cNvPr id="8" name="TextBox 7"/>
          <p:cNvSpPr txBox="1"/>
          <p:nvPr/>
        </p:nvSpPr>
        <p:spPr>
          <a:xfrm>
            <a:off x="2057400" y="992552"/>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75EB0A24-5777-B44B-BEC9-C9A99332A50C}"/>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C9832B4-153F-564E-A46D-144FE449EF6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457200" y="457200"/>
            <a:ext cx="8229600" cy="1143000"/>
          </a:xfrm>
        </p:spPr>
        <p:txBody>
          <a:bodyPr/>
          <a:lstStyle/>
          <a:p>
            <a:r>
              <a:rPr lang="en-US" altLang="en-US" b="1" dirty="0"/>
              <a:t>Estimated Liabilities</a:t>
            </a:r>
          </a:p>
        </p:txBody>
      </p:sp>
      <p:sp>
        <p:nvSpPr>
          <p:cNvPr id="51202" name="Rectangle 2"/>
          <p:cNvSpPr>
            <a:spLocks noGrp="1" noChangeArrowheads="1"/>
          </p:cNvSpPr>
          <p:nvPr>
            <p:ph type="body" sz="half" idx="4294967295"/>
          </p:nvPr>
        </p:nvSpPr>
        <p:spPr>
          <a:xfrm>
            <a:off x="1371600" y="1751693"/>
            <a:ext cx="6705600" cy="4191000"/>
          </a:xfrm>
          <a:gradFill rotWithShape="1">
            <a:gsLst>
              <a:gs pos="0">
                <a:schemeClr val="accent3">
                  <a:lumMod val="40000"/>
                  <a:lumOff val="60000"/>
                </a:schemeClr>
              </a:gs>
              <a:gs pos="64999">
                <a:schemeClr val="accent3">
                  <a:lumMod val="20000"/>
                  <a:lumOff val="80000"/>
                </a:schemeClr>
              </a:gs>
              <a:gs pos="100000">
                <a:schemeClr val="accent3">
                  <a:lumMod val="40000"/>
                  <a:lumOff val="60000"/>
                </a:schemeClr>
              </a:gs>
            </a:gsLst>
            <a:lin ang="5400000" scaled="1"/>
          </a:gradFill>
          <a:ln cap="flat">
            <a:solidFill>
              <a:srgbClr val="4A7EBB"/>
            </a:solidFill>
          </a:ln>
          <a:effectLst>
            <a:outerShdw dist="38100" dir="2700000" algn="br" rotWithShape="0">
              <a:srgbClr val="000000">
                <a:alpha val="42998"/>
              </a:srgbClr>
            </a:outerShdw>
          </a:effectLst>
        </p:spPr>
        <p:txBody>
          <a:bodyPr lIns="90488" tIns="44450" rIns="90488" bIns="44450"/>
          <a:lstStyle/>
          <a:p>
            <a:r>
              <a:rPr lang="en-US" altLang="en-US" sz="3700" dirty="0">
                <a:solidFill>
                  <a:srgbClr val="000000"/>
                </a:solidFill>
                <a:cs typeface="Arial" charset="0"/>
              </a:rPr>
              <a:t>  An estimated liability is a </a:t>
            </a:r>
            <a:r>
              <a:rPr lang="en-US" altLang="en-US" sz="3700" dirty="0">
                <a:solidFill>
                  <a:srgbClr val="FF0000"/>
                </a:solidFill>
                <a:cs typeface="Arial" charset="0"/>
              </a:rPr>
              <a:t>known obligation</a:t>
            </a:r>
            <a:r>
              <a:rPr lang="en-US" altLang="en-US" sz="3700" dirty="0">
                <a:solidFill>
                  <a:srgbClr val="000000"/>
                </a:solidFill>
                <a:cs typeface="Arial" charset="0"/>
              </a:rPr>
              <a:t> of an </a:t>
            </a:r>
            <a:r>
              <a:rPr lang="en-US" altLang="en-US" sz="3700" dirty="0">
                <a:solidFill>
                  <a:srgbClr val="FF0000"/>
                </a:solidFill>
                <a:cs typeface="Arial" charset="0"/>
              </a:rPr>
              <a:t>uncertain amount</a:t>
            </a:r>
            <a:r>
              <a:rPr lang="en-US" altLang="en-US" sz="3700" dirty="0">
                <a:solidFill>
                  <a:srgbClr val="000000"/>
                </a:solidFill>
                <a:cs typeface="Arial" charset="0"/>
              </a:rPr>
              <a:t> that can be </a:t>
            </a:r>
            <a:r>
              <a:rPr lang="en-US" altLang="en-US" sz="3700" dirty="0">
                <a:solidFill>
                  <a:srgbClr val="FF0000"/>
                </a:solidFill>
                <a:cs typeface="Arial" charset="0"/>
              </a:rPr>
              <a:t>reasonably estimated</a:t>
            </a:r>
            <a:r>
              <a:rPr lang="en-US" altLang="en-US" sz="3700" dirty="0">
                <a:solidFill>
                  <a:srgbClr val="000000"/>
                </a:solidFill>
                <a:cs typeface="Arial" charset="0"/>
              </a:rPr>
              <a:t>.</a:t>
            </a:r>
          </a:p>
          <a:p>
            <a:r>
              <a:rPr lang="en-US" altLang="en-US" sz="3700" dirty="0">
                <a:solidFill>
                  <a:srgbClr val="000000"/>
                </a:solidFill>
                <a:cs typeface="Arial" charset="0"/>
              </a:rPr>
              <a:t>Examples: pensions, health care, vacation pay, and warranties.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9" name="Rectangle 8">
            <a:extLst>
              <a:ext uri="{FF2B5EF4-FFF2-40B4-BE49-F238E27FC236}">
                <a16:creationId xmlns:a16="http://schemas.microsoft.com/office/drawing/2014/main" xmlns="" id="{33ECED71-184A-6C4F-8271-AF6698B470A1}"/>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C70DC0F-B468-DB47-837C-5214FE08E36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935037" y="1600200"/>
            <a:ext cx="7294563" cy="831850"/>
          </a:xfrm>
          <a:prstGeom prst="rect">
            <a:avLst/>
          </a:prstGeom>
          <a:solidFill>
            <a:schemeClr val="accent3">
              <a:lumMod val="40000"/>
              <a:lumOff val="60000"/>
            </a:schemeClr>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Employer expenses for pensions or medical,</a:t>
            </a:r>
            <a:br>
              <a:rPr lang="en-US" altLang="en-US" sz="2400" b="1" dirty="0">
                <a:solidFill>
                  <a:srgbClr val="663300"/>
                </a:solidFill>
                <a:ea typeface="ＭＳ Ｐゴシック" pitchFamily="-84" charset="-128"/>
              </a:rPr>
            </a:br>
            <a:r>
              <a:rPr lang="en-US" altLang="en-US" sz="2400" b="1" dirty="0">
                <a:solidFill>
                  <a:srgbClr val="663300"/>
                </a:solidFill>
                <a:ea typeface="ＭＳ Ｐゴシック" pitchFamily="-84" charset="-128"/>
              </a:rPr>
              <a:t>dental, life, and disability insurance</a:t>
            </a:r>
          </a:p>
        </p:txBody>
      </p:sp>
      <p:sp>
        <p:nvSpPr>
          <p:cNvPr id="90115" name="Rectangle 3"/>
          <p:cNvSpPr>
            <a:spLocks noGrp="1" noChangeArrowheads="1"/>
          </p:cNvSpPr>
          <p:nvPr>
            <p:ph type="title"/>
          </p:nvPr>
        </p:nvSpPr>
        <p:spPr>
          <a:xfrm>
            <a:off x="457200" y="457200"/>
            <a:ext cx="8229600" cy="1066800"/>
          </a:xfrm>
        </p:spPr>
        <p:txBody>
          <a:bodyPr/>
          <a:lstStyle/>
          <a:p>
            <a:r>
              <a:rPr lang="en-US" altLang="en-US" b="1" dirty="0"/>
              <a:t>Health and Pension Benefits</a:t>
            </a:r>
          </a:p>
        </p:txBody>
      </p:sp>
      <p:sp>
        <p:nvSpPr>
          <p:cNvPr id="14341" name="Text Box 4"/>
          <p:cNvSpPr txBox="1">
            <a:spLocks noChangeArrowheads="1"/>
          </p:cNvSpPr>
          <p:nvPr/>
        </p:nvSpPr>
        <p:spPr bwMode="auto">
          <a:xfrm>
            <a:off x="609600" y="2667000"/>
            <a:ext cx="8001000" cy="1679575"/>
          </a:xfrm>
          <a:prstGeom prst="rect">
            <a:avLst/>
          </a:prstGeom>
          <a:noFill/>
          <a:ln w="12700">
            <a:noFill/>
            <a:miter lim="800000"/>
            <a:headEnd/>
            <a:tailEnd/>
          </a:ln>
        </p:spPr>
        <p:txBody>
          <a:bodyPr>
            <a:spAutoFit/>
          </a:bodyPr>
          <a:lstStyle/>
          <a:p>
            <a:pPr algn="ctr">
              <a:spcBef>
                <a:spcPct val="50000"/>
              </a:spcBef>
            </a:pPr>
            <a:r>
              <a:rPr lang="en-US" altLang="en-US" sz="2600" b="1" dirty="0">
                <a:solidFill>
                  <a:srgbClr val="5A160B"/>
                </a:solidFill>
                <a:ea typeface="ＭＳ Ｐゴシック" pitchFamily="-84" charset="-128"/>
              </a:rPr>
              <a:t>Assume an employer agrees to pay an amount for medical insurance equal to $8,000, and contribute an additional 10% of the employees’ $120,000 gross salary to a retirement program.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pic>
        <p:nvPicPr>
          <p:cNvPr id="2" name="Picture 1">
            <a:extLst>
              <a:ext uri="{FF2B5EF4-FFF2-40B4-BE49-F238E27FC236}">
                <a16:creationId xmlns:a16="http://schemas.microsoft.com/office/drawing/2014/main" xmlns="" id="{285B3A68-66D7-46FA-8046-581F4CCD8249}"/>
              </a:ext>
            </a:extLst>
          </p:cNvPr>
          <p:cNvPicPr>
            <a:picLocks noChangeAspect="1"/>
          </p:cNvPicPr>
          <p:nvPr/>
        </p:nvPicPr>
        <p:blipFill>
          <a:blip r:embed="rId3"/>
          <a:stretch>
            <a:fillRect/>
          </a:stretch>
        </p:blipFill>
        <p:spPr>
          <a:xfrm>
            <a:off x="304799" y="4524308"/>
            <a:ext cx="8480681" cy="1247619"/>
          </a:xfrm>
          <a:prstGeom prst="rect">
            <a:avLst/>
          </a:prstGeom>
        </p:spPr>
      </p:pic>
      <p:sp>
        <p:nvSpPr>
          <p:cNvPr id="11" name="Rectangle 10">
            <a:extLst>
              <a:ext uri="{FF2B5EF4-FFF2-40B4-BE49-F238E27FC236}">
                <a16:creationId xmlns:a16="http://schemas.microsoft.com/office/drawing/2014/main" xmlns="" id="{0A26155F-C1BB-F244-BDCC-41E9A44CCE1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7A4D895-A7FF-DF4F-BA22-61E2C65123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39737" y="524933"/>
            <a:ext cx="8229600" cy="686028"/>
          </a:xfrm>
        </p:spPr>
        <p:txBody>
          <a:bodyPr/>
          <a:lstStyle/>
          <a:p>
            <a:r>
              <a:rPr lang="en-US" altLang="en-US" b="1" dirty="0"/>
              <a:t>Vacation Benefits</a:t>
            </a:r>
          </a:p>
        </p:txBody>
      </p:sp>
      <p:sp>
        <p:nvSpPr>
          <p:cNvPr id="91139" name="Text Box 4"/>
          <p:cNvSpPr txBox="1">
            <a:spLocks noChangeArrowheads="1"/>
          </p:cNvSpPr>
          <p:nvPr/>
        </p:nvSpPr>
        <p:spPr bwMode="auto">
          <a:xfrm>
            <a:off x="228600" y="1303731"/>
            <a:ext cx="8458200" cy="954088"/>
          </a:xfrm>
          <a:prstGeom prst="rect">
            <a:avLst/>
          </a:prstGeom>
          <a:noFill/>
          <a:ln w="12700">
            <a:noFill/>
            <a:miter lim="800000"/>
            <a:headEnd/>
            <a:tailEnd/>
          </a:ln>
        </p:spPr>
        <p:txBody>
          <a:bodyPr>
            <a:spAutoFit/>
          </a:bodyPr>
          <a:lstStyle/>
          <a:p>
            <a:pPr algn="ctr">
              <a:spcBef>
                <a:spcPct val="50000"/>
              </a:spcBef>
            </a:pPr>
            <a:r>
              <a:rPr lang="en-US" altLang="en-US" sz="2800" b="1" dirty="0">
                <a:solidFill>
                  <a:srgbClr val="5A160B"/>
                </a:solidFill>
                <a:ea typeface="ＭＳ Ｐゴシック" pitchFamily="-84" charset="-128"/>
              </a:rPr>
              <a:t>Assume an employee earns two weeks of paid vacation each year.</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17" name="Text Box 4"/>
          <p:cNvSpPr txBox="1">
            <a:spLocks noChangeArrowheads="1"/>
          </p:cNvSpPr>
          <p:nvPr/>
        </p:nvSpPr>
        <p:spPr bwMode="auto">
          <a:xfrm>
            <a:off x="342900" y="3571202"/>
            <a:ext cx="8458200" cy="810478"/>
          </a:xfrm>
          <a:prstGeom prst="rect">
            <a:avLst/>
          </a:prstGeom>
          <a:noFill/>
          <a:ln w="12700">
            <a:noFill/>
            <a:miter lim="800000"/>
            <a:headEnd/>
            <a:tailEnd/>
          </a:ln>
        </p:spPr>
        <p:txBody>
          <a:bodyPr>
            <a:spAutoFit/>
          </a:bodyPr>
          <a:lstStyle/>
          <a:p>
            <a:pPr algn="ctr">
              <a:lnSpc>
                <a:spcPts val="2800"/>
              </a:lnSpc>
              <a:spcBef>
                <a:spcPts val="0"/>
              </a:spcBef>
            </a:pPr>
            <a:r>
              <a:rPr lang="en-US" altLang="en-US" sz="2800" b="1" dirty="0">
                <a:solidFill>
                  <a:srgbClr val="5A160B"/>
                </a:solidFill>
                <a:ea typeface="ＭＳ Ｐゴシック" pitchFamily="-84" charset="-128"/>
              </a:rPr>
              <a:t>When employee takes vacation, following journal entry is recorded:</a:t>
            </a:r>
          </a:p>
        </p:txBody>
      </p:sp>
      <p:sp>
        <p:nvSpPr>
          <p:cNvPr id="11" name="Rectangle 10">
            <a:extLst>
              <a:ext uri="{FF2B5EF4-FFF2-40B4-BE49-F238E27FC236}">
                <a16:creationId xmlns:a16="http://schemas.microsoft.com/office/drawing/2014/main" xmlns="" id="{A4BE5FCF-DE0E-3649-B0EA-E171C7688276}"/>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009503C-762F-9543-8B63-EE11E336837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C692938-685F-40D1-9B4F-8B36DB89D365}"/>
              </a:ext>
            </a:extLst>
          </p:cNvPr>
          <p:cNvPicPr>
            <a:picLocks noChangeAspect="1"/>
          </p:cNvPicPr>
          <p:nvPr/>
        </p:nvPicPr>
        <p:blipFill>
          <a:blip r:embed="rId3"/>
          <a:stretch>
            <a:fillRect/>
          </a:stretch>
        </p:blipFill>
        <p:spPr>
          <a:xfrm>
            <a:off x="685800" y="2503253"/>
            <a:ext cx="7816809" cy="841810"/>
          </a:xfrm>
          <a:prstGeom prst="rect">
            <a:avLst/>
          </a:prstGeom>
        </p:spPr>
      </p:pic>
      <p:pic>
        <p:nvPicPr>
          <p:cNvPr id="4" name="Picture 3">
            <a:extLst>
              <a:ext uri="{FF2B5EF4-FFF2-40B4-BE49-F238E27FC236}">
                <a16:creationId xmlns:a16="http://schemas.microsoft.com/office/drawing/2014/main" xmlns="" id="{8EB7DB44-1933-42A0-9920-11A643C693F8}"/>
              </a:ext>
            </a:extLst>
          </p:cNvPr>
          <p:cNvPicPr>
            <a:picLocks noChangeAspect="1"/>
          </p:cNvPicPr>
          <p:nvPr/>
        </p:nvPicPr>
        <p:blipFill>
          <a:blip r:embed="rId4"/>
          <a:stretch>
            <a:fillRect/>
          </a:stretch>
        </p:blipFill>
        <p:spPr>
          <a:xfrm>
            <a:off x="631713" y="4648200"/>
            <a:ext cx="7833297" cy="8581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a:xfrm>
            <a:off x="457200" y="457200"/>
            <a:ext cx="8229600" cy="960438"/>
          </a:xfrm>
        </p:spPr>
        <p:txBody>
          <a:bodyPr/>
          <a:lstStyle/>
          <a:p>
            <a:r>
              <a:rPr lang="en-US" altLang="en-US" b="1" dirty="0"/>
              <a:t>Bonus Plans</a:t>
            </a:r>
          </a:p>
        </p:txBody>
      </p:sp>
      <p:sp>
        <p:nvSpPr>
          <p:cNvPr id="92165" name="Rectangle 12"/>
          <p:cNvSpPr>
            <a:spLocks noChangeArrowheads="1"/>
          </p:cNvSpPr>
          <p:nvPr/>
        </p:nvSpPr>
        <p:spPr bwMode="auto">
          <a:xfrm>
            <a:off x="228600" y="1447801"/>
            <a:ext cx="8610600" cy="954107"/>
          </a:xfrm>
          <a:prstGeom prst="rect">
            <a:avLst/>
          </a:prstGeom>
          <a:noFill/>
          <a:ln w="9525">
            <a:noFill/>
            <a:miter lim="800000"/>
            <a:headEnd/>
            <a:tailEnd/>
          </a:ln>
        </p:spPr>
        <p:txBody>
          <a:bodyPr wrap="square">
            <a:spAutoFit/>
          </a:bodyPr>
          <a:lstStyle/>
          <a:p>
            <a:pPr algn="ctr"/>
            <a:r>
              <a:rPr lang="en-US" altLang="en-US" sz="2800" b="1" dirty="0">
                <a:solidFill>
                  <a:srgbClr val="5A160B"/>
                </a:solidFill>
                <a:ea typeface="ＭＳ Ｐゴシック" pitchFamily="-84" charset="-128"/>
              </a:rPr>
              <a:t>Assume that a bonus of $10,000 will be paid to employees to be shared by all:</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pic>
        <p:nvPicPr>
          <p:cNvPr id="5" name="Picture 4">
            <a:extLst>
              <a:ext uri="{FF2B5EF4-FFF2-40B4-BE49-F238E27FC236}">
                <a16:creationId xmlns:a16="http://schemas.microsoft.com/office/drawing/2014/main" xmlns="" id="{F89BD7F4-F334-49A4-9E47-2A69A70CFC55}"/>
              </a:ext>
            </a:extLst>
          </p:cNvPr>
          <p:cNvPicPr>
            <a:picLocks noChangeAspect="1"/>
          </p:cNvPicPr>
          <p:nvPr/>
        </p:nvPicPr>
        <p:blipFill>
          <a:blip r:embed="rId3"/>
          <a:stretch>
            <a:fillRect/>
          </a:stretch>
        </p:blipFill>
        <p:spPr>
          <a:xfrm>
            <a:off x="504347" y="2865910"/>
            <a:ext cx="8106253" cy="867889"/>
          </a:xfrm>
          <a:prstGeom prst="rect">
            <a:avLst/>
          </a:prstGeom>
        </p:spPr>
      </p:pic>
      <p:sp>
        <p:nvSpPr>
          <p:cNvPr id="12" name="Rectangle 11">
            <a:extLst>
              <a:ext uri="{FF2B5EF4-FFF2-40B4-BE49-F238E27FC236}">
                <a16:creationId xmlns:a16="http://schemas.microsoft.com/office/drawing/2014/main" xmlns="" id="{A950AC6F-33F6-E249-AA42-8FB4D9C60FF1}"/>
              </a:ext>
            </a:extLst>
          </p:cNvPr>
          <p:cNvSpPr>
            <a:spLocks noGrp="1" noChangeArrowheads="1"/>
          </p:cNvSpPr>
          <p:nvPr/>
        </p:nvSpPr>
        <p:spPr bwMode="auto">
          <a:xfrm>
            <a:off x="6324600" y="63865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72CF88A-73D2-6445-BB25-B61698F4C53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8" name="Rectangle 4"/>
          <p:cNvSpPr>
            <a:spLocks noGrp="1" noChangeArrowheads="1"/>
          </p:cNvSpPr>
          <p:nvPr>
            <p:ph type="title"/>
          </p:nvPr>
        </p:nvSpPr>
        <p:spPr>
          <a:xfrm>
            <a:off x="457200" y="533400"/>
            <a:ext cx="8229600" cy="884238"/>
          </a:xfrm>
        </p:spPr>
        <p:txBody>
          <a:bodyPr/>
          <a:lstStyle/>
          <a:p>
            <a:r>
              <a:rPr lang="en-US" altLang="en-US" b="1" dirty="0"/>
              <a:t>Warranty Liabilities: Definition</a:t>
            </a:r>
          </a:p>
        </p:txBody>
      </p:sp>
      <p:sp>
        <p:nvSpPr>
          <p:cNvPr id="93189" name="Text Box 5"/>
          <p:cNvSpPr txBox="1">
            <a:spLocks noChangeArrowheads="1"/>
          </p:cNvSpPr>
          <p:nvPr/>
        </p:nvSpPr>
        <p:spPr bwMode="auto">
          <a:xfrm>
            <a:off x="457200" y="1600200"/>
            <a:ext cx="8229600" cy="3108543"/>
          </a:xfrm>
          <a:prstGeom prst="rect">
            <a:avLst/>
          </a:prstGeom>
          <a:solidFill>
            <a:schemeClr val="accent3">
              <a:lumMod val="40000"/>
              <a:lumOff val="60000"/>
            </a:schemeClr>
          </a:solidFill>
          <a:ln w="28575">
            <a:solidFill>
              <a:schemeClr val="tx1"/>
            </a:solidFill>
            <a:miter lim="800000"/>
            <a:headEnd/>
            <a:tailEnd/>
          </a:ln>
        </p:spPr>
        <p:txBody>
          <a:bodyPr wrap="square">
            <a:spAutoFit/>
          </a:bodyPr>
          <a:lstStyle/>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Seller’s obligation to replace or fix a product (or service) that fails to perform as expected within a specified period. </a:t>
            </a:r>
          </a:p>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expected warranty expense in the period when revenue from the sale is reported.</a:t>
            </a:r>
          </a:p>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warranty as a liability.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11" name="Rectangle 10">
            <a:extLst>
              <a:ext uri="{FF2B5EF4-FFF2-40B4-BE49-F238E27FC236}">
                <a16:creationId xmlns:a16="http://schemas.microsoft.com/office/drawing/2014/main" xmlns="" id="{A1CDD162-106D-9E45-9ADD-B47F9C778696}"/>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C0527FA-C351-5946-B830-AA6C87B7D0D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title"/>
          </p:nvPr>
        </p:nvSpPr>
        <p:spPr>
          <a:xfrm>
            <a:off x="0" y="457200"/>
            <a:ext cx="9144000" cy="960438"/>
          </a:xfrm>
        </p:spPr>
        <p:txBody>
          <a:bodyPr/>
          <a:lstStyle/>
          <a:p>
            <a:r>
              <a:rPr lang="en-US" altLang="en-US" b="1" dirty="0"/>
              <a:t>Warranty Liabilities: Journal Entries</a:t>
            </a:r>
          </a:p>
        </p:txBody>
      </p:sp>
      <p:sp>
        <p:nvSpPr>
          <p:cNvPr id="9" name="Text Box 3"/>
          <p:cNvSpPr txBox="1">
            <a:spLocks noChangeArrowheads="1"/>
          </p:cNvSpPr>
          <p:nvPr/>
        </p:nvSpPr>
        <p:spPr bwMode="auto">
          <a:xfrm>
            <a:off x="114300" y="1295400"/>
            <a:ext cx="8915400" cy="1569660"/>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Dec. 1, 2021, a dealer sells a car for $16,000 with a maximum one-year or 12,000 mile warranty covering parts. Past experience indicates warranty expenses average 4% of a car’s selling price. </a:t>
            </a:r>
          </a:p>
        </p:txBody>
      </p:sp>
      <p:sp>
        <p:nvSpPr>
          <p:cNvPr id="12" name="Text Box 3"/>
          <p:cNvSpPr txBox="1">
            <a:spLocks noChangeArrowheads="1"/>
          </p:cNvSpPr>
          <p:nvPr/>
        </p:nvSpPr>
        <p:spPr bwMode="auto">
          <a:xfrm>
            <a:off x="114300" y="4038601"/>
            <a:ext cx="8915400" cy="830997"/>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Jan. 9, 2022, the customer returns the car for repairs. The dealer replaces parts costing $200.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14" name="Rectangle 13">
            <a:extLst>
              <a:ext uri="{FF2B5EF4-FFF2-40B4-BE49-F238E27FC236}">
                <a16:creationId xmlns:a16="http://schemas.microsoft.com/office/drawing/2014/main" xmlns="" id="{7EB52788-B6FE-F54D-BDAB-6B23EF27C3D2}"/>
              </a:ext>
            </a:extLst>
          </p:cNvPr>
          <p:cNvSpPr>
            <a:spLocks noGrp="1" noChangeArrowheads="1"/>
          </p:cNvSpPr>
          <p:nvPr/>
        </p:nvSpPr>
        <p:spPr bwMode="auto">
          <a:xfrm>
            <a:off x="6324600" y="639808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0C6B830A-FCC7-294D-8F66-450F697C9F0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7C71AF2C-815E-4269-94EF-1F16E4D056DD}"/>
              </a:ext>
            </a:extLst>
          </p:cNvPr>
          <p:cNvPicPr>
            <a:picLocks noChangeAspect="1"/>
          </p:cNvPicPr>
          <p:nvPr/>
        </p:nvPicPr>
        <p:blipFill>
          <a:blip r:embed="rId3"/>
          <a:stretch>
            <a:fillRect/>
          </a:stretch>
        </p:blipFill>
        <p:spPr>
          <a:xfrm>
            <a:off x="533400" y="5021462"/>
            <a:ext cx="8032630" cy="987437"/>
          </a:xfrm>
          <a:prstGeom prst="rect">
            <a:avLst/>
          </a:prstGeom>
        </p:spPr>
      </p:pic>
      <p:pic>
        <p:nvPicPr>
          <p:cNvPr id="7" name="Picture 6">
            <a:extLst>
              <a:ext uri="{FF2B5EF4-FFF2-40B4-BE49-F238E27FC236}">
                <a16:creationId xmlns:a16="http://schemas.microsoft.com/office/drawing/2014/main" xmlns="" id="{A0AF9162-47F3-446D-8B69-1EB7D4A04270}"/>
              </a:ext>
            </a:extLst>
          </p:cNvPr>
          <p:cNvPicPr>
            <a:picLocks noChangeAspect="1"/>
          </p:cNvPicPr>
          <p:nvPr/>
        </p:nvPicPr>
        <p:blipFill>
          <a:blip r:embed="rId4"/>
          <a:stretch>
            <a:fillRect/>
          </a:stretch>
        </p:blipFill>
        <p:spPr>
          <a:xfrm>
            <a:off x="457200" y="3009952"/>
            <a:ext cx="8076150" cy="98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dirty="0"/>
              <a:t>Explain how to account for contingent liabilities.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778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057400" y="982414"/>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B03E51E4-B8A5-B249-935F-8C53366D09A9}"/>
              </a:ext>
            </a:extLst>
          </p:cNvPr>
          <p:cNvSpPr>
            <a:spLocks noGrp="1" noChangeArrowheads="1"/>
          </p:cNvSpPr>
          <p:nvPr/>
        </p:nvSpPr>
        <p:spPr bwMode="auto">
          <a:xfrm>
            <a:off x="6232585" y="637321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355DECD-9514-D742-A017-650EBADC7A9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title"/>
          </p:nvPr>
        </p:nvSpPr>
        <p:spPr>
          <a:xfrm>
            <a:off x="457200" y="609600"/>
            <a:ext cx="8229600" cy="914400"/>
          </a:xfrm>
        </p:spPr>
        <p:txBody>
          <a:bodyPr/>
          <a:lstStyle/>
          <a:p>
            <a:r>
              <a:rPr lang="en-US" altLang="en-US" b="1" dirty="0"/>
              <a:t>Defining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sp>
        <p:nvSpPr>
          <p:cNvPr id="10" name="TextBox 9">
            <a:extLst>
              <a:ext uri="{FF2B5EF4-FFF2-40B4-BE49-F238E27FC236}">
                <a16:creationId xmlns:a16="http://schemas.microsoft.com/office/drawing/2014/main" xmlns="" id="{083221C1-D698-4CAD-BE16-48ADD847D9A6}"/>
              </a:ext>
            </a:extLst>
          </p:cNvPr>
          <p:cNvSpPr txBox="1"/>
          <p:nvPr/>
        </p:nvSpPr>
        <p:spPr>
          <a:xfrm>
            <a:off x="7467600" y="13947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9.1</a:t>
            </a:r>
          </a:p>
        </p:txBody>
      </p:sp>
      <p:sp>
        <p:nvSpPr>
          <p:cNvPr id="11" name="Rectangle 10">
            <a:extLst>
              <a:ext uri="{FF2B5EF4-FFF2-40B4-BE49-F238E27FC236}">
                <a16:creationId xmlns:a16="http://schemas.microsoft.com/office/drawing/2014/main" xmlns="" id="{0C8F84D6-2318-2E4F-9BE4-FC19F5B901DA}"/>
              </a:ext>
            </a:extLst>
          </p:cNvPr>
          <p:cNvSpPr>
            <a:spLocks noGrp="1" noChangeArrowheads="1"/>
          </p:cNvSpPr>
          <p:nvPr/>
        </p:nvSpPr>
        <p:spPr bwMode="auto">
          <a:xfrm>
            <a:off x="63691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9791ED5-6525-2C4A-8138-FCABFCB9A77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9747840-9414-4728-A157-F8CDDDABB158}"/>
              </a:ext>
            </a:extLst>
          </p:cNvPr>
          <p:cNvPicPr>
            <a:picLocks noChangeAspect="1"/>
          </p:cNvPicPr>
          <p:nvPr/>
        </p:nvPicPr>
        <p:blipFill>
          <a:blip r:embed="rId3"/>
          <a:stretch>
            <a:fillRect/>
          </a:stretch>
        </p:blipFill>
        <p:spPr>
          <a:xfrm>
            <a:off x="138113" y="2695645"/>
            <a:ext cx="8534400" cy="2698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1295400"/>
          </a:xfrm>
        </p:spPr>
        <p:txBody>
          <a:bodyPr/>
          <a:lstStyle/>
          <a:p>
            <a:r>
              <a:rPr lang="en-US" altLang="en-US" b="1" dirty="0"/>
              <a:t>Accounting for</a:t>
            </a:r>
            <a:br>
              <a:rPr lang="en-US" altLang="en-US" b="1" dirty="0"/>
            </a:br>
            <a:r>
              <a:rPr lang="en-US" altLang="en-US" b="1" dirty="0"/>
              <a:t>Contingent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8" name="TextBox 7"/>
          <p:cNvSpPr txBox="1"/>
          <p:nvPr/>
        </p:nvSpPr>
        <p:spPr>
          <a:xfrm>
            <a:off x="7515953" y="18795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9.5</a:t>
            </a:r>
          </a:p>
        </p:txBody>
      </p:sp>
      <p:sp>
        <p:nvSpPr>
          <p:cNvPr id="10" name="Rectangle 9">
            <a:extLst>
              <a:ext uri="{FF2B5EF4-FFF2-40B4-BE49-F238E27FC236}">
                <a16:creationId xmlns:a16="http://schemas.microsoft.com/office/drawing/2014/main" xmlns="" id="{4CD193E1-DF03-9E4B-9868-FC3E656010BC}"/>
              </a:ext>
            </a:extLst>
          </p:cNvPr>
          <p:cNvSpPr>
            <a:spLocks noGrp="1" noChangeArrowheads="1"/>
          </p:cNvSpPr>
          <p:nvPr/>
        </p:nvSpPr>
        <p:spPr bwMode="auto">
          <a:xfrm>
            <a:off x="627821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4DA411C-DB9D-514E-8423-EAD79A6B434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5044AF0-6B10-461B-BEDA-BD257EED018F}"/>
              </a:ext>
            </a:extLst>
          </p:cNvPr>
          <p:cNvPicPr>
            <a:picLocks noChangeAspect="1"/>
          </p:cNvPicPr>
          <p:nvPr/>
        </p:nvPicPr>
        <p:blipFill>
          <a:blip r:embed="rId3"/>
          <a:stretch>
            <a:fillRect/>
          </a:stretch>
        </p:blipFill>
        <p:spPr>
          <a:xfrm>
            <a:off x="624793" y="2879289"/>
            <a:ext cx="7909607" cy="2835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0574" y="377843"/>
            <a:ext cx="8229600" cy="1371600"/>
          </a:xfrm>
        </p:spPr>
        <p:txBody>
          <a:bodyPr/>
          <a:lstStyle/>
          <a:p>
            <a:r>
              <a:rPr lang="en-US" altLang="en-US" sz="3600" b="1" dirty="0"/>
              <a:t>Reasonably Possible</a:t>
            </a:r>
            <a:br>
              <a:rPr lang="en-US" altLang="en-US" sz="3600" b="1" dirty="0"/>
            </a:br>
            <a:r>
              <a:rPr lang="en-US" altLang="en-US" sz="3600" b="1" dirty="0"/>
              <a:t>Contingent Liabilities</a:t>
            </a:r>
          </a:p>
        </p:txBody>
      </p:sp>
      <p:sp>
        <p:nvSpPr>
          <p:cNvPr id="79875" name="Text Box 3"/>
          <p:cNvSpPr txBox="1">
            <a:spLocks noChangeArrowheads="1"/>
          </p:cNvSpPr>
          <p:nvPr/>
        </p:nvSpPr>
        <p:spPr bwMode="auto">
          <a:xfrm>
            <a:off x="654170" y="1566952"/>
            <a:ext cx="8001000" cy="1862048"/>
          </a:xfrm>
          <a:prstGeom prst="rect">
            <a:avLst/>
          </a:prstGeom>
          <a:solidFill>
            <a:schemeClr val="accent3">
              <a:lumMod val="40000"/>
              <a:lumOff val="60000"/>
            </a:schemeClr>
          </a:solidFill>
          <a:ln w="28575">
            <a:solidFill>
              <a:schemeClr val="tx1"/>
            </a:solidFill>
            <a:miter lim="800000"/>
            <a:headEnd/>
            <a:tailEnd/>
          </a:ln>
          <a:effectLst/>
        </p:spPr>
        <p:txBody>
          <a:bodyPr wrap="square">
            <a:spAutoFit/>
          </a:bodyPr>
          <a:lstStyle/>
          <a:p>
            <a:pPr>
              <a:spcBef>
                <a:spcPts val="1200"/>
              </a:spcBef>
              <a:defRPr/>
            </a:pPr>
            <a:r>
              <a:rPr lang="en-US" sz="2300" dirty="0">
                <a:solidFill>
                  <a:srgbClr val="FF0000"/>
                </a:solidFill>
              </a:rPr>
              <a:t>Potential Legal Claims</a:t>
            </a:r>
            <a:r>
              <a:rPr lang="en-US" sz="2300" dirty="0">
                <a:solidFill>
                  <a:schemeClr val="bg1"/>
                </a:solidFill>
              </a:rPr>
              <a:t> </a:t>
            </a:r>
            <a:r>
              <a:rPr lang="en-US" sz="2300" dirty="0"/>
              <a:t>– A potential claim is recorded if the amount can be reasonably estimated and payment for damages is probable. If the potential claim cannot be reasonably estimated but is reasonably possible, it is disclosed.</a:t>
            </a:r>
          </a:p>
        </p:txBody>
      </p:sp>
      <p:sp>
        <p:nvSpPr>
          <p:cNvPr id="79876" name="Text Box 4"/>
          <p:cNvSpPr txBox="1">
            <a:spLocks noChangeArrowheads="1"/>
          </p:cNvSpPr>
          <p:nvPr/>
        </p:nvSpPr>
        <p:spPr bwMode="auto">
          <a:xfrm>
            <a:off x="679174" y="3456116"/>
            <a:ext cx="8001000" cy="1569660"/>
          </a:xfrm>
          <a:prstGeom prst="rect">
            <a:avLst/>
          </a:prstGeom>
          <a:solidFill>
            <a:schemeClr val="accent3">
              <a:lumMod val="20000"/>
              <a:lumOff val="80000"/>
            </a:schemeClr>
          </a:solidFill>
          <a:ln w="28575">
            <a:solidFill>
              <a:schemeClr val="tx1"/>
            </a:solidFill>
            <a:miter lim="800000"/>
            <a:headEnd/>
            <a:tailEnd/>
          </a:ln>
          <a:effectLst/>
        </p:spPr>
        <p:txBody>
          <a:bodyPr wrap="square">
            <a:spAutoFit/>
          </a:bodyPr>
          <a:lstStyle/>
          <a:p>
            <a:pPr>
              <a:spcBef>
                <a:spcPct val="50000"/>
              </a:spcBef>
              <a:defRPr/>
            </a:pPr>
            <a:r>
              <a:rPr lang="en-US" sz="2400" dirty="0">
                <a:solidFill>
                  <a:srgbClr val="FF0000"/>
                </a:solidFill>
              </a:rPr>
              <a:t>Debt Guarantees</a:t>
            </a:r>
            <a:r>
              <a:rPr lang="en-US" sz="2400" dirty="0">
                <a:solidFill>
                  <a:schemeClr val="bg1"/>
                </a:solidFill>
              </a:rPr>
              <a:t> </a:t>
            </a:r>
            <a:r>
              <a:rPr lang="en-US" sz="2400" dirty="0"/>
              <a:t>– The guarantor usually discloses the guarantee in its financial statement notes. If it is probable that the debtor will default, the guarantor reports the guarantee as a liability.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10" name="Text Box 3"/>
          <p:cNvSpPr txBox="1">
            <a:spLocks noChangeArrowheads="1"/>
          </p:cNvSpPr>
          <p:nvPr/>
        </p:nvSpPr>
        <p:spPr bwMode="auto">
          <a:xfrm>
            <a:off x="657087" y="5025776"/>
            <a:ext cx="8001000" cy="1354217"/>
          </a:xfrm>
          <a:prstGeom prst="rect">
            <a:avLst/>
          </a:prstGeom>
          <a:solidFill>
            <a:schemeClr val="accent3">
              <a:lumMod val="40000"/>
              <a:lumOff val="60000"/>
            </a:schemeClr>
          </a:solidFill>
          <a:ln w="28575">
            <a:solidFill>
              <a:schemeClr val="tx1"/>
            </a:solidFill>
            <a:miter lim="800000"/>
            <a:headEnd/>
            <a:tailEnd/>
          </a:ln>
          <a:effectLst/>
        </p:spPr>
        <p:txBody>
          <a:bodyPr wrap="square">
            <a:spAutoFit/>
          </a:bodyPr>
          <a:lstStyle/>
          <a:p>
            <a:pPr>
              <a:spcBef>
                <a:spcPct val="50000"/>
              </a:spcBef>
              <a:defRPr/>
            </a:pPr>
            <a:r>
              <a:rPr lang="en-US" sz="3000" dirty="0">
                <a:solidFill>
                  <a:srgbClr val="FF0000"/>
                </a:solidFill>
              </a:rPr>
              <a:t>Other Contingencies </a:t>
            </a:r>
            <a:r>
              <a:rPr lang="en-US" sz="2600" dirty="0"/>
              <a:t>– Include environmental damages, possible tax assessments, insurance losses, and government investigations.</a:t>
            </a:r>
          </a:p>
        </p:txBody>
      </p:sp>
      <p:sp>
        <p:nvSpPr>
          <p:cNvPr id="11" name="Rectangle 10">
            <a:extLst>
              <a:ext uri="{FF2B5EF4-FFF2-40B4-BE49-F238E27FC236}">
                <a16:creationId xmlns:a16="http://schemas.microsoft.com/office/drawing/2014/main" xmlns="" id="{15303FBA-78A9-8E4A-A435-F7BDB1C8AADE}"/>
              </a:ext>
            </a:extLst>
          </p:cNvPr>
          <p:cNvSpPr>
            <a:spLocks noGrp="1" noChangeArrowheads="1"/>
          </p:cNvSpPr>
          <p:nvPr/>
        </p:nvSpPr>
        <p:spPr bwMode="auto">
          <a:xfrm>
            <a:off x="6248400" y="63865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C6A818F-AAB6-244D-8F8E-4B7D1F4FD7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02771" y="644242"/>
            <a:ext cx="8229600" cy="1371600"/>
          </a:xfrm>
        </p:spPr>
        <p:txBody>
          <a:bodyPr/>
          <a:lstStyle/>
          <a:p>
            <a:r>
              <a:rPr lang="en-US" altLang="en-US" b="1" dirty="0"/>
              <a:t>Uncertainties That Are Not Contingencies</a:t>
            </a:r>
          </a:p>
        </p:txBody>
      </p:sp>
      <p:sp>
        <p:nvSpPr>
          <p:cNvPr id="79876" name="Text Box 4"/>
          <p:cNvSpPr txBox="1">
            <a:spLocks noChangeArrowheads="1"/>
          </p:cNvSpPr>
          <p:nvPr/>
        </p:nvSpPr>
        <p:spPr bwMode="auto">
          <a:xfrm>
            <a:off x="533400" y="2126684"/>
            <a:ext cx="8077200" cy="1754326"/>
          </a:xfrm>
          <a:prstGeom prst="rect">
            <a:avLst/>
          </a:prstGeom>
          <a:solidFill>
            <a:schemeClr val="accent3">
              <a:lumMod val="20000"/>
              <a:lumOff val="80000"/>
            </a:schemeClr>
          </a:solidFill>
          <a:ln w="28575">
            <a:solidFill>
              <a:schemeClr val="tx1"/>
            </a:solidFill>
            <a:miter lim="800000"/>
            <a:headEnd/>
            <a:tailEnd/>
          </a:ln>
          <a:effectLst/>
        </p:spPr>
        <p:txBody>
          <a:bodyPr>
            <a:spAutoFit/>
          </a:bodyPr>
          <a:lstStyle/>
          <a:p>
            <a:pPr>
              <a:spcBef>
                <a:spcPct val="50000"/>
              </a:spcBef>
              <a:defRPr/>
            </a:pPr>
            <a:r>
              <a:rPr lang="en-US" sz="3000" dirty="0">
                <a:solidFill>
                  <a:srgbClr val="FF0000"/>
                </a:solidFill>
              </a:rPr>
              <a:t>Uncertainties </a:t>
            </a:r>
            <a:r>
              <a:rPr lang="en-US" sz="2600" dirty="0"/>
              <a:t>– Uncertainties from future events are not contingent liabilities because they are future events and do not arise from past transactions. These are not disclosed.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11" name="Rectangle 10">
            <a:extLst>
              <a:ext uri="{FF2B5EF4-FFF2-40B4-BE49-F238E27FC236}">
                <a16:creationId xmlns:a16="http://schemas.microsoft.com/office/drawing/2014/main" xmlns="" id="{3C4DCB43-F0CD-BC4D-A280-2D44BAEEB49A}"/>
              </a:ext>
            </a:extLst>
          </p:cNvPr>
          <p:cNvSpPr>
            <a:spLocks noGrp="1" noChangeArrowheads="1"/>
          </p:cNvSpPr>
          <p:nvPr/>
        </p:nvSpPr>
        <p:spPr bwMode="auto">
          <a:xfrm>
            <a:off x="6248400" y="639808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A21A8A8-052A-2342-8CC0-98492AE25DE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4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a:t/>
            </a:r>
            <a:br>
              <a:rPr lang="en-US" altLang="en-US" dirty="0"/>
            </a:br>
            <a:r>
              <a:rPr lang="en-US" altLang="en-US" dirty="0"/>
              <a:t/>
            </a:r>
            <a:br>
              <a:rPr lang="en-US" altLang="en-US" dirty="0"/>
            </a:br>
            <a:r>
              <a:rPr lang="en-US" dirty="0"/>
              <a:t>Compute the times interest earned ratio and use it to analyze liabilities.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5167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81200" y="850354"/>
            <a:ext cx="55626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38DD48B5-BFF7-FF44-8600-709F4C8F895A}"/>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F6B8771-7447-174C-9198-2E6805F6FD3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09600" y="3866826"/>
            <a:ext cx="7880230" cy="2244204"/>
          </a:xfrm>
          <a:prstGeom prst="rect">
            <a:avLst/>
          </a:prstGeom>
          <a:solidFill>
            <a:schemeClr val="accent3">
              <a:lumMod val="40000"/>
              <a:lumOff val="60000"/>
            </a:schemeClr>
          </a:solidFill>
          <a:ln w="28575">
            <a:solidFill>
              <a:schemeClr val="tx1"/>
            </a:solidFill>
            <a:miter lim="800000"/>
            <a:headEnd/>
            <a:tailEnd/>
          </a:ln>
          <a:effectLst/>
        </p:spPr>
        <p:txBody>
          <a:bodyPr wrap="square" lIns="90488" tIns="44450" rIns="90488" bIns="44450">
            <a:spAutoFit/>
          </a:bodyPr>
          <a:lstStyle/>
          <a:p>
            <a:pPr algn="ctr">
              <a:spcBef>
                <a:spcPct val="50000"/>
              </a:spcBef>
              <a:defRPr/>
            </a:pPr>
            <a:r>
              <a:rPr lang="en-US" sz="2800" dirty="0"/>
              <a:t>If income before interest and taxes varies greatly from year to year, fixed interest charges can increase the risk that an owner will not earn a positive return and be unable to pay </a:t>
            </a:r>
          </a:p>
          <a:p>
            <a:pPr algn="ctr">
              <a:spcBef>
                <a:spcPts val="0"/>
              </a:spcBef>
              <a:defRPr/>
            </a:pPr>
            <a:r>
              <a:rPr lang="en-US" sz="2800" dirty="0"/>
              <a:t>interest charges.</a:t>
            </a:r>
          </a:p>
        </p:txBody>
      </p:sp>
      <p:sp>
        <p:nvSpPr>
          <p:cNvPr id="100355" name="Rectangle 3"/>
          <p:cNvSpPr>
            <a:spLocks noGrp="1" noChangeArrowheads="1"/>
          </p:cNvSpPr>
          <p:nvPr>
            <p:ph type="title"/>
          </p:nvPr>
        </p:nvSpPr>
        <p:spPr>
          <a:xfrm>
            <a:off x="457200" y="457200"/>
            <a:ext cx="8229600" cy="1143000"/>
          </a:xfrm>
        </p:spPr>
        <p:txBody>
          <a:bodyPr/>
          <a:lstStyle/>
          <a:p>
            <a:r>
              <a:rPr lang="en-US" altLang="en-US" b="1" dirty="0"/>
              <a:t>Times Interest Earned: Definition</a:t>
            </a:r>
          </a:p>
        </p:txBody>
      </p:sp>
      <p:sp>
        <p:nvSpPr>
          <p:cNvPr id="100356" name="Rectangle 5"/>
          <p:cNvSpPr>
            <a:spLocks noChangeArrowheads="1"/>
          </p:cNvSpPr>
          <p:nvPr/>
        </p:nvSpPr>
        <p:spPr bwMode="auto">
          <a:xfrm>
            <a:off x="1158815" y="1714338"/>
            <a:ext cx="6781800" cy="1828800"/>
          </a:xfrm>
          <a:prstGeom prst="rect">
            <a:avLst/>
          </a:prstGeom>
          <a:solidFill>
            <a:schemeClr val="accent3">
              <a:lumMod val="40000"/>
              <a:lumOff val="60000"/>
            </a:schemeClr>
          </a:solidFill>
          <a:ln w="12700">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ea typeface="ＭＳ Ｐゴシック" pitchFamily="-84" charset="-128"/>
            </a:endParaRPr>
          </a:p>
        </p:txBody>
      </p:sp>
      <p:sp>
        <p:nvSpPr>
          <p:cNvPr id="71687" name="Rectangle 7"/>
          <p:cNvSpPr>
            <a:spLocks noChangeArrowheads="1"/>
          </p:cNvSpPr>
          <p:nvPr/>
        </p:nvSpPr>
        <p:spPr bwMode="auto">
          <a:xfrm>
            <a:off x="1371660" y="2270713"/>
            <a:ext cx="2362200" cy="81915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Times interest</a:t>
            </a:r>
            <a:br>
              <a:rPr lang="en-US" sz="2400" b="1" dirty="0">
                <a:solidFill>
                  <a:srgbClr val="0033CC"/>
                </a:solidFill>
              </a:rPr>
            </a:br>
            <a:r>
              <a:rPr lang="en-US" sz="2400" b="1" dirty="0">
                <a:solidFill>
                  <a:srgbClr val="0033CC"/>
                </a:solidFill>
              </a:rPr>
              <a:t>earned</a:t>
            </a:r>
          </a:p>
        </p:txBody>
      </p:sp>
      <p:sp>
        <p:nvSpPr>
          <p:cNvPr id="71688" name="Rectangle 8"/>
          <p:cNvSpPr>
            <a:spLocks noChangeArrowheads="1"/>
          </p:cNvSpPr>
          <p:nvPr/>
        </p:nvSpPr>
        <p:spPr bwMode="auto">
          <a:xfrm>
            <a:off x="3971925" y="2019300"/>
            <a:ext cx="3730625" cy="705321"/>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000" b="1" dirty="0">
                <a:solidFill>
                  <a:srgbClr val="0033CC"/>
                </a:solidFill>
              </a:rPr>
              <a:t>Income before interest expense and income taxes</a:t>
            </a:r>
          </a:p>
        </p:txBody>
      </p:sp>
      <p:sp>
        <p:nvSpPr>
          <p:cNvPr id="71689" name="Rectangle 9"/>
          <p:cNvSpPr>
            <a:spLocks noChangeArrowheads="1"/>
          </p:cNvSpPr>
          <p:nvPr/>
        </p:nvSpPr>
        <p:spPr bwMode="auto">
          <a:xfrm>
            <a:off x="3971925" y="2859088"/>
            <a:ext cx="3730625" cy="397545"/>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000" b="1" dirty="0">
                <a:solidFill>
                  <a:srgbClr val="0033CC"/>
                </a:solidFill>
              </a:rPr>
              <a:t>Interest expense</a:t>
            </a:r>
          </a:p>
        </p:txBody>
      </p:sp>
      <p:sp>
        <p:nvSpPr>
          <p:cNvPr id="71690" name="Line 10"/>
          <p:cNvSpPr>
            <a:spLocks noChangeShapeType="1"/>
          </p:cNvSpPr>
          <p:nvPr/>
        </p:nvSpPr>
        <p:spPr bwMode="auto">
          <a:xfrm>
            <a:off x="4198938" y="2833688"/>
            <a:ext cx="3352800" cy="0"/>
          </a:xfrm>
          <a:prstGeom prst="line">
            <a:avLst/>
          </a:prstGeom>
          <a:solidFill>
            <a:schemeClr val="accent4">
              <a:lumMod val="60000"/>
              <a:lumOff val="40000"/>
            </a:schemeClr>
          </a:solidFill>
          <a:ln w="50800">
            <a:solidFill>
              <a:srgbClr val="0033CC"/>
            </a:solidFill>
            <a:round/>
            <a:headEnd/>
            <a:tailEnd/>
          </a:ln>
        </p:spPr>
        <p:txBody>
          <a:bodyPr/>
          <a:lstStyle/>
          <a:p>
            <a:pPr>
              <a:defRPr/>
            </a:pPr>
            <a:endParaRPr lang="en-US" dirty="0">
              <a:latin typeface="Arial" pitchFamily="34" charset="0"/>
              <a:ea typeface="Arial" pitchFamily="-84" charset="0"/>
              <a:cs typeface="Arial" pitchFamily="-84" charset="0"/>
            </a:endParaRPr>
          </a:p>
        </p:txBody>
      </p:sp>
      <p:sp>
        <p:nvSpPr>
          <p:cNvPr id="71691" name="Text Box 11"/>
          <p:cNvSpPr txBox="1">
            <a:spLocks noChangeArrowheads="1"/>
          </p:cNvSpPr>
          <p:nvPr/>
        </p:nvSpPr>
        <p:spPr bwMode="auto">
          <a:xfrm>
            <a:off x="3697288" y="2605088"/>
            <a:ext cx="361950" cy="457200"/>
          </a:xfrm>
          <a:prstGeom prst="rect">
            <a:avLst/>
          </a:prstGeom>
          <a:noFill/>
          <a:ln w="12700">
            <a:noFill/>
            <a:miter lim="800000"/>
            <a:headEnd/>
            <a:tailEnd/>
          </a:ln>
        </p:spPr>
        <p:txBody>
          <a:bodyPr wrap="none">
            <a:spAutoFit/>
          </a:bodyPr>
          <a:lstStyle/>
          <a:p>
            <a:pPr>
              <a:defRPr/>
            </a:pPr>
            <a:r>
              <a:rPr lang="en-US" sz="2400" b="1" dirty="0">
                <a:solidFill>
                  <a:srgbClr val="0033CC"/>
                </a:solidFill>
              </a:rPr>
              <a: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the times interest earned ratio and use it to analyze liabilities.</a:t>
            </a:r>
          </a:p>
        </p:txBody>
      </p:sp>
      <p:sp>
        <p:nvSpPr>
          <p:cNvPr id="15" name="Rectangle 14">
            <a:extLst>
              <a:ext uri="{FF2B5EF4-FFF2-40B4-BE49-F238E27FC236}">
                <a16:creationId xmlns:a16="http://schemas.microsoft.com/office/drawing/2014/main" xmlns="" id="{80143B5A-999A-444D-A19B-F56C2E2EE61B}"/>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AAC45E12-8AC8-CC41-9C17-435D206AF4E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457200"/>
            <a:ext cx="8229600" cy="1143000"/>
          </a:xfrm>
        </p:spPr>
        <p:txBody>
          <a:bodyPr/>
          <a:lstStyle/>
          <a:p>
            <a:r>
              <a:rPr lang="en-US" altLang="en-US" b="1" dirty="0"/>
              <a:t>Times Interest Earned: Illustration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the times interest earned ratio and use it to analyze liabilities.</a:t>
            </a:r>
          </a:p>
        </p:txBody>
      </p:sp>
      <p:sp>
        <p:nvSpPr>
          <p:cNvPr id="7" name="TextBox 6"/>
          <p:cNvSpPr txBox="1"/>
          <p:nvPr/>
        </p:nvSpPr>
        <p:spPr>
          <a:xfrm>
            <a:off x="77724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9.6</a:t>
            </a:r>
          </a:p>
        </p:txBody>
      </p:sp>
      <p:pic>
        <p:nvPicPr>
          <p:cNvPr id="4" name="Picture 3"/>
          <p:cNvPicPr>
            <a:picLocks noChangeAspect="1"/>
          </p:cNvPicPr>
          <p:nvPr/>
        </p:nvPicPr>
        <p:blipFill>
          <a:blip r:embed="rId3"/>
          <a:stretch>
            <a:fillRect/>
          </a:stretch>
        </p:blipFill>
        <p:spPr>
          <a:xfrm>
            <a:off x="1030571" y="4274674"/>
            <a:ext cx="6513229" cy="638857"/>
          </a:xfrm>
          <a:prstGeom prst="rect">
            <a:avLst/>
          </a:prstGeom>
        </p:spPr>
      </p:pic>
      <p:sp>
        <p:nvSpPr>
          <p:cNvPr id="10" name="TextBox 9"/>
          <p:cNvSpPr txBox="1"/>
          <p:nvPr/>
        </p:nvSpPr>
        <p:spPr>
          <a:xfrm>
            <a:off x="7772400" y="4306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9.7</a:t>
            </a:r>
          </a:p>
        </p:txBody>
      </p:sp>
      <p:sp>
        <p:nvSpPr>
          <p:cNvPr id="3" name="TextBox 2"/>
          <p:cNvSpPr txBox="1"/>
          <p:nvPr/>
        </p:nvSpPr>
        <p:spPr>
          <a:xfrm>
            <a:off x="1828800" y="5181600"/>
            <a:ext cx="5105400" cy="954107"/>
          </a:xfrm>
          <a:prstGeom prst="rect">
            <a:avLst/>
          </a:prstGeom>
          <a:solidFill>
            <a:schemeClr val="accent3">
              <a:lumMod val="40000"/>
              <a:lumOff val="60000"/>
            </a:schemeClr>
          </a:solidFill>
        </p:spPr>
        <p:txBody>
          <a:bodyPr wrap="square" rtlCol="0">
            <a:spAutoFit/>
          </a:bodyPr>
          <a:lstStyle/>
          <a:p>
            <a:pPr algn="ctr"/>
            <a:r>
              <a:rPr lang="en-US" sz="2800" dirty="0"/>
              <a:t>Calculation for Diego for 2020:</a:t>
            </a:r>
          </a:p>
          <a:p>
            <a:pPr algn="ctr"/>
            <a:r>
              <a:rPr lang="en-US" sz="2800" dirty="0"/>
              <a:t>$150 / $60 = 2.5 times</a:t>
            </a:r>
          </a:p>
        </p:txBody>
      </p:sp>
      <p:sp>
        <p:nvSpPr>
          <p:cNvPr id="15" name="Rectangle 14">
            <a:extLst>
              <a:ext uri="{FF2B5EF4-FFF2-40B4-BE49-F238E27FC236}">
                <a16:creationId xmlns:a16="http://schemas.microsoft.com/office/drawing/2014/main" xmlns="" id="{6206A98F-7837-404B-BE48-1FEC123D459B}"/>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EE32BCB8-26FC-9649-870E-9CE80E4FAE1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D4603C65-7A3C-4DCD-88DC-1FB8F546F830}"/>
              </a:ext>
            </a:extLst>
          </p:cNvPr>
          <p:cNvPicPr>
            <a:picLocks noChangeAspect="1"/>
          </p:cNvPicPr>
          <p:nvPr/>
        </p:nvPicPr>
        <p:blipFill>
          <a:blip r:embed="rId4"/>
          <a:stretch>
            <a:fillRect/>
          </a:stretch>
        </p:blipFill>
        <p:spPr>
          <a:xfrm>
            <a:off x="1018069" y="1658122"/>
            <a:ext cx="6550498" cy="2362200"/>
          </a:xfrm>
          <a:prstGeom prst="rect">
            <a:avLst/>
          </a:prstGeom>
        </p:spPr>
      </p:pic>
    </p:spTree>
    <p:extLst>
      <p:ext uri="{BB962C8B-B14F-4D97-AF65-F5344CB8AC3E}">
        <p14:creationId xmlns:p14="http://schemas.microsoft.com/office/powerpoint/2010/main" val="26316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02099"/>
            <a:ext cx="7315200" cy="3124200"/>
          </a:xfrm>
        </p:spPr>
        <p:txBody>
          <a:bodyPr/>
          <a:lstStyle/>
          <a:p>
            <a:r>
              <a:rPr lang="en-US" altLang="en-US" dirty="0"/>
              <a:t/>
            </a:r>
            <a:br>
              <a:rPr lang="en-US" altLang="en-US" dirty="0"/>
            </a:br>
            <a:r>
              <a:rPr lang="en-US" altLang="en-US" dirty="0"/>
              <a:t/>
            </a:r>
            <a:br>
              <a:rPr lang="en-US" altLang="en-US" dirty="0"/>
            </a:br>
            <a:r>
              <a:rPr lang="en-US" i="1" dirty="0"/>
              <a:t>Appendix 9A </a:t>
            </a:r>
            <a:br>
              <a:rPr lang="en-US" i="1" dirty="0"/>
            </a:br>
            <a:r>
              <a:rPr lang="en-US" dirty="0"/>
              <a:t>Identify and describe the details of payroll reports, records, and procedures.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7298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6171" y="4936784"/>
            <a:ext cx="7315200" cy="87313"/>
          </a:xfrm>
          <a:prstGeom prst="rect">
            <a:avLst/>
          </a:prstGeom>
          <a:noFill/>
          <a:ln w="9525">
            <a:noFill/>
            <a:miter lim="800000"/>
            <a:headEnd/>
            <a:tailEnd/>
          </a:ln>
        </p:spPr>
      </p:pic>
      <p:sp>
        <p:nvSpPr>
          <p:cNvPr id="8" name="TextBox 7"/>
          <p:cNvSpPr txBox="1"/>
          <p:nvPr/>
        </p:nvSpPr>
        <p:spPr>
          <a:xfrm>
            <a:off x="2057400" y="903786"/>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xmlns="" id="{3810CD08-0A36-C143-8E3B-97B86EFFE218}"/>
              </a:ext>
            </a:extLst>
          </p:cNvPr>
          <p:cNvSpPr>
            <a:spLocks noGrp="1" noChangeArrowheads="1"/>
          </p:cNvSpPr>
          <p:nvPr/>
        </p:nvSpPr>
        <p:spPr bwMode="auto">
          <a:xfrm>
            <a:off x="6232585" y="63910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01B72C0-2B89-964B-8808-90C13A37F4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4"/>
          <p:cNvSpPr>
            <a:spLocks noGrp="1"/>
          </p:cNvSpPr>
          <p:nvPr>
            <p:ph type="title"/>
          </p:nvPr>
        </p:nvSpPr>
        <p:spPr>
          <a:xfrm>
            <a:off x="0" y="457200"/>
            <a:ext cx="9144000" cy="990600"/>
          </a:xfrm>
        </p:spPr>
        <p:txBody>
          <a:bodyPr/>
          <a:lstStyle/>
          <a:p>
            <a:r>
              <a:rPr lang="en-US" altLang="en-US" sz="4000" b="1" dirty="0"/>
              <a:t>Payroll Reports, Records, and Procedures</a:t>
            </a:r>
          </a:p>
        </p:txBody>
      </p:sp>
      <p:grpSp>
        <p:nvGrpSpPr>
          <p:cNvPr id="2" name="Group 18"/>
          <p:cNvGrpSpPr>
            <a:grpSpLocks/>
          </p:cNvGrpSpPr>
          <p:nvPr/>
        </p:nvGrpSpPr>
        <p:grpSpPr bwMode="auto">
          <a:xfrm>
            <a:off x="381000" y="1371600"/>
            <a:ext cx="4152899" cy="3124200"/>
            <a:chOff x="3983064" y="1866900"/>
            <a:chExt cx="4876800" cy="3390900"/>
          </a:xfrm>
        </p:grpSpPr>
        <p:sp>
          <p:nvSpPr>
            <p:cNvPr id="18" name="Rectangle 17"/>
            <p:cNvSpPr/>
            <p:nvPr/>
          </p:nvSpPr>
          <p:spPr>
            <a:xfrm>
              <a:off x="3983064" y="1866900"/>
              <a:ext cx="4876800" cy="3390900"/>
            </a:xfrm>
            <a:prstGeom prst="rect">
              <a:avLst/>
            </a:prstGeom>
            <a:solidFill>
              <a:schemeClr val="accent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93" name="TextBox 12"/>
            <p:cNvSpPr txBox="1">
              <a:spLocks noChangeArrowheads="1"/>
            </p:cNvSpPr>
            <p:nvPr/>
          </p:nvSpPr>
          <p:spPr bwMode="auto">
            <a:xfrm>
              <a:off x="4967372" y="1988092"/>
              <a:ext cx="3289438" cy="501075"/>
            </a:xfrm>
            <a:prstGeom prst="rect">
              <a:avLst/>
            </a:prstGeom>
            <a:noFill/>
            <a:ln w="9525">
              <a:noFill/>
              <a:miter lim="800000"/>
              <a:headEnd/>
              <a:tailEnd/>
            </a:ln>
          </p:spPr>
          <p:txBody>
            <a:bodyPr wrap="square">
              <a:spAutoFit/>
            </a:bodyPr>
            <a:lstStyle/>
            <a:p>
              <a:pPr algn="ctr"/>
              <a:r>
                <a:rPr lang="en-US" altLang="en-US" sz="2400" dirty="0">
                  <a:ea typeface="ＭＳ Ｐゴシック" pitchFamily="-84" charset="-128"/>
                </a:rPr>
                <a:t>Payroll Reports</a:t>
              </a:r>
              <a:endParaRPr lang="en-US" altLang="en-US" dirty="0">
                <a:ea typeface="ＭＳ Ｐゴシック" pitchFamily="-84" charset="-128"/>
              </a:endParaRPr>
            </a:p>
          </p:txBody>
        </p:sp>
        <p:sp>
          <p:nvSpPr>
            <p:cNvPr id="14" name="Rounded Rectangle 13"/>
            <p:cNvSpPr/>
            <p:nvPr/>
          </p:nvSpPr>
          <p:spPr>
            <a:xfrm>
              <a:off x="4115661" y="2724482"/>
              <a:ext cx="2209369"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941</a:t>
              </a:r>
            </a:p>
          </p:txBody>
        </p:sp>
        <p:sp>
          <p:nvSpPr>
            <p:cNvPr id="15" name="Rounded Rectangle 14"/>
            <p:cNvSpPr/>
            <p:nvPr/>
          </p:nvSpPr>
          <p:spPr>
            <a:xfrm>
              <a:off x="6476569" y="2724482"/>
              <a:ext cx="2211092"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940</a:t>
              </a:r>
            </a:p>
          </p:txBody>
        </p:sp>
        <p:sp>
          <p:nvSpPr>
            <p:cNvPr id="16" name="Rounded Rectangle 15"/>
            <p:cNvSpPr/>
            <p:nvPr/>
          </p:nvSpPr>
          <p:spPr>
            <a:xfrm>
              <a:off x="5295254" y="4000999"/>
              <a:ext cx="2211092" cy="990655"/>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W-2</a:t>
              </a:r>
            </a:p>
          </p:txBody>
        </p:sp>
      </p:grpSp>
      <p:grpSp>
        <p:nvGrpSpPr>
          <p:cNvPr id="3" name="Group 19"/>
          <p:cNvGrpSpPr>
            <a:grpSpLocks/>
          </p:cNvGrpSpPr>
          <p:nvPr/>
        </p:nvGrpSpPr>
        <p:grpSpPr bwMode="auto">
          <a:xfrm>
            <a:off x="4648200" y="1371600"/>
            <a:ext cx="4038600" cy="3124200"/>
            <a:chOff x="3876842" y="1941911"/>
            <a:chExt cx="4962358" cy="3233184"/>
          </a:xfrm>
        </p:grpSpPr>
        <p:sp>
          <p:nvSpPr>
            <p:cNvPr id="21" name="Rectangle 20"/>
            <p:cNvSpPr/>
            <p:nvPr/>
          </p:nvSpPr>
          <p:spPr>
            <a:xfrm>
              <a:off x="3876842" y="1941911"/>
              <a:ext cx="4962358" cy="3233184"/>
            </a:xfrm>
            <a:prstGeom prst="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8" name="TextBox 21"/>
            <p:cNvSpPr txBox="1">
              <a:spLocks noChangeArrowheads="1"/>
            </p:cNvSpPr>
            <p:nvPr/>
          </p:nvSpPr>
          <p:spPr bwMode="auto">
            <a:xfrm>
              <a:off x="4839368" y="2057400"/>
              <a:ext cx="3030287" cy="477770"/>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Records</a:t>
              </a:r>
              <a:endParaRPr lang="en-US" altLang="en-US" dirty="0">
                <a:ea typeface="ＭＳ Ｐゴシック" pitchFamily="-84" charset="-128"/>
              </a:endParaRPr>
            </a:p>
          </p:txBody>
        </p:sp>
        <p:sp>
          <p:nvSpPr>
            <p:cNvPr id="23" name="Rounded Rectangle 22"/>
            <p:cNvSpPr/>
            <p:nvPr/>
          </p:nvSpPr>
          <p:spPr>
            <a:xfrm>
              <a:off x="4115691" y="2723921"/>
              <a:ext cx="2208464"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Register</a:t>
              </a:r>
            </a:p>
          </p:txBody>
        </p:sp>
        <p:sp>
          <p:nvSpPr>
            <p:cNvPr id="24" name="Rounded Rectangle 23"/>
            <p:cNvSpPr/>
            <p:nvPr/>
          </p:nvSpPr>
          <p:spPr>
            <a:xfrm>
              <a:off x="6477446" y="2723921"/>
              <a:ext cx="2210246"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Checks</a:t>
              </a:r>
            </a:p>
          </p:txBody>
        </p:sp>
        <p:sp>
          <p:nvSpPr>
            <p:cNvPr id="25" name="Rounded Rectangle 24"/>
            <p:cNvSpPr/>
            <p:nvPr/>
          </p:nvSpPr>
          <p:spPr>
            <a:xfrm>
              <a:off x="5295677" y="4000438"/>
              <a:ext cx="2210246" cy="99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Employee  Earnings Report</a:t>
              </a:r>
            </a:p>
          </p:txBody>
        </p:sp>
      </p:grpSp>
      <p:grpSp>
        <p:nvGrpSpPr>
          <p:cNvPr id="4" name="Group 25"/>
          <p:cNvGrpSpPr>
            <a:grpSpLocks/>
          </p:cNvGrpSpPr>
          <p:nvPr/>
        </p:nvGrpSpPr>
        <p:grpSpPr bwMode="auto">
          <a:xfrm>
            <a:off x="1752600" y="4572000"/>
            <a:ext cx="5638800" cy="1727201"/>
            <a:chOff x="3983064" y="1777505"/>
            <a:chExt cx="4876800" cy="1861856"/>
          </a:xfrm>
        </p:grpSpPr>
        <p:sp>
          <p:nvSpPr>
            <p:cNvPr id="27" name="Rectangle 26"/>
            <p:cNvSpPr/>
            <p:nvPr/>
          </p:nvSpPr>
          <p:spPr>
            <a:xfrm>
              <a:off x="3983064" y="1777505"/>
              <a:ext cx="4876800" cy="1861856"/>
            </a:xfrm>
            <a:prstGeom prst="rect">
              <a:avLst/>
            </a:prstGeom>
            <a:solidFill>
              <a:srgbClr val="CCFFC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4" name="TextBox 27"/>
            <p:cNvSpPr txBox="1">
              <a:spLocks noChangeArrowheads="1"/>
            </p:cNvSpPr>
            <p:nvPr/>
          </p:nvSpPr>
          <p:spPr bwMode="auto">
            <a:xfrm>
              <a:off x="4633248" y="1908701"/>
              <a:ext cx="3652757" cy="866587"/>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Procedures</a:t>
              </a:r>
            </a:p>
            <a:p>
              <a:pPr algn="ctr"/>
              <a:endParaRPr lang="en-US" altLang="en-US" dirty="0">
                <a:ea typeface="ＭＳ Ｐゴシック" pitchFamily="-84" charset="-128"/>
              </a:endParaRPr>
            </a:p>
          </p:txBody>
        </p:sp>
        <p:sp>
          <p:nvSpPr>
            <p:cNvPr id="29" name="Rounded Rectangle 28"/>
            <p:cNvSpPr/>
            <p:nvPr/>
          </p:nvSpPr>
          <p:spPr>
            <a:xfrm>
              <a:off x="4114869" y="2434631"/>
              <a:ext cx="2209114"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Withholding Tables</a:t>
              </a:r>
            </a:p>
          </p:txBody>
        </p:sp>
        <p:sp>
          <p:nvSpPr>
            <p:cNvPr id="30" name="Rounded Rectangle 29"/>
            <p:cNvSpPr/>
            <p:nvPr/>
          </p:nvSpPr>
          <p:spPr>
            <a:xfrm>
              <a:off x="6476383" y="2434631"/>
              <a:ext cx="2210486"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W-4</a:t>
              </a:r>
            </a:p>
          </p:txBody>
        </p:sp>
      </p:gr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8" name="Rounded Rectangle 27"/>
          <p:cNvSpPr/>
          <p:nvPr/>
        </p:nvSpPr>
        <p:spPr>
          <a:xfrm>
            <a:off x="138113" y="6612921"/>
            <a:ext cx="61864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a:t>
            </a:r>
            <a:r>
              <a:rPr lang="en-US" sz="1100" dirty="0"/>
              <a:t> Identify and describe the details of payroll reports, records, and procedures.</a:t>
            </a:r>
          </a:p>
        </p:txBody>
      </p:sp>
      <p:sp>
        <p:nvSpPr>
          <p:cNvPr id="32" name="Rectangle 31">
            <a:extLst>
              <a:ext uri="{FF2B5EF4-FFF2-40B4-BE49-F238E27FC236}">
                <a16:creationId xmlns:a16="http://schemas.microsoft.com/office/drawing/2014/main" xmlns="" id="{C89979A2-A14D-AA47-99E3-917371A53263}"/>
              </a:ext>
            </a:extLst>
          </p:cNvPr>
          <p:cNvSpPr>
            <a:spLocks noGrp="1" noChangeArrowheads="1"/>
          </p:cNvSpPr>
          <p:nvPr/>
        </p:nvSpPr>
        <p:spPr bwMode="auto">
          <a:xfrm>
            <a:off x="639826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3" name="Slide Number Placeholder 7">
            <a:extLst>
              <a:ext uri="{FF2B5EF4-FFF2-40B4-BE49-F238E27FC236}">
                <a16:creationId xmlns:a16="http://schemas.microsoft.com/office/drawing/2014/main" xmlns="" id="{66D142CC-C6EF-9149-8B2F-7BAB4FD6949B}"/>
              </a:ext>
            </a:extLst>
          </p:cNvPr>
          <p:cNvSpPr txBox="1">
            <a:spLocks/>
          </p:cNvSpPr>
          <p:nvPr/>
        </p:nvSpPr>
        <p:spPr>
          <a:xfrm>
            <a:off x="66294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02099"/>
            <a:ext cx="7315200" cy="3124200"/>
          </a:xfrm>
        </p:spPr>
        <p:txBody>
          <a:bodyPr/>
          <a:lstStyle/>
          <a:p>
            <a:r>
              <a:rPr lang="en-US" altLang="en-US" dirty="0"/>
              <a:t/>
            </a:r>
            <a:br>
              <a:rPr lang="en-US" altLang="en-US" dirty="0"/>
            </a:br>
            <a:r>
              <a:rPr lang="en-US" altLang="en-US" dirty="0"/>
              <a:t/>
            </a:r>
            <a:br>
              <a:rPr lang="en-US" altLang="en-US" dirty="0"/>
            </a:br>
            <a:r>
              <a:rPr lang="en-US" i="1" dirty="0"/>
              <a:t>Appendix 9B </a:t>
            </a:r>
            <a:br>
              <a:rPr lang="en-US" i="1" dirty="0"/>
            </a:br>
            <a:r>
              <a:rPr lang="en-US" dirty="0"/>
              <a:t>Account for corporate </a:t>
            </a:r>
            <a:br>
              <a:rPr lang="en-US" dirty="0"/>
            </a:br>
            <a:r>
              <a:rPr lang="en-US" dirty="0"/>
              <a:t>income taxes.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7298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6171" y="4936784"/>
            <a:ext cx="7315200" cy="87313"/>
          </a:xfrm>
          <a:prstGeom prst="rect">
            <a:avLst/>
          </a:prstGeom>
          <a:noFill/>
          <a:ln w="9525">
            <a:noFill/>
            <a:miter lim="800000"/>
            <a:headEnd/>
            <a:tailEnd/>
          </a:ln>
        </p:spPr>
      </p:pic>
      <p:sp>
        <p:nvSpPr>
          <p:cNvPr id="8" name="TextBox 7"/>
          <p:cNvSpPr txBox="1"/>
          <p:nvPr/>
        </p:nvSpPr>
        <p:spPr>
          <a:xfrm>
            <a:off x="2057400" y="903786"/>
            <a:ext cx="5257800" cy="769441"/>
          </a:xfrm>
          <a:prstGeom prst="rect">
            <a:avLst/>
          </a:prstGeom>
          <a:noFill/>
        </p:spPr>
        <p:txBody>
          <a:bodyPr wrap="square" rtlCol="0">
            <a:spAutoFit/>
          </a:bodyPr>
          <a:lstStyle/>
          <a:p>
            <a:r>
              <a:rPr lang="en-US" altLang="en-US" sz="4400" b="1" dirty="0">
                <a:latin typeface="+mj-lt"/>
              </a:rPr>
              <a:t>Learning Objective P6</a:t>
            </a:r>
            <a:endParaRPr lang="en-US" sz="4400" dirty="0">
              <a:latin typeface="+mj-lt"/>
            </a:endParaRPr>
          </a:p>
        </p:txBody>
      </p:sp>
      <p:sp>
        <p:nvSpPr>
          <p:cNvPr id="10" name="Rectangle 9">
            <a:extLst>
              <a:ext uri="{FF2B5EF4-FFF2-40B4-BE49-F238E27FC236}">
                <a16:creationId xmlns:a16="http://schemas.microsoft.com/office/drawing/2014/main" xmlns="" id="{3810CD08-0A36-C143-8E3B-97B86EFFE218}"/>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01B72C0-2B89-964B-8808-90C13A37F4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929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4"/>
          <p:cNvSpPr>
            <a:spLocks noGrp="1"/>
          </p:cNvSpPr>
          <p:nvPr>
            <p:ph type="title"/>
          </p:nvPr>
        </p:nvSpPr>
        <p:spPr>
          <a:xfrm>
            <a:off x="477078" y="404848"/>
            <a:ext cx="8229600" cy="685800"/>
          </a:xfrm>
        </p:spPr>
        <p:txBody>
          <a:bodyPr/>
          <a:lstStyle/>
          <a:p>
            <a:r>
              <a:rPr lang="en-US" altLang="en-US" b="1" dirty="0"/>
              <a:t>Corporate Income Taxes</a:t>
            </a:r>
          </a:p>
        </p:txBody>
      </p:sp>
      <p:sp>
        <p:nvSpPr>
          <p:cNvPr id="4" name="Rounded Rectangle 3"/>
          <p:cNvSpPr/>
          <p:nvPr/>
        </p:nvSpPr>
        <p:spPr>
          <a:xfrm>
            <a:off x="528637" y="1098073"/>
            <a:ext cx="8158163" cy="88312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en-US" sz="3200" dirty="0">
                <a:solidFill>
                  <a:schemeClr val="tx1"/>
                </a:solidFill>
                <a:latin typeface="Arial" charset="0"/>
                <a:cs typeface="Arial" charset="0"/>
              </a:rPr>
              <a:t>Corporations must pay taxes on income.</a:t>
            </a:r>
          </a:p>
          <a:p>
            <a:pPr algn="ctr">
              <a:lnSpc>
                <a:spcPts val="3200"/>
              </a:lnSpc>
              <a:defRPr/>
            </a:pPr>
            <a:r>
              <a:rPr lang="en-US" sz="3200" dirty="0">
                <a:solidFill>
                  <a:schemeClr val="tx1"/>
                </a:solidFill>
                <a:latin typeface="Arial" charset="0"/>
                <a:cs typeface="Arial" charset="0"/>
              </a:rPr>
              <a:t>Adjusting entry for income tax liabilities: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3"/>
          <p:cNvSpPr/>
          <p:nvPr/>
        </p:nvSpPr>
        <p:spPr>
          <a:xfrm>
            <a:off x="548515" y="4049557"/>
            <a:ext cx="8158163" cy="92380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en-US" sz="3200" dirty="0">
                <a:solidFill>
                  <a:schemeClr val="tx1"/>
                </a:solidFill>
                <a:latin typeface="Arial" charset="0"/>
                <a:cs typeface="Arial" charset="0"/>
              </a:rPr>
              <a:t>Assume $25,000 of income taxes expense; $21,000 currently due and $4,000 deferred: </a:t>
            </a:r>
          </a:p>
        </p:txBody>
      </p:sp>
      <p:sp>
        <p:nvSpPr>
          <p:cNvPr id="13" name="Rectangle 12">
            <a:extLst>
              <a:ext uri="{FF2B5EF4-FFF2-40B4-BE49-F238E27FC236}">
                <a16:creationId xmlns:a16="http://schemas.microsoft.com/office/drawing/2014/main" xmlns="" id="{FB1BC5B8-5764-1649-BAA2-A0908DCFE6ED}"/>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4C251864-49BC-1B42-AFFC-E83F6FF512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F5F269D0-F40D-4C68-9110-E4AD36EECFE8}"/>
              </a:ext>
            </a:extLst>
          </p:cNvPr>
          <p:cNvPicPr>
            <a:picLocks noChangeAspect="1"/>
          </p:cNvPicPr>
          <p:nvPr/>
        </p:nvPicPr>
        <p:blipFill>
          <a:blip r:embed="rId3"/>
          <a:stretch>
            <a:fillRect/>
          </a:stretch>
        </p:blipFill>
        <p:spPr>
          <a:xfrm>
            <a:off x="1119619" y="2125413"/>
            <a:ext cx="6904762" cy="838095"/>
          </a:xfrm>
          <a:prstGeom prst="rect">
            <a:avLst/>
          </a:prstGeom>
        </p:spPr>
      </p:pic>
      <p:pic>
        <p:nvPicPr>
          <p:cNvPr id="5" name="Picture 4">
            <a:extLst>
              <a:ext uri="{FF2B5EF4-FFF2-40B4-BE49-F238E27FC236}">
                <a16:creationId xmlns:a16="http://schemas.microsoft.com/office/drawing/2014/main" xmlns="" id="{E3BBC390-F04D-44AF-B2E5-680B790510DE}"/>
              </a:ext>
            </a:extLst>
          </p:cNvPr>
          <p:cNvPicPr>
            <a:picLocks noChangeAspect="1"/>
          </p:cNvPicPr>
          <p:nvPr/>
        </p:nvPicPr>
        <p:blipFill>
          <a:blip r:embed="rId4"/>
          <a:stretch>
            <a:fillRect/>
          </a:stretch>
        </p:blipFill>
        <p:spPr>
          <a:xfrm>
            <a:off x="1133905" y="2990905"/>
            <a:ext cx="6876190" cy="876190"/>
          </a:xfrm>
          <a:prstGeom prst="rect">
            <a:avLst/>
          </a:prstGeom>
        </p:spPr>
      </p:pic>
      <p:pic>
        <p:nvPicPr>
          <p:cNvPr id="6" name="Picture 5">
            <a:extLst>
              <a:ext uri="{FF2B5EF4-FFF2-40B4-BE49-F238E27FC236}">
                <a16:creationId xmlns:a16="http://schemas.microsoft.com/office/drawing/2014/main" xmlns="" id="{4A625300-0F8C-4FC1-BDA6-C7841546F16B}"/>
              </a:ext>
            </a:extLst>
          </p:cNvPr>
          <p:cNvPicPr>
            <a:picLocks noChangeAspect="1"/>
          </p:cNvPicPr>
          <p:nvPr/>
        </p:nvPicPr>
        <p:blipFill>
          <a:blip r:embed="rId5"/>
          <a:stretch>
            <a:fillRect/>
          </a:stretch>
        </p:blipFill>
        <p:spPr>
          <a:xfrm>
            <a:off x="1076762" y="5135987"/>
            <a:ext cx="6933333" cy="1085714"/>
          </a:xfrm>
          <a:prstGeom prst="rect">
            <a:avLst/>
          </a:prstGeom>
        </p:spPr>
      </p:pic>
      <p:sp>
        <p:nvSpPr>
          <p:cNvPr id="12" name="Rounded Rectangle 27">
            <a:extLst>
              <a:ext uri="{FF2B5EF4-FFF2-40B4-BE49-F238E27FC236}">
                <a16:creationId xmlns:a16="http://schemas.microsoft.com/office/drawing/2014/main" xmlns="" id="{5A740B07-7CE8-41B7-8F1B-8C089F50EE4E}"/>
              </a:ext>
            </a:extLst>
          </p:cNvPr>
          <p:cNvSpPr/>
          <p:nvPr/>
        </p:nvSpPr>
        <p:spPr>
          <a:xfrm>
            <a:off x="152401" y="6612921"/>
            <a:ext cx="3886200" cy="1612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a:t>
            </a:r>
            <a:r>
              <a:rPr lang="en-US" sz="1100" dirty="0"/>
              <a:t> Account for corporate income taxes.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457200" y="457200"/>
            <a:ext cx="8229600" cy="1066800"/>
          </a:xfrm>
        </p:spPr>
        <p:txBody>
          <a:bodyPr/>
          <a:lstStyle/>
          <a:p>
            <a:r>
              <a:rPr lang="en-US" altLang="en-US" b="1" dirty="0"/>
              <a:t>Classifying Liabilities</a:t>
            </a:r>
          </a:p>
        </p:txBody>
      </p:sp>
      <p:grpSp>
        <p:nvGrpSpPr>
          <p:cNvPr id="2" name="Group 12"/>
          <p:cNvGrpSpPr>
            <a:grpSpLocks/>
          </p:cNvGrpSpPr>
          <p:nvPr/>
        </p:nvGrpSpPr>
        <p:grpSpPr bwMode="auto">
          <a:xfrm>
            <a:off x="762000" y="2008188"/>
            <a:ext cx="3286125" cy="3340057"/>
            <a:chOff x="762000" y="2008589"/>
            <a:chExt cx="3286125" cy="3339699"/>
          </a:xfrm>
        </p:grpSpPr>
        <p:grpSp>
          <p:nvGrpSpPr>
            <p:cNvPr id="58374" name="Group 2"/>
            <p:cNvGrpSpPr>
              <a:grpSpLocks/>
            </p:cNvGrpSpPr>
            <p:nvPr/>
          </p:nvGrpSpPr>
          <p:grpSpPr bwMode="auto">
            <a:xfrm>
              <a:off x="762000" y="2595563"/>
              <a:ext cx="3286125" cy="2752725"/>
              <a:chOff x="381" y="1728"/>
              <a:chExt cx="2070" cy="1734"/>
            </a:xfrm>
          </p:grpSpPr>
          <p:sp>
            <p:nvSpPr>
              <p:cNvPr id="7180" name="Line 3"/>
              <p:cNvSpPr>
                <a:spLocks noChangeShapeType="1"/>
              </p:cNvSpPr>
              <p:nvPr/>
            </p:nvSpPr>
            <p:spPr bwMode="auto">
              <a:xfrm>
                <a:off x="1407" y="1728"/>
                <a:ext cx="0" cy="624"/>
              </a:xfrm>
              <a:prstGeom prst="line">
                <a:avLst/>
              </a:prstGeom>
              <a:no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58377" name="Rectangle 4"/>
              <p:cNvSpPr>
                <a:spLocks noChangeArrowheads="1"/>
              </p:cNvSpPr>
              <p:nvPr/>
            </p:nvSpPr>
            <p:spPr bwMode="auto">
              <a:xfrm>
                <a:off x="381" y="2397"/>
                <a:ext cx="2070" cy="1065"/>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latin typeface="Calibri" pitchFamily="-84" charset="0"/>
                    <a:ea typeface="ＭＳ Ｐゴシック" pitchFamily="-84" charset="-128"/>
                  </a:rPr>
                  <a:t>Due within one year or the company’s operating cycle if longer.</a:t>
                </a:r>
              </a:p>
            </p:txBody>
          </p:sp>
        </p:grpSp>
        <p:sp>
          <p:nvSpPr>
            <p:cNvPr id="58375" name="Rectangle 6"/>
            <p:cNvSpPr>
              <a:spLocks noChangeArrowheads="1"/>
            </p:cNvSpPr>
            <p:nvPr/>
          </p:nvSpPr>
          <p:spPr bwMode="auto">
            <a:xfrm>
              <a:off x="762000" y="2008589"/>
              <a:ext cx="3286125" cy="582550"/>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3200" b="1" dirty="0">
                  <a:solidFill>
                    <a:srgbClr val="663300"/>
                  </a:solidFill>
                  <a:latin typeface="Calibri" pitchFamily="-84" charset="0"/>
                  <a:ea typeface="ＭＳ Ｐゴシック" pitchFamily="-84" charset="-128"/>
                </a:rPr>
                <a:t>Current Liabilities</a:t>
              </a:r>
            </a:p>
          </p:txBody>
        </p:sp>
      </p:grpSp>
      <p:grpSp>
        <p:nvGrpSpPr>
          <p:cNvPr id="4" name="Group 7"/>
          <p:cNvGrpSpPr>
            <a:grpSpLocks/>
          </p:cNvGrpSpPr>
          <p:nvPr/>
        </p:nvGrpSpPr>
        <p:grpSpPr bwMode="auto">
          <a:xfrm>
            <a:off x="5080000" y="1897062"/>
            <a:ext cx="3349625" cy="3451225"/>
            <a:chOff x="3200" y="1195"/>
            <a:chExt cx="2110" cy="2174"/>
          </a:xfrm>
          <a:solidFill>
            <a:schemeClr val="accent4">
              <a:lumMod val="40000"/>
              <a:lumOff val="60000"/>
            </a:schemeClr>
          </a:solidFill>
        </p:grpSpPr>
        <p:grpSp>
          <p:nvGrpSpPr>
            <p:cNvPr id="5" name="Group 8"/>
            <p:cNvGrpSpPr>
              <a:grpSpLocks/>
            </p:cNvGrpSpPr>
            <p:nvPr/>
          </p:nvGrpSpPr>
          <p:grpSpPr bwMode="auto">
            <a:xfrm>
              <a:off x="3240" y="1635"/>
              <a:ext cx="2070" cy="1734"/>
              <a:chOff x="3141" y="1728"/>
              <a:chExt cx="2070" cy="1734"/>
            </a:xfrm>
            <a:grpFill/>
          </p:grpSpPr>
          <p:sp>
            <p:nvSpPr>
              <p:cNvPr id="7176" name="Line 9"/>
              <p:cNvSpPr>
                <a:spLocks noChangeShapeType="1"/>
              </p:cNvSpPr>
              <p:nvPr/>
            </p:nvSpPr>
            <p:spPr bwMode="auto">
              <a:xfrm>
                <a:off x="4176" y="1728"/>
                <a:ext cx="0" cy="624"/>
              </a:xfrm>
              <a:prstGeom prst="line">
                <a:avLst/>
              </a:prstGeom>
              <a:grp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7898" name="Rectangle 10"/>
              <p:cNvSpPr>
                <a:spLocks noChangeArrowheads="1"/>
              </p:cNvSpPr>
              <p:nvPr/>
            </p:nvSpPr>
            <p:spPr bwMode="auto">
              <a:xfrm>
                <a:off x="3141" y="2397"/>
                <a:ext cx="2070" cy="1065"/>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a:solidFill>
                      <a:srgbClr val="5A160B"/>
                    </a:solidFill>
                    <a:latin typeface="+mn-lt"/>
                  </a:rPr>
                  <a:t>Due after one year or the company’s operating cycle if longer.</a:t>
                </a:r>
              </a:p>
            </p:txBody>
          </p:sp>
        </p:grpSp>
        <p:sp>
          <p:nvSpPr>
            <p:cNvPr id="37896" name="Rectangle 11"/>
            <p:cNvSpPr>
              <a:spLocks noChangeArrowheads="1"/>
            </p:cNvSpPr>
            <p:nvPr/>
          </p:nvSpPr>
          <p:spPr bwMode="auto">
            <a:xfrm>
              <a:off x="3200" y="1195"/>
              <a:ext cx="2070" cy="678"/>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3200" b="1" dirty="0">
                  <a:solidFill>
                    <a:srgbClr val="5A160B"/>
                  </a:solidFill>
                  <a:latin typeface="+mn-lt"/>
                </a:rPr>
                <a:t>Long-Term Liabilities</a:t>
              </a:r>
            </a:p>
          </p:txBody>
        </p:sp>
      </p:gr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sp>
        <p:nvSpPr>
          <p:cNvPr id="18" name="Rectangle 17">
            <a:extLst>
              <a:ext uri="{FF2B5EF4-FFF2-40B4-BE49-F238E27FC236}">
                <a16:creationId xmlns:a16="http://schemas.microsoft.com/office/drawing/2014/main" xmlns="" id="{47A58DE2-6464-934E-809C-CB1FA9A47CAC}"/>
              </a:ext>
            </a:extLst>
          </p:cNvPr>
          <p:cNvSpPr>
            <a:spLocks noGrp="1" noChangeArrowheads="1"/>
          </p:cNvSpPr>
          <p:nvPr/>
        </p:nvSpPr>
        <p:spPr bwMode="auto">
          <a:xfrm>
            <a:off x="628099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AB8D3FAB-2DE0-E04D-98B5-0CA1735356C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457200" y="1752600"/>
            <a:ext cx="8229600" cy="1143000"/>
          </a:xfrm>
        </p:spPr>
        <p:txBody>
          <a:bodyPr/>
          <a:lstStyle/>
          <a:p>
            <a:r>
              <a:rPr lang="en-US" altLang="en-US" b="1" dirty="0"/>
              <a:t>End of Chapter 9</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AC26B14B-C0B3-4641-B9DD-2B48DE109062}"/>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F9B6389A-C7CC-0D4D-8DE3-64CE90DD48D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09600"/>
            <a:ext cx="8229600" cy="1219200"/>
          </a:xfrm>
        </p:spPr>
        <p:txBody>
          <a:bodyPr/>
          <a:lstStyle/>
          <a:p>
            <a:r>
              <a:rPr lang="en-US" altLang="en-US" b="1" dirty="0"/>
              <a:t>Current and Long-Term</a:t>
            </a:r>
            <a:br>
              <a:rPr lang="en-US" altLang="en-US" b="1" dirty="0"/>
            </a:br>
            <a:r>
              <a:rPr lang="en-US" altLang="en-US" b="1" dirty="0"/>
              <a:t>Liabilities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sp>
        <p:nvSpPr>
          <p:cNvPr id="14" name="TextBox 13"/>
          <p:cNvSpPr txBox="1"/>
          <p:nvPr/>
        </p:nvSpPr>
        <p:spPr>
          <a:xfrm>
            <a:off x="77724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9.2</a:t>
            </a:r>
          </a:p>
        </p:txBody>
      </p:sp>
      <p:sp>
        <p:nvSpPr>
          <p:cNvPr id="10" name="Rectangle 9">
            <a:extLst>
              <a:ext uri="{FF2B5EF4-FFF2-40B4-BE49-F238E27FC236}">
                <a16:creationId xmlns:a16="http://schemas.microsoft.com/office/drawing/2014/main" xmlns="" id="{9504D273-9BAB-A148-B2DA-DC86741D4684}"/>
              </a:ext>
            </a:extLst>
          </p:cNvPr>
          <p:cNvSpPr>
            <a:spLocks noGrp="1" noChangeArrowheads="1"/>
          </p:cNvSpPr>
          <p:nvPr/>
        </p:nvSpPr>
        <p:spPr bwMode="auto">
          <a:xfrm>
            <a:off x="637054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C8D7F33-A2AC-6A42-A2C3-B0A309289C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58D60B19-477B-4701-8397-0A735714163D}"/>
              </a:ext>
            </a:extLst>
          </p:cNvPr>
          <p:cNvPicPr>
            <a:picLocks noChangeAspect="1"/>
          </p:cNvPicPr>
          <p:nvPr/>
        </p:nvPicPr>
        <p:blipFill>
          <a:blip r:embed="rId3"/>
          <a:stretch>
            <a:fillRect/>
          </a:stretch>
        </p:blipFill>
        <p:spPr>
          <a:xfrm>
            <a:off x="951401" y="2235666"/>
            <a:ext cx="6658740" cy="2595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33400"/>
            <a:ext cx="8229600" cy="884238"/>
          </a:xfrm>
        </p:spPr>
        <p:txBody>
          <a:bodyPr/>
          <a:lstStyle/>
          <a:p>
            <a:r>
              <a:rPr lang="en-US" altLang="en-US" b="1" dirty="0"/>
              <a:t>Uncertainty In Liabilities</a:t>
            </a:r>
          </a:p>
        </p:txBody>
      </p:sp>
      <p:sp>
        <p:nvSpPr>
          <p:cNvPr id="60427" name="Rectangle 7"/>
          <p:cNvSpPr>
            <a:spLocks noChangeArrowheads="1"/>
          </p:cNvSpPr>
          <p:nvPr/>
        </p:nvSpPr>
        <p:spPr bwMode="auto">
          <a:xfrm>
            <a:off x="3279775" y="4113213"/>
            <a:ext cx="2587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When to Pay</a:t>
            </a:r>
          </a:p>
        </p:txBody>
      </p:sp>
      <p:sp>
        <p:nvSpPr>
          <p:cNvPr id="60425" name="Rectangle 4"/>
          <p:cNvSpPr>
            <a:spLocks noChangeArrowheads="1"/>
          </p:cNvSpPr>
          <p:nvPr/>
        </p:nvSpPr>
        <p:spPr bwMode="auto">
          <a:xfrm>
            <a:off x="304800" y="3048000"/>
            <a:ext cx="2588192"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Whom to Pay</a:t>
            </a:r>
          </a:p>
        </p:txBody>
      </p:sp>
      <p:grpSp>
        <p:nvGrpSpPr>
          <p:cNvPr id="4" name="Group 15"/>
          <p:cNvGrpSpPr>
            <a:grpSpLocks/>
          </p:cNvGrpSpPr>
          <p:nvPr/>
        </p:nvGrpSpPr>
        <p:grpSpPr bwMode="auto">
          <a:xfrm>
            <a:off x="5791200" y="4038600"/>
            <a:ext cx="2968625" cy="2114550"/>
            <a:chOff x="5791200" y="4038600"/>
            <a:chExt cx="2968625" cy="2114550"/>
          </a:xfrm>
        </p:grpSpPr>
        <p:sp>
          <p:nvSpPr>
            <p:cNvPr id="60423" name="Rectangle 10"/>
            <p:cNvSpPr>
              <a:spLocks noChangeArrowheads="1"/>
            </p:cNvSpPr>
            <p:nvPr/>
          </p:nvSpPr>
          <p:spPr bwMode="auto">
            <a:xfrm>
              <a:off x="5791200" y="5334000"/>
              <a:ext cx="2968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How Much to Pay</a:t>
              </a:r>
            </a:p>
          </p:txBody>
        </p:sp>
        <p:pic>
          <p:nvPicPr>
            <p:cNvPr id="60424" name="Picture 3"/>
            <p:cNvPicPr>
              <a:picLocks noChangeAspect="1" noChangeArrowheads="1"/>
            </p:cNvPicPr>
            <p:nvPr/>
          </p:nvPicPr>
          <p:blipFill>
            <a:blip r:embed="rId3" cstate="print"/>
            <a:srcRect/>
            <a:stretch>
              <a:fillRect/>
            </a:stretch>
          </p:blipFill>
          <p:spPr bwMode="auto">
            <a:xfrm>
              <a:off x="6324600" y="4038600"/>
              <a:ext cx="2074985" cy="1219200"/>
            </a:xfrm>
            <a:prstGeom prst="rect">
              <a:avLst/>
            </a:prstGeom>
            <a:noFill/>
            <a:ln w="9525">
              <a:noFill/>
              <a:miter lim="800000"/>
              <a:headEnd/>
              <a:tailEnd/>
            </a:ln>
          </p:spPr>
        </p:pic>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pic>
        <p:nvPicPr>
          <p:cNvPr id="6" name="Picture 5">
            <a:extLst>
              <a:ext uri="{FF2B5EF4-FFF2-40B4-BE49-F238E27FC236}">
                <a16:creationId xmlns:a16="http://schemas.microsoft.com/office/drawing/2014/main" xmlns="" id="{BA2E1259-7A99-4A4E-92CE-0BDB2D1ED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17" y="1447800"/>
            <a:ext cx="2588192" cy="1490171"/>
          </a:xfrm>
          <a:prstGeom prst="rect">
            <a:avLst/>
          </a:prstGeom>
        </p:spPr>
      </p:pic>
      <p:pic>
        <p:nvPicPr>
          <p:cNvPr id="8" name="Picture 7">
            <a:extLst>
              <a:ext uri="{FF2B5EF4-FFF2-40B4-BE49-F238E27FC236}">
                <a16:creationId xmlns:a16="http://schemas.microsoft.com/office/drawing/2014/main" xmlns="" id="{0BE46564-EAB7-4270-91D8-641E07C07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638402"/>
            <a:ext cx="2330465" cy="1400198"/>
          </a:xfrm>
          <a:prstGeom prst="rect">
            <a:avLst/>
          </a:prstGeom>
        </p:spPr>
      </p:pic>
      <p:sp>
        <p:nvSpPr>
          <p:cNvPr id="17" name="Rectangle 16">
            <a:extLst>
              <a:ext uri="{FF2B5EF4-FFF2-40B4-BE49-F238E27FC236}">
                <a16:creationId xmlns:a16="http://schemas.microsoft.com/office/drawing/2014/main" xmlns="" id="{370CE06A-D97A-BE4A-8138-E888102A01DE}"/>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E019E5E1-9841-FB46-8BE6-0889AA46D42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90600" y="1600200"/>
            <a:ext cx="7315200" cy="3124200"/>
          </a:xfrm>
        </p:spPr>
        <p:txBody>
          <a:bodyPr/>
          <a:lstStyle/>
          <a:p>
            <a:r>
              <a:rPr lang="en-US" altLang="en-US" dirty="0"/>
              <a:t/>
            </a:r>
            <a:br>
              <a:rPr lang="en-US" altLang="en-US" dirty="0"/>
            </a:br>
            <a:r>
              <a:rPr lang="en-US" dirty="0"/>
              <a:t>Identify and describe known current liabilities.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019300" y="1116513"/>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58A0FE2D-7D01-384C-A3F4-F679F9E981D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08E0030-4E24-BE43-92D3-29DABC86228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3238" y="1635125"/>
            <a:ext cx="3057525"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Accounts Payable</a:t>
            </a:r>
          </a:p>
        </p:txBody>
      </p:sp>
      <p:sp>
        <p:nvSpPr>
          <p:cNvPr id="17411" name="Rectangle 3"/>
          <p:cNvSpPr>
            <a:spLocks noChangeArrowheads="1"/>
          </p:cNvSpPr>
          <p:nvPr/>
        </p:nvSpPr>
        <p:spPr bwMode="auto">
          <a:xfrm>
            <a:off x="2781300" y="2473325"/>
            <a:ext cx="35814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a:solidFill>
                  <a:srgbClr val="FFFFCC"/>
                </a:solidFill>
                <a:effectLst>
                  <a:outerShdw blurRad="38100" dist="38100" dir="2700000" algn="tl">
                    <a:srgbClr val="000000"/>
                  </a:outerShdw>
                </a:effectLst>
              </a:rPr>
              <a:t>Sales Taxes</a:t>
            </a:r>
          </a:p>
        </p:txBody>
      </p:sp>
      <p:sp>
        <p:nvSpPr>
          <p:cNvPr id="17412" name="Rectangle 4"/>
          <p:cNvSpPr>
            <a:spLocks noChangeArrowheads="1"/>
          </p:cNvSpPr>
          <p:nvPr/>
        </p:nvSpPr>
        <p:spPr bwMode="auto">
          <a:xfrm>
            <a:off x="2740025" y="3352800"/>
            <a:ext cx="3662363"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Unearned Revenues</a:t>
            </a:r>
          </a:p>
        </p:txBody>
      </p:sp>
      <p:sp>
        <p:nvSpPr>
          <p:cNvPr id="17413" name="Rectangle 5"/>
          <p:cNvSpPr>
            <a:spLocks noChangeArrowheads="1"/>
          </p:cNvSpPr>
          <p:nvPr/>
        </p:nvSpPr>
        <p:spPr bwMode="auto">
          <a:xfrm>
            <a:off x="2324100" y="4191000"/>
            <a:ext cx="44958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Notes Payable</a:t>
            </a:r>
          </a:p>
        </p:txBody>
      </p:sp>
      <p:sp>
        <p:nvSpPr>
          <p:cNvPr id="61446" name="Rectangle 6"/>
          <p:cNvSpPr>
            <a:spLocks noGrp="1" noChangeArrowheads="1"/>
          </p:cNvSpPr>
          <p:nvPr>
            <p:ph type="title"/>
          </p:nvPr>
        </p:nvSpPr>
        <p:spPr>
          <a:xfrm>
            <a:off x="457200" y="609600"/>
            <a:ext cx="8229600" cy="960438"/>
          </a:xfrm>
        </p:spPr>
        <p:txBody>
          <a:bodyPr/>
          <a:lstStyle/>
          <a:p>
            <a:r>
              <a:rPr lang="en-US" altLang="en-US" b="1" dirty="0"/>
              <a:t>Known Liabilities</a:t>
            </a:r>
          </a:p>
        </p:txBody>
      </p:sp>
      <p:sp>
        <p:nvSpPr>
          <p:cNvPr id="17415" name="Rectangle 7"/>
          <p:cNvSpPr>
            <a:spLocks noChangeArrowheads="1"/>
          </p:cNvSpPr>
          <p:nvPr/>
        </p:nvSpPr>
        <p:spPr bwMode="auto">
          <a:xfrm>
            <a:off x="2913856" y="5026684"/>
            <a:ext cx="3314700" cy="489878"/>
          </a:xfrm>
          <a:prstGeom prst="rect">
            <a:avLst/>
          </a:prstGeom>
          <a:solidFill>
            <a:srgbClr val="99CCFF"/>
          </a:solidFill>
          <a:ln w="12700">
            <a:solidFill>
              <a:schemeClr val="tx1"/>
            </a:solidFill>
            <a:miter lim="800000"/>
            <a:headEnd/>
            <a:tailEnd/>
          </a:ln>
        </p:spPr>
        <p:txBody>
          <a:bodyPr wrap="square" lIns="90488" tIns="44450" rIns="90488" bIns="44450">
            <a:spAutoFit/>
          </a:bodyPr>
          <a:lstStyle/>
          <a:p>
            <a:pPr algn="ctr"/>
            <a:r>
              <a:rPr lang="en-US" altLang="en-US" sz="2600" b="1" dirty="0">
                <a:solidFill>
                  <a:srgbClr val="663300"/>
                </a:solidFill>
                <a:ea typeface="ＭＳ Ｐゴシック" pitchFamily="-84" charset="-128"/>
              </a:rPr>
              <a:t>Payroll Obligations</a:t>
            </a:r>
          </a:p>
        </p:txBody>
      </p:sp>
      <p:sp>
        <p:nvSpPr>
          <p:cNvPr id="17418" name="Rectangle 10"/>
          <p:cNvSpPr>
            <a:spLocks noChangeArrowheads="1"/>
          </p:cNvSpPr>
          <p:nvPr/>
        </p:nvSpPr>
        <p:spPr bwMode="auto">
          <a:xfrm>
            <a:off x="1917700" y="5791200"/>
            <a:ext cx="53086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Multi-Period Known Liabilities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6" name="Rectangle 15">
            <a:extLst>
              <a:ext uri="{FF2B5EF4-FFF2-40B4-BE49-F238E27FC236}">
                <a16:creationId xmlns:a16="http://schemas.microsoft.com/office/drawing/2014/main" xmlns="" id="{BB2C1CAA-79DC-1247-B8EA-40798C989A3D}"/>
              </a:ext>
            </a:extLst>
          </p:cNvPr>
          <p:cNvSpPr>
            <a:spLocks noGrp="1" noChangeArrowheads="1"/>
          </p:cNvSpPr>
          <p:nvPr/>
        </p:nvSpPr>
        <p:spPr bwMode="auto">
          <a:xfrm>
            <a:off x="63627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E891341B-2933-7140-99E7-2953F23D6E4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9-</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p:cTn id="17" dur="500" fill="hold"/>
                                        <p:tgtEl>
                                          <p:spTgt spid="17412"/>
                                        </p:tgtEl>
                                        <p:attrNameLst>
                                          <p:attrName>ppt_w</p:attrName>
                                        </p:attrNameLst>
                                      </p:cBhvr>
                                      <p:tavLst>
                                        <p:tav tm="0">
                                          <p:val>
                                            <p:fltVal val="0"/>
                                          </p:val>
                                        </p:tav>
                                        <p:tav tm="100000">
                                          <p:val>
                                            <p:strVal val="#ppt_w"/>
                                          </p:val>
                                        </p:tav>
                                      </p:tavLst>
                                    </p:anim>
                                    <p:anim calcmode="lin" valueType="num">
                                      <p:cBhvr>
                                        <p:cTn id="18" dur="500" fill="hold"/>
                                        <p:tgtEl>
                                          <p:spTgt spid="1741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p:cTn id="22" dur="500" fill="hold"/>
                                        <p:tgtEl>
                                          <p:spTgt spid="17413"/>
                                        </p:tgtEl>
                                        <p:attrNameLst>
                                          <p:attrName>ppt_w</p:attrName>
                                        </p:attrNameLst>
                                      </p:cBhvr>
                                      <p:tavLst>
                                        <p:tav tm="0">
                                          <p:val>
                                            <p:fltVal val="0"/>
                                          </p:val>
                                        </p:tav>
                                        <p:tav tm="100000">
                                          <p:val>
                                            <p:strVal val="#ppt_w"/>
                                          </p:val>
                                        </p:tav>
                                      </p:tavLst>
                                    </p:anim>
                                    <p:anim calcmode="lin" valueType="num">
                                      <p:cBhvr>
                                        <p:cTn id="23" dur="500" fill="hold"/>
                                        <p:tgtEl>
                                          <p:spTgt spid="1741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7415"/>
                                        </p:tgtEl>
                                        <p:attrNameLst>
                                          <p:attrName>style.visibility</p:attrName>
                                        </p:attrNameLst>
                                      </p:cBhvr>
                                      <p:to>
                                        <p:strVal val="visible"/>
                                      </p:to>
                                    </p:set>
                                    <p:anim calcmode="lin" valueType="num">
                                      <p:cBhvr>
                                        <p:cTn id="27" dur="500" fill="hold"/>
                                        <p:tgtEl>
                                          <p:spTgt spid="17415"/>
                                        </p:tgtEl>
                                        <p:attrNameLst>
                                          <p:attrName>ppt_w</p:attrName>
                                        </p:attrNameLst>
                                      </p:cBhvr>
                                      <p:tavLst>
                                        <p:tav tm="0">
                                          <p:val>
                                            <p:fltVal val="0"/>
                                          </p:val>
                                        </p:tav>
                                        <p:tav tm="100000">
                                          <p:val>
                                            <p:strVal val="#ppt_w"/>
                                          </p:val>
                                        </p:tav>
                                      </p:tavLst>
                                    </p:anim>
                                    <p:anim calcmode="lin" valueType="num">
                                      <p:cBhvr>
                                        <p:cTn id="28" dur="500" fill="hold"/>
                                        <p:tgtEl>
                                          <p:spTgt spid="17415"/>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7418"/>
                                        </p:tgtEl>
                                        <p:attrNameLst>
                                          <p:attrName>style.visibility</p:attrName>
                                        </p:attrNameLst>
                                      </p:cBhvr>
                                      <p:to>
                                        <p:strVal val="visible"/>
                                      </p:to>
                                    </p:set>
                                    <p:anim calcmode="lin" valueType="num">
                                      <p:cBhvr>
                                        <p:cTn id="32" dur="500" fill="hold"/>
                                        <p:tgtEl>
                                          <p:spTgt spid="17418"/>
                                        </p:tgtEl>
                                        <p:attrNameLst>
                                          <p:attrName>ppt_w</p:attrName>
                                        </p:attrNameLst>
                                      </p:cBhvr>
                                      <p:tavLst>
                                        <p:tav tm="0">
                                          <p:val>
                                            <p:fltVal val="0"/>
                                          </p:val>
                                        </p:tav>
                                        <p:tav tm="100000">
                                          <p:val>
                                            <p:strVal val="#ppt_w"/>
                                          </p:val>
                                        </p:tav>
                                      </p:tavLst>
                                    </p:anim>
                                    <p:anim calcmode="lin" valueType="num">
                                      <p:cBhvr>
                                        <p:cTn id="33" dur="500" fill="hold"/>
                                        <p:tgtEl>
                                          <p:spTgt spid="174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5" grpId="0" animBg="1" autoUpdateAnimBg="0"/>
      <p:bldP spid="1741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12984</TotalTime>
  <Words>6283</Words>
  <Application>Microsoft Office PowerPoint</Application>
  <PresentationFormat>On-screen Show (4:3)</PresentationFormat>
  <Paragraphs>467</Paragraphs>
  <Slides>50</Slides>
  <Notes>50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Office Theme</vt:lpstr>
      <vt:lpstr>16_Office Theme</vt:lpstr>
      <vt:lpstr>1_Office Theme</vt:lpstr>
      <vt:lpstr>Accounting for Current Liabilities</vt:lpstr>
      <vt:lpstr>Chapter 9 Learning Objectives </vt:lpstr>
      <vt:lpstr>  Describe current and long-term liabilities and their characteristics. </vt:lpstr>
      <vt:lpstr>Defining Liabilities</vt:lpstr>
      <vt:lpstr>Classifying Liabilities</vt:lpstr>
      <vt:lpstr>Current and Long-Term Liabilities</vt:lpstr>
      <vt:lpstr>Uncertainty In Liabilities</vt:lpstr>
      <vt:lpstr> Identify and describe known current liabilities.</vt:lpstr>
      <vt:lpstr>Known Liabilities</vt:lpstr>
      <vt:lpstr>Sales Taxes Payable</vt:lpstr>
      <vt:lpstr>Unearned Revenues</vt:lpstr>
      <vt:lpstr>  Prepare entries to account for short-term notes payable.   </vt:lpstr>
      <vt:lpstr>Short-Term Notes Payable</vt:lpstr>
      <vt:lpstr>Note Given to Extend Credit Period: Date of Replacement</vt:lpstr>
      <vt:lpstr>Note Given to Extend Credit Period: Date of Payment</vt:lpstr>
      <vt:lpstr>Note Given to Borrow from Bank</vt:lpstr>
      <vt:lpstr>When Note Extends over  Two Periods</vt:lpstr>
      <vt:lpstr>End-of-Period Adjustment to Notes</vt:lpstr>
      <vt:lpstr>  Compute and record employee payroll deductions and liabilities.   </vt:lpstr>
      <vt:lpstr>Payroll Liabilities</vt:lpstr>
      <vt:lpstr>Employee Payroll Deductions</vt:lpstr>
      <vt:lpstr>Employee FICA Taxes</vt:lpstr>
      <vt:lpstr>Employee Income Tax</vt:lpstr>
      <vt:lpstr>Employee Voluntary Deductions</vt:lpstr>
      <vt:lpstr>Recording Employee Payroll </vt:lpstr>
      <vt:lpstr>  Compute and record employer payroll expenses and liabilities. </vt:lpstr>
      <vt:lpstr>Employer Payroll Taxes</vt:lpstr>
      <vt:lpstr>Federal and State Unemployment Taxes</vt:lpstr>
      <vt:lpstr>Recording Employer Payroll Taxes</vt:lpstr>
      <vt:lpstr>Internal Control of Payroll</vt:lpstr>
      <vt:lpstr>Multi-Period Known Liabilities</vt:lpstr>
      <vt:lpstr> Account for estimated liabilities, including warranties and bonuses.</vt:lpstr>
      <vt:lpstr>Estimated Liabilities</vt:lpstr>
      <vt:lpstr>Health and Pension Benefits</vt:lpstr>
      <vt:lpstr>Vacation Benefits</vt:lpstr>
      <vt:lpstr>Bonus Plans</vt:lpstr>
      <vt:lpstr>Warranty Liabilities: Definition</vt:lpstr>
      <vt:lpstr>Warranty Liabilities: Journal Entries</vt:lpstr>
      <vt:lpstr> Explain how to account for contingent liabilities. </vt:lpstr>
      <vt:lpstr>Accounting for Contingent Liabilities</vt:lpstr>
      <vt:lpstr>Reasonably Possible Contingent Liabilities</vt:lpstr>
      <vt:lpstr>Uncertainties That Are Not Contingencies</vt:lpstr>
      <vt:lpstr>  Compute the times interest earned ratio and use it to analyze liabilities.   </vt:lpstr>
      <vt:lpstr>Times Interest Earned: Definition</vt:lpstr>
      <vt:lpstr>Times Interest Earned: Illustration</vt:lpstr>
      <vt:lpstr>  Appendix 9A  Identify and describe the details of payroll reports, records, and procedures.   </vt:lpstr>
      <vt:lpstr>Payroll Reports, Records, and Procedures</vt:lpstr>
      <vt:lpstr>  Appendix 9B  Account for corporate  income taxes.   </vt:lpstr>
      <vt:lpstr>Corporate Income Taxes</vt:lpstr>
      <vt:lpstr>End of Chapter 9</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618</cp:revision>
  <cp:lastPrinted>2020-07-07T03:29:33Z</cp:lastPrinted>
  <dcterms:created xsi:type="dcterms:W3CDTF">2012-08-23T22:08:25Z</dcterms:created>
  <dcterms:modified xsi:type="dcterms:W3CDTF">2021-06-30T11:06:48Z</dcterms:modified>
</cp:coreProperties>
</file>