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2" r:id="rId5"/>
  </p:sldMasterIdLst>
  <p:notesMasterIdLst>
    <p:notesMasterId r:id="rId31"/>
  </p:notesMasterIdLst>
  <p:sldIdLst>
    <p:sldId id="281" r:id="rId6"/>
    <p:sldId id="257" r:id="rId7"/>
    <p:sldId id="258" r:id="rId8"/>
    <p:sldId id="259" r:id="rId9"/>
    <p:sldId id="282" r:id="rId10"/>
    <p:sldId id="288" r:id="rId11"/>
    <p:sldId id="283" r:id="rId12"/>
    <p:sldId id="289" r:id="rId13"/>
    <p:sldId id="260" r:id="rId14"/>
    <p:sldId id="285" r:id="rId15"/>
    <p:sldId id="284" r:id="rId16"/>
    <p:sldId id="286" r:id="rId17"/>
    <p:sldId id="302" r:id="rId18"/>
    <p:sldId id="280" r:id="rId19"/>
    <p:sldId id="303" r:id="rId20"/>
    <p:sldId id="262" r:id="rId21"/>
    <p:sldId id="264" r:id="rId22"/>
    <p:sldId id="287" r:id="rId23"/>
    <p:sldId id="265" r:id="rId24"/>
    <p:sldId id="266" r:id="rId25"/>
    <p:sldId id="304" r:id="rId26"/>
    <p:sldId id="267" r:id="rId27"/>
    <p:sldId id="305" r:id="rId28"/>
    <p:sldId id="306" r:id="rId29"/>
    <p:sldId id="30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D5DFE05E-7170-4CC7-9FDE-CC86E8C88DF8}">
          <p14:sldIdLst>
            <p14:sldId id="281"/>
            <p14:sldId id="257"/>
            <p14:sldId id="258"/>
            <p14:sldId id="259"/>
            <p14:sldId id="282"/>
            <p14:sldId id="288"/>
            <p14:sldId id="283"/>
            <p14:sldId id="289"/>
            <p14:sldId id="260"/>
            <p14:sldId id="285"/>
            <p14:sldId id="284"/>
            <p14:sldId id="286"/>
            <p14:sldId id="302"/>
            <p14:sldId id="280"/>
            <p14:sldId id="303"/>
            <p14:sldId id="262"/>
            <p14:sldId id="264"/>
            <p14:sldId id="287"/>
            <p14:sldId id="265"/>
            <p14:sldId id="266"/>
            <p14:sldId id="304"/>
            <p14:sldId id="267"/>
            <p14:sldId id="305"/>
            <p14:sldId id="306"/>
            <p14:sldId id="30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CB7505-3B2F-459F-9803-A18A677D5E68}" v="5" dt="2022-06-15T16:53:00.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93" autoAdjust="0"/>
    <p:restoredTop sz="93850" autoAdjust="0"/>
  </p:normalViewPr>
  <p:slideViewPr>
    <p:cSldViewPr snapToGrid="0">
      <p:cViewPr varScale="1">
        <p:scale>
          <a:sx n="66" d="100"/>
          <a:sy n="66" d="100"/>
        </p:scale>
        <p:origin x="1134" y="72"/>
      </p:cViewPr>
      <p:guideLst/>
    </p:cSldViewPr>
  </p:slideViewPr>
  <p:outlineViewPr>
    <p:cViewPr>
      <p:scale>
        <a:sx n="50" d="100"/>
        <a:sy n="50" d="100"/>
      </p:scale>
      <p:origin x="0" y="-129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170635-2485-4C70-AF02-3CE7F6297ED0}" type="slidenum">
              <a:rPr lang="en-US" smtClean="0"/>
              <a:t>2</a:t>
            </a:fld>
            <a:endParaRPr lang="en-US"/>
          </a:p>
        </p:txBody>
      </p:sp>
    </p:spTree>
    <p:extLst>
      <p:ext uri="{BB962C8B-B14F-4D97-AF65-F5344CB8AC3E}">
        <p14:creationId xmlns:p14="http://schemas.microsoft.com/office/powerpoint/2010/main" val="97954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B3FB29-9A5A-4F62-829C-71CD24E98EA2}" type="datetime1">
              <a:rPr lang="en-US" smtClean="0"/>
              <a:t>1/6/2023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E46E9C-D8A3-4579-AF7E-5B355858D99E}" type="datetime1">
              <a:rPr lang="en-US" smtClean="0"/>
              <a:t>1/6/2023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a16="http://schemas.microsoft.com/office/drawing/2014/main" xmlns="" id="{755C2A97-75B0-4D12-97AE-5D408928B34B}"/>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rgbClr val="000000"/>
                </a:solidFill>
                <a:latin typeface="+mn-lt"/>
              </a:rPr>
              <a:t>© McGraw Hill</a:t>
            </a:r>
          </a:p>
        </p:txBody>
      </p:sp>
    </p:spTree>
    <p:extLst>
      <p:ext uri="{BB962C8B-B14F-4D97-AF65-F5344CB8AC3E}">
        <p14:creationId xmlns:p14="http://schemas.microsoft.com/office/powerpoint/2010/main" val="4645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2EBE7-CCD4-466A-84F6-E6BC50106175}" type="datetime1">
              <a:rPr lang="en-US" smtClean="0"/>
              <a:t>1/6/2023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a16="http://schemas.microsoft.com/office/drawing/2014/main" xmlns="" id="{1E94AC0B-D0AE-48EB-8578-CE1341C1C48D}"/>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rgbClr val="000000"/>
                </a:solidFill>
                <a:latin typeface="+mn-lt"/>
              </a:rPr>
              <a:t>© McGraw Hill</a:t>
            </a:r>
          </a:p>
        </p:txBody>
      </p:sp>
    </p:spTree>
    <p:extLst>
      <p:ext uri="{BB962C8B-B14F-4D97-AF65-F5344CB8AC3E}">
        <p14:creationId xmlns:p14="http://schemas.microsoft.com/office/powerpoint/2010/main" val="3676248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1C6D38-D769-4A90-A350-146E855A3816}" type="datetime1">
              <a:rPr lang="en-US" smtClean="0"/>
              <a:t>1/6/2023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a16="http://schemas.microsoft.com/office/drawing/2014/main" xmlns="" id="{D3FCCA85-D489-446E-A793-B929637A59F1}"/>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rgbClr val="000000"/>
                </a:solidFill>
                <a:latin typeface="+mn-lt"/>
              </a:rPr>
              <a:t>© McGraw Hill</a:t>
            </a:r>
          </a:p>
        </p:txBody>
      </p:sp>
    </p:spTree>
    <p:extLst>
      <p:ext uri="{BB962C8B-B14F-4D97-AF65-F5344CB8AC3E}">
        <p14:creationId xmlns:p14="http://schemas.microsoft.com/office/powerpoint/2010/main" val="1300603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5" name="TextBox 4">
            <a:extLst>
              <a:ext uri="{FF2B5EF4-FFF2-40B4-BE49-F238E27FC236}">
                <a16:creationId xmlns:a16="http://schemas.microsoft.com/office/drawing/2014/main" xmlns="" id="{82405E06-78FB-450B-AB05-CF195D007A7B}"/>
              </a:ext>
            </a:extLst>
          </p:cNvPr>
          <p:cNvSpPr txBox="1"/>
          <p:nvPr userDrawn="1"/>
        </p:nvSpPr>
        <p:spPr>
          <a:xfrm>
            <a:off x="1524000" y="6356350"/>
            <a:ext cx="8872330" cy="276999"/>
          </a:xfrm>
          <a:prstGeom prst="rect">
            <a:avLst/>
          </a:prstGeom>
          <a:noFill/>
        </p:spPr>
        <p:txBody>
          <a:bodyPr wrap="square" rtlCol="0">
            <a:spAutoFit/>
          </a:bodyPr>
          <a:lstStyle/>
          <a:p>
            <a:r>
              <a:rPr lang="en-US" sz="1200" b="0" i="0" dirty="0" smtClean="0">
                <a:solidFill>
                  <a:srgbClr val="222222"/>
                </a:solidFill>
                <a:effectLst/>
                <a:latin typeface="Calibri" panose="020F0502020204030204" pitchFamily="34" charset="0"/>
              </a:rPr>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530227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9094C5-F5A4-4C82-82B8-25B78A4FBB92}" type="datetime1">
              <a:rPr lang="en-US" smtClean="0"/>
              <a:t>1/6/2023</a:t>
            </a:fld>
            <a:endParaRPr lang="en-US"/>
          </a:p>
        </p:txBody>
      </p:sp>
      <p:sp>
        <p:nvSpPr>
          <p:cNvPr id="6" name="Slide Number Placeholder 5"/>
          <p:cNvSpPr>
            <a:spLocks noGrp="1"/>
          </p:cNvSpPr>
          <p:nvPr>
            <p:ph type="sldNum" sz="quarter" idx="12"/>
          </p:nvPr>
        </p:nvSpPr>
        <p:spPr>
          <a:xfrm>
            <a:off x="10869104" y="6356350"/>
            <a:ext cx="484695"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dirty="0"/>
          </a:p>
        </p:txBody>
      </p:sp>
      <p:sp>
        <p:nvSpPr>
          <p:cNvPr id="7" name="Short Copyright">
            <a:extLst>
              <a:ext uri="{FF2B5EF4-FFF2-40B4-BE49-F238E27FC236}">
                <a16:creationId xmlns:a16="http://schemas.microsoft.com/office/drawing/2014/main" xmlns=""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
        <p:nvSpPr>
          <p:cNvPr id="5" name="Title 4">
            <a:extLst>
              <a:ext uri="{FF2B5EF4-FFF2-40B4-BE49-F238E27FC236}">
                <a16:creationId xmlns:a16="http://schemas.microsoft.com/office/drawing/2014/main" xmlns="" id="{9F41E80F-557E-4713-BB9F-3458FF45B54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57224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822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9094C5-F5A4-4C82-82B8-25B78A4FBB92}" type="datetime1">
              <a:rPr lang="en-US" smtClean="0"/>
              <a:t>1/6/2023</a:t>
            </a:fld>
            <a:endParaRPr lang="en-US"/>
          </a:p>
        </p:txBody>
      </p:sp>
      <p:sp>
        <p:nvSpPr>
          <p:cNvPr id="6" name="Slide Number Placeholder 5"/>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dirty="0"/>
          </a:p>
        </p:txBody>
      </p:sp>
      <p:sp>
        <p:nvSpPr>
          <p:cNvPr id="8" name="Content Placeholder 2">
            <a:extLst>
              <a:ext uri="{FF2B5EF4-FFF2-40B4-BE49-F238E27FC236}">
                <a16:creationId xmlns:a16="http://schemas.microsoft.com/office/drawing/2014/main" xmlns="" id="{ED9B3105-3B27-4584-8239-E62C6C8C2B27}"/>
              </a:ext>
            </a:extLst>
          </p:cNvPr>
          <p:cNvSpPr>
            <a:spLocks noGrp="1"/>
          </p:cNvSpPr>
          <p:nvPr>
            <p:ph idx="13"/>
          </p:nvPr>
        </p:nvSpPr>
        <p:spPr>
          <a:xfrm>
            <a:off x="835326" y="2987313"/>
            <a:ext cx="10515600" cy="822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a:extLst>
              <a:ext uri="{FF2B5EF4-FFF2-40B4-BE49-F238E27FC236}">
                <a16:creationId xmlns:a16="http://schemas.microsoft.com/office/drawing/2014/main" xmlns="" id="{CC5BC1D2-D694-43B7-BA12-93565E145F1B}"/>
              </a:ext>
            </a:extLst>
          </p:cNvPr>
          <p:cNvSpPr>
            <a:spLocks noGrp="1"/>
          </p:cNvSpPr>
          <p:nvPr>
            <p:ph idx="14"/>
          </p:nvPr>
        </p:nvSpPr>
        <p:spPr>
          <a:xfrm>
            <a:off x="835326" y="4022481"/>
            <a:ext cx="10515600" cy="822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xmlns="" id="{20B65622-50E8-4A15-A0B7-2A6248C073D8}"/>
              </a:ext>
            </a:extLst>
          </p:cNvPr>
          <p:cNvSpPr>
            <a:spLocks noGrp="1"/>
          </p:cNvSpPr>
          <p:nvPr>
            <p:ph idx="15"/>
          </p:nvPr>
        </p:nvSpPr>
        <p:spPr>
          <a:xfrm>
            <a:off x="835326" y="5109409"/>
            <a:ext cx="10515600" cy="822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hort Copyright">
            <a:extLst>
              <a:ext uri="{FF2B5EF4-FFF2-40B4-BE49-F238E27FC236}">
                <a16:creationId xmlns:a16="http://schemas.microsoft.com/office/drawing/2014/main" xmlns="" id="{3E2F7B5D-E43A-47F1-A2D3-243C19B804DE}"/>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321442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82189-A2B6-4D3E-BF54-508BC2E72997}"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9" name="Short Copyright">
            <a:extLst>
              <a:ext uri="{FF2B5EF4-FFF2-40B4-BE49-F238E27FC236}">
                <a16:creationId xmlns:a16="http://schemas.microsoft.com/office/drawing/2014/main" xmlns="" id="{39F5EE6D-56B6-4F26-ABBD-8DDCA8CE64B2}"/>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4028559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C158BC-03B5-4A5B-AC33-EBD8F11A414A}" type="datetime1">
              <a:rPr lang="en-US" smtClean="0"/>
              <a:t>1/6/2023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10" name="Short Copyright">
            <a:extLst>
              <a:ext uri="{FF2B5EF4-FFF2-40B4-BE49-F238E27FC236}">
                <a16:creationId xmlns:a16="http://schemas.microsoft.com/office/drawing/2014/main" xmlns="" id="{DF001ADB-FF3F-45B7-9660-9F76D142922E}"/>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940284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9EA7D3-13AA-465A-9400-5384911AB796}" type="datetime1">
              <a:rPr lang="en-US" smtClean="0"/>
              <a:t>1/6/2023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9" name="Slide Number Placeholder 8"/>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12" name="Short Copyright">
            <a:extLst>
              <a:ext uri="{FF2B5EF4-FFF2-40B4-BE49-F238E27FC236}">
                <a16:creationId xmlns:a16="http://schemas.microsoft.com/office/drawing/2014/main" xmlns="" id="{5F9CB5B3-C871-4CA4-AC9A-1AE93A00D797}"/>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1749013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DEC3BA-1C11-4B88-A46C-4438A17AF5D6}" type="datetime1">
              <a:rPr lang="en-US" smtClean="0"/>
              <a:t>1/6/2023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5" name="Slide Number Placeholder 4"/>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8" name="Short Copyright">
            <a:extLst>
              <a:ext uri="{FF2B5EF4-FFF2-40B4-BE49-F238E27FC236}">
                <a16:creationId xmlns:a16="http://schemas.microsoft.com/office/drawing/2014/main" xmlns="" id="{7008719F-51A8-4678-A0B0-6C2FBA62014A}"/>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81038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j-lt"/>
              </a:defRPr>
            </a:lvl1pPr>
          </a:lstStyle>
          <a:p>
            <a:r>
              <a:rPr lang="en-US"/>
              <a:t>Click to edit Master title style</a:t>
            </a:r>
          </a:p>
        </p:txBody>
      </p:sp>
      <p:sp>
        <p:nvSpPr>
          <p:cNvPr id="3" name="Content Placeholder 2"/>
          <p:cNvSpPr>
            <a:spLocks noGrp="1"/>
          </p:cNvSpPr>
          <p:nvPr>
            <p:ph idx="1"/>
          </p:nvPr>
        </p:nvSpPr>
        <p:spPr/>
        <p:txBody>
          <a:bodyPr/>
          <a:lstStyle>
            <a:lvl1pPr marL="291600" indent="-291600">
              <a:lnSpc>
                <a:spcPct val="100000"/>
              </a:lnSpc>
              <a:spcBef>
                <a:spcPts val="1000"/>
              </a:spcBef>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xmlns="" id="{F83C6F7C-EB89-4AAE-9DE8-E8E4DDD901A6}"/>
              </a:ext>
            </a:extLst>
          </p:cNvPr>
          <p:cNvSpPr>
            <a:spLocks noGrp="1"/>
          </p:cNvSpPr>
          <p:nvPr>
            <p:ph type="sldNum" sz="quarter" idx="12"/>
          </p:nvPr>
        </p:nvSpPr>
        <p:spPr>
          <a:xfrm>
            <a:off x="10869104" y="6356350"/>
            <a:ext cx="484695" cy="365125"/>
          </a:xfrm>
          <a:prstGeom prst="rect">
            <a:avLst/>
          </a:prstGeom>
        </p:spPr>
        <p:txBody>
          <a:bodyPr/>
          <a:lstStyle>
            <a:lvl1pPr>
              <a:defRPr>
                <a:solidFill>
                  <a:srgbClr val="000000"/>
                </a:solidFill>
                <a:latin typeface="+mn-lt"/>
              </a:defRPr>
            </a:lvl1pPr>
          </a:lstStyle>
          <a:p>
            <a:fld id="{188B8A88-9DFF-4215-91ED-9F3869CDCD8B}" type="slidenum">
              <a:rPr lang="en-US" smtClean="0"/>
              <a:pPr/>
              <a:t>‹#›</a:t>
            </a:fld>
            <a:endParaRPr lang="en-US" dirty="0"/>
          </a:p>
        </p:txBody>
      </p:sp>
      <p:sp>
        <p:nvSpPr>
          <p:cNvPr id="5" name="TextBox 4">
            <a:extLst>
              <a:ext uri="{FF2B5EF4-FFF2-40B4-BE49-F238E27FC236}">
                <a16:creationId xmlns:a16="http://schemas.microsoft.com/office/drawing/2014/main" xmlns="" id="{728A2EA5-9ED6-435A-B6E8-DA9980F92DDB}"/>
              </a:ext>
            </a:extLst>
          </p:cNvPr>
          <p:cNvSpPr txBox="1"/>
          <p:nvPr userDrawn="1"/>
        </p:nvSpPr>
        <p:spPr>
          <a:xfrm>
            <a:off x="914400" y="6492875"/>
            <a:ext cx="8478078" cy="276999"/>
          </a:xfrm>
          <a:prstGeom prst="rect">
            <a:avLst/>
          </a:prstGeom>
          <a:noFill/>
        </p:spPr>
        <p:txBody>
          <a:bodyPr wrap="square" rtlCol="0">
            <a:spAutoFit/>
          </a:bodyPr>
          <a:lstStyle/>
          <a:p>
            <a:r>
              <a:rPr lang="en-US" sz="1200" b="0" i="0" dirty="0" smtClean="0">
                <a:solidFill>
                  <a:srgbClr val="222222"/>
                </a:solidFill>
                <a:effectLst/>
                <a:latin typeface="Calibri" panose="020F0502020204030204" pitchFamily="34" charset="0"/>
              </a:rPr>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1342407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F8DE9-9D52-408D-881D-7014A0C454F1}" type="datetime1">
              <a:rPr lang="en-US" smtClean="0"/>
              <a:t>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4" name="Slide Number Placeholder 3"/>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7" name="Short Copyright">
            <a:extLst>
              <a:ext uri="{FF2B5EF4-FFF2-40B4-BE49-F238E27FC236}">
                <a16:creationId xmlns:a16="http://schemas.microsoft.com/office/drawing/2014/main" xmlns="" id="{90461D90-FE96-42F3-8841-FF36AC9F6DE1}"/>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1489182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3D643-B05E-45B2-8E06-F36B8FBF8451}" type="datetime1">
              <a:rPr lang="en-US" smtClean="0"/>
              <a:t>1/6/2023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10" name="Short Copyright">
            <a:extLst>
              <a:ext uri="{FF2B5EF4-FFF2-40B4-BE49-F238E27FC236}">
                <a16:creationId xmlns:a16="http://schemas.microsoft.com/office/drawing/2014/main" xmlns="" id="{03888D9C-EC43-45A2-9A2F-0E5EA91978AE}"/>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8192417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E46E9C-D8A3-4579-AF7E-5B355858D99E}" type="datetime1">
              <a:rPr lang="en-US" smtClean="0"/>
              <a:t>1/6/2023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10" name="Short Copyright">
            <a:extLst>
              <a:ext uri="{FF2B5EF4-FFF2-40B4-BE49-F238E27FC236}">
                <a16:creationId xmlns:a16="http://schemas.microsoft.com/office/drawing/2014/main" xmlns="" id="{E44FAF1B-E23A-4013-8624-35D676CB3D4B}"/>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802697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2EBE7-CCD4-466A-84F6-E6BC50106175}"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9" name="Short Copyright">
            <a:extLst>
              <a:ext uri="{FF2B5EF4-FFF2-40B4-BE49-F238E27FC236}">
                <a16:creationId xmlns:a16="http://schemas.microsoft.com/office/drawing/2014/main" xmlns="" id="{8221AB3B-50F8-42E1-8B42-074A5B60BD22}"/>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7557058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1C6D38-D769-4A90-A350-146E855A3816}"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9" name="Short Copyright">
            <a:extLst>
              <a:ext uri="{FF2B5EF4-FFF2-40B4-BE49-F238E27FC236}">
                <a16:creationId xmlns:a16="http://schemas.microsoft.com/office/drawing/2014/main" xmlns="" id="{854F1B00-8BEE-4E9E-8AF0-410DC2BE2318}"/>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86344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j-lt"/>
              </a:defRPr>
            </a:lvl1pPr>
          </a:lstStyle>
          <a:p>
            <a:r>
              <a:rPr lang="en-US" dirty="0"/>
              <a:t>Click to edit Master title style</a:t>
            </a:r>
          </a:p>
        </p:txBody>
      </p:sp>
      <p:sp>
        <p:nvSpPr>
          <p:cNvPr id="3" name="Content Placeholder 2"/>
          <p:cNvSpPr>
            <a:spLocks noGrp="1"/>
          </p:cNvSpPr>
          <p:nvPr>
            <p:ph idx="1"/>
          </p:nvPr>
        </p:nvSpPr>
        <p:spPr>
          <a:xfrm>
            <a:off x="838200" y="1825625"/>
            <a:ext cx="10515600" cy="1924740"/>
          </a:xfrm>
        </p:spPr>
        <p:txBody>
          <a:bodyPr/>
          <a:lstStyle>
            <a:lvl1pPr marL="291600" indent="-291600">
              <a:lnSpc>
                <a:spcPct val="100000"/>
              </a:lnSpc>
              <a:spcBef>
                <a:spcPts val="1000"/>
              </a:spcBef>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mn-lt"/>
              </a:defRPr>
            </a:lvl1pPr>
          </a:lstStyle>
          <a:p>
            <a:fld id="{F19094C5-F5A4-4C82-82B8-25B78A4FBB92}" type="datetime1">
              <a:rPr lang="en-US" smtClean="0"/>
              <a:pPr/>
              <a:t>1/6/2023</a:t>
            </a:fld>
            <a:endParaRPr lang="en-US"/>
          </a:p>
        </p:txBody>
      </p:sp>
      <p:sp>
        <p:nvSpPr>
          <p:cNvPr id="7" name="Slide Number Placeholder 5">
            <a:extLst>
              <a:ext uri="{FF2B5EF4-FFF2-40B4-BE49-F238E27FC236}">
                <a16:creationId xmlns:a16="http://schemas.microsoft.com/office/drawing/2014/main" xmlns="" id="{F83C6F7C-EB89-4AAE-9DE8-E8E4DDD901A6}"/>
              </a:ext>
            </a:extLst>
          </p:cNvPr>
          <p:cNvSpPr>
            <a:spLocks noGrp="1"/>
          </p:cNvSpPr>
          <p:nvPr>
            <p:ph type="sldNum" sz="quarter" idx="12"/>
          </p:nvPr>
        </p:nvSpPr>
        <p:spPr>
          <a:xfrm>
            <a:off x="10869104" y="6356350"/>
            <a:ext cx="484695" cy="365125"/>
          </a:xfrm>
          <a:prstGeom prst="rect">
            <a:avLst/>
          </a:prstGeom>
        </p:spPr>
        <p:txBody>
          <a:bodyPr/>
          <a:lstStyle>
            <a:lvl1pPr>
              <a:defRPr>
                <a:solidFill>
                  <a:srgbClr val="000000"/>
                </a:solidFill>
                <a:latin typeface="+mn-lt"/>
              </a:defRPr>
            </a:lvl1pPr>
          </a:lstStyle>
          <a:p>
            <a:fld id="{188B8A88-9DFF-4215-91ED-9F3869CDCD8B}" type="slidenum">
              <a:rPr lang="en-US" smtClean="0"/>
              <a:pPr/>
              <a:t>‹#›</a:t>
            </a:fld>
            <a:endParaRPr lang="en-US" dirty="0"/>
          </a:p>
        </p:txBody>
      </p:sp>
      <p:sp>
        <p:nvSpPr>
          <p:cNvPr id="9" name="Content Placeholder 2">
            <a:extLst>
              <a:ext uri="{FF2B5EF4-FFF2-40B4-BE49-F238E27FC236}">
                <a16:creationId xmlns:a16="http://schemas.microsoft.com/office/drawing/2014/main" xmlns="" id="{33F05CD8-4150-4D3E-809D-421C9A751F19}"/>
              </a:ext>
            </a:extLst>
          </p:cNvPr>
          <p:cNvSpPr>
            <a:spLocks noGrp="1"/>
          </p:cNvSpPr>
          <p:nvPr>
            <p:ph idx="13"/>
          </p:nvPr>
        </p:nvSpPr>
        <p:spPr>
          <a:xfrm>
            <a:off x="832447" y="3924644"/>
            <a:ext cx="10515600" cy="1325563"/>
          </a:xfrm>
        </p:spPr>
        <p:txBody>
          <a:bodyPr/>
          <a:lstStyle>
            <a:lvl1pPr marL="291600" indent="-291600">
              <a:lnSpc>
                <a:spcPct val="100000"/>
              </a:lnSpc>
              <a:spcBef>
                <a:spcPts val="1000"/>
              </a:spcBef>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xmlns="" id="{5010BCA1-8C92-45F9-812B-BE78DFB4FF2C}"/>
              </a:ext>
            </a:extLst>
          </p:cNvPr>
          <p:cNvSpPr>
            <a:spLocks noGrp="1"/>
          </p:cNvSpPr>
          <p:nvPr>
            <p:ph idx="14"/>
          </p:nvPr>
        </p:nvSpPr>
        <p:spPr>
          <a:xfrm>
            <a:off x="839858" y="5432474"/>
            <a:ext cx="10515600" cy="729787"/>
          </a:xfrm>
        </p:spPr>
        <p:txBody>
          <a:bodyPr/>
          <a:lstStyle>
            <a:lvl1pPr marL="291600" indent="-291600">
              <a:lnSpc>
                <a:spcPct val="100000"/>
              </a:lnSpc>
              <a:spcBef>
                <a:spcPts val="1000"/>
              </a:spcBef>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a:extLst>
              <a:ext uri="{FF2B5EF4-FFF2-40B4-BE49-F238E27FC236}">
                <a16:creationId xmlns:a16="http://schemas.microsoft.com/office/drawing/2014/main" xmlns="" id="{728A2EA5-9ED6-435A-B6E8-DA9980F92DDB}"/>
              </a:ext>
            </a:extLst>
          </p:cNvPr>
          <p:cNvSpPr txBox="1"/>
          <p:nvPr userDrawn="1"/>
        </p:nvSpPr>
        <p:spPr>
          <a:xfrm>
            <a:off x="914400" y="6492875"/>
            <a:ext cx="8478078" cy="276999"/>
          </a:xfrm>
          <a:prstGeom prst="rect">
            <a:avLst/>
          </a:prstGeom>
          <a:noFill/>
        </p:spPr>
        <p:txBody>
          <a:bodyPr wrap="square" rtlCol="0">
            <a:spAutoFit/>
          </a:bodyPr>
          <a:lstStyle/>
          <a:p>
            <a:r>
              <a:rPr lang="en-US" sz="1200" b="0" i="0" dirty="0" smtClean="0">
                <a:solidFill>
                  <a:srgbClr val="222222"/>
                </a:solidFill>
                <a:effectLst/>
                <a:latin typeface="Calibri" panose="020F0502020204030204" pitchFamily="34" charset="0"/>
              </a:rPr>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4022755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82189-A2B6-4D3E-BF54-508BC2E72997}" type="datetime1">
              <a:rPr lang="en-US" smtClean="0"/>
              <a:t>1/6/2023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a:xfrm>
            <a:off x="10840278" y="6356350"/>
            <a:ext cx="513522" cy="365125"/>
          </a:xfrm>
        </p:spPr>
        <p:txBody>
          <a:bodyPr/>
          <a:lstStyle>
            <a:lvl1pPr>
              <a:defRPr>
                <a:solidFill>
                  <a:srgbClr val="000000"/>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48946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C158BC-03B5-4A5B-AC33-EBD8F11A414A}" type="datetime1">
              <a:rPr lang="en-US" smtClean="0"/>
              <a:t>1/6/2023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8" name="Short Copyright">
            <a:extLst>
              <a:ext uri="{FF2B5EF4-FFF2-40B4-BE49-F238E27FC236}">
                <a16:creationId xmlns:a16="http://schemas.microsoft.com/office/drawing/2014/main" xmlns="" id="{70472D39-DD4F-40C2-87EE-E1EF33223C0A}"/>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rgbClr val="000000"/>
                </a:solidFill>
                <a:latin typeface="+mn-lt"/>
              </a:rPr>
              <a:t>© McGraw Hill</a:t>
            </a:r>
          </a:p>
        </p:txBody>
      </p:sp>
      <p:sp>
        <p:nvSpPr>
          <p:cNvPr id="9" name="Slide Number Placeholder 5">
            <a:extLst>
              <a:ext uri="{FF2B5EF4-FFF2-40B4-BE49-F238E27FC236}">
                <a16:creationId xmlns:a16="http://schemas.microsoft.com/office/drawing/2014/main" xmlns="" id="{BA9CE410-2154-4F8E-820E-6AE73E427BB8}"/>
              </a:ext>
            </a:extLst>
          </p:cNvPr>
          <p:cNvSpPr>
            <a:spLocks noGrp="1"/>
          </p:cNvSpPr>
          <p:nvPr>
            <p:ph type="sldNum" sz="quarter" idx="12"/>
          </p:nvPr>
        </p:nvSpPr>
        <p:spPr>
          <a:xfrm>
            <a:off x="10840278" y="6356350"/>
            <a:ext cx="513522" cy="365125"/>
          </a:xfrm>
        </p:spPr>
        <p:txBody>
          <a:bodyPr/>
          <a:lstStyle>
            <a:lvl1pPr>
              <a:defRPr>
                <a:solidFill>
                  <a:srgbClr val="000000"/>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371077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9EA7D3-13AA-465A-9400-5384911AB796}" type="datetime1">
              <a:rPr lang="en-US" smtClean="0"/>
              <a:t>1/6/2023</a:t>
            </a:fld>
            <a:endParaRPr lang="en-US"/>
          </a:p>
        </p:txBody>
      </p:sp>
      <p:sp>
        <p:nvSpPr>
          <p:cNvPr id="8" name="Footer Placeholder 7"/>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10" name="Short Copyright">
            <a:extLst>
              <a:ext uri="{FF2B5EF4-FFF2-40B4-BE49-F238E27FC236}">
                <a16:creationId xmlns:a16="http://schemas.microsoft.com/office/drawing/2014/main" xmlns="" id="{455C7F04-CFBD-4B68-8E9A-572F0520B617}"/>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rgbClr val="000000"/>
                </a:solidFill>
                <a:latin typeface="+mn-lt"/>
              </a:rPr>
              <a:t>© McGraw Hill</a:t>
            </a:r>
          </a:p>
        </p:txBody>
      </p:sp>
      <p:sp>
        <p:nvSpPr>
          <p:cNvPr id="11" name="Slide Number Placeholder 5">
            <a:extLst>
              <a:ext uri="{FF2B5EF4-FFF2-40B4-BE49-F238E27FC236}">
                <a16:creationId xmlns:a16="http://schemas.microsoft.com/office/drawing/2014/main" xmlns="" id="{32323812-6340-4535-A556-9A8BF54F2886}"/>
              </a:ext>
            </a:extLst>
          </p:cNvPr>
          <p:cNvSpPr>
            <a:spLocks noGrp="1"/>
          </p:cNvSpPr>
          <p:nvPr>
            <p:ph type="sldNum" sz="quarter" idx="12"/>
          </p:nvPr>
        </p:nvSpPr>
        <p:spPr>
          <a:xfrm>
            <a:off x="10840278" y="6356350"/>
            <a:ext cx="513522" cy="365125"/>
          </a:xfrm>
        </p:spPr>
        <p:txBody>
          <a:bodyPr/>
          <a:lstStyle>
            <a:lvl1pPr>
              <a:defRPr>
                <a:solidFill>
                  <a:srgbClr val="000000"/>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3180220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DEC3BA-1C11-4B88-A46C-4438A17AF5D6}" type="datetime1">
              <a:rPr lang="en-US" smtClean="0"/>
              <a:t>1/6/2023</a:t>
            </a:fld>
            <a:endParaRPr lang="en-US"/>
          </a:p>
        </p:txBody>
      </p:sp>
      <p:sp>
        <p:nvSpPr>
          <p:cNvPr id="4" name="Footer Placeholder 3"/>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5" name="Slide Number Placeholder 4"/>
          <p:cNvSpPr>
            <a:spLocks noGrp="1"/>
          </p:cNvSpPr>
          <p:nvPr>
            <p:ph type="sldNum" sz="quarter" idx="12"/>
          </p:nvPr>
        </p:nvSpPr>
        <p:spPr/>
        <p:txBody>
          <a:bodyPr/>
          <a:lstStyle/>
          <a:p>
            <a:fld id="{188B8A88-9DFF-4215-91ED-9F3869CDCD8B}" type="slidenum">
              <a:rPr lang="en-US" smtClean="0"/>
              <a:t>‹#›</a:t>
            </a:fld>
            <a:endParaRPr lang="en-US"/>
          </a:p>
        </p:txBody>
      </p:sp>
      <p:sp>
        <p:nvSpPr>
          <p:cNvPr id="6" name="Short Copyright">
            <a:extLst>
              <a:ext uri="{FF2B5EF4-FFF2-40B4-BE49-F238E27FC236}">
                <a16:creationId xmlns:a16="http://schemas.microsoft.com/office/drawing/2014/main" xmlns="" id="{34950A54-49C2-452B-890D-FDA8772A464A}"/>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rgbClr val="000000"/>
                </a:solidFill>
                <a:latin typeface="+mn-lt"/>
              </a:rPr>
              <a:t>© McGraw Hill</a:t>
            </a:r>
          </a:p>
        </p:txBody>
      </p:sp>
    </p:spTree>
    <p:extLst>
      <p:ext uri="{BB962C8B-B14F-4D97-AF65-F5344CB8AC3E}">
        <p14:creationId xmlns:p14="http://schemas.microsoft.com/office/powerpoint/2010/main" val="276527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F8DE9-9D52-408D-881D-7014A0C454F1}" type="datetime1">
              <a:rPr lang="en-US" smtClean="0"/>
              <a:t>1/6/2023</a:t>
            </a:fld>
            <a:endParaRPr lang="en-US"/>
          </a:p>
        </p:txBody>
      </p:sp>
      <p:sp>
        <p:nvSpPr>
          <p:cNvPr id="3" name="Footer Placeholder 2"/>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4" name="Slide Number Placeholder 3"/>
          <p:cNvSpPr>
            <a:spLocks noGrp="1"/>
          </p:cNvSpPr>
          <p:nvPr>
            <p:ph type="sldNum" sz="quarter" idx="12"/>
          </p:nvPr>
        </p:nvSpPr>
        <p:spPr/>
        <p:txBody>
          <a:bodyPr/>
          <a:lstStyle/>
          <a:p>
            <a:fld id="{188B8A88-9DFF-4215-91ED-9F3869CDCD8B}" type="slidenum">
              <a:rPr lang="en-US" smtClean="0"/>
              <a:t>‹#›</a:t>
            </a:fld>
            <a:endParaRPr lang="en-US"/>
          </a:p>
        </p:txBody>
      </p:sp>
      <p:sp>
        <p:nvSpPr>
          <p:cNvPr id="5" name="Short Copyright">
            <a:extLst>
              <a:ext uri="{FF2B5EF4-FFF2-40B4-BE49-F238E27FC236}">
                <a16:creationId xmlns:a16="http://schemas.microsoft.com/office/drawing/2014/main" xmlns="" id="{28146CE1-4935-4933-8CE4-A266693176DD}"/>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rgbClr val="000000"/>
                </a:solidFill>
                <a:latin typeface="+mn-lt"/>
              </a:rPr>
              <a:t>© McGraw Hill</a:t>
            </a:r>
          </a:p>
        </p:txBody>
      </p:sp>
    </p:spTree>
    <p:extLst>
      <p:ext uri="{BB962C8B-B14F-4D97-AF65-F5344CB8AC3E}">
        <p14:creationId xmlns:p14="http://schemas.microsoft.com/office/powerpoint/2010/main" val="207426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3D643-B05E-45B2-8E06-F36B8FBF8451}" type="datetime1">
              <a:rPr lang="en-US" smtClean="0"/>
              <a:t>1/6/2023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a16="http://schemas.microsoft.com/office/drawing/2014/main" xmlns="" id="{194ECE56-904B-45B0-A26A-604FEDC11FCB}"/>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rgbClr val="000000"/>
                </a:solidFill>
                <a:latin typeface="+mn-lt"/>
              </a:rPr>
              <a:t>© McGraw Hill</a:t>
            </a:r>
          </a:p>
        </p:txBody>
      </p:sp>
    </p:spTree>
    <p:extLst>
      <p:ext uri="{BB962C8B-B14F-4D97-AF65-F5344CB8AC3E}">
        <p14:creationId xmlns:p14="http://schemas.microsoft.com/office/powerpoint/2010/main" val="269040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ED0AA-D751-4971-91BA-677FE37FEE0B}" type="datetime1">
              <a:rPr lang="en-US" smtClean="0"/>
              <a:t>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ED0AA-D751-4971-91BA-677FE37FEE0B}" type="datetime1">
              <a:rPr lang="en-US" smtClean="0"/>
              <a:t>1/6/2023</a:t>
            </a:fld>
            <a:endParaRPr lang="en-US"/>
          </a:p>
        </p:txBody>
      </p:sp>
      <p:sp>
        <p:nvSpPr>
          <p:cNvPr id="6" name="Slide Number Placeholder 5"/>
          <p:cNvSpPr>
            <a:spLocks noGrp="1"/>
          </p:cNvSpPr>
          <p:nvPr>
            <p:ph type="sldNum" sz="quarter" idx="4"/>
          </p:nvPr>
        </p:nvSpPr>
        <p:spPr>
          <a:xfrm>
            <a:off x="10972800" y="635635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Tree>
    <p:extLst>
      <p:ext uri="{BB962C8B-B14F-4D97-AF65-F5344CB8AC3E}">
        <p14:creationId xmlns:p14="http://schemas.microsoft.com/office/powerpoint/2010/main" val="266107738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xmlns="" id="{EB419AD1-91C6-4926-A7F7-726CB8277624}"/>
              </a:ext>
            </a:extLst>
          </p:cNvPr>
          <p:cNvSpPr>
            <a:spLocks noGrp="1"/>
          </p:cNvSpPr>
          <p:nvPr>
            <p:ph type="ctrTitle"/>
          </p:nvPr>
        </p:nvSpPr>
        <p:spPr/>
        <p:txBody>
          <a:bodyPr/>
          <a:lstStyle/>
          <a:p>
            <a:r>
              <a:rPr lang="en-US" noProof="0" dirty="0"/>
              <a:t> </a:t>
            </a:r>
          </a:p>
        </p:txBody>
      </p:sp>
      <p:pic>
        <p:nvPicPr>
          <p:cNvPr id="5" name="Picture 4">
            <a:extLst>
              <a:ext uri="{FF2B5EF4-FFF2-40B4-BE49-F238E27FC236}">
                <a16:creationId xmlns:a16="http://schemas.microsoft.com/office/drawing/2014/main" xmlns="" id="{1963D245-6D9E-3AD8-A872-E05C1B4B3E44}"/>
              </a:ext>
            </a:extLst>
          </p:cNvPr>
          <p:cNvPicPr>
            <a:picLocks noChangeAspect="1"/>
          </p:cNvPicPr>
          <p:nvPr/>
        </p:nvPicPr>
        <p:blipFill>
          <a:blip r:embed="rId2"/>
          <a:stretch>
            <a:fillRect/>
          </a:stretch>
        </p:blipFill>
        <p:spPr>
          <a:xfrm>
            <a:off x="3789811" y="537029"/>
            <a:ext cx="4612377" cy="5783942"/>
          </a:xfrm>
          <a:prstGeom prst="rect">
            <a:avLst/>
          </a:prstGeom>
        </p:spPr>
      </p:pic>
    </p:spTree>
    <p:extLst>
      <p:ext uri="{BB962C8B-B14F-4D97-AF65-F5344CB8AC3E}">
        <p14:creationId xmlns:p14="http://schemas.microsoft.com/office/powerpoint/2010/main" val="2718582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6C5616-D802-4C90-99CC-4C525B5DED24}"/>
              </a:ext>
            </a:extLst>
          </p:cNvPr>
          <p:cNvSpPr>
            <a:spLocks noGrp="1"/>
          </p:cNvSpPr>
          <p:nvPr>
            <p:ph type="title"/>
          </p:nvPr>
        </p:nvSpPr>
        <p:spPr/>
        <p:txBody>
          <a:bodyPr/>
          <a:lstStyle/>
          <a:p>
            <a:pPr algn="ctr"/>
            <a:r>
              <a:rPr lang="en-US" dirty="0"/>
              <a:t>Categorical Imperative</a:t>
            </a:r>
          </a:p>
        </p:txBody>
      </p:sp>
      <p:sp>
        <p:nvSpPr>
          <p:cNvPr id="3" name="Content Placeholder 2">
            <a:extLst>
              <a:ext uri="{FF2B5EF4-FFF2-40B4-BE49-F238E27FC236}">
                <a16:creationId xmlns:a16="http://schemas.microsoft.com/office/drawing/2014/main" xmlns="" id="{34978CEE-F18F-4836-857E-4BD895A30BCE}"/>
              </a:ext>
            </a:extLst>
          </p:cNvPr>
          <p:cNvSpPr>
            <a:spLocks noGrp="1"/>
          </p:cNvSpPr>
          <p:nvPr>
            <p:ph idx="1"/>
          </p:nvPr>
        </p:nvSpPr>
        <p:spPr/>
        <p:txBody>
          <a:bodyPr/>
          <a:lstStyle/>
          <a:p>
            <a:pPr marL="291600" lvl="1" indent="-291600">
              <a:lnSpc>
                <a:spcPct val="100000"/>
              </a:lnSpc>
              <a:spcBef>
                <a:spcPts val="1000"/>
              </a:spcBef>
            </a:pPr>
            <a:r>
              <a:rPr lang="en-US" sz="2800" noProof="0" dirty="0"/>
              <a:t>Articulated by Immanuel Kant, one should act morally because it is the right thing to do, without any ulterior motive.</a:t>
            </a:r>
          </a:p>
          <a:p>
            <a:pPr marL="291600" lvl="1" indent="-291600">
              <a:lnSpc>
                <a:spcPct val="100000"/>
              </a:lnSpc>
              <a:spcBef>
                <a:spcPts val="1000"/>
              </a:spcBef>
            </a:pPr>
            <a:r>
              <a:rPr lang="en-US" sz="2800" noProof="0" dirty="0"/>
              <a:t>Rights imply duties and the duty to respect the rights of others </a:t>
            </a:r>
            <a:r>
              <a:rPr lang="en-US" sz="2800" dirty="0"/>
              <a:t>is paramount in acting morally.</a:t>
            </a:r>
          </a:p>
          <a:p>
            <a:pPr marL="291600" lvl="1" indent="-291600">
              <a:lnSpc>
                <a:spcPct val="100000"/>
              </a:lnSpc>
              <a:spcBef>
                <a:spcPts val="1000"/>
              </a:spcBef>
            </a:pPr>
            <a:r>
              <a:rPr lang="en-US" sz="2800" noProof="0" dirty="0"/>
              <a:t>Universalization test: “What if everybody took that same action?</a:t>
            </a:r>
            <a:r>
              <a:rPr lang="en-US" sz="2800" dirty="0"/>
              <a:t>"</a:t>
            </a:r>
            <a:endParaRPr lang="en-US" sz="2800" noProof="0" dirty="0"/>
          </a:p>
          <a:p>
            <a:pPr marL="0" indent="0">
              <a:buNone/>
            </a:pPr>
            <a:endParaRPr lang="en-US" dirty="0"/>
          </a:p>
        </p:txBody>
      </p:sp>
      <p:sp>
        <p:nvSpPr>
          <p:cNvPr id="4" name="Slide Number Placeholder 3">
            <a:extLst>
              <a:ext uri="{FF2B5EF4-FFF2-40B4-BE49-F238E27FC236}">
                <a16:creationId xmlns:a16="http://schemas.microsoft.com/office/drawing/2014/main" xmlns="" id="{11037865-62F0-4EDE-8913-A947370AFC8A}"/>
              </a:ext>
            </a:extLst>
          </p:cNvPr>
          <p:cNvSpPr>
            <a:spLocks noGrp="1"/>
          </p:cNvSpPr>
          <p:nvPr>
            <p:ph type="sldNum" sz="quarter" idx="12"/>
          </p:nvPr>
        </p:nvSpPr>
        <p:spPr/>
        <p:txBody>
          <a:bodyPr/>
          <a:lstStyle/>
          <a:p>
            <a:fld id="{188B8A88-9DFF-4215-91ED-9F3869CDCD8B}" type="slidenum">
              <a:rPr lang="en-US" smtClean="0"/>
              <a:pPr/>
              <a:t>10</a:t>
            </a:fld>
            <a:endParaRPr lang="en-US" dirty="0"/>
          </a:p>
        </p:txBody>
      </p:sp>
    </p:spTree>
    <p:extLst>
      <p:ext uri="{BB962C8B-B14F-4D97-AF65-F5344CB8AC3E}">
        <p14:creationId xmlns:p14="http://schemas.microsoft.com/office/powerpoint/2010/main" val="1734836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FE485F-30FD-441D-9166-275CBA55261D}"/>
              </a:ext>
            </a:extLst>
          </p:cNvPr>
          <p:cNvSpPr>
            <a:spLocks noGrp="1"/>
          </p:cNvSpPr>
          <p:nvPr>
            <p:ph type="title"/>
          </p:nvPr>
        </p:nvSpPr>
        <p:spPr/>
        <p:txBody>
          <a:bodyPr/>
          <a:lstStyle/>
          <a:p>
            <a:pPr algn="ctr"/>
            <a:r>
              <a:rPr lang="en-US" dirty="0"/>
              <a:t>Consequences-Based Approach</a:t>
            </a:r>
          </a:p>
        </p:txBody>
      </p:sp>
      <p:sp>
        <p:nvSpPr>
          <p:cNvPr id="3" name="Content Placeholder 2">
            <a:extLst>
              <a:ext uri="{FF2B5EF4-FFF2-40B4-BE49-F238E27FC236}">
                <a16:creationId xmlns:a16="http://schemas.microsoft.com/office/drawing/2014/main" xmlns="" id="{4229634D-E277-451A-81DE-BD865EB65F55}"/>
              </a:ext>
            </a:extLst>
          </p:cNvPr>
          <p:cNvSpPr>
            <a:spLocks noGrp="1"/>
          </p:cNvSpPr>
          <p:nvPr>
            <p:ph idx="1"/>
          </p:nvPr>
        </p:nvSpPr>
        <p:spPr/>
        <p:txBody>
          <a:bodyPr/>
          <a:lstStyle/>
          <a:p>
            <a:r>
              <a:rPr lang="en-US" dirty="0"/>
              <a:t>Ethical course of action is the one that provides the greatest good (happiness) for the greatest number of people and has the least harmful consequences for the majority of the community.</a:t>
            </a:r>
          </a:p>
          <a:p>
            <a:r>
              <a:rPr lang="en-US" dirty="0"/>
              <a:t>Utilitarianism is most significant consequences-based philosophical stream.</a:t>
            </a:r>
          </a:p>
          <a:p>
            <a:r>
              <a:rPr lang="en-US" dirty="0"/>
              <a:t>Business owners and managers who employ a consequences-based approach seek to produce the greatest balance of good over harm for all who are affected, including owners, employees, customers, investors, and the community at large.</a:t>
            </a:r>
          </a:p>
        </p:txBody>
      </p:sp>
      <p:sp>
        <p:nvSpPr>
          <p:cNvPr id="4" name="Slide Number Placeholder 3">
            <a:extLst>
              <a:ext uri="{FF2B5EF4-FFF2-40B4-BE49-F238E27FC236}">
                <a16:creationId xmlns:a16="http://schemas.microsoft.com/office/drawing/2014/main" xmlns="" id="{5136C3BA-3870-4E86-ABCA-7F46E1CFCE5F}"/>
              </a:ext>
            </a:extLst>
          </p:cNvPr>
          <p:cNvSpPr>
            <a:spLocks noGrp="1"/>
          </p:cNvSpPr>
          <p:nvPr>
            <p:ph type="sldNum" sz="quarter" idx="12"/>
          </p:nvPr>
        </p:nvSpPr>
        <p:spPr/>
        <p:txBody>
          <a:bodyPr/>
          <a:lstStyle/>
          <a:p>
            <a:fld id="{188B8A88-9DFF-4215-91ED-9F3869CDCD8B}" type="slidenum">
              <a:rPr lang="en-US" smtClean="0"/>
              <a:pPr/>
              <a:t>11</a:t>
            </a:fld>
            <a:endParaRPr lang="en-US" dirty="0"/>
          </a:p>
        </p:txBody>
      </p:sp>
    </p:spTree>
    <p:extLst>
      <p:ext uri="{BB962C8B-B14F-4D97-AF65-F5344CB8AC3E}">
        <p14:creationId xmlns:p14="http://schemas.microsoft.com/office/powerpoint/2010/main" val="2650649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D65B88-88D0-45AD-8D1C-7D3265B3954A}"/>
              </a:ext>
            </a:extLst>
          </p:cNvPr>
          <p:cNvSpPr>
            <a:spLocks noGrp="1"/>
          </p:cNvSpPr>
          <p:nvPr>
            <p:ph type="title"/>
          </p:nvPr>
        </p:nvSpPr>
        <p:spPr/>
        <p:txBody>
          <a:bodyPr/>
          <a:lstStyle/>
          <a:p>
            <a:pPr algn="ctr"/>
            <a:r>
              <a:rPr lang="en-US" dirty="0"/>
              <a:t>Contract-Based Approach</a:t>
            </a:r>
          </a:p>
        </p:txBody>
      </p:sp>
      <p:sp>
        <p:nvSpPr>
          <p:cNvPr id="3" name="Content Placeholder 2">
            <a:extLst>
              <a:ext uri="{FF2B5EF4-FFF2-40B4-BE49-F238E27FC236}">
                <a16:creationId xmlns:a16="http://schemas.microsoft.com/office/drawing/2014/main" xmlns="" id="{B44312E2-8ED4-4C8D-AB3C-D164571A3132}"/>
              </a:ext>
            </a:extLst>
          </p:cNvPr>
          <p:cNvSpPr>
            <a:spLocks noGrp="1"/>
          </p:cNvSpPr>
          <p:nvPr>
            <p:ph idx="1"/>
          </p:nvPr>
        </p:nvSpPr>
        <p:spPr/>
        <p:txBody>
          <a:bodyPr/>
          <a:lstStyle/>
          <a:p>
            <a:r>
              <a:rPr lang="en-US" dirty="0"/>
              <a:t>Harvard philosopher John Rawls developed a contract-based theory of ethics.</a:t>
            </a:r>
          </a:p>
          <a:p>
            <a:r>
              <a:rPr lang="en-US" dirty="0"/>
              <a:t>Rawls imagines a world in which people must negotiate their own ethical rules and principles for themselves without knowing what their class position, social status, assets, intelligence, strength or similar trait would be after the negotiation.</a:t>
            </a:r>
          </a:p>
          <a:p>
            <a:r>
              <a:rPr lang="en-US" dirty="0"/>
              <a:t>Rawls argues that individuals in this situation would negotiate for a strategy that maximizes the prospect of the least well-off.</a:t>
            </a:r>
          </a:p>
        </p:txBody>
      </p:sp>
      <p:sp>
        <p:nvSpPr>
          <p:cNvPr id="4" name="Slide Number Placeholder 3">
            <a:extLst>
              <a:ext uri="{FF2B5EF4-FFF2-40B4-BE49-F238E27FC236}">
                <a16:creationId xmlns:a16="http://schemas.microsoft.com/office/drawing/2014/main" xmlns="" id="{60E22768-E331-41AB-A02E-E191D4AC0DFA}"/>
              </a:ext>
            </a:extLst>
          </p:cNvPr>
          <p:cNvSpPr>
            <a:spLocks noGrp="1"/>
          </p:cNvSpPr>
          <p:nvPr>
            <p:ph type="sldNum" sz="quarter" idx="12"/>
          </p:nvPr>
        </p:nvSpPr>
        <p:spPr/>
        <p:txBody>
          <a:bodyPr/>
          <a:lstStyle/>
          <a:p>
            <a:fld id="{188B8A88-9DFF-4215-91ED-9F3869CDCD8B}" type="slidenum">
              <a:rPr lang="en-US" smtClean="0"/>
              <a:pPr/>
              <a:t>12</a:t>
            </a:fld>
            <a:endParaRPr lang="en-US" dirty="0"/>
          </a:p>
        </p:txBody>
      </p:sp>
    </p:spTree>
    <p:extLst>
      <p:ext uri="{BB962C8B-B14F-4D97-AF65-F5344CB8AC3E}">
        <p14:creationId xmlns:p14="http://schemas.microsoft.com/office/powerpoint/2010/main" val="1164237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r>
              <a:rPr lang="en-US" dirty="0"/>
              <a:t>Case 2.1: </a:t>
            </a:r>
            <a:r>
              <a:rPr lang="en-US" i="1" dirty="0"/>
              <a:t>Grimshaw v. Ford Motor Company</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dirty="0">
                <a:solidFill>
                  <a:srgbClr val="222222"/>
                </a:solidFill>
              </a:rPr>
              <a:t>Punitive damages may be awarded for malicious conduct.  Malice does not require showing of evil intent.  A conscious disregard of the probability that an actor’s conduct will result in injury to others is sufficient to constitute malice.</a:t>
            </a:r>
            <a:endParaRPr lang="en-US" sz="2800" b="1" dirty="0"/>
          </a:p>
          <a:p>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13</a:t>
            </a:fld>
            <a:endParaRPr lang="en-US"/>
          </a:p>
        </p:txBody>
      </p:sp>
    </p:spTree>
    <p:extLst>
      <p:ext uri="{BB962C8B-B14F-4D97-AF65-F5344CB8AC3E}">
        <p14:creationId xmlns:p14="http://schemas.microsoft.com/office/powerpoint/2010/main" val="2154924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noProof="0" dirty="0"/>
              <a:t>CORPORATE SOCIAL RESPONSIBILTY (C</a:t>
            </a:r>
            <a:r>
              <a:rPr lang="en-US" sz="100" noProof="0" dirty="0"/>
              <a:t> </a:t>
            </a:r>
            <a:r>
              <a:rPr lang="en-US" noProof="0" dirty="0"/>
              <a:t>S</a:t>
            </a:r>
            <a:r>
              <a:rPr lang="en-US" sz="100" noProof="0" dirty="0"/>
              <a:t> </a:t>
            </a:r>
            <a:r>
              <a:rPr lang="en-US" noProof="0" dirty="0"/>
              <a:t>R)</a:t>
            </a:r>
            <a:endParaRPr lang="en-US" b="1" noProof="0" dirty="0"/>
          </a:p>
        </p:txBody>
      </p:sp>
      <p:sp>
        <p:nvSpPr>
          <p:cNvPr id="3" name="Content Placeholder 2"/>
          <p:cNvSpPr>
            <a:spLocks noGrp="1"/>
          </p:cNvSpPr>
          <p:nvPr>
            <p:ph idx="1"/>
          </p:nvPr>
        </p:nvSpPr>
        <p:spPr>
          <a:xfrm>
            <a:off x="838200" y="1825625"/>
            <a:ext cx="10515600" cy="1200017"/>
          </a:xfrm>
        </p:spPr>
        <p:txBody>
          <a:bodyPr>
            <a:normAutofit/>
          </a:bodyPr>
          <a:lstStyle/>
          <a:p>
            <a:pPr marL="0" indent="0">
              <a:buNone/>
            </a:pPr>
            <a:r>
              <a:rPr lang="en-US" sz="3200" b="1" noProof="0" dirty="0"/>
              <a:t>NARROW VIEW </a:t>
            </a:r>
            <a:r>
              <a:rPr lang="en-US" sz="3200" dirty="0"/>
              <a:t>“Greed is Good” </a:t>
            </a:r>
            <a:r>
              <a:rPr lang="en-US" sz="3200" noProof="0" dirty="0"/>
              <a:t>(Maximizing Profits Theory).</a:t>
            </a:r>
          </a:p>
          <a:p>
            <a:pPr marL="291600" lvl="1" indent="-291600">
              <a:lnSpc>
                <a:spcPct val="100000"/>
              </a:lnSpc>
              <a:spcBef>
                <a:spcPts val="1000"/>
              </a:spcBef>
            </a:pPr>
            <a:r>
              <a:rPr lang="en-US" sz="2800" dirty="0"/>
              <a:t>Emphasizes the corporation’s ethical duties to its shareholders.</a:t>
            </a:r>
            <a:endParaRPr lang="en-US" sz="2800" noProof="0" dirty="0"/>
          </a:p>
        </p:txBody>
      </p:sp>
      <p:sp>
        <p:nvSpPr>
          <p:cNvPr id="7" name="Content Placeholder 6">
            <a:extLst>
              <a:ext uri="{FF2B5EF4-FFF2-40B4-BE49-F238E27FC236}">
                <a16:creationId xmlns:a16="http://schemas.microsoft.com/office/drawing/2014/main" xmlns="" id="{08F4440C-D415-415D-8ECA-CDADDAB19F85}"/>
              </a:ext>
            </a:extLst>
          </p:cNvPr>
          <p:cNvSpPr>
            <a:spLocks noGrp="1"/>
          </p:cNvSpPr>
          <p:nvPr>
            <p:ph idx="13"/>
          </p:nvPr>
        </p:nvSpPr>
        <p:spPr>
          <a:xfrm>
            <a:off x="838199" y="3276500"/>
            <a:ext cx="10515600" cy="1164725"/>
          </a:xfrm>
        </p:spPr>
        <p:txBody>
          <a:bodyPr>
            <a:normAutofit/>
          </a:bodyPr>
          <a:lstStyle/>
          <a:p>
            <a:pPr marL="0" indent="0">
              <a:buNone/>
            </a:pPr>
            <a:r>
              <a:rPr lang="en-US" sz="3200" b="1" noProof="0" dirty="0"/>
              <a:t>MODERATE VIEW </a:t>
            </a:r>
            <a:r>
              <a:rPr lang="en-US" sz="3200" noProof="0" dirty="0"/>
              <a:t>“Just Follow the Law.”</a:t>
            </a:r>
            <a:endParaRPr lang="en-US" sz="3200" b="1" noProof="0" dirty="0"/>
          </a:p>
          <a:p>
            <a:pPr marL="291600" lvl="1" indent="-291600">
              <a:lnSpc>
                <a:spcPct val="100000"/>
              </a:lnSpc>
              <a:spcBef>
                <a:spcPts val="1000"/>
              </a:spcBef>
            </a:pPr>
            <a:r>
              <a:rPr lang="en-US" sz="2800" dirty="0"/>
              <a:t>Business’s ethical responsibility is to comply with the law.</a:t>
            </a:r>
            <a:endParaRPr lang="en-US" sz="2800" noProof="0" dirty="0"/>
          </a:p>
        </p:txBody>
      </p:sp>
      <p:sp>
        <p:nvSpPr>
          <p:cNvPr id="8" name="Content Placeholder 7">
            <a:extLst>
              <a:ext uri="{FF2B5EF4-FFF2-40B4-BE49-F238E27FC236}">
                <a16:creationId xmlns:a16="http://schemas.microsoft.com/office/drawing/2014/main" xmlns="" id="{9BB0EA3B-CB99-4F4E-851C-6EFFF1965CF1}"/>
              </a:ext>
            </a:extLst>
          </p:cNvPr>
          <p:cNvSpPr>
            <a:spLocks noGrp="1"/>
          </p:cNvSpPr>
          <p:nvPr>
            <p:ph idx="14"/>
          </p:nvPr>
        </p:nvSpPr>
        <p:spPr>
          <a:xfrm>
            <a:off x="838199" y="4672142"/>
            <a:ext cx="10515600" cy="1500057"/>
          </a:xfrm>
        </p:spPr>
        <p:txBody>
          <a:bodyPr>
            <a:normAutofit fontScale="85000" lnSpcReduction="20000"/>
          </a:bodyPr>
          <a:lstStyle/>
          <a:p>
            <a:pPr marL="0" indent="0">
              <a:buNone/>
            </a:pPr>
            <a:r>
              <a:rPr lang="en-US" sz="3200" b="1" noProof="0" dirty="0"/>
              <a:t>BROAD VIEW </a:t>
            </a:r>
            <a:r>
              <a:rPr lang="en-US" sz="3200" noProof="0" dirty="0"/>
              <a:t>“Good Corporate Citizenship and a Social License to Operate” “Triple Bottom Line”</a:t>
            </a:r>
            <a:endParaRPr lang="en-US" sz="3200" b="1" noProof="0" dirty="0"/>
          </a:p>
          <a:p>
            <a:pPr marL="291600" lvl="1" indent="-291600">
              <a:lnSpc>
                <a:spcPct val="100000"/>
              </a:lnSpc>
              <a:spcBef>
                <a:spcPts val="1000"/>
              </a:spcBef>
            </a:pPr>
            <a:r>
              <a:rPr lang="en-US" sz="2800" noProof="0" dirty="0"/>
              <a:t>Achieve commercial success in ways that honor ethical values and respect people communities and the natural environment.</a:t>
            </a:r>
          </a:p>
        </p:txBody>
      </p:sp>
      <p:sp>
        <p:nvSpPr>
          <p:cNvPr id="5" name="Slide Number Placeholder 4"/>
          <p:cNvSpPr>
            <a:spLocks noGrp="1"/>
          </p:cNvSpPr>
          <p:nvPr>
            <p:ph type="sldNum" sz="quarter" idx="12"/>
          </p:nvPr>
        </p:nvSpPr>
        <p:spPr/>
        <p:txBody>
          <a:bodyPr/>
          <a:lstStyle/>
          <a:p>
            <a:fld id="{188B8A88-9DFF-4215-91ED-9F3869CDCD8B}" type="slidenum">
              <a:rPr lang="en-US" smtClean="0"/>
              <a:t>14</a:t>
            </a:fld>
            <a:endParaRPr lang="en-US"/>
          </a:p>
        </p:txBody>
      </p:sp>
    </p:spTree>
    <p:extLst>
      <p:ext uri="{BB962C8B-B14F-4D97-AF65-F5344CB8AC3E}">
        <p14:creationId xmlns:p14="http://schemas.microsoft.com/office/powerpoint/2010/main" val="2498300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pPr algn="ctr"/>
            <a:r>
              <a:rPr lang="en-US" dirty="0"/>
              <a:t>Case 2.2: </a:t>
            </a:r>
            <a:r>
              <a:rPr lang="en-US" i="1" dirty="0"/>
              <a:t>Brooks Brothers Group, Inc. v. Bubbles by Brooks, LLC</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dirty="0">
                <a:solidFill>
                  <a:srgbClr val="222222"/>
                </a:solidFill>
              </a:rPr>
              <a:t>The Trademark Trial and Appeal Board dismissed the case before reaching a decision.  Counsel for Bubbles by Brooks, LLC had filed a lengthy motion to the court requesting a ruling in Amy’s favor.</a:t>
            </a:r>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15</a:t>
            </a:fld>
            <a:endParaRPr lang="en-US"/>
          </a:p>
        </p:txBody>
      </p:sp>
    </p:spTree>
    <p:extLst>
      <p:ext uri="{BB962C8B-B14F-4D97-AF65-F5344CB8AC3E}">
        <p14:creationId xmlns:p14="http://schemas.microsoft.com/office/powerpoint/2010/main" val="2790519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9949"/>
            <a:ext cx="10515600" cy="995915"/>
          </a:xfrm>
        </p:spPr>
        <p:txBody>
          <a:bodyPr/>
          <a:lstStyle/>
          <a:p>
            <a:pPr algn="ctr"/>
            <a:r>
              <a:rPr lang="en-US" b="1" noProof="0" dirty="0"/>
              <a:t>C</a:t>
            </a:r>
            <a:r>
              <a:rPr lang="en-US" sz="100" b="1" noProof="0" dirty="0"/>
              <a:t> </a:t>
            </a:r>
            <a:r>
              <a:rPr lang="en-US" b="1" noProof="0" dirty="0"/>
              <a:t>S</a:t>
            </a:r>
            <a:r>
              <a:rPr lang="en-US" sz="100" b="1" noProof="0" dirty="0"/>
              <a:t> </a:t>
            </a:r>
            <a:r>
              <a:rPr lang="en-US" b="1" noProof="0" dirty="0"/>
              <a:t>R and LITIGATION: Walmart Example</a:t>
            </a:r>
          </a:p>
        </p:txBody>
      </p:sp>
      <p:sp>
        <p:nvSpPr>
          <p:cNvPr id="3" name="Content Placeholder 2"/>
          <p:cNvSpPr>
            <a:spLocks noGrp="1"/>
          </p:cNvSpPr>
          <p:nvPr>
            <p:ph idx="1"/>
          </p:nvPr>
        </p:nvSpPr>
        <p:spPr>
          <a:xfrm>
            <a:off x="838200" y="1825624"/>
            <a:ext cx="10515600" cy="4530725"/>
          </a:xfrm>
        </p:spPr>
        <p:txBody>
          <a:bodyPr>
            <a:normAutofit/>
          </a:bodyPr>
          <a:lstStyle/>
          <a:p>
            <a:pPr marL="0" indent="0">
              <a:buNone/>
            </a:pPr>
            <a:r>
              <a:rPr lang="en-US" sz="2600" b="1" noProof="0" dirty="0"/>
              <a:t>Guidelines for corporate legal counsel in litigation:</a:t>
            </a:r>
          </a:p>
          <a:p>
            <a:pPr marL="291600" lvl="1" indent="-291600">
              <a:lnSpc>
                <a:spcPct val="100000"/>
              </a:lnSpc>
              <a:spcBef>
                <a:spcPts val="1000"/>
              </a:spcBef>
            </a:pPr>
            <a:r>
              <a:rPr lang="en-US" sz="2600" noProof="0" dirty="0"/>
              <a:t>Honor the spirit, intent and requirements of law.</a:t>
            </a:r>
          </a:p>
          <a:p>
            <a:pPr marL="291600" lvl="1" indent="-291600">
              <a:lnSpc>
                <a:spcPct val="100000"/>
              </a:lnSpc>
              <a:spcBef>
                <a:spcPts val="1000"/>
              </a:spcBef>
            </a:pPr>
            <a:r>
              <a:rPr lang="en-US" sz="2600" noProof="0" dirty="0"/>
              <a:t>Conduct themselves with dignity and integrity to justice.</a:t>
            </a:r>
          </a:p>
          <a:p>
            <a:pPr marL="291600" lvl="1" indent="-291600">
              <a:lnSpc>
                <a:spcPct val="100000"/>
              </a:lnSpc>
              <a:spcBef>
                <a:spcPts val="1000"/>
              </a:spcBef>
            </a:pPr>
            <a:r>
              <a:rPr lang="en-US" sz="2600" noProof="0" dirty="0"/>
              <a:t>Adhere to rules of conduct on pursuing truth.</a:t>
            </a:r>
          </a:p>
          <a:p>
            <a:pPr marL="291600" lvl="1" indent="-291600">
              <a:lnSpc>
                <a:spcPct val="100000"/>
              </a:lnSpc>
              <a:spcBef>
                <a:spcPts val="1000"/>
              </a:spcBef>
            </a:pPr>
            <a:r>
              <a:rPr lang="en-US" sz="2600" noProof="0" dirty="0"/>
              <a:t>Make reasonable responses to discovery requests.</a:t>
            </a:r>
          </a:p>
          <a:p>
            <a:pPr marL="291600" lvl="1" indent="-291600">
              <a:lnSpc>
                <a:spcPct val="100000"/>
              </a:lnSpc>
              <a:spcBef>
                <a:spcPts val="1000"/>
              </a:spcBef>
            </a:pPr>
            <a:r>
              <a:rPr lang="en-US" sz="2600" noProof="0" dirty="0"/>
              <a:t>Make good faith efforts to respond to discovery.</a:t>
            </a:r>
          </a:p>
          <a:p>
            <a:pPr marL="291600" lvl="1" indent="-291600">
              <a:lnSpc>
                <a:spcPct val="100000"/>
              </a:lnSpc>
              <a:spcBef>
                <a:spcPts val="1000"/>
              </a:spcBef>
            </a:pPr>
            <a:r>
              <a:rPr lang="en-US" sz="2600" noProof="0" dirty="0"/>
              <a:t>Agree to reasonable requests for extensions of time.</a:t>
            </a:r>
          </a:p>
          <a:p>
            <a:pPr marL="291600" lvl="1" indent="-291600">
              <a:lnSpc>
                <a:spcPct val="100000"/>
              </a:lnSpc>
              <a:spcBef>
                <a:spcPts val="1000"/>
              </a:spcBef>
            </a:pPr>
            <a:r>
              <a:rPr lang="en-US" sz="2600" noProof="0" dirty="0"/>
              <a:t>Confine discovery to only what is truly necessary for the case.</a:t>
            </a:r>
          </a:p>
        </p:txBody>
      </p:sp>
      <p:sp>
        <p:nvSpPr>
          <p:cNvPr id="5" name="Slide Number Placeholder 4"/>
          <p:cNvSpPr>
            <a:spLocks noGrp="1"/>
          </p:cNvSpPr>
          <p:nvPr>
            <p:ph type="sldNum" sz="quarter" idx="12"/>
          </p:nvPr>
        </p:nvSpPr>
        <p:spPr>
          <a:xfrm>
            <a:off x="11087100" y="6356350"/>
            <a:ext cx="266700" cy="377825"/>
          </a:xfrm>
        </p:spPr>
        <p:txBody>
          <a:bodyPr/>
          <a:lstStyle/>
          <a:p>
            <a:fld id="{188B8A88-9DFF-4215-91ED-9F3869CDCD8B}" type="slidenum">
              <a:rPr lang="en-US" smtClean="0"/>
              <a:t>16</a:t>
            </a:fld>
            <a:endParaRPr lang="en-US"/>
          </a:p>
        </p:txBody>
      </p:sp>
    </p:spTree>
    <p:extLst>
      <p:ext uri="{BB962C8B-B14F-4D97-AF65-F5344CB8AC3E}">
        <p14:creationId xmlns:p14="http://schemas.microsoft.com/office/powerpoint/2010/main" val="2731179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Challenges and Realities in Business Ethics</a:t>
            </a:r>
          </a:p>
        </p:txBody>
      </p:sp>
      <p:graphicFrame>
        <p:nvGraphicFramePr>
          <p:cNvPr id="4" name="Table 5">
            <a:extLst>
              <a:ext uri="{FF2B5EF4-FFF2-40B4-BE49-F238E27FC236}">
                <a16:creationId xmlns:a16="http://schemas.microsoft.com/office/drawing/2014/main" xmlns="" id="{33A5B399-0C27-40D8-8CCC-98E155A57C81}"/>
              </a:ext>
            </a:extLst>
          </p:cNvPr>
          <p:cNvGraphicFramePr>
            <a:graphicFrameLocks noGrp="1"/>
          </p:cNvGraphicFramePr>
          <p:nvPr>
            <p:ph idx="1"/>
            <p:extLst>
              <p:ext uri="{D42A27DB-BD31-4B8C-83A1-F6EECF244321}">
                <p14:modId xmlns:p14="http://schemas.microsoft.com/office/powerpoint/2010/main" val="1942115843"/>
              </p:ext>
            </p:extLst>
          </p:nvPr>
        </p:nvGraphicFramePr>
        <p:xfrm>
          <a:off x="838200" y="1825625"/>
          <a:ext cx="10515600" cy="4663938"/>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xmlns="" val="2613392340"/>
                    </a:ext>
                  </a:extLst>
                </a:gridCol>
                <a:gridCol w="5257800">
                  <a:extLst>
                    <a:ext uri="{9D8B030D-6E8A-4147-A177-3AD203B41FA5}">
                      <a16:colId xmlns:a16="http://schemas.microsoft.com/office/drawing/2014/main" xmlns="" val="1921357306"/>
                    </a:ext>
                  </a:extLst>
                </a:gridCol>
              </a:tblGrid>
              <a:tr h="731686">
                <a:tc>
                  <a:txBody>
                    <a:bodyPr/>
                    <a:lstStyle/>
                    <a:p>
                      <a:r>
                        <a:rPr lang="en-US" sz="1600" dirty="0">
                          <a:solidFill>
                            <a:srgbClr val="000000"/>
                          </a:solidFill>
                        </a:rPr>
                        <a:t>Challenge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dirty="0">
                          <a:solidFill>
                            <a:srgbClr val="000000"/>
                          </a:solidFill>
                        </a:rPr>
                        <a:t>Reality</a:t>
                      </a:r>
                    </a:p>
                  </a:txBody>
                  <a:tcPr>
                    <a:lnL w="12700" cmpd="sng">
                      <a:noFill/>
                    </a:lnL>
                    <a:solidFill>
                      <a:schemeClr val="bg1"/>
                    </a:solidFill>
                  </a:tcPr>
                </a:tc>
                <a:extLst>
                  <a:ext uri="{0D108BD9-81ED-4DB2-BD59-A6C34878D82A}">
                    <a16:rowId xmlns:a16="http://schemas.microsoft.com/office/drawing/2014/main" xmlns="" val="705675029"/>
                  </a:ext>
                </a:extLst>
              </a:tr>
              <a:tr h="731686">
                <a:tc>
                  <a:txBody>
                    <a:bodyPr/>
                    <a:lstStyle/>
                    <a:p>
                      <a:r>
                        <a:rPr lang="en-US" sz="1600" dirty="0"/>
                        <a:t>Business Ethics is unnecessary because it asserts the obvious: Act ethically.</a:t>
                      </a:r>
                    </a:p>
                  </a:txBody>
                  <a:tcPr>
                    <a:lnT w="38100" cmpd="sng">
                      <a:noFill/>
                    </a:lnT>
                    <a:solidFill>
                      <a:schemeClr val="bg1"/>
                    </a:solidFill>
                  </a:tcPr>
                </a:tc>
                <a:tc>
                  <a:txBody>
                    <a:bodyPr/>
                    <a:lstStyle/>
                    <a:p>
                      <a:r>
                        <a:rPr lang="en-US" sz="1600" dirty="0"/>
                        <a:t>The value of a code of ethics to an organization is its priority and focus with respect to certain ethical values in the company.</a:t>
                      </a:r>
                    </a:p>
                  </a:txBody>
                  <a:tcPr>
                    <a:solidFill>
                      <a:schemeClr val="bg1"/>
                    </a:solidFill>
                  </a:tcPr>
                </a:tc>
                <a:extLst>
                  <a:ext uri="{0D108BD9-81ED-4DB2-BD59-A6C34878D82A}">
                    <a16:rowId xmlns:a16="http://schemas.microsoft.com/office/drawing/2014/main" xmlns="" val="1370532822"/>
                  </a:ext>
                </a:extLst>
              </a:tr>
              <a:tr h="731686">
                <a:tc>
                  <a:txBody>
                    <a:bodyPr/>
                    <a:lstStyle/>
                    <a:p>
                      <a:r>
                        <a:rPr lang="en-US" sz="1600" dirty="0"/>
                        <a:t>Complying with the law is an organization’s sole guide for ethical conduct.</a:t>
                      </a:r>
                    </a:p>
                  </a:txBody>
                  <a:tcPr>
                    <a:solidFill>
                      <a:schemeClr val="bg1"/>
                    </a:solidFill>
                  </a:tcPr>
                </a:tc>
                <a:tc>
                  <a:txBody>
                    <a:bodyPr/>
                    <a:lstStyle/>
                    <a:p>
                      <a:r>
                        <a:rPr lang="en-US" sz="1600" dirty="0"/>
                        <a:t>Unethical acts may operate within the limits of the law.  Illegal conduct sometimes has its genesis in unethical behavior that has gone unnoticed.</a:t>
                      </a:r>
                    </a:p>
                  </a:txBody>
                  <a:tcPr>
                    <a:solidFill>
                      <a:schemeClr val="bg1"/>
                    </a:solidFill>
                  </a:tcPr>
                </a:tc>
                <a:extLst>
                  <a:ext uri="{0D108BD9-81ED-4DB2-BD59-A6C34878D82A}">
                    <a16:rowId xmlns:a16="http://schemas.microsoft.com/office/drawing/2014/main" xmlns="" val="1005381813"/>
                  </a:ext>
                </a:extLst>
              </a:tr>
              <a:tr h="731686">
                <a:tc>
                  <a:txBody>
                    <a:bodyPr/>
                    <a:lstStyle/>
                    <a:p>
                      <a:r>
                        <a:rPr lang="en-US" sz="1600" dirty="0"/>
                        <a:t>Ethics can’t be managed.</a:t>
                      </a:r>
                    </a:p>
                  </a:txBody>
                  <a:tcPr>
                    <a:solidFill>
                      <a:schemeClr val="bg1"/>
                    </a:solidFill>
                  </a:tcPr>
                </a:tc>
                <a:tc>
                  <a:txBody>
                    <a:bodyPr/>
                    <a:lstStyle/>
                    <a:p>
                      <a:r>
                        <a:rPr lang="en-US" sz="1600" dirty="0"/>
                        <a:t>Management inherently incorporates a value system.  Strategic priorities can be very strong influences on ethical decision making.</a:t>
                      </a:r>
                    </a:p>
                  </a:txBody>
                  <a:tcPr>
                    <a:solidFill>
                      <a:schemeClr val="bg1"/>
                    </a:solidFill>
                  </a:tcPr>
                </a:tc>
                <a:extLst>
                  <a:ext uri="{0D108BD9-81ED-4DB2-BD59-A6C34878D82A}">
                    <a16:rowId xmlns:a16="http://schemas.microsoft.com/office/drawing/2014/main" xmlns="" val="2026184265"/>
                  </a:ext>
                </a:extLst>
              </a:tr>
              <a:tr h="731686">
                <a:tc>
                  <a:txBody>
                    <a:bodyPr/>
                    <a:lstStyle/>
                    <a:p>
                      <a:r>
                        <a:rPr lang="en-US" sz="1600" dirty="0"/>
                        <a:t>Ethics is about philosophy and has little to do with the day-to-day realities of running a business.</a:t>
                      </a:r>
                    </a:p>
                  </a:txBody>
                  <a:tcPr>
                    <a:solidFill>
                      <a:schemeClr val="bg1"/>
                    </a:solidFill>
                  </a:tcPr>
                </a:tc>
                <a:tc>
                  <a:txBody>
                    <a:bodyPr/>
                    <a:lstStyle/>
                    <a:p>
                      <a:r>
                        <a:rPr lang="en-US" sz="1600" dirty="0"/>
                        <a:t>Business ethics is a management discipline with a programmatic approach that includes several practical tools.</a:t>
                      </a:r>
                    </a:p>
                  </a:txBody>
                  <a:tcPr>
                    <a:solidFill>
                      <a:schemeClr val="bg1"/>
                    </a:solidFill>
                  </a:tcPr>
                </a:tc>
                <a:extLst>
                  <a:ext uri="{0D108BD9-81ED-4DB2-BD59-A6C34878D82A}">
                    <a16:rowId xmlns:a16="http://schemas.microsoft.com/office/drawing/2014/main" xmlns="" val="1733924704"/>
                  </a:ext>
                </a:extLst>
              </a:tr>
              <a:tr h="731686">
                <a:tc>
                  <a:txBody>
                    <a:bodyPr/>
                    <a:lstStyle/>
                    <a:p>
                      <a:r>
                        <a:rPr lang="en-US" sz="1600" dirty="0"/>
                        <a:t>Business ethics cannot be taught.  It is religion, not management.</a:t>
                      </a:r>
                    </a:p>
                  </a:txBody>
                  <a:tcPr>
                    <a:solidFill>
                      <a:schemeClr val="bg1"/>
                    </a:solidFill>
                  </a:tcPr>
                </a:tc>
                <a:tc>
                  <a:txBody>
                    <a:bodyPr/>
                    <a:lstStyle/>
                    <a:p>
                      <a:r>
                        <a:rPr lang="en-US" sz="1600" dirty="0"/>
                        <a:t>Managing values and conflict among them is the primary objective of business ethics.</a:t>
                      </a:r>
                    </a:p>
                  </a:txBody>
                  <a:tcPr>
                    <a:solidFill>
                      <a:schemeClr val="bg1"/>
                    </a:solidFill>
                  </a:tcPr>
                </a:tc>
                <a:extLst>
                  <a:ext uri="{0D108BD9-81ED-4DB2-BD59-A6C34878D82A}">
                    <a16:rowId xmlns:a16="http://schemas.microsoft.com/office/drawing/2014/main" xmlns="" val="27617345"/>
                  </a:ext>
                </a:extLst>
              </a:tr>
            </a:tbl>
          </a:graphicData>
        </a:graphic>
      </p:graphicFrame>
      <p:sp>
        <p:nvSpPr>
          <p:cNvPr id="5" name="Slide Number Placeholder 4"/>
          <p:cNvSpPr>
            <a:spLocks noGrp="1"/>
          </p:cNvSpPr>
          <p:nvPr>
            <p:ph type="sldNum" sz="quarter" idx="12"/>
          </p:nvPr>
        </p:nvSpPr>
        <p:spPr>
          <a:xfrm>
            <a:off x="8273142" y="6310312"/>
            <a:ext cx="2743200" cy="365125"/>
          </a:xfrm>
        </p:spPr>
        <p:txBody>
          <a:bodyPr/>
          <a:lstStyle/>
          <a:p>
            <a:fld id="{188B8A88-9DFF-4215-91ED-9F3869CDCD8B}" type="slidenum">
              <a:rPr lang="en-US" smtClean="0"/>
              <a:t>17</a:t>
            </a:fld>
            <a:endParaRPr lang="en-US"/>
          </a:p>
        </p:txBody>
      </p:sp>
    </p:spTree>
    <p:extLst>
      <p:ext uri="{BB962C8B-B14F-4D97-AF65-F5344CB8AC3E}">
        <p14:creationId xmlns:p14="http://schemas.microsoft.com/office/powerpoint/2010/main" val="2600366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E142BB-450A-4BD2-B631-ADE7475B5A69}"/>
              </a:ext>
            </a:extLst>
          </p:cNvPr>
          <p:cNvSpPr>
            <a:spLocks noGrp="1"/>
          </p:cNvSpPr>
          <p:nvPr>
            <p:ph type="title"/>
          </p:nvPr>
        </p:nvSpPr>
        <p:spPr/>
        <p:txBody>
          <a:bodyPr/>
          <a:lstStyle/>
          <a:p>
            <a:pPr algn="ctr"/>
            <a:r>
              <a:rPr lang="en-US" dirty="0"/>
              <a:t>Contents of a Comprehensive Code of Ethics and Conduct</a:t>
            </a:r>
          </a:p>
        </p:txBody>
      </p:sp>
      <p:graphicFrame>
        <p:nvGraphicFramePr>
          <p:cNvPr id="5" name="Table 5">
            <a:extLst>
              <a:ext uri="{FF2B5EF4-FFF2-40B4-BE49-F238E27FC236}">
                <a16:creationId xmlns:a16="http://schemas.microsoft.com/office/drawing/2014/main" xmlns="" id="{3CBBB059-4101-4106-AA7F-5D874B218553}"/>
              </a:ext>
            </a:extLst>
          </p:cNvPr>
          <p:cNvGraphicFramePr>
            <a:graphicFrameLocks noGrp="1"/>
          </p:cNvGraphicFramePr>
          <p:nvPr>
            <p:ph idx="1"/>
            <p:extLst>
              <p:ext uri="{D42A27DB-BD31-4B8C-83A1-F6EECF244321}">
                <p14:modId xmlns:p14="http://schemas.microsoft.com/office/powerpoint/2010/main" val="318023454"/>
              </p:ext>
            </p:extLst>
          </p:nvPr>
        </p:nvGraphicFramePr>
        <p:xfrm>
          <a:off x="838200" y="1825624"/>
          <a:ext cx="10515600" cy="44676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4266912351"/>
                    </a:ext>
                  </a:extLst>
                </a:gridCol>
                <a:gridCol w="5257800">
                  <a:extLst>
                    <a:ext uri="{9D8B030D-6E8A-4147-A177-3AD203B41FA5}">
                      <a16:colId xmlns:a16="http://schemas.microsoft.com/office/drawing/2014/main" xmlns="" val="522875603"/>
                    </a:ext>
                  </a:extLst>
                </a:gridCol>
              </a:tblGrid>
              <a:tr h="627160">
                <a:tc>
                  <a:txBody>
                    <a:bodyPr/>
                    <a:lstStyle/>
                    <a:p>
                      <a:r>
                        <a:rPr lang="en-US" dirty="0">
                          <a:solidFill>
                            <a:srgbClr val="000000"/>
                          </a:solidFill>
                        </a:rPr>
                        <a:t>Topics</a:t>
                      </a:r>
                    </a:p>
                  </a:txBody>
                  <a:tcPr>
                    <a:solidFill>
                      <a:schemeClr val="bg1"/>
                    </a:solidFill>
                  </a:tcPr>
                </a:tc>
                <a:tc>
                  <a:txBody>
                    <a:bodyPr/>
                    <a:lstStyle/>
                    <a:p>
                      <a:r>
                        <a:rPr lang="en-US" dirty="0">
                          <a:solidFill>
                            <a:srgbClr val="000000"/>
                          </a:solidFill>
                        </a:rPr>
                        <a:t>Specific Areas of Discussion</a:t>
                      </a:r>
                    </a:p>
                  </a:txBody>
                  <a:tcPr>
                    <a:solidFill>
                      <a:schemeClr val="bg1"/>
                    </a:solidFill>
                  </a:tcPr>
                </a:tc>
                <a:extLst>
                  <a:ext uri="{0D108BD9-81ED-4DB2-BD59-A6C34878D82A}">
                    <a16:rowId xmlns:a16="http://schemas.microsoft.com/office/drawing/2014/main" xmlns="" val="3765693303"/>
                  </a:ext>
                </a:extLst>
              </a:tr>
              <a:tr h="627160">
                <a:tc>
                  <a:txBody>
                    <a:bodyPr/>
                    <a:lstStyle/>
                    <a:p>
                      <a:r>
                        <a:rPr lang="en-US" dirty="0"/>
                        <a:t>The workplace.</a:t>
                      </a:r>
                    </a:p>
                  </a:txBody>
                  <a:tcPr>
                    <a:solidFill>
                      <a:schemeClr val="bg1"/>
                    </a:solidFill>
                  </a:tcPr>
                </a:tc>
                <a:tc>
                  <a:txBody>
                    <a:bodyPr/>
                    <a:lstStyle/>
                    <a:p>
                      <a:r>
                        <a:rPr lang="en-US" dirty="0"/>
                        <a:t>Equal opportunity and diversity; anti-harassment; health and safety; non-retaliation for whistleblowers.</a:t>
                      </a:r>
                    </a:p>
                  </a:txBody>
                  <a:tcPr>
                    <a:solidFill>
                      <a:schemeClr val="bg1"/>
                    </a:solidFill>
                  </a:tcPr>
                </a:tc>
                <a:extLst>
                  <a:ext uri="{0D108BD9-81ED-4DB2-BD59-A6C34878D82A}">
                    <a16:rowId xmlns:a16="http://schemas.microsoft.com/office/drawing/2014/main" xmlns="" val="3915596974"/>
                  </a:ext>
                </a:extLst>
              </a:tr>
              <a:tr h="627160">
                <a:tc>
                  <a:txBody>
                    <a:bodyPr/>
                    <a:lstStyle/>
                    <a:p>
                      <a:r>
                        <a:rPr lang="en-US" dirty="0"/>
                        <a:t>Gifts, favors, and conflicts of interest.</a:t>
                      </a:r>
                    </a:p>
                  </a:txBody>
                  <a:tcPr>
                    <a:solidFill>
                      <a:schemeClr val="bg1"/>
                    </a:solidFill>
                  </a:tcPr>
                </a:tc>
                <a:tc>
                  <a:txBody>
                    <a:bodyPr/>
                    <a:lstStyle/>
                    <a:p>
                      <a:r>
                        <a:rPr lang="en-US" dirty="0"/>
                        <a:t>Receiving gifts or favors; insider trading; working outside the company.</a:t>
                      </a:r>
                    </a:p>
                  </a:txBody>
                  <a:tcPr>
                    <a:solidFill>
                      <a:schemeClr val="bg1"/>
                    </a:solidFill>
                  </a:tcPr>
                </a:tc>
                <a:extLst>
                  <a:ext uri="{0D108BD9-81ED-4DB2-BD59-A6C34878D82A}">
                    <a16:rowId xmlns:a16="http://schemas.microsoft.com/office/drawing/2014/main" xmlns="" val="868666565"/>
                  </a:ext>
                </a:extLst>
              </a:tr>
              <a:tr h="627160">
                <a:tc>
                  <a:txBody>
                    <a:bodyPr/>
                    <a:lstStyle/>
                    <a:p>
                      <a:r>
                        <a:rPr lang="en-US" dirty="0"/>
                        <a:t>Use of company assets and data safeguarding.</a:t>
                      </a:r>
                    </a:p>
                  </a:txBody>
                  <a:tcPr>
                    <a:solidFill>
                      <a:schemeClr val="bg1"/>
                    </a:solidFill>
                  </a:tcPr>
                </a:tc>
                <a:tc>
                  <a:txBody>
                    <a:bodyPr/>
                    <a:lstStyle/>
                    <a:p>
                      <a:r>
                        <a:rPr lang="en-US" dirty="0"/>
                        <a:t>Personal data privacy; use of company assets; protecting company information.</a:t>
                      </a:r>
                    </a:p>
                  </a:txBody>
                  <a:tcPr>
                    <a:solidFill>
                      <a:schemeClr val="bg1"/>
                    </a:solidFill>
                  </a:tcPr>
                </a:tc>
                <a:extLst>
                  <a:ext uri="{0D108BD9-81ED-4DB2-BD59-A6C34878D82A}">
                    <a16:rowId xmlns:a16="http://schemas.microsoft.com/office/drawing/2014/main" xmlns="" val="999330395"/>
                  </a:ext>
                </a:extLst>
              </a:tr>
              <a:tr h="627160">
                <a:tc>
                  <a:txBody>
                    <a:bodyPr/>
                    <a:lstStyle/>
                    <a:p>
                      <a:r>
                        <a:rPr lang="en-US" dirty="0"/>
                        <a:t>Product quality, safety, and environmental matters.</a:t>
                      </a:r>
                    </a:p>
                  </a:txBody>
                  <a:tcPr>
                    <a:solidFill>
                      <a:schemeClr val="bg1"/>
                    </a:solidFill>
                  </a:tcPr>
                </a:tc>
                <a:tc>
                  <a:txBody>
                    <a:bodyPr/>
                    <a:lstStyle/>
                    <a:p>
                      <a:r>
                        <a:rPr lang="en-US" dirty="0"/>
                        <a:t>Product quality and safety; protecting the environment.</a:t>
                      </a:r>
                    </a:p>
                  </a:txBody>
                  <a:tcPr>
                    <a:solidFill>
                      <a:schemeClr val="bg1"/>
                    </a:solidFill>
                  </a:tcPr>
                </a:tc>
                <a:extLst>
                  <a:ext uri="{0D108BD9-81ED-4DB2-BD59-A6C34878D82A}">
                    <a16:rowId xmlns:a16="http://schemas.microsoft.com/office/drawing/2014/main" xmlns="" val="1827108084"/>
                  </a:ext>
                </a:extLst>
              </a:tr>
              <a:tr h="627160">
                <a:tc>
                  <a:txBody>
                    <a:bodyPr/>
                    <a:lstStyle/>
                    <a:p>
                      <a:r>
                        <a:rPr lang="en-US" dirty="0"/>
                        <a:t>Competition and antitrust law.</a:t>
                      </a:r>
                    </a:p>
                  </a:txBody>
                  <a:tcPr>
                    <a:solidFill>
                      <a:schemeClr val="bg1"/>
                    </a:solidFill>
                  </a:tcPr>
                </a:tc>
                <a:tc>
                  <a:txBody>
                    <a:bodyPr/>
                    <a:lstStyle/>
                    <a:p>
                      <a:r>
                        <a:rPr lang="en-US" dirty="0"/>
                        <a:t>Relations with competitors; relations with suppliers, dealers, and other customers.</a:t>
                      </a:r>
                    </a:p>
                  </a:txBody>
                  <a:tcPr>
                    <a:solidFill>
                      <a:schemeClr val="bg1"/>
                    </a:solidFill>
                  </a:tcPr>
                </a:tc>
                <a:extLst>
                  <a:ext uri="{0D108BD9-81ED-4DB2-BD59-A6C34878D82A}">
                    <a16:rowId xmlns:a16="http://schemas.microsoft.com/office/drawing/2014/main" xmlns="" val="1026643699"/>
                  </a:ext>
                </a:extLst>
              </a:tr>
              <a:tr h="627160">
                <a:tc>
                  <a:txBody>
                    <a:bodyPr/>
                    <a:lstStyle/>
                    <a:p>
                      <a:r>
                        <a:rPr lang="en-US" dirty="0"/>
                        <a:t>International business practices.</a:t>
                      </a:r>
                    </a:p>
                  </a:txBody>
                  <a:tcPr>
                    <a:solidFill>
                      <a:schemeClr val="bg1"/>
                    </a:solidFill>
                  </a:tcPr>
                </a:tc>
                <a:tc>
                  <a:txBody>
                    <a:bodyPr/>
                    <a:lstStyle/>
                    <a:p>
                      <a:r>
                        <a:rPr lang="en-US" dirty="0"/>
                        <a:t>Export controls and prohibited transactions; foreign corrupt practices; money laundering.</a:t>
                      </a:r>
                    </a:p>
                  </a:txBody>
                  <a:tcPr>
                    <a:solidFill>
                      <a:schemeClr val="bg1"/>
                    </a:solidFill>
                  </a:tcPr>
                </a:tc>
                <a:extLst>
                  <a:ext uri="{0D108BD9-81ED-4DB2-BD59-A6C34878D82A}">
                    <a16:rowId xmlns:a16="http://schemas.microsoft.com/office/drawing/2014/main" xmlns="" val="3024873029"/>
                  </a:ext>
                </a:extLst>
              </a:tr>
            </a:tbl>
          </a:graphicData>
        </a:graphic>
      </p:graphicFrame>
      <p:sp>
        <p:nvSpPr>
          <p:cNvPr id="4" name="Slide Number Placeholder 3">
            <a:extLst>
              <a:ext uri="{FF2B5EF4-FFF2-40B4-BE49-F238E27FC236}">
                <a16:creationId xmlns:a16="http://schemas.microsoft.com/office/drawing/2014/main" xmlns="" id="{FBDB0E46-2470-404E-AF7E-FF7F4C253404}"/>
              </a:ext>
            </a:extLst>
          </p:cNvPr>
          <p:cNvSpPr>
            <a:spLocks noGrp="1"/>
          </p:cNvSpPr>
          <p:nvPr>
            <p:ph type="sldNum" sz="quarter" idx="12"/>
          </p:nvPr>
        </p:nvSpPr>
        <p:spPr/>
        <p:txBody>
          <a:bodyPr/>
          <a:lstStyle/>
          <a:p>
            <a:fld id="{188B8A88-9DFF-4215-91ED-9F3869CDCD8B}" type="slidenum">
              <a:rPr lang="en-US" smtClean="0"/>
              <a:pPr/>
              <a:t>18</a:t>
            </a:fld>
            <a:endParaRPr lang="en-US" dirty="0"/>
          </a:p>
        </p:txBody>
      </p:sp>
    </p:spTree>
    <p:extLst>
      <p:ext uri="{BB962C8B-B14F-4D97-AF65-F5344CB8AC3E}">
        <p14:creationId xmlns:p14="http://schemas.microsoft.com/office/powerpoint/2010/main" val="127291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Common Traits of Effective Value Management</a:t>
            </a:r>
          </a:p>
        </p:txBody>
      </p:sp>
      <p:sp>
        <p:nvSpPr>
          <p:cNvPr id="3" name="Content Placeholder 2"/>
          <p:cNvSpPr>
            <a:spLocks noGrp="1"/>
          </p:cNvSpPr>
          <p:nvPr>
            <p:ph idx="1"/>
          </p:nvPr>
        </p:nvSpPr>
        <p:spPr/>
        <p:txBody>
          <a:bodyPr>
            <a:normAutofit fontScale="92500"/>
          </a:bodyPr>
          <a:lstStyle/>
          <a:p>
            <a:r>
              <a:rPr lang="en-US" sz="3200" noProof="0" dirty="0"/>
              <a:t>Management establishes a clear vision of ethics and integrity in the organization.</a:t>
            </a:r>
          </a:p>
          <a:p>
            <a:r>
              <a:rPr lang="en-US" sz="3200" noProof="0" dirty="0"/>
              <a:t>Management’s vision of ethics and integrity is implement</a:t>
            </a:r>
            <a:r>
              <a:rPr lang="en-US" sz="3200" dirty="0"/>
              <a:t>ed at all levels of the decision making process within the organization.</a:t>
            </a:r>
            <a:endParaRPr lang="en-US" sz="3200" noProof="0" dirty="0"/>
          </a:p>
          <a:p>
            <a:r>
              <a:rPr lang="en-US" sz="3200" noProof="0" dirty="0"/>
              <a:t>The reward systems, policies, and practices of the organization are aligned with management’s vision of ethics and integrity.</a:t>
            </a:r>
          </a:p>
          <a:p>
            <a:r>
              <a:rPr lang="en-US" sz="3200" noProof="0" dirty="0"/>
              <a:t>Individual responsibility and accountability.</a:t>
            </a:r>
          </a:p>
        </p:txBody>
      </p:sp>
      <p:sp>
        <p:nvSpPr>
          <p:cNvPr id="5" name="Slide Number Placeholder 4"/>
          <p:cNvSpPr>
            <a:spLocks noGrp="1"/>
          </p:cNvSpPr>
          <p:nvPr>
            <p:ph type="sldNum" sz="quarter" idx="12"/>
          </p:nvPr>
        </p:nvSpPr>
        <p:spPr/>
        <p:txBody>
          <a:bodyPr/>
          <a:lstStyle/>
          <a:p>
            <a:fld id="{188B8A88-9DFF-4215-91ED-9F3869CDCD8B}" type="slidenum">
              <a:rPr lang="en-US" smtClean="0"/>
              <a:t>19</a:t>
            </a:fld>
            <a:endParaRPr lang="en-US"/>
          </a:p>
        </p:txBody>
      </p:sp>
    </p:spTree>
    <p:extLst>
      <p:ext uri="{BB962C8B-B14F-4D97-AF65-F5344CB8AC3E}">
        <p14:creationId xmlns:p14="http://schemas.microsoft.com/office/powerpoint/2010/main" val="9345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Chapter 2</a:t>
            </a:r>
          </a:p>
        </p:txBody>
      </p:sp>
      <p:sp>
        <p:nvSpPr>
          <p:cNvPr id="3" name="Content Placeholder 2"/>
          <p:cNvSpPr>
            <a:spLocks noGrp="1"/>
          </p:cNvSpPr>
          <p:nvPr>
            <p:ph idx="1"/>
          </p:nvPr>
        </p:nvSpPr>
        <p:spPr/>
        <p:txBody>
          <a:bodyPr anchor="ctr"/>
          <a:lstStyle/>
          <a:p>
            <a:pPr marL="0" indent="0" algn="ctr">
              <a:buNone/>
            </a:pPr>
            <a:r>
              <a:rPr lang="en-US" sz="4400" noProof="0" dirty="0"/>
              <a:t>Business, Societal, and Ethical Contexts </a:t>
            </a:r>
          </a:p>
          <a:p>
            <a:pPr marL="0" indent="0" algn="ctr">
              <a:buNone/>
            </a:pPr>
            <a:r>
              <a:rPr lang="en-US" sz="4400" noProof="0" dirty="0"/>
              <a:t>of Law</a:t>
            </a:r>
          </a:p>
        </p:txBody>
      </p:sp>
      <p:sp>
        <p:nvSpPr>
          <p:cNvPr id="7" name="Slide Number Placeholder 6"/>
          <p:cNvSpPr>
            <a:spLocks noGrp="1"/>
          </p:cNvSpPr>
          <p:nvPr>
            <p:ph type="sldNum" sz="quarter" idx="12"/>
          </p:nvPr>
        </p:nvSpPr>
        <p:spPr/>
        <p:txBody>
          <a:bodyPr/>
          <a:lstStyle/>
          <a:p>
            <a:fld id="{188B8A88-9DFF-4215-91ED-9F3869CDCD8B}" type="slidenum">
              <a:rPr lang="en-US" smtClean="0"/>
              <a:t>2</a:t>
            </a:fld>
            <a:endParaRPr lang="en-US"/>
          </a:p>
        </p:txBody>
      </p:sp>
    </p:spTree>
    <p:extLst>
      <p:ext uri="{BB962C8B-B14F-4D97-AF65-F5344CB8AC3E}">
        <p14:creationId xmlns:p14="http://schemas.microsoft.com/office/powerpoint/2010/main" val="108044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ETHICAL DECISION MAKING</a:t>
            </a:r>
          </a:p>
        </p:txBody>
      </p:sp>
      <p:sp>
        <p:nvSpPr>
          <p:cNvPr id="3" name="Content Placeholder 2"/>
          <p:cNvSpPr>
            <a:spLocks noGrp="1"/>
          </p:cNvSpPr>
          <p:nvPr>
            <p:ph idx="1"/>
          </p:nvPr>
        </p:nvSpPr>
        <p:spPr/>
        <p:txBody>
          <a:bodyPr>
            <a:normAutofit/>
          </a:bodyPr>
          <a:lstStyle/>
          <a:p>
            <a:r>
              <a:rPr lang="en-US" sz="3200" noProof="0" dirty="0"/>
              <a:t>Define the ethical </a:t>
            </a:r>
            <a:r>
              <a:rPr lang="en-US" sz="3200" dirty="0"/>
              <a:t>dilemma.</a:t>
            </a:r>
            <a:endParaRPr lang="en-US" sz="3200" noProof="0" dirty="0"/>
          </a:p>
          <a:p>
            <a:r>
              <a:rPr lang="en-US" sz="3200" noProof="0" dirty="0"/>
              <a:t>Identify impact.</a:t>
            </a:r>
          </a:p>
          <a:p>
            <a:r>
              <a:rPr lang="en-US" sz="3200" noProof="0" dirty="0"/>
              <a:t>Apply standards.</a:t>
            </a:r>
          </a:p>
          <a:p>
            <a:r>
              <a:rPr lang="en-US" sz="3200" noProof="0" dirty="0"/>
              <a:t>Develop choices and discuss.</a:t>
            </a:r>
          </a:p>
          <a:p>
            <a:r>
              <a:rPr lang="en-US" sz="3200" noProof="0" dirty="0"/>
              <a:t>Implement decision and monitor results.</a:t>
            </a:r>
          </a:p>
        </p:txBody>
      </p:sp>
      <p:sp>
        <p:nvSpPr>
          <p:cNvPr id="5" name="Slide Number Placeholder 4"/>
          <p:cNvSpPr>
            <a:spLocks noGrp="1"/>
          </p:cNvSpPr>
          <p:nvPr>
            <p:ph type="sldNum" sz="quarter" idx="12"/>
          </p:nvPr>
        </p:nvSpPr>
        <p:spPr/>
        <p:txBody>
          <a:bodyPr/>
          <a:lstStyle/>
          <a:p>
            <a:fld id="{188B8A88-9DFF-4215-91ED-9F3869CDCD8B}" type="slidenum">
              <a:rPr lang="en-US" smtClean="0"/>
              <a:t>20</a:t>
            </a:fld>
            <a:endParaRPr lang="en-US"/>
          </a:p>
        </p:txBody>
      </p:sp>
    </p:spTree>
    <p:extLst>
      <p:ext uri="{BB962C8B-B14F-4D97-AF65-F5344CB8AC3E}">
        <p14:creationId xmlns:p14="http://schemas.microsoft.com/office/powerpoint/2010/main" val="2079570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noAutofit/>
          </a:bodyPr>
          <a:lstStyle/>
          <a:p>
            <a:pPr algn="ctr"/>
            <a:r>
              <a:rPr lang="en-US" sz="3200" dirty="0"/>
              <a:t>Case 2.3: U.S. House of Representatives Staff Report on MF Global Prepared for the Subcommittee on Oversight and Investigations—Committee on Financial Services</a:t>
            </a:r>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b="0" i="0" u="none" strike="noStrike" baseline="0" dirty="0">
                <a:solidFill>
                  <a:srgbClr val="222222"/>
                </a:solidFill>
              </a:rPr>
              <a:t>John Corzine led the company to make risky investments in the sovereign debt of struggling European countries.  Due to mismanagement and faulty internal risk controls, $1.6 billion in customer accounts went missing during the process.  The report severely criticized Corzine’s actions and suggested that they may have violated the company’s internal controls and various state </a:t>
            </a:r>
            <a:r>
              <a:rPr lang="en-US" sz="2800" b="0" i="0" u="none" strike="noStrike" baseline="0">
                <a:solidFill>
                  <a:srgbClr val="222222"/>
                </a:solidFill>
              </a:rPr>
              <a:t>and federal laws.</a:t>
            </a:r>
            <a:endParaRPr lang="en-US" sz="2800" b="1" dirty="0"/>
          </a:p>
          <a:p>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21</a:t>
            </a:fld>
            <a:endParaRPr lang="en-US"/>
          </a:p>
        </p:txBody>
      </p:sp>
    </p:spTree>
    <p:extLst>
      <p:ext uri="{BB962C8B-B14F-4D97-AF65-F5344CB8AC3E}">
        <p14:creationId xmlns:p14="http://schemas.microsoft.com/office/powerpoint/2010/main" val="281802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Community-Based Nonprofit</a:t>
            </a:r>
            <a:br>
              <a:rPr lang="en-US" b="1" noProof="0" dirty="0"/>
            </a:br>
            <a:r>
              <a:rPr lang="en-US" b="1" noProof="0" dirty="0"/>
              <a:t>and Benefit Corporations</a:t>
            </a:r>
          </a:p>
        </p:txBody>
      </p:sp>
      <p:sp>
        <p:nvSpPr>
          <p:cNvPr id="3" name="Content Placeholder 2"/>
          <p:cNvSpPr>
            <a:spLocks noGrp="1"/>
          </p:cNvSpPr>
          <p:nvPr>
            <p:ph idx="1"/>
          </p:nvPr>
        </p:nvSpPr>
        <p:spPr/>
        <p:txBody>
          <a:bodyPr>
            <a:normAutofit fontScale="92500" lnSpcReduction="20000"/>
          </a:bodyPr>
          <a:lstStyle/>
          <a:p>
            <a:r>
              <a:rPr lang="en-US" sz="3200" noProof="0" dirty="0"/>
              <a:t>Alternative form of organization; allows for social ends outcomes without profit motive.</a:t>
            </a:r>
          </a:p>
          <a:p>
            <a:r>
              <a:rPr lang="en-US" sz="3200" noProof="0" dirty="0"/>
              <a:t>Community-based nonprofit is a tax-exempt entity created to serve the community.  Surplus earnings are reinvested in activities to achieve the organization’s social mission.</a:t>
            </a:r>
          </a:p>
          <a:p>
            <a:r>
              <a:rPr lang="en-US" sz="3200" dirty="0"/>
              <a:t>Benefit corporation is a hybrid entity.  Operates with directors and officers similar to a traditional for-profit corporation.  However, the officers and directors of a benefit corporation are required to consider the impact their decisions have on shareholders, society, and </a:t>
            </a:r>
            <a:r>
              <a:rPr lang="en-US" sz="3200"/>
              <a:t>the environment.</a:t>
            </a:r>
            <a:endParaRPr lang="en-US" sz="3200" noProof="0" dirty="0"/>
          </a:p>
        </p:txBody>
      </p:sp>
      <p:sp>
        <p:nvSpPr>
          <p:cNvPr id="5" name="Slide Number Placeholder 4"/>
          <p:cNvSpPr>
            <a:spLocks noGrp="1"/>
          </p:cNvSpPr>
          <p:nvPr>
            <p:ph type="sldNum" sz="quarter" idx="12"/>
          </p:nvPr>
        </p:nvSpPr>
        <p:spPr/>
        <p:txBody>
          <a:bodyPr/>
          <a:lstStyle/>
          <a:p>
            <a:fld id="{188B8A88-9DFF-4215-91ED-9F3869CDCD8B}" type="slidenum">
              <a:rPr lang="en-US" smtClean="0"/>
              <a:t>22</a:t>
            </a:fld>
            <a:endParaRPr lang="en-US"/>
          </a:p>
        </p:txBody>
      </p:sp>
    </p:spTree>
    <p:extLst>
      <p:ext uri="{BB962C8B-B14F-4D97-AF65-F5344CB8AC3E}">
        <p14:creationId xmlns:p14="http://schemas.microsoft.com/office/powerpoint/2010/main" val="3079905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42FEF6-3DEC-44E3-A8EC-1F73CA0DA0E9}"/>
              </a:ext>
            </a:extLst>
          </p:cNvPr>
          <p:cNvSpPr>
            <a:spLocks noGrp="1"/>
          </p:cNvSpPr>
          <p:nvPr>
            <p:ph type="title"/>
          </p:nvPr>
        </p:nvSpPr>
        <p:spPr>
          <a:xfrm>
            <a:off x="838200" y="2505960"/>
            <a:ext cx="10515600" cy="1347604"/>
          </a:xfrm>
        </p:spPr>
        <p:txBody>
          <a:bodyPr>
            <a:normAutofit/>
          </a:bodyPr>
          <a:lstStyle/>
          <a:p>
            <a:r>
              <a:rPr lang="en-IN" sz="4000" dirty="0"/>
              <a:t>Accessibility Content: Text Alternatives for Images</a:t>
            </a:r>
            <a:endParaRPr lang="en-US" sz="3200" noProof="0" dirty="0"/>
          </a:p>
        </p:txBody>
      </p:sp>
      <p:sp>
        <p:nvSpPr>
          <p:cNvPr id="4" name="Slide Number Placeholder 3">
            <a:extLst>
              <a:ext uri="{FF2B5EF4-FFF2-40B4-BE49-F238E27FC236}">
                <a16:creationId xmlns:a16="http://schemas.microsoft.com/office/drawing/2014/main" xmlns="" id="{9E126E0F-D223-458B-9FF5-DFC3134E030A}"/>
              </a:ext>
            </a:extLst>
          </p:cNvPr>
          <p:cNvSpPr>
            <a:spLocks noGrp="1"/>
          </p:cNvSpPr>
          <p:nvPr>
            <p:ph type="sldNum" sz="quarter" idx="12"/>
          </p:nvPr>
        </p:nvSpPr>
        <p:spPr/>
        <p:txBody>
          <a:bodyPr/>
          <a:lstStyle/>
          <a:p>
            <a:fld id="{188B8A88-9DFF-4215-91ED-9F3869CDCD8B}" type="slidenum">
              <a:rPr lang="en-US" smtClean="0"/>
              <a:pPr/>
              <a:t>23</a:t>
            </a:fld>
            <a:endParaRPr lang="en-US" dirty="0"/>
          </a:p>
        </p:txBody>
      </p:sp>
    </p:spTree>
    <p:extLst>
      <p:ext uri="{BB962C8B-B14F-4D97-AF65-F5344CB8AC3E}">
        <p14:creationId xmlns:p14="http://schemas.microsoft.com/office/powerpoint/2010/main" val="3791873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3FDE18-3691-4B5D-AC49-B6EAF6069015}"/>
              </a:ext>
            </a:extLst>
          </p:cNvPr>
          <p:cNvSpPr>
            <a:spLocks noGrp="1"/>
          </p:cNvSpPr>
          <p:nvPr>
            <p:ph type="title"/>
          </p:nvPr>
        </p:nvSpPr>
        <p:spPr/>
        <p:txBody>
          <a:bodyPr/>
          <a:lstStyle/>
          <a:p>
            <a:pPr algn="ctr"/>
            <a:r>
              <a:rPr lang="en-US" dirty="0"/>
              <a:t>Lady Justice—Text Alternative</a:t>
            </a:r>
          </a:p>
        </p:txBody>
      </p:sp>
      <p:sp>
        <p:nvSpPr>
          <p:cNvPr id="3" name="Content Placeholder 2">
            <a:extLst>
              <a:ext uri="{FF2B5EF4-FFF2-40B4-BE49-F238E27FC236}">
                <a16:creationId xmlns:a16="http://schemas.microsoft.com/office/drawing/2014/main" xmlns="" id="{C557AA93-E553-4618-B021-F7BD305D5F11}"/>
              </a:ext>
            </a:extLst>
          </p:cNvPr>
          <p:cNvSpPr>
            <a:spLocks noGrp="1"/>
          </p:cNvSpPr>
          <p:nvPr>
            <p:ph idx="1"/>
          </p:nvPr>
        </p:nvSpPr>
        <p:spPr/>
        <p:txBody>
          <a:bodyPr/>
          <a:lstStyle/>
          <a:p>
            <a:r>
              <a:rPr lang="en-US" dirty="0"/>
              <a:t>This picture shows Lady Justice, a statue in front of many courthouses.  Lady Justice is shown with a scale of justice in one hand and a sword in the other hand.  She is also blindfolded.</a:t>
            </a:r>
          </a:p>
        </p:txBody>
      </p:sp>
      <p:sp>
        <p:nvSpPr>
          <p:cNvPr id="4" name="Slide Number Placeholder 3">
            <a:extLst>
              <a:ext uri="{FF2B5EF4-FFF2-40B4-BE49-F238E27FC236}">
                <a16:creationId xmlns:a16="http://schemas.microsoft.com/office/drawing/2014/main" xmlns="" id="{E9527AE1-49C4-495C-A349-4935D4211CC9}"/>
              </a:ext>
            </a:extLst>
          </p:cNvPr>
          <p:cNvSpPr>
            <a:spLocks noGrp="1"/>
          </p:cNvSpPr>
          <p:nvPr>
            <p:ph type="sldNum" sz="quarter" idx="12"/>
          </p:nvPr>
        </p:nvSpPr>
        <p:spPr/>
        <p:txBody>
          <a:bodyPr/>
          <a:lstStyle/>
          <a:p>
            <a:fld id="{188B8A88-9DFF-4215-91ED-9F3869CDCD8B}" type="slidenum">
              <a:rPr lang="en-US" smtClean="0"/>
              <a:pPr/>
              <a:t>24</a:t>
            </a:fld>
            <a:endParaRPr lang="en-US" dirty="0"/>
          </a:p>
        </p:txBody>
      </p:sp>
    </p:spTree>
    <p:extLst>
      <p:ext uri="{BB962C8B-B14F-4D97-AF65-F5344CB8AC3E}">
        <p14:creationId xmlns:p14="http://schemas.microsoft.com/office/powerpoint/2010/main" val="3729679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816B92-E76C-4367-9868-19CAEEC59C55}"/>
              </a:ext>
            </a:extLst>
          </p:cNvPr>
          <p:cNvSpPr>
            <a:spLocks noGrp="1"/>
          </p:cNvSpPr>
          <p:nvPr>
            <p:ph type="title"/>
          </p:nvPr>
        </p:nvSpPr>
        <p:spPr/>
        <p:txBody>
          <a:bodyPr/>
          <a:lstStyle/>
          <a:p>
            <a:pPr algn="ctr"/>
            <a:r>
              <a:rPr lang="en-US" dirty="0"/>
              <a:t>The Relationship Between Law and Ethics—Text Alternative</a:t>
            </a:r>
          </a:p>
        </p:txBody>
      </p:sp>
      <p:sp>
        <p:nvSpPr>
          <p:cNvPr id="3" name="Content Placeholder 2">
            <a:extLst>
              <a:ext uri="{FF2B5EF4-FFF2-40B4-BE49-F238E27FC236}">
                <a16:creationId xmlns:a16="http://schemas.microsoft.com/office/drawing/2014/main" xmlns="" id="{76D70673-B6E9-4252-8FAD-292F00083A2B}"/>
              </a:ext>
            </a:extLst>
          </p:cNvPr>
          <p:cNvSpPr>
            <a:spLocks noGrp="1"/>
          </p:cNvSpPr>
          <p:nvPr>
            <p:ph idx="1"/>
          </p:nvPr>
        </p:nvSpPr>
        <p:spPr/>
        <p:txBody>
          <a:bodyPr/>
          <a:lstStyle/>
          <a:p>
            <a:r>
              <a:rPr lang="en-US" dirty="0"/>
              <a:t>The picture shows a Venn diagram with Ethics as one circle and the Law as another circle, with some overlap between the two circles in the middle.  The Venn Diagram is captioned “The relation between law and ethics.”</a:t>
            </a:r>
          </a:p>
        </p:txBody>
      </p:sp>
      <p:sp>
        <p:nvSpPr>
          <p:cNvPr id="4" name="Slide Number Placeholder 3">
            <a:extLst>
              <a:ext uri="{FF2B5EF4-FFF2-40B4-BE49-F238E27FC236}">
                <a16:creationId xmlns:a16="http://schemas.microsoft.com/office/drawing/2014/main" xmlns="" id="{59757031-1EF5-4F14-9168-49EFF494846B}"/>
              </a:ext>
            </a:extLst>
          </p:cNvPr>
          <p:cNvSpPr>
            <a:spLocks noGrp="1"/>
          </p:cNvSpPr>
          <p:nvPr>
            <p:ph type="sldNum" sz="quarter" idx="12"/>
          </p:nvPr>
        </p:nvSpPr>
        <p:spPr/>
        <p:txBody>
          <a:bodyPr/>
          <a:lstStyle/>
          <a:p>
            <a:fld id="{188B8A88-9DFF-4215-91ED-9F3869CDCD8B}" type="slidenum">
              <a:rPr lang="en-US" smtClean="0"/>
              <a:pPr/>
              <a:t>25</a:t>
            </a:fld>
            <a:endParaRPr lang="en-US" dirty="0"/>
          </a:p>
        </p:txBody>
      </p:sp>
    </p:spTree>
    <p:extLst>
      <p:ext uri="{BB962C8B-B14F-4D97-AF65-F5344CB8AC3E}">
        <p14:creationId xmlns:p14="http://schemas.microsoft.com/office/powerpoint/2010/main" val="57107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Chapter Learning Objectives</a:t>
            </a:r>
          </a:p>
        </p:txBody>
      </p:sp>
      <p:sp>
        <p:nvSpPr>
          <p:cNvPr id="3" name="Content Placeholder 2"/>
          <p:cNvSpPr>
            <a:spLocks noGrp="1"/>
          </p:cNvSpPr>
          <p:nvPr>
            <p:ph idx="1"/>
          </p:nvPr>
        </p:nvSpPr>
        <p:spPr/>
        <p:txBody>
          <a:bodyPr/>
          <a:lstStyle/>
          <a:p>
            <a:r>
              <a:rPr lang="en-US" noProof="0" dirty="0"/>
              <a:t>Analyze how business organizations, law, and ethics are related.</a:t>
            </a:r>
          </a:p>
          <a:p>
            <a:r>
              <a:rPr lang="en-US" noProof="0" dirty="0"/>
              <a:t>Identify the three main ethical decision-making regimes.</a:t>
            </a:r>
          </a:p>
          <a:p>
            <a:r>
              <a:rPr lang="en-US" noProof="0" dirty="0"/>
              <a:t>Understand how corporate social responsibility (C</a:t>
            </a:r>
            <a:r>
              <a:rPr lang="en-US" sz="100" noProof="0" dirty="0"/>
              <a:t> </a:t>
            </a:r>
            <a:r>
              <a:rPr lang="en-US" noProof="0" dirty="0"/>
              <a:t>S</a:t>
            </a:r>
            <a:r>
              <a:rPr lang="en-US" sz="100" noProof="0" dirty="0"/>
              <a:t> </a:t>
            </a:r>
            <a:r>
              <a:rPr lang="en-US" noProof="0" dirty="0"/>
              <a:t>R) supports ethical decision making and identify the three views of CSR.</a:t>
            </a:r>
          </a:p>
          <a:p>
            <a:r>
              <a:rPr lang="en-US" noProof="0" dirty="0"/>
              <a:t>Identify how values management supports ethical decision making.</a:t>
            </a:r>
          </a:p>
          <a:p>
            <a:r>
              <a:rPr lang="en-US" noProof="0" dirty="0"/>
              <a:t>Apply an ethical decision-making framework.</a:t>
            </a:r>
          </a:p>
          <a:p>
            <a:r>
              <a:rPr lang="en-US" noProof="0" dirty="0"/>
              <a:t>Identify the unique attributes of nonprofit and benefit corporations.</a:t>
            </a:r>
          </a:p>
        </p:txBody>
      </p:sp>
      <p:sp>
        <p:nvSpPr>
          <p:cNvPr id="5" name="Slide Number Placeholder 4"/>
          <p:cNvSpPr>
            <a:spLocks noGrp="1"/>
          </p:cNvSpPr>
          <p:nvPr>
            <p:ph type="sldNum" sz="quarter" idx="12"/>
          </p:nvPr>
        </p:nvSpPr>
        <p:spPr/>
        <p:txBody>
          <a:bodyPr/>
          <a:lstStyle/>
          <a:p>
            <a:fld id="{188B8A88-9DFF-4215-91ED-9F3869CDCD8B}" type="slidenum">
              <a:rPr lang="en-US" smtClean="0"/>
              <a:t>3</a:t>
            </a:fld>
            <a:endParaRPr lang="en-US" dirty="0"/>
          </a:p>
        </p:txBody>
      </p:sp>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The Relationships Between Business Organizations, Law, and Ethics</a:t>
            </a:r>
          </a:p>
        </p:txBody>
      </p:sp>
      <p:sp>
        <p:nvSpPr>
          <p:cNvPr id="3" name="Content Placeholder 2"/>
          <p:cNvSpPr>
            <a:spLocks noGrp="1"/>
          </p:cNvSpPr>
          <p:nvPr>
            <p:ph idx="1"/>
          </p:nvPr>
        </p:nvSpPr>
        <p:spPr/>
        <p:txBody>
          <a:bodyPr/>
          <a:lstStyle/>
          <a:p>
            <a:pPr marL="0" indent="0">
              <a:buNone/>
            </a:pPr>
            <a:r>
              <a:rPr lang="en-US" b="1" noProof="0" dirty="0"/>
              <a:t>ETHICS </a:t>
            </a:r>
            <a:r>
              <a:rPr lang="en-US" noProof="0" dirty="0"/>
              <a:t>= set of moral principles or core values for deciding between right and wrong.</a:t>
            </a:r>
          </a:p>
          <a:p>
            <a:r>
              <a:rPr lang="en-US" noProof="0" dirty="0"/>
              <a:t>Ethics applies to everyday decisions, including both personal and business decisions.</a:t>
            </a:r>
          </a:p>
          <a:p>
            <a:r>
              <a:rPr lang="en-US" dirty="0"/>
              <a:t>Ethical dilemmas include receiving too much money back when you pay for something in a store and the temptation to call in sick when you just want the day off.</a:t>
            </a:r>
            <a:endParaRPr lang="en-US" noProof="0" dirty="0"/>
          </a:p>
        </p:txBody>
      </p:sp>
      <p:sp>
        <p:nvSpPr>
          <p:cNvPr id="5" name="Slide Number Placeholder 4"/>
          <p:cNvSpPr>
            <a:spLocks noGrp="1"/>
          </p:cNvSpPr>
          <p:nvPr>
            <p:ph type="sldNum" sz="quarter" idx="12"/>
          </p:nvPr>
        </p:nvSpPr>
        <p:spPr>
          <a:xfrm>
            <a:off x="8610600" y="6356350"/>
            <a:ext cx="2743200" cy="365125"/>
          </a:xfrm>
        </p:spPr>
        <p:txBody>
          <a:bodyPr/>
          <a:lstStyle/>
          <a:p>
            <a:fld id="{188B8A88-9DFF-4215-91ED-9F3869CDCD8B}" type="slidenum">
              <a:rPr lang="en-US" smtClean="0"/>
              <a:t>4</a:t>
            </a:fld>
            <a:endParaRPr lang="en-US"/>
          </a:p>
        </p:txBody>
      </p:sp>
    </p:spTree>
    <p:extLst>
      <p:ext uri="{BB962C8B-B14F-4D97-AF65-F5344CB8AC3E}">
        <p14:creationId xmlns:p14="http://schemas.microsoft.com/office/powerpoint/2010/main" val="267969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D03D5A-03F3-4F90-BA8A-21760752E8B6}"/>
              </a:ext>
            </a:extLst>
          </p:cNvPr>
          <p:cNvSpPr>
            <a:spLocks noGrp="1"/>
          </p:cNvSpPr>
          <p:nvPr>
            <p:ph type="title"/>
          </p:nvPr>
        </p:nvSpPr>
        <p:spPr/>
        <p:txBody>
          <a:bodyPr/>
          <a:lstStyle/>
          <a:p>
            <a:pPr algn="ctr"/>
            <a:r>
              <a:rPr lang="en-US" dirty="0"/>
              <a:t>Justice</a:t>
            </a:r>
          </a:p>
        </p:txBody>
      </p:sp>
      <p:sp>
        <p:nvSpPr>
          <p:cNvPr id="3" name="Content Placeholder 2">
            <a:extLst>
              <a:ext uri="{FF2B5EF4-FFF2-40B4-BE49-F238E27FC236}">
                <a16:creationId xmlns:a16="http://schemas.microsoft.com/office/drawing/2014/main" xmlns="" id="{44C1481A-8449-4FB7-BEAB-C8B67AB64DFC}"/>
              </a:ext>
            </a:extLst>
          </p:cNvPr>
          <p:cNvSpPr>
            <a:spLocks noGrp="1"/>
          </p:cNvSpPr>
          <p:nvPr>
            <p:ph idx="1"/>
          </p:nvPr>
        </p:nvSpPr>
        <p:spPr/>
        <p:txBody>
          <a:bodyPr/>
          <a:lstStyle/>
          <a:p>
            <a:pPr marL="0" indent="0">
              <a:buNone/>
            </a:pPr>
            <a:r>
              <a:rPr lang="en-US" b="1" noProof="0" dirty="0"/>
              <a:t>JUSTICE </a:t>
            </a:r>
            <a:r>
              <a:rPr lang="en-US" noProof="0" dirty="0"/>
              <a:t>= maintaining or administering a system to achieve fairness.</a:t>
            </a:r>
          </a:p>
          <a:p>
            <a:pPr marL="0" indent="0">
              <a:buNone/>
            </a:pPr>
            <a:r>
              <a:rPr lang="en-US" dirty="0"/>
              <a:t>Three elements of justice as an arbiter of legal disputes:</a:t>
            </a:r>
          </a:p>
          <a:p>
            <a:r>
              <a:rPr lang="en-US" noProof="0" dirty="0"/>
              <a:t>Justice should apply equally to all; rich or poor; famous or not.</a:t>
            </a:r>
          </a:p>
          <a:p>
            <a:r>
              <a:rPr lang="en-US" dirty="0"/>
              <a:t>Justice has an enforcement mechanism to impose penalties and ensure compliance and fidelity to the law.</a:t>
            </a:r>
          </a:p>
          <a:p>
            <a:r>
              <a:rPr lang="en-US" noProof="0" dirty="0"/>
              <a:t>Justice </a:t>
            </a:r>
            <a:r>
              <a:rPr lang="en-US" noProof="0" dirty="0" err="1"/>
              <a:t>equ</a:t>
            </a:r>
            <a:r>
              <a:rPr lang="en-US" dirty="0"/>
              <a:t>ally considers opposing sides and weighs the merits of the competing arguments carefully and with due consideration.</a:t>
            </a:r>
            <a:endParaRPr lang="en-US" noProof="0" dirty="0"/>
          </a:p>
          <a:p>
            <a:endParaRPr lang="en-US" dirty="0"/>
          </a:p>
        </p:txBody>
      </p:sp>
      <p:sp>
        <p:nvSpPr>
          <p:cNvPr id="4" name="Slide Number Placeholder 3">
            <a:extLst>
              <a:ext uri="{FF2B5EF4-FFF2-40B4-BE49-F238E27FC236}">
                <a16:creationId xmlns:a16="http://schemas.microsoft.com/office/drawing/2014/main" xmlns="" id="{69B2EAE1-31ED-469A-9B96-BF96D9D8C672}"/>
              </a:ext>
            </a:extLst>
          </p:cNvPr>
          <p:cNvSpPr>
            <a:spLocks noGrp="1"/>
          </p:cNvSpPr>
          <p:nvPr>
            <p:ph type="sldNum" sz="quarter" idx="12"/>
          </p:nvPr>
        </p:nvSpPr>
        <p:spPr/>
        <p:txBody>
          <a:bodyPr/>
          <a:lstStyle/>
          <a:p>
            <a:fld id="{188B8A88-9DFF-4215-91ED-9F3869CDCD8B}" type="slidenum">
              <a:rPr lang="en-US" smtClean="0"/>
              <a:pPr/>
              <a:t>5</a:t>
            </a:fld>
            <a:endParaRPr lang="en-US" dirty="0"/>
          </a:p>
        </p:txBody>
      </p:sp>
    </p:spTree>
    <p:extLst>
      <p:ext uri="{BB962C8B-B14F-4D97-AF65-F5344CB8AC3E}">
        <p14:creationId xmlns:p14="http://schemas.microsoft.com/office/powerpoint/2010/main" val="3816560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B873C5-9FB2-43C3-8DEE-687E0FA8FE97}"/>
              </a:ext>
            </a:extLst>
          </p:cNvPr>
          <p:cNvSpPr>
            <a:spLocks noGrp="1"/>
          </p:cNvSpPr>
          <p:nvPr>
            <p:ph type="title"/>
          </p:nvPr>
        </p:nvSpPr>
        <p:spPr/>
        <p:txBody>
          <a:bodyPr/>
          <a:lstStyle/>
          <a:p>
            <a:pPr algn="ctr"/>
            <a:r>
              <a:rPr lang="en-US" dirty="0"/>
              <a:t>Lady Justice</a:t>
            </a:r>
          </a:p>
        </p:txBody>
      </p:sp>
      <p:pic>
        <p:nvPicPr>
          <p:cNvPr id="6" name="Content Placeholder 5">
            <a:extLst>
              <a:ext uri="{FF2B5EF4-FFF2-40B4-BE49-F238E27FC236}">
                <a16:creationId xmlns:a16="http://schemas.microsoft.com/office/drawing/2014/main" xmlns="" id="{F4355B30-2967-4DB4-86AC-6ACCED153FD6}"/>
              </a:ext>
            </a:extLst>
          </p:cNvPr>
          <p:cNvPicPr>
            <a:picLocks noGrp="1" noChangeAspect="1"/>
          </p:cNvPicPr>
          <p:nvPr>
            <p:ph idx="1"/>
          </p:nvPr>
        </p:nvPicPr>
        <p:blipFill>
          <a:blip r:embed="rId2"/>
          <a:stretch>
            <a:fillRect/>
          </a:stretch>
        </p:blipFill>
        <p:spPr>
          <a:xfrm>
            <a:off x="4720623" y="1601691"/>
            <a:ext cx="2750753" cy="4351338"/>
          </a:xfrm>
        </p:spPr>
      </p:pic>
      <p:sp>
        <p:nvSpPr>
          <p:cNvPr id="4" name="Slide Number Placeholder 3">
            <a:extLst>
              <a:ext uri="{FF2B5EF4-FFF2-40B4-BE49-F238E27FC236}">
                <a16:creationId xmlns:a16="http://schemas.microsoft.com/office/drawing/2014/main" xmlns="" id="{D4352B4D-8479-4F8B-81E9-913D7874CBB1}"/>
              </a:ext>
            </a:extLst>
          </p:cNvPr>
          <p:cNvSpPr>
            <a:spLocks noGrp="1"/>
          </p:cNvSpPr>
          <p:nvPr>
            <p:ph type="sldNum" sz="quarter" idx="12"/>
          </p:nvPr>
        </p:nvSpPr>
        <p:spPr/>
        <p:txBody>
          <a:bodyPr/>
          <a:lstStyle/>
          <a:p>
            <a:fld id="{188B8A88-9DFF-4215-91ED-9F3869CDCD8B}" type="slidenum">
              <a:rPr lang="en-US" smtClean="0"/>
              <a:pPr/>
              <a:t>6</a:t>
            </a:fld>
            <a:endParaRPr lang="en-US" dirty="0"/>
          </a:p>
        </p:txBody>
      </p:sp>
    </p:spTree>
    <p:extLst>
      <p:ext uri="{BB962C8B-B14F-4D97-AF65-F5344CB8AC3E}">
        <p14:creationId xmlns:p14="http://schemas.microsoft.com/office/powerpoint/2010/main" val="4135105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E3BA2-CABB-482A-A2F7-1468DA551988}"/>
              </a:ext>
            </a:extLst>
          </p:cNvPr>
          <p:cNvSpPr>
            <a:spLocks noGrp="1"/>
          </p:cNvSpPr>
          <p:nvPr>
            <p:ph type="title"/>
          </p:nvPr>
        </p:nvSpPr>
        <p:spPr/>
        <p:txBody>
          <a:bodyPr/>
          <a:lstStyle/>
          <a:p>
            <a:pPr algn="ctr"/>
            <a:r>
              <a:rPr lang="en-US" dirty="0"/>
              <a:t>Law</a:t>
            </a:r>
          </a:p>
        </p:txBody>
      </p:sp>
      <p:sp>
        <p:nvSpPr>
          <p:cNvPr id="3" name="Content Placeholder 2">
            <a:extLst>
              <a:ext uri="{FF2B5EF4-FFF2-40B4-BE49-F238E27FC236}">
                <a16:creationId xmlns:a16="http://schemas.microsoft.com/office/drawing/2014/main" xmlns="" id="{14F7AF62-95E4-4ACE-8DA5-52469A0AFE4A}"/>
              </a:ext>
            </a:extLst>
          </p:cNvPr>
          <p:cNvSpPr>
            <a:spLocks noGrp="1"/>
          </p:cNvSpPr>
          <p:nvPr>
            <p:ph idx="1"/>
          </p:nvPr>
        </p:nvSpPr>
        <p:spPr/>
        <p:txBody>
          <a:bodyPr/>
          <a:lstStyle/>
          <a:p>
            <a:r>
              <a:rPr lang="en-US" b="1" noProof="0" dirty="0"/>
              <a:t>LAW </a:t>
            </a:r>
            <a:r>
              <a:rPr lang="en-US" noProof="0" dirty="0"/>
              <a:t>= code of behaviors to define justice, fairness, right and wrongs.</a:t>
            </a:r>
          </a:p>
          <a:p>
            <a:r>
              <a:rPr lang="en-US" dirty="0"/>
              <a:t>In an idea system, law will always achieve justice.  In practice, law and ethics do not perfectly overlap.</a:t>
            </a:r>
          </a:p>
          <a:p>
            <a:r>
              <a:rPr lang="en-US" dirty="0"/>
              <a:t>Some things are ethically but not legally required.  For example, most people agree that a person is ethically required to help in some way a drowning baby.  However, there is no legal duty to do so.</a:t>
            </a:r>
          </a:p>
          <a:p>
            <a:r>
              <a:rPr lang="en-US" dirty="0"/>
              <a:t>Society maintains balance because many people act ethically beyond the legally required minimum.</a:t>
            </a:r>
          </a:p>
        </p:txBody>
      </p:sp>
      <p:sp>
        <p:nvSpPr>
          <p:cNvPr id="4" name="Slide Number Placeholder 3">
            <a:extLst>
              <a:ext uri="{FF2B5EF4-FFF2-40B4-BE49-F238E27FC236}">
                <a16:creationId xmlns:a16="http://schemas.microsoft.com/office/drawing/2014/main" xmlns="" id="{884BEB0A-0A36-4108-B7A7-E5C5443D79CC}"/>
              </a:ext>
            </a:extLst>
          </p:cNvPr>
          <p:cNvSpPr>
            <a:spLocks noGrp="1"/>
          </p:cNvSpPr>
          <p:nvPr>
            <p:ph type="sldNum" sz="quarter" idx="12"/>
          </p:nvPr>
        </p:nvSpPr>
        <p:spPr/>
        <p:txBody>
          <a:bodyPr/>
          <a:lstStyle/>
          <a:p>
            <a:fld id="{188B8A88-9DFF-4215-91ED-9F3869CDCD8B}" type="slidenum">
              <a:rPr lang="en-US" smtClean="0"/>
              <a:pPr/>
              <a:t>7</a:t>
            </a:fld>
            <a:endParaRPr lang="en-US" dirty="0"/>
          </a:p>
        </p:txBody>
      </p:sp>
    </p:spTree>
    <p:extLst>
      <p:ext uri="{BB962C8B-B14F-4D97-AF65-F5344CB8AC3E}">
        <p14:creationId xmlns:p14="http://schemas.microsoft.com/office/powerpoint/2010/main" val="417036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92460-1831-40D0-8F15-C66FAF285532}"/>
              </a:ext>
            </a:extLst>
          </p:cNvPr>
          <p:cNvSpPr>
            <a:spLocks noGrp="1"/>
          </p:cNvSpPr>
          <p:nvPr>
            <p:ph type="title"/>
          </p:nvPr>
        </p:nvSpPr>
        <p:spPr/>
        <p:txBody>
          <a:bodyPr/>
          <a:lstStyle/>
          <a:p>
            <a:pPr algn="ctr"/>
            <a:r>
              <a:rPr lang="en-US" dirty="0"/>
              <a:t>The Relationship Between Law and Ethics</a:t>
            </a:r>
          </a:p>
        </p:txBody>
      </p:sp>
      <p:pic>
        <p:nvPicPr>
          <p:cNvPr id="6" name="Content Placeholder 5">
            <a:extLst>
              <a:ext uri="{FF2B5EF4-FFF2-40B4-BE49-F238E27FC236}">
                <a16:creationId xmlns:a16="http://schemas.microsoft.com/office/drawing/2014/main" xmlns="" id="{3442547A-6D47-45B9-9203-54D8591CAA7B}"/>
              </a:ext>
            </a:extLst>
          </p:cNvPr>
          <p:cNvPicPr>
            <a:picLocks noGrp="1" noChangeAspect="1"/>
          </p:cNvPicPr>
          <p:nvPr>
            <p:ph idx="1"/>
          </p:nvPr>
        </p:nvPicPr>
        <p:blipFill>
          <a:blip r:embed="rId2"/>
          <a:stretch>
            <a:fillRect/>
          </a:stretch>
        </p:blipFill>
        <p:spPr>
          <a:xfrm>
            <a:off x="3048000" y="1772735"/>
            <a:ext cx="6096000" cy="3971925"/>
          </a:xfrm>
        </p:spPr>
      </p:pic>
      <p:sp>
        <p:nvSpPr>
          <p:cNvPr id="4" name="Slide Number Placeholder 3">
            <a:extLst>
              <a:ext uri="{FF2B5EF4-FFF2-40B4-BE49-F238E27FC236}">
                <a16:creationId xmlns:a16="http://schemas.microsoft.com/office/drawing/2014/main" xmlns="" id="{EB924541-358D-4732-9273-7CE369F8CB12}"/>
              </a:ext>
            </a:extLst>
          </p:cNvPr>
          <p:cNvSpPr>
            <a:spLocks noGrp="1"/>
          </p:cNvSpPr>
          <p:nvPr>
            <p:ph type="sldNum" sz="quarter" idx="12"/>
          </p:nvPr>
        </p:nvSpPr>
        <p:spPr/>
        <p:txBody>
          <a:bodyPr/>
          <a:lstStyle/>
          <a:p>
            <a:fld id="{188B8A88-9DFF-4215-91ED-9F3869CDCD8B}" type="slidenum">
              <a:rPr lang="en-US" smtClean="0"/>
              <a:pPr/>
              <a:t>8</a:t>
            </a:fld>
            <a:endParaRPr lang="en-US" dirty="0"/>
          </a:p>
        </p:txBody>
      </p:sp>
    </p:spTree>
    <p:extLst>
      <p:ext uri="{BB962C8B-B14F-4D97-AF65-F5344CB8AC3E}">
        <p14:creationId xmlns:p14="http://schemas.microsoft.com/office/powerpoint/2010/main" val="1401330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Ethical Decision-Making Regimes: Principles-Based Approach</a:t>
            </a:r>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a:t>The principles-based approach encompasses ethical theories based on general or universal moral principles</a:t>
            </a:r>
            <a:endParaRPr lang="en-US" sz="3200" noProof="0" dirty="0"/>
          </a:p>
          <a:p>
            <a:r>
              <a:rPr lang="en-US" sz="3200" b="1" noProof="0" dirty="0"/>
              <a:t>RELIGION.</a:t>
            </a:r>
            <a:r>
              <a:rPr lang="en-US" sz="3200" noProof="0" dirty="0"/>
              <a:t>  Ethical decisions are made according to a set of established religious tenets or codes, such as the Koran or the Old Testament.</a:t>
            </a:r>
          </a:p>
          <a:p>
            <a:r>
              <a:rPr lang="en-US" sz="3200" b="1" noProof="0" dirty="0"/>
              <a:t>VIRTUE.  </a:t>
            </a:r>
            <a:r>
              <a:rPr lang="en-US" sz="3200" noProof="0" dirty="0"/>
              <a:t>Conduct is evaluated based on </a:t>
            </a:r>
            <a:r>
              <a:rPr lang="en-US" sz="3200" noProof="0" dirty="0" err="1"/>
              <a:t>wh</a:t>
            </a:r>
            <a:r>
              <a:rPr lang="en-US" sz="3200" dirty="0"/>
              <a:t>ether it promotes good moral character.</a:t>
            </a:r>
            <a:endParaRPr lang="en-US" sz="3200" noProof="0" dirty="0"/>
          </a:p>
          <a:p>
            <a:r>
              <a:rPr lang="en-US" sz="3200" b="1" noProof="0" dirty="0"/>
              <a:t>NATURAL LAW.   </a:t>
            </a:r>
            <a:r>
              <a:rPr lang="en-US" sz="3200" noProof="0" dirty="0"/>
              <a:t>Uses reason to deduce universal and timeless rules of moral behavior.</a:t>
            </a:r>
          </a:p>
        </p:txBody>
      </p:sp>
      <p:sp>
        <p:nvSpPr>
          <p:cNvPr id="5" name="Slide Number Placeholder 4"/>
          <p:cNvSpPr>
            <a:spLocks noGrp="1"/>
          </p:cNvSpPr>
          <p:nvPr>
            <p:ph type="sldNum" sz="quarter" idx="12"/>
          </p:nvPr>
        </p:nvSpPr>
        <p:spPr/>
        <p:txBody>
          <a:bodyPr/>
          <a:lstStyle/>
          <a:p>
            <a:fld id="{188B8A88-9DFF-4215-91ED-9F3869CDCD8B}" type="slidenum">
              <a:rPr lang="en-US" smtClean="0"/>
              <a:t>9</a:t>
            </a:fld>
            <a:endParaRPr lang="en-US" dirty="0"/>
          </a:p>
        </p:txBody>
      </p:sp>
    </p:spTree>
    <p:extLst>
      <p:ext uri="{BB962C8B-B14F-4D97-AF65-F5344CB8AC3E}">
        <p14:creationId xmlns:p14="http://schemas.microsoft.com/office/powerpoint/2010/main" val="1989196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3" ma:contentTypeDescription="Create a new document." ma:contentTypeScope="" ma:versionID="aff629b1cb549730cea82076c5564298">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66422edb2874e8da8a037250be8930f0"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BE5B13-E4DC-44E2-BF81-EE0DC7CFF2BB}">
  <ds:schemaRefs>
    <ds:schemaRef ds:uri="http://schemas.microsoft.com/sharepoint/v3/contenttype/forms"/>
  </ds:schemaRefs>
</ds:datastoreItem>
</file>

<file path=customXml/itemProps2.xml><?xml version="1.0" encoding="utf-8"?>
<ds:datastoreItem xmlns:ds="http://schemas.openxmlformats.org/officeDocument/2006/customXml" ds:itemID="{4077CE6D-6B1B-415B-B794-160AF4689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80E31E-4051-4040-A9A4-DEAED1272D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374</TotalTime>
  <Words>1572</Words>
  <Application>Microsoft Office PowerPoint</Application>
  <PresentationFormat>Widescreen</PresentationFormat>
  <Paragraphs>140</Paragraphs>
  <Slides>25</Slides>
  <Notes>1</Notes>
  <HiddenSlides>1</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Calibri Light</vt:lpstr>
      <vt:lpstr>Office Theme</vt:lpstr>
      <vt:lpstr>1_Office Theme</vt:lpstr>
      <vt:lpstr> </vt:lpstr>
      <vt:lpstr>Chapter 2</vt:lpstr>
      <vt:lpstr>Chapter Learning Objectives</vt:lpstr>
      <vt:lpstr>The Relationships Between Business Organizations, Law, and Ethics</vt:lpstr>
      <vt:lpstr>Justice</vt:lpstr>
      <vt:lpstr>Lady Justice</vt:lpstr>
      <vt:lpstr>Law</vt:lpstr>
      <vt:lpstr>The Relationship Between Law and Ethics</vt:lpstr>
      <vt:lpstr>Ethical Decision-Making Regimes: Principles-Based Approach</vt:lpstr>
      <vt:lpstr>Categorical Imperative</vt:lpstr>
      <vt:lpstr>Consequences-Based Approach</vt:lpstr>
      <vt:lpstr>Contract-Based Approach</vt:lpstr>
      <vt:lpstr>Case 2.1: Grimshaw v. Ford Motor Company</vt:lpstr>
      <vt:lpstr>CORPORATE SOCIAL RESPONSIBILTY (C S R)</vt:lpstr>
      <vt:lpstr>Case 2.2: Brooks Brothers Group, Inc. v. Bubbles by Brooks, LLC</vt:lpstr>
      <vt:lpstr>C S R and LITIGATION: Walmart Example</vt:lpstr>
      <vt:lpstr>Challenges and Realities in Business Ethics</vt:lpstr>
      <vt:lpstr>Contents of a Comprehensive Code of Ethics and Conduct</vt:lpstr>
      <vt:lpstr>Common Traits of Effective Value Management</vt:lpstr>
      <vt:lpstr>ETHICAL DECISION MAKING</vt:lpstr>
      <vt:lpstr>Case 2.3: U.S. House of Representatives Staff Report on MF Global Prepared for the Subcommittee on Oversight and Investigations—Committee on Financial Services</vt:lpstr>
      <vt:lpstr>Community-Based Nonprofit and Benefit Corporations</vt:lpstr>
      <vt:lpstr>Accessibility Content: Text Alternatives for Images</vt:lpstr>
      <vt:lpstr>Lady Justice—Text Alternative</vt:lpstr>
      <vt:lpstr>The Relationship Between Law and Ethics—Text Alternative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Gunasundari Kuppan</cp:lastModifiedBy>
  <cp:revision>66</cp:revision>
  <dcterms:created xsi:type="dcterms:W3CDTF">2019-07-25T18:35:04Z</dcterms:created>
  <dcterms:modified xsi:type="dcterms:W3CDTF">2023-01-06T08:52:09Z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