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9"/>
  </p:notesMasterIdLst>
  <p:sldIdLst>
    <p:sldId id="283" r:id="rId5"/>
    <p:sldId id="257" r:id="rId6"/>
    <p:sldId id="258" r:id="rId7"/>
    <p:sldId id="284" r:id="rId8"/>
    <p:sldId id="285" r:id="rId9"/>
    <p:sldId id="261" r:id="rId10"/>
    <p:sldId id="286" r:id="rId11"/>
    <p:sldId id="287" r:id="rId12"/>
    <p:sldId id="288" r:id="rId13"/>
    <p:sldId id="289" r:id="rId14"/>
    <p:sldId id="291" r:id="rId15"/>
    <p:sldId id="290" r:id="rId16"/>
    <p:sldId id="292" r:id="rId17"/>
    <p:sldId id="293" r:id="rId18"/>
    <p:sldId id="294" r:id="rId19"/>
    <p:sldId id="301" r:id="rId20"/>
    <p:sldId id="295" r:id="rId21"/>
    <p:sldId id="296" r:id="rId22"/>
    <p:sldId id="297" r:id="rId23"/>
    <p:sldId id="298" r:id="rId24"/>
    <p:sldId id="299" r:id="rId25"/>
    <p:sldId id="300" r:id="rId26"/>
    <p:sldId id="282" r:id="rId27"/>
    <p:sldId id="30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Content" id="{A14173E8-73FC-4903-85B3-64ED691D4574}">
          <p14:sldIdLst>
            <p14:sldId id="283"/>
            <p14:sldId id="257"/>
            <p14:sldId id="258"/>
            <p14:sldId id="284"/>
            <p14:sldId id="285"/>
            <p14:sldId id="261"/>
            <p14:sldId id="286"/>
            <p14:sldId id="287"/>
            <p14:sldId id="288"/>
            <p14:sldId id="289"/>
            <p14:sldId id="291"/>
            <p14:sldId id="290"/>
            <p14:sldId id="292"/>
            <p14:sldId id="293"/>
            <p14:sldId id="294"/>
            <p14:sldId id="301"/>
            <p14:sldId id="295"/>
            <p14:sldId id="296"/>
            <p14:sldId id="297"/>
            <p14:sldId id="298"/>
            <p14:sldId id="299"/>
            <p14:sldId id="300"/>
            <p14:sldId id="282"/>
            <p14:sldId id="30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A0ACD8-8E83-487C-8C45-46FBA998DCFD}" v="26" dt="2022-06-15T16:57:33.6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041" autoAdjust="0"/>
    <p:restoredTop sz="93792" autoAdjust="0"/>
  </p:normalViewPr>
  <p:slideViewPr>
    <p:cSldViewPr snapToGrid="0">
      <p:cViewPr varScale="1">
        <p:scale>
          <a:sx n="66" d="100"/>
          <a:sy n="66" d="100"/>
        </p:scale>
        <p:origin x="492" y="6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206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BFCEDC-C3B8-4FB4-A58C-B830C6DC6DEA}" type="datetimeFigureOut">
              <a:rPr lang="en-US" smtClean="0"/>
              <a:t>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170635-2485-4C70-AF02-3CE7F6297ED0}" type="slidenum">
              <a:rPr lang="en-US" smtClean="0"/>
              <a:t>‹#›</a:t>
            </a:fld>
            <a:endParaRPr lang="en-US"/>
          </a:p>
        </p:txBody>
      </p:sp>
    </p:spTree>
    <p:extLst>
      <p:ext uri="{BB962C8B-B14F-4D97-AF65-F5344CB8AC3E}">
        <p14:creationId xmlns:p14="http://schemas.microsoft.com/office/powerpoint/2010/main" val="2244123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170635-2485-4C70-AF02-3CE7F6297ED0}" type="slidenum">
              <a:rPr lang="en-US" smtClean="0"/>
              <a:t>2</a:t>
            </a:fld>
            <a:endParaRPr lang="en-US"/>
          </a:p>
        </p:txBody>
      </p:sp>
    </p:spTree>
    <p:extLst>
      <p:ext uri="{BB962C8B-B14F-4D97-AF65-F5344CB8AC3E}">
        <p14:creationId xmlns:p14="http://schemas.microsoft.com/office/powerpoint/2010/main" val="979547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a:xfrm>
            <a:off x="10048460" y="6356351"/>
            <a:ext cx="1374913" cy="365124"/>
          </a:xfrm>
        </p:spPr>
        <p:txBody>
          <a:bodyPr/>
          <a:lstStyle/>
          <a:p>
            <a:fld id="{188B8A88-9DFF-4215-91ED-9F3869CDCD8B}" type="slidenum">
              <a:rPr lang="en-US" smtClean="0"/>
              <a:t>‹#›</a:t>
            </a:fld>
            <a:endParaRPr lang="en-US"/>
          </a:p>
        </p:txBody>
      </p:sp>
      <p:sp>
        <p:nvSpPr>
          <p:cNvPr id="8" name="Footer Placeholder 6">
            <a:extLst>
              <a:ext uri="{FF2B5EF4-FFF2-40B4-BE49-F238E27FC236}">
                <a16:creationId xmlns:a16="http://schemas.microsoft.com/office/drawing/2014/main" id="{E515702B-C617-4BA2-8C15-DBB0631C92EE}"/>
              </a:ext>
            </a:extLst>
          </p:cNvPr>
          <p:cNvSpPr>
            <a:spLocks noGrp="1"/>
          </p:cNvSpPr>
          <p:nvPr>
            <p:ph type="ftr" sz="quarter" idx="3"/>
          </p:nvPr>
        </p:nvSpPr>
        <p:spPr>
          <a:xfrm>
            <a:off x="1646581" y="6356349"/>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Copyright © 2024 McGraw Hill.  All rights reserved.  No reproduction or distribution without prior written consent of McGraw Hill.</a:t>
            </a:r>
          </a:p>
        </p:txBody>
      </p:sp>
    </p:spTree>
    <p:extLst>
      <p:ext uri="{BB962C8B-B14F-4D97-AF65-F5344CB8AC3E}">
        <p14:creationId xmlns:p14="http://schemas.microsoft.com/office/powerpoint/2010/main" val="923858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10227364" y="6356351"/>
            <a:ext cx="1196009" cy="362502"/>
          </a:xfrm>
        </p:spPr>
        <p:txBody>
          <a:bodyPr/>
          <a:lstStyle/>
          <a:p>
            <a:fld id="{188B8A88-9DFF-4215-91ED-9F3869CDCD8B}" type="slidenum">
              <a:rPr lang="en-US" smtClean="0"/>
              <a:t>‹#›</a:t>
            </a:fld>
            <a:endParaRPr lang="en-US"/>
          </a:p>
        </p:txBody>
      </p:sp>
      <p:sp>
        <p:nvSpPr>
          <p:cNvPr id="7" name="Footer Placeholder 6">
            <a:extLst>
              <a:ext uri="{FF2B5EF4-FFF2-40B4-BE49-F238E27FC236}">
                <a16:creationId xmlns:a16="http://schemas.microsoft.com/office/drawing/2014/main" id="{C29129A0-2593-4077-8330-AE26C683015B}"/>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Copyright © 2024 McGraw Hill.  All rights reserved.  No reproduction or distribution without prior written consent of McGraw Hill.</a:t>
            </a:r>
          </a:p>
        </p:txBody>
      </p:sp>
    </p:spTree>
    <p:extLst>
      <p:ext uri="{BB962C8B-B14F-4D97-AF65-F5344CB8AC3E}">
        <p14:creationId xmlns:p14="http://schemas.microsoft.com/office/powerpoint/2010/main" val="3676248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10157790" y="6356350"/>
            <a:ext cx="1265583" cy="352563"/>
          </a:xfrm>
        </p:spPr>
        <p:txBody>
          <a:bodyPr/>
          <a:lstStyle/>
          <a:p>
            <a:fld id="{188B8A88-9DFF-4215-91ED-9F3869CDCD8B}" type="slidenum">
              <a:rPr lang="en-US" smtClean="0"/>
              <a:t>‹#›</a:t>
            </a:fld>
            <a:endParaRPr lang="en-US"/>
          </a:p>
        </p:txBody>
      </p:sp>
      <p:sp>
        <p:nvSpPr>
          <p:cNvPr id="7" name="Footer Placeholder 6">
            <a:extLst>
              <a:ext uri="{FF2B5EF4-FFF2-40B4-BE49-F238E27FC236}">
                <a16:creationId xmlns:a16="http://schemas.microsoft.com/office/drawing/2014/main" id="{C36BEA43-3CB8-47D4-8367-D83B0C0D6C17}"/>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Copyright © 2024 McGraw Hill.  All rights reserved.  No reproduction or distribution without prior written consent of McGraw Hill.</a:t>
            </a:r>
          </a:p>
        </p:txBody>
      </p:sp>
    </p:spTree>
    <p:extLst>
      <p:ext uri="{BB962C8B-B14F-4D97-AF65-F5344CB8AC3E}">
        <p14:creationId xmlns:p14="http://schemas.microsoft.com/office/powerpoint/2010/main" val="13006033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a:xfrm>
            <a:off x="10812544" y="6356350"/>
            <a:ext cx="541256" cy="365125"/>
          </a:xfrm>
          <a:prstGeom prst="rect">
            <a:avLst/>
          </a:prstGeom>
        </p:spPr>
        <p:txBody>
          <a:bodyPr/>
          <a:lstStyle/>
          <a:p>
            <a:fld id="{188B8A88-9DFF-4215-91ED-9F3869CDCD8B}" type="slidenum">
              <a:rPr lang="en-US" smtClean="0"/>
              <a:t>‹#›</a:t>
            </a:fld>
            <a:endParaRPr lang="en-US"/>
          </a:p>
        </p:txBody>
      </p:sp>
      <p:sp>
        <p:nvSpPr>
          <p:cNvPr id="8" name="Content Placeholder 7">
            <a:extLst>
              <a:ext uri="{FF2B5EF4-FFF2-40B4-BE49-F238E27FC236}">
                <a16:creationId xmlns:a16="http://schemas.microsoft.com/office/drawing/2014/main" id="{F666A86A-D26A-45F5-9F0B-76E9E7A2BE03}"/>
              </a:ext>
            </a:extLst>
          </p:cNvPr>
          <p:cNvSpPr>
            <a:spLocks noGrp="1"/>
          </p:cNvSpPr>
          <p:nvPr>
            <p:ph sz="quarter" idx="13"/>
          </p:nvPr>
        </p:nvSpPr>
        <p:spPr>
          <a:xfrm>
            <a:off x="3959225" y="5649913"/>
            <a:ext cx="5132388" cy="534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a:extLst>
              <a:ext uri="{FF2B5EF4-FFF2-40B4-BE49-F238E27FC236}">
                <a16:creationId xmlns:a16="http://schemas.microsoft.com/office/drawing/2014/main" id="{FA2750FF-8436-4C04-A1D0-06531FEA8B89}"/>
              </a:ext>
            </a:extLst>
          </p:cNvPr>
          <p:cNvSpPr>
            <a:spLocks noGrp="1"/>
          </p:cNvSpPr>
          <p:nvPr>
            <p:ph type="ftr" sz="quarter" idx="3"/>
          </p:nvPr>
        </p:nvSpPr>
        <p:spPr>
          <a:xfrm>
            <a:off x="1524000"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3410298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10217426" y="6354279"/>
            <a:ext cx="1136374" cy="324817"/>
          </a:xfrm>
        </p:spPr>
        <p:txBody>
          <a:bodyPr/>
          <a:lstStyle/>
          <a:p>
            <a:fld id="{188B8A88-9DFF-4215-91ED-9F3869CDCD8B}" type="slidenum">
              <a:rPr lang="en-US" smtClean="0"/>
              <a:t>‹#›</a:t>
            </a:fld>
            <a:endParaRPr lang="en-US"/>
          </a:p>
        </p:txBody>
      </p:sp>
      <p:sp>
        <p:nvSpPr>
          <p:cNvPr id="7" name="Footer Placeholder 6">
            <a:extLst>
              <a:ext uri="{FF2B5EF4-FFF2-40B4-BE49-F238E27FC236}">
                <a16:creationId xmlns:a16="http://schemas.microsoft.com/office/drawing/2014/main" id="{D5AA7099-C354-44ED-AD5D-8E61FFCE04A0}"/>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Copyright © 2024 McGraw Hill.  All rights reserved.  No reproduction or distribution without prior written consent of McGraw Hill.</a:t>
            </a:r>
          </a:p>
        </p:txBody>
      </p:sp>
    </p:spTree>
    <p:extLst>
      <p:ext uri="{BB962C8B-B14F-4D97-AF65-F5344CB8AC3E}">
        <p14:creationId xmlns:p14="http://schemas.microsoft.com/office/powerpoint/2010/main" val="1342407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10217426" y="6356351"/>
            <a:ext cx="1205948" cy="322746"/>
          </a:xfrm>
        </p:spPr>
        <p:txBody>
          <a:bodyPr/>
          <a:lstStyle/>
          <a:p>
            <a:fld id="{188B8A88-9DFF-4215-91ED-9F3869CDCD8B}" type="slidenum">
              <a:rPr lang="en-US" smtClean="0"/>
              <a:t>‹#›</a:t>
            </a:fld>
            <a:endParaRPr lang="en-US"/>
          </a:p>
        </p:txBody>
      </p:sp>
      <p:sp>
        <p:nvSpPr>
          <p:cNvPr id="7" name="Footer Placeholder 6">
            <a:extLst>
              <a:ext uri="{FF2B5EF4-FFF2-40B4-BE49-F238E27FC236}">
                <a16:creationId xmlns:a16="http://schemas.microsoft.com/office/drawing/2014/main" id="{B5850A16-552C-450C-A5AA-7962BCCF3757}"/>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Copyright © 2024 McGraw Hill.  All rights reserved.  No reproduction or distribution without prior written consent of McGraw Hill.</a:t>
            </a:r>
          </a:p>
        </p:txBody>
      </p:sp>
    </p:spTree>
    <p:extLst>
      <p:ext uri="{BB962C8B-B14F-4D97-AF65-F5344CB8AC3E}">
        <p14:creationId xmlns:p14="http://schemas.microsoft.com/office/powerpoint/2010/main" val="489466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10088216" y="6356351"/>
            <a:ext cx="1335157" cy="362502"/>
          </a:xfrm>
        </p:spPr>
        <p:txBody>
          <a:bodyPr/>
          <a:lstStyle/>
          <a:p>
            <a:fld id="{188B8A88-9DFF-4215-91ED-9F3869CDCD8B}" type="slidenum">
              <a:rPr lang="en-US" smtClean="0"/>
              <a:t>‹#›</a:t>
            </a:fld>
            <a:endParaRPr lang="en-US"/>
          </a:p>
        </p:txBody>
      </p:sp>
      <p:sp>
        <p:nvSpPr>
          <p:cNvPr id="8" name="Footer Placeholder 6">
            <a:extLst>
              <a:ext uri="{FF2B5EF4-FFF2-40B4-BE49-F238E27FC236}">
                <a16:creationId xmlns:a16="http://schemas.microsoft.com/office/drawing/2014/main" id="{DEBA9A77-1C83-4A8D-B72B-9811A44E27DA}"/>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Copyright © 2024 McGraw Hill.  All rights reserved.  No reproduction or distribution without prior written consent of McGraw Hill.</a:t>
            </a:r>
          </a:p>
        </p:txBody>
      </p:sp>
    </p:spTree>
    <p:extLst>
      <p:ext uri="{BB962C8B-B14F-4D97-AF65-F5344CB8AC3E}">
        <p14:creationId xmlns:p14="http://schemas.microsoft.com/office/powerpoint/2010/main" val="3710772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10267122" y="6356351"/>
            <a:ext cx="1156252" cy="342624"/>
          </a:xfrm>
        </p:spPr>
        <p:txBody>
          <a:bodyPr/>
          <a:lstStyle/>
          <a:p>
            <a:fld id="{188B8A88-9DFF-4215-91ED-9F3869CDCD8B}" type="slidenum">
              <a:rPr lang="en-US" smtClean="0"/>
              <a:t>‹#›</a:t>
            </a:fld>
            <a:endParaRPr lang="en-US"/>
          </a:p>
        </p:txBody>
      </p:sp>
      <p:sp>
        <p:nvSpPr>
          <p:cNvPr id="10" name="Footer Placeholder 6">
            <a:extLst>
              <a:ext uri="{FF2B5EF4-FFF2-40B4-BE49-F238E27FC236}">
                <a16:creationId xmlns:a16="http://schemas.microsoft.com/office/drawing/2014/main" id="{24EF96F2-BDF5-4169-8D44-1BEFD98B224B}"/>
              </a:ext>
            </a:extLst>
          </p:cNvPr>
          <p:cNvSpPr>
            <a:spLocks noGrp="1"/>
          </p:cNvSpPr>
          <p:nvPr>
            <p:ph type="ftr" sz="quarter" idx="1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Copyright © 2024 McGraw Hill.  All rights reserved.  No reproduction or distribution without prior written consent of McGraw Hill.</a:t>
            </a:r>
          </a:p>
        </p:txBody>
      </p:sp>
    </p:spTree>
    <p:extLst>
      <p:ext uri="{BB962C8B-B14F-4D97-AF65-F5344CB8AC3E}">
        <p14:creationId xmlns:p14="http://schemas.microsoft.com/office/powerpoint/2010/main" val="318022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10535478" y="6356350"/>
            <a:ext cx="887896" cy="312807"/>
          </a:xfrm>
        </p:spPr>
        <p:txBody>
          <a:bodyPr/>
          <a:lstStyle/>
          <a:p>
            <a:fld id="{188B8A88-9DFF-4215-91ED-9F3869CDCD8B}" type="slidenum">
              <a:rPr lang="en-US" smtClean="0"/>
              <a:t>‹#›</a:t>
            </a:fld>
            <a:endParaRPr lang="en-US"/>
          </a:p>
        </p:txBody>
      </p:sp>
      <p:sp>
        <p:nvSpPr>
          <p:cNvPr id="6" name="Footer Placeholder 6">
            <a:extLst>
              <a:ext uri="{FF2B5EF4-FFF2-40B4-BE49-F238E27FC236}">
                <a16:creationId xmlns:a16="http://schemas.microsoft.com/office/drawing/2014/main" id="{BC7C91BA-EB5C-4184-9CAF-8DE84EDFDD1A}"/>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Copyright © 2024 McGraw Hill.  All rights reserved.  No reproduction or distribution without prior written consent of McGraw Hill.</a:t>
            </a:r>
          </a:p>
        </p:txBody>
      </p:sp>
    </p:spTree>
    <p:extLst>
      <p:ext uri="{BB962C8B-B14F-4D97-AF65-F5344CB8AC3E}">
        <p14:creationId xmlns:p14="http://schemas.microsoft.com/office/powerpoint/2010/main" val="2765275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10147852" y="6356351"/>
            <a:ext cx="1275522" cy="322746"/>
          </a:xfrm>
        </p:spPr>
        <p:txBody>
          <a:bodyPr/>
          <a:lstStyle/>
          <a:p>
            <a:fld id="{188B8A88-9DFF-4215-91ED-9F3869CDCD8B}" type="slidenum">
              <a:rPr lang="en-US" smtClean="0"/>
              <a:t>‹#›</a:t>
            </a:fld>
            <a:endParaRPr lang="en-US"/>
          </a:p>
        </p:txBody>
      </p:sp>
      <p:sp>
        <p:nvSpPr>
          <p:cNvPr id="5" name="Footer Placeholder 6">
            <a:extLst>
              <a:ext uri="{FF2B5EF4-FFF2-40B4-BE49-F238E27FC236}">
                <a16:creationId xmlns:a16="http://schemas.microsoft.com/office/drawing/2014/main" id="{6604DB37-5536-4113-AC8C-5A3F9D7EA04B}"/>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Copyright © 2024 McGraw Hill.  All rights reserved.  No reproduction or distribution without prior written consent of McGraw Hill.</a:t>
            </a:r>
          </a:p>
        </p:txBody>
      </p:sp>
    </p:spTree>
    <p:extLst>
      <p:ext uri="{BB962C8B-B14F-4D97-AF65-F5344CB8AC3E}">
        <p14:creationId xmlns:p14="http://schemas.microsoft.com/office/powerpoint/2010/main" val="2074269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10058400" y="6356351"/>
            <a:ext cx="1364974" cy="342624"/>
          </a:xfrm>
        </p:spPr>
        <p:txBody>
          <a:bodyPr/>
          <a:lstStyle/>
          <a:p>
            <a:fld id="{188B8A88-9DFF-4215-91ED-9F3869CDCD8B}" type="slidenum">
              <a:rPr lang="en-US" smtClean="0"/>
              <a:t>‹#›</a:t>
            </a:fld>
            <a:endParaRPr lang="en-US"/>
          </a:p>
        </p:txBody>
      </p:sp>
      <p:sp>
        <p:nvSpPr>
          <p:cNvPr id="8" name="Footer Placeholder 6">
            <a:extLst>
              <a:ext uri="{FF2B5EF4-FFF2-40B4-BE49-F238E27FC236}">
                <a16:creationId xmlns:a16="http://schemas.microsoft.com/office/drawing/2014/main" id="{A3D71486-DC81-4F3A-AC9A-54D48579790B}"/>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Copyright © 2024 McGraw Hill.  All rights reserved.  No reproduction or distribution without prior written consent of McGraw Hill.</a:t>
            </a:r>
          </a:p>
        </p:txBody>
      </p:sp>
    </p:spTree>
    <p:extLst>
      <p:ext uri="{BB962C8B-B14F-4D97-AF65-F5344CB8AC3E}">
        <p14:creationId xmlns:p14="http://schemas.microsoft.com/office/powerpoint/2010/main" val="2690406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10068338" y="6356350"/>
            <a:ext cx="1355035" cy="392320"/>
          </a:xfrm>
        </p:spPr>
        <p:txBody>
          <a:bodyPr/>
          <a:lstStyle/>
          <a:p>
            <a:fld id="{188B8A88-9DFF-4215-91ED-9F3869CDCD8B}" type="slidenum">
              <a:rPr lang="en-US" smtClean="0"/>
              <a:t>‹#›</a:t>
            </a:fld>
            <a:endParaRPr lang="en-US"/>
          </a:p>
        </p:txBody>
      </p:sp>
      <p:sp>
        <p:nvSpPr>
          <p:cNvPr id="8" name="Footer Placeholder 6">
            <a:extLst>
              <a:ext uri="{FF2B5EF4-FFF2-40B4-BE49-F238E27FC236}">
                <a16:creationId xmlns:a16="http://schemas.microsoft.com/office/drawing/2014/main" id="{E2AB7E10-94D2-4257-82CF-52D95A07DDF8}"/>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Copyright © 2024 McGraw Hill.  All rights reserved.  No reproduction or distribution without prior written consent of McGraw Hill.</a:t>
            </a:r>
          </a:p>
        </p:txBody>
      </p:sp>
    </p:spTree>
    <p:extLst>
      <p:ext uri="{BB962C8B-B14F-4D97-AF65-F5344CB8AC3E}">
        <p14:creationId xmlns:p14="http://schemas.microsoft.com/office/powerpoint/2010/main" val="46459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9690652" y="6356350"/>
            <a:ext cx="173272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8B8A88-9DFF-4215-91ED-9F3869CDCD8B}" type="slidenum">
              <a:rPr lang="en-US" smtClean="0"/>
              <a:t>‹#›</a:t>
            </a:fld>
            <a:endParaRPr lang="en-US"/>
          </a:p>
        </p:txBody>
      </p:sp>
      <p:sp>
        <p:nvSpPr>
          <p:cNvPr id="7" name="Footer Placeholder 6">
            <a:extLst>
              <a:ext uri="{FF2B5EF4-FFF2-40B4-BE49-F238E27FC236}">
                <a16:creationId xmlns:a16="http://schemas.microsoft.com/office/drawing/2014/main" id="{42F8FE82-E0FA-439B-8CE7-54F8269069CC}"/>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750610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hidden="1">
            <a:extLst>
              <a:ext uri="{FF2B5EF4-FFF2-40B4-BE49-F238E27FC236}">
                <a16:creationId xmlns:a16="http://schemas.microsoft.com/office/drawing/2014/main" id="{EB419AD1-91C6-4926-A7F7-726CB8277624}"/>
              </a:ext>
            </a:extLst>
          </p:cNvPr>
          <p:cNvSpPr>
            <a:spLocks noGrp="1"/>
          </p:cNvSpPr>
          <p:nvPr>
            <p:ph type="ctrTitle"/>
          </p:nvPr>
        </p:nvSpPr>
        <p:spPr/>
        <p:txBody>
          <a:bodyPr/>
          <a:lstStyle/>
          <a:p>
            <a:r>
              <a:rPr lang="en-US" noProof="0" dirty="0"/>
              <a:t> </a:t>
            </a:r>
          </a:p>
        </p:txBody>
      </p:sp>
      <p:sp>
        <p:nvSpPr>
          <p:cNvPr id="7" name="Footer Placeholder 6">
            <a:extLst>
              <a:ext uri="{FF2B5EF4-FFF2-40B4-BE49-F238E27FC236}">
                <a16:creationId xmlns:a16="http://schemas.microsoft.com/office/drawing/2014/main" id="{6BB29038-0A0F-45BC-A901-2D1FD1F6013D}"/>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pic>
        <p:nvPicPr>
          <p:cNvPr id="6" name="Picture 5">
            <a:extLst>
              <a:ext uri="{FF2B5EF4-FFF2-40B4-BE49-F238E27FC236}">
                <a16:creationId xmlns:a16="http://schemas.microsoft.com/office/drawing/2014/main" id="{6CC56760-5BAD-B015-92AA-B72B66C3739D}"/>
              </a:ext>
            </a:extLst>
          </p:cNvPr>
          <p:cNvPicPr>
            <a:picLocks noChangeAspect="1"/>
          </p:cNvPicPr>
          <p:nvPr/>
        </p:nvPicPr>
        <p:blipFill>
          <a:blip r:embed="rId2"/>
          <a:stretch>
            <a:fillRect/>
          </a:stretch>
        </p:blipFill>
        <p:spPr>
          <a:xfrm>
            <a:off x="3789811" y="537029"/>
            <a:ext cx="4612377" cy="5783942"/>
          </a:xfrm>
          <a:prstGeom prst="rect">
            <a:avLst/>
          </a:prstGeom>
        </p:spPr>
      </p:pic>
    </p:spTree>
    <p:extLst>
      <p:ext uri="{BB962C8B-B14F-4D97-AF65-F5344CB8AC3E}">
        <p14:creationId xmlns:p14="http://schemas.microsoft.com/office/powerpoint/2010/main" val="736416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BB7B1-E5B1-40C8-9FFB-790C943803EC}"/>
              </a:ext>
            </a:extLst>
          </p:cNvPr>
          <p:cNvSpPr>
            <a:spLocks noGrp="1"/>
          </p:cNvSpPr>
          <p:nvPr>
            <p:ph type="title"/>
          </p:nvPr>
        </p:nvSpPr>
        <p:spPr/>
        <p:txBody>
          <a:bodyPr/>
          <a:lstStyle/>
          <a:p>
            <a:pPr algn="ctr"/>
            <a:r>
              <a:rPr lang="en-US" b="1" dirty="0"/>
              <a:t>The World Court</a:t>
            </a:r>
          </a:p>
        </p:txBody>
      </p:sp>
      <p:pic>
        <p:nvPicPr>
          <p:cNvPr id="7" name="Content Placeholder 6">
            <a:extLst>
              <a:ext uri="{FF2B5EF4-FFF2-40B4-BE49-F238E27FC236}">
                <a16:creationId xmlns:a16="http://schemas.microsoft.com/office/drawing/2014/main" id="{A8954CE1-E24C-44BD-8008-76F4431E302B}"/>
              </a:ext>
            </a:extLst>
          </p:cNvPr>
          <p:cNvPicPr>
            <a:picLocks noGrp="1" noChangeAspect="1"/>
          </p:cNvPicPr>
          <p:nvPr>
            <p:ph idx="1"/>
          </p:nvPr>
        </p:nvPicPr>
        <p:blipFill>
          <a:blip r:embed="rId2"/>
          <a:stretch>
            <a:fillRect/>
          </a:stretch>
        </p:blipFill>
        <p:spPr>
          <a:xfrm>
            <a:off x="3643312" y="1924844"/>
            <a:ext cx="4905375" cy="4152900"/>
          </a:xfrm>
        </p:spPr>
      </p:pic>
      <p:sp>
        <p:nvSpPr>
          <p:cNvPr id="4" name="Slide Number Placeholder 3">
            <a:extLst>
              <a:ext uri="{FF2B5EF4-FFF2-40B4-BE49-F238E27FC236}">
                <a16:creationId xmlns:a16="http://schemas.microsoft.com/office/drawing/2014/main" id="{1512B37C-D583-4262-A5E6-B198F003BF23}"/>
              </a:ext>
            </a:extLst>
          </p:cNvPr>
          <p:cNvSpPr>
            <a:spLocks noGrp="1"/>
          </p:cNvSpPr>
          <p:nvPr>
            <p:ph type="sldNum" sz="quarter" idx="12"/>
          </p:nvPr>
        </p:nvSpPr>
        <p:spPr/>
        <p:txBody>
          <a:bodyPr/>
          <a:lstStyle/>
          <a:p>
            <a:fld id="{188B8A88-9DFF-4215-91ED-9F3869CDCD8B}" type="slidenum">
              <a:rPr lang="en-US" smtClean="0"/>
              <a:t>10</a:t>
            </a:fld>
            <a:endParaRPr lang="en-US"/>
          </a:p>
        </p:txBody>
      </p:sp>
      <p:sp>
        <p:nvSpPr>
          <p:cNvPr id="5" name="Footer Placeholder 4">
            <a:extLst>
              <a:ext uri="{FF2B5EF4-FFF2-40B4-BE49-F238E27FC236}">
                <a16:creationId xmlns:a16="http://schemas.microsoft.com/office/drawing/2014/main" id="{CF48A78F-EE3F-4425-983D-94A3E5F5EABB}"/>
              </a:ext>
            </a:extLst>
          </p:cNvPr>
          <p:cNvSpPr>
            <a:spLocks noGrp="1"/>
          </p:cNvSpPr>
          <p:nvPr>
            <p:ph type="ftr" sz="quarter" idx="3"/>
          </p:nvPr>
        </p:nvSpPr>
        <p:spPr/>
        <p:txBody>
          <a:body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394599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43194-1ED7-4A61-B87A-B4CF39FF5845}"/>
              </a:ext>
            </a:extLst>
          </p:cNvPr>
          <p:cNvSpPr>
            <a:spLocks noGrp="1"/>
          </p:cNvSpPr>
          <p:nvPr>
            <p:ph type="title"/>
          </p:nvPr>
        </p:nvSpPr>
        <p:spPr>
          <a:xfrm>
            <a:off x="838200" y="415925"/>
            <a:ext cx="10515600" cy="1325563"/>
          </a:xfrm>
        </p:spPr>
        <p:txBody>
          <a:bodyPr/>
          <a:lstStyle/>
          <a:p>
            <a:pPr algn="ctr"/>
            <a:r>
              <a:rPr lang="en-US" b="1" dirty="0"/>
              <a:t>Sovereign Immunity</a:t>
            </a:r>
          </a:p>
        </p:txBody>
      </p:sp>
      <p:sp>
        <p:nvSpPr>
          <p:cNvPr id="3" name="Content Placeholder 2">
            <a:extLst>
              <a:ext uri="{FF2B5EF4-FFF2-40B4-BE49-F238E27FC236}">
                <a16:creationId xmlns:a16="http://schemas.microsoft.com/office/drawing/2014/main" id="{123AC781-75A0-45C0-AFFB-6230B5BC5FB3}"/>
              </a:ext>
            </a:extLst>
          </p:cNvPr>
          <p:cNvSpPr>
            <a:spLocks noGrp="1"/>
          </p:cNvSpPr>
          <p:nvPr>
            <p:ph idx="1"/>
          </p:nvPr>
        </p:nvSpPr>
        <p:spPr/>
        <p:txBody>
          <a:bodyPr/>
          <a:lstStyle/>
          <a:p>
            <a:r>
              <a:rPr lang="en-US" dirty="0"/>
              <a:t>One of the oldest doctrines of international law.</a:t>
            </a:r>
          </a:p>
          <a:p>
            <a:r>
              <a:rPr lang="en-US" dirty="0"/>
              <a:t>National governments are exempt from jurisdiction by other nations’ courts.</a:t>
            </a:r>
          </a:p>
          <a:p>
            <a:r>
              <a:rPr lang="en-US" dirty="0"/>
              <a:t>Foreign Sovereign Immunities Act (FSIA) is a federal statute that explicitly prohibits U.S. courts from rendering judicial actions against foreign nations or their government officials unless (1) the foreign nation has waived its immunity explicitly or by implication (2) the foreign nation is engaged in some commercial enterprise on U.S. soil, or (3) the foreign nation’s actions have a direct effect on U.S. interests.</a:t>
            </a:r>
          </a:p>
        </p:txBody>
      </p:sp>
      <p:sp>
        <p:nvSpPr>
          <p:cNvPr id="4" name="Slide Number Placeholder 3">
            <a:extLst>
              <a:ext uri="{FF2B5EF4-FFF2-40B4-BE49-F238E27FC236}">
                <a16:creationId xmlns:a16="http://schemas.microsoft.com/office/drawing/2014/main" id="{D1D4010A-83CF-4946-A3D2-ADCDEE6057BB}"/>
              </a:ext>
            </a:extLst>
          </p:cNvPr>
          <p:cNvSpPr>
            <a:spLocks noGrp="1"/>
          </p:cNvSpPr>
          <p:nvPr>
            <p:ph type="sldNum" sz="quarter" idx="12"/>
          </p:nvPr>
        </p:nvSpPr>
        <p:spPr/>
        <p:txBody>
          <a:bodyPr/>
          <a:lstStyle/>
          <a:p>
            <a:fld id="{188B8A88-9DFF-4215-91ED-9F3869CDCD8B}" type="slidenum">
              <a:rPr lang="en-US" smtClean="0"/>
              <a:t>11</a:t>
            </a:fld>
            <a:endParaRPr lang="en-US"/>
          </a:p>
        </p:txBody>
      </p:sp>
      <p:sp>
        <p:nvSpPr>
          <p:cNvPr id="5" name="Footer Placeholder 4">
            <a:extLst>
              <a:ext uri="{FF2B5EF4-FFF2-40B4-BE49-F238E27FC236}">
                <a16:creationId xmlns:a16="http://schemas.microsoft.com/office/drawing/2014/main" id="{51DF6FA4-B5C9-4B46-B6C3-FA8D08DD9989}"/>
              </a:ext>
            </a:extLst>
          </p:cNvPr>
          <p:cNvSpPr>
            <a:spLocks noGrp="1"/>
          </p:cNvSpPr>
          <p:nvPr>
            <p:ph type="ftr" sz="quarter" idx="3"/>
          </p:nvPr>
        </p:nvSpPr>
        <p:spPr/>
        <p:txBody>
          <a:body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932128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F1AC0-65E2-4F3B-87A8-F5C408BD91A5}"/>
              </a:ext>
            </a:extLst>
          </p:cNvPr>
          <p:cNvSpPr>
            <a:spLocks noGrp="1"/>
          </p:cNvSpPr>
          <p:nvPr>
            <p:ph type="title"/>
          </p:nvPr>
        </p:nvSpPr>
        <p:spPr/>
        <p:txBody>
          <a:bodyPr/>
          <a:lstStyle/>
          <a:p>
            <a:pPr algn="ctr"/>
            <a:r>
              <a:rPr lang="en-US" b="1" dirty="0"/>
              <a:t>Case 6.1: </a:t>
            </a:r>
            <a:r>
              <a:rPr lang="en-US" b="1" i="1" dirty="0"/>
              <a:t>Butters v. Vance International, Inc.</a:t>
            </a:r>
          </a:p>
        </p:txBody>
      </p:sp>
      <p:sp>
        <p:nvSpPr>
          <p:cNvPr id="3" name="Content Placeholder 2">
            <a:extLst>
              <a:ext uri="{FF2B5EF4-FFF2-40B4-BE49-F238E27FC236}">
                <a16:creationId xmlns:a16="http://schemas.microsoft.com/office/drawing/2014/main" id="{160E2014-3FC2-4F8B-92DC-33691D8FA7E9}"/>
              </a:ext>
            </a:extLst>
          </p:cNvPr>
          <p:cNvSpPr>
            <a:spLocks noGrp="1"/>
          </p:cNvSpPr>
          <p:nvPr>
            <p:ph idx="1"/>
          </p:nvPr>
        </p:nvSpPr>
        <p:spPr/>
        <p:txBody>
          <a:bodyPr/>
          <a:lstStyle/>
          <a:p>
            <a:pPr marL="0" indent="0">
              <a:buNone/>
            </a:pPr>
            <a:r>
              <a:rPr lang="en-US" b="1" dirty="0"/>
              <a:t>HELD</a:t>
            </a:r>
            <a:r>
              <a:rPr lang="en-US" dirty="0"/>
              <a:t>: The court held that Vance (a private employer) was immune from suit pursuant to the FSIA because the Kingdom of Saudi Arabia was responsible for Butters not being promoted and Vance was entitled to derivative immunity because Vance was acting pursuant to orders from officials of the Saudi Arabian government.</a:t>
            </a:r>
          </a:p>
        </p:txBody>
      </p:sp>
      <p:sp>
        <p:nvSpPr>
          <p:cNvPr id="4" name="Slide Number Placeholder 3">
            <a:extLst>
              <a:ext uri="{FF2B5EF4-FFF2-40B4-BE49-F238E27FC236}">
                <a16:creationId xmlns:a16="http://schemas.microsoft.com/office/drawing/2014/main" id="{6BCB0201-1E00-45B8-9AFD-915E51D1C76B}"/>
              </a:ext>
            </a:extLst>
          </p:cNvPr>
          <p:cNvSpPr>
            <a:spLocks noGrp="1"/>
          </p:cNvSpPr>
          <p:nvPr>
            <p:ph type="sldNum" sz="quarter" idx="12"/>
          </p:nvPr>
        </p:nvSpPr>
        <p:spPr/>
        <p:txBody>
          <a:bodyPr/>
          <a:lstStyle/>
          <a:p>
            <a:fld id="{188B8A88-9DFF-4215-91ED-9F3869CDCD8B}" type="slidenum">
              <a:rPr lang="en-US" smtClean="0"/>
              <a:t>12</a:t>
            </a:fld>
            <a:endParaRPr lang="en-US"/>
          </a:p>
        </p:txBody>
      </p:sp>
      <p:sp>
        <p:nvSpPr>
          <p:cNvPr id="5" name="Footer Placeholder 4">
            <a:extLst>
              <a:ext uri="{FF2B5EF4-FFF2-40B4-BE49-F238E27FC236}">
                <a16:creationId xmlns:a16="http://schemas.microsoft.com/office/drawing/2014/main" id="{EB850A49-E3D1-438D-8960-7AEBA8C0E831}"/>
              </a:ext>
            </a:extLst>
          </p:cNvPr>
          <p:cNvSpPr>
            <a:spLocks noGrp="1"/>
          </p:cNvSpPr>
          <p:nvPr>
            <p:ph type="ftr" sz="quarter" idx="3"/>
          </p:nvPr>
        </p:nvSpPr>
        <p:spPr/>
        <p:txBody>
          <a:body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3335105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9CAC-FEB8-43E6-AF97-2EBBDB7E4B86}"/>
              </a:ext>
            </a:extLst>
          </p:cNvPr>
          <p:cNvSpPr>
            <a:spLocks noGrp="1"/>
          </p:cNvSpPr>
          <p:nvPr>
            <p:ph type="title"/>
          </p:nvPr>
        </p:nvSpPr>
        <p:spPr/>
        <p:txBody>
          <a:bodyPr/>
          <a:lstStyle/>
          <a:p>
            <a:pPr algn="ctr"/>
            <a:r>
              <a:rPr lang="en-US" b="1" dirty="0"/>
              <a:t>National Legal Systems</a:t>
            </a:r>
          </a:p>
        </p:txBody>
      </p:sp>
      <p:sp>
        <p:nvSpPr>
          <p:cNvPr id="3" name="Content Placeholder 2">
            <a:extLst>
              <a:ext uri="{FF2B5EF4-FFF2-40B4-BE49-F238E27FC236}">
                <a16:creationId xmlns:a16="http://schemas.microsoft.com/office/drawing/2014/main" id="{4622D51A-CE0A-4B05-AA4A-DE3B264AC316}"/>
              </a:ext>
            </a:extLst>
          </p:cNvPr>
          <p:cNvSpPr>
            <a:spLocks noGrp="1"/>
          </p:cNvSpPr>
          <p:nvPr>
            <p:ph idx="1"/>
          </p:nvPr>
        </p:nvSpPr>
        <p:spPr/>
        <p:txBody>
          <a:bodyPr>
            <a:normAutofit fontScale="77500" lnSpcReduction="20000"/>
          </a:bodyPr>
          <a:lstStyle/>
          <a:p>
            <a:r>
              <a:rPr lang="en-US" dirty="0"/>
              <a:t>Civil Law Systems: Countries using civil law systems draw their body of law from the Roman law heritage and are based on systematic written codes.  These countries do not favor the notion of courts filling in statutory gaps.</a:t>
            </a:r>
          </a:p>
          <a:p>
            <a:r>
              <a:rPr lang="en-US" dirty="0"/>
              <a:t>Common Law Systems: These systems are based on historical English common law concepts and legal organizational methods and strongly favor the use of case law rather than legislation/statutes.  Common law systems adhere to the concept of judicial review, whereby a court may strike down a law passed by the legislature if the law is found to violate some other overriding principle of law (such as the U.S. Constitution).</a:t>
            </a:r>
          </a:p>
          <a:p>
            <a:r>
              <a:rPr lang="en-US" dirty="0"/>
              <a:t>Religious Based Legal Systems: Religious-based legal systems are based on religious tenets.  For example, Islamic law is the legal system of several Muslim majority countries.  Islamic law is based on the Qur’an (the sacred text of Islam).  Islamic law is interpreted by religious authorities and carried out by a government body.</a:t>
            </a:r>
          </a:p>
          <a:p>
            <a:r>
              <a:rPr lang="en-US" dirty="0"/>
              <a:t>Mixed legal systems: Mixed legal systems apply a combination of systems.  For example, Saudi Arabia uses an Islamic-based set of laws to regulate the personal conduct of its citizens and a civil law system to regulate business transactions and other areas of law.</a:t>
            </a:r>
          </a:p>
        </p:txBody>
      </p:sp>
      <p:sp>
        <p:nvSpPr>
          <p:cNvPr id="4" name="Slide Number Placeholder 3">
            <a:extLst>
              <a:ext uri="{FF2B5EF4-FFF2-40B4-BE49-F238E27FC236}">
                <a16:creationId xmlns:a16="http://schemas.microsoft.com/office/drawing/2014/main" id="{838F691B-DA2F-4BED-A97C-4EDE86C8304F}"/>
              </a:ext>
            </a:extLst>
          </p:cNvPr>
          <p:cNvSpPr>
            <a:spLocks noGrp="1"/>
          </p:cNvSpPr>
          <p:nvPr>
            <p:ph type="sldNum" sz="quarter" idx="12"/>
          </p:nvPr>
        </p:nvSpPr>
        <p:spPr/>
        <p:txBody>
          <a:bodyPr/>
          <a:lstStyle/>
          <a:p>
            <a:fld id="{188B8A88-9DFF-4215-91ED-9F3869CDCD8B}" type="slidenum">
              <a:rPr lang="en-US" smtClean="0"/>
              <a:t>13</a:t>
            </a:fld>
            <a:endParaRPr lang="en-US"/>
          </a:p>
        </p:txBody>
      </p:sp>
      <p:sp>
        <p:nvSpPr>
          <p:cNvPr id="5" name="Footer Placeholder 4">
            <a:extLst>
              <a:ext uri="{FF2B5EF4-FFF2-40B4-BE49-F238E27FC236}">
                <a16:creationId xmlns:a16="http://schemas.microsoft.com/office/drawing/2014/main" id="{9FE8A6F6-B82D-48F9-9660-C48EFE80E976}"/>
              </a:ext>
            </a:extLst>
          </p:cNvPr>
          <p:cNvSpPr>
            <a:spLocks noGrp="1"/>
          </p:cNvSpPr>
          <p:nvPr>
            <p:ph type="ftr" sz="quarter" idx="3"/>
          </p:nvPr>
        </p:nvSpPr>
        <p:spPr/>
        <p:txBody>
          <a:body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3621933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23EFC-F006-4524-B4B1-D72764F5F773}"/>
              </a:ext>
            </a:extLst>
          </p:cNvPr>
          <p:cNvSpPr>
            <a:spLocks noGrp="1"/>
          </p:cNvSpPr>
          <p:nvPr>
            <p:ph type="title"/>
          </p:nvPr>
        </p:nvSpPr>
        <p:spPr/>
        <p:txBody>
          <a:bodyPr/>
          <a:lstStyle/>
          <a:p>
            <a:pPr algn="ctr"/>
            <a:r>
              <a:rPr lang="en-US" b="1" dirty="0"/>
              <a:t>International Dispute Resolution</a:t>
            </a:r>
          </a:p>
        </p:txBody>
      </p:sp>
      <p:sp>
        <p:nvSpPr>
          <p:cNvPr id="3" name="Content Placeholder 2">
            <a:extLst>
              <a:ext uri="{FF2B5EF4-FFF2-40B4-BE49-F238E27FC236}">
                <a16:creationId xmlns:a16="http://schemas.microsoft.com/office/drawing/2014/main" id="{BE7A24F1-6936-4C2A-AC6F-26CE62E80EFC}"/>
              </a:ext>
            </a:extLst>
          </p:cNvPr>
          <p:cNvSpPr>
            <a:spLocks noGrp="1"/>
          </p:cNvSpPr>
          <p:nvPr>
            <p:ph idx="1"/>
          </p:nvPr>
        </p:nvSpPr>
        <p:spPr/>
        <p:txBody>
          <a:bodyPr>
            <a:normAutofit fontScale="85000" lnSpcReduction="10000"/>
          </a:bodyPr>
          <a:lstStyle/>
          <a:p>
            <a:r>
              <a:rPr lang="en-US" dirty="0"/>
              <a:t>International arbitration occurs when the two parties are of different nationalities or if the subject matter of the dispute involves a state other than the country in which the parties are nationals.</a:t>
            </a:r>
          </a:p>
          <a:p>
            <a:r>
              <a:rPr lang="en-US" dirty="0"/>
              <a:t>International treaties, such as the Convention on the Recognition and Enforcement of Foreign Arbitral Awards, allow for the enforcement of arbitration awards in many major countries, provided that the arbitration is international.</a:t>
            </a:r>
          </a:p>
          <a:p>
            <a:r>
              <a:rPr lang="en-US" dirty="0"/>
              <a:t>Prominent bodies that administer arbitration include the International Chamber of Commerce (ICC’s) International Court of Arbitration in Paris; the London Court of International Arbitration (LCIA), and the American Arbitration Association.</a:t>
            </a:r>
          </a:p>
          <a:p>
            <a:r>
              <a:rPr lang="en-US" dirty="0"/>
              <a:t>The UN Commission on International Trade Law (UNCITRAL) Arbitration Rules bridge the gap for parties who are unwilling to incur the additional expense involved in using the services of an arbitration body and do not want to spend the time to set up their own procedures.</a:t>
            </a:r>
          </a:p>
        </p:txBody>
      </p:sp>
      <p:sp>
        <p:nvSpPr>
          <p:cNvPr id="4" name="Slide Number Placeholder 3">
            <a:extLst>
              <a:ext uri="{FF2B5EF4-FFF2-40B4-BE49-F238E27FC236}">
                <a16:creationId xmlns:a16="http://schemas.microsoft.com/office/drawing/2014/main" id="{A13BD946-78A1-4B2D-9536-249FB89F723A}"/>
              </a:ext>
            </a:extLst>
          </p:cNvPr>
          <p:cNvSpPr>
            <a:spLocks noGrp="1"/>
          </p:cNvSpPr>
          <p:nvPr>
            <p:ph type="sldNum" sz="quarter" idx="12"/>
          </p:nvPr>
        </p:nvSpPr>
        <p:spPr/>
        <p:txBody>
          <a:bodyPr/>
          <a:lstStyle/>
          <a:p>
            <a:fld id="{188B8A88-9DFF-4215-91ED-9F3869CDCD8B}" type="slidenum">
              <a:rPr lang="en-US" smtClean="0"/>
              <a:t>14</a:t>
            </a:fld>
            <a:endParaRPr lang="en-US"/>
          </a:p>
        </p:txBody>
      </p:sp>
      <p:sp>
        <p:nvSpPr>
          <p:cNvPr id="5" name="Footer Placeholder 4">
            <a:extLst>
              <a:ext uri="{FF2B5EF4-FFF2-40B4-BE49-F238E27FC236}">
                <a16:creationId xmlns:a16="http://schemas.microsoft.com/office/drawing/2014/main" id="{CD617261-F556-4330-B373-2F9709C89E76}"/>
              </a:ext>
            </a:extLst>
          </p:cNvPr>
          <p:cNvSpPr>
            <a:spLocks noGrp="1"/>
          </p:cNvSpPr>
          <p:nvPr>
            <p:ph type="ftr" sz="quarter" idx="3"/>
          </p:nvPr>
        </p:nvSpPr>
        <p:spPr/>
        <p:txBody>
          <a:body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3360456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637F6-67EC-40F7-B438-E994DC7CC6C4}"/>
              </a:ext>
            </a:extLst>
          </p:cNvPr>
          <p:cNvSpPr>
            <a:spLocks noGrp="1"/>
          </p:cNvSpPr>
          <p:nvPr>
            <p:ph type="title"/>
          </p:nvPr>
        </p:nvSpPr>
        <p:spPr/>
        <p:txBody>
          <a:bodyPr/>
          <a:lstStyle/>
          <a:p>
            <a:pPr algn="ctr"/>
            <a:r>
              <a:rPr lang="en-US" b="1" dirty="0"/>
              <a:t>WIPO</a:t>
            </a:r>
          </a:p>
        </p:txBody>
      </p:sp>
      <p:sp>
        <p:nvSpPr>
          <p:cNvPr id="3" name="Content Placeholder 2">
            <a:extLst>
              <a:ext uri="{FF2B5EF4-FFF2-40B4-BE49-F238E27FC236}">
                <a16:creationId xmlns:a16="http://schemas.microsoft.com/office/drawing/2014/main" id="{ADAA5F23-1482-42E3-99E4-37BC14B4D7AC}"/>
              </a:ext>
            </a:extLst>
          </p:cNvPr>
          <p:cNvSpPr>
            <a:spLocks noGrp="1"/>
          </p:cNvSpPr>
          <p:nvPr>
            <p:ph idx="1"/>
          </p:nvPr>
        </p:nvSpPr>
        <p:spPr/>
        <p:txBody>
          <a:bodyPr/>
          <a:lstStyle/>
          <a:p>
            <a:r>
              <a:rPr lang="en-US" dirty="0"/>
              <a:t>The World International Property Organization (WIPO) in Geneva, Switzerland created an arbitration center for arbitration related to intellectual property such as patents, trademarks, and copyrights.</a:t>
            </a:r>
          </a:p>
          <a:p>
            <a:r>
              <a:rPr lang="en-US" dirty="0"/>
              <a:t>WIPO lists best practices regarding nomination of arbitrators.</a:t>
            </a:r>
          </a:p>
          <a:p>
            <a:r>
              <a:rPr lang="en-US" dirty="0"/>
              <a:t>WIPO will consider preferences expressed by the parties and has a database of names and detailed qualifications.</a:t>
            </a:r>
          </a:p>
          <a:p>
            <a:r>
              <a:rPr lang="en-US" dirty="0"/>
              <a:t>WIPO rules explicitly cater to multiparty arbitrations.</a:t>
            </a:r>
          </a:p>
        </p:txBody>
      </p:sp>
      <p:sp>
        <p:nvSpPr>
          <p:cNvPr id="4" name="Slide Number Placeholder 3">
            <a:extLst>
              <a:ext uri="{FF2B5EF4-FFF2-40B4-BE49-F238E27FC236}">
                <a16:creationId xmlns:a16="http://schemas.microsoft.com/office/drawing/2014/main" id="{8B36A310-6BD1-484F-AA1B-B46CA2D047A3}"/>
              </a:ext>
            </a:extLst>
          </p:cNvPr>
          <p:cNvSpPr>
            <a:spLocks noGrp="1"/>
          </p:cNvSpPr>
          <p:nvPr>
            <p:ph type="sldNum" sz="quarter" idx="12"/>
          </p:nvPr>
        </p:nvSpPr>
        <p:spPr/>
        <p:txBody>
          <a:bodyPr/>
          <a:lstStyle/>
          <a:p>
            <a:fld id="{188B8A88-9DFF-4215-91ED-9F3869CDCD8B}" type="slidenum">
              <a:rPr lang="en-US" smtClean="0"/>
              <a:t>15</a:t>
            </a:fld>
            <a:endParaRPr lang="en-US"/>
          </a:p>
        </p:txBody>
      </p:sp>
      <p:sp>
        <p:nvSpPr>
          <p:cNvPr id="5" name="Footer Placeholder 4">
            <a:extLst>
              <a:ext uri="{FF2B5EF4-FFF2-40B4-BE49-F238E27FC236}">
                <a16:creationId xmlns:a16="http://schemas.microsoft.com/office/drawing/2014/main" id="{970D7627-59C1-4E41-B52B-D0C753035B88}"/>
              </a:ext>
            </a:extLst>
          </p:cNvPr>
          <p:cNvSpPr>
            <a:spLocks noGrp="1"/>
          </p:cNvSpPr>
          <p:nvPr>
            <p:ph type="ftr" sz="quarter" idx="3"/>
          </p:nvPr>
        </p:nvSpPr>
        <p:spPr/>
        <p:txBody>
          <a:body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3788427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8606E-C411-4E7B-8645-94767DCD4BB8}"/>
              </a:ext>
            </a:extLst>
          </p:cNvPr>
          <p:cNvSpPr>
            <a:spLocks noGrp="1"/>
          </p:cNvSpPr>
          <p:nvPr>
            <p:ph type="title"/>
          </p:nvPr>
        </p:nvSpPr>
        <p:spPr/>
        <p:txBody>
          <a:bodyPr/>
          <a:lstStyle/>
          <a:p>
            <a:pPr algn="ctr"/>
            <a:r>
              <a:rPr lang="en-US" b="1" dirty="0"/>
              <a:t>International Mediation</a:t>
            </a:r>
          </a:p>
        </p:txBody>
      </p:sp>
      <p:sp>
        <p:nvSpPr>
          <p:cNvPr id="3" name="Content Placeholder 2">
            <a:extLst>
              <a:ext uri="{FF2B5EF4-FFF2-40B4-BE49-F238E27FC236}">
                <a16:creationId xmlns:a16="http://schemas.microsoft.com/office/drawing/2014/main" id="{B7FFF378-3C79-42B3-8DA1-D9E28A5E1431}"/>
              </a:ext>
            </a:extLst>
          </p:cNvPr>
          <p:cNvSpPr>
            <a:spLocks noGrp="1"/>
          </p:cNvSpPr>
          <p:nvPr>
            <p:ph idx="1"/>
          </p:nvPr>
        </p:nvSpPr>
        <p:spPr/>
        <p:txBody>
          <a:bodyPr/>
          <a:lstStyle/>
          <a:p>
            <a:r>
              <a:rPr lang="en-US" dirty="0"/>
              <a:t>International mediation and conciliation involve a consensual process with the use of a neutral third party.</a:t>
            </a:r>
          </a:p>
          <a:p>
            <a:r>
              <a:rPr lang="en-US" dirty="0"/>
              <a:t>Mediation and conciliation are growing in popularity because of the cost and delays associated with international arbitration.</a:t>
            </a:r>
          </a:p>
        </p:txBody>
      </p:sp>
      <p:sp>
        <p:nvSpPr>
          <p:cNvPr id="4" name="Slide Number Placeholder 3">
            <a:extLst>
              <a:ext uri="{FF2B5EF4-FFF2-40B4-BE49-F238E27FC236}">
                <a16:creationId xmlns:a16="http://schemas.microsoft.com/office/drawing/2014/main" id="{95DE64D9-A8D2-4E61-95BF-CA2CBEAF77B1}"/>
              </a:ext>
            </a:extLst>
          </p:cNvPr>
          <p:cNvSpPr>
            <a:spLocks noGrp="1"/>
          </p:cNvSpPr>
          <p:nvPr>
            <p:ph type="sldNum" sz="quarter" idx="12"/>
          </p:nvPr>
        </p:nvSpPr>
        <p:spPr/>
        <p:txBody>
          <a:bodyPr/>
          <a:lstStyle/>
          <a:p>
            <a:fld id="{188B8A88-9DFF-4215-91ED-9F3869CDCD8B}" type="slidenum">
              <a:rPr lang="en-US" smtClean="0"/>
              <a:t>16</a:t>
            </a:fld>
            <a:endParaRPr lang="en-US"/>
          </a:p>
        </p:txBody>
      </p:sp>
      <p:sp>
        <p:nvSpPr>
          <p:cNvPr id="5" name="Footer Placeholder 4">
            <a:extLst>
              <a:ext uri="{FF2B5EF4-FFF2-40B4-BE49-F238E27FC236}">
                <a16:creationId xmlns:a16="http://schemas.microsoft.com/office/drawing/2014/main" id="{2AED235E-4756-423F-B630-DA15C6DBE5A3}"/>
              </a:ext>
            </a:extLst>
          </p:cNvPr>
          <p:cNvSpPr>
            <a:spLocks noGrp="1"/>
          </p:cNvSpPr>
          <p:nvPr>
            <p:ph type="ftr" sz="quarter" idx="3"/>
          </p:nvPr>
        </p:nvSpPr>
        <p:spPr/>
        <p:txBody>
          <a:body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23695436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7019C-E4CF-427A-8968-0A14F7710F1B}"/>
              </a:ext>
            </a:extLst>
          </p:cNvPr>
          <p:cNvSpPr>
            <a:spLocks noGrp="1"/>
          </p:cNvSpPr>
          <p:nvPr>
            <p:ph type="title"/>
          </p:nvPr>
        </p:nvSpPr>
        <p:spPr/>
        <p:txBody>
          <a:bodyPr/>
          <a:lstStyle/>
          <a:p>
            <a:pPr algn="ctr"/>
            <a:r>
              <a:rPr lang="en-US" b="1" dirty="0"/>
              <a:t>Foreign Corrupt Practices Act</a:t>
            </a:r>
          </a:p>
        </p:txBody>
      </p:sp>
      <p:sp>
        <p:nvSpPr>
          <p:cNvPr id="3" name="Content Placeholder 2">
            <a:extLst>
              <a:ext uri="{FF2B5EF4-FFF2-40B4-BE49-F238E27FC236}">
                <a16:creationId xmlns:a16="http://schemas.microsoft.com/office/drawing/2014/main" id="{0427E442-9444-447B-9BCB-7148A2C454B0}"/>
              </a:ext>
            </a:extLst>
          </p:cNvPr>
          <p:cNvSpPr>
            <a:spLocks noGrp="1"/>
          </p:cNvSpPr>
          <p:nvPr>
            <p:ph idx="1"/>
          </p:nvPr>
        </p:nvSpPr>
        <p:spPr/>
        <p:txBody>
          <a:bodyPr>
            <a:normAutofit fontScale="92500"/>
          </a:bodyPr>
          <a:lstStyle/>
          <a:p>
            <a:r>
              <a:rPr lang="en-US" dirty="0"/>
              <a:t>The Foreign Corrupt Practices Act (FCPA) of 1977 was enacted principally to prevent corporate bribery of foreign officials.  </a:t>
            </a:r>
          </a:p>
          <a:p>
            <a:r>
              <a:rPr lang="en-US" dirty="0"/>
              <a:t>The FCPA has three major parts:</a:t>
            </a:r>
          </a:p>
          <a:p>
            <a:pPr lvl="1"/>
            <a:r>
              <a:rPr lang="en-US" dirty="0"/>
              <a:t>It requires corporations to keep accurate books, records, and accounts</a:t>
            </a:r>
          </a:p>
          <a:p>
            <a:pPr lvl="1"/>
            <a:r>
              <a:rPr lang="en-US" dirty="0"/>
              <a:t>It requires issuers registered with the Securities and Exchange Commission (i.e., publicly traded companies) to maintain a responsible internal accounting control system</a:t>
            </a:r>
          </a:p>
          <a:p>
            <a:pPr lvl="1"/>
            <a:r>
              <a:rPr lang="en-US" dirty="0"/>
              <a:t>It prohibits bribery by American corporations of foreign officials.</a:t>
            </a:r>
          </a:p>
          <a:p>
            <a:r>
              <a:rPr lang="en-US" dirty="0"/>
              <a:t>The FCPA prohibits a company and its officers, employees, and agents from giving, offering, or promising anything of value to any foreign (non-U.S.) official with the intent to obtain or retain business or any other advantage.</a:t>
            </a:r>
          </a:p>
          <a:p>
            <a:pPr marL="0" indent="0">
              <a:buNone/>
            </a:pPr>
            <a:endParaRPr lang="en-US" dirty="0"/>
          </a:p>
        </p:txBody>
      </p:sp>
      <p:sp>
        <p:nvSpPr>
          <p:cNvPr id="4" name="Slide Number Placeholder 3">
            <a:extLst>
              <a:ext uri="{FF2B5EF4-FFF2-40B4-BE49-F238E27FC236}">
                <a16:creationId xmlns:a16="http://schemas.microsoft.com/office/drawing/2014/main" id="{226AF987-2F72-4CFD-A27F-30C730D3DC43}"/>
              </a:ext>
            </a:extLst>
          </p:cNvPr>
          <p:cNvSpPr>
            <a:spLocks noGrp="1"/>
          </p:cNvSpPr>
          <p:nvPr>
            <p:ph type="sldNum" sz="quarter" idx="12"/>
          </p:nvPr>
        </p:nvSpPr>
        <p:spPr/>
        <p:txBody>
          <a:bodyPr/>
          <a:lstStyle/>
          <a:p>
            <a:fld id="{188B8A88-9DFF-4215-91ED-9F3869CDCD8B}" type="slidenum">
              <a:rPr lang="en-US" smtClean="0"/>
              <a:t>17</a:t>
            </a:fld>
            <a:endParaRPr lang="en-US"/>
          </a:p>
        </p:txBody>
      </p:sp>
      <p:sp>
        <p:nvSpPr>
          <p:cNvPr id="5" name="Footer Placeholder 4">
            <a:extLst>
              <a:ext uri="{FF2B5EF4-FFF2-40B4-BE49-F238E27FC236}">
                <a16:creationId xmlns:a16="http://schemas.microsoft.com/office/drawing/2014/main" id="{1602A60B-FA76-4315-A643-7745445C50AF}"/>
              </a:ext>
            </a:extLst>
          </p:cNvPr>
          <p:cNvSpPr>
            <a:spLocks noGrp="1"/>
          </p:cNvSpPr>
          <p:nvPr>
            <p:ph type="ftr" sz="quarter" idx="3"/>
          </p:nvPr>
        </p:nvSpPr>
        <p:spPr/>
        <p:txBody>
          <a:body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5986681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F2EF7-6CB2-4F86-A65C-924946D2CC32}"/>
              </a:ext>
            </a:extLst>
          </p:cNvPr>
          <p:cNvSpPr>
            <a:spLocks noGrp="1"/>
          </p:cNvSpPr>
          <p:nvPr>
            <p:ph type="title"/>
          </p:nvPr>
        </p:nvSpPr>
        <p:spPr/>
        <p:txBody>
          <a:bodyPr/>
          <a:lstStyle/>
          <a:p>
            <a:pPr algn="ctr"/>
            <a:r>
              <a:rPr lang="en-US" b="1" dirty="0"/>
              <a:t>Case 6.2: </a:t>
            </a:r>
            <a:r>
              <a:rPr lang="en-US" b="1" i="1" dirty="0"/>
              <a:t>United States v. </a:t>
            </a:r>
            <a:r>
              <a:rPr lang="en-US" b="1" i="1" dirty="0" err="1"/>
              <a:t>Esquenazi</a:t>
            </a:r>
            <a:endParaRPr lang="en-US" b="1" i="1" dirty="0"/>
          </a:p>
        </p:txBody>
      </p:sp>
      <p:sp>
        <p:nvSpPr>
          <p:cNvPr id="3" name="Content Placeholder 2">
            <a:extLst>
              <a:ext uri="{FF2B5EF4-FFF2-40B4-BE49-F238E27FC236}">
                <a16:creationId xmlns:a16="http://schemas.microsoft.com/office/drawing/2014/main" id="{7A550630-5688-4E9E-BB58-24C8C0EE8EA0}"/>
              </a:ext>
            </a:extLst>
          </p:cNvPr>
          <p:cNvSpPr>
            <a:spLocks noGrp="1"/>
          </p:cNvSpPr>
          <p:nvPr>
            <p:ph idx="1"/>
          </p:nvPr>
        </p:nvSpPr>
        <p:spPr/>
        <p:txBody>
          <a:bodyPr/>
          <a:lstStyle/>
          <a:p>
            <a:pPr marL="0" indent="0">
              <a:buNone/>
            </a:pPr>
            <a:r>
              <a:rPr lang="en-US" b="1" dirty="0"/>
              <a:t>HELD:</a:t>
            </a:r>
            <a:r>
              <a:rPr lang="en-US" dirty="0"/>
              <a:t> The U.S. Court of Appeals affirmed </a:t>
            </a:r>
            <a:r>
              <a:rPr lang="en-US" dirty="0" err="1"/>
              <a:t>Esquenazi’s</a:t>
            </a:r>
            <a:r>
              <a:rPr lang="en-US" dirty="0"/>
              <a:t> criminal conviction for violating the FCPA.  The court adopted a fact-based approach to determine who is a foreign official.  The court determined that employees of a foreign telecommunications company were government employees because 97 percent of the ownership of the company was held by the Haitian government and the director general of the company was appointed by the Haitian President.  Therefore, bribery of this official was bribery of a foreign government official, punishable under the FCPA.</a:t>
            </a:r>
          </a:p>
        </p:txBody>
      </p:sp>
      <p:sp>
        <p:nvSpPr>
          <p:cNvPr id="4" name="Slide Number Placeholder 3">
            <a:extLst>
              <a:ext uri="{FF2B5EF4-FFF2-40B4-BE49-F238E27FC236}">
                <a16:creationId xmlns:a16="http://schemas.microsoft.com/office/drawing/2014/main" id="{9AB0CADC-B925-419C-B21B-C5CC2142B5DB}"/>
              </a:ext>
            </a:extLst>
          </p:cNvPr>
          <p:cNvSpPr>
            <a:spLocks noGrp="1"/>
          </p:cNvSpPr>
          <p:nvPr>
            <p:ph type="sldNum" sz="quarter" idx="12"/>
          </p:nvPr>
        </p:nvSpPr>
        <p:spPr/>
        <p:txBody>
          <a:bodyPr/>
          <a:lstStyle/>
          <a:p>
            <a:fld id="{188B8A88-9DFF-4215-91ED-9F3869CDCD8B}" type="slidenum">
              <a:rPr lang="en-US" smtClean="0"/>
              <a:t>18</a:t>
            </a:fld>
            <a:endParaRPr lang="en-US"/>
          </a:p>
        </p:txBody>
      </p:sp>
      <p:sp>
        <p:nvSpPr>
          <p:cNvPr id="5" name="Footer Placeholder 4">
            <a:extLst>
              <a:ext uri="{FF2B5EF4-FFF2-40B4-BE49-F238E27FC236}">
                <a16:creationId xmlns:a16="http://schemas.microsoft.com/office/drawing/2014/main" id="{69B7E64C-3D15-4CF9-B238-EB89F52D5F08}"/>
              </a:ext>
            </a:extLst>
          </p:cNvPr>
          <p:cNvSpPr>
            <a:spLocks noGrp="1"/>
          </p:cNvSpPr>
          <p:nvPr>
            <p:ph type="ftr" sz="quarter" idx="3"/>
          </p:nvPr>
        </p:nvSpPr>
        <p:spPr/>
        <p:txBody>
          <a:body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42636328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8D5B4-D15C-40D9-9564-4E8A3FE1765B}"/>
              </a:ext>
            </a:extLst>
          </p:cNvPr>
          <p:cNvSpPr>
            <a:spLocks noGrp="1"/>
          </p:cNvSpPr>
          <p:nvPr>
            <p:ph type="title"/>
          </p:nvPr>
        </p:nvSpPr>
        <p:spPr/>
        <p:txBody>
          <a:bodyPr/>
          <a:lstStyle/>
          <a:p>
            <a:pPr algn="ctr"/>
            <a:r>
              <a:rPr lang="en-US" b="1" dirty="0"/>
              <a:t>UN Convention on Contracts for the International Sale of Goods (CISG)</a:t>
            </a:r>
          </a:p>
        </p:txBody>
      </p:sp>
      <p:sp>
        <p:nvSpPr>
          <p:cNvPr id="3" name="Content Placeholder 2">
            <a:extLst>
              <a:ext uri="{FF2B5EF4-FFF2-40B4-BE49-F238E27FC236}">
                <a16:creationId xmlns:a16="http://schemas.microsoft.com/office/drawing/2014/main" id="{BA821B5D-253F-40AF-83B8-8E9174DC381E}"/>
              </a:ext>
            </a:extLst>
          </p:cNvPr>
          <p:cNvSpPr>
            <a:spLocks noGrp="1"/>
          </p:cNvSpPr>
          <p:nvPr>
            <p:ph idx="1"/>
          </p:nvPr>
        </p:nvSpPr>
        <p:spPr/>
        <p:txBody>
          <a:bodyPr>
            <a:normAutofit lnSpcReduction="10000"/>
          </a:bodyPr>
          <a:lstStyle/>
          <a:p>
            <a:r>
              <a:rPr lang="en-US" dirty="0"/>
              <a:t>UN Convention on Contracts for the International Sale of Goods (CISG) governs transactions between any of its 91 ratifying countries.</a:t>
            </a:r>
          </a:p>
          <a:p>
            <a:r>
              <a:rPr lang="en-US" dirty="0"/>
              <a:t>Much like the Uniform Commercial Code, the CISG exists to fill in the terms of a sale of goods contract where the parties haven’t otherwise reached agreement.</a:t>
            </a:r>
          </a:p>
          <a:p>
            <a:r>
              <a:rPr lang="en-US" dirty="0"/>
              <a:t>Parties are free to negotiate their own terms for allocation of risk, insurance requirements, delivery, payment terms, choice of law, etc.</a:t>
            </a:r>
          </a:p>
          <a:p>
            <a:r>
              <a:rPr lang="en-US" dirty="0"/>
              <a:t>The CISG has no formal writing requirement (such as the UCC’s statute of frauds).  However, individual countries may impose a formal writing requirement through an Article 96 declaration.  The United States has not done so.</a:t>
            </a:r>
          </a:p>
        </p:txBody>
      </p:sp>
      <p:sp>
        <p:nvSpPr>
          <p:cNvPr id="4" name="Slide Number Placeholder 3">
            <a:extLst>
              <a:ext uri="{FF2B5EF4-FFF2-40B4-BE49-F238E27FC236}">
                <a16:creationId xmlns:a16="http://schemas.microsoft.com/office/drawing/2014/main" id="{F2A258D5-C7A0-4DDB-BAC2-15D4EB7E59AE}"/>
              </a:ext>
            </a:extLst>
          </p:cNvPr>
          <p:cNvSpPr>
            <a:spLocks noGrp="1"/>
          </p:cNvSpPr>
          <p:nvPr>
            <p:ph type="sldNum" sz="quarter" idx="12"/>
          </p:nvPr>
        </p:nvSpPr>
        <p:spPr/>
        <p:txBody>
          <a:bodyPr/>
          <a:lstStyle/>
          <a:p>
            <a:fld id="{188B8A88-9DFF-4215-91ED-9F3869CDCD8B}" type="slidenum">
              <a:rPr lang="en-US" smtClean="0"/>
              <a:t>19</a:t>
            </a:fld>
            <a:endParaRPr lang="en-US"/>
          </a:p>
        </p:txBody>
      </p:sp>
      <p:sp>
        <p:nvSpPr>
          <p:cNvPr id="5" name="Footer Placeholder 4">
            <a:extLst>
              <a:ext uri="{FF2B5EF4-FFF2-40B4-BE49-F238E27FC236}">
                <a16:creationId xmlns:a16="http://schemas.microsoft.com/office/drawing/2014/main" id="{66D39419-71F7-467D-AF74-589849DCBDD6}"/>
              </a:ext>
            </a:extLst>
          </p:cNvPr>
          <p:cNvSpPr>
            <a:spLocks noGrp="1"/>
          </p:cNvSpPr>
          <p:nvPr>
            <p:ph type="ftr" sz="quarter" idx="3"/>
          </p:nvPr>
        </p:nvSpPr>
        <p:spPr/>
        <p:txBody>
          <a:body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3135321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Chapter 6</a:t>
            </a:r>
          </a:p>
        </p:txBody>
      </p:sp>
      <p:sp>
        <p:nvSpPr>
          <p:cNvPr id="3" name="Content Placeholder 2"/>
          <p:cNvSpPr>
            <a:spLocks noGrp="1"/>
          </p:cNvSpPr>
          <p:nvPr>
            <p:ph idx="1"/>
          </p:nvPr>
        </p:nvSpPr>
        <p:spPr/>
        <p:txBody>
          <a:bodyPr anchor="ctr"/>
          <a:lstStyle/>
          <a:p>
            <a:pPr marL="0" indent="0" algn="ctr">
              <a:buNone/>
            </a:pPr>
            <a:r>
              <a:rPr lang="en-US" sz="4400" dirty="0"/>
              <a:t>International Law and Global Commerce</a:t>
            </a:r>
          </a:p>
        </p:txBody>
      </p:sp>
      <p:sp>
        <p:nvSpPr>
          <p:cNvPr id="7" name="Slide Number Placeholder 6"/>
          <p:cNvSpPr>
            <a:spLocks noGrp="1"/>
          </p:cNvSpPr>
          <p:nvPr>
            <p:ph type="sldNum" sz="quarter" idx="12"/>
          </p:nvPr>
        </p:nvSpPr>
        <p:spPr/>
        <p:txBody>
          <a:bodyPr/>
          <a:lstStyle/>
          <a:p>
            <a:fld id="{188B8A88-9DFF-4215-91ED-9F3869CDCD8B}" type="slidenum">
              <a:rPr lang="en-US" smtClean="0">
                <a:solidFill>
                  <a:schemeClr val="tx1"/>
                </a:solidFill>
              </a:rPr>
              <a:t>2</a:t>
            </a:fld>
            <a:endParaRPr lang="en-US" dirty="0">
              <a:solidFill>
                <a:schemeClr val="tx1"/>
              </a:solidFill>
            </a:endParaRPr>
          </a:p>
        </p:txBody>
      </p:sp>
      <p:sp>
        <p:nvSpPr>
          <p:cNvPr id="5" name="Footer Placeholder 6">
            <a:extLst>
              <a:ext uri="{FF2B5EF4-FFF2-40B4-BE49-F238E27FC236}">
                <a16:creationId xmlns:a16="http://schemas.microsoft.com/office/drawing/2014/main" id="{15E0523D-0A15-45D1-9595-9987D96691C3}"/>
              </a:ext>
            </a:extLst>
          </p:cNvPr>
          <p:cNvSpPr>
            <a:spLocks noGrp="1"/>
          </p:cNvSpPr>
          <p:nvPr>
            <p:ph type="ftr" sz="quarter" idx="3"/>
          </p:nvPr>
        </p:nvSpPr>
        <p:spPr>
          <a:xfrm>
            <a:off x="838200" y="6310312"/>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0804419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43DFF-FE13-42FE-A4F5-6409C4AF2B93}"/>
              </a:ext>
            </a:extLst>
          </p:cNvPr>
          <p:cNvSpPr>
            <a:spLocks noGrp="1"/>
          </p:cNvSpPr>
          <p:nvPr>
            <p:ph type="title"/>
          </p:nvPr>
        </p:nvSpPr>
        <p:spPr/>
        <p:txBody>
          <a:bodyPr/>
          <a:lstStyle/>
          <a:p>
            <a:pPr algn="ctr"/>
            <a:r>
              <a:rPr lang="en-US" b="1" dirty="0"/>
              <a:t>Case 6.3: </a:t>
            </a:r>
            <a:r>
              <a:rPr lang="en-US" b="1" dirty="0" err="1"/>
              <a:t>Forestal</a:t>
            </a:r>
            <a:r>
              <a:rPr lang="en-US" b="1" dirty="0"/>
              <a:t> Guarani S.A. v. </a:t>
            </a:r>
            <a:r>
              <a:rPr lang="en-US" b="1" dirty="0" err="1"/>
              <a:t>Daros</a:t>
            </a:r>
            <a:r>
              <a:rPr lang="en-US" b="1" dirty="0"/>
              <a:t> </a:t>
            </a:r>
            <a:r>
              <a:rPr lang="en-US" b="1" i="1" dirty="0"/>
              <a:t>International, Inc.</a:t>
            </a:r>
          </a:p>
        </p:txBody>
      </p:sp>
      <p:sp>
        <p:nvSpPr>
          <p:cNvPr id="3" name="Content Placeholder 2">
            <a:extLst>
              <a:ext uri="{FF2B5EF4-FFF2-40B4-BE49-F238E27FC236}">
                <a16:creationId xmlns:a16="http://schemas.microsoft.com/office/drawing/2014/main" id="{10E5F611-E5D4-473B-AA2B-1C07559D7A5C}"/>
              </a:ext>
            </a:extLst>
          </p:cNvPr>
          <p:cNvSpPr>
            <a:spLocks noGrp="1"/>
          </p:cNvSpPr>
          <p:nvPr>
            <p:ph idx="1"/>
          </p:nvPr>
        </p:nvSpPr>
        <p:spPr/>
        <p:txBody>
          <a:bodyPr/>
          <a:lstStyle/>
          <a:p>
            <a:pPr marL="0" indent="0">
              <a:buNone/>
            </a:pPr>
            <a:r>
              <a:rPr lang="en-US" b="1" dirty="0"/>
              <a:t>HELD:</a:t>
            </a:r>
            <a:r>
              <a:rPr lang="en-US" dirty="0"/>
              <a:t> The U.S. Court of Appeals for the Third Circuit held that where one country has adopted an Article 96 declaration requiring agreements in writing under the CISG and the other country has not, choice of law principles must be considered and the district court must consider the course of past conduct before ruling on a summary judgment motion that applies the Article 96 declaration.</a:t>
            </a:r>
          </a:p>
        </p:txBody>
      </p:sp>
      <p:sp>
        <p:nvSpPr>
          <p:cNvPr id="4" name="Slide Number Placeholder 3">
            <a:extLst>
              <a:ext uri="{FF2B5EF4-FFF2-40B4-BE49-F238E27FC236}">
                <a16:creationId xmlns:a16="http://schemas.microsoft.com/office/drawing/2014/main" id="{621D3579-6D5C-430F-A962-A8D4BDE16AEC}"/>
              </a:ext>
            </a:extLst>
          </p:cNvPr>
          <p:cNvSpPr>
            <a:spLocks noGrp="1"/>
          </p:cNvSpPr>
          <p:nvPr>
            <p:ph type="sldNum" sz="quarter" idx="12"/>
          </p:nvPr>
        </p:nvSpPr>
        <p:spPr/>
        <p:txBody>
          <a:bodyPr/>
          <a:lstStyle/>
          <a:p>
            <a:fld id="{188B8A88-9DFF-4215-91ED-9F3869CDCD8B}" type="slidenum">
              <a:rPr lang="en-US" smtClean="0"/>
              <a:t>20</a:t>
            </a:fld>
            <a:endParaRPr lang="en-US"/>
          </a:p>
        </p:txBody>
      </p:sp>
      <p:sp>
        <p:nvSpPr>
          <p:cNvPr id="5" name="Footer Placeholder 4">
            <a:extLst>
              <a:ext uri="{FF2B5EF4-FFF2-40B4-BE49-F238E27FC236}">
                <a16:creationId xmlns:a16="http://schemas.microsoft.com/office/drawing/2014/main" id="{2B84CD76-1432-4733-8C03-406B10B8A1B6}"/>
              </a:ext>
            </a:extLst>
          </p:cNvPr>
          <p:cNvSpPr>
            <a:spLocks noGrp="1"/>
          </p:cNvSpPr>
          <p:nvPr>
            <p:ph type="ftr" sz="quarter" idx="3"/>
          </p:nvPr>
        </p:nvSpPr>
        <p:spPr/>
        <p:txBody>
          <a:body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33718014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063D9-52E1-4E83-9667-AB8242B95552}"/>
              </a:ext>
            </a:extLst>
          </p:cNvPr>
          <p:cNvSpPr>
            <a:spLocks noGrp="1"/>
          </p:cNvSpPr>
          <p:nvPr>
            <p:ph type="title"/>
          </p:nvPr>
        </p:nvSpPr>
        <p:spPr/>
        <p:txBody>
          <a:bodyPr/>
          <a:lstStyle/>
          <a:p>
            <a:pPr algn="ctr"/>
            <a:r>
              <a:rPr lang="en-US" b="1" dirty="0"/>
              <a:t>International Chamber of Commerce Terms</a:t>
            </a:r>
          </a:p>
        </p:txBody>
      </p:sp>
      <p:sp>
        <p:nvSpPr>
          <p:cNvPr id="3" name="Content Placeholder 2">
            <a:extLst>
              <a:ext uri="{FF2B5EF4-FFF2-40B4-BE49-F238E27FC236}">
                <a16:creationId xmlns:a16="http://schemas.microsoft.com/office/drawing/2014/main" id="{701278C1-75B7-402C-9BC0-8B4648C112E2}"/>
              </a:ext>
            </a:extLst>
          </p:cNvPr>
          <p:cNvSpPr>
            <a:spLocks noGrp="1"/>
          </p:cNvSpPr>
          <p:nvPr>
            <p:ph idx="1"/>
          </p:nvPr>
        </p:nvSpPr>
        <p:spPr/>
        <p:txBody>
          <a:bodyPr>
            <a:normAutofit lnSpcReduction="10000"/>
          </a:bodyPr>
          <a:lstStyle/>
          <a:p>
            <a:r>
              <a:rPr lang="en-US" dirty="0"/>
              <a:t>The International Chamber of Commerce provides international abbreviations, known as INCO terms, to designate many of the responsibilities in a contract, such as title, risk of loss, and delivery.</a:t>
            </a:r>
          </a:p>
          <a:p>
            <a:r>
              <a:rPr lang="en-US" dirty="0"/>
              <a:t>Some examples of terms:</a:t>
            </a:r>
          </a:p>
          <a:p>
            <a:pPr lvl="1"/>
            <a:r>
              <a:rPr lang="en-US" dirty="0"/>
              <a:t>EXW: The parties understand that the goods will not be delivered or transported by the seller.</a:t>
            </a:r>
          </a:p>
          <a:p>
            <a:pPr lvl="1"/>
            <a:r>
              <a:rPr lang="en-US" dirty="0"/>
              <a:t>FCA: The seller provides transportation at the seller’s expense only to the carrier named by the buyer.</a:t>
            </a:r>
          </a:p>
          <a:p>
            <a:pPr lvl="1"/>
            <a:r>
              <a:rPr lang="en-US" dirty="0"/>
              <a:t>FOB: Always accompanied by the name of a port (e.g. FOB New York) and applies only when transporting via freighter ship.  The seller’s expense and risk of loss end when the seller delivers goods “over the ship’s rail” to a freighter ship at the designated port.</a:t>
            </a:r>
          </a:p>
        </p:txBody>
      </p:sp>
      <p:sp>
        <p:nvSpPr>
          <p:cNvPr id="4" name="Slide Number Placeholder 3">
            <a:extLst>
              <a:ext uri="{FF2B5EF4-FFF2-40B4-BE49-F238E27FC236}">
                <a16:creationId xmlns:a16="http://schemas.microsoft.com/office/drawing/2014/main" id="{A5442A68-D890-4D26-8518-C5873BF27BB0}"/>
              </a:ext>
            </a:extLst>
          </p:cNvPr>
          <p:cNvSpPr>
            <a:spLocks noGrp="1"/>
          </p:cNvSpPr>
          <p:nvPr>
            <p:ph type="sldNum" sz="quarter" idx="12"/>
          </p:nvPr>
        </p:nvSpPr>
        <p:spPr/>
        <p:txBody>
          <a:bodyPr/>
          <a:lstStyle/>
          <a:p>
            <a:fld id="{188B8A88-9DFF-4215-91ED-9F3869CDCD8B}" type="slidenum">
              <a:rPr lang="en-US" smtClean="0"/>
              <a:t>21</a:t>
            </a:fld>
            <a:endParaRPr lang="en-US"/>
          </a:p>
        </p:txBody>
      </p:sp>
      <p:sp>
        <p:nvSpPr>
          <p:cNvPr id="5" name="Footer Placeholder 4">
            <a:extLst>
              <a:ext uri="{FF2B5EF4-FFF2-40B4-BE49-F238E27FC236}">
                <a16:creationId xmlns:a16="http://schemas.microsoft.com/office/drawing/2014/main" id="{2CE03F31-BD3F-4E77-876C-D77EC2F783C6}"/>
              </a:ext>
            </a:extLst>
          </p:cNvPr>
          <p:cNvSpPr>
            <a:spLocks noGrp="1"/>
          </p:cNvSpPr>
          <p:nvPr>
            <p:ph type="ftr" sz="quarter" idx="3"/>
          </p:nvPr>
        </p:nvSpPr>
        <p:spPr/>
        <p:txBody>
          <a:body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2027064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BB5FA-5EE9-4868-97D1-EB0E689B23B4}"/>
              </a:ext>
            </a:extLst>
          </p:cNvPr>
          <p:cNvSpPr>
            <a:spLocks noGrp="1"/>
          </p:cNvSpPr>
          <p:nvPr>
            <p:ph type="title"/>
          </p:nvPr>
        </p:nvSpPr>
        <p:spPr/>
        <p:txBody>
          <a:bodyPr/>
          <a:lstStyle/>
          <a:p>
            <a:pPr algn="ctr"/>
            <a:r>
              <a:rPr lang="en-US" b="1" dirty="0"/>
              <a:t>Enforcing Intellectual Property Rights Abroad</a:t>
            </a:r>
          </a:p>
        </p:txBody>
      </p:sp>
      <p:sp>
        <p:nvSpPr>
          <p:cNvPr id="3" name="Content Placeholder 2">
            <a:extLst>
              <a:ext uri="{FF2B5EF4-FFF2-40B4-BE49-F238E27FC236}">
                <a16:creationId xmlns:a16="http://schemas.microsoft.com/office/drawing/2014/main" id="{75BEA280-385B-4CCF-8183-FC2DE09EE975}"/>
              </a:ext>
            </a:extLst>
          </p:cNvPr>
          <p:cNvSpPr>
            <a:spLocks noGrp="1"/>
          </p:cNvSpPr>
          <p:nvPr>
            <p:ph idx="1"/>
          </p:nvPr>
        </p:nvSpPr>
        <p:spPr/>
        <p:txBody>
          <a:bodyPr>
            <a:normAutofit fontScale="85000" lnSpcReduction="20000"/>
          </a:bodyPr>
          <a:lstStyle/>
          <a:p>
            <a:r>
              <a:rPr lang="en-US" dirty="0"/>
              <a:t>The Agreement on Trade-Related Aspects of Intellectual Property (TRIPS) is a part of the General Agreement on Tariffs and Trade (GATT) administered by the World Trade Organization (WTO).</a:t>
            </a:r>
          </a:p>
          <a:p>
            <a:r>
              <a:rPr lang="en-US" dirty="0"/>
              <a:t>The Madrid Protocol is intended to harmonize trademark protection by providing a uniform, single-source process.  Regional level harmonization has been more successful.</a:t>
            </a:r>
          </a:p>
          <a:p>
            <a:r>
              <a:rPr lang="en-US" dirty="0"/>
              <a:t>Copyright protection is provided by the Berne Convention.  The TWO passed the World Intellectual Property Organization Copyright Treaty (WCT) in 2002 to provide uniform copyright protection for computer programs and certain protectible databases.</a:t>
            </a:r>
          </a:p>
          <a:p>
            <a:r>
              <a:rPr lang="en-US" dirty="0"/>
              <a:t>The Paris Convention agreement requires 160 member countries to protect the same inventor rights under any member country’s patent laws as those enjoyed by citizens of the member country.  However, some inventions that are patentable in the U.S. but not patentable in a foreign jurisdiction may not be protected in the foreign jurisdiction.</a:t>
            </a:r>
          </a:p>
        </p:txBody>
      </p:sp>
      <p:sp>
        <p:nvSpPr>
          <p:cNvPr id="4" name="Slide Number Placeholder 3">
            <a:extLst>
              <a:ext uri="{FF2B5EF4-FFF2-40B4-BE49-F238E27FC236}">
                <a16:creationId xmlns:a16="http://schemas.microsoft.com/office/drawing/2014/main" id="{2FC91622-AD6E-498F-8068-84F5B7CBE8E0}"/>
              </a:ext>
            </a:extLst>
          </p:cNvPr>
          <p:cNvSpPr>
            <a:spLocks noGrp="1"/>
          </p:cNvSpPr>
          <p:nvPr>
            <p:ph type="sldNum" sz="quarter" idx="12"/>
          </p:nvPr>
        </p:nvSpPr>
        <p:spPr/>
        <p:txBody>
          <a:bodyPr/>
          <a:lstStyle/>
          <a:p>
            <a:fld id="{188B8A88-9DFF-4215-91ED-9F3869CDCD8B}" type="slidenum">
              <a:rPr lang="en-US" smtClean="0"/>
              <a:t>22</a:t>
            </a:fld>
            <a:endParaRPr lang="en-US"/>
          </a:p>
        </p:txBody>
      </p:sp>
      <p:sp>
        <p:nvSpPr>
          <p:cNvPr id="5" name="Footer Placeholder 4">
            <a:extLst>
              <a:ext uri="{FF2B5EF4-FFF2-40B4-BE49-F238E27FC236}">
                <a16:creationId xmlns:a16="http://schemas.microsoft.com/office/drawing/2014/main" id="{42B36DE6-FD54-45E8-BA40-CD81BC051CD5}"/>
              </a:ext>
            </a:extLst>
          </p:cNvPr>
          <p:cNvSpPr>
            <a:spLocks noGrp="1"/>
          </p:cNvSpPr>
          <p:nvPr>
            <p:ph type="ftr" sz="quarter" idx="3"/>
          </p:nvPr>
        </p:nvSpPr>
        <p:spPr/>
        <p:txBody>
          <a:body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36325085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2FEF6-3DEC-44E3-A8EC-1F73CA0DA0E9}"/>
              </a:ext>
            </a:extLst>
          </p:cNvPr>
          <p:cNvSpPr>
            <a:spLocks noGrp="1"/>
          </p:cNvSpPr>
          <p:nvPr>
            <p:ph type="title"/>
          </p:nvPr>
        </p:nvSpPr>
        <p:spPr>
          <a:xfrm>
            <a:off x="838200" y="2505960"/>
            <a:ext cx="10515600" cy="1347604"/>
          </a:xfrm>
        </p:spPr>
        <p:txBody>
          <a:bodyPr>
            <a:normAutofit/>
          </a:bodyPr>
          <a:lstStyle/>
          <a:p>
            <a:r>
              <a:rPr lang="en-IN" sz="4000" b="1" dirty="0"/>
              <a:t>Accessibility Content: Text Alternatives for Images</a:t>
            </a:r>
            <a:endParaRPr lang="en-US" sz="3200" b="1" noProof="0" dirty="0"/>
          </a:p>
        </p:txBody>
      </p:sp>
      <p:sp>
        <p:nvSpPr>
          <p:cNvPr id="4" name="Slide Number Placeholder 3">
            <a:extLst>
              <a:ext uri="{FF2B5EF4-FFF2-40B4-BE49-F238E27FC236}">
                <a16:creationId xmlns:a16="http://schemas.microsoft.com/office/drawing/2014/main" id="{9E126E0F-D223-458B-9FF5-DFC3134E030A}"/>
              </a:ext>
            </a:extLst>
          </p:cNvPr>
          <p:cNvSpPr>
            <a:spLocks noGrp="1"/>
          </p:cNvSpPr>
          <p:nvPr>
            <p:ph type="sldNum" sz="quarter" idx="12"/>
          </p:nvPr>
        </p:nvSpPr>
        <p:spPr/>
        <p:txBody>
          <a:bodyPr/>
          <a:lstStyle/>
          <a:p>
            <a:fld id="{188B8A88-9DFF-4215-91ED-9F3869CDCD8B}" type="slidenum">
              <a:rPr lang="en-US" smtClean="0"/>
              <a:pPr/>
              <a:t>23</a:t>
            </a:fld>
            <a:endParaRPr lang="en-US" dirty="0"/>
          </a:p>
        </p:txBody>
      </p:sp>
      <p:sp>
        <p:nvSpPr>
          <p:cNvPr id="3" name="Footer Placeholder 6">
            <a:extLst>
              <a:ext uri="{FF2B5EF4-FFF2-40B4-BE49-F238E27FC236}">
                <a16:creationId xmlns:a16="http://schemas.microsoft.com/office/drawing/2014/main" id="{99E9AE07-5A3D-4789-7217-1093F977D061}"/>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37918736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FDE18-3691-4B5D-AC49-B6EAF6069015}"/>
              </a:ext>
            </a:extLst>
          </p:cNvPr>
          <p:cNvSpPr>
            <a:spLocks noGrp="1"/>
          </p:cNvSpPr>
          <p:nvPr>
            <p:ph type="title"/>
          </p:nvPr>
        </p:nvSpPr>
        <p:spPr/>
        <p:txBody>
          <a:bodyPr/>
          <a:lstStyle/>
          <a:p>
            <a:pPr algn="ctr"/>
            <a:r>
              <a:rPr lang="en-US" dirty="0"/>
              <a:t>The World Court—Text Alternative</a:t>
            </a:r>
          </a:p>
        </p:txBody>
      </p:sp>
      <p:sp>
        <p:nvSpPr>
          <p:cNvPr id="3" name="Content Placeholder 2">
            <a:extLst>
              <a:ext uri="{FF2B5EF4-FFF2-40B4-BE49-F238E27FC236}">
                <a16:creationId xmlns:a16="http://schemas.microsoft.com/office/drawing/2014/main" id="{C557AA93-E553-4618-B021-F7BD305D5F11}"/>
              </a:ext>
            </a:extLst>
          </p:cNvPr>
          <p:cNvSpPr>
            <a:spLocks noGrp="1"/>
          </p:cNvSpPr>
          <p:nvPr>
            <p:ph idx="1"/>
          </p:nvPr>
        </p:nvSpPr>
        <p:spPr/>
        <p:txBody>
          <a:bodyPr/>
          <a:lstStyle/>
          <a:p>
            <a:r>
              <a:rPr lang="en-US" dirty="0"/>
              <a:t>This picture shows a session of the World Court.  The judges are standing at the bench and the counsel, parties, and spectators are also standing in the courtroom.</a:t>
            </a:r>
          </a:p>
        </p:txBody>
      </p:sp>
      <p:sp>
        <p:nvSpPr>
          <p:cNvPr id="4" name="Slide Number Placeholder 3">
            <a:extLst>
              <a:ext uri="{FF2B5EF4-FFF2-40B4-BE49-F238E27FC236}">
                <a16:creationId xmlns:a16="http://schemas.microsoft.com/office/drawing/2014/main" id="{E9527AE1-49C4-495C-A349-4935D4211CC9}"/>
              </a:ext>
            </a:extLst>
          </p:cNvPr>
          <p:cNvSpPr>
            <a:spLocks noGrp="1"/>
          </p:cNvSpPr>
          <p:nvPr>
            <p:ph type="sldNum" sz="quarter" idx="12"/>
          </p:nvPr>
        </p:nvSpPr>
        <p:spPr/>
        <p:txBody>
          <a:bodyPr/>
          <a:lstStyle/>
          <a:p>
            <a:fld id="{188B8A88-9DFF-4215-91ED-9F3869CDCD8B}" type="slidenum">
              <a:rPr lang="en-US" smtClean="0"/>
              <a:pPr/>
              <a:t>24</a:t>
            </a:fld>
            <a:endParaRPr lang="en-US" dirty="0"/>
          </a:p>
        </p:txBody>
      </p:sp>
      <p:sp>
        <p:nvSpPr>
          <p:cNvPr id="5" name="Footer Placeholder 6">
            <a:extLst>
              <a:ext uri="{FF2B5EF4-FFF2-40B4-BE49-F238E27FC236}">
                <a16:creationId xmlns:a16="http://schemas.microsoft.com/office/drawing/2014/main" id="{D7DD17AF-9568-1D51-3B60-2F02F6652CD7}"/>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3729679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Chapter Learning Objectives</a:t>
            </a:r>
          </a:p>
        </p:txBody>
      </p:sp>
      <p:sp>
        <p:nvSpPr>
          <p:cNvPr id="3" name="Content Placeholder 2"/>
          <p:cNvSpPr>
            <a:spLocks noGrp="1"/>
          </p:cNvSpPr>
          <p:nvPr>
            <p:ph idx="1"/>
          </p:nvPr>
        </p:nvSpPr>
        <p:spPr/>
        <p:txBody>
          <a:bodyPr>
            <a:normAutofit/>
          </a:bodyPr>
          <a:lstStyle/>
          <a:p>
            <a:pPr marL="292608" indent="-292608">
              <a:lnSpc>
                <a:spcPct val="100000"/>
              </a:lnSpc>
            </a:pPr>
            <a:r>
              <a:rPr lang="en-US" dirty="0"/>
              <a:t>Distinguish between international public law and international private law.</a:t>
            </a:r>
          </a:p>
          <a:p>
            <a:pPr marL="292608" indent="-292608">
              <a:lnSpc>
                <a:spcPct val="100000"/>
              </a:lnSpc>
            </a:pPr>
            <a:r>
              <a:rPr lang="en-US" dirty="0"/>
              <a:t>Give examples of and explain the various sources of international law.</a:t>
            </a:r>
          </a:p>
          <a:p>
            <a:pPr marL="292608" indent="-292608">
              <a:lnSpc>
                <a:spcPct val="100000"/>
              </a:lnSpc>
            </a:pPr>
            <a:r>
              <a:rPr lang="en-US" dirty="0"/>
              <a:t>Explain the role of the various international courts.</a:t>
            </a:r>
          </a:p>
          <a:p>
            <a:pPr marL="292608" indent="-292608">
              <a:lnSpc>
                <a:spcPct val="100000"/>
              </a:lnSpc>
            </a:pPr>
            <a:r>
              <a:rPr lang="en-US" dirty="0"/>
              <a:t>List the different categories of national legal systems used in the world and give an example of a country in each category.</a:t>
            </a:r>
          </a:p>
          <a:p>
            <a:pPr marL="292608" indent="-292608">
              <a:lnSpc>
                <a:spcPct val="100000"/>
              </a:lnSpc>
            </a:pPr>
            <a:r>
              <a:rPr lang="en-US" dirty="0"/>
              <a:t>Apply the standards of the Convention on the Recognition and Enforcement of Foreign Arbitral Awards.</a:t>
            </a:r>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chemeClr val="tx1"/>
                </a:solidFill>
              </a:rPr>
              <a:t>3</a:t>
            </a:fld>
            <a:endParaRPr lang="en-US">
              <a:solidFill>
                <a:schemeClr val="tx1"/>
              </a:solidFill>
            </a:endParaRPr>
          </a:p>
        </p:txBody>
      </p:sp>
      <p:sp>
        <p:nvSpPr>
          <p:cNvPr id="6" name="Footer Placeholder 6">
            <a:extLst>
              <a:ext uri="{FF2B5EF4-FFF2-40B4-BE49-F238E27FC236}">
                <a16:creationId xmlns:a16="http://schemas.microsoft.com/office/drawing/2014/main" id="{83B56B6F-69DF-4475-B43C-C11211E5C96C}"/>
              </a:ext>
            </a:extLst>
          </p:cNvPr>
          <p:cNvSpPr>
            <a:spLocks noGrp="1"/>
          </p:cNvSpPr>
          <p:nvPr>
            <p:ph type="ftr" sz="quarter" idx="3"/>
          </p:nvPr>
        </p:nvSpPr>
        <p:spPr>
          <a:xfrm>
            <a:off x="838200" y="6354279"/>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537633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B0A78-3B1E-4AB4-A04D-D6233A507E93}"/>
              </a:ext>
            </a:extLst>
          </p:cNvPr>
          <p:cNvSpPr>
            <a:spLocks noGrp="1"/>
          </p:cNvSpPr>
          <p:nvPr>
            <p:ph type="title"/>
          </p:nvPr>
        </p:nvSpPr>
        <p:spPr/>
        <p:txBody>
          <a:bodyPr/>
          <a:lstStyle/>
          <a:p>
            <a:pPr algn="ctr"/>
            <a:r>
              <a:rPr lang="en-US" b="1" dirty="0"/>
              <a:t>Chapter Learning Objectives</a:t>
            </a:r>
            <a:r>
              <a:rPr lang="en-US" sz="1200" baseline="-25000" dirty="0"/>
              <a:t>2</a:t>
            </a:r>
            <a:endParaRPr lang="en-US" dirty="0"/>
          </a:p>
        </p:txBody>
      </p:sp>
      <p:sp>
        <p:nvSpPr>
          <p:cNvPr id="3" name="Content Placeholder 2">
            <a:extLst>
              <a:ext uri="{FF2B5EF4-FFF2-40B4-BE49-F238E27FC236}">
                <a16:creationId xmlns:a16="http://schemas.microsoft.com/office/drawing/2014/main" id="{8F1D93E6-949F-4EA4-B256-EBD2B1190C5F}"/>
              </a:ext>
            </a:extLst>
          </p:cNvPr>
          <p:cNvSpPr>
            <a:spLocks noGrp="1"/>
          </p:cNvSpPr>
          <p:nvPr>
            <p:ph idx="1"/>
          </p:nvPr>
        </p:nvSpPr>
        <p:spPr/>
        <p:txBody>
          <a:bodyPr/>
          <a:lstStyle/>
          <a:p>
            <a:r>
              <a:rPr lang="en-US" dirty="0"/>
              <a:t>Explain the various methods of alternate dispute resolution in an international context.</a:t>
            </a:r>
          </a:p>
          <a:p>
            <a:r>
              <a:rPr lang="en-US" dirty="0"/>
              <a:t>Articulate several specific laws that regulate international commercial law and understand when each law applies.</a:t>
            </a:r>
          </a:p>
          <a:p>
            <a:r>
              <a:rPr lang="en-US" dirty="0"/>
              <a:t>Identify the methods used to enforce the rights of intellectual property holders in foreign countries.</a:t>
            </a:r>
          </a:p>
        </p:txBody>
      </p:sp>
      <p:sp>
        <p:nvSpPr>
          <p:cNvPr id="5" name="Slide Number Placeholder 4">
            <a:extLst>
              <a:ext uri="{FF2B5EF4-FFF2-40B4-BE49-F238E27FC236}">
                <a16:creationId xmlns:a16="http://schemas.microsoft.com/office/drawing/2014/main" id="{D808F078-100D-4473-BDE4-33F9DEC03A79}"/>
              </a:ext>
            </a:extLst>
          </p:cNvPr>
          <p:cNvSpPr>
            <a:spLocks noGrp="1"/>
          </p:cNvSpPr>
          <p:nvPr>
            <p:ph type="sldNum" sz="quarter" idx="12"/>
          </p:nvPr>
        </p:nvSpPr>
        <p:spPr/>
        <p:txBody>
          <a:bodyPr/>
          <a:lstStyle/>
          <a:p>
            <a:fld id="{188B8A88-9DFF-4215-91ED-9F3869CDCD8B}" type="slidenum">
              <a:rPr lang="en-US" smtClean="0"/>
              <a:t>4</a:t>
            </a:fld>
            <a:endParaRPr lang="en-US"/>
          </a:p>
        </p:txBody>
      </p:sp>
      <p:sp>
        <p:nvSpPr>
          <p:cNvPr id="6" name="Footer Placeholder 6">
            <a:extLst>
              <a:ext uri="{FF2B5EF4-FFF2-40B4-BE49-F238E27FC236}">
                <a16:creationId xmlns:a16="http://schemas.microsoft.com/office/drawing/2014/main" id="{F5B5A017-5ACA-494B-85D0-579FF86FD90B}"/>
              </a:ext>
            </a:extLst>
          </p:cNvPr>
          <p:cNvSpPr>
            <a:spLocks noGrp="1"/>
          </p:cNvSpPr>
          <p:nvPr>
            <p:ph type="ftr" sz="quarter" idx="3"/>
          </p:nvPr>
        </p:nvSpPr>
        <p:spPr>
          <a:xfrm>
            <a:off x="838200" y="6354279"/>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987515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38200" y="529949"/>
            <a:ext cx="10515600" cy="995915"/>
          </a:xfrm>
        </p:spPr>
        <p:txBody>
          <a:bodyPr/>
          <a:lstStyle/>
          <a:p>
            <a:pPr algn="ctr"/>
            <a:r>
              <a:rPr lang="en-US" b="1" noProof="0" dirty="0"/>
              <a:t>Chapter Overview</a:t>
            </a:r>
          </a:p>
        </p:txBody>
      </p:sp>
      <p:sp>
        <p:nvSpPr>
          <p:cNvPr id="9219" name="Rectangle 3"/>
          <p:cNvSpPr>
            <a:spLocks noGrp="1" noChangeArrowheads="1"/>
          </p:cNvSpPr>
          <p:nvPr>
            <p:ph idx="1"/>
          </p:nvPr>
        </p:nvSpPr>
        <p:spPr/>
        <p:txBody>
          <a:bodyPr>
            <a:normAutofit/>
          </a:bodyPr>
          <a:lstStyle/>
          <a:p>
            <a:pPr marL="291600" indent="-291600">
              <a:lnSpc>
                <a:spcPct val="100000"/>
              </a:lnSpc>
            </a:pPr>
            <a:r>
              <a:rPr lang="en-US" dirty="0"/>
              <a:t>The definition and sources of international law.</a:t>
            </a:r>
          </a:p>
          <a:p>
            <a:pPr marL="291600" indent="-291600">
              <a:lnSpc>
                <a:spcPct val="100000"/>
              </a:lnSpc>
            </a:pPr>
            <a:r>
              <a:rPr lang="en-US" dirty="0"/>
              <a:t>International dispute resolution methods.</a:t>
            </a:r>
          </a:p>
          <a:p>
            <a:pPr marL="291600" indent="-291600">
              <a:lnSpc>
                <a:spcPct val="100000"/>
              </a:lnSpc>
            </a:pPr>
            <a:r>
              <a:rPr lang="en-US" dirty="0"/>
              <a:t>Commercial and intellectual property regulation in an international context.</a:t>
            </a:r>
          </a:p>
        </p:txBody>
      </p:sp>
      <p:sp>
        <p:nvSpPr>
          <p:cNvPr id="4" name="Footer Placeholder 6">
            <a:extLst>
              <a:ext uri="{FF2B5EF4-FFF2-40B4-BE49-F238E27FC236}">
                <a16:creationId xmlns:a16="http://schemas.microsoft.com/office/drawing/2014/main" id="{EEBFA807-037A-4A8C-B1B7-653B8B3F538B}"/>
              </a:ext>
            </a:extLst>
          </p:cNvPr>
          <p:cNvSpPr>
            <a:spLocks noGrp="1"/>
          </p:cNvSpPr>
          <p:nvPr>
            <p:ph type="ftr" sz="quarter" idx="3"/>
          </p:nvPr>
        </p:nvSpPr>
        <p:spPr>
          <a:xfrm>
            <a:off x="838200" y="6328051"/>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890338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838200" y="472351"/>
            <a:ext cx="10515600" cy="1111111"/>
          </a:xfrm>
        </p:spPr>
        <p:txBody>
          <a:bodyPr>
            <a:noAutofit/>
          </a:bodyPr>
          <a:lstStyle/>
          <a:p>
            <a:pPr algn="ctr"/>
            <a:r>
              <a:rPr lang="en-US" b="1" dirty="0"/>
              <a:t>Definition, Sources, and Systems of International Law</a:t>
            </a:r>
            <a:endParaRPr lang="en-US" b="1" noProof="0" dirty="0"/>
          </a:p>
        </p:txBody>
      </p:sp>
      <p:sp>
        <p:nvSpPr>
          <p:cNvPr id="12291" name="Rectangle 3"/>
          <p:cNvSpPr>
            <a:spLocks noGrp="1" noChangeArrowheads="1"/>
          </p:cNvSpPr>
          <p:nvPr>
            <p:ph idx="1"/>
          </p:nvPr>
        </p:nvSpPr>
        <p:spPr/>
        <p:txBody>
          <a:bodyPr>
            <a:normAutofit lnSpcReduction="10000"/>
          </a:bodyPr>
          <a:lstStyle/>
          <a:p>
            <a:pPr marL="291600" indent="-291600">
              <a:lnSpc>
                <a:spcPct val="100000"/>
              </a:lnSpc>
            </a:pPr>
            <a:r>
              <a:rPr lang="en-US" dirty="0"/>
              <a:t>International law has traditionally been defined in very broad terms: it is not limited simply to rules that are applied to settle disputes in court.</a:t>
            </a:r>
          </a:p>
          <a:p>
            <a:pPr marL="291600" indent="-291600">
              <a:lnSpc>
                <a:spcPct val="100000"/>
              </a:lnSpc>
            </a:pPr>
            <a:r>
              <a:rPr lang="en-US" dirty="0"/>
              <a:t>Most legal sources define modern international law as a body of rules and principles of action binding countries, international organizations, and individuals in their relations with one another.</a:t>
            </a:r>
          </a:p>
          <a:p>
            <a:pPr marL="291600" indent="-291600">
              <a:lnSpc>
                <a:spcPct val="100000"/>
              </a:lnSpc>
            </a:pPr>
            <a:r>
              <a:rPr lang="en-US" dirty="0"/>
              <a:t>Public international law is the law that governs relations between countries and international organizations.</a:t>
            </a:r>
          </a:p>
          <a:p>
            <a:pPr marL="291600" indent="-291600">
              <a:lnSpc>
                <a:spcPct val="100000"/>
              </a:lnSpc>
            </a:pPr>
            <a:r>
              <a:rPr lang="en-US" dirty="0"/>
              <a:t>Private international law focuses on the regulation of private individuals and business entities.</a:t>
            </a:r>
          </a:p>
        </p:txBody>
      </p:sp>
      <p:sp>
        <p:nvSpPr>
          <p:cNvPr id="4" name="Footer Placeholder 6">
            <a:extLst>
              <a:ext uri="{FF2B5EF4-FFF2-40B4-BE49-F238E27FC236}">
                <a16:creationId xmlns:a16="http://schemas.microsoft.com/office/drawing/2014/main" id="{25D36886-3EF1-40A5-BE09-9FD994518585}"/>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619972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C490E-5860-4771-BE7C-08847B3EA282}"/>
              </a:ext>
            </a:extLst>
          </p:cNvPr>
          <p:cNvSpPr>
            <a:spLocks noGrp="1"/>
          </p:cNvSpPr>
          <p:nvPr>
            <p:ph type="title"/>
          </p:nvPr>
        </p:nvSpPr>
        <p:spPr/>
        <p:txBody>
          <a:bodyPr/>
          <a:lstStyle/>
          <a:p>
            <a:pPr algn="ctr"/>
            <a:r>
              <a:rPr lang="en-US" b="1" dirty="0"/>
              <a:t>Sources of International Law</a:t>
            </a:r>
          </a:p>
        </p:txBody>
      </p:sp>
      <p:sp>
        <p:nvSpPr>
          <p:cNvPr id="3" name="Content Placeholder 2">
            <a:extLst>
              <a:ext uri="{FF2B5EF4-FFF2-40B4-BE49-F238E27FC236}">
                <a16:creationId xmlns:a16="http://schemas.microsoft.com/office/drawing/2014/main" id="{EB90821B-1EDC-47CA-863A-9094299EA983}"/>
              </a:ext>
            </a:extLst>
          </p:cNvPr>
          <p:cNvSpPr>
            <a:spLocks noGrp="1"/>
          </p:cNvSpPr>
          <p:nvPr>
            <p:ph idx="1"/>
          </p:nvPr>
        </p:nvSpPr>
        <p:spPr/>
        <p:txBody>
          <a:bodyPr>
            <a:normAutofit lnSpcReduction="10000"/>
          </a:bodyPr>
          <a:lstStyle/>
          <a:p>
            <a:r>
              <a:rPr lang="en-US" dirty="0"/>
              <a:t>Treaties: A treaty is any agreement between two or more nations to cooperate in a certain manner.  Treaties may be related to defense, trade, extradition, and other matters.  The Vienna Convention on the Law of Treaties is important for interpreting treaties.</a:t>
            </a:r>
          </a:p>
          <a:p>
            <a:r>
              <a:rPr lang="en-US" dirty="0"/>
              <a:t>Customs: Customary law follows the basic principle of international law that individual conduct is permitted unless expressly forbidden.</a:t>
            </a:r>
          </a:p>
          <a:p>
            <a:r>
              <a:rPr lang="en-US" dirty="0"/>
              <a:t>Judicial Decisions: Most treaties and national laws recognize both an international tribunal, such as the International Court of Justice, and ruling by a national court applying international law principles.  Comity is the general notion that nations will defer to and give effect to the laws and court decisions of other nations.</a:t>
            </a:r>
          </a:p>
        </p:txBody>
      </p:sp>
      <p:sp>
        <p:nvSpPr>
          <p:cNvPr id="5" name="Slide Number Placeholder 4">
            <a:extLst>
              <a:ext uri="{FF2B5EF4-FFF2-40B4-BE49-F238E27FC236}">
                <a16:creationId xmlns:a16="http://schemas.microsoft.com/office/drawing/2014/main" id="{1AE635EC-D475-442E-8792-E7B112007679}"/>
              </a:ext>
            </a:extLst>
          </p:cNvPr>
          <p:cNvSpPr>
            <a:spLocks noGrp="1"/>
          </p:cNvSpPr>
          <p:nvPr>
            <p:ph type="sldNum" sz="quarter" idx="12"/>
          </p:nvPr>
        </p:nvSpPr>
        <p:spPr/>
        <p:txBody>
          <a:bodyPr/>
          <a:lstStyle/>
          <a:p>
            <a:fld id="{188B8A88-9DFF-4215-91ED-9F3869CDCD8B}" type="slidenum">
              <a:rPr lang="en-US" smtClean="0"/>
              <a:t>7</a:t>
            </a:fld>
            <a:endParaRPr lang="en-US"/>
          </a:p>
        </p:txBody>
      </p:sp>
      <p:sp>
        <p:nvSpPr>
          <p:cNvPr id="6" name="Footer Placeholder 6">
            <a:extLst>
              <a:ext uri="{FF2B5EF4-FFF2-40B4-BE49-F238E27FC236}">
                <a16:creationId xmlns:a16="http://schemas.microsoft.com/office/drawing/2014/main" id="{37C69E24-71E1-4AD7-B3D2-9A6FBA1A1787}"/>
              </a:ext>
            </a:extLst>
          </p:cNvPr>
          <p:cNvSpPr>
            <a:spLocks noGrp="1"/>
          </p:cNvSpPr>
          <p:nvPr>
            <p:ph type="ftr" sz="quarter" idx="3"/>
          </p:nvPr>
        </p:nvSpPr>
        <p:spPr>
          <a:xfrm>
            <a:off x="973371" y="6295859"/>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3885140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D88FD-1088-4A28-BFDD-35B79B399398}"/>
              </a:ext>
            </a:extLst>
          </p:cNvPr>
          <p:cNvSpPr>
            <a:spLocks noGrp="1"/>
          </p:cNvSpPr>
          <p:nvPr>
            <p:ph type="title"/>
          </p:nvPr>
        </p:nvSpPr>
        <p:spPr/>
        <p:txBody>
          <a:bodyPr/>
          <a:lstStyle/>
          <a:p>
            <a:pPr algn="ctr"/>
            <a:r>
              <a:rPr lang="en-US" b="1" dirty="0"/>
              <a:t>International Organizations</a:t>
            </a:r>
          </a:p>
        </p:txBody>
      </p:sp>
      <p:sp>
        <p:nvSpPr>
          <p:cNvPr id="3" name="Content Placeholder 2">
            <a:extLst>
              <a:ext uri="{FF2B5EF4-FFF2-40B4-BE49-F238E27FC236}">
                <a16:creationId xmlns:a16="http://schemas.microsoft.com/office/drawing/2014/main" id="{9F8F66F1-4E7C-49EC-9330-4C8F09A771F2}"/>
              </a:ext>
            </a:extLst>
          </p:cNvPr>
          <p:cNvSpPr>
            <a:spLocks noGrp="1"/>
          </p:cNvSpPr>
          <p:nvPr>
            <p:ph idx="1"/>
          </p:nvPr>
        </p:nvSpPr>
        <p:spPr/>
        <p:txBody>
          <a:bodyPr>
            <a:normAutofit fontScale="92500" lnSpcReduction="20000"/>
          </a:bodyPr>
          <a:lstStyle/>
          <a:p>
            <a:r>
              <a:rPr lang="en-US" dirty="0"/>
              <a:t>United Nations (UN): Created after World War II to facilitate common international concerns on defense, trade, the protection of human rights, and other matters.  From a business perspective, one of the most significant achievements of the UN is the UN Convention on Contracts for the International Sale of Goods.</a:t>
            </a:r>
          </a:p>
          <a:p>
            <a:r>
              <a:rPr lang="en-US" dirty="0"/>
              <a:t>World Trade Organization (WTO): Promotes and has certain authority over disputes involving trade barriers.</a:t>
            </a:r>
          </a:p>
          <a:p>
            <a:r>
              <a:rPr lang="en-US" dirty="0"/>
              <a:t>International Monetary Fund (IMF): Promotes stability of world currencies and provides temporary assistance to prevent collapse of national economies.</a:t>
            </a:r>
          </a:p>
          <a:p>
            <a:r>
              <a:rPr lang="en-US" dirty="0"/>
              <a:t>Organization for Economic Cooperation and Development (OECD): Coordinates aid to developing countries and takes steps toward eliminating bribery and corruption from developing economies.</a:t>
            </a:r>
          </a:p>
        </p:txBody>
      </p:sp>
      <p:sp>
        <p:nvSpPr>
          <p:cNvPr id="4" name="Slide Number Placeholder 3">
            <a:extLst>
              <a:ext uri="{FF2B5EF4-FFF2-40B4-BE49-F238E27FC236}">
                <a16:creationId xmlns:a16="http://schemas.microsoft.com/office/drawing/2014/main" id="{4086CB12-4A5E-4CCE-9ADE-56A78573888E}"/>
              </a:ext>
            </a:extLst>
          </p:cNvPr>
          <p:cNvSpPr>
            <a:spLocks noGrp="1"/>
          </p:cNvSpPr>
          <p:nvPr>
            <p:ph type="sldNum" sz="quarter" idx="12"/>
          </p:nvPr>
        </p:nvSpPr>
        <p:spPr/>
        <p:txBody>
          <a:bodyPr/>
          <a:lstStyle/>
          <a:p>
            <a:fld id="{188B8A88-9DFF-4215-91ED-9F3869CDCD8B}" type="slidenum">
              <a:rPr lang="en-US" smtClean="0"/>
              <a:t>8</a:t>
            </a:fld>
            <a:endParaRPr lang="en-US"/>
          </a:p>
        </p:txBody>
      </p:sp>
      <p:sp>
        <p:nvSpPr>
          <p:cNvPr id="5" name="Footer Placeholder 4">
            <a:extLst>
              <a:ext uri="{FF2B5EF4-FFF2-40B4-BE49-F238E27FC236}">
                <a16:creationId xmlns:a16="http://schemas.microsoft.com/office/drawing/2014/main" id="{4F017B50-A362-4EE6-937F-950F3BFB8A85}"/>
              </a:ext>
            </a:extLst>
          </p:cNvPr>
          <p:cNvSpPr>
            <a:spLocks noGrp="1"/>
          </p:cNvSpPr>
          <p:nvPr>
            <p:ph type="ftr" sz="quarter" idx="3"/>
          </p:nvPr>
        </p:nvSpPr>
        <p:spPr/>
        <p:txBody>
          <a:body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2347953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5BEE7-5175-4D77-AEE0-570DD9EE54D7}"/>
              </a:ext>
            </a:extLst>
          </p:cNvPr>
          <p:cNvSpPr>
            <a:spLocks noGrp="1"/>
          </p:cNvSpPr>
          <p:nvPr>
            <p:ph type="title"/>
          </p:nvPr>
        </p:nvSpPr>
        <p:spPr/>
        <p:txBody>
          <a:bodyPr/>
          <a:lstStyle/>
          <a:p>
            <a:pPr algn="ctr"/>
            <a:r>
              <a:rPr lang="en-US" b="1" dirty="0"/>
              <a:t>International Courts</a:t>
            </a:r>
          </a:p>
        </p:txBody>
      </p:sp>
      <p:sp>
        <p:nvSpPr>
          <p:cNvPr id="3" name="Content Placeholder 2">
            <a:extLst>
              <a:ext uri="{FF2B5EF4-FFF2-40B4-BE49-F238E27FC236}">
                <a16:creationId xmlns:a16="http://schemas.microsoft.com/office/drawing/2014/main" id="{D804C6F0-9668-4E63-9539-A65F53788BD3}"/>
              </a:ext>
            </a:extLst>
          </p:cNvPr>
          <p:cNvSpPr>
            <a:spLocks noGrp="1"/>
          </p:cNvSpPr>
          <p:nvPr>
            <p:ph idx="1"/>
          </p:nvPr>
        </p:nvSpPr>
        <p:spPr/>
        <p:txBody>
          <a:bodyPr>
            <a:normAutofit lnSpcReduction="10000"/>
          </a:bodyPr>
          <a:lstStyle/>
          <a:p>
            <a:r>
              <a:rPr lang="en-US" dirty="0"/>
              <a:t>International Court of Justice (the World Court): Judicial Branch of the UN.  Based in the Netherlands.  Main function is to settle disputes submitted to it by member states and give advisory opinions on legal questions submitted by international organs, agencies, and the UN General Assembly.</a:t>
            </a:r>
          </a:p>
          <a:p>
            <a:r>
              <a:rPr lang="en-US" dirty="0"/>
              <a:t>European Court of Justice: Court sits in Luxembourg and is the final arbiter of the codes governing European Union member countries.  It is composed of judges from each EU member country and is structured in the civil law tradition.  The procedures and decisions are based on treaties governing EU countries regarding commercial regulations, protections, and guarantees.</a:t>
            </a:r>
          </a:p>
        </p:txBody>
      </p:sp>
      <p:sp>
        <p:nvSpPr>
          <p:cNvPr id="4" name="Slide Number Placeholder 3">
            <a:extLst>
              <a:ext uri="{FF2B5EF4-FFF2-40B4-BE49-F238E27FC236}">
                <a16:creationId xmlns:a16="http://schemas.microsoft.com/office/drawing/2014/main" id="{D2ADBF2F-1A5B-4648-BCD6-95E921ED17B8}"/>
              </a:ext>
            </a:extLst>
          </p:cNvPr>
          <p:cNvSpPr>
            <a:spLocks noGrp="1"/>
          </p:cNvSpPr>
          <p:nvPr>
            <p:ph type="sldNum" sz="quarter" idx="12"/>
          </p:nvPr>
        </p:nvSpPr>
        <p:spPr/>
        <p:txBody>
          <a:bodyPr/>
          <a:lstStyle/>
          <a:p>
            <a:fld id="{188B8A88-9DFF-4215-91ED-9F3869CDCD8B}" type="slidenum">
              <a:rPr lang="en-US" smtClean="0"/>
              <a:t>9</a:t>
            </a:fld>
            <a:endParaRPr lang="en-US"/>
          </a:p>
        </p:txBody>
      </p:sp>
      <p:sp>
        <p:nvSpPr>
          <p:cNvPr id="5" name="Footer Placeholder 4">
            <a:extLst>
              <a:ext uri="{FF2B5EF4-FFF2-40B4-BE49-F238E27FC236}">
                <a16:creationId xmlns:a16="http://schemas.microsoft.com/office/drawing/2014/main" id="{79F5709A-073F-4357-9DC6-6F5DD5365D45}"/>
              </a:ext>
            </a:extLst>
          </p:cNvPr>
          <p:cNvSpPr>
            <a:spLocks noGrp="1"/>
          </p:cNvSpPr>
          <p:nvPr>
            <p:ph type="ftr" sz="quarter" idx="3"/>
          </p:nvPr>
        </p:nvSpPr>
        <p:spPr/>
        <p:txBody>
          <a:body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8688006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DDE4A8B0BB0DA4188B5534FD4474BEF" ma:contentTypeVersion="13" ma:contentTypeDescription="Create a new document." ma:contentTypeScope="" ma:versionID="aff629b1cb549730cea82076c5564298">
  <xsd:schema xmlns:xsd="http://www.w3.org/2001/XMLSchema" xmlns:xs="http://www.w3.org/2001/XMLSchema" xmlns:p="http://schemas.microsoft.com/office/2006/metadata/properties" xmlns:ns2="92917aa9-a745-4e00-85ad-9b639620d964" xmlns:ns3="dd4bb0b3-50fb-4810-b3a2-6e7365f6d366" targetNamespace="http://schemas.microsoft.com/office/2006/metadata/properties" ma:root="true" ma:fieldsID="66422edb2874e8da8a037250be8930f0" ns2:_="" ns3:_="">
    <xsd:import namespace="92917aa9-a745-4e00-85ad-9b639620d964"/>
    <xsd:import namespace="dd4bb0b3-50fb-4810-b3a2-6e7365f6d36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LengthInSecond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917aa9-a745-4e00-85ad-9b639620d9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4" nillable="true" ma:displayName="Length (seconds)" ma:internalName="MediaLengthInSeconds" ma:readOnly="true">
      <xsd:simpleType>
        <xsd:restriction base="dms:Unknow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d4bb0b3-50fb-4810-b3a2-6e7365f6d36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1E936C-B4DB-475E-BDEC-BF6E3DE9914F}">
  <ds:schemaRefs>
    <ds:schemaRef ds:uri="http://schemas.microsoft.com/sharepoint/v3/contenttype/forms"/>
  </ds:schemaRefs>
</ds:datastoreItem>
</file>

<file path=customXml/itemProps2.xml><?xml version="1.0" encoding="utf-8"?>
<ds:datastoreItem xmlns:ds="http://schemas.openxmlformats.org/officeDocument/2006/customXml" ds:itemID="{6A164954-C57B-48CA-825C-ED50EC500864}">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ED5AF1DF-3A8C-46E0-A364-CD766C8B61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917aa9-a745-4e00-85ad-9b639620d964"/>
    <ds:schemaRef ds:uri="dd4bb0b3-50fb-4810-b3a2-6e7365f6d3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1215</TotalTime>
  <Words>2645</Words>
  <Application>Microsoft Office PowerPoint</Application>
  <PresentationFormat>Widescreen</PresentationFormat>
  <Paragraphs>135</Paragraphs>
  <Slides>24</Slides>
  <Notes>1</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 </vt:lpstr>
      <vt:lpstr>Chapter 6</vt:lpstr>
      <vt:lpstr>Chapter Learning Objectives</vt:lpstr>
      <vt:lpstr>Chapter Learning Objectives2</vt:lpstr>
      <vt:lpstr>Chapter Overview</vt:lpstr>
      <vt:lpstr>Definition, Sources, and Systems of International Law</vt:lpstr>
      <vt:lpstr>Sources of International Law</vt:lpstr>
      <vt:lpstr>International Organizations</vt:lpstr>
      <vt:lpstr>International Courts</vt:lpstr>
      <vt:lpstr>The World Court</vt:lpstr>
      <vt:lpstr>Sovereign Immunity</vt:lpstr>
      <vt:lpstr>Case 6.1: Butters v. Vance International, Inc.</vt:lpstr>
      <vt:lpstr>National Legal Systems</vt:lpstr>
      <vt:lpstr>International Dispute Resolution</vt:lpstr>
      <vt:lpstr>WIPO</vt:lpstr>
      <vt:lpstr>International Mediation</vt:lpstr>
      <vt:lpstr>Foreign Corrupt Practices Act</vt:lpstr>
      <vt:lpstr>Case 6.2: United States v. Esquenazi</vt:lpstr>
      <vt:lpstr>UN Convention on Contracts for the International Sale of Goods (CISG)</vt:lpstr>
      <vt:lpstr>Case 6.3: Forestal Guarani S.A. v. Daros International, Inc.</vt:lpstr>
      <vt:lpstr>International Chamber of Commerce Terms</vt:lpstr>
      <vt:lpstr>Enforcing Intellectual Property Rights Abroad</vt:lpstr>
      <vt:lpstr>Accessibility Content: Text Alternatives for Images</vt:lpstr>
      <vt:lpstr>The World Court—Text Alternative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Melvin: Fundamentals of the Legal Environment of Business PowerPoint Slides McGraw-Hill Publishing</dc:title>
  <dc:creator>Henry Lowenstein</dc:creator>
  <cp:lastModifiedBy>Amudha B</cp:lastModifiedBy>
  <cp:revision>136</cp:revision>
  <dcterms:created xsi:type="dcterms:W3CDTF">2019-07-25T18:35:04Z</dcterms:created>
  <dcterms:modified xsi:type="dcterms:W3CDTF">2023-01-06T09:08:27Z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0x010100EDDE4A8B0BB0DA4188B5534FD4474BEF</vt:lpwstr>
  </property>
</Properties>
</file>