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sldIdLst>
    <p:sldId id="283" r:id="rId5"/>
    <p:sldId id="257" r:id="rId6"/>
    <p:sldId id="258" r:id="rId7"/>
    <p:sldId id="259" r:id="rId8"/>
    <p:sldId id="284" r:id="rId9"/>
    <p:sldId id="299" r:id="rId10"/>
    <p:sldId id="285" r:id="rId11"/>
    <p:sldId id="280" r:id="rId12"/>
    <p:sldId id="286" r:id="rId13"/>
    <p:sldId id="260" r:id="rId14"/>
    <p:sldId id="274" r:id="rId15"/>
    <p:sldId id="262" r:id="rId16"/>
    <p:sldId id="287" r:id="rId17"/>
    <p:sldId id="275" r:id="rId18"/>
    <p:sldId id="282" r:id="rId19"/>
    <p:sldId id="279" r:id="rId20"/>
    <p:sldId id="288" r:id="rId21"/>
    <p:sldId id="289" r:id="rId22"/>
    <p:sldId id="292" r:id="rId23"/>
    <p:sldId id="290" r:id="rId24"/>
    <p:sldId id="291" r:id="rId25"/>
    <p:sldId id="293" r:id="rId26"/>
    <p:sldId id="294" r:id="rId27"/>
    <p:sldId id="295" r:id="rId28"/>
    <p:sldId id="296" r:id="rId29"/>
    <p:sldId id="297" r:id="rId30"/>
    <p:sldId id="298" r:id="rId31"/>
    <p:sldId id="300" r:id="rId32"/>
    <p:sldId id="301" r:id="rId33"/>
    <p:sldId id="302" r:id="rId34"/>
    <p:sldId id="30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A14173E8-73FC-4903-85B3-64ED691D4574}">
          <p14:sldIdLst>
            <p14:sldId id="283"/>
            <p14:sldId id="257"/>
            <p14:sldId id="258"/>
            <p14:sldId id="259"/>
            <p14:sldId id="284"/>
            <p14:sldId id="299"/>
            <p14:sldId id="285"/>
            <p14:sldId id="280"/>
            <p14:sldId id="286"/>
            <p14:sldId id="260"/>
            <p14:sldId id="274"/>
            <p14:sldId id="262"/>
            <p14:sldId id="287"/>
            <p14:sldId id="275"/>
            <p14:sldId id="282"/>
            <p14:sldId id="279"/>
            <p14:sldId id="288"/>
            <p14:sldId id="289"/>
            <p14:sldId id="292"/>
            <p14:sldId id="290"/>
            <p14:sldId id="291"/>
            <p14:sldId id="293"/>
            <p14:sldId id="294"/>
            <p14:sldId id="295"/>
            <p14:sldId id="296"/>
            <p14:sldId id="297"/>
            <p14:sldId id="298"/>
            <p14:sldId id="300"/>
            <p14:sldId id="301"/>
            <p14:sldId id="302"/>
            <p14:sldId id="3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F6D26E-7314-46FF-88DA-241A6791384B}" v="23" dt="2022-07-06T10:24:08.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9272" autoAdjust="0"/>
  </p:normalViewPr>
  <p:slideViewPr>
    <p:cSldViewPr snapToGrid="0">
      <p:cViewPr varScale="1">
        <p:scale>
          <a:sx n="59" d="100"/>
          <a:sy n="59" d="100"/>
        </p:scale>
        <p:origin x="786" y="60"/>
      </p:cViewPr>
      <p:guideLst/>
    </p:cSldViewPr>
  </p:slideViewPr>
  <p:outlineViewPr>
    <p:cViewPr>
      <p:scale>
        <a:sx n="33" d="100"/>
        <a:sy n="33" d="100"/>
      </p:scale>
      <p:origin x="0" y="-5436"/>
    </p:cViewPr>
  </p:outlineViewPr>
  <p:notesTextViewPr>
    <p:cViewPr>
      <p:scale>
        <a:sx n="1" d="1"/>
        <a:sy n="1" d="1"/>
      </p:scale>
      <p:origin x="0" y="0"/>
    </p:cViewPr>
  </p:notesTextViewPr>
  <p:sorterViewPr>
    <p:cViewPr>
      <p:scale>
        <a:sx n="100" d="100"/>
        <a:sy n="100" d="100"/>
      </p:scale>
      <p:origin x="0" y="-120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9909313" y="6356350"/>
            <a:ext cx="1444486" cy="365125"/>
          </a:xfrm>
        </p:spPr>
        <p:txBody>
          <a:bodyPr/>
          <a:lstStyle/>
          <a:p>
            <a:fld id="{188B8A88-9DFF-4215-91ED-9F3869CDCD8B}" type="slidenum">
              <a:rPr lang="en-US" smtClean="0"/>
              <a:t>‹#›</a:t>
            </a:fld>
            <a:endParaRPr lang="en-US" dirty="0"/>
          </a:p>
        </p:txBody>
      </p:sp>
      <p:sp>
        <p:nvSpPr>
          <p:cNvPr id="8" name="Footer Placeholder 6">
            <a:extLst>
              <a:ext uri="{FF2B5EF4-FFF2-40B4-BE49-F238E27FC236}">
                <a16:creationId xmlns:a16="http://schemas.microsoft.com/office/drawing/2014/main" id="{B822D2F2-7B6A-40DF-97C9-BE20F14E9A1C}"/>
              </a:ext>
            </a:extLst>
          </p:cNvPr>
          <p:cNvSpPr>
            <a:spLocks noGrp="1"/>
          </p:cNvSpPr>
          <p:nvPr>
            <p:ph type="ftr" sz="quarter" idx="3"/>
          </p:nvPr>
        </p:nvSpPr>
        <p:spPr>
          <a:xfrm>
            <a:off x="1524000" y="631190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859617" y="6366841"/>
            <a:ext cx="1494182" cy="332133"/>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683BD89F-547E-4E8E-BA15-9518EE00B8AB}"/>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6762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541565" y="6356350"/>
            <a:ext cx="1812234" cy="365125"/>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EB059737-678D-42DF-9B48-D0A44246BBE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006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029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62661" y="6356350"/>
            <a:ext cx="1991138" cy="365125"/>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6FD56B71-8A28-4EE7-86AA-B94CE4888C5C}"/>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9352722" y="6356350"/>
            <a:ext cx="2001077" cy="365125"/>
          </a:xfrm>
        </p:spPr>
        <p:txBody>
          <a:bodyPr/>
          <a:lstStyle/>
          <a:p>
            <a:fld id="{188B8A88-9DFF-4215-91ED-9F3869CDCD8B}" type="slidenum">
              <a:rPr lang="en-US" smtClean="0"/>
              <a:t>‹#›</a:t>
            </a:fld>
            <a:endParaRPr lang="en-US" dirty="0"/>
          </a:p>
        </p:txBody>
      </p:sp>
      <p:sp>
        <p:nvSpPr>
          <p:cNvPr id="7" name="Footer Placeholder 6">
            <a:extLst>
              <a:ext uri="{FF2B5EF4-FFF2-40B4-BE49-F238E27FC236}">
                <a16:creationId xmlns:a16="http://schemas.microsoft.com/office/drawing/2014/main" id="{CC2A33D9-B891-41B5-91FE-BD66C581632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8946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9531626" y="6356350"/>
            <a:ext cx="1822173" cy="365125"/>
          </a:xfrm>
        </p:spPr>
        <p:txBody>
          <a:bodyPr/>
          <a:lstStyle/>
          <a:p>
            <a:fld id="{188B8A88-9DFF-4215-91ED-9F3869CDCD8B}" type="slidenum">
              <a:rPr lang="en-US" smtClean="0"/>
              <a:t>‹#›</a:t>
            </a:fld>
            <a:endParaRPr lang="en-US"/>
          </a:p>
        </p:txBody>
      </p:sp>
      <p:sp>
        <p:nvSpPr>
          <p:cNvPr id="8" name="Footer Placeholder 6">
            <a:extLst>
              <a:ext uri="{FF2B5EF4-FFF2-40B4-BE49-F238E27FC236}">
                <a16:creationId xmlns:a16="http://schemas.microsoft.com/office/drawing/2014/main" id="{A4BAA319-4D39-4E74-972D-CF2F397FB68F}"/>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71077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9879496" y="6356350"/>
            <a:ext cx="1474303" cy="365125"/>
          </a:xfrm>
        </p:spPr>
        <p:txBody>
          <a:bodyPr/>
          <a:lstStyle/>
          <a:p>
            <a:fld id="{188B8A88-9DFF-4215-91ED-9F3869CDCD8B}" type="slidenum">
              <a:rPr lang="en-US" smtClean="0"/>
              <a:t>‹#›</a:t>
            </a:fld>
            <a:endParaRPr lang="en-US"/>
          </a:p>
        </p:txBody>
      </p:sp>
      <p:sp>
        <p:nvSpPr>
          <p:cNvPr id="10" name="Footer Placeholder 6">
            <a:extLst>
              <a:ext uri="{FF2B5EF4-FFF2-40B4-BE49-F238E27FC236}">
                <a16:creationId xmlns:a16="http://schemas.microsoft.com/office/drawing/2014/main" id="{BC1D7ED9-91FD-4A18-875E-2B630E205EAA}"/>
              </a:ext>
            </a:extLst>
          </p:cNvPr>
          <p:cNvSpPr>
            <a:spLocks noGrp="1"/>
          </p:cNvSpPr>
          <p:nvPr>
            <p:ph type="ftr" sz="quarter" idx="1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180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9491870" y="6366841"/>
            <a:ext cx="1861929" cy="332133"/>
          </a:xfrm>
        </p:spPr>
        <p:txBody>
          <a:bodyPr/>
          <a:lstStyle/>
          <a:p>
            <a:fld id="{188B8A88-9DFF-4215-91ED-9F3869CDCD8B}" type="slidenum">
              <a:rPr lang="en-US" smtClean="0"/>
              <a:t>‹#›</a:t>
            </a:fld>
            <a:endParaRPr lang="en-US"/>
          </a:p>
        </p:txBody>
      </p:sp>
      <p:sp>
        <p:nvSpPr>
          <p:cNvPr id="6" name="Footer Placeholder 6">
            <a:extLst>
              <a:ext uri="{FF2B5EF4-FFF2-40B4-BE49-F238E27FC236}">
                <a16:creationId xmlns:a16="http://schemas.microsoft.com/office/drawing/2014/main" id="{500303E1-C8CC-4E9A-837A-10B4B3602C11}"/>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7652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481930" y="6366841"/>
            <a:ext cx="1871869" cy="332133"/>
          </a:xfrm>
        </p:spPr>
        <p:txBody>
          <a:bodyPr/>
          <a:lstStyle/>
          <a:p>
            <a:fld id="{188B8A88-9DFF-4215-91ED-9F3869CDCD8B}" type="slidenum">
              <a:rPr lang="en-US" smtClean="0"/>
              <a:t>‹#›</a:t>
            </a:fld>
            <a:endParaRPr lang="en-US"/>
          </a:p>
        </p:txBody>
      </p:sp>
      <p:sp>
        <p:nvSpPr>
          <p:cNvPr id="5" name="Footer Placeholder 6">
            <a:extLst>
              <a:ext uri="{FF2B5EF4-FFF2-40B4-BE49-F238E27FC236}">
                <a16:creationId xmlns:a16="http://schemas.microsoft.com/office/drawing/2014/main" id="{689BF886-486E-42AA-B830-23E50D68269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0742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9541565" y="6356350"/>
            <a:ext cx="1812234" cy="365125"/>
          </a:xfrm>
        </p:spPr>
        <p:txBody>
          <a:bodyPr/>
          <a:lstStyle/>
          <a:p>
            <a:fld id="{188B8A88-9DFF-4215-91ED-9F3869CDCD8B}" type="slidenum">
              <a:rPr lang="en-US" smtClean="0"/>
              <a:t>‹#›</a:t>
            </a:fld>
            <a:endParaRPr lang="en-US" dirty="0"/>
          </a:p>
        </p:txBody>
      </p:sp>
      <p:sp>
        <p:nvSpPr>
          <p:cNvPr id="8" name="Footer Placeholder 6">
            <a:extLst>
              <a:ext uri="{FF2B5EF4-FFF2-40B4-BE49-F238E27FC236}">
                <a16:creationId xmlns:a16="http://schemas.microsoft.com/office/drawing/2014/main" id="{FEBB3EAE-4610-48A8-9403-993FDD77796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69040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9690652" y="6390861"/>
            <a:ext cx="1663147" cy="330614"/>
          </a:xfrm>
        </p:spPr>
        <p:txBody>
          <a:bodyPr/>
          <a:lstStyle/>
          <a:p>
            <a:fld id="{188B8A88-9DFF-4215-91ED-9F3869CDCD8B}" type="slidenum">
              <a:rPr lang="en-US" smtClean="0"/>
              <a:t>‹#›</a:t>
            </a:fld>
            <a:endParaRPr lang="en-US"/>
          </a:p>
        </p:txBody>
      </p:sp>
      <p:sp>
        <p:nvSpPr>
          <p:cNvPr id="8" name="Footer Placeholder 6">
            <a:extLst>
              <a:ext uri="{FF2B5EF4-FFF2-40B4-BE49-F238E27FC236}">
                <a16:creationId xmlns:a16="http://schemas.microsoft.com/office/drawing/2014/main" id="{5060F219-11FE-4DD3-8B66-0EAC607FF50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645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83756" y="6366841"/>
            <a:ext cx="2170043" cy="354634"/>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5EC3C444-AE03-47C6-9552-B51F18A15ADE}"/>
              </a:ext>
            </a:extLst>
          </p:cNvPr>
          <p:cNvSpPr>
            <a:spLocks noGrp="1"/>
          </p:cNvSpPr>
          <p:nvPr>
            <p:ph type="ftr" sz="quarter" idx="3"/>
          </p:nvPr>
        </p:nvSpPr>
        <p:spPr>
          <a:xfrm>
            <a:off x="838200" y="6366841"/>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id="{EB419AD1-91C6-4926-A7F7-726CB8277624}"/>
              </a:ext>
            </a:extLst>
          </p:cNvPr>
          <p:cNvSpPr>
            <a:spLocks noGrp="1"/>
          </p:cNvSpPr>
          <p:nvPr>
            <p:ph type="ctrTitle"/>
          </p:nvPr>
        </p:nvSpPr>
        <p:spPr/>
        <p:txBody>
          <a:bodyPr/>
          <a:lstStyle/>
          <a:p>
            <a:r>
              <a:rPr lang="en-US" noProof="0" dirty="0"/>
              <a:t> </a:t>
            </a:r>
          </a:p>
        </p:txBody>
      </p:sp>
      <p:sp>
        <p:nvSpPr>
          <p:cNvPr id="7" name="Footer Placeholder 6">
            <a:extLst>
              <a:ext uri="{FF2B5EF4-FFF2-40B4-BE49-F238E27FC236}">
                <a16:creationId xmlns:a16="http://schemas.microsoft.com/office/drawing/2014/main" id="{599FD21C-3B83-4413-974E-1B8C53450168}"/>
              </a:ext>
            </a:extLst>
          </p:cNvPr>
          <p:cNvSpPr txBox="1">
            <a:spLocks/>
          </p:cNvSpPr>
          <p:nvPr/>
        </p:nvSpPr>
        <p:spPr>
          <a:xfrm>
            <a:off x="1575845" y="6360224"/>
            <a:ext cx="821303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pic>
        <p:nvPicPr>
          <p:cNvPr id="6" name="Picture 5">
            <a:extLst>
              <a:ext uri="{FF2B5EF4-FFF2-40B4-BE49-F238E27FC236}">
                <a16:creationId xmlns:a16="http://schemas.microsoft.com/office/drawing/2014/main" id="{C9A486B0-E4BC-5553-58F7-5E226D4F3B14}"/>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73641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Elements of a Contract</a:t>
            </a:r>
          </a:p>
        </p:txBody>
      </p:sp>
      <p:sp>
        <p:nvSpPr>
          <p:cNvPr id="3" name="Content Placeholder 2"/>
          <p:cNvSpPr>
            <a:spLocks noGrp="1"/>
          </p:cNvSpPr>
          <p:nvPr>
            <p:ph idx="1"/>
          </p:nvPr>
        </p:nvSpPr>
        <p:spPr/>
        <p:txBody>
          <a:bodyPr>
            <a:noAutofit/>
          </a:bodyPr>
          <a:lstStyle/>
          <a:p>
            <a:pPr marL="291600" indent="-291600">
              <a:lnSpc>
                <a:spcPct val="100000"/>
              </a:lnSpc>
            </a:pPr>
            <a:r>
              <a:rPr lang="en-US" sz="2500" dirty="0"/>
              <a:t>Mutual Assent: The parties to a contract must indicate through words or behavior that they willingly agree to enter into a contract.  A valid offer and acceptance is usually how parties demonstrate mutual assent.</a:t>
            </a:r>
          </a:p>
          <a:p>
            <a:pPr marL="291600" indent="-291600">
              <a:lnSpc>
                <a:spcPct val="100000"/>
              </a:lnSpc>
            </a:pPr>
            <a:r>
              <a:rPr lang="en-US" sz="2500" dirty="0"/>
              <a:t>Consideration: This element requires both sides to obtain something of value (legal benefit) and to give up something of value (legal detriment).</a:t>
            </a:r>
          </a:p>
          <a:p>
            <a:pPr marL="291600" indent="-291600">
              <a:lnSpc>
                <a:spcPct val="100000"/>
              </a:lnSpc>
            </a:pPr>
            <a:r>
              <a:rPr lang="en-US" sz="2500" dirty="0"/>
              <a:t>Legality of Purpose: A contract must satisfy a legal purpose to be enforceable.</a:t>
            </a:r>
          </a:p>
          <a:p>
            <a:pPr marL="291600" indent="-291600">
              <a:lnSpc>
                <a:spcPct val="100000"/>
              </a:lnSpc>
            </a:pPr>
            <a:r>
              <a:rPr lang="en-US" sz="2500" dirty="0"/>
              <a:t>Capacity to Contract: Both parties to the contract must have legal standing to enter into contracts.  Individuals who are minors, mentally incapacitated, or intoxicated may lack the capacity to enter into contracts, which may result in a voidable contract.</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pPr/>
              <a:t>10</a:t>
            </a:fld>
            <a:endParaRPr lang="en-US">
              <a:solidFill>
                <a:schemeClr val="tx1"/>
              </a:solidFill>
            </a:endParaRPr>
          </a:p>
        </p:txBody>
      </p:sp>
      <p:sp>
        <p:nvSpPr>
          <p:cNvPr id="6" name="Footer Placeholder 6">
            <a:extLst>
              <a:ext uri="{FF2B5EF4-FFF2-40B4-BE49-F238E27FC236}">
                <a16:creationId xmlns:a16="http://schemas.microsoft.com/office/drawing/2014/main" id="{1BECFBC1-233D-40BA-A34A-BCFD592503C8}"/>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989196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Based on Contract Element Status</a:t>
            </a:r>
          </a:p>
        </p:txBody>
      </p:sp>
      <p:sp>
        <p:nvSpPr>
          <p:cNvPr id="3" name="Content Placeholder 2"/>
          <p:cNvSpPr>
            <a:spLocks noGrp="1"/>
          </p:cNvSpPr>
          <p:nvPr>
            <p:ph idx="1"/>
          </p:nvPr>
        </p:nvSpPr>
        <p:spPr/>
        <p:txBody>
          <a:bodyPr>
            <a:noAutofit/>
          </a:bodyPr>
          <a:lstStyle/>
          <a:p>
            <a:pPr marL="0" indent="0">
              <a:buNone/>
            </a:pPr>
            <a:r>
              <a:rPr lang="en-US" sz="2500" dirty="0"/>
              <a:t>Contracts may be found:</a:t>
            </a:r>
          </a:p>
          <a:p>
            <a:pPr marL="292608" indent="-292608">
              <a:lnSpc>
                <a:spcPct val="100000"/>
              </a:lnSpc>
            </a:pPr>
            <a:r>
              <a:rPr lang="en-US" sz="2500" dirty="0"/>
              <a:t>Valid: When a contract has the required elements, it is called a valid contract.</a:t>
            </a:r>
          </a:p>
          <a:p>
            <a:pPr marL="292608" indent="-292608">
              <a:lnSpc>
                <a:spcPct val="100000"/>
              </a:lnSpc>
            </a:pPr>
            <a:r>
              <a:rPr lang="en-US" sz="2500" dirty="0"/>
              <a:t>Void: When an agreement lacks one of the required elements or has not been formed in conformance with the law from the outset, the contract is considered void.</a:t>
            </a:r>
          </a:p>
          <a:p>
            <a:pPr marL="292608" indent="-292608">
              <a:lnSpc>
                <a:spcPct val="100000"/>
              </a:lnSpc>
            </a:pPr>
            <a:r>
              <a:rPr lang="en-US" sz="2500" dirty="0"/>
              <a:t>Voidable: A contract is voidable when the law gives one or more parties the right to cancel an otherwise valid contract under the circumstances.</a:t>
            </a:r>
          </a:p>
          <a:p>
            <a:pPr marL="292608" indent="-292608">
              <a:lnSpc>
                <a:spcPct val="100000"/>
              </a:lnSpc>
            </a:pPr>
            <a:r>
              <a:rPr lang="en-US" sz="2500" dirty="0"/>
              <a:t>Unenforceable: Although a contract may have all the required elements and be considered valid, it may be unenforceable because one party asserts a legal defense to performing the contract.</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11</a:t>
            </a:fld>
            <a:endParaRPr lang="en-US">
              <a:solidFill>
                <a:schemeClr val="tx1"/>
              </a:solidFill>
            </a:endParaRPr>
          </a:p>
        </p:txBody>
      </p:sp>
      <p:sp>
        <p:nvSpPr>
          <p:cNvPr id="6" name="Footer Placeholder 6">
            <a:extLst>
              <a:ext uri="{FF2B5EF4-FFF2-40B4-BE49-F238E27FC236}">
                <a16:creationId xmlns:a16="http://schemas.microsoft.com/office/drawing/2014/main" id="{81152E61-3A68-4E7B-8A1D-8AEEE389126B}"/>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81336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Types of Contracts</a:t>
            </a:r>
          </a:p>
        </p:txBody>
      </p:sp>
      <p:sp>
        <p:nvSpPr>
          <p:cNvPr id="3" name="Content Placeholder 2"/>
          <p:cNvSpPr>
            <a:spLocks noGrp="1"/>
          </p:cNvSpPr>
          <p:nvPr>
            <p:ph idx="1"/>
          </p:nvPr>
        </p:nvSpPr>
        <p:spPr/>
        <p:txBody>
          <a:bodyPr>
            <a:noAutofit/>
          </a:bodyPr>
          <a:lstStyle/>
          <a:p>
            <a:pPr marL="291600" lvl="1" indent="-291600">
              <a:lnSpc>
                <a:spcPct val="100000"/>
              </a:lnSpc>
            </a:pPr>
            <a:r>
              <a:rPr lang="en-US" sz="2300" dirty="0"/>
              <a:t>Bilateral: The legal detriment is incurred through the mutual promises the parties make to each other.</a:t>
            </a:r>
          </a:p>
          <a:p>
            <a:pPr marL="291600" lvl="1" indent="-291600">
              <a:lnSpc>
                <a:spcPct val="100000"/>
              </a:lnSpc>
            </a:pPr>
            <a:r>
              <a:rPr lang="en-US" sz="2300" dirty="0"/>
              <a:t>Unilateral: One party’s legal detriment arises from its action or inaction rather than a promise.</a:t>
            </a:r>
          </a:p>
          <a:p>
            <a:pPr marL="291600" lvl="1" indent="-291600">
              <a:lnSpc>
                <a:spcPct val="100000"/>
              </a:lnSpc>
            </a:pPr>
            <a:r>
              <a:rPr lang="en-US" sz="2300" dirty="0"/>
              <a:t>Common Law: Contracts for services or real estate are governed by state common law.  For example, employment contracts, rental agreements, loan agreements.</a:t>
            </a:r>
          </a:p>
          <a:p>
            <a:pPr marL="291600" lvl="1" indent="-291600">
              <a:lnSpc>
                <a:spcPct val="100000"/>
              </a:lnSpc>
            </a:pPr>
            <a:r>
              <a:rPr lang="en-US" sz="2300" dirty="0"/>
              <a:t>UCC Sales: Contracts dealing with the sales of goods are governed by state UCC statutes.</a:t>
            </a:r>
          </a:p>
          <a:p>
            <a:pPr marL="291600" lvl="1" indent="-291600">
              <a:lnSpc>
                <a:spcPct val="100000"/>
              </a:lnSpc>
            </a:pPr>
            <a:r>
              <a:rPr lang="en-US" sz="2300" dirty="0"/>
              <a:t>Explicit: The terms are defined by the parties, orally or in writing.</a:t>
            </a:r>
          </a:p>
          <a:p>
            <a:pPr marL="291600" lvl="1" indent="-291600">
              <a:lnSpc>
                <a:spcPct val="100000"/>
              </a:lnSpc>
            </a:pPr>
            <a:r>
              <a:rPr lang="en-US" sz="2300" dirty="0"/>
              <a:t>Implied: Lack explicit terms.  Terms are defined solely through the parties’ behavior or social custom.</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12</a:t>
            </a:fld>
            <a:endParaRPr lang="en-US">
              <a:solidFill>
                <a:schemeClr val="tx1"/>
              </a:solidFill>
            </a:endParaRPr>
          </a:p>
        </p:txBody>
      </p:sp>
      <p:sp>
        <p:nvSpPr>
          <p:cNvPr id="6" name="Footer Placeholder 6">
            <a:extLst>
              <a:ext uri="{FF2B5EF4-FFF2-40B4-BE49-F238E27FC236}">
                <a16:creationId xmlns:a16="http://schemas.microsoft.com/office/drawing/2014/main" id="{1ED11124-706F-403B-A37B-863942859C7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731179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B6E2-9A8D-4D1F-8E96-8947A43C9355}"/>
              </a:ext>
            </a:extLst>
          </p:cNvPr>
          <p:cNvSpPr>
            <a:spLocks noGrp="1"/>
          </p:cNvSpPr>
          <p:nvPr>
            <p:ph type="title"/>
          </p:nvPr>
        </p:nvSpPr>
        <p:spPr/>
        <p:txBody>
          <a:bodyPr/>
          <a:lstStyle/>
          <a:p>
            <a:pPr algn="ctr"/>
            <a:r>
              <a:rPr lang="en-US" dirty="0"/>
              <a:t>Case 8.2: Dwayne D. Walker, Jr. v. Shawn Carter (“Jay Z”) et al.</a:t>
            </a:r>
          </a:p>
        </p:txBody>
      </p:sp>
      <p:sp>
        <p:nvSpPr>
          <p:cNvPr id="3" name="Content Placeholder 2">
            <a:extLst>
              <a:ext uri="{FF2B5EF4-FFF2-40B4-BE49-F238E27FC236}">
                <a16:creationId xmlns:a16="http://schemas.microsoft.com/office/drawing/2014/main" id="{BD644FBC-43D9-426C-87C2-47B194528177}"/>
              </a:ext>
            </a:extLst>
          </p:cNvPr>
          <p:cNvSpPr>
            <a:spLocks noGrp="1"/>
          </p:cNvSpPr>
          <p:nvPr>
            <p:ph idx="1"/>
          </p:nvPr>
        </p:nvSpPr>
        <p:spPr/>
        <p:txBody>
          <a:bodyPr/>
          <a:lstStyle/>
          <a:p>
            <a:pPr marL="0" indent="0">
              <a:buNone/>
            </a:pPr>
            <a:r>
              <a:rPr lang="en-US" dirty="0"/>
              <a:t>HELD: In New York (and many other states), a contract that cannot be performed in less than one year requires a written and signed agreement between the parties to be enforceable.  If the writing is lost, there must be testimony from witnesses that the writing existed.</a:t>
            </a:r>
          </a:p>
          <a:p>
            <a:pPr marL="0" indent="0">
              <a:buNone/>
            </a:pPr>
            <a:endParaRPr lang="en-US" dirty="0"/>
          </a:p>
          <a:p>
            <a:pPr marL="0" indent="0">
              <a:buNone/>
            </a:pPr>
            <a:r>
              <a:rPr lang="en-US" dirty="0">
                <a:effectLst/>
                <a:latin typeface="Calibri" panose="020F0502020204030204" pitchFamily="34" charset="0"/>
                <a:ea typeface="Calibri" panose="020F0502020204030204" pitchFamily="34" charset="0"/>
              </a:rPr>
              <a:t>What is the risk of a “handshake deal?” </a:t>
            </a:r>
          </a:p>
          <a:p>
            <a:pPr marL="0" indent="0">
              <a:buNone/>
            </a:pPr>
            <a:endParaRPr lang="en-US" dirty="0">
              <a:effectLst/>
              <a:latin typeface="Calibri" panose="020F0502020204030204" pitchFamily="34" charset="0"/>
              <a:ea typeface="Calibri" panose="020F0502020204030204" pitchFamily="34" charset="0"/>
            </a:endParaRPr>
          </a:p>
          <a:p>
            <a:pPr marL="0" indent="0">
              <a:buNone/>
            </a:pPr>
            <a:r>
              <a:rPr lang="en-US" dirty="0">
                <a:effectLst/>
                <a:latin typeface="Calibri" panose="020F0502020204030204" pitchFamily="34" charset="0"/>
                <a:ea typeface="Calibri" panose="020F0502020204030204" pitchFamily="34" charset="0"/>
              </a:rPr>
              <a:t>When is it ever appropriate to enter a contract based on a “handshake deal?”</a:t>
            </a:r>
          </a:p>
          <a:p>
            <a:pPr marL="0" indent="0">
              <a:buNone/>
            </a:pPr>
            <a:endParaRPr lang="en-US" dirty="0"/>
          </a:p>
        </p:txBody>
      </p:sp>
      <p:sp>
        <p:nvSpPr>
          <p:cNvPr id="4" name="Slide Number Placeholder 3">
            <a:extLst>
              <a:ext uri="{FF2B5EF4-FFF2-40B4-BE49-F238E27FC236}">
                <a16:creationId xmlns:a16="http://schemas.microsoft.com/office/drawing/2014/main" id="{FA1F7960-9B10-407D-904B-8F86B1C4F744}"/>
              </a:ext>
            </a:extLst>
          </p:cNvPr>
          <p:cNvSpPr>
            <a:spLocks noGrp="1"/>
          </p:cNvSpPr>
          <p:nvPr>
            <p:ph type="sldNum" sz="quarter" idx="12"/>
          </p:nvPr>
        </p:nvSpPr>
        <p:spPr/>
        <p:txBody>
          <a:bodyPr/>
          <a:lstStyle/>
          <a:p>
            <a:fld id="{188B8A88-9DFF-4215-91ED-9F3869CDCD8B}" type="slidenum">
              <a:rPr lang="en-US" smtClean="0"/>
              <a:t>13</a:t>
            </a:fld>
            <a:endParaRPr lang="en-US"/>
          </a:p>
        </p:txBody>
      </p:sp>
      <p:sp>
        <p:nvSpPr>
          <p:cNvPr id="5" name="Footer Placeholder 4">
            <a:extLst>
              <a:ext uri="{FF2B5EF4-FFF2-40B4-BE49-F238E27FC236}">
                <a16:creationId xmlns:a16="http://schemas.microsoft.com/office/drawing/2014/main" id="{E61C0372-7FD8-4A7A-8410-C9346D1D2A0B}"/>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189399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BASIC CONTRACT STRUCTURE AND TERMINOLOGY </a:t>
            </a:r>
          </a:p>
        </p:txBody>
      </p:sp>
      <p:graphicFrame>
        <p:nvGraphicFramePr>
          <p:cNvPr id="4" name="Table 6">
            <a:extLst>
              <a:ext uri="{FF2B5EF4-FFF2-40B4-BE49-F238E27FC236}">
                <a16:creationId xmlns:a16="http://schemas.microsoft.com/office/drawing/2014/main" id="{DA8BF627-77E1-4207-BDEB-B20185AA6293}"/>
              </a:ext>
            </a:extLst>
          </p:cNvPr>
          <p:cNvGraphicFramePr>
            <a:graphicFrameLocks noGrp="1"/>
          </p:cNvGraphicFramePr>
          <p:nvPr>
            <p:ph idx="1"/>
            <p:extLst>
              <p:ext uri="{D42A27DB-BD31-4B8C-83A1-F6EECF244321}">
                <p14:modId xmlns:p14="http://schemas.microsoft.com/office/powerpoint/2010/main" val="313483101"/>
              </p:ext>
            </p:extLst>
          </p:nvPr>
        </p:nvGraphicFramePr>
        <p:xfrm>
          <a:off x="838200" y="1825625"/>
          <a:ext cx="10515597" cy="470371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942980243"/>
                    </a:ext>
                  </a:extLst>
                </a:gridCol>
                <a:gridCol w="3505199">
                  <a:extLst>
                    <a:ext uri="{9D8B030D-6E8A-4147-A177-3AD203B41FA5}">
                      <a16:colId xmlns:a16="http://schemas.microsoft.com/office/drawing/2014/main" val="1125454454"/>
                    </a:ext>
                  </a:extLst>
                </a:gridCol>
                <a:gridCol w="3505199">
                  <a:extLst>
                    <a:ext uri="{9D8B030D-6E8A-4147-A177-3AD203B41FA5}">
                      <a16:colId xmlns:a16="http://schemas.microsoft.com/office/drawing/2014/main" val="4253826438"/>
                    </a:ext>
                  </a:extLst>
                </a:gridCol>
              </a:tblGrid>
              <a:tr h="629846">
                <a:tc>
                  <a:txBody>
                    <a:bodyPr/>
                    <a:lstStyle/>
                    <a:p>
                      <a:r>
                        <a:rPr lang="en-US" sz="1000" dirty="0">
                          <a:solidFill>
                            <a:schemeClr val="tx1"/>
                          </a:solidFill>
                        </a:rPr>
                        <a:t>Contract Section</a:t>
                      </a:r>
                    </a:p>
                  </a:txBody>
                  <a:tcPr>
                    <a:noFill/>
                  </a:tcPr>
                </a:tc>
                <a:tc>
                  <a:txBody>
                    <a:bodyPr/>
                    <a:lstStyle/>
                    <a:p>
                      <a:r>
                        <a:rPr lang="en-US" sz="1000" dirty="0">
                          <a:solidFill>
                            <a:schemeClr val="tx1"/>
                          </a:solidFill>
                        </a:rPr>
                        <a:t>Description</a:t>
                      </a:r>
                    </a:p>
                  </a:txBody>
                  <a:tcPr>
                    <a:noFill/>
                  </a:tcPr>
                </a:tc>
                <a:tc>
                  <a:txBody>
                    <a:bodyPr/>
                    <a:lstStyle/>
                    <a:p>
                      <a:r>
                        <a:rPr lang="en-US" sz="1000" dirty="0">
                          <a:solidFill>
                            <a:schemeClr val="tx1"/>
                          </a:solidFill>
                        </a:rPr>
                        <a:t>Sample Language</a:t>
                      </a:r>
                    </a:p>
                  </a:txBody>
                  <a:tcPr>
                    <a:noFill/>
                  </a:tcPr>
                </a:tc>
                <a:extLst>
                  <a:ext uri="{0D108BD9-81ED-4DB2-BD59-A6C34878D82A}">
                    <a16:rowId xmlns:a16="http://schemas.microsoft.com/office/drawing/2014/main" val="4034392246"/>
                  </a:ext>
                </a:extLst>
              </a:tr>
              <a:tr h="629846">
                <a:tc>
                  <a:txBody>
                    <a:bodyPr/>
                    <a:lstStyle/>
                    <a:p>
                      <a:r>
                        <a:rPr lang="en-US" sz="1000" dirty="0">
                          <a:solidFill>
                            <a:schemeClr val="tx1"/>
                          </a:solidFill>
                        </a:rPr>
                        <a:t>Preamble</a:t>
                      </a:r>
                    </a:p>
                  </a:txBody>
                  <a:tcPr>
                    <a:noFill/>
                  </a:tcPr>
                </a:tc>
                <a:tc>
                  <a:txBody>
                    <a:bodyPr/>
                    <a:lstStyle/>
                    <a:p>
                      <a:r>
                        <a:rPr lang="en-US" sz="1000" dirty="0">
                          <a:solidFill>
                            <a:schemeClr val="tx1"/>
                          </a:solidFill>
                        </a:rPr>
                        <a:t>Identifies the name of the agreement, dates, and party names.</a:t>
                      </a:r>
                    </a:p>
                  </a:txBody>
                  <a:tcPr>
                    <a:noFill/>
                  </a:tcPr>
                </a:tc>
                <a:tc>
                  <a:txBody>
                    <a:bodyPr/>
                    <a:lstStyle/>
                    <a:p>
                      <a:r>
                        <a:rPr lang="en-US" sz="1000" dirty="0">
                          <a:solidFill>
                            <a:schemeClr val="tx1"/>
                          </a:solidFill>
                        </a:rPr>
                        <a:t>Sales Representative Agreement</a:t>
                      </a:r>
                    </a:p>
                  </a:txBody>
                  <a:tcPr>
                    <a:noFill/>
                  </a:tcPr>
                </a:tc>
                <a:extLst>
                  <a:ext uri="{0D108BD9-81ED-4DB2-BD59-A6C34878D82A}">
                    <a16:rowId xmlns:a16="http://schemas.microsoft.com/office/drawing/2014/main" val="3057469149"/>
                  </a:ext>
                </a:extLst>
              </a:tr>
              <a:tr h="629846">
                <a:tc>
                  <a:txBody>
                    <a:bodyPr/>
                    <a:lstStyle/>
                    <a:p>
                      <a:r>
                        <a:rPr lang="en-US" sz="1000" dirty="0">
                          <a:solidFill>
                            <a:schemeClr val="tx1"/>
                          </a:solidFill>
                        </a:rPr>
                        <a:t>Recitals</a:t>
                      </a:r>
                    </a:p>
                  </a:txBody>
                  <a:tcPr>
                    <a:noFill/>
                  </a:tcPr>
                </a:tc>
                <a:tc>
                  <a:txBody>
                    <a:bodyPr/>
                    <a:lstStyle/>
                    <a:p>
                      <a:r>
                        <a:rPr lang="en-US" sz="1000" dirty="0">
                          <a:solidFill>
                            <a:schemeClr val="tx1"/>
                          </a:solidFill>
                        </a:rPr>
                        <a:t>Explains why the parties are entering into the agreement.</a:t>
                      </a:r>
                    </a:p>
                  </a:txBody>
                  <a:tcPr>
                    <a:noFill/>
                  </a:tcPr>
                </a:tc>
                <a:tc>
                  <a:txBody>
                    <a:bodyPr/>
                    <a:lstStyle/>
                    <a:p>
                      <a:r>
                        <a:rPr lang="en-US" sz="1000" dirty="0">
                          <a:solidFill>
                            <a:schemeClr val="tx1"/>
                          </a:solidFill>
                        </a:rPr>
                        <a:t>WHEREAS, the Company wishes to enter into a contract with the Representative for sales representation services for its products.</a:t>
                      </a:r>
                    </a:p>
                  </a:txBody>
                  <a:tcPr>
                    <a:noFill/>
                  </a:tcPr>
                </a:tc>
                <a:extLst>
                  <a:ext uri="{0D108BD9-81ED-4DB2-BD59-A6C34878D82A}">
                    <a16:rowId xmlns:a16="http://schemas.microsoft.com/office/drawing/2014/main" val="572683066"/>
                  </a:ext>
                </a:extLst>
              </a:tr>
              <a:tr h="629846">
                <a:tc>
                  <a:txBody>
                    <a:bodyPr/>
                    <a:lstStyle/>
                    <a:p>
                      <a:r>
                        <a:rPr lang="en-US" sz="1000" dirty="0">
                          <a:solidFill>
                            <a:schemeClr val="tx1"/>
                          </a:solidFill>
                        </a:rPr>
                        <a:t>Definitions</a:t>
                      </a:r>
                    </a:p>
                  </a:txBody>
                  <a:tcPr>
                    <a:noFill/>
                  </a:tcPr>
                </a:tc>
                <a:tc>
                  <a:txBody>
                    <a:bodyPr/>
                    <a:lstStyle/>
                    <a:p>
                      <a:r>
                        <a:rPr lang="en-US" sz="1000" dirty="0">
                          <a:solidFill>
                            <a:schemeClr val="tx1"/>
                          </a:solidFill>
                        </a:rPr>
                        <a:t>Defines important terms used by the parties</a:t>
                      </a:r>
                    </a:p>
                  </a:txBody>
                  <a:tcPr>
                    <a:noFill/>
                  </a:tcPr>
                </a:tc>
                <a:tc>
                  <a:txBody>
                    <a:bodyPr/>
                    <a:lstStyle/>
                    <a:p>
                      <a:r>
                        <a:rPr lang="en-US" sz="1000" dirty="0">
                          <a:solidFill>
                            <a:schemeClr val="tx1"/>
                          </a:solidFill>
                        </a:rPr>
                        <a:t>“Current existing sales accounts” means </a:t>
                      </a:r>
                      <a:r>
                        <a:rPr lang="en-US" sz="1000" dirty="0" err="1">
                          <a:solidFill>
                            <a:schemeClr val="tx1"/>
                          </a:solidFill>
                        </a:rPr>
                        <a:t>KitchenCraft</a:t>
                      </a:r>
                      <a:r>
                        <a:rPr lang="en-US" sz="1000" dirty="0">
                          <a:solidFill>
                            <a:schemeClr val="tx1"/>
                          </a:solidFill>
                        </a:rPr>
                        <a:t>, </a:t>
                      </a:r>
                      <a:r>
                        <a:rPr lang="en-US" sz="1000" dirty="0" err="1">
                          <a:solidFill>
                            <a:schemeClr val="tx1"/>
                          </a:solidFill>
                        </a:rPr>
                        <a:t>MidContinent</a:t>
                      </a:r>
                      <a:r>
                        <a:rPr lang="en-US" sz="1000" dirty="0">
                          <a:solidFill>
                            <a:schemeClr val="tx1"/>
                          </a:solidFill>
                        </a:rPr>
                        <a:t> Cabinetry, Norcraft Canada Corporation, Pro Link, and </a:t>
                      </a:r>
                      <a:r>
                        <a:rPr lang="en-US" sz="1000" dirty="0" err="1">
                          <a:solidFill>
                            <a:schemeClr val="tx1"/>
                          </a:solidFill>
                        </a:rPr>
                        <a:t>StarMark</a:t>
                      </a:r>
                      <a:r>
                        <a:rPr lang="en-US" sz="1000" dirty="0">
                          <a:solidFill>
                            <a:schemeClr val="tx1"/>
                          </a:solidFill>
                        </a:rPr>
                        <a:t>.</a:t>
                      </a:r>
                    </a:p>
                  </a:txBody>
                  <a:tcPr>
                    <a:noFill/>
                  </a:tcPr>
                </a:tc>
                <a:extLst>
                  <a:ext uri="{0D108BD9-81ED-4DB2-BD59-A6C34878D82A}">
                    <a16:rowId xmlns:a16="http://schemas.microsoft.com/office/drawing/2014/main" val="918359648"/>
                  </a:ext>
                </a:extLst>
              </a:tr>
              <a:tr h="629846">
                <a:tc>
                  <a:txBody>
                    <a:bodyPr/>
                    <a:lstStyle/>
                    <a:p>
                      <a:r>
                        <a:rPr lang="en-US" sz="1000" dirty="0">
                          <a:solidFill>
                            <a:schemeClr val="tx1"/>
                          </a:solidFill>
                        </a:rPr>
                        <a:t>Clauses</a:t>
                      </a:r>
                    </a:p>
                  </a:txBody>
                  <a:tcPr>
                    <a:noFill/>
                  </a:tcPr>
                </a:tc>
                <a:tc>
                  <a:txBody>
                    <a:bodyPr/>
                    <a:lstStyle/>
                    <a:p>
                      <a:r>
                        <a:rPr lang="en-US" sz="1000" dirty="0">
                          <a:solidFill>
                            <a:schemeClr val="tx1"/>
                          </a:solidFill>
                        </a:rPr>
                        <a:t>Contains promises made by each party that comprise the exchange of value</a:t>
                      </a:r>
                    </a:p>
                  </a:txBody>
                  <a:tcPr>
                    <a:noFill/>
                  </a:tcPr>
                </a:tc>
                <a:tc>
                  <a:txBody>
                    <a:bodyPr/>
                    <a:lstStyle/>
                    <a:p>
                      <a:r>
                        <a:rPr lang="en-US" sz="1000" dirty="0">
                          <a:solidFill>
                            <a:schemeClr val="tx1"/>
                          </a:solidFill>
                        </a:rPr>
                        <a:t>All commissions calculated in </a:t>
                      </a:r>
                      <a:r>
                        <a:rPr lang="en-US" sz="1000" dirty="0" err="1">
                          <a:solidFill>
                            <a:schemeClr val="tx1"/>
                          </a:solidFill>
                        </a:rPr>
                        <a:t>accourdance</a:t>
                      </a:r>
                      <a:r>
                        <a:rPr lang="en-US" sz="1000" dirty="0">
                          <a:solidFill>
                            <a:schemeClr val="tx1"/>
                          </a:solidFill>
                        </a:rPr>
                        <a:t> with Paragraph 5.1, above, shall be remitted to the Representative by the Company within 30 days of the Company’s receipt of payment for products invoiced.</a:t>
                      </a:r>
                    </a:p>
                  </a:txBody>
                  <a:tcPr>
                    <a:noFill/>
                  </a:tcPr>
                </a:tc>
                <a:extLst>
                  <a:ext uri="{0D108BD9-81ED-4DB2-BD59-A6C34878D82A}">
                    <a16:rowId xmlns:a16="http://schemas.microsoft.com/office/drawing/2014/main" val="744269808"/>
                  </a:ext>
                </a:extLst>
              </a:tr>
              <a:tr h="629846">
                <a:tc>
                  <a:txBody>
                    <a:bodyPr/>
                    <a:lstStyle/>
                    <a:p>
                      <a:r>
                        <a:rPr lang="en-US" sz="1000" dirty="0">
                          <a:solidFill>
                            <a:schemeClr val="tx1"/>
                          </a:solidFill>
                        </a:rPr>
                        <a:t>Termination</a:t>
                      </a:r>
                    </a:p>
                  </a:txBody>
                  <a:tcPr>
                    <a:noFill/>
                  </a:tcPr>
                </a:tc>
                <a:tc>
                  <a:txBody>
                    <a:bodyPr/>
                    <a:lstStyle/>
                    <a:p>
                      <a:r>
                        <a:rPr lang="en-US" sz="1000" dirty="0">
                          <a:solidFill>
                            <a:schemeClr val="tx1"/>
                          </a:solidFill>
                        </a:rPr>
                        <a:t>States the provisions that govern how and when the contract ceases to be in effect</a:t>
                      </a:r>
                    </a:p>
                  </a:txBody>
                  <a:tcPr>
                    <a:noFill/>
                  </a:tcPr>
                </a:tc>
                <a:tc>
                  <a:txBody>
                    <a:bodyPr/>
                    <a:lstStyle/>
                    <a:p>
                      <a:r>
                        <a:rPr lang="en-US" sz="1000" dirty="0">
                          <a:solidFill>
                            <a:schemeClr val="tx1"/>
                          </a:solidFill>
                        </a:rPr>
                        <a:t>This Agreement will automatically renew for a like period unless Representative or the Company gives notice of termination.  This Agreement may be terminated at any time without cause by either party upon thirty (30) days’ written notice to the other party.</a:t>
                      </a:r>
                    </a:p>
                  </a:txBody>
                  <a:tcPr>
                    <a:noFill/>
                  </a:tcPr>
                </a:tc>
                <a:extLst>
                  <a:ext uri="{0D108BD9-81ED-4DB2-BD59-A6C34878D82A}">
                    <a16:rowId xmlns:a16="http://schemas.microsoft.com/office/drawing/2014/main" val="2279517316"/>
                  </a:ext>
                </a:extLst>
              </a:tr>
              <a:tr h="629846">
                <a:tc>
                  <a:txBody>
                    <a:bodyPr/>
                    <a:lstStyle/>
                    <a:p>
                      <a:r>
                        <a:rPr lang="en-US" sz="1000" dirty="0">
                          <a:solidFill>
                            <a:schemeClr val="tx1"/>
                          </a:solidFill>
                        </a:rPr>
                        <a:t>Appendices</a:t>
                      </a:r>
                    </a:p>
                  </a:txBody>
                  <a:tcPr>
                    <a:noFill/>
                  </a:tcPr>
                </a:tc>
                <a:tc>
                  <a:txBody>
                    <a:bodyPr/>
                    <a:lstStyle/>
                    <a:p>
                      <a:r>
                        <a:rPr lang="en-US" sz="1000" dirty="0">
                          <a:solidFill>
                            <a:schemeClr val="tx1"/>
                          </a:solidFill>
                        </a:rPr>
                        <a:t>Contains supplementary materials, such as incentive compensation formulas or confidentiality agreements.</a:t>
                      </a:r>
                    </a:p>
                  </a:txBody>
                  <a:tcPr>
                    <a:noFill/>
                  </a:tcPr>
                </a:tc>
                <a:tc>
                  <a:txBody>
                    <a:bodyPr/>
                    <a:lstStyle/>
                    <a:p>
                      <a:r>
                        <a:rPr lang="en-US" sz="1000" dirty="0">
                          <a:solidFill>
                            <a:schemeClr val="tx1"/>
                          </a:solidFill>
                        </a:rPr>
                        <a:t>Confidentiality and </a:t>
                      </a:r>
                      <a:r>
                        <a:rPr lang="en-US" sz="1000" dirty="0" err="1">
                          <a:solidFill>
                            <a:schemeClr val="tx1"/>
                          </a:solidFill>
                        </a:rPr>
                        <a:t>Nonsolicitation</a:t>
                      </a:r>
                      <a:r>
                        <a:rPr lang="en-US" sz="1000" dirty="0">
                          <a:solidFill>
                            <a:schemeClr val="tx1"/>
                          </a:solidFill>
                        </a:rPr>
                        <a:t> Agreement</a:t>
                      </a:r>
                    </a:p>
                  </a:txBody>
                  <a:tcPr>
                    <a:noFill/>
                  </a:tcPr>
                </a:tc>
                <a:extLst>
                  <a:ext uri="{0D108BD9-81ED-4DB2-BD59-A6C34878D82A}">
                    <a16:rowId xmlns:a16="http://schemas.microsoft.com/office/drawing/2014/main" val="1658274308"/>
                  </a:ext>
                </a:extLst>
              </a:tr>
            </a:tbl>
          </a:graphicData>
        </a:graphic>
      </p:graphicFrame>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14</a:t>
            </a:fld>
            <a:endParaRPr lang="en-US">
              <a:solidFill>
                <a:schemeClr val="tx1"/>
              </a:solidFill>
            </a:endParaRPr>
          </a:p>
        </p:txBody>
      </p:sp>
      <p:sp>
        <p:nvSpPr>
          <p:cNvPr id="6" name="Footer Placeholder 6">
            <a:extLst>
              <a:ext uri="{FF2B5EF4-FFF2-40B4-BE49-F238E27FC236}">
                <a16:creationId xmlns:a16="http://schemas.microsoft.com/office/drawing/2014/main" id="{F9EA377B-012F-4EA3-987D-B78FA8A001CC}"/>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28699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Drafting Contracts with a Strategically Qualified Attorney </a:t>
            </a:r>
            <a:r>
              <a:rPr lang="en-US" sz="1000" b="1" dirty="0"/>
              <a:t>1</a:t>
            </a:r>
          </a:p>
        </p:txBody>
      </p:sp>
      <p:sp>
        <p:nvSpPr>
          <p:cNvPr id="3" name="Content Placeholder 2"/>
          <p:cNvSpPr>
            <a:spLocks noGrp="1"/>
          </p:cNvSpPr>
          <p:nvPr>
            <p:ph idx="1"/>
          </p:nvPr>
        </p:nvSpPr>
        <p:spPr/>
        <p:txBody>
          <a:bodyPr>
            <a:normAutofit/>
          </a:bodyPr>
          <a:lstStyle/>
          <a:p>
            <a:pPr marL="291600" lvl="2" indent="-291600">
              <a:lnSpc>
                <a:spcPct val="110000"/>
              </a:lnSpc>
              <a:spcBef>
                <a:spcPts val="1000"/>
              </a:spcBef>
            </a:pPr>
            <a:r>
              <a:rPr lang="en-US" sz="3200" dirty="0"/>
              <a:t>Listens carefully to business details of a transaction. </a:t>
            </a:r>
          </a:p>
          <a:p>
            <a:pPr marL="291600" lvl="2" indent="-291600">
              <a:lnSpc>
                <a:spcPct val="110000"/>
              </a:lnSpc>
              <a:spcBef>
                <a:spcPts val="1000"/>
              </a:spcBef>
            </a:pPr>
            <a:r>
              <a:rPr lang="en-US" sz="3200" dirty="0"/>
              <a:t>Asks questions about background and purpose of transaction.</a:t>
            </a:r>
          </a:p>
          <a:p>
            <a:pPr marL="291600" lvl="2" indent="-291600">
              <a:lnSpc>
                <a:spcPct val="110000"/>
              </a:lnSpc>
              <a:spcBef>
                <a:spcPts val="1000"/>
              </a:spcBef>
            </a:pPr>
            <a:r>
              <a:rPr lang="en-US" sz="3200" dirty="0"/>
              <a:t>Understands major risks involved.</a:t>
            </a:r>
          </a:p>
          <a:p>
            <a:pPr marL="291600" lvl="2" indent="-291600">
              <a:lnSpc>
                <a:spcPct val="110000"/>
              </a:lnSpc>
              <a:spcBef>
                <a:spcPts val="1000"/>
              </a:spcBef>
            </a:pPr>
            <a:r>
              <a:rPr lang="en-US" sz="3200" dirty="0"/>
              <a:t>Assess major negotiating points.</a:t>
            </a:r>
          </a:p>
          <a:p>
            <a:pPr marL="291600" lvl="2" indent="-291600">
              <a:lnSpc>
                <a:spcPct val="110000"/>
              </a:lnSpc>
              <a:spcBef>
                <a:spcPts val="1000"/>
              </a:spcBef>
            </a:pPr>
            <a:r>
              <a:rPr lang="en-US" sz="3200" dirty="0"/>
              <a:t>Translates legal terminology into business terminology. </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15</a:t>
            </a:fld>
            <a:endParaRPr lang="en-US">
              <a:solidFill>
                <a:schemeClr val="tx1"/>
              </a:solidFill>
            </a:endParaRPr>
          </a:p>
        </p:txBody>
      </p:sp>
      <p:sp>
        <p:nvSpPr>
          <p:cNvPr id="6" name="Footer Placeholder 6">
            <a:extLst>
              <a:ext uri="{FF2B5EF4-FFF2-40B4-BE49-F238E27FC236}">
                <a16:creationId xmlns:a16="http://schemas.microsoft.com/office/drawing/2014/main" id="{00F30758-3CC9-4A2F-9035-68B77E4CE2C8}"/>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54752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Drafting Contracts with a Strategically Qualified Attorney </a:t>
            </a:r>
            <a:r>
              <a:rPr lang="en-US" sz="1000" b="1" dirty="0"/>
              <a:t>2</a:t>
            </a:r>
          </a:p>
        </p:txBody>
      </p:sp>
      <p:sp>
        <p:nvSpPr>
          <p:cNvPr id="3" name="Content Placeholder 2"/>
          <p:cNvSpPr>
            <a:spLocks noGrp="1"/>
          </p:cNvSpPr>
          <p:nvPr>
            <p:ph idx="1"/>
          </p:nvPr>
        </p:nvSpPr>
        <p:spPr/>
        <p:txBody>
          <a:bodyPr>
            <a:noAutofit/>
          </a:bodyPr>
          <a:lstStyle/>
          <a:p>
            <a:pPr marL="291600" lvl="2" indent="-291600">
              <a:lnSpc>
                <a:spcPct val="120000"/>
              </a:lnSpc>
            </a:pPr>
            <a:r>
              <a:rPr lang="en-US" sz="2800" dirty="0"/>
              <a:t>Sees big picture, importance of business relationships or reputation. </a:t>
            </a:r>
          </a:p>
          <a:p>
            <a:pPr marL="291600" lvl="2" indent="-291600">
              <a:lnSpc>
                <a:spcPct val="120000"/>
              </a:lnSpc>
            </a:pPr>
            <a:r>
              <a:rPr lang="en-US" sz="2800" dirty="0"/>
              <a:t>Drafts customized contracts not templates, legalese, and boilerplates. </a:t>
            </a:r>
          </a:p>
          <a:p>
            <a:pPr marL="291600" lvl="2" indent="-291600">
              <a:lnSpc>
                <a:spcPct val="120000"/>
              </a:lnSpc>
            </a:pPr>
            <a:r>
              <a:rPr lang="en-US" sz="2800" dirty="0"/>
              <a:t>Solicits your input in contract-drafting process. </a:t>
            </a:r>
          </a:p>
          <a:p>
            <a:pPr marL="291600" lvl="2" indent="-291600">
              <a:lnSpc>
                <a:spcPct val="120000"/>
              </a:lnSpc>
            </a:pPr>
            <a:r>
              <a:rPr lang="en-US" sz="2800" dirty="0"/>
              <a:t>Legally astute businesspeople seek out strategically qualified attorneys. </a:t>
            </a:r>
          </a:p>
          <a:p>
            <a:pPr marL="291600" lvl="2" indent="-291600">
              <a:lnSpc>
                <a:spcPct val="120000"/>
              </a:lnSpc>
            </a:pPr>
            <a:r>
              <a:rPr lang="en-US" sz="2800" dirty="0"/>
              <a:t>Legally astute managers have superior knowledge of the law and work proactively with legal counsel to find ethical and value-creating business solutions.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16</a:t>
            </a:fld>
            <a:endParaRPr lang="en-US">
              <a:solidFill>
                <a:schemeClr val="tx1"/>
              </a:solidFill>
            </a:endParaRPr>
          </a:p>
        </p:txBody>
      </p:sp>
      <p:sp>
        <p:nvSpPr>
          <p:cNvPr id="6" name="Footer Placeholder 6">
            <a:extLst>
              <a:ext uri="{FF2B5EF4-FFF2-40B4-BE49-F238E27FC236}">
                <a16:creationId xmlns:a16="http://schemas.microsoft.com/office/drawing/2014/main" id="{4EAE6371-BBBD-4A1C-84C5-927727E9450C}"/>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838453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E387-7DEA-40EC-A663-D6C963C96769}"/>
              </a:ext>
            </a:extLst>
          </p:cNvPr>
          <p:cNvSpPr>
            <a:spLocks noGrp="1"/>
          </p:cNvSpPr>
          <p:nvPr>
            <p:ph type="title"/>
          </p:nvPr>
        </p:nvSpPr>
        <p:spPr/>
        <p:txBody>
          <a:bodyPr/>
          <a:lstStyle/>
          <a:p>
            <a:pPr algn="ctr"/>
            <a:r>
              <a:rPr lang="en-US" b="1" dirty="0"/>
              <a:t>Mutual Assent: Offer</a:t>
            </a:r>
          </a:p>
        </p:txBody>
      </p:sp>
      <p:sp>
        <p:nvSpPr>
          <p:cNvPr id="3" name="Content Placeholder 2">
            <a:extLst>
              <a:ext uri="{FF2B5EF4-FFF2-40B4-BE49-F238E27FC236}">
                <a16:creationId xmlns:a16="http://schemas.microsoft.com/office/drawing/2014/main" id="{A2EFE01F-870A-4C4D-AC98-E01D6472A0D7}"/>
              </a:ext>
            </a:extLst>
          </p:cNvPr>
          <p:cNvSpPr>
            <a:spLocks noGrp="1"/>
          </p:cNvSpPr>
          <p:nvPr>
            <p:ph idx="1"/>
          </p:nvPr>
        </p:nvSpPr>
        <p:spPr/>
        <p:txBody>
          <a:bodyPr>
            <a:normAutofit fontScale="92500" lnSpcReduction="20000"/>
          </a:bodyPr>
          <a:lstStyle/>
          <a:p>
            <a:pPr marL="291600" lvl="1" indent="-291600">
              <a:lnSpc>
                <a:spcPct val="100000"/>
              </a:lnSpc>
              <a:spcBef>
                <a:spcPts val="1000"/>
              </a:spcBef>
            </a:pPr>
            <a:r>
              <a:rPr lang="en-US" sz="2800" dirty="0"/>
              <a:t>Mutual assent is usually reached by offer and acceptance.  Often referred to as a “meeting of the minds.”</a:t>
            </a:r>
          </a:p>
          <a:p>
            <a:pPr marL="291600" lvl="1" indent="-291600">
              <a:lnSpc>
                <a:spcPct val="100000"/>
              </a:lnSpc>
              <a:spcBef>
                <a:spcPts val="1000"/>
              </a:spcBef>
            </a:pPr>
            <a:r>
              <a:rPr lang="en-US" sz="2800" dirty="0"/>
              <a:t>Offer is a promise or commitment to do (or refrain from doing) a specified activity.</a:t>
            </a:r>
          </a:p>
          <a:p>
            <a:pPr marL="291600" lvl="1" indent="-291600">
              <a:lnSpc>
                <a:spcPct val="100000"/>
              </a:lnSpc>
              <a:spcBef>
                <a:spcPts val="1000"/>
              </a:spcBef>
            </a:pPr>
            <a:r>
              <a:rPr lang="en-US" sz="2800" dirty="0"/>
              <a:t>Objective Intent: A reasonable person would conclude that the offeror is serious in their intent to contract.</a:t>
            </a:r>
          </a:p>
          <a:p>
            <a:pPr marL="291600" lvl="1" indent="-291600">
              <a:lnSpc>
                <a:spcPct val="100000"/>
              </a:lnSpc>
              <a:spcBef>
                <a:spcPts val="1000"/>
              </a:spcBef>
            </a:pPr>
            <a:r>
              <a:rPr lang="en-US" sz="2800" dirty="0"/>
              <a:t>Most advertisements are invitations to consumer to make an offer to the seller.</a:t>
            </a:r>
          </a:p>
          <a:p>
            <a:pPr marL="291600" lvl="1" indent="-291600">
              <a:lnSpc>
                <a:spcPct val="100000"/>
              </a:lnSpc>
              <a:spcBef>
                <a:spcPts val="1000"/>
              </a:spcBef>
            </a:pPr>
            <a:r>
              <a:rPr lang="en-US" sz="2800" dirty="0"/>
              <a:t>Advertising as a Unilateral Offer: If the advertisement is specific enough, it may constitute a unilateral contract or if it invites a party to accept in a particular manner.</a:t>
            </a:r>
          </a:p>
        </p:txBody>
      </p:sp>
      <p:sp>
        <p:nvSpPr>
          <p:cNvPr id="4" name="Slide Number Placeholder 3">
            <a:extLst>
              <a:ext uri="{FF2B5EF4-FFF2-40B4-BE49-F238E27FC236}">
                <a16:creationId xmlns:a16="http://schemas.microsoft.com/office/drawing/2014/main" id="{070B2B70-F41E-4B59-B9AE-99C53CC50F3B}"/>
              </a:ext>
            </a:extLst>
          </p:cNvPr>
          <p:cNvSpPr>
            <a:spLocks noGrp="1"/>
          </p:cNvSpPr>
          <p:nvPr>
            <p:ph type="sldNum" sz="quarter" idx="12"/>
          </p:nvPr>
        </p:nvSpPr>
        <p:spPr/>
        <p:txBody>
          <a:bodyPr/>
          <a:lstStyle/>
          <a:p>
            <a:fld id="{188B8A88-9DFF-4215-91ED-9F3869CDCD8B}" type="slidenum">
              <a:rPr lang="en-US" smtClean="0"/>
              <a:t>17</a:t>
            </a:fld>
            <a:endParaRPr lang="en-US"/>
          </a:p>
        </p:txBody>
      </p:sp>
      <p:sp>
        <p:nvSpPr>
          <p:cNvPr id="5" name="Footer Placeholder 4">
            <a:extLst>
              <a:ext uri="{FF2B5EF4-FFF2-40B4-BE49-F238E27FC236}">
                <a16:creationId xmlns:a16="http://schemas.microsoft.com/office/drawing/2014/main" id="{95A95ACB-2F7B-4370-B57C-99F8318C1073}"/>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39085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90E50-4114-4C39-8749-B155A27C4806}"/>
              </a:ext>
            </a:extLst>
          </p:cNvPr>
          <p:cNvSpPr>
            <a:spLocks noGrp="1"/>
          </p:cNvSpPr>
          <p:nvPr>
            <p:ph type="title"/>
          </p:nvPr>
        </p:nvSpPr>
        <p:spPr/>
        <p:txBody>
          <a:bodyPr/>
          <a:lstStyle/>
          <a:p>
            <a:r>
              <a:rPr lang="en-US" dirty="0"/>
              <a:t>Landmark Case 8.3: Lucy v. </a:t>
            </a:r>
            <a:r>
              <a:rPr lang="en-US" dirty="0" err="1"/>
              <a:t>Zehmer</a:t>
            </a:r>
            <a:endParaRPr lang="en-US" dirty="0"/>
          </a:p>
        </p:txBody>
      </p:sp>
      <p:sp>
        <p:nvSpPr>
          <p:cNvPr id="3" name="Content Placeholder 2">
            <a:extLst>
              <a:ext uri="{FF2B5EF4-FFF2-40B4-BE49-F238E27FC236}">
                <a16:creationId xmlns:a16="http://schemas.microsoft.com/office/drawing/2014/main" id="{E935FDFB-49A3-4B0D-9543-4234A2CC7847}"/>
              </a:ext>
            </a:extLst>
          </p:cNvPr>
          <p:cNvSpPr>
            <a:spLocks noGrp="1"/>
          </p:cNvSpPr>
          <p:nvPr>
            <p:ph idx="1"/>
          </p:nvPr>
        </p:nvSpPr>
        <p:spPr/>
        <p:txBody>
          <a:bodyPr/>
          <a:lstStyle/>
          <a:p>
            <a:pPr marL="0" indent="0">
              <a:buNone/>
            </a:pPr>
            <a:r>
              <a:rPr lang="en-US" dirty="0"/>
              <a:t>HELD: An offeror is bound by the contract even if he had no actual (subjective) intent to sell property and may have been joking.  An objective standard is used to determine whether a reasonable person would have viewed the offeror’s action as indicating a serious intent to contract.</a:t>
            </a:r>
          </a:p>
        </p:txBody>
      </p:sp>
      <p:sp>
        <p:nvSpPr>
          <p:cNvPr id="4" name="Slide Number Placeholder 3">
            <a:extLst>
              <a:ext uri="{FF2B5EF4-FFF2-40B4-BE49-F238E27FC236}">
                <a16:creationId xmlns:a16="http://schemas.microsoft.com/office/drawing/2014/main" id="{778C8AD9-6BC7-4E64-A43D-005CC438037D}"/>
              </a:ext>
            </a:extLst>
          </p:cNvPr>
          <p:cNvSpPr>
            <a:spLocks noGrp="1"/>
          </p:cNvSpPr>
          <p:nvPr>
            <p:ph type="sldNum" sz="quarter" idx="12"/>
          </p:nvPr>
        </p:nvSpPr>
        <p:spPr/>
        <p:txBody>
          <a:bodyPr/>
          <a:lstStyle/>
          <a:p>
            <a:fld id="{188B8A88-9DFF-4215-91ED-9F3869CDCD8B}" type="slidenum">
              <a:rPr lang="en-US" smtClean="0"/>
              <a:t>18</a:t>
            </a:fld>
            <a:endParaRPr lang="en-US"/>
          </a:p>
        </p:txBody>
      </p:sp>
      <p:sp>
        <p:nvSpPr>
          <p:cNvPr id="5" name="Footer Placeholder 4">
            <a:extLst>
              <a:ext uri="{FF2B5EF4-FFF2-40B4-BE49-F238E27FC236}">
                <a16:creationId xmlns:a16="http://schemas.microsoft.com/office/drawing/2014/main" id="{A120BD3C-F5F0-4D9C-B7D6-1ED074868FC2}"/>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696302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19E1-5857-4C5B-AC7C-400FCFA93175}"/>
              </a:ext>
            </a:extLst>
          </p:cNvPr>
          <p:cNvSpPr>
            <a:spLocks noGrp="1"/>
          </p:cNvSpPr>
          <p:nvPr>
            <p:ph type="title"/>
          </p:nvPr>
        </p:nvSpPr>
        <p:spPr/>
        <p:txBody>
          <a:bodyPr/>
          <a:lstStyle/>
          <a:p>
            <a:pPr algn="ctr"/>
            <a:r>
              <a:rPr lang="en-US" b="1" dirty="0"/>
              <a:t>Check from Ye Olde </a:t>
            </a:r>
            <a:r>
              <a:rPr lang="en-US" b="1" dirty="0" err="1"/>
              <a:t>Virginnie</a:t>
            </a:r>
            <a:r>
              <a:rPr lang="en-US" b="1" dirty="0"/>
              <a:t> Restaurant at Issue in Lucy v. </a:t>
            </a:r>
            <a:r>
              <a:rPr lang="en-US" b="1" dirty="0" err="1"/>
              <a:t>Zehmer</a:t>
            </a:r>
            <a:endParaRPr lang="en-US" b="1" dirty="0"/>
          </a:p>
        </p:txBody>
      </p:sp>
      <p:sp>
        <p:nvSpPr>
          <p:cNvPr id="3" name="Slide Number Placeholder 2">
            <a:extLst>
              <a:ext uri="{FF2B5EF4-FFF2-40B4-BE49-F238E27FC236}">
                <a16:creationId xmlns:a16="http://schemas.microsoft.com/office/drawing/2014/main" id="{31BA8FED-24E5-43EA-86A5-BE132AFC292F}"/>
              </a:ext>
            </a:extLst>
          </p:cNvPr>
          <p:cNvSpPr>
            <a:spLocks noGrp="1"/>
          </p:cNvSpPr>
          <p:nvPr>
            <p:ph type="sldNum" sz="quarter" idx="12"/>
          </p:nvPr>
        </p:nvSpPr>
        <p:spPr/>
        <p:txBody>
          <a:bodyPr/>
          <a:lstStyle/>
          <a:p>
            <a:fld id="{188B8A88-9DFF-4215-91ED-9F3869CDCD8B}" type="slidenum">
              <a:rPr lang="en-US" smtClean="0"/>
              <a:t>19</a:t>
            </a:fld>
            <a:endParaRPr lang="en-US"/>
          </a:p>
        </p:txBody>
      </p:sp>
      <p:sp>
        <p:nvSpPr>
          <p:cNvPr id="4" name="Footer Placeholder 3">
            <a:extLst>
              <a:ext uri="{FF2B5EF4-FFF2-40B4-BE49-F238E27FC236}">
                <a16:creationId xmlns:a16="http://schemas.microsoft.com/office/drawing/2014/main" id="{BBE450AF-28E9-4EBC-9046-837509A236D0}"/>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pic>
        <p:nvPicPr>
          <p:cNvPr id="6" name="Picture 5">
            <a:extLst>
              <a:ext uri="{FF2B5EF4-FFF2-40B4-BE49-F238E27FC236}">
                <a16:creationId xmlns:a16="http://schemas.microsoft.com/office/drawing/2014/main" id="{400A8FA2-490F-4528-ABEB-B3A915110CF5}"/>
              </a:ext>
            </a:extLst>
          </p:cNvPr>
          <p:cNvPicPr>
            <a:picLocks noChangeAspect="1"/>
          </p:cNvPicPr>
          <p:nvPr/>
        </p:nvPicPr>
        <p:blipFill>
          <a:blip r:embed="rId2"/>
          <a:stretch>
            <a:fillRect/>
          </a:stretch>
        </p:blipFill>
        <p:spPr>
          <a:xfrm>
            <a:off x="4419444" y="1870869"/>
            <a:ext cx="3703320" cy="4305300"/>
          </a:xfrm>
          <a:prstGeom prst="rect">
            <a:avLst/>
          </a:prstGeom>
        </p:spPr>
      </p:pic>
    </p:spTree>
    <p:extLst>
      <p:ext uri="{BB962C8B-B14F-4D97-AF65-F5344CB8AC3E}">
        <p14:creationId xmlns:p14="http://schemas.microsoft.com/office/powerpoint/2010/main" val="366916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8</a:t>
            </a:r>
          </a:p>
        </p:txBody>
      </p:sp>
      <p:sp>
        <p:nvSpPr>
          <p:cNvPr id="3" name="Content Placeholder 2"/>
          <p:cNvSpPr>
            <a:spLocks noGrp="1"/>
          </p:cNvSpPr>
          <p:nvPr>
            <p:ph idx="1"/>
          </p:nvPr>
        </p:nvSpPr>
        <p:spPr/>
        <p:txBody>
          <a:bodyPr anchor="ctr"/>
          <a:lstStyle/>
          <a:p>
            <a:pPr marL="0" indent="0" algn="ctr">
              <a:buNone/>
            </a:pPr>
            <a:r>
              <a:rPr lang="en-US" sz="4400" dirty="0"/>
              <a:t>Contracts: Overview, Mutual Assent, and Consideration</a:t>
            </a:r>
          </a:p>
        </p:txBody>
      </p:sp>
      <p:sp>
        <p:nvSpPr>
          <p:cNvPr id="7" name="Slide Number Placeholder 6"/>
          <p:cNvSpPr>
            <a:spLocks noGrp="1"/>
          </p:cNvSpPr>
          <p:nvPr>
            <p:ph type="sldNum" sz="quarter" idx="12"/>
          </p:nvPr>
        </p:nvSpPr>
        <p:spPr/>
        <p:txBody>
          <a:bodyPr/>
          <a:lstStyle/>
          <a:p>
            <a:fld id="{188B8A88-9DFF-4215-91ED-9F3869CDCD8B}" type="slidenum">
              <a:rPr lang="en-US" smtClean="0">
                <a:solidFill>
                  <a:schemeClr val="tx1"/>
                </a:solidFill>
              </a:rPr>
              <a:t>2</a:t>
            </a:fld>
            <a:endParaRPr lang="en-US" dirty="0">
              <a:solidFill>
                <a:schemeClr val="tx1"/>
              </a:solidFill>
            </a:endParaRPr>
          </a:p>
        </p:txBody>
      </p:sp>
      <p:sp>
        <p:nvSpPr>
          <p:cNvPr id="5" name="Footer Placeholder 6">
            <a:extLst>
              <a:ext uri="{FF2B5EF4-FFF2-40B4-BE49-F238E27FC236}">
                <a16:creationId xmlns:a16="http://schemas.microsoft.com/office/drawing/2014/main" id="{BB43CEFF-CE66-455E-B36D-1D9CD27C83C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0720B-F8BD-464E-BD49-AFB624B9C126}"/>
              </a:ext>
            </a:extLst>
          </p:cNvPr>
          <p:cNvSpPr>
            <a:spLocks noGrp="1"/>
          </p:cNvSpPr>
          <p:nvPr>
            <p:ph type="title"/>
          </p:nvPr>
        </p:nvSpPr>
        <p:spPr/>
        <p:txBody>
          <a:bodyPr/>
          <a:lstStyle/>
          <a:p>
            <a:r>
              <a:rPr lang="en-US" dirty="0"/>
              <a:t>Case 8.4: Leonard v. PepsiCo, Inc.</a:t>
            </a:r>
          </a:p>
        </p:txBody>
      </p:sp>
      <p:sp>
        <p:nvSpPr>
          <p:cNvPr id="3" name="Content Placeholder 2">
            <a:extLst>
              <a:ext uri="{FF2B5EF4-FFF2-40B4-BE49-F238E27FC236}">
                <a16:creationId xmlns:a16="http://schemas.microsoft.com/office/drawing/2014/main" id="{F9BF68A9-149C-4BD4-89C8-F0C535EE0073}"/>
              </a:ext>
            </a:extLst>
          </p:cNvPr>
          <p:cNvSpPr>
            <a:spLocks noGrp="1"/>
          </p:cNvSpPr>
          <p:nvPr>
            <p:ph idx="1"/>
          </p:nvPr>
        </p:nvSpPr>
        <p:spPr/>
        <p:txBody>
          <a:bodyPr/>
          <a:lstStyle/>
          <a:p>
            <a:pPr marL="0" indent="0">
              <a:buNone/>
            </a:pPr>
            <a:r>
              <a:rPr lang="en-US" dirty="0"/>
              <a:t>HELD: An advertisement is not an offer where details of the offer are reserved to a separate writing such as a catalog.  An advertisement is only an offer when the promise in the advertisement is clear, definite, and explicit.</a:t>
            </a:r>
          </a:p>
        </p:txBody>
      </p:sp>
      <p:sp>
        <p:nvSpPr>
          <p:cNvPr id="4" name="Slide Number Placeholder 3">
            <a:extLst>
              <a:ext uri="{FF2B5EF4-FFF2-40B4-BE49-F238E27FC236}">
                <a16:creationId xmlns:a16="http://schemas.microsoft.com/office/drawing/2014/main" id="{2C646D46-BC0D-43FA-B0FC-20C68F09506A}"/>
              </a:ext>
            </a:extLst>
          </p:cNvPr>
          <p:cNvSpPr>
            <a:spLocks noGrp="1"/>
          </p:cNvSpPr>
          <p:nvPr>
            <p:ph type="sldNum" sz="quarter" idx="12"/>
          </p:nvPr>
        </p:nvSpPr>
        <p:spPr/>
        <p:txBody>
          <a:bodyPr/>
          <a:lstStyle/>
          <a:p>
            <a:fld id="{188B8A88-9DFF-4215-91ED-9F3869CDCD8B}" type="slidenum">
              <a:rPr lang="en-US" smtClean="0"/>
              <a:t>20</a:t>
            </a:fld>
            <a:endParaRPr lang="en-US"/>
          </a:p>
        </p:txBody>
      </p:sp>
      <p:sp>
        <p:nvSpPr>
          <p:cNvPr id="5" name="Footer Placeholder 4">
            <a:extLst>
              <a:ext uri="{FF2B5EF4-FFF2-40B4-BE49-F238E27FC236}">
                <a16:creationId xmlns:a16="http://schemas.microsoft.com/office/drawing/2014/main" id="{EA1C678F-BE2D-4246-8288-37F01D6D91CE}"/>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658034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7A2E-411A-48D2-B1DE-5ACEEDC346E2}"/>
              </a:ext>
            </a:extLst>
          </p:cNvPr>
          <p:cNvSpPr>
            <a:spLocks noGrp="1"/>
          </p:cNvSpPr>
          <p:nvPr>
            <p:ph type="title"/>
          </p:nvPr>
        </p:nvSpPr>
        <p:spPr/>
        <p:txBody>
          <a:bodyPr/>
          <a:lstStyle/>
          <a:p>
            <a:pPr algn="ctr"/>
            <a:r>
              <a:rPr lang="en-US" dirty="0"/>
              <a:t>Termination of an Offer</a:t>
            </a:r>
          </a:p>
        </p:txBody>
      </p:sp>
      <p:sp>
        <p:nvSpPr>
          <p:cNvPr id="3" name="Content Placeholder 2">
            <a:extLst>
              <a:ext uri="{FF2B5EF4-FFF2-40B4-BE49-F238E27FC236}">
                <a16:creationId xmlns:a16="http://schemas.microsoft.com/office/drawing/2014/main" id="{A72B6663-4B33-4AC8-ABC1-C017ECC00212}"/>
              </a:ext>
            </a:extLst>
          </p:cNvPr>
          <p:cNvSpPr>
            <a:spLocks noGrp="1"/>
          </p:cNvSpPr>
          <p:nvPr>
            <p:ph idx="1"/>
          </p:nvPr>
        </p:nvSpPr>
        <p:spPr/>
        <p:txBody>
          <a:bodyPr>
            <a:normAutofit fontScale="62500" lnSpcReduction="20000"/>
          </a:bodyPr>
          <a:lstStyle/>
          <a:p>
            <a:pPr marL="291600" indent="-291600">
              <a:lnSpc>
                <a:spcPct val="100000"/>
              </a:lnSpc>
            </a:pPr>
            <a:r>
              <a:rPr lang="en-US" sz="2500" dirty="0"/>
              <a:t>Action of the Parties</a:t>
            </a:r>
          </a:p>
          <a:p>
            <a:pPr marL="748800" lvl="1" indent="-291600">
              <a:lnSpc>
                <a:spcPct val="100000"/>
              </a:lnSpc>
            </a:pPr>
            <a:r>
              <a:rPr lang="en-US" sz="2500" dirty="0"/>
              <a:t>Revocation: Expression communication by offeror to revoke (withdraw) the offer or an inconsistent act that would give reasonable notice to the offeree that the offer no longer exists.  Generally, a revocation is effective upon receipt by the offeree.  </a:t>
            </a:r>
          </a:p>
          <a:p>
            <a:pPr marL="748800" lvl="1" indent="-291600">
              <a:lnSpc>
                <a:spcPct val="100000"/>
              </a:lnSpc>
            </a:pPr>
            <a:r>
              <a:rPr lang="en-US" sz="2500" dirty="0"/>
              <a:t>Rejection: An offer is terminated when the offeree rejects it.  The mirror image rule requires that the offeree’s acceptance may not even slightly alter the terms of the original offer.</a:t>
            </a:r>
          </a:p>
          <a:p>
            <a:pPr marL="748800" lvl="1" indent="-291600">
              <a:lnSpc>
                <a:spcPct val="100000"/>
              </a:lnSpc>
            </a:pPr>
            <a:r>
              <a:rPr lang="en-US" sz="2500" dirty="0"/>
              <a:t>Counteroffer: A counteroffer terminates the original offer and makes a new offer even if there is only a slightly change in terms from the original offer.</a:t>
            </a:r>
          </a:p>
          <a:p>
            <a:pPr marL="291600" indent="-291600">
              <a:lnSpc>
                <a:spcPct val="100000"/>
              </a:lnSpc>
            </a:pPr>
            <a:r>
              <a:rPr lang="en-US" sz="2500" dirty="0"/>
              <a:t>Operation of Law: An offer may be terminated by certain events covered by operation of law</a:t>
            </a:r>
          </a:p>
          <a:p>
            <a:pPr marL="748800" lvl="1" indent="-291600">
              <a:lnSpc>
                <a:spcPct val="100000"/>
              </a:lnSpc>
            </a:pPr>
            <a:r>
              <a:rPr lang="en-US" sz="2500" dirty="0"/>
              <a:t>Lapse of time</a:t>
            </a:r>
          </a:p>
          <a:p>
            <a:pPr marL="748800" lvl="1" indent="-291600">
              <a:lnSpc>
                <a:spcPct val="100000"/>
              </a:lnSpc>
            </a:pPr>
            <a:r>
              <a:rPr lang="en-US" sz="2500" dirty="0"/>
              <a:t>Death or incapacity of the offeror or offeree</a:t>
            </a:r>
          </a:p>
          <a:p>
            <a:pPr marL="748800" lvl="1" indent="-291600">
              <a:lnSpc>
                <a:spcPct val="100000"/>
              </a:lnSpc>
            </a:pPr>
            <a:r>
              <a:rPr lang="en-US" sz="2500" dirty="0"/>
              <a:t>Destruction of the contract’s subject matter before acceptance</a:t>
            </a:r>
          </a:p>
          <a:p>
            <a:pPr marL="748800" lvl="1" indent="-291600">
              <a:lnSpc>
                <a:spcPct val="100000"/>
              </a:lnSpc>
            </a:pPr>
            <a:r>
              <a:rPr lang="en-US" sz="2500" dirty="0"/>
              <a:t>Supervening illegality</a:t>
            </a:r>
          </a:p>
          <a:p>
            <a:pPr marL="291600" indent="-291600">
              <a:lnSpc>
                <a:spcPct val="100000"/>
              </a:lnSpc>
            </a:pPr>
            <a:r>
              <a:rPr lang="en-US" sz="2500" dirty="0"/>
              <a:t>Option Contracts: An offer is irrevocable if it is an option to enter into a contract.  This holds open the offer for a set time.</a:t>
            </a:r>
          </a:p>
          <a:p>
            <a:pPr marL="291600" indent="-291600">
              <a:lnSpc>
                <a:spcPct val="100000"/>
              </a:lnSpc>
            </a:pPr>
            <a:r>
              <a:rPr lang="en-US" sz="2500" dirty="0"/>
              <a:t>Partial Performance and Detrimental Reliance: If the offeree takes an action that relies on the offer; for example, the offeree begins to perform based on a unilateral offer or if the offeree prepares for performance prior to acceptance reasonably relying upon the offer.  These actions renders the offer (temporarily) irrevocable.</a:t>
            </a:r>
          </a:p>
          <a:p>
            <a:pPr marL="0" indent="0">
              <a:buNone/>
            </a:pPr>
            <a:endParaRPr lang="en-US" dirty="0"/>
          </a:p>
        </p:txBody>
      </p:sp>
      <p:sp>
        <p:nvSpPr>
          <p:cNvPr id="4" name="Slide Number Placeholder 3">
            <a:extLst>
              <a:ext uri="{FF2B5EF4-FFF2-40B4-BE49-F238E27FC236}">
                <a16:creationId xmlns:a16="http://schemas.microsoft.com/office/drawing/2014/main" id="{112560FA-E484-4B03-9129-AA711DE53A2C}"/>
              </a:ext>
            </a:extLst>
          </p:cNvPr>
          <p:cNvSpPr>
            <a:spLocks noGrp="1"/>
          </p:cNvSpPr>
          <p:nvPr>
            <p:ph type="sldNum" sz="quarter" idx="12"/>
          </p:nvPr>
        </p:nvSpPr>
        <p:spPr/>
        <p:txBody>
          <a:bodyPr/>
          <a:lstStyle/>
          <a:p>
            <a:fld id="{188B8A88-9DFF-4215-91ED-9F3869CDCD8B}" type="slidenum">
              <a:rPr lang="en-US" smtClean="0"/>
              <a:t>21</a:t>
            </a:fld>
            <a:endParaRPr lang="en-US"/>
          </a:p>
        </p:txBody>
      </p:sp>
      <p:sp>
        <p:nvSpPr>
          <p:cNvPr id="5" name="Footer Placeholder 4">
            <a:extLst>
              <a:ext uri="{FF2B5EF4-FFF2-40B4-BE49-F238E27FC236}">
                <a16:creationId xmlns:a16="http://schemas.microsoft.com/office/drawing/2014/main" id="{57E33A05-A252-4E8C-A74C-CAE4462B1605}"/>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289086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BC90-D5EE-4A03-AE48-55B9ABF284E7}"/>
              </a:ext>
            </a:extLst>
          </p:cNvPr>
          <p:cNvSpPr>
            <a:spLocks noGrp="1"/>
          </p:cNvSpPr>
          <p:nvPr>
            <p:ph type="title"/>
          </p:nvPr>
        </p:nvSpPr>
        <p:spPr/>
        <p:txBody>
          <a:bodyPr/>
          <a:lstStyle/>
          <a:p>
            <a:pPr algn="ctr"/>
            <a:r>
              <a:rPr lang="en-US" b="1" dirty="0"/>
              <a:t>Acceptance</a:t>
            </a:r>
          </a:p>
        </p:txBody>
      </p:sp>
      <p:sp>
        <p:nvSpPr>
          <p:cNvPr id="3" name="Content Placeholder 2">
            <a:extLst>
              <a:ext uri="{FF2B5EF4-FFF2-40B4-BE49-F238E27FC236}">
                <a16:creationId xmlns:a16="http://schemas.microsoft.com/office/drawing/2014/main" id="{C0CC84BD-A7CF-4DB2-87DF-D61521F28167}"/>
              </a:ext>
            </a:extLst>
          </p:cNvPr>
          <p:cNvSpPr>
            <a:spLocks noGrp="1"/>
          </p:cNvSpPr>
          <p:nvPr>
            <p:ph idx="1"/>
          </p:nvPr>
        </p:nvSpPr>
        <p:spPr/>
        <p:txBody>
          <a:bodyPr/>
          <a:lstStyle/>
          <a:p>
            <a:r>
              <a:rPr lang="en-US" dirty="0"/>
              <a:t>Acceptance is the offeree’s expression of agreement to the terms of the offer.</a:t>
            </a:r>
          </a:p>
          <a:p>
            <a:r>
              <a:rPr lang="en-US" dirty="0"/>
              <a:t>Offeror has the power to terminate the contract, modify its terms, or prescribe the method of acceptance until the offer is accepted by the offeree.</a:t>
            </a:r>
          </a:p>
          <a:p>
            <a:r>
              <a:rPr lang="en-US" dirty="0"/>
              <a:t>Mailbox Rule: a contract is considered accepted upon dispatched of the acceptance when sent in a commercially reasonable manner.</a:t>
            </a:r>
          </a:p>
          <a:p>
            <a:pPr marL="0" indent="0">
              <a:buNone/>
            </a:pPr>
            <a:r>
              <a:rPr lang="en-US" dirty="0"/>
              <a:t>	OR</a:t>
            </a:r>
          </a:p>
          <a:p>
            <a:r>
              <a:rPr lang="en-US" dirty="0"/>
              <a:t>Specific Method set in the Offer.</a:t>
            </a:r>
          </a:p>
        </p:txBody>
      </p:sp>
      <p:sp>
        <p:nvSpPr>
          <p:cNvPr id="4" name="Slide Number Placeholder 3">
            <a:extLst>
              <a:ext uri="{FF2B5EF4-FFF2-40B4-BE49-F238E27FC236}">
                <a16:creationId xmlns:a16="http://schemas.microsoft.com/office/drawing/2014/main" id="{F27F7F1A-8401-484C-972C-15CC04AF3E52}"/>
              </a:ext>
            </a:extLst>
          </p:cNvPr>
          <p:cNvSpPr>
            <a:spLocks noGrp="1"/>
          </p:cNvSpPr>
          <p:nvPr>
            <p:ph type="sldNum" sz="quarter" idx="12"/>
          </p:nvPr>
        </p:nvSpPr>
        <p:spPr/>
        <p:txBody>
          <a:bodyPr/>
          <a:lstStyle/>
          <a:p>
            <a:fld id="{188B8A88-9DFF-4215-91ED-9F3869CDCD8B}" type="slidenum">
              <a:rPr lang="en-US" smtClean="0"/>
              <a:t>22</a:t>
            </a:fld>
            <a:endParaRPr lang="en-US"/>
          </a:p>
        </p:txBody>
      </p:sp>
      <p:sp>
        <p:nvSpPr>
          <p:cNvPr id="5" name="Footer Placeholder 4">
            <a:extLst>
              <a:ext uri="{FF2B5EF4-FFF2-40B4-BE49-F238E27FC236}">
                <a16:creationId xmlns:a16="http://schemas.microsoft.com/office/drawing/2014/main" id="{14FFB9B7-2AAC-442D-9A96-0A594907D04C}"/>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078988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FF53-222F-46FE-9AF2-0640E0D18E33}"/>
              </a:ext>
            </a:extLst>
          </p:cNvPr>
          <p:cNvSpPr>
            <a:spLocks noGrp="1"/>
          </p:cNvSpPr>
          <p:nvPr>
            <p:ph type="title"/>
          </p:nvPr>
        </p:nvSpPr>
        <p:spPr/>
        <p:txBody>
          <a:bodyPr/>
          <a:lstStyle/>
          <a:p>
            <a:pPr algn="ctr"/>
            <a:r>
              <a:rPr lang="en-US" b="1" dirty="0"/>
              <a:t>When is Acceptance Effective?</a:t>
            </a:r>
          </a:p>
        </p:txBody>
      </p:sp>
      <p:graphicFrame>
        <p:nvGraphicFramePr>
          <p:cNvPr id="6" name="Table 6">
            <a:extLst>
              <a:ext uri="{FF2B5EF4-FFF2-40B4-BE49-F238E27FC236}">
                <a16:creationId xmlns:a16="http://schemas.microsoft.com/office/drawing/2014/main" id="{ADC87E41-6AA1-4A34-BFBA-DC9532E146E3}"/>
              </a:ext>
            </a:extLst>
          </p:cNvPr>
          <p:cNvGraphicFramePr>
            <a:graphicFrameLocks noGrp="1"/>
          </p:cNvGraphicFramePr>
          <p:nvPr>
            <p:ph idx="1"/>
            <p:extLst>
              <p:ext uri="{D42A27DB-BD31-4B8C-83A1-F6EECF244321}">
                <p14:modId xmlns:p14="http://schemas.microsoft.com/office/powerpoint/2010/main" val="1916877724"/>
              </p:ext>
            </p:extLst>
          </p:nvPr>
        </p:nvGraphicFramePr>
        <p:xfrm>
          <a:off x="838200" y="1825624"/>
          <a:ext cx="10515597" cy="451917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787577193"/>
                    </a:ext>
                  </a:extLst>
                </a:gridCol>
                <a:gridCol w="3505199">
                  <a:extLst>
                    <a:ext uri="{9D8B030D-6E8A-4147-A177-3AD203B41FA5}">
                      <a16:colId xmlns:a16="http://schemas.microsoft.com/office/drawing/2014/main" val="1809740883"/>
                    </a:ext>
                  </a:extLst>
                </a:gridCol>
                <a:gridCol w="3505199">
                  <a:extLst>
                    <a:ext uri="{9D8B030D-6E8A-4147-A177-3AD203B41FA5}">
                      <a16:colId xmlns:a16="http://schemas.microsoft.com/office/drawing/2014/main" val="2152080251"/>
                    </a:ext>
                  </a:extLst>
                </a:gridCol>
              </a:tblGrid>
              <a:tr h="1218036">
                <a:tc>
                  <a:txBody>
                    <a:bodyPr/>
                    <a:lstStyle/>
                    <a:p>
                      <a:r>
                        <a:rPr lang="en-US" sz="1600" dirty="0">
                          <a:solidFill>
                            <a:schemeClr val="tx1"/>
                          </a:solidFill>
                        </a:rPr>
                        <a:t>Method Offeror Used to Make Offer</a:t>
                      </a:r>
                    </a:p>
                  </a:txBody>
                  <a:tcPr>
                    <a:noFill/>
                  </a:tcPr>
                </a:tc>
                <a:tc>
                  <a:txBody>
                    <a:bodyPr/>
                    <a:lstStyle/>
                    <a:p>
                      <a:r>
                        <a:rPr lang="en-US" sz="1600" dirty="0">
                          <a:solidFill>
                            <a:schemeClr val="tx1"/>
                          </a:solidFill>
                        </a:rPr>
                        <a:t>Method Offeree Used to Accept</a:t>
                      </a:r>
                    </a:p>
                  </a:txBody>
                  <a:tcPr>
                    <a:noFill/>
                  </a:tcPr>
                </a:tc>
                <a:tc>
                  <a:txBody>
                    <a:bodyPr/>
                    <a:lstStyle/>
                    <a:p>
                      <a:r>
                        <a:rPr lang="en-US" sz="1600" dirty="0">
                          <a:solidFill>
                            <a:schemeClr val="tx1"/>
                          </a:solidFill>
                        </a:rPr>
                        <a:t>Rule</a:t>
                      </a:r>
                    </a:p>
                  </a:txBody>
                  <a:tcPr>
                    <a:noFill/>
                  </a:tcPr>
                </a:tc>
                <a:extLst>
                  <a:ext uri="{0D108BD9-81ED-4DB2-BD59-A6C34878D82A}">
                    <a16:rowId xmlns:a16="http://schemas.microsoft.com/office/drawing/2014/main" val="2317018240"/>
                  </a:ext>
                </a:extLst>
              </a:tr>
              <a:tr h="705687">
                <a:tc>
                  <a:txBody>
                    <a:bodyPr/>
                    <a:lstStyle/>
                    <a:p>
                      <a:r>
                        <a:rPr lang="en-US" sz="1600" dirty="0">
                          <a:solidFill>
                            <a:schemeClr val="tx1"/>
                          </a:solidFill>
                        </a:rPr>
                        <a:t>Specified in offer.</a:t>
                      </a:r>
                    </a:p>
                  </a:txBody>
                  <a:tcPr>
                    <a:noFill/>
                  </a:tcPr>
                </a:tc>
                <a:tc>
                  <a:txBody>
                    <a:bodyPr/>
                    <a:lstStyle/>
                    <a:p>
                      <a:r>
                        <a:rPr lang="en-US" sz="1600" dirty="0">
                          <a:solidFill>
                            <a:schemeClr val="tx1"/>
                          </a:solidFill>
                        </a:rPr>
                        <a:t>Used method specified by offeror, or a commercially reasonable substitute.</a:t>
                      </a:r>
                    </a:p>
                  </a:txBody>
                  <a:tcPr>
                    <a:noFill/>
                  </a:tcPr>
                </a:tc>
                <a:tc>
                  <a:txBody>
                    <a:bodyPr/>
                    <a:lstStyle/>
                    <a:p>
                      <a:r>
                        <a:rPr lang="en-US" sz="1600" dirty="0">
                          <a:solidFill>
                            <a:schemeClr val="tx1"/>
                          </a:solidFill>
                        </a:rPr>
                        <a:t>Mailbox rule: Acceptance effective upon dispatch by offeree.</a:t>
                      </a:r>
                    </a:p>
                  </a:txBody>
                  <a:tcPr>
                    <a:noFill/>
                  </a:tcPr>
                </a:tc>
                <a:extLst>
                  <a:ext uri="{0D108BD9-81ED-4DB2-BD59-A6C34878D82A}">
                    <a16:rowId xmlns:a16="http://schemas.microsoft.com/office/drawing/2014/main" val="2147139973"/>
                  </a:ext>
                </a:extLst>
              </a:tr>
              <a:tr h="705687">
                <a:tc>
                  <a:txBody>
                    <a:bodyPr/>
                    <a:lstStyle/>
                    <a:p>
                      <a:r>
                        <a:rPr lang="en-US" sz="1600" dirty="0">
                          <a:solidFill>
                            <a:schemeClr val="tx1"/>
                          </a:solidFill>
                        </a:rPr>
                        <a:t>Specified in offer.</a:t>
                      </a:r>
                    </a:p>
                  </a:txBody>
                  <a:tcPr>
                    <a:noFill/>
                  </a:tcPr>
                </a:tc>
                <a:tc>
                  <a:txBody>
                    <a:bodyPr/>
                    <a:lstStyle/>
                    <a:p>
                      <a:r>
                        <a:rPr lang="en-US" sz="1600" dirty="0">
                          <a:solidFill>
                            <a:schemeClr val="tx1"/>
                          </a:solidFill>
                        </a:rPr>
                        <a:t>Used slower method.</a:t>
                      </a:r>
                    </a:p>
                  </a:txBody>
                  <a:tcPr>
                    <a:noFill/>
                  </a:tcPr>
                </a:tc>
                <a:tc>
                  <a:txBody>
                    <a:bodyPr/>
                    <a:lstStyle/>
                    <a:p>
                      <a:r>
                        <a:rPr lang="en-US" sz="1600" dirty="0">
                          <a:solidFill>
                            <a:schemeClr val="tx1"/>
                          </a:solidFill>
                        </a:rPr>
                        <a:t>Offer considered rejected and considered a counteroffer back to the original offeror.</a:t>
                      </a:r>
                    </a:p>
                  </a:txBody>
                  <a:tcPr>
                    <a:noFill/>
                  </a:tcPr>
                </a:tc>
                <a:extLst>
                  <a:ext uri="{0D108BD9-81ED-4DB2-BD59-A6C34878D82A}">
                    <a16:rowId xmlns:a16="http://schemas.microsoft.com/office/drawing/2014/main" val="3081918417"/>
                  </a:ext>
                </a:extLst>
              </a:tr>
              <a:tr h="705687">
                <a:tc>
                  <a:txBody>
                    <a:bodyPr/>
                    <a:lstStyle/>
                    <a:p>
                      <a:r>
                        <a:rPr lang="en-US" sz="1600" dirty="0">
                          <a:solidFill>
                            <a:schemeClr val="tx1"/>
                          </a:solidFill>
                        </a:rPr>
                        <a:t>Not specified in offer.</a:t>
                      </a:r>
                    </a:p>
                  </a:txBody>
                  <a:tcPr>
                    <a:noFill/>
                  </a:tcPr>
                </a:tc>
                <a:tc>
                  <a:txBody>
                    <a:bodyPr/>
                    <a:lstStyle/>
                    <a:p>
                      <a:r>
                        <a:rPr lang="en-US" sz="1600" dirty="0">
                          <a:solidFill>
                            <a:schemeClr val="tx1"/>
                          </a:solidFill>
                        </a:rPr>
                        <a:t>Used the same/faster method to accept than offeror used to make the offer, or used a commercially reasonable method.</a:t>
                      </a:r>
                    </a:p>
                  </a:txBody>
                  <a:tcPr>
                    <a:noFill/>
                  </a:tcPr>
                </a:tc>
                <a:tc>
                  <a:txBody>
                    <a:bodyPr/>
                    <a:lstStyle/>
                    <a:p>
                      <a:r>
                        <a:rPr lang="en-US" sz="1600" dirty="0">
                          <a:solidFill>
                            <a:schemeClr val="tx1"/>
                          </a:solidFill>
                        </a:rPr>
                        <a:t>Mailbox rule: Acceptance effective upon dispatch by offeree.</a:t>
                      </a:r>
                    </a:p>
                  </a:txBody>
                  <a:tcPr>
                    <a:noFill/>
                  </a:tcPr>
                </a:tc>
                <a:extLst>
                  <a:ext uri="{0D108BD9-81ED-4DB2-BD59-A6C34878D82A}">
                    <a16:rowId xmlns:a16="http://schemas.microsoft.com/office/drawing/2014/main" val="1960428728"/>
                  </a:ext>
                </a:extLst>
              </a:tr>
              <a:tr h="705687">
                <a:tc>
                  <a:txBody>
                    <a:bodyPr/>
                    <a:lstStyle/>
                    <a:p>
                      <a:r>
                        <a:rPr lang="en-US" sz="1600" dirty="0">
                          <a:solidFill>
                            <a:schemeClr val="tx1"/>
                          </a:solidFill>
                        </a:rPr>
                        <a:t>Not specified in the offer.</a:t>
                      </a:r>
                    </a:p>
                  </a:txBody>
                  <a:tcPr>
                    <a:noFill/>
                  </a:tcPr>
                </a:tc>
                <a:tc>
                  <a:txBody>
                    <a:bodyPr/>
                    <a:lstStyle/>
                    <a:p>
                      <a:r>
                        <a:rPr lang="en-US" sz="1600" dirty="0">
                          <a:solidFill>
                            <a:schemeClr val="tx1"/>
                          </a:solidFill>
                        </a:rPr>
                        <a:t>Used a slower method than the offeror used to make the offer.</a:t>
                      </a:r>
                    </a:p>
                  </a:txBody>
                  <a:tcPr>
                    <a:noFill/>
                  </a:tcPr>
                </a:tc>
                <a:tc>
                  <a:txBody>
                    <a:bodyPr/>
                    <a:lstStyle/>
                    <a:p>
                      <a:r>
                        <a:rPr lang="en-US" sz="1600" dirty="0">
                          <a:solidFill>
                            <a:schemeClr val="tx1"/>
                          </a:solidFill>
                        </a:rPr>
                        <a:t>Acceptance effective upon receipt of acceptance by offeror.</a:t>
                      </a:r>
                    </a:p>
                  </a:txBody>
                  <a:tcPr>
                    <a:noFill/>
                  </a:tcPr>
                </a:tc>
                <a:extLst>
                  <a:ext uri="{0D108BD9-81ED-4DB2-BD59-A6C34878D82A}">
                    <a16:rowId xmlns:a16="http://schemas.microsoft.com/office/drawing/2014/main" val="2304867774"/>
                  </a:ext>
                </a:extLst>
              </a:tr>
            </a:tbl>
          </a:graphicData>
        </a:graphic>
      </p:graphicFrame>
      <p:sp>
        <p:nvSpPr>
          <p:cNvPr id="4" name="Slide Number Placeholder 3">
            <a:extLst>
              <a:ext uri="{FF2B5EF4-FFF2-40B4-BE49-F238E27FC236}">
                <a16:creationId xmlns:a16="http://schemas.microsoft.com/office/drawing/2014/main" id="{A93E5729-E828-4A19-8A39-E52769C8CEF2}"/>
              </a:ext>
            </a:extLst>
          </p:cNvPr>
          <p:cNvSpPr>
            <a:spLocks noGrp="1"/>
          </p:cNvSpPr>
          <p:nvPr>
            <p:ph type="sldNum" sz="quarter" idx="12"/>
          </p:nvPr>
        </p:nvSpPr>
        <p:spPr/>
        <p:txBody>
          <a:bodyPr/>
          <a:lstStyle/>
          <a:p>
            <a:fld id="{188B8A88-9DFF-4215-91ED-9F3869CDCD8B}" type="slidenum">
              <a:rPr lang="en-US" smtClean="0"/>
              <a:t>23</a:t>
            </a:fld>
            <a:endParaRPr lang="en-US"/>
          </a:p>
        </p:txBody>
      </p:sp>
      <p:sp>
        <p:nvSpPr>
          <p:cNvPr id="5" name="Footer Placeholder 4">
            <a:extLst>
              <a:ext uri="{FF2B5EF4-FFF2-40B4-BE49-F238E27FC236}">
                <a16:creationId xmlns:a16="http://schemas.microsoft.com/office/drawing/2014/main" id="{693E8C0D-DC95-46DE-88FA-4439216043D9}"/>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118378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93AAC-0B0C-4F71-9CE2-679174AB33B5}"/>
              </a:ext>
            </a:extLst>
          </p:cNvPr>
          <p:cNvSpPr>
            <a:spLocks noGrp="1"/>
          </p:cNvSpPr>
          <p:nvPr>
            <p:ph type="title"/>
          </p:nvPr>
        </p:nvSpPr>
        <p:spPr/>
        <p:txBody>
          <a:bodyPr/>
          <a:lstStyle/>
          <a:p>
            <a:pPr algn="ctr"/>
            <a:r>
              <a:rPr lang="en-US" dirty="0"/>
              <a:t>MISTAKE</a:t>
            </a:r>
          </a:p>
        </p:txBody>
      </p:sp>
      <p:sp>
        <p:nvSpPr>
          <p:cNvPr id="3" name="Content Placeholder 2">
            <a:extLst>
              <a:ext uri="{FF2B5EF4-FFF2-40B4-BE49-F238E27FC236}">
                <a16:creationId xmlns:a16="http://schemas.microsoft.com/office/drawing/2014/main" id="{AC0264BC-CA4E-4818-872F-F75CDA50F072}"/>
              </a:ext>
            </a:extLst>
          </p:cNvPr>
          <p:cNvSpPr>
            <a:spLocks noGrp="1"/>
          </p:cNvSpPr>
          <p:nvPr>
            <p:ph idx="1"/>
          </p:nvPr>
        </p:nvSpPr>
        <p:spPr/>
        <p:txBody>
          <a:bodyPr/>
          <a:lstStyle/>
          <a:p>
            <a:pPr marL="0" indent="0">
              <a:buNone/>
            </a:pPr>
            <a:r>
              <a:rPr lang="en-US" dirty="0"/>
              <a:t>Mistake is defined in contract law as a belief that is not in accord with existing facts.  It is not a mistaken belief as to predicted future events.</a:t>
            </a:r>
          </a:p>
          <a:p>
            <a:r>
              <a:rPr lang="en-US" dirty="0"/>
              <a:t>Mutual: Both parties hold an erroneous belief.  May be the basis for canceling (also called avoiding) the contract.</a:t>
            </a:r>
          </a:p>
          <a:p>
            <a:r>
              <a:rPr lang="en-US" dirty="0"/>
              <a:t>Unilateral: Only one party has an erroneous belief.  Generally, not the basis for canceling the contract.  It may be the basis if the </a:t>
            </a:r>
            <a:r>
              <a:rPr lang="en-US" dirty="0" err="1"/>
              <a:t>nonmistaken</a:t>
            </a:r>
            <a:r>
              <a:rPr lang="en-US" dirty="0"/>
              <a:t> party had reason to know of the mistake or their actions caused the mistake.</a:t>
            </a:r>
          </a:p>
        </p:txBody>
      </p:sp>
      <p:sp>
        <p:nvSpPr>
          <p:cNvPr id="4" name="Slide Number Placeholder 3">
            <a:extLst>
              <a:ext uri="{FF2B5EF4-FFF2-40B4-BE49-F238E27FC236}">
                <a16:creationId xmlns:a16="http://schemas.microsoft.com/office/drawing/2014/main" id="{5F569D83-3258-4D1C-9D4C-E297CEBCF610}"/>
              </a:ext>
            </a:extLst>
          </p:cNvPr>
          <p:cNvSpPr>
            <a:spLocks noGrp="1"/>
          </p:cNvSpPr>
          <p:nvPr>
            <p:ph type="sldNum" sz="quarter" idx="12"/>
          </p:nvPr>
        </p:nvSpPr>
        <p:spPr/>
        <p:txBody>
          <a:bodyPr/>
          <a:lstStyle/>
          <a:p>
            <a:fld id="{188B8A88-9DFF-4215-91ED-9F3869CDCD8B}" type="slidenum">
              <a:rPr lang="en-US" smtClean="0"/>
              <a:t>24</a:t>
            </a:fld>
            <a:endParaRPr lang="en-US"/>
          </a:p>
        </p:txBody>
      </p:sp>
      <p:sp>
        <p:nvSpPr>
          <p:cNvPr id="5" name="Footer Placeholder 4">
            <a:extLst>
              <a:ext uri="{FF2B5EF4-FFF2-40B4-BE49-F238E27FC236}">
                <a16:creationId xmlns:a16="http://schemas.microsoft.com/office/drawing/2014/main" id="{44196492-16DF-4AA1-A2E0-145A03D27A62}"/>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125707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9370-AB4F-4D60-BFE3-2298F0BC618C}"/>
              </a:ext>
            </a:extLst>
          </p:cNvPr>
          <p:cNvSpPr>
            <a:spLocks noGrp="1"/>
          </p:cNvSpPr>
          <p:nvPr>
            <p:ph type="title"/>
          </p:nvPr>
        </p:nvSpPr>
        <p:spPr/>
        <p:txBody>
          <a:bodyPr/>
          <a:lstStyle/>
          <a:p>
            <a:pPr algn="ctr"/>
            <a:r>
              <a:rPr lang="en-US" b="1" dirty="0"/>
              <a:t>Consideration</a:t>
            </a:r>
          </a:p>
        </p:txBody>
      </p:sp>
      <p:sp>
        <p:nvSpPr>
          <p:cNvPr id="3" name="Content Placeholder 2">
            <a:extLst>
              <a:ext uri="{FF2B5EF4-FFF2-40B4-BE49-F238E27FC236}">
                <a16:creationId xmlns:a16="http://schemas.microsoft.com/office/drawing/2014/main" id="{90FF31CD-DF9D-4137-8A25-5FCA6569DAFC}"/>
              </a:ext>
            </a:extLst>
          </p:cNvPr>
          <p:cNvSpPr>
            <a:spLocks noGrp="1"/>
          </p:cNvSpPr>
          <p:nvPr>
            <p:ph idx="1"/>
          </p:nvPr>
        </p:nvSpPr>
        <p:spPr/>
        <p:txBody>
          <a:bodyPr>
            <a:normAutofit fontScale="92500" lnSpcReduction="20000"/>
          </a:bodyPr>
          <a:lstStyle/>
          <a:p>
            <a:pPr marL="0" lvl="2" indent="0">
              <a:buNone/>
            </a:pPr>
            <a:r>
              <a:rPr lang="en-US" sz="2800" dirty="0"/>
              <a:t>Something of value bargained for in exchange for an agreement.  The mutual exchange of benefits and detriments.  A bargained-for exchange.</a:t>
            </a:r>
          </a:p>
          <a:p>
            <a:pPr marL="291600" lvl="2" indent="-291600">
              <a:lnSpc>
                <a:spcPct val="100000"/>
              </a:lnSpc>
              <a:spcBef>
                <a:spcPts val="1000"/>
              </a:spcBef>
            </a:pPr>
            <a:r>
              <a:rPr lang="en-US" sz="2800" dirty="0"/>
              <a:t>Legal benefit: receiving something of value from the other party.</a:t>
            </a:r>
          </a:p>
          <a:p>
            <a:pPr marL="291600" lvl="2" indent="-291600">
              <a:lnSpc>
                <a:spcPct val="100000"/>
              </a:lnSpc>
              <a:spcBef>
                <a:spcPts val="1000"/>
              </a:spcBef>
            </a:pPr>
            <a:r>
              <a:rPr lang="en-US" sz="2800" dirty="0"/>
              <a:t>Legal Detriment: giving up something of value to the other party.</a:t>
            </a:r>
          </a:p>
          <a:p>
            <a:pPr marL="291600" lvl="2" indent="-291600">
              <a:lnSpc>
                <a:spcPct val="100000"/>
              </a:lnSpc>
              <a:spcBef>
                <a:spcPts val="1000"/>
              </a:spcBef>
            </a:pPr>
            <a:r>
              <a:rPr lang="en-US" sz="2800" dirty="0"/>
              <a:t>Forbearance is a promise not to do something you are legally entitled to do.</a:t>
            </a:r>
          </a:p>
          <a:p>
            <a:pPr marL="291600" lvl="2" indent="-291600">
              <a:lnSpc>
                <a:spcPct val="100000"/>
              </a:lnSpc>
              <a:spcBef>
                <a:spcPts val="1000"/>
              </a:spcBef>
            </a:pPr>
            <a:r>
              <a:rPr lang="en-US" sz="2800" dirty="0"/>
              <a:t>Amount and Type of Consideration: consideration exchanged does not need to be of equal value and courts will not look to the amount or type of consideration of the bargaining power of the parties (except in rare cases).</a:t>
            </a:r>
          </a:p>
          <a:p>
            <a:pPr marL="291600" lvl="2" indent="-291600">
              <a:lnSpc>
                <a:spcPct val="100000"/>
              </a:lnSpc>
              <a:spcBef>
                <a:spcPts val="1000"/>
              </a:spcBef>
            </a:pPr>
            <a:r>
              <a:rPr lang="en-US" sz="2800" dirty="0"/>
              <a:t>Nominal Consideration: nominal consideration can be the basis for a valid contract.</a:t>
            </a:r>
          </a:p>
          <a:p>
            <a:pPr marL="0" indent="0">
              <a:buNone/>
            </a:pPr>
            <a:endParaRPr lang="en-US" dirty="0"/>
          </a:p>
        </p:txBody>
      </p:sp>
      <p:sp>
        <p:nvSpPr>
          <p:cNvPr id="4" name="Slide Number Placeholder 3">
            <a:extLst>
              <a:ext uri="{FF2B5EF4-FFF2-40B4-BE49-F238E27FC236}">
                <a16:creationId xmlns:a16="http://schemas.microsoft.com/office/drawing/2014/main" id="{F6251EB5-2D71-4111-801B-845AE8FD4D01}"/>
              </a:ext>
            </a:extLst>
          </p:cNvPr>
          <p:cNvSpPr>
            <a:spLocks noGrp="1"/>
          </p:cNvSpPr>
          <p:nvPr>
            <p:ph type="sldNum" sz="quarter" idx="12"/>
          </p:nvPr>
        </p:nvSpPr>
        <p:spPr/>
        <p:txBody>
          <a:bodyPr/>
          <a:lstStyle/>
          <a:p>
            <a:fld id="{188B8A88-9DFF-4215-91ED-9F3869CDCD8B}" type="slidenum">
              <a:rPr lang="en-US" smtClean="0"/>
              <a:t>25</a:t>
            </a:fld>
            <a:endParaRPr lang="en-US"/>
          </a:p>
        </p:txBody>
      </p:sp>
      <p:sp>
        <p:nvSpPr>
          <p:cNvPr id="5" name="Footer Placeholder 4">
            <a:extLst>
              <a:ext uri="{FF2B5EF4-FFF2-40B4-BE49-F238E27FC236}">
                <a16:creationId xmlns:a16="http://schemas.microsoft.com/office/drawing/2014/main" id="{E61253B9-2B05-4AF4-9089-054607D65C45}"/>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891447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C700-2D60-42CD-A506-91D1AEB5BB7B}"/>
              </a:ext>
            </a:extLst>
          </p:cNvPr>
          <p:cNvSpPr>
            <a:spLocks noGrp="1"/>
          </p:cNvSpPr>
          <p:nvPr>
            <p:ph type="title"/>
          </p:nvPr>
        </p:nvSpPr>
        <p:spPr/>
        <p:txBody>
          <a:bodyPr/>
          <a:lstStyle/>
          <a:p>
            <a:pPr algn="ctr"/>
            <a:r>
              <a:rPr lang="en-US" b="1" dirty="0"/>
              <a:t>Agreements that Lack Consideration</a:t>
            </a:r>
          </a:p>
        </p:txBody>
      </p:sp>
      <p:sp>
        <p:nvSpPr>
          <p:cNvPr id="3" name="Content Placeholder 2">
            <a:extLst>
              <a:ext uri="{FF2B5EF4-FFF2-40B4-BE49-F238E27FC236}">
                <a16:creationId xmlns:a16="http://schemas.microsoft.com/office/drawing/2014/main" id="{D68947B7-97BF-47C0-BB30-E9875AF08F58}"/>
              </a:ext>
            </a:extLst>
          </p:cNvPr>
          <p:cNvSpPr>
            <a:spLocks noGrp="1"/>
          </p:cNvSpPr>
          <p:nvPr>
            <p:ph idx="1"/>
          </p:nvPr>
        </p:nvSpPr>
        <p:spPr/>
        <p:txBody>
          <a:bodyPr>
            <a:normAutofit fontScale="92500" lnSpcReduction="10000"/>
          </a:bodyPr>
          <a:lstStyle/>
          <a:p>
            <a:pPr marL="291600" lvl="2" indent="-291600">
              <a:lnSpc>
                <a:spcPct val="100000"/>
              </a:lnSpc>
              <a:spcBef>
                <a:spcPts val="1000"/>
              </a:spcBef>
            </a:pPr>
            <a:r>
              <a:rPr lang="en-US" sz="2800" dirty="0"/>
              <a:t>Preexisting Duty Rule: If a party does or promises to do what she is already legally obligated to do, the law generally does not recognize this as a legal detriment, and thus, the contract is unenforceable.</a:t>
            </a:r>
          </a:p>
          <a:p>
            <a:pPr marL="291600" lvl="2" indent="-291600">
              <a:lnSpc>
                <a:spcPct val="100000"/>
              </a:lnSpc>
              <a:spcBef>
                <a:spcPts val="1000"/>
              </a:spcBef>
            </a:pPr>
            <a:r>
              <a:rPr lang="en-US" sz="2800" dirty="0"/>
              <a:t>Illusory Promises</a:t>
            </a:r>
          </a:p>
          <a:p>
            <a:pPr marL="748800" lvl="3" indent="-291600">
              <a:lnSpc>
                <a:spcPct val="100000"/>
              </a:lnSpc>
              <a:spcBef>
                <a:spcPts val="1000"/>
              </a:spcBef>
            </a:pPr>
            <a:r>
              <a:rPr lang="en-US" sz="2600" dirty="0"/>
              <a:t>Deathbed promises made to comfort the dying.</a:t>
            </a:r>
          </a:p>
          <a:p>
            <a:pPr marL="748800" lvl="3" indent="-291600">
              <a:lnSpc>
                <a:spcPct val="100000"/>
              </a:lnSpc>
              <a:spcBef>
                <a:spcPts val="1000"/>
              </a:spcBef>
            </a:pPr>
            <a:r>
              <a:rPr lang="en-US" sz="2600" dirty="0"/>
              <a:t>Promises of a gift.</a:t>
            </a:r>
          </a:p>
          <a:p>
            <a:pPr marL="748800" lvl="3" indent="-291600">
              <a:lnSpc>
                <a:spcPct val="100000"/>
              </a:lnSpc>
              <a:spcBef>
                <a:spcPts val="1000"/>
              </a:spcBef>
            </a:pPr>
            <a:r>
              <a:rPr lang="en-US" sz="2600" dirty="0"/>
              <a:t>Promises of love and friendship.</a:t>
            </a:r>
          </a:p>
          <a:p>
            <a:pPr marL="748800" lvl="3" indent="-291600">
              <a:lnSpc>
                <a:spcPct val="100000"/>
              </a:lnSpc>
              <a:spcBef>
                <a:spcPts val="1000"/>
              </a:spcBef>
            </a:pPr>
            <a:r>
              <a:rPr lang="en-US" sz="2600" dirty="0"/>
              <a:t>Promises that by their terms are not binding.</a:t>
            </a:r>
          </a:p>
          <a:p>
            <a:pPr marL="291600" lvl="2" indent="-291600">
              <a:lnSpc>
                <a:spcPct val="100000"/>
              </a:lnSpc>
              <a:spcBef>
                <a:spcPts val="1000"/>
              </a:spcBef>
            </a:pPr>
            <a:r>
              <a:rPr lang="en-US" sz="2800" dirty="0"/>
              <a:t>Past Consideration: A promise made in return for a detriment previously made by the promise.</a:t>
            </a:r>
          </a:p>
          <a:p>
            <a:pPr marL="0" indent="0">
              <a:buNone/>
            </a:pPr>
            <a:endParaRPr lang="en-US" dirty="0"/>
          </a:p>
        </p:txBody>
      </p:sp>
      <p:sp>
        <p:nvSpPr>
          <p:cNvPr id="4" name="Slide Number Placeholder 3">
            <a:extLst>
              <a:ext uri="{FF2B5EF4-FFF2-40B4-BE49-F238E27FC236}">
                <a16:creationId xmlns:a16="http://schemas.microsoft.com/office/drawing/2014/main" id="{2ACEB167-EA11-46F1-9AB6-D465020C04A8}"/>
              </a:ext>
            </a:extLst>
          </p:cNvPr>
          <p:cNvSpPr>
            <a:spLocks noGrp="1"/>
          </p:cNvSpPr>
          <p:nvPr>
            <p:ph type="sldNum" sz="quarter" idx="12"/>
          </p:nvPr>
        </p:nvSpPr>
        <p:spPr/>
        <p:txBody>
          <a:bodyPr/>
          <a:lstStyle/>
          <a:p>
            <a:fld id="{188B8A88-9DFF-4215-91ED-9F3869CDCD8B}" type="slidenum">
              <a:rPr lang="en-US" smtClean="0"/>
              <a:t>26</a:t>
            </a:fld>
            <a:endParaRPr lang="en-US"/>
          </a:p>
        </p:txBody>
      </p:sp>
      <p:sp>
        <p:nvSpPr>
          <p:cNvPr id="5" name="Footer Placeholder 4">
            <a:extLst>
              <a:ext uri="{FF2B5EF4-FFF2-40B4-BE49-F238E27FC236}">
                <a16:creationId xmlns:a16="http://schemas.microsoft.com/office/drawing/2014/main" id="{8FD9D0FF-E057-4BD2-8511-61F9F2D2513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75886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063CC-AF86-4CD4-BF12-320645138A44}"/>
              </a:ext>
            </a:extLst>
          </p:cNvPr>
          <p:cNvSpPr>
            <a:spLocks noGrp="1"/>
          </p:cNvSpPr>
          <p:nvPr>
            <p:ph type="title"/>
          </p:nvPr>
        </p:nvSpPr>
        <p:spPr/>
        <p:txBody>
          <a:bodyPr/>
          <a:lstStyle/>
          <a:p>
            <a:pPr algn="ctr"/>
            <a:r>
              <a:rPr lang="en-US" b="1" dirty="0"/>
              <a:t>Promissory Estoppel</a:t>
            </a:r>
          </a:p>
        </p:txBody>
      </p:sp>
      <p:sp>
        <p:nvSpPr>
          <p:cNvPr id="3" name="Content Placeholder 2">
            <a:extLst>
              <a:ext uri="{FF2B5EF4-FFF2-40B4-BE49-F238E27FC236}">
                <a16:creationId xmlns:a16="http://schemas.microsoft.com/office/drawing/2014/main" id="{8927890D-7C6A-45E3-878B-36F4FDC29DE9}"/>
              </a:ext>
            </a:extLst>
          </p:cNvPr>
          <p:cNvSpPr>
            <a:spLocks noGrp="1"/>
          </p:cNvSpPr>
          <p:nvPr>
            <p:ph idx="1"/>
          </p:nvPr>
        </p:nvSpPr>
        <p:spPr/>
        <p:txBody>
          <a:bodyPr>
            <a:normAutofit lnSpcReduction="10000"/>
          </a:bodyPr>
          <a:lstStyle/>
          <a:p>
            <a:pPr marL="0" indent="0">
              <a:buNone/>
            </a:pPr>
            <a:r>
              <a:rPr lang="en-US" dirty="0"/>
              <a:t>If one party justifiably relies on the promise of another to her detriment, under certain circumstances the relying party may recover costs of the reliance from the promisor even though the original promise agreement lacked consideration.  Under the theory of promissory estoppel, a relying party may recover damages if:</a:t>
            </a:r>
          </a:p>
          <a:p>
            <a:r>
              <a:rPr lang="en-US" dirty="0"/>
              <a:t>The promisor makes a promise that is reasonable</a:t>
            </a:r>
          </a:p>
          <a:p>
            <a:r>
              <a:rPr lang="en-US" dirty="0"/>
              <a:t>The promise actually relied on the promise and suffered an injury</a:t>
            </a:r>
          </a:p>
          <a:p>
            <a:r>
              <a:rPr lang="en-US" dirty="0"/>
              <a:t>The promise’s reliance was reasonably foreseeable to the promisor</a:t>
            </a:r>
          </a:p>
          <a:p>
            <a:r>
              <a:rPr lang="en-US" dirty="0"/>
              <a:t>Principles of equity and justice are served by providing compensation to the reliant party.</a:t>
            </a:r>
          </a:p>
        </p:txBody>
      </p:sp>
      <p:sp>
        <p:nvSpPr>
          <p:cNvPr id="4" name="Slide Number Placeholder 3">
            <a:extLst>
              <a:ext uri="{FF2B5EF4-FFF2-40B4-BE49-F238E27FC236}">
                <a16:creationId xmlns:a16="http://schemas.microsoft.com/office/drawing/2014/main" id="{7227B538-3A37-4079-ADF3-63541FD6E00C}"/>
              </a:ext>
            </a:extLst>
          </p:cNvPr>
          <p:cNvSpPr>
            <a:spLocks noGrp="1"/>
          </p:cNvSpPr>
          <p:nvPr>
            <p:ph type="sldNum" sz="quarter" idx="12"/>
          </p:nvPr>
        </p:nvSpPr>
        <p:spPr/>
        <p:txBody>
          <a:bodyPr/>
          <a:lstStyle/>
          <a:p>
            <a:fld id="{188B8A88-9DFF-4215-91ED-9F3869CDCD8B}" type="slidenum">
              <a:rPr lang="en-US" smtClean="0"/>
              <a:t>27</a:t>
            </a:fld>
            <a:endParaRPr lang="en-US"/>
          </a:p>
        </p:txBody>
      </p:sp>
      <p:sp>
        <p:nvSpPr>
          <p:cNvPr id="5" name="Footer Placeholder 4">
            <a:extLst>
              <a:ext uri="{FF2B5EF4-FFF2-40B4-BE49-F238E27FC236}">
                <a16:creationId xmlns:a16="http://schemas.microsoft.com/office/drawing/2014/main" id="{30CAD682-0EBB-42B2-9FD9-7739C504AEA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93025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94F67-4A0C-441A-8465-ECE91F076A11}"/>
              </a:ext>
            </a:extLst>
          </p:cNvPr>
          <p:cNvSpPr>
            <a:spLocks noGrp="1"/>
          </p:cNvSpPr>
          <p:nvPr>
            <p:ph type="title"/>
          </p:nvPr>
        </p:nvSpPr>
        <p:spPr>
          <a:xfrm>
            <a:off x="851451" y="2766218"/>
            <a:ext cx="10515600" cy="1325563"/>
          </a:xfrm>
        </p:spPr>
        <p:txBody>
          <a:bodyPr>
            <a:normAutofit/>
          </a:bodyPr>
          <a:lstStyle/>
          <a:p>
            <a:pPr algn="ctr"/>
            <a:r>
              <a:rPr lang="en-IN" sz="4000" b="1" dirty="0"/>
              <a:t>Accessibility Content: Text Alternatives for Images</a:t>
            </a:r>
            <a:endParaRPr lang="en-US" sz="4000" dirty="0"/>
          </a:p>
        </p:txBody>
      </p:sp>
      <p:sp>
        <p:nvSpPr>
          <p:cNvPr id="3" name="Slide Number Placeholder 2">
            <a:extLst>
              <a:ext uri="{FF2B5EF4-FFF2-40B4-BE49-F238E27FC236}">
                <a16:creationId xmlns:a16="http://schemas.microsoft.com/office/drawing/2014/main" id="{4C6D1959-0C08-45A9-8803-828A1D444A13}"/>
              </a:ext>
            </a:extLst>
          </p:cNvPr>
          <p:cNvSpPr>
            <a:spLocks noGrp="1"/>
          </p:cNvSpPr>
          <p:nvPr>
            <p:ph type="sldNum" sz="quarter" idx="12"/>
          </p:nvPr>
        </p:nvSpPr>
        <p:spPr/>
        <p:txBody>
          <a:bodyPr/>
          <a:lstStyle/>
          <a:p>
            <a:fld id="{188B8A88-9DFF-4215-91ED-9F3869CDCD8B}" type="slidenum">
              <a:rPr lang="en-US" smtClean="0"/>
              <a:t>28</a:t>
            </a:fld>
            <a:endParaRPr lang="en-US"/>
          </a:p>
        </p:txBody>
      </p:sp>
      <p:sp>
        <p:nvSpPr>
          <p:cNvPr id="4" name="Footer Placeholder 3">
            <a:extLst>
              <a:ext uri="{FF2B5EF4-FFF2-40B4-BE49-F238E27FC236}">
                <a16:creationId xmlns:a16="http://schemas.microsoft.com/office/drawing/2014/main" id="{DBDAAB74-50AC-4D53-AD2E-37F94F6F7EB7}"/>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727794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2DFA-9420-44A7-92A7-AB54A5E10F91}"/>
              </a:ext>
            </a:extLst>
          </p:cNvPr>
          <p:cNvSpPr>
            <a:spLocks noGrp="1"/>
          </p:cNvSpPr>
          <p:nvPr>
            <p:ph type="title"/>
          </p:nvPr>
        </p:nvSpPr>
        <p:spPr/>
        <p:txBody>
          <a:bodyPr/>
          <a:lstStyle/>
          <a:p>
            <a:pPr algn="ctr"/>
            <a:r>
              <a:rPr lang="en-US" b="1" dirty="0"/>
              <a:t>Ancient Contract Law</a:t>
            </a:r>
          </a:p>
        </p:txBody>
      </p:sp>
      <p:sp>
        <p:nvSpPr>
          <p:cNvPr id="3" name="Content Placeholder 2">
            <a:extLst>
              <a:ext uri="{FF2B5EF4-FFF2-40B4-BE49-F238E27FC236}">
                <a16:creationId xmlns:a16="http://schemas.microsoft.com/office/drawing/2014/main" id="{E2C3673D-3389-4E09-99B8-6AA74E26B10A}"/>
              </a:ext>
            </a:extLst>
          </p:cNvPr>
          <p:cNvSpPr>
            <a:spLocks noGrp="1"/>
          </p:cNvSpPr>
          <p:nvPr>
            <p:ph idx="1"/>
          </p:nvPr>
        </p:nvSpPr>
        <p:spPr/>
        <p:txBody>
          <a:bodyPr/>
          <a:lstStyle/>
          <a:p>
            <a:pPr marL="0" indent="0">
              <a:buNone/>
            </a:pPr>
            <a:r>
              <a:rPr lang="en-US" dirty="0"/>
              <a:t>This image shows a stele with a portion of the Code of Hammurabi.  The Code of Hammurabi is one of the oldest legal texts known to exist.  Nearly half of that code deals with contracts.  </a:t>
            </a:r>
          </a:p>
        </p:txBody>
      </p:sp>
      <p:sp>
        <p:nvSpPr>
          <p:cNvPr id="4" name="Slide Number Placeholder 3">
            <a:extLst>
              <a:ext uri="{FF2B5EF4-FFF2-40B4-BE49-F238E27FC236}">
                <a16:creationId xmlns:a16="http://schemas.microsoft.com/office/drawing/2014/main" id="{3C5B0B61-CB0E-41FC-986F-688C9804FE7B}"/>
              </a:ext>
            </a:extLst>
          </p:cNvPr>
          <p:cNvSpPr>
            <a:spLocks noGrp="1"/>
          </p:cNvSpPr>
          <p:nvPr>
            <p:ph type="sldNum" sz="quarter" idx="12"/>
          </p:nvPr>
        </p:nvSpPr>
        <p:spPr/>
        <p:txBody>
          <a:bodyPr/>
          <a:lstStyle/>
          <a:p>
            <a:fld id="{188B8A88-9DFF-4215-91ED-9F3869CDCD8B}" type="slidenum">
              <a:rPr lang="en-US" smtClean="0"/>
              <a:t>29</a:t>
            </a:fld>
            <a:endParaRPr lang="en-US"/>
          </a:p>
        </p:txBody>
      </p:sp>
      <p:sp>
        <p:nvSpPr>
          <p:cNvPr id="5" name="Footer Placeholder 4">
            <a:extLst>
              <a:ext uri="{FF2B5EF4-FFF2-40B4-BE49-F238E27FC236}">
                <a16:creationId xmlns:a16="http://schemas.microsoft.com/office/drawing/2014/main" id="{70DBDF7C-7C67-40D9-9376-DC60637C6780}"/>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2908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Learning Objectives</a:t>
            </a:r>
          </a:p>
        </p:txBody>
      </p:sp>
      <p:sp>
        <p:nvSpPr>
          <p:cNvPr id="3" name="Content Placeholder 2"/>
          <p:cNvSpPr>
            <a:spLocks noGrp="1"/>
          </p:cNvSpPr>
          <p:nvPr>
            <p:ph idx="1"/>
          </p:nvPr>
        </p:nvSpPr>
        <p:spPr/>
        <p:txBody>
          <a:bodyPr>
            <a:normAutofit fontScale="92500"/>
          </a:bodyPr>
          <a:lstStyle/>
          <a:p>
            <a:pPr marL="292608" indent="-292608">
              <a:lnSpc>
                <a:spcPct val="100000"/>
              </a:lnSpc>
            </a:pPr>
            <a:r>
              <a:rPr lang="en-US" dirty="0"/>
              <a:t>Identify the basic definition and purpose of a contract. </a:t>
            </a:r>
          </a:p>
          <a:p>
            <a:pPr marL="292608" indent="-292608">
              <a:lnSpc>
                <a:spcPct val="100000"/>
              </a:lnSpc>
            </a:pPr>
            <a:r>
              <a:rPr lang="en-US" dirty="0"/>
              <a:t>List the basic elements of a valid contract. </a:t>
            </a:r>
          </a:p>
          <a:p>
            <a:pPr marL="292608" indent="-292608">
              <a:lnSpc>
                <a:spcPct val="100000"/>
              </a:lnSpc>
            </a:pPr>
            <a:r>
              <a:rPr lang="en-US" dirty="0"/>
              <a:t>Distinguish various ways that contracts can be classified.</a:t>
            </a:r>
          </a:p>
          <a:p>
            <a:pPr marL="292608" indent="-292608">
              <a:lnSpc>
                <a:spcPct val="100000"/>
              </a:lnSpc>
            </a:pPr>
            <a:r>
              <a:rPr lang="en-US" dirty="0"/>
              <a:t>List the requirements for a valid offer and explain how offers are terminated.</a:t>
            </a:r>
          </a:p>
          <a:p>
            <a:pPr marL="292608" indent="-292608">
              <a:lnSpc>
                <a:spcPct val="100000"/>
              </a:lnSpc>
            </a:pPr>
            <a:r>
              <a:rPr lang="en-US" dirty="0"/>
              <a:t>Articulate the rules for determining when acceptance is effective</a:t>
            </a:r>
          </a:p>
          <a:p>
            <a:pPr marL="292608" indent="-292608">
              <a:lnSpc>
                <a:spcPct val="100000"/>
              </a:lnSpc>
            </a:pPr>
            <a:r>
              <a:rPr lang="en-US" dirty="0"/>
              <a:t>Apply the element of consideration in the context of contract formation.</a:t>
            </a:r>
          </a:p>
          <a:p>
            <a:pPr marL="292608" indent="-292608">
              <a:lnSpc>
                <a:spcPct val="100000"/>
              </a:lnSpc>
            </a:pPr>
            <a:r>
              <a:rPr lang="en-US" dirty="0"/>
              <a:t>Differentiate agreements that have consideration from those that do not.</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3</a:t>
            </a:fld>
            <a:endParaRPr lang="en-US">
              <a:solidFill>
                <a:schemeClr val="tx1"/>
              </a:solidFill>
            </a:endParaRPr>
          </a:p>
        </p:txBody>
      </p:sp>
      <p:sp>
        <p:nvSpPr>
          <p:cNvPr id="6" name="Footer Placeholder 6">
            <a:extLst>
              <a:ext uri="{FF2B5EF4-FFF2-40B4-BE49-F238E27FC236}">
                <a16:creationId xmlns:a16="http://schemas.microsoft.com/office/drawing/2014/main" id="{9278258D-109C-4FBA-B629-3A0C218EB9D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537633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D264-DFAE-426F-BE6D-24B83CB56609}"/>
              </a:ext>
            </a:extLst>
          </p:cNvPr>
          <p:cNvSpPr>
            <a:spLocks noGrp="1"/>
          </p:cNvSpPr>
          <p:nvPr>
            <p:ph type="title"/>
          </p:nvPr>
        </p:nvSpPr>
        <p:spPr/>
        <p:txBody>
          <a:bodyPr/>
          <a:lstStyle/>
          <a:p>
            <a:pPr algn="ctr"/>
            <a:r>
              <a:rPr lang="en-US" b="1" dirty="0"/>
              <a:t>Enforcement of </a:t>
            </a:r>
            <a:r>
              <a:rPr lang="en-US" b="1" dirty="0" err="1"/>
              <a:t>Noncompetes</a:t>
            </a:r>
            <a:r>
              <a:rPr lang="en-US" b="1" dirty="0"/>
              <a:t> Across all 50 States</a:t>
            </a:r>
            <a:endParaRPr lang="en-US" dirty="0"/>
          </a:p>
        </p:txBody>
      </p:sp>
      <p:sp>
        <p:nvSpPr>
          <p:cNvPr id="3" name="Content Placeholder 2">
            <a:extLst>
              <a:ext uri="{FF2B5EF4-FFF2-40B4-BE49-F238E27FC236}">
                <a16:creationId xmlns:a16="http://schemas.microsoft.com/office/drawing/2014/main" id="{6B932FF9-F81B-43D8-9A0B-01FFB24FB934}"/>
              </a:ext>
            </a:extLst>
          </p:cNvPr>
          <p:cNvSpPr>
            <a:spLocks noGrp="1"/>
          </p:cNvSpPr>
          <p:nvPr>
            <p:ph idx="1"/>
          </p:nvPr>
        </p:nvSpPr>
        <p:spPr/>
        <p:txBody>
          <a:bodyPr/>
          <a:lstStyle/>
          <a:p>
            <a:pPr marL="0" indent="0">
              <a:buNone/>
            </a:pPr>
            <a:r>
              <a:rPr lang="en-US" dirty="0"/>
              <a:t>This image shows a map of the fifty states with shading from green to red based on the extent to which states enforce noncompete agreements.  Some states have strong enforcement and some states have weaker enforcement.  For example, Florida has strong enforcement and often rules in favor of employers in enforcing noncompete agreements.  California does not enforce noncompete agreements.</a:t>
            </a:r>
          </a:p>
        </p:txBody>
      </p:sp>
      <p:sp>
        <p:nvSpPr>
          <p:cNvPr id="4" name="Slide Number Placeholder 3">
            <a:extLst>
              <a:ext uri="{FF2B5EF4-FFF2-40B4-BE49-F238E27FC236}">
                <a16:creationId xmlns:a16="http://schemas.microsoft.com/office/drawing/2014/main" id="{21548388-AD74-4858-B0C1-7CC38E43F272}"/>
              </a:ext>
            </a:extLst>
          </p:cNvPr>
          <p:cNvSpPr>
            <a:spLocks noGrp="1"/>
          </p:cNvSpPr>
          <p:nvPr>
            <p:ph type="sldNum" sz="quarter" idx="12"/>
          </p:nvPr>
        </p:nvSpPr>
        <p:spPr/>
        <p:txBody>
          <a:bodyPr/>
          <a:lstStyle/>
          <a:p>
            <a:fld id="{188B8A88-9DFF-4215-91ED-9F3869CDCD8B}" type="slidenum">
              <a:rPr lang="en-US" smtClean="0"/>
              <a:t>30</a:t>
            </a:fld>
            <a:endParaRPr lang="en-US"/>
          </a:p>
        </p:txBody>
      </p:sp>
      <p:sp>
        <p:nvSpPr>
          <p:cNvPr id="5" name="Footer Placeholder 4">
            <a:extLst>
              <a:ext uri="{FF2B5EF4-FFF2-40B4-BE49-F238E27FC236}">
                <a16:creationId xmlns:a16="http://schemas.microsoft.com/office/drawing/2014/main" id="{60E9B18C-4949-46D5-AA62-06C4B3F8491C}"/>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196988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FD65B-EFA7-48B7-8963-FB9882419A26}"/>
              </a:ext>
            </a:extLst>
          </p:cNvPr>
          <p:cNvSpPr>
            <a:spLocks noGrp="1"/>
          </p:cNvSpPr>
          <p:nvPr>
            <p:ph type="title"/>
          </p:nvPr>
        </p:nvSpPr>
        <p:spPr/>
        <p:txBody>
          <a:bodyPr/>
          <a:lstStyle/>
          <a:p>
            <a:pPr algn="ctr"/>
            <a:r>
              <a:rPr lang="en-US" b="1" dirty="0"/>
              <a:t>Check from Ye Olde </a:t>
            </a:r>
            <a:r>
              <a:rPr lang="en-US" b="1" dirty="0" err="1"/>
              <a:t>Virginnie</a:t>
            </a:r>
            <a:r>
              <a:rPr lang="en-US" b="1" dirty="0"/>
              <a:t> Restaurant at Issue in Lucy v. </a:t>
            </a:r>
            <a:r>
              <a:rPr lang="en-US" b="1" dirty="0" err="1"/>
              <a:t>Zehmer</a:t>
            </a:r>
            <a:endParaRPr lang="en-US" dirty="0"/>
          </a:p>
        </p:txBody>
      </p:sp>
      <p:sp>
        <p:nvSpPr>
          <p:cNvPr id="3" name="Content Placeholder 2">
            <a:extLst>
              <a:ext uri="{FF2B5EF4-FFF2-40B4-BE49-F238E27FC236}">
                <a16:creationId xmlns:a16="http://schemas.microsoft.com/office/drawing/2014/main" id="{313220A2-E5FB-428A-A601-B4C2DD77C98D}"/>
              </a:ext>
            </a:extLst>
          </p:cNvPr>
          <p:cNvSpPr>
            <a:spLocks noGrp="1"/>
          </p:cNvSpPr>
          <p:nvPr>
            <p:ph idx="1"/>
          </p:nvPr>
        </p:nvSpPr>
        <p:spPr/>
        <p:txBody>
          <a:bodyPr/>
          <a:lstStyle/>
          <a:p>
            <a:pPr marL="0" indent="0">
              <a:buNone/>
            </a:pPr>
            <a:r>
              <a:rPr lang="en-US" dirty="0"/>
              <a:t>This image shows a handwritten check from a restaurant with a handwritten short contract on the check.  The contract says: “We agree to sell to W.O. Lucy the Ferguson farm complete for $50,000, title satisfactory to buyer.”  Below that statement, the </a:t>
            </a:r>
            <a:r>
              <a:rPr lang="en-US"/>
              <a:t>contract is signed </a:t>
            </a:r>
            <a:r>
              <a:rPr lang="en-US" dirty="0"/>
              <a:t>by Lucy and </a:t>
            </a:r>
            <a:r>
              <a:rPr lang="en-US" dirty="0" err="1"/>
              <a:t>Zehmer</a:t>
            </a:r>
            <a:r>
              <a:rPr lang="en-US" dirty="0"/>
              <a:t>.</a:t>
            </a:r>
          </a:p>
        </p:txBody>
      </p:sp>
      <p:sp>
        <p:nvSpPr>
          <p:cNvPr id="4" name="Slide Number Placeholder 3">
            <a:extLst>
              <a:ext uri="{FF2B5EF4-FFF2-40B4-BE49-F238E27FC236}">
                <a16:creationId xmlns:a16="http://schemas.microsoft.com/office/drawing/2014/main" id="{A5D7A7BC-33E9-4BB3-B073-36D26A22EEFB}"/>
              </a:ext>
            </a:extLst>
          </p:cNvPr>
          <p:cNvSpPr>
            <a:spLocks noGrp="1"/>
          </p:cNvSpPr>
          <p:nvPr>
            <p:ph type="sldNum" sz="quarter" idx="12"/>
          </p:nvPr>
        </p:nvSpPr>
        <p:spPr/>
        <p:txBody>
          <a:bodyPr/>
          <a:lstStyle/>
          <a:p>
            <a:fld id="{188B8A88-9DFF-4215-91ED-9F3869CDCD8B}" type="slidenum">
              <a:rPr lang="en-US" smtClean="0"/>
              <a:t>31</a:t>
            </a:fld>
            <a:endParaRPr lang="en-US"/>
          </a:p>
        </p:txBody>
      </p:sp>
      <p:sp>
        <p:nvSpPr>
          <p:cNvPr id="5" name="Footer Placeholder 4">
            <a:extLst>
              <a:ext uri="{FF2B5EF4-FFF2-40B4-BE49-F238E27FC236}">
                <a16:creationId xmlns:a16="http://schemas.microsoft.com/office/drawing/2014/main" id="{7A8E7D67-F27E-4BF9-9139-7D48184D704D}"/>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500417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NATURE AND APPLICATION OF CONTRACTS</a:t>
            </a:r>
          </a:p>
        </p:txBody>
      </p:sp>
      <p:sp>
        <p:nvSpPr>
          <p:cNvPr id="3" name="Content Placeholder 2"/>
          <p:cNvSpPr>
            <a:spLocks noGrp="1"/>
          </p:cNvSpPr>
          <p:nvPr>
            <p:ph idx="1"/>
          </p:nvPr>
        </p:nvSpPr>
        <p:spPr/>
        <p:txBody>
          <a:bodyPr>
            <a:noAutofit/>
          </a:bodyPr>
          <a:lstStyle/>
          <a:p>
            <a:pPr marL="292608" lvl="1" indent="-292608">
              <a:lnSpc>
                <a:spcPct val="100000"/>
              </a:lnSpc>
              <a:spcBef>
                <a:spcPts val="1000"/>
              </a:spcBef>
            </a:pPr>
            <a:r>
              <a:rPr lang="en-US" sz="2100" dirty="0"/>
              <a:t>A contract is a legally enforceable promise or set of promises.</a:t>
            </a:r>
          </a:p>
          <a:p>
            <a:pPr marL="292608" lvl="1" indent="-292608">
              <a:lnSpc>
                <a:spcPct val="100000"/>
              </a:lnSpc>
              <a:spcBef>
                <a:spcPts val="1000"/>
              </a:spcBef>
            </a:pPr>
            <a:r>
              <a:rPr lang="en-US" sz="2100" dirty="0"/>
              <a:t>United States has tradition of honoring freedom of contract principles.  Parties are free to craft bargains that suit their best interests and to structure the terms of the deal to represent their best intentions.</a:t>
            </a:r>
          </a:p>
          <a:p>
            <a:pPr marL="292608" lvl="1" indent="-292608">
              <a:lnSpc>
                <a:spcPct val="100000"/>
              </a:lnSpc>
              <a:spcBef>
                <a:spcPts val="1000"/>
              </a:spcBef>
            </a:pPr>
            <a:r>
              <a:rPr lang="en-US" sz="2100" dirty="0"/>
              <a:t>The Restatement (Second) of Contracts is a model law that many state courts have adopted to govern contracts involving services or real estate.</a:t>
            </a:r>
          </a:p>
          <a:p>
            <a:pPr marL="292608" lvl="1" indent="-292608">
              <a:lnSpc>
                <a:spcPct val="100000"/>
              </a:lnSpc>
              <a:spcBef>
                <a:spcPts val="1000"/>
              </a:spcBef>
            </a:pPr>
            <a:r>
              <a:rPr lang="en-US" sz="2100" dirty="0"/>
              <a:t>The Uniform Commercial Code (UCC) is a model code for the sale of all types of goods, new or used.  Every state has adopted the UCC, in whole or in part.</a:t>
            </a:r>
          </a:p>
          <a:p>
            <a:pPr marL="292608" lvl="1" indent="-292608">
              <a:lnSpc>
                <a:spcPct val="100000"/>
              </a:lnSpc>
              <a:spcBef>
                <a:spcPts val="1000"/>
              </a:spcBef>
            </a:pPr>
            <a:r>
              <a:rPr lang="en-US" sz="2100" dirty="0"/>
              <a:t>Value chain activities: the term used for the different business functions that generate value. </a:t>
            </a:r>
          </a:p>
          <a:p>
            <a:pPr marL="292608" lvl="1" indent="-292608">
              <a:lnSpc>
                <a:spcPct val="100000"/>
              </a:lnSpc>
              <a:spcBef>
                <a:spcPts val="1000"/>
              </a:spcBef>
            </a:pPr>
            <a:r>
              <a:rPr lang="en-US" sz="2100" dirty="0"/>
              <a:t>Good Faith Dealing is an ethical concept underpinning all contracts.  The UCC defines it as: “honesty in fact and the observance of reasonable commercial standards of fair dealing.</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4</a:t>
            </a:fld>
            <a:endParaRPr lang="en-US">
              <a:solidFill>
                <a:schemeClr val="tx1"/>
              </a:solidFill>
            </a:endParaRPr>
          </a:p>
        </p:txBody>
      </p:sp>
      <p:sp>
        <p:nvSpPr>
          <p:cNvPr id="6" name="Footer Placeholder 6">
            <a:extLst>
              <a:ext uri="{FF2B5EF4-FFF2-40B4-BE49-F238E27FC236}">
                <a16:creationId xmlns:a16="http://schemas.microsoft.com/office/drawing/2014/main" id="{358B1D83-050C-46FE-9DA9-CE1565C18784}"/>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6796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B36B-01F9-4928-A10D-8471626529DB}"/>
              </a:ext>
            </a:extLst>
          </p:cNvPr>
          <p:cNvSpPr>
            <a:spLocks noGrp="1"/>
          </p:cNvSpPr>
          <p:nvPr>
            <p:ph type="title"/>
          </p:nvPr>
        </p:nvSpPr>
        <p:spPr/>
        <p:txBody>
          <a:bodyPr/>
          <a:lstStyle/>
          <a:p>
            <a:pPr algn="ctr"/>
            <a:r>
              <a:rPr lang="en-US" b="1" dirty="0"/>
              <a:t>Ancient Contract Law</a:t>
            </a:r>
          </a:p>
        </p:txBody>
      </p:sp>
      <p:sp>
        <p:nvSpPr>
          <p:cNvPr id="3" name="Slide Number Placeholder 2">
            <a:extLst>
              <a:ext uri="{FF2B5EF4-FFF2-40B4-BE49-F238E27FC236}">
                <a16:creationId xmlns:a16="http://schemas.microsoft.com/office/drawing/2014/main" id="{5AAD0EB7-5BD4-46D4-98C7-429BF408637D}"/>
              </a:ext>
            </a:extLst>
          </p:cNvPr>
          <p:cNvSpPr>
            <a:spLocks noGrp="1"/>
          </p:cNvSpPr>
          <p:nvPr>
            <p:ph type="sldNum" sz="quarter" idx="12"/>
          </p:nvPr>
        </p:nvSpPr>
        <p:spPr/>
        <p:txBody>
          <a:bodyPr/>
          <a:lstStyle/>
          <a:p>
            <a:fld id="{188B8A88-9DFF-4215-91ED-9F3869CDCD8B}" type="slidenum">
              <a:rPr lang="en-US" smtClean="0"/>
              <a:t>5</a:t>
            </a:fld>
            <a:endParaRPr lang="en-US"/>
          </a:p>
        </p:txBody>
      </p:sp>
      <p:sp>
        <p:nvSpPr>
          <p:cNvPr id="4" name="Footer Placeholder 3">
            <a:extLst>
              <a:ext uri="{FF2B5EF4-FFF2-40B4-BE49-F238E27FC236}">
                <a16:creationId xmlns:a16="http://schemas.microsoft.com/office/drawing/2014/main" id="{F73363ED-2AA7-4995-8034-63ABC281E43C}"/>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pic>
        <p:nvPicPr>
          <p:cNvPr id="6" name="Picture 5">
            <a:extLst>
              <a:ext uri="{FF2B5EF4-FFF2-40B4-BE49-F238E27FC236}">
                <a16:creationId xmlns:a16="http://schemas.microsoft.com/office/drawing/2014/main" id="{1F839EB3-AFF7-4B99-A552-6E45AA21E792}"/>
              </a:ext>
            </a:extLst>
          </p:cNvPr>
          <p:cNvPicPr>
            <a:picLocks noChangeAspect="1"/>
          </p:cNvPicPr>
          <p:nvPr/>
        </p:nvPicPr>
        <p:blipFill>
          <a:blip r:embed="rId2"/>
          <a:stretch>
            <a:fillRect/>
          </a:stretch>
        </p:blipFill>
        <p:spPr>
          <a:xfrm>
            <a:off x="4561760" y="1522889"/>
            <a:ext cx="3068479" cy="4833461"/>
          </a:xfrm>
          <a:prstGeom prst="rect">
            <a:avLst/>
          </a:prstGeom>
        </p:spPr>
      </p:pic>
    </p:spTree>
    <p:extLst>
      <p:ext uri="{BB962C8B-B14F-4D97-AF65-F5344CB8AC3E}">
        <p14:creationId xmlns:p14="http://schemas.microsoft.com/office/powerpoint/2010/main" val="53782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E033-7C16-46F4-B341-25F0A8A60EC9}"/>
              </a:ext>
            </a:extLst>
          </p:cNvPr>
          <p:cNvSpPr>
            <a:spLocks noGrp="1"/>
          </p:cNvSpPr>
          <p:nvPr>
            <p:ph type="title"/>
          </p:nvPr>
        </p:nvSpPr>
        <p:spPr/>
        <p:txBody>
          <a:bodyPr/>
          <a:lstStyle/>
          <a:p>
            <a:pPr algn="ctr"/>
            <a:r>
              <a:rPr lang="en-US" dirty="0"/>
              <a:t>Noncompete Contracts</a:t>
            </a:r>
          </a:p>
        </p:txBody>
      </p:sp>
      <p:sp>
        <p:nvSpPr>
          <p:cNvPr id="3" name="Content Placeholder 2">
            <a:extLst>
              <a:ext uri="{FF2B5EF4-FFF2-40B4-BE49-F238E27FC236}">
                <a16:creationId xmlns:a16="http://schemas.microsoft.com/office/drawing/2014/main" id="{D49773CE-A55F-4460-AB94-09F67A94E18B}"/>
              </a:ext>
            </a:extLst>
          </p:cNvPr>
          <p:cNvSpPr>
            <a:spLocks noGrp="1"/>
          </p:cNvSpPr>
          <p:nvPr>
            <p:ph idx="1"/>
          </p:nvPr>
        </p:nvSpPr>
        <p:spPr/>
        <p:txBody>
          <a:bodyPr>
            <a:normAutofit lnSpcReduction="10000"/>
          </a:bodyPr>
          <a:lstStyle/>
          <a:p>
            <a:r>
              <a:rPr lang="en-US" dirty="0"/>
              <a:t>One significant area of variation in contract law between states is in their levels of noncompete enforcement.</a:t>
            </a:r>
          </a:p>
          <a:p>
            <a:r>
              <a:rPr lang="en-US" dirty="0"/>
              <a:t>A noncompete contract is a contract in which one party agrees not to compete with another.</a:t>
            </a:r>
          </a:p>
          <a:p>
            <a:r>
              <a:rPr lang="en-US" dirty="0"/>
              <a:t>Most states require these agreements to further a legitimate business interest and be reasonable in length, geographical coverage, and scope.</a:t>
            </a:r>
          </a:p>
          <a:p>
            <a:r>
              <a:rPr lang="en-US" dirty="0"/>
              <a:t>California refuses to enforce noncompete contracts as a matter of public policy.</a:t>
            </a:r>
          </a:p>
          <a:p>
            <a:r>
              <a:rPr lang="en-US" dirty="0"/>
              <a:t>Florida tends to uphold these contracts in favor of employers.</a:t>
            </a:r>
          </a:p>
        </p:txBody>
      </p:sp>
      <p:sp>
        <p:nvSpPr>
          <p:cNvPr id="4" name="Slide Number Placeholder 3">
            <a:extLst>
              <a:ext uri="{FF2B5EF4-FFF2-40B4-BE49-F238E27FC236}">
                <a16:creationId xmlns:a16="http://schemas.microsoft.com/office/drawing/2014/main" id="{A2171208-68F2-4BC7-A37E-F9DF3DA1B386}"/>
              </a:ext>
            </a:extLst>
          </p:cNvPr>
          <p:cNvSpPr>
            <a:spLocks noGrp="1"/>
          </p:cNvSpPr>
          <p:nvPr>
            <p:ph type="sldNum" sz="quarter" idx="12"/>
          </p:nvPr>
        </p:nvSpPr>
        <p:spPr/>
        <p:txBody>
          <a:bodyPr/>
          <a:lstStyle/>
          <a:p>
            <a:fld id="{188B8A88-9DFF-4215-91ED-9F3869CDCD8B}" type="slidenum">
              <a:rPr lang="en-US" smtClean="0"/>
              <a:t>6</a:t>
            </a:fld>
            <a:endParaRPr lang="en-US"/>
          </a:p>
        </p:txBody>
      </p:sp>
      <p:sp>
        <p:nvSpPr>
          <p:cNvPr id="5" name="Footer Placeholder 4">
            <a:extLst>
              <a:ext uri="{FF2B5EF4-FFF2-40B4-BE49-F238E27FC236}">
                <a16:creationId xmlns:a16="http://schemas.microsoft.com/office/drawing/2014/main" id="{D6FA47F5-F4B9-4CA8-9ACD-FC7CCAE12BEE}"/>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9400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0F83-5D29-4089-8A28-803DC6B13D22}"/>
              </a:ext>
            </a:extLst>
          </p:cNvPr>
          <p:cNvSpPr>
            <a:spLocks noGrp="1"/>
          </p:cNvSpPr>
          <p:nvPr>
            <p:ph type="title"/>
          </p:nvPr>
        </p:nvSpPr>
        <p:spPr/>
        <p:txBody>
          <a:bodyPr/>
          <a:lstStyle/>
          <a:p>
            <a:pPr algn="ctr"/>
            <a:r>
              <a:rPr lang="en-US" b="1" dirty="0"/>
              <a:t>Enforcement of </a:t>
            </a:r>
            <a:r>
              <a:rPr lang="en-US" b="1" dirty="0" err="1"/>
              <a:t>Noncompetes</a:t>
            </a:r>
            <a:r>
              <a:rPr lang="en-US" b="1" dirty="0"/>
              <a:t> Across all 50 States</a:t>
            </a:r>
          </a:p>
        </p:txBody>
      </p:sp>
      <p:sp>
        <p:nvSpPr>
          <p:cNvPr id="3" name="Slide Number Placeholder 2">
            <a:extLst>
              <a:ext uri="{FF2B5EF4-FFF2-40B4-BE49-F238E27FC236}">
                <a16:creationId xmlns:a16="http://schemas.microsoft.com/office/drawing/2014/main" id="{99BD5DAB-B9D9-4359-BACD-AA2FF1B442A8}"/>
              </a:ext>
            </a:extLst>
          </p:cNvPr>
          <p:cNvSpPr>
            <a:spLocks noGrp="1"/>
          </p:cNvSpPr>
          <p:nvPr>
            <p:ph type="sldNum" sz="quarter" idx="12"/>
          </p:nvPr>
        </p:nvSpPr>
        <p:spPr/>
        <p:txBody>
          <a:bodyPr/>
          <a:lstStyle/>
          <a:p>
            <a:fld id="{188B8A88-9DFF-4215-91ED-9F3869CDCD8B}" type="slidenum">
              <a:rPr lang="en-US" smtClean="0"/>
              <a:t>7</a:t>
            </a:fld>
            <a:endParaRPr lang="en-US"/>
          </a:p>
        </p:txBody>
      </p:sp>
      <p:sp>
        <p:nvSpPr>
          <p:cNvPr id="4" name="Footer Placeholder 3">
            <a:extLst>
              <a:ext uri="{FF2B5EF4-FFF2-40B4-BE49-F238E27FC236}">
                <a16:creationId xmlns:a16="http://schemas.microsoft.com/office/drawing/2014/main" id="{5EB134C9-C118-4702-AA70-7E9E76819492}"/>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pic>
        <p:nvPicPr>
          <p:cNvPr id="6" name="Picture 5">
            <a:extLst>
              <a:ext uri="{FF2B5EF4-FFF2-40B4-BE49-F238E27FC236}">
                <a16:creationId xmlns:a16="http://schemas.microsoft.com/office/drawing/2014/main" id="{3C4E9048-7FBF-4FB6-8C31-8D16E047604F}"/>
              </a:ext>
            </a:extLst>
          </p:cNvPr>
          <p:cNvPicPr>
            <a:picLocks noChangeAspect="1"/>
          </p:cNvPicPr>
          <p:nvPr/>
        </p:nvPicPr>
        <p:blipFill>
          <a:blip r:embed="rId2"/>
          <a:stretch>
            <a:fillRect/>
          </a:stretch>
        </p:blipFill>
        <p:spPr>
          <a:xfrm>
            <a:off x="2544934" y="1690688"/>
            <a:ext cx="6519553" cy="4367213"/>
          </a:xfrm>
          <a:prstGeom prst="rect">
            <a:avLst/>
          </a:prstGeom>
        </p:spPr>
      </p:pic>
    </p:spTree>
    <p:extLst>
      <p:ext uri="{BB962C8B-B14F-4D97-AF65-F5344CB8AC3E}">
        <p14:creationId xmlns:p14="http://schemas.microsoft.com/office/powerpoint/2010/main" val="67164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Contracts and Value Chain Activities</a:t>
            </a:r>
            <a:br>
              <a:rPr lang="en-US" b="1" dirty="0"/>
            </a:br>
            <a:r>
              <a:rPr lang="en-US" b="1" dirty="0"/>
              <a:t> in Business </a:t>
            </a:r>
          </a:p>
        </p:txBody>
      </p:sp>
      <p:graphicFrame>
        <p:nvGraphicFramePr>
          <p:cNvPr id="4" name="Table 6">
            <a:extLst>
              <a:ext uri="{FF2B5EF4-FFF2-40B4-BE49-F238E27FC236}">
                <a16:creationId xmlns:a16="http://schemas.microsoft.com/office/drawing/2014/main" id="{26405230-A036-4FF9-BE17-EF784FA03FAB}"/>
              </a:ext>
            </a:extLst>
          </p:cNvPr>
          <p:cNvGraphicFramePr>
            <a:graphicFrameLocks noGrp="1"/>
          </p:cNvGraphicFramePr>
          <p:nvPr>
            <p:ph idx="1"/>
            <p:extLst>
              <p:ext uri="{D42A27DB-BD31-4B8C-83A1-F6EECF244321}">
                <p14:modId xmlns:p14="http://schemas.microsoft.com/office/powerpoint/2010/main" val="1374697685"/>
              </p:ext>
            </p:extLst>
          </p:nvPr>
        </p:nvGraphicFramePr>
        <p:xfrm>
          <a:off x="838200" y="1825625"/>
          <a:ext cx="10515597" cy="42113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01184309"/>
                    </a:ext>
                  </a:extLst>
                </a:gridCol>
                <a:gridCol w="3505199">
                  <a:extLst>
                    <a:ext uri="{9D8B030D-6E8A-4147-A177-3AD203B41FA5}">
                      <a16:colId xmlns:a16="http://schemas.microsoft.com/office/drawing/2014/main" val="1558612457"/>
                    </a:ext>
                  </a:extLst>
                </a:gridCol>
                <a:gridCol w="3505199">
                  <a:extLst>
                    <a:ext uri="{9D8B030D-6E8A-4147-A177-3AD203B41FA5}">
                      <a16:colId xmlns:a16="http://schemas.microsoft.com/office/drawing/2014/main" val="3584760929"/>
                    </a:ext>
                  </a:extLst>
                </a:gridCol>
              </a:tblGrid>
              <a:tr h="370840">
                <a:tc>
                  <a:txBody>
                    <a:bodyPr/>
                    <a:lstStyle/>
                    <a:p>
                      <a:r>
                        <a:rPr lang="en-US" sz="1400" dirty="0">
                          <a:solidFill>
                            <a:schemeClr val="tx1"/>
                          </a:solidFill>
                        </a:rPr>
                        <a:t>Business Activity</a:t>
                      </a:r>
                    </a:p>
                  </a:txBody>
                  <a:tcPr>
                    <a:noFill/>
                  </a:tcPr>
                </a:tc>
                <a:tc>
                  <a:txBody>
                    <a:bodyPr/>
                    <a:lstStyle/>
                    <a:p>
                      <a:r>
                        <a:rPr lang="en-US" sz="1400" dirty="0">
                          <a:solidFill>
                            <a:schemeClr val="tx1"/>
                          </a:solidFill>
                        </a:rPr>
                        <a:t>Transaction</a:t>
                      </a:r>
                    </a:p>
                  </a:txBody>
                  <a:tcPr>
                    <a:noFill/>
                  </a:tcPr>
                </a:tc>
                <a:tc>
                  <a:txBody>
                    <a:bodyPr/>
                    <a:lstStyle/>
                    <a:p>
                      <a:r>
                        <a:rPr lang="en-US" sz="1400" dirty="0">
                          <a:solidFill>
                            <a:schemeClr val="tx1"/>
                          </a:solidFill>
                        </a:rPr>
                        <a:t>Type of Contract</a:t>
                      </a:r>
                    </a:p>
                  </a:txBody>
                  <a:tcPr>
                    <a:noFill/>
                  </a:tcPr>
                </a:tc>
                <a:extLst>
                  <a:ext uri="{0D108BD9-81ED-4DB2-BD59-A6C34878D82A}">
                    <a16:rowId xmlns:a16="http://schemas.microsoft.com/office/drawing/2014/main" val="1514920713"/>
                  </a:ext>
                </a:extLst>
              </a:tr>
              <a:tr h="370840">
                <a:tc>
                  <a:txBody>
                    <a:bodyPr/>
                    <a:lstStyle/>
                    <a:p>
                      <a:r>
                        <a:rPr lang="en-US" sz="1400" dirty="0">
                          <a:solidFill>
                            <a:schemeClr val="tx1"/>
                          </a:solidFill>
                        </a:rPr>
                        <a:t>Research and Development</a:t>
                      </a:r>
                    </a:p>
                  </a:txBody>
                  <a:tcPr>
                    <a:noFill/>
                  </a:tcPr>
                </a:tc>
                <a:tc>
                  <a:txBody>
                    <a:bodyPr/>
                    <a:lstStyle/>
                    <a:p>
                      <a:r>
                        <a:rPr lang="en-US" sz="1400" dirty="0">
                          <a:solidFill>
                            <a:schemeClr val="tx1"/>
                          </a:solidFill>
                        </a:rPr>
                        <a:t>A technology company hires an engineer as an outside contractor to develop inventions.</a:t>
                      </a:r>
                    </a:p>
                  </a:txBody>
                  <a:tcPr>
                    <a:noFill/>
                  </a:tcPr>
                </a:tc>
                <a:tc>
                  <a:txBody>
                    <a:bodyPr/>
                    <a:lstStyle/>
                    <a:p>
                      <a:r>
                        <a:rPr lang="en-US" sz="1400" dirty="0">
                          <a:solidFill>
                            <a:schemeClr val="tx1"/>
                          </a:solidFill>
                        </a:rPr>
                        <a:t>Invention assignment</a:t>
                      </a:r>
                    </a:p>
                  </a:txBody>
                  <a:tcPr>
                    <a:noFill/>
                  </a:tcPr>
                </a:tc>
                <a:extLst>
                  <a:ext uri="{0D108BD9-81ED-4DB2-BD59-A6C34878D82A}">
                    <a16:rowId xmlns:a16="http://schemas.microsoft.com/office/drawing/2014/main" val="3054074037"/>
                  </a:ext>
                </a:extLst>
              </a:tr>
              <a:tr h="370840">
                <a:tc>
                  <a:txBody>
                    <a:bodyPr/>
                    <a:lstStyle/>
                    <a:p>
                      <a:r>
                        <a:rPr lang="en-US" sz="1400" dirty="0">
                          <a:solidFill>
                            <a:schemeClr val="tx1"/>
                          </a:solidFill>
                        </a:rPr>
                        <a:t>Supply chain and logistics</a:t>
                      </a:r>
                    </a:p>
                  </a:txBody>
                  <a:tcPr>
                    <a:noFill/>
                  </a:tcPr>
                </a:tc>
                <a:tc>
                  <a:txBody>
                    <a:bodyPr/>
                    <a:lstStyle/>
                    <a:p>
                      <a:r>
                        <a:rPr lang="en-US" sz="1400" dirty="0">
                          <a:solidFill>
                            <a:schemeClr val="tx1"/>
                          </a:solidFill>
                        </a:rPr>
                        <a:t>An almond milk distributor chooses a company to manufacture, package, and label its beverage product.</a:t>
                      </a:r>
                    </a:p>
                  </a:txBody>
                  <a:tcPr>
                    <a:noFill/>
                  </a:tcPr>
                </a:tc>
                <a:tc>
                  <a:txBody>
                    <a:bodyPr/>
                    <a:lstStyle/>
                    <a:p>
                      <a:r>
                        <a:rPr lang="en-US" sz="1400" dirty="0">
                          <a:solidFill>
                            <a:schemeClr val="tx1"/>
                          </a:solidFill>
                        </a:rPr>
                        <a:t>Manufacturing and packaging agreement</a:t>
                      </a:r>
                    </a:p>
                  </a:txBody>
                  <a:tcPr>
                    <a:noFill/>
                  </a:tcPr>
                </a:tc>
                <a:extLst>
                  <a:ext uri="{0D108BD9-81ED-4DB2-BD59-A6C34878D82A}">
                    <a16:rowId xmlns:a16="http://schemas.microsoft.com/office/drawing/2014/main" val="1420406453"/>
                  </a:ext>
                </a:extLst>
              </a:tr>
              <a:tr h="370840">
                <a:tc>
                  <a:txBody>
                    <a:bodyPr/>
                    <a:lstStyle/>
                    <a:p>
                      <a:r>
                        <a:rPr lang="en-US" sz="1400" dirty="0">
                          <a:solidFill>
                            <a:schemeClr val="tx1"/>
                          </a:solidFill>
                        </a:rPr>
                        <a:t>Human resources</a:t>
                      </a:r>
                    </a:p>
                  </a:txBody>
                  <a:tcPr>
                    <a:noFill/>
                  </a:tcPr>
                </a:tc>
                <a:tc>
                  <a:txBody>
                    <a:bodyPr/>
                    <a:lstStyle/>
                    <a:p>
                      <a:r>
                        <a:rPr lang="en-US" sz="1400" dirty="0">
                          <a:solidFill>
                            <a:schemeClr val="tx1"/>
                          </a:solidFill>
                        </a:rPr>
                        <a:t>The board of directors hires a CEO to lead a company</a:t>
                      </a:r>
                    </a:p>
                  </a:txBody>
                  <a:tcPr>
                    <a:noFill/>
                  </a:tcPr>
                </a:tc>
                <a:tc>
                  <a:txBody>
                    <a:bodyPr/>
                    <a:lstStyle/>
                    <a:p>
                      <a:r>
                        <a:rPr lang="en-US" sz="1400" dirty="0">
                          <a:solidFill>
                            <a:schemeClr val="tx1"/>
                          </a:solidFill>
                        </a:rPr>
                        <a:t>Employment agreement</a:t>
                      </a:r>
                    </a:p>
                  </a:txBody>
                  <a:tcPr>
                    <a:noFill/>
                  </a:tcPr>
                </a:tc>
                <a:extLst>
                  <a:ext uri="{0D108BD9-81ED-4DB2-BD59-A6C34878D82A}">
                    <a16:rowId xmlns:a16="http://schemas.microsoft.com/office/drawing/2014/main" val="4254049627"/>
                  </a:ext>
                </a:extLst>
              </a:tr>
              <a:tr h="370840">
                <a:tc>
                  <a:txBody>
                    <a:bodyPr/>
                    <a:lstStyle/>
                    <a:p>
                      <a:r>
                        <a:rPr lang="en-US" sz="1400" dirty="0">
                          <a:solidFill>
                            <a:schemeClr val="tx1"/>
                          </a:solidFill>
                        </a:rPr>
                        <a:t>Marketing</a:t>
                      </a:r>
                    </a:p>
                  </a:txBody>
                  <a:tcPr>
                    <a:noFill/>
                  </a:tcPr>
                </a:tc>
                <a:tc>
                  <a:txBody>
                    <a:bodyPr/>
                    <a:lstStyle/>
                    <a:p>
                      <a:r>
                        <a:rPr lang="en-US" sz="1400" dirty="0">
                          <a:solidFill>
                            <a:schemeClr val="tx1"/>
                          </a:solidFill>
                        </a:rPr>
                        <a:t>A sports team licenses is logo to n overseas apparel manufacturer.</a:t>
                      </a:r>
                    </a:p>
                  </a:txBody>
                  <a:tcPr>
                    <a:noFill/>
                  </a:tcPr>
                </a:tc>
                <a:tc>
                  <a:txBody>
                    <a:bodyPr/>
                    <a:lstStyle/>
                    <a:p>
                      <a:r>
                        <a:rPr lang="en-US" sz="1400" dirty="0">
                          <a:solidFill>
                            <a:schemeClr val="tx1"/>
                          </a:solidFill>
                        </a:rPr>
                        <a:t>License agreement</a:t>
                      </a:r>
                    </a:p>
                  </a:txBody>
                  <a:tcPr>
                    <a:noFill/>
                  </a:tcPr>
                </a:tc>
                <a:extLst>
                  <a:ext uri="{0D108BD9-81ED-4DB2-BD59-A6C34878D82A}">
                    <a16:rowId xmlns:a16="http://schemas.microsoft.com/office/drawing/2014/main" val="2488268263"/>
                  </a:ext>
                </a:extLst>
              </a:tr>
              <a:tr h="370840">
                <a:tc>
                  <a:txBody>
                    <a:bodyPr/>
                    <a:lstStyle/>
                    <a:p>
                      <a:r>
                        <a:rPr lang="en-US" sz="1400" dirty="0">
                          <a:solidFill>
                            <a:schemeClr val="tx1"/>
                          </a:solidFill>
                        </a:rPr>
                        <a:t>Distribution</a:t>
                      </a:r>
                    </a:p>
                  </a:txBody>
                  <a:tcPr>
                    <a:noFill/>
                  </a:tcPr>
                </a:tc>
                <a:tc>
                  <a:txBody>
                    <a:bodyPr/>
                    <a:lstStyle/>
                    <a:p>
                      <a:r>
                        <a:rPr lang="en-US" sz="1400" dirty="0">
                          <a:solidFill>
                            <a:schemeClr val="tx1"/>
                          </a:solidFill>
                        </a:rPr>
                        <a:t>A carmaker agrees to sell vehicles to an independent dealership.</a:t>
                      </a:r>
                    </a:p>
                  </a:txBody>
                  <a:tcPr>
                    <a:noFill/>
                  </a:tcPr>
                </a:tc>
                <a:tc>
                  <a:txBody>
                    <a:bodyPr/>
                    <a:lstStyle/>
                    <a:p>
                      <a:r>
                        <a:rPr lang="en-US" sz="1400" dirty="0">
                          <a:solidFill>
                            <a:schemeClr val="tx1"/>
                          </a:solidFill>
                        </a:rPr>
                        <a:t>Sales and distribution agreement</a:t>
                      </a:r>
                    </a:p>
                  </a:txBody>
                  <a:tcPr>
                    <a:noFill/>
                  </a:tcPr>
                </a:tc>
                <a:extLst>
                  <a:ext uri="{0D108BD9-81ED-4DB2-BD59-A6C34878D82A}">
                    <a16:rowId xmlns:a16="http://schemas.microsoft.com/office/drawing/2014/main" val="4209390255"/>
                  </a:ext>
                </a:extLst>
              </a:tr>
              <a:tr h="370840">
                <a:tc>
                  <a:txBody>
                    <a:bodyPr/>
                    <a:lstStyle/>
                    <a:p>
                      <a:r>
                        <a:rPr lang="en-US" sz="1400" dirty="0">
                          <a:solidFill>
                            <a:schemeClr val="tx1"/>
                          </a:solidFill>
                        </a:rPr>
                        <a:t>Sales</a:t>
                      </a:r>
                    </a:p>
                  </a:txBody>
                  <a:tcPr>
                    <a:noFill/>
                  </a:tcPr>
                </a:tc>
                <a:tc>
                  <a:txBody>
                    <a:bodyPr/>
                    <a:lstStyle/>
                    <a:p>
                      <a:r>
                        <a:rPr lang="en-US" sz="1400" dirty="0">
                          <a:solidFill>
                            <a:schemeClr val="tx1"/>
                          </a:solidFill>
                        </a:rPr>
                        <a:t>A sales representative negotiates a contract with a client.</a:t>
                      </a:r>
                    </a:p>
                  </a:txBody>
                  <a:tcPr>
                    <a:noFill/>
                  </a:tcPr>
                </a:tc>
                <a:tc>
                  <a:txBody>
                    <a:bodyPr/>
                    <a:lstStyle/>
                    <a:p>
                      <a:r>
                        <a:rPr lang="en-US" sz="1400" dirty="0">
                          <a:solidFill>
                            <a:schemeClr val="tx1"/>
                          </a:solidFill>
                        </a:rPr>
                        <a:t>Sales contract</a:t>
                      </a:r>
                    </a:p>
                  </a:txBody>
                  <a:tcPr>
                    <a:noFill/>
                  </a:tcPr>
                </a:tc>
                <a:extLst>
                  <a:ext uri="{0D108BD9-81ED-4DB2-BD59-A6C34878D82A}">
                    <a16:rowId xmlns:a16="http://schemas.microsoft.com/office/drawing/2014/main" val="3154879491"/>
                  </a:ext>
                </a:extLst>
              </a:tr>
              <a:tr h="370840">
                <a:tc>
                  <a:txBody>
                    <a:bodyPr/>
                    <a:lstStyle/>
                    <a:p>
                      <a:r>
                        <a:rPr lang="en-US" sz="1400" dirty="0">
                          <a:solidFill>
                            <a:schemeClr val="tx1"/>
                          </a:solidFill>
                        </a:rPr>
                        <a:t>Finance</a:t>
                      </a:r>
                    </a:p>
                  </a:txBody>
                  <a:tcPr>
                    <a:noFill/>
                  </a:tcPr>
                </a:tc>
                <a:tc>
                  <a:txBody>
                    <a:bodyPr/>
                    <a:lstStyle/>
                    <a:p>
                      <a:r>
                        <a:rPr lang="en-US" sz="1400" dirty="0">
                          <a:solidFill>
                            <a:schemeClr val="tx1"/>
                          </a:solidFill>
                        </a:rPr>
                        <a:t>A commercial bank extends a loan to a company.</a:t>
                      </a:r>
                    </a:p>
                  </a:txBody>
                  <a:tcPr>
                    <a:noFill/>
                  </a:tcPr>
                </a:tc>
                <a:tc>
                  <a:txBody>
                    <a:bodyPr/>
                    <a:lstStyle/>
                    <a:p>
                      <a:r>
                        <a:rPr lang="en-US" sz="1400" dirty="0">
                          <a:solidFill>
                            <a:schemeClr val="tx1"/>
                          </a:solidFill>
                        </a:rPr>
                        <a:t>Loan agreement</a:t>
                      </a:r>
                    </a:p>
                  </a:txBody>
                  <a:tcPr>
                    <a:noFill/>
                  </a:tcPr>
                </a:tc>
                <a:extLst>
                  <a:ext uri="{0D108BD9-81ED-4DB2-BD59-A6C34878D82A}">
                    <a16:rowId xmlns:a16="http://schemas.microsoft.com/office/drawing/2014/main" val="3722414895"/>
                  </a:ext>
                </a:extLst>
              </a:tr>
            </a:tbl>
          </a:graphicData>
        </a:graphic>
      </p:graphicFrame>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8</a:t>
            </a:fld>
            <a:endParaRPr lang="en-US">
              <a:solidFill>
                <a:schemeClr val="tx1"/>
              </a:solidFill>
            </a:endParaRPr>
          </a:p>
        </p:txBody>
      </p:sp>
      <p:sp>
        <p:nvSpPr>
          <p:cNvPr id="6" name="Footer Placeholder 6">
            <a:extLst>
              <a:ext uri="{FF2B5EF4-FFF2-40B4-BE49-F238E27FC236}">
                <a16:creationId xmlns:a16="http://schemas.microsoft.com/office/drawing/2014/main" id="{880670F6-4386-44B6-9AB0-5B763AE5F2D2}"/>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9555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CE83-5A9F-4CB6-80DF-D4556EE6AF67}"/>
              </a:ext>
            </a:extLst>
          </p:cNvPr>
          <p:cNvSpPr>
            <a:spLocks noGrp="1"/>
          </p:cNvSpPr>
          <p:nvPr>
            <p:ph type="title"/>
          </p:nvPr>
        </p:nvSpPr>
        <p:spPr/>
        <p:txBody>
          <a:bodyPr/>
          <a:lstStyle/>
          <a:p>
            <a:pPr algn="ctr"/>
            <a:r>
              <a:rPr lang="en-US" b="1" dirty="0"/>
              <a:t>Case 8.1: Teacher’s Insurance and Annuity Association of America v. Tribune Co.</a:t>
            </a:r>
          </a:p>
        </p:txBody>
      </p:sp>
      <p:sp>
        <p:nvSpPr>
          <p:cNvPr id="3" name="Content Placeholder 2">
            <a:extLst>
              <a:ext uri="{FF2B5EF4-FFF2-40B4-BE49-F238E27FC236}">
                <a16:creationId xmlns:a16="http://schemas.microsoft.com/office/drawing/2014/main" id="{C12DEEC2-7092-4361-88DB-08F5E276854C}"/>
              </a:ext>
            </a:extLst>
          </p:cNvPr>
          <p:cNvSpPr>
            <a:spLocks noGrp="1"/>
          </p:cNvSpPr>
          <p:nvPr>
            <p:ph idx="1"/>
          </p:nvPr>
        </p:nvSpPr>
        <p:spPr/>
        <p:txBody>
          <a:bodyPr/>
          <a:lstStyle/>
          <a:p>
            <a:pPr marL="0" indent="0">
              <a:buNone/>
            </a:pPr>
            <a:r>
              <a:rPr lang="en-US" dirty="0"/>
              <a:t>HELD: The term sheet and commitment letter were binding when the defendant sent a signed acceptance letter.  The defendant was bound to negotiate a final loan agreement in good faith.</a:t>
            </a:r>
          </a:p>
        </p:txBody>
      </p:sp>
      <p:sp>
        <p:nvSpPr>
          <p:cNvPr id="4" name="Slide Number Placeholder 3">
            <a:extLst>
              <a:ext uri="{FF2B5EF4-FFF2-40B4-BE49-F238E27FC236}">
                <a16:creationId xmlns:a16="http://schemas.microsoft.com/office/drawing/2014/main" id="{64265735-D7B0-4A12-8955-BC19CA918BFC}"/>
              </a:ext>
            </a:extLst>
          </p:cNvPr>
          <p:cNvSpPr>
            <a:spLocks noGrp="1"/>
          </p:cNvSpPr>
          <p:nvPr>
            <p:ph type="sldNum" sz="quarter" idx="12"/>
          </p:nvPr>
        </p:nvSpPr>
        <p:spPr/>
        <p:txBody>
          <a:bodyPr/>
          <a:lstStyle/>
          <a:p>
            <a:fld id="{188B8A88-9DFF-4215-91ED-9F3869CDCD8B}" type="slidenum">
              <a:rPr lang="en-US" smtClean="0"/>
              <a:t>9</a:t>
            </a:fld>
            <a:endParaRPr lang="en-US"/>
          </a:p>
        </p:txBody>
      </p:sp>
      <p:sp>
        <p:nvSpPr>
          <p:cNvPr id="5" name="Footer Placeholder 4">
            <a:extLst>
              <a:ext uri="{FF2B5EF4-FFF2-40B4-BE49-F238E27FC236}">
                <a16:creationId xmlns:a16="http://schemas.microsoft.com/office/drawing/2014/main" id="{580537AB-2959-4EDF-9132-49F7D5DDD3D1}"/>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1336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164954-C57B-48CA-825C-ED50EC50086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D5AF1DF-3A8C-46E0-A364-CD766C8B6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1E936C-B4DB-475E-BDEC-BF6E3DE99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4066</TotalTime>
  <Words>3330</Words>
  <Application>Microsoft Office PowerPoint</Application>
  <PresentationFormat>Widescreen</PresentationFormat>
  <Paragraphs>250</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 </vt:lpstr>
      <vt:lpstr>Chapter 8</vt:lpstr>
      <vt:lpstr>Chapter Learning Objectives</vt:lpstr>
      <vt:lpstr>NATURE AND APPLICATION OF CONTRACTS</vt:lpstr>
      <vt:lpstr>Ancient Contract Law</vt:lpstr>
      <vt:lpstr>Noncompete Contracts</vt:lpstr>
      <vt:lpstr>Enforcement of Noncompetes Across all 50 States</vt:lpstr>
      <vt:lpstr>Contracts and Value Chain Activities  in Business </vt:lpstr>
      <vt:lpstr>Case 8.1: Teacher’s Insurance and Annuity Association of America v. Tribune Co.</vt:lpstr>
      <vt:lpstr>Elements of a Contract</vt:lpstr>
      <vt:lpstr>Based on Contract Element Status</vt:lpstr>
      <vt:lpstr>Types of Contracts</vt:lpstr>
      <vt:lpstr>Case 8.2: Dwayne D. Walker, Jr. v. Shawn Carter (“Jay Z”) et al.</vt:lpstr>
      <vt:lpstr>BASIC CONTRACT STRUCTURE AND TERMINOLOGY </vt:lpstr>
      <vt:lpstr>Drafting Contracts with a Strategically Qualified Attorney 1</vt:lpstr>
      <vt:lpstr>Drafting Contracts with a Strategically Qualified Attorney 2</vt:lpstr>
      <vt:lpstr>Mutual Assent: Offer</vt:lpstr>
      <vt:lpstr>Landmark Case 8.3: Lucy v. Zehmer</vt:lpstr>
      <vt:lpstr>Check from Ye Olde Virginnie Restaurant at Issue in Lucy v. Zehmer</vt:lpstr>
      <vt:lpstr>Case 8.4: Leonard v. PepsiCo, Inc.</vt:lpstr>
      <vt:lpstr>Termination of an Offer</vt:lpstr>
      <vt:lpstr>Acceptance</vt:lpstr>
      <vt:lpstr>When is Acceptance Effective?</vt:lpstr>
      <vt:lpstr>MISTAKE</vt:lpstr>
      <vt:lpstr>Consideration</vt:lpstr>
      <vt:lpstr>Agreements that Lack Consideration</vt:lpstr>
      <vt:lpstr>Promissory Estoppel</vt:lpstr>
      <vt:lpstr>Accessibility Content: Text Alternatives for Images</vt:lpstr>
      <vt:lpstr>Ancient Contract Law</vt:lpstr>
      <vt:lpstr>Enforcement of Noncompetes Across all 50 States</vt:lpstr>
      <vt:lpstr>Check from Ye Olde Virginnie Restaurant at Issue in Lucy v. Zehmer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Amudha B</cp:lastModifiedBy>
  <cp:revision>137</cp:revision>
  <dcterms:created xsi:type="dcterms:W3CDTF">2019-07-25T18:35:04Z</dcterms:created>
  <dcterms:modified xsi:type="dcterms:W3CDTF">2023-01-06T09:13:59Z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