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86" r:id="rId5"/>
    <p:sldId id="257" r:id="rId6"/>
    <p:sldId id="258" r:id="rId7"/>
    <p:sldId id="288" r:id="rId8"/>
    <p:sldId id="289" r:id="rId9"/>
    <p:sldId id="293" r:id="rId10"/>
    <p:sldId id="290" r:id="rId11"/>
    <p:sldId id="294" r:id="rId12"/>
    <p:sldId id="280" r:id="rId13"/>
    <p:sldId id="260" r:id="rId14"/>
    <p:sldId id="291" r:id="rId15"/>
    <p:sldId id="296" r:id="rId16"/>
    <p:sldId id="292" r:id="rId17"/>
    <p:sldId id="297" r:id="rId18"/>
    <p:sldId id="283" r:id="rId19"/>
    <p:sldId id="295"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CB2670AE-A532-4A6C-BF0E-DF995B438D0D}">
          <p14:sldIdLst>
            <p14:sldId id="286"/>
            <p14:sldId id="257"/>
            <p14:sldId id="258"/>
            <p14:sldId id="288"/>
            <p14:sldId id="289"/>
            <p14:sldId id="293"/>
            <p14:sldId id="290"/>
            <p14:sldId id="294"/>
            <p14:sldId id="280"/>
            <p14:sldId id="260"/>
            <p14:sldId id="291"/>
            <p14:sldId id="296"/>
            <p14:sldId id="292"/>
            <p14:sldId id="297"/>
            <p14:sldId id="283"/>
            <p14:sldId id="295"/>
            <p14:sldId id="28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Satchithanandan" initials="MS" lastIdx="1" clrIdx="0">
    <p:extLst>
      <p:ext uri="{19B8F6BF-5375-455C-9EA6-DF929625EA0E}">
        <p15:presenceInfo xmlns:p15="http://schemas.microsoft.com/office/powerpoint/2012/main" userId="S-1-5-21-617317731-1927854996-104450171-137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F8C0FA-00DC-47C7-BEB3-4484054F2D38}" v="2" dt="2022-11-30T22:56:01.6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6" autoAdjust="0"/>
    <p:restoredTop sz="94670" autoAdjust="0"/>
  </p:normalViewPr>
  <p:slideViewPr>
    <p:cSldViewPr snapToGrid="0">
      <p:cViewPr varScale="1">
        <p:scale>
          <a:sx n="62" d="100"/>
          <a:sy n="62" d="100"/>
        </p:scale>
        <p:origin x="894" y="66"/>
      </p:cViewPr>
      <p:guideLst/>
    </p:cSldViewPr>
  </p:slideViewPr>
  <p:outlineViewPr>
    <p:cViewPr>
      <p:scale>
        <a:sx n="33" d="100"/>
        <a:sy n="33" d="100"/>
      </p:scale>
      <p:origin x="0" y="-34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Penley" userId="e5f35470ee298536" providerId="LiveId" clId="{24F8C0FA-00DC-47C7-BEB3-4484054F2D38}"/>
    <pc:docChg chg="custSel modSld">
      <pc:chgData name="Jeffrey Penley" userId="e5f35470ee298536" providerId="LiveId" clId="{24F8C0FA-00DC-47C7-BEB3-4484054F2D38}" dt="2022-12-01T16:47:56.991" v="2275" actId="6549"/>
      <pc:docMkLst>
        <pc:docMk/>
      </pc:docMkLst>
      <pc:sldChg chg="modSp mod">
        <pc:chgData name="Jeffrey Penley" userId="e5f35470ee298536" providerId="LiveId" clId="{24F8C0FA-00DC-47C7-BEB3-4484054F2D38}" dt="2022-12-01T16:47:56.991" v="2275" actId="6549"/>
        <pc:sldMkLst>
          <pc:docMk/>
          <pc:sldMk cId="2929859991" sldId="296"/>
        </pc:sldMkLst>
        <pc:spChg chg="mod">
          <ac:chgData name="Jeffrey Penley" userId="e5f35470ee298536" providerId="LiveId" clId="{24F8C0FA-00DC-47C7-BEB3-4484054F2D38}" dt="2022-12-01T16:38:01.848" v="1359" actId="27636"/>
          <ac:spMkLst>
            <pc:docMk/>
            <pc:sldMk cId="2929859991" sldId="296"/>
            <ac:spMk id="2" creationId="{8C3C9A64-14E3-7822-703C-9F31CAD4605F}"/>
          </ac:spMkLst>
        </pc:spChg>
        <pc:spChg chg="mod">
          <ac:chgData name="Jeffrey Penley" userId="e5f35470ee298536" providerId="LiveId" clId="{24F8C0FA-00DC-47C7-BEB3-4484054F2D38}" dt="2022-12-01T16:38:47.005" v="1373" actId="20577"/>
          <ac:spMkLst>
            <pc:docMk/>
            <pc:sldMk cId="2929859991" sldId="296"/>
            <ac:spMk id="3" creationId="{D99127F7-FD03-0FE3-8701-1790185A0028}"/>
          </ac:spMkLst>
        </pc:spChg>
        <pc:spChg chg="mod">
          <ac:chgData name="Jeffrey Penley" userId="e5f35470ee298536" providerId="LiveId" clId="{24F8C0FA-00DC-47C7-BEB3-4484054F2D38}" dt="2022-12-01T16:47:56.991" v="2275" actId="6549"/>
          <ac:spMkLst>
            <pc:docMk/>
            <pc:sldMk cId="2929859991" sldId="296"/>
            <ac:spMk id="4" creationId="{EA404E34-4C04-0FE8-34D5-927725959FDC}"/>
          </ac:spMkLst>
        </pc:spChg>
      </pc:sldChg>
      <pc:sldChg chg="modSp mod">
        <pc:chgData name="Jeffrey Penley" userId="e5f35470ee298536" providerId="LiveId" clId="{24F8C0FA-00DC-47C7-BEB3-4484054F2D38}" dt="2022-12-01T16:47:49.333" v="2274" actId="6549"/>
        <pc:sldMkLst>
          <pc:docMk/>
          <pc:sldMk cId="673177132" sldId="297"/>
        </pc:sldMkLst>
        <pc:spChg chg="mod">
          <ac:chgData name="Jeffrey Penley" userId="e5f35470ee298536" providerId="LiveId" clId="{24F8C0FA-00DC-47C7-BEB3-4484054F2D38}" dt="2022-12-01T16:45:10.822" v="2273" actId="14100"/>
          <ac:spMkLst>
            <pc:docMk/>
            <pc:sldMk cId="673177132" sldId="297"/>
            <ac:spMk id="2" creationId="{8C3C9A64-14E3-7822-703C-9F31CAD4605F}"/>
          </ac:spMkLst>
        </pc:spChg>
        <pc:spChg chg="mod">
          <ac:chgData name="Jeffrey Penley" userId="e5f35470ee298536" providerId="LiveId" clId="{24F8C0FA-00DC-47C7-BEB3-4484054F2D38}" dt="2022-12-01T16:45:05.137" v="2271" actId="14100"/>
          <ac:spMkLst>
            <pc:docMk/>
            <pc:sldMk cId="673177132" sldId="297"/>
            <ac:spMk id="3" creationId="{D99127F7-FD03-0FE3-8701-1790185A0028}"/>
          </ac:spMkLst>
        </pc:spChg>
        <pc:spChg chg="mod">
          <ac:chgData name="Jeffrey Penley" userId="e5f35470ee298536" providerId="LiveId" clId="{24F8C0FA-00DC-47C7-BEB3-4484054F2D38}" dt="2022-12-01T16:47:49.333" v="2274" actId="6549"/>
          <ac:spMkLst>
            <pc:docMk/>
            <pc:sldMk cId="673177132" sldId="297"/>
            <ac:spMk id="4" creationId="{EA404E34-4C04-0FE8-34D5-927725959F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170635-2485-4C70-AF02-3CE7F6297ED0}" type="slidenum">
              <a:rPr lang="en-US" smtClean="0"/>
              <a:t>2</a:t>
            </a:fld>
            <a:endParaRPr lang="en-US"/>
          </a:p>
        </p:txBody>
      </p:sp>
    </p:spTree>
    <p:extLst>
      <p:ext uri="{BB962C8B-B14F-4D97-AF65-F5344CB8AC3E}">
        <p14:creationId xmlns:p14="http://schemas.microsoft.com/office/powerpoint/2010/main" val="97954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6B3FB29-9A5A-4F62-829C-71CD24E98EA2}"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DE46E9C-D8A3-4579-AF7E-5B355858D99E}" type="datetime1">
              <a:rPr lang="en-US" smtClean="0"/>
              <a:t>1/6/2023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4645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EC2EBE7-CCD4-466A-84F6-E6BC50106175}" type="datetime1">
              <a:rPr lang="en-US" smtClean="0"/>
              <a:t>1/6/2023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3676248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81C6D38-D769-4A90-A350-146E855A3816}"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1300603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B3FB29-9A5A-4F62-829C-71CD24E98EA2}" type="datetime1">
              <a:rPr lang="en-US" smtClean="0"/>
              <a:t>1/6/2023</a:t>
            </a:fld>
            <a:endParaRPr lang="en-US"/>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8" name="Content Placeholder 7">
            <a:extLst>
              <a:ext uri="{FF2B5EF4-FFF2-40B4-BE49-F238E27FC236}">
                <a16:creationId xmlns:a16="http://schemas.microsoft.com/office/drawing/2014/main" id="{F666A86A-D26A-45F5-9F0B-76E9E7A2BE03}"/>
              </a:ext>
            </a:extLst>
          </p:cNvPr>
          <p:cNvSpPr>
            <a:spLocks noGrp="1"/>
          </p:cNvSpPr>
          <p:nvPr>
            <p:ph sz="quarter" idx="13"/>
          </p:nvPr>
        </p:nvSpPr>
        <p:spPr>
          <a:xfrm>
            <a:off x="3959225" y="5649913"/>
            <a:ext cx="5132388" cy="534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98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3635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
        <p:nvSpPr>
          <p:cNvPr id="4" name="Footer Placeholder 6">
            <a:extLst>
              <a:ext uri="{FF2B5EF4-FFF2-40B4-BE49-F238E27FC236}">
                <a16:creationId xmlns:a16="http://schemas.microsoft.com/office/drawing/2014/main" id="{D05209A1-6C94-80B6-B1AC-CD7D030054FF}"/>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23823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838200" y="4535487"/>
            <a:ext cx="10515600" cy="14933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
        <p:nvSpPr>
          <p:cNvPr id="8" name="Short Copyright">
            <a:extLst>
              <a:ext uri="{FF2B5EF4-FFF2-40B4-BE49-F238E27FC236}">
                <a16:creationId xmlns:a16="http://schemas.microsoft.com/office/drawing/2014/main" id="{F73C1C46-B266-48C2-954F-89289F91FC21}"/>
              </a:ext>
            </a:extLst>
          </p:cNvPr>
          <p:cNvSpPr txBox="1"/>
          <p:nvPr userDrawn="1"/>
        </p:nvSpPr>
        <p:spPr>
          <a:xfrm>
            <a:off x="215658" y="6538617"/>
            <a:ext cx="8394942" cy="276999"/>
          </a:xfrm>
          <a:prstGeom prst="rect">
            <a:avLst/>
          </a:prstGeom>
          <a:noFill/>
        </p:spPr>
        <p:txBody>
          <a:bodyPr wrap="square" lIns="45720" rIns="45720" rtlCol="0" anchor="ctr">
            <a:spAutoFit/>
          </a:bodyPr>
          <a:lstStyle/>
          <a:p>
            <a:pPr marL="0" lvl="0" indent="0">
              <a:buNone/>
            </a:pPr>
            <a:r>
              <a:rPr lang="en-US" sz="1200" b="0" i="0" dirty="0">
                <a:solidFill>
                  <a:srgbClr val="222222"/>
                </a:solidFill>
                <a:effectLst/>
              </a:rPr>
              <a:t>Copyright © 2024 McGraw Hill. All rights reserved. No reproduction or distribution without the prior written consent of McGraw Hill.</a:t>
            </a:r>
            <a:endParaRPr lang="en-US" sz="1200" noProof="0" dirty="0"/>
          </a:p>
        </p:txBody>
      </p:sp>
    </p:spTree>
    <p:extLst>
      <p:ext uri="{BB962C8B-B14F-4D97-AF65-F5344CB8AC3E}">
        <p14:creationId xmlns:p14="http://schemas.microsoft.com/office/powerpoint/2010/main" val="469378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5682189-A2B6-4D3E-BF54-508BC2E72997}" type="datetime1">
              <a:rPr lang="en-US" smtClean="0"/>
              <a:t>1/6/2023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48946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FC158BC-03B5-4A5B-AC33-EBD8F11A414A}" type="datetime1">
              <a:rPr lang="en-US" smtClean="0"/>
              <a:t>1/6/2023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371077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6F9EA7D3-13AA-465A-9400-5384911AB796}" type="datetime1">
              <a:rPr lang="en-US" smtClean="0"/>
              <a:t>1/6/2023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9" name="Slide Number Placeholder 8"/>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3180220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69DEC3BA-1C11-4B88-A46C-4438A17AF5D6}" type="datetime1">
              <a:rPr lang="en-US" smtClean="0"/>
              <a:t>1/6/2023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5" name="Slide Number Placeholder 4"/>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276527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AF8DE9-9D52-408D-881D-7014A0C454F1}" type="datetime1">
              <a:rPr lang="en-US" smtClean="0"/>
              <a:t>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4" name="Slide Number Placeholder 3"/>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207426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F33D643-B05E-45B2-8E06-F36B8FBF8451}" type="datetime1">
              <a:rPr lang="en-US" smtClean="0"/>
              <a:t>1/6/2023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269040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id="{EB419AD1-91C6-4926-A7F7-726CB8277624}"/>
              </a:ext>
            </a:extLst>
          </p:cNvPr>
          <p:cNvSpPr>
            <a:spLocks noGrp="1"/>
          </p:cNvSpPr>
          <p:nvPr>
            <p:ph type="ctrTitle"/>
          </p:nvPr>
        </p:nvSpPr>
        <p:spPr/>
        <p:txBody>
          <a:bodyPr/>
          <a:lstStyle/>
          <a:p>
            <a:r>
              <a:rPr lang="en-US" noProof="0" dirty="0"/>
              <a:t> </a:t>
            </a:r>
          </a:p>
        </p:txBody>
      </p:sp>
      <p:pic>
        <p:nvPicPr>
          <p:cNvPr id="2" name="Picture 1">
            <a:extLst>
              <a:ext uri="{FF2B5EF4-FFF2-40B4-BE49-F238E27FC236}">
                <a16:creationId xmlns:a16="http://schemas.microsoft.com/office/drawing/2014/main" id="{BE616394-7F4B-B406-92C0-F274844C706C}"/>
              </a:ext>
            </a:extLst>
          </p:cNvPr>
          <p:cNvPicPr>
            <a:picLocks noChangeAspect="1"/>
          </p:cNvPicPr>
          <p:nvPr/>
        </p:nvPicPr>
        <p:blipFill>
          <a:blip r:embed="rId2"/>
          <a:stretch>
            <a:fillRect/>
          </a:stretch>
        </p:blipFill>
        <p:spPr>
          <a:xfrm>
            <a:off x="3789811" y="537029"/>
            <a:ext cx="4612377" cy="5783942"/>
          </a:xfrm>
          <a:prstGeom prst="rect">
            <a:avLst/>
          </a:prstGeom>
        </p:spPr>
      </p:pic>
      <p:sp>
        <p:nvSpPr>
          <p:cNvPr id="6" name="Footer Placeholder 6">
            <a:extLst>
              <a:ext uri="{FF2B5EF4-FFF2-40B4-BE49-F238E27FC236}">
                <a16:creationId xmlns:a16="http://schemas.microsoft.com/office/drawing/2014/main" id="{04D01028-DB32-74B4-63ED-7CFF9F609715}"/>
              </a:ext>
            </a:extLst>
          </p:cNvPr>
          <p:cNvSpPr txBox="1">
            <a:spLocks/>
          </p:cNvSpPr>
          <p:nvPr/>
        </p:nvSpPr>
        <p:spPr>
          <a:xfrm>
            <a:off x="851451" y="6356350"/>
            <a:ext cx="821303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 McGraw Hill LLC. All rights reserved. No reproduction or distribution without the prior written consent of McGraw Hill LLC.</a:t>
            </a:r>
            <a:endParaRPr lang="en-US" dirty="0"/>
          </a:p>
        </p:txBody>
      </p:sp>
    </p:spTree>
    <p:extLst>
      <p:ext uri="{BB962C8B-B14F-4D97-AF65-F5344CB8AC3E}">
        <p14:creationId xmlns:p14="http://schemas.microsoft.com/office/powerpoint/2010/main" val="44073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noProof="0" dirty="0"/>
              <a:t>Important Breach-Related Dates (Cont.)</a:t>
            </a:r>
          </a:p>
        </p:txBody>
      </p:sp>
      <p:sp>
        <p:nvSpPr>
          <p:cNvPr id="3" name="Content Placeholder 2"/>
          <p:cNvSpPr>
            <a:spLocks noGrp="1"/>
          </p:cNvSpPr>
          <p:nvPr>
            <p:ph idx="1"/>
          </p:nvPr>
        </p:nvSpPr>
        <p:spPr>
          <a:xfrm>
            <a:off x="838200" y="1580226"/>
            <a:ext cx="10515600" cy="4608908"/>
          </a:xfrm>
        </p:spPr>
        <p:txBody>
          <a:bodyPr>
            <a:noAutofit/>
          </a:bodyPr>
          <a:lstStyle/>
          <a:p>
            <a:pPr marL="0" lvl="1" indent="0">
              <a:lnSpc>
                <a:spcPct val="100000"/>
              </a:lnSpc>
              <a:spcBef>
                <a:spcPts val="1000"/>
              </a:spcBef>
              <a:buNone/>
            </a:pPr>
            <a:r>
              <a:rPr lang="en-US" sz="2600" noProof="0" dirty="0"/>
              <a:t>Four general time periods that impact the duties, rights, and remedies available to the buyer and seller:</a:t>
            </a:r>
          </a:p>
          <a:p>
            <a:pPr marL="291600" lvl="1" indent="-291600">
              <a:lnSpc>
                <a:spcPct val="100000"/>
              </a:lnSpc>
              <a:spcBef>
                <a:spcPts val="1000"/>
              </a:spcBef>
            </a:pPr>
            <a:r>
              <a:rPr lang="en-US" sz="2600" b="1" noProof="0" dirty="0"/>
              <a:t>Time Period 1</a:t>
            </a:r>
            <a:r>
              <a:rPr lang="en-US" sz="2600" noProof="0" dirty="0"/>
              <a:t>: Time between contract’s </a:t>
            </a:r>
            <a:r>
              <a:rPr lang="en-US" sz="2600" i="1" noProof="0" dirty="0"/>
              <a:t>effective date </a:t>
            </a:r>
            <a:r>
              <a:rPr lang="en-US" sz="2600" noProof="0" dirty="0"/>
              <a:t>and the </a:t>
            </a:r>
            <a:r>
              <a:rPr lang="en-US" sz="2600" i="1" noProof="0" dirty="0"/>
              <a:t>delivery date</a:t>
            </a:r>
            <a:endParaRPr lang="en-US" sz="2600" noProof="0" dirty="0"/>
          </a:p>
          <a:p>
            <a:pPr marL="291600" lvl="1" indent="-291600">
              <a:lnSpc>
                <a:spcPct val="100000"/>
              </a:lnSpc>
              <a:spcBef>
                <a:spcPts val="1000"/>
              </a:spcBef>
            </a:pPr>
            <a:r>
              <a:rPr lang="en-US" sz="2600" b="1" noProof="0" dirty="0"/>
              <a:t>Time Period 2</a:t>
            </a:r>
            <a:r>
              <a:rPr lang="en-US" sz="2600" noProof="0" dirty="0"/>
              <a:t>: Time between the </a:t>
            </a:r>
            <a:r>
              <a:rPr lang="en-US" sz="2600" i="1" noProof="0" dirty="0"/>
              <a:t>delivery date</a:t>
            </a:r>
            <a:r>
              <a:rPr lang="en-US" sz="2600" noProof="0" dirty="0"/>
              <a:t> and when the buyer </a:t>
            </a:r>
            <a:r>
              <a:rPr lang="en-US" sz="2600" i="1" noProof="0" dirty="0"/>
              <a:t>rejects</a:t>
            </a:r>
            <a:r>
              <a:rPr lang="en-US" sz="2600" noProof="0" dirty="0"/>
              <a:t> the goods </a:t>
            </a:r>
          </a:p>
          <a:p>
            <a:pPr marL="291600" lvl="1" indent="-291600">
              <a:lnSpc>
                <a:spcPct val="100000"/>
              </a:lnSpc>
              <a:spcBef>
                <a:spcPts val="1000"/>
              </a:spcBef>
            </a:pPr>
            <a:r>
              <a:rPr lang="en-US" sz="2600" b="1" noProof="0" dirty="0"/>
              <a:t>Time Period 3</a:t>
            </a:r>
            <a:r>
              <a:rPr lang="en-US" sz="2600" noProof="0" dirty="0"/>
              <a:t>: Time between when the buyer </a:t>
            </a:r>
            <a:r>
              <a:rPr lang="en-US" sz="2600" i="1" noProof="0" dirty="0"/>
              <a:t>rejects</a:t>
            </a:r>
            <a:r>
              <a:rPr lang="en-US" sz="2600" noProof="0" dirty="0"/>
              <a:t> the goods and when the buyer </a:t>
            </a:r>
            <a:r>
              <a:rPr lang="en-US" sz="2600" i="1" noProof="0" dirty="0"/>
              <a:t>revokes acceptance</a:t>
            </a:r>
            <a:r>
              <a:rPr lang="en-US" sz="2600" noProof="0" dirty="0"/>
              <a:t> of goods</a:t>
            </a:r>
          </a:p>
          <a:p>
            <a:pPr marL="291600" lvl="1" indent="-291600">
              <a:lnSpc>
                <a:spcPct val="100000"/>
              </a:lnSpc>
              <a:spcBef>
                <a:spcPts val="1000"/>
              </a:spcBef>
            </a:pPr>
            <a:r>
              <a:rPr lang="en-US" sz="2600" b="1" noProof="0" dirty="0"/>
              <a:t>Time Period 4</a:t>
            </a:r>
            <a:r>
              <a:rPr lang="en-US" sz="2600" noProof="0" dirty="0"/>
              <a:t>: Time after the buyer is allowed to </a:t>
            </a:r>
            <a:r>
              <a:rPr lang="en-US" sz="2600" i="1" noProof="0" dirty="0"/>
              <a:t>revoke acceptance </a:t>
            </a:r>
            <a:r>
              <a:rPr lang="en-US" sz="2600" noProof="0" dirty="0"/>
              <a:t>of the goods and </a:t>
            </a:r>
            <a:r>
              <a:rPr lang="en-US" sz="2600" i="1" noProof="0" dirty="0"/>
              <a:t>indicates</a:t>
            </a:r>
            <a:r>
              <a:rPr lang="en-US" sz="2600" noProof="0" dirty="0"/>
              <a:t> </a:t>
            </a:r>
            <a:r>
              <a:rPr lang="en-US" sz="2600" i="1" noProof="0" dirty="0"/>
              <a:t>acceptance</a:t>
            </a:r>
            <a:r>
              <a:rPr lang="en-US" sz="2600" noProof="0" dirty="0"/>
              <a:t> of the goods</a:t>
            </a:r>
          </a:p>
        </p:txBody>
      </p:sp>
      <p:sp>
        <p:nvSpPr>
          <p:cNvPr id="5" name="Slide Number Placeholder 4"/>
          <p:cNvSpPr>
            <a:spLocks noGrp="1"/>
          </p:cNvSpPr>
          <p:nvPr>
            <p:ph type="sldNum" sz="quarter" idx="12"/>
          </p:nvPr>
        </p:nvSpPr>
        <p:spPr/>
        <p:txBody>
          <a:bodyPr/>
          <a:lstStyle/>
          <a:p>
            <a:fld id="{188B8A88-9DFF-4215-91ED-9F3869CDCD8B}" type="slidenum">
              <a:rPr lang="en-US" smtClean="0"/>
              <a:pPr/>
              <a:t>10</a:t>
            </a:fld>
            <a:endParaRPr lang="en-US"/>
          </a:p>
        </p:txBody>
      </p:sp>
      <p:sp>
        <p:nvSpPr>
          <p:cNvPr id="4" name="Footer Placeholder 6">
            <a:extLst>
              <a:ext uri="{FF2B5EF4-FFF2-40B4-BE49-F238E27FC236}">
                <a16:creationId xmlns:a16="http://schemas.microsoft.com/office/drawing/2014/main" id="{D5C77B16-6082-F6F0-0F41-B68232D9BD4A}"/>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989196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4800" b="1" kern="1200" noProof="0">
                <a:solidFill>
                  <a:srgbClr val="FFFFFF"/>
                </a:solidFill>
                <a:latin typeface="+mj-lt"/>
                <a:ea typeface="+mj-ea"/>
                <a:cs typeface="+mj-cs"/>
              </a:rPr>
              <a:t>Seller’s Duties, Rights, and Remedies</a:t>
            </a:r>
          </a:p>
        </p:txBody>
      </p:sp>
      <p:pic>
        <p:nvPicPr>
          <p:cNvPr id="6" name="Content Placeholder 5">
            <a:extLst>
              <a:ext uri="{FF2B5EF4-FFF2-40B4-BE49-F238E27FC236}">
                <a16:creationId xmlns:a16="http://schemas.microsoft.com/office/drawing/2014/main" id="{26E20073-6755-5399-19EB-D091AA034705}"/>
              </a:ext>
            </a:extLst>
          </p:cNvPr>
          <p:cNvPicPr>
            <a:picLocks noGrp="1" noChangeAspect="1"/>
          </p:cNvPicPr>
          <p:nvPr>
            <p:ph idx="1"/>
          </p:nvPr>
        </p:nvPicPr>
        <p:blipFill>
          <a:blip r:embed="rId2"/>
          <a:stretch>
            <a:fillRect/>
          </a:stretch>
        </p:blipFill>
        <p:spPr>
          <a:xfrm>
            <a:off x="6298806" y="492573"/>
            <a:ext cx="4263577" cy="5880796"/>
          </a:xfrm>
          <a:prstGeom prst="rect">
            <a:avLst/>
          </a:prstGeom>
        </p:spPr>
      </p:pic>
      <p:sp>
        <p:nvSpPr>
          <p:cNvPr id="5" name="Slide Number Placeholder 4"/>
          <p:cNvSpPr>
            <a:spLocks noGrp="1"/>
          </p:cNvSpPr>
          <p:nvPr>
            <p:ph type="sldNum" sz="quarter" idx="12"/>
          </p:nvPr>
        </p:nvSpPr>
        <p:spPr>
          <a:xfrm>
            <a:off x="10926317" y="6423025"/>
            <a:ext cx="771525" cy="365125"/>
          </a:xfrm>
        </p:spPr>
        <p:txBody>
          <a:bodyPr vert="horz" lIns="91440" tIns="45720" rIns="91440" bIns="45720" rtlCol="0" anchor="ctr">
            <a:normAutofit/>
          </a:bodyPr>
          <a:lstStyle/>
          <a:p>
            <a:pPr>
              <a:spcAft>
                <a:spcPts val="600"/>
              </a:spcAft>
            </a:pPr>
            <a:fld id="{188B8A88-9DFF-4215-91ED-9F3869CDCD8B}" type="slidenum">
              <a:rPr lang="en-US" smtClean="0">
                <a:solidFill>
                  <a:schemeClr val="tx1">
                    <a:tint val="75000"/>
                  </a:schemeClr>
                </a:solidFill>
              </a:rPr>
              <a:pPr>
                <a:spcAft>
                  <a:spcPts val="600"/>
                </a:spcAft>
              </a:pPr>
              <a:t>11</a:t>
            </a:fld>
            <a:endParaRPr lang="en-US">
              <a:solidFill>
                <a:schemeClr val="tx1">
                  <a:tint val="75000"/>
                </a:schemeClr>
              </a:solidFill>
            </a:endParaRPr>
          </a:p>
        </p:txBody>
      </p:sp>
      <p:sp>
        <p:nvSpPr>
          <p:cNvPr id="3" name="Footer Placeholder 6">
            <a:extLst>
              <a:ext uri="{FF2B5EF4-FFF2-40B4-BE49-F238E27FC236}">
                <a16:creationId xmlns:a16="http://schemas.microsoft.com/office/drawing/2014/main" id="{2F8A9242-E174-F050-0BDD-787C974A81DD}"/>
              </a:ext>
            </a:extLst>
          </p:cNvPr>
          <p:cNvSpPr>
            <a:spLocks noGrp="1"/>
          </p:cNvSpPr>
          <p:nvPr>
            <p:ph type="ftr" sz="quarter" idx="3"/>
          </p:nvPr>
        </p:nvSpPr>
        <p:spPr>
          <a:xfrm>
            <a:off x="851451" y="654233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75858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C9A64-14E3-7822-703C-9F31CAD4605F}"/>
              </a:ext>
            </a:extLst>
          </p:cNvPr>
          <p:cNvSpPr>
            <a:spLocks noGrp="1"/>
          </p:cNvSpPr>
          <p:nvPr>
            <p:ph type="title"/>
          </p:nvPr>
        </p:nvSpPr>
        <p:spPr>
          <a:xfrm>
            <a:off x="838200" y="365126"/>
            <a:ext cx="10515600" cy="1117446"/>
          </a:xfrm>
        </p:spPr>
        <p:txBody>
          <a:bodyPr>
            <a:normAutofit fontScale="90000"/>
          </a:bodyPr>
          <a:lstStyle/>
          <a:p>
            <a:pPr algn="ctr"/>
            <a:r>
              <a:rPr lang="en-US" b="1" dirty="0"/>
              <a:t>Case 17.1: </a:t>
            </a:r>
            <a:r>
              <a:rPr lang="en-US" b="1" i="1" dirty="0"/>
              <a:t>Zippy Mart of Alabama, Inc. v. A&amp;B Coffee Service, Inc.</a:t>
            </a:r>
            <a:endParaRPr lang="en-US" b="1" dirty="0"/>
          </a:p>
        </p:txBody>
      </p:sp>
      <p:sp>
        <p:nvSpPr>
          <p:cNvPr id="3" name="Content Placeholder 2">
            <a:extLst>
              <a:ext uri="{FF2B5EF4-FFF2-40B4-BE49-F238E27FC236}">
                <a16:creationId xmlns:a16="http://schemas.microsoft.com/office/drawing/2014/main" id="{D99127F7-FD03-0FE3-8701-1790185A0028}"/>
              </a:ext>
            </a:extLst>
          </p:cNvPr>
          <p:cNvSpPr>
            <a:spLocks noGrp="1"/>
          </p:cNvSpPr>
          <p:nvPr>
            <p:ph idx="1"/>
          </p:nvPr>
        </p:nvSpPr>
        <p:spPr>
          <a:xfrm>
            <a:off x="838200" y="1669002"/>
            <a:ext cx="10515600" cy="4520131"/>
          </a:xfrm>
        </p:spPr>
        <p:txBody>
          <a:bodyPr>
            <a:normAutofit fontScale="92500" lnSpcReduction="20000"/>
          </a:bodyPr>
          <a:lstStyle/>
          <a:p>
            <a:pPr marL="0" indent="0">
              <a:buNone/>
            </a:pPr>
            <a:r>
              <a:rPr lang="en-US" b="1" dirty="0"/>
              <a:t>HELD</a:t>
            </a:r>
            <a:r>
              <a:rPr lang="en-US" dirty="0"/>
              <a:t>: The Alabama Supreme Court reversed the trial court and agreed with Zippy Mart that A&amp;B has failed to prove that it had suffered damages, and if so, whether A&amp;B had mitigated any damages by attempting to resell the goods in a reasonable manner. Zippy Mart promised to purchase coffee and supplies from A&amp;B for eighteen months, but only purchased for twelve months. The only damage that flowed from Zippy Mart’s breach is the loss of the sale by A&amp;B of six months worth of coffee and supplies. Because the trial court judgment awarded damages in excess of this amount, the judgment is due to be reversed, and the case remanded for a redetermination of the amount of damages. On remand, the court must determine the amount of coffee and supplies that Zippy Mart should have purchased during the final six months of the term of the contract. Then, the court must determine whether A&amp;B could have mitigated the damages by reselling the goods. If so, A&amp;B is only entitled to its lost profits under UCC Section 2-708(2). If not, A&amp;B may recover the price Zippy Mart was due to pay under UCC 2-709.</a:t>
            </a:r>
            <a:endParaRPr lang="en-US" b="1" dirty="0"/>
          </a:p>
        </p:txBody>
      </p:sp>
      <p:sp>
        <p:nvSpPr>
          <p:cNvPr id="5" name="Slide Number Placeholder 4">
            <a:extLst>
              <a:ext uri="{FF2B5EF4-FFF2-40B4-BE49-F238E27FC236}">
                <a16:creationId xmlns:a16="http://schemas.microsoft.com/office/drawing/2014/main" id="{20300249-46FB-63C7-DAD7-C87D986AC6C1}"/>
              </a:ext>
            </a:extLst>
          </p:cNvPr>
          <p:cNvSpPr>
            <a:spLocks noGrp="1"/>
          </p:cNvSpPr>
          <p:nvPr>
            <p:ph type="sldNum" sz="quarter" idx="12"/>
          </p:nvPr>
        </p:nvSpPr>
        <p:spPr/>
        <p:txBody>
          <a:bodyPr/>
          <a:lstStyle/>
          <a:p>
            <a:fld id="{188B8A88-9DFF-4215-91ED-9F3869CDCD8B}" type="slidenum">
              <a:rPr lang="en-US" smtClean="0"/>
              <a:t>12</a:t>
            </a:fld>
            <a:endParaRPr lang="en-US"/>
          </a:p>
        </p:txBody>
      </p:sp>
      <p:sp>
        <p:nvSpPr>
          <p:cNvPr id="6" name="Footer Placeholder 6">
            <a:extLst>
              <a:ext uri="{FF2B5EF4-FFF2-40B4-BE49-F238E27FC236}">
                <a16:creationId xmlns:a16="http://schemas.microsoft.com/office/drawing/2014/main" id="{E94A01DB-6D1E-11C1-6F33-05655E387146}"/>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929859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1E59ED-06F4-869A-BB0C-0D91D3A43DCD}"/>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4800" b="1" kern="1200">
                <a:solidFill>
                  <a:srgbClr val="FFFFFF"/>
                </a:solidFill>
                <a:latin typeface="+mj-lt"/>
                <a:ea typeface="+mj-ea"/>
                <a:cs typeface="+mj-cs"/>
              </a:rPr>
              <a:t>Buyer’s Duties, Rights, and Remedies</a:t>
            </a:r>
          </a:p>
        </p:txBody>
      </p:sp>
      <p:pic>
        <p:nvPicPr>
          <p:cNvPr id="6" name="Content Placeholder 5">
            <a:extLst>
              <a:ext uri="{FF2B5EF4-FFF2-40B4-BE49-F238E27FC236}">
                <a16:creationId xmlns:a16="http://schemas.microsoft.com/office/drawing/2014/main" id="{F5D60CE2-469D-2F92-00ED-421D7CD12D24}"/>
              </a:ext>
            </a:extLst>
          </p:cNvPr>
          <p:cNvPicPr>
            <a:picLocks noGrp="1" noChangeAspect="1"/>
          </p:cNvPicPr>
          <p:nvPr>
            <p:ph idx="1"/>
          </p:nvPr>
        </p:nvPicPr>
        <p:blipFill>
          <a:blip r:embed="rId2"/>
          <a:stretch>
            <a:fillRect/>
          </a:stretch>
        </p:blipFill>
        <p:spPr>
          <a:xfrm>
            <a:off x="6166489" y="492573"/>
            <a:ext cx="4528211" cy="5880796"/>
          </a:xfrm>
          <a:prstGeom prst="rect">
            <a:avLst/>
          </a:prstGeom>
        </p:spPr>
      </p:pic>
      <p:sp>
        <p:nvSpPr>
          <p:cNvPr id="4" name="Slide Number Placeholder 3">
            <a:extLst>
              <a:ext uri="{FF2B5EF4-FFF2-40B4-BE49-F238E27FC236}">
                <a16:creationId xmlns:a16="http://schemas.microsoft.com/office/drawing/2014/main" id="{6601B34B-7663-2A02-EFE3-C60D73B47C66}"/>
              </a:ext>
            </a:extLst>
          </p:cNvPr>
          <p:cNvSpPr>
            <a:spLocks noGrp="1"/>
          </p:cNvSpPr>
          <p:nvPr>
            <p:ph type="sldNum" sz="quarter" idx="12"/>
          </p:nvPr>
        </p:nvSpPr>
        <p:spPr>
          <a:xfrm>
            <a:off x="10926317" y="6423025"/>
            <a:ext cx="771525" cy="365125"/>
          </a:xfrm>
        </p:spPr>
        <p:txBody>
          <a:bodyPr vert="horz" lIns="91440" tIns="45720" rIns="91440" bIns="45720" rtlCol="0" anchor="ctr">
            <a:normAutofit/>
          </a:bodyPr>
          <a:lstStyle/>
          <a:p>
            <a:pPr>
              <a:spcAft>
                <a:spcPts val="600"/>
              </a:spcAft>
            </a:pPr>
            <a:fld id="{188B8A88-9DFF-4215-91ED-9F3869CDCD8B}" type="slidenum">
              <a:rPr lang="en-US" smtClean="0">
                <a:solidFill>
                  <a:schemeClr val="tx1">
                    <a:tint val="75000"/>
                  </a:schemeClr>
                </a:solidFill>
              </a:rPr>
              <a:pPr>
                <a:spcAft>
                  <a:spcPts val="600"/>
                </a:spcAft>
              </a:pPr>
              <a:t>13</a:t>
            </a:fld>
            <a:endParaRPr lang="en-US">
              <a:solidFill>
                <a:schemeClr val="tx1">
                  <a:tint val="75000"/>
                </a:schemeClr>
              </a:solidFill>
            </a:endParaRPr>
          </a:p>
        </p:txBody>
      </p:sp>
      <p:sp>
        <p:nvSpPr>
          <p:cNvPr id="3" name="Footer Placeholder 6">
            <a:extLst>
              <a:ext uri="{FF2B5EF4-FFF2-40B4-BE49-F238E27FC236}">
                <a16:creationId xmlns:a16="http://schemas.microsoft.com/office/drawing/2014/main" id="{8E558026-7278-7693-9F85-A91B1D73C5E8}"/>
              </a:ext>
            </a:extLst>
          </p:cNvPr>
          <p:cNvSpPr>
            <a:spLocks noGrp="1"/>
          </p:cNvSpPr>
          <p:nvPr>
            <p:ph type="ftr" sz="quarter" idx="3"/>
          </p:nvPr>
        </p:nvSpPr>
        <p:spPr>
          <a:xfrm>
            <a:off x="851451" y="651133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668550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C9A64-14E3-7822-703C-9F31CAD4605F}"/>
              </a:ext>
            </a:extLst>
          </p:cNvPr>
          <p:cNvSpPr>
            <a:spLocks noGrp="1"/>
          </p:cNvSpPr>
          <p:nvPr>
            <p:ph type="title"/>
          </p:nvPr>
        </p:nvSpPr>
        <p:spPr>
          <a:xfrm>
            <a:off x="838200" y="365125"/>
            <a:ext cx="10515600" cy="1385235"/>
          </a:xfrm>
        </p:spPr>
        <p:txBody>
          <a:bodyPr/>
          <a:lstStyle/>
          <a:p>
            <a:pPr algn="ctr"/>
            <a:r>
              <a:rPr lang="en-US" b="1" dirty="0"/>
              <a:t>Case 17.2: </a:t>
            </a:r>
            <a:r>
              <a:rPr lang="en-US" b="1" i="1" dirty="0"/>
              <a:t>General Motors Corp. v. Acme Refining Co.</a:t>
            </a:r>
            <a:endParaRPr lang="en-US" b="1" dirty="0"/>
          </a:p>
        </p:txBody>
      </p:sp>
      <p:sp>
        <p:nvSpPr>
          <p:cNvPr id="3" name="Content Placeholder 2">
            <a:extLst>
              <a:ext uri="{FF2B5EF4-FFF2-40B4-BE49-F238E27FC236}">
                <a16:creationId xmlns:a16="http://schemas.microsoft.com/office/drawing/2014/main" id="{D99127F7-FD03-0FE3-8701-1790185A0028}"/>
              </a:ext>
            </a:extLst>
          </p:cNvPr>
          <p:cNvSpPr>
            <a:spLocks noGrp="1"/>
          </p:cNvSpPr>
          <p:nvPr>
            <p:ph idx="1"/>
          </p:nvPr>
        </p:nvSpPr>
        <p:spPr>
          <a:xfrm>
            <a:off x="838200" y="1917577"/>
            <a:ext cx="10515600" cy="4271556"/>
          </a:xfrm>
        </p:spPr>
        <p:txBody>
          <a:bodyPr>
            <a:normAutofit fontScale="92500"/>
          </a:bodyPr>
          <a:lstStyle/>
          <a:p>
            <a:pPr marL="0" indent="0">
              <a:buNone/>
            </a:pPr>
            <a:r>
              <a:rPr lang="en-US" b="1" dirty="0"/>
              <a:t>HELD</a:t>
            </a:r>
            <a:r>
              <a:rPr lang="en-US" dirty="0"/>
              <a:t>: The trial court rejected Acme’s arguments and awarded damages to GM. There was no rejection of the subject scrap material within a reasonable time after Acme went to Dynamic Manufacturing and removed over 850,000 gross tons of scrap material from the GM manufacturing facility. Rejection of goods must be within a reasonable time after their tender or delivery. It is ineffective unless the buyer seasonably notifies the seller. Similarly, Acme never notified GM that it was revoking its acceptance of the subject scrap material. Revocation of acceptance must occur within a reasonable time after the buyer discovers or should have discovered the ground for it and before any substantial change in condition of the goods which is not caused by their own defects. It is not effective until the buyer notifies the seller of it. </a:t>
            </a:r>
            <a:endParaRPr lang="en-US" b="1" dirty="0"/>
          </a:p>
        </p:txBody>
      </p:sp>
      <p:sp>
        <p:nvSpPr>
          <p:cNvPr id="5" name="Slide Number Placeholder 4">
            <a:extLst>
              <a:ext uri="{FF2B5EF4-FFF2-40B4-BE49-F238E27FC236}">
                <a16:creationId xmlns:a16="http://schemas.microsoft.com/office/drawing/2014/main" id="{20300249-46FB-63C7-DAD7-C87D986AC6C1}"/>
              </a:ext>
            </a:extLst>
          </p:cNvPr>
          <p:cNvSpPr>
            <a:spLocks noGrp="1"/>
          </p:cNvSpPr>
          <p:nvPr>
            <p:ph type="sldNum" sz="quarter" idx="12"/>
          </p:nvPr>
        </p:nvSpPr>
        <p:spPr/>
        <p:txBody>
          <a:bodyPr/>
          <a:lstStyle/>
          <a:p>
            <a:fld id="{188B8A88-9DFF-4215-91ED-9F3869CDCD8B}" type="slidenum">
              <a:rPr lang="en-US" smtClean="0"/>
              <a:t>14</a:t>
            </a:fld>
            <a:endParaRPr lang="en-US"/>
          </a:p>
        </p:txBody>
      </p:sp>
      <p:sp>
        <p:nvSpPr>
          <p:cNvPr id="6" name="Footer Placeholder 6">
            <a:extLst>
              <a:ext uri="{FF2B5EF4-FFF2-40B4-BE49-F238E27FC236}">
                <a16:creationId xmlns:a16="http://schemas.microsoft.com/office/drawing/2014/main" id="{F3C3A298-DE17-3A20-4158-FF43E153644B}"/>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673177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noProof="0" dirty="0"/>
              <a:t>Limitation of Remedies</a:t>
            </a:r>
          </a:p>
        </p:txBody>
      </p:sp>
      <p:sp>
        <p:nvSpPr>
          <p:cNvPr id="3" name="Content Placeholder 2"/>
          <p:cNvSpPr>
            <a:spLocks noGrp="1"/>
          </p:cNvSpPr>
          <p:nvPr>
            <p:ph idx="1"/>
          </p:nvPr>
        </p:nvSpPr>
        <p:spPr/>
        <p:txBody>
          <a:bodyPr>
            <a:noAutofit/>
          </a:bodyPr>
          <a:lstStyle/>
          <a:p>
            <a:pPr>
              <a:lnSpc>
                <a:spcPct val="100000"/>
              </a:lnSpc>
            </a:pPr>
            <a:r>
              <a:rPr lang="en-US" sz="3000" dirty="0"/>
              <a:t>UCC remedies are </a:t>
            </a:r>
            <a:r>
              <a:rPr lang="en-US" sz="3000" b="1" i="1" dirty="0"/>
              <a:t>default rules</a:t>
            </a:r>
            <a:r>
              <a:rPr lang="en-US" sz="3000" dirty="0"/>
              <a:t> that apply in cases where the parties </a:t>
            </a:r>
            <a:r>
              <a:rPr lang="en-US" sz="3000" i="1" dirty="0"/>
              <a:t>have not contractually specified the remedies in advance</a:t>
            </a:r>
          </a:p>
          <a:p>
            <a:pPr>
              <a:lnSpc>
                <a:spcPct val="100000"/>
              </a:lnSpc>
            </a:pPr>
            <a:r>
              <a:rPr lang="en-US" sz="3000" noProof="0" dirty="0"/>
              <a:t>If the parties desire, they may craft their own remedies as </a:t>
            </a:r>
            <a:r>
              <a:rPr lang="en-US" sz="3000" i="1" noProof="0" dirty="0"/>
              <a:t>express terms in the contract</a:t>
            </a:r>
          </a:p>
        </p:txBody>
      </p:sp>
      <p:sp>
        <p:nvSpPr>
          <p:cNvPr id="5" name="Slide Number Placeholder 4"/>
          <p:cNvSpPr>
            <a:spLocks noGrp="1"/>
          </p:cNvSpPr>
          <p:nvPr>
            <p:ph type="sldNum" sz="quarter" idx="12"/>
          </p:nvPr>
        </p:nvSpPr>
        <p:spPr/>
        <p:txBody>
          <a:bodyPr/>
          <a:lstStyle/>
          <a:p>
            <a:fld id="{188B8A88-9DFF-4215-91ED-9F3869CDCD8B}" type="slidenum">
              <a:rPr lang="en-US" smtClean="0"/>
              <a:t>15</a:t>
            </a:fld>
            <a:endParaRPr lang="en-US"/>
          </a:p>
        </p:txBody>
      </p:sp>
      <p:sp>
        <p:nvSpPr>
          <p:cNvPr id="4" name="Footer Placeholder 6">
            <a:extLst>
              <a:ext uri="{FF2B5EF4-FFF2-40B4-BE49-F238E27FC236}">
                <a16:creationId xmlns:a16="http://schemas.microsoft.com/office/drawing/2014/main" id="{A6BADE9E-6FEE-D03D-1B0A-A8B8909B8043}"/>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90672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noProof="0" dirty="0"/>
              <a:t>Limitation of Remedies (Cont.)</a:t>
            </a:r>
          </a:p>
        </p:txBody>
      </p:sp>
      <p:sp>
        <p:nvSpPr>
          <p:cNvPr id="3" name="Content Placeholder 2"/>
          <p:cNvSpPr>
            <a:spLocks noGrp="1"/>
          </p:cNvSpPr>
          <p:nvPr>
            <p:ph idx="1"/>
          </p:nvPr>
        </p:nvSpPr>
        <p:spPr/>
        <p:txBody>
          <a:bodyPr>
            <a:noAutofit/>
          </a:bodyPr>
          <a:lstStyle/>
          <a:p>
            <a:pPr marL="0" indent="0">
              <a:lnSpc>
                <a:spcPct val="100000"/>
              </a:lnSpc>
              <a:buNone/>
            </a:pPr>
            <a:r>
              <a:rPr lang="en-US" sz="3000" noProof="0" dirty="0"/>
              <a:t>Contractual remedies are deemed </a:t>
            </a:r>
            <a:r>
              <a:rPr lang="en-US" sz="3000" i="1" noProof="0" dirty="0"/>
              <a:t>optional</a:t>
            </a:r>
            <a:r>
              <a:rPr lang="en-US" sz="3000" dirty="0"/>
              <a:t> unless the parties agree that they are the </a:t>
            </a:r>
            <a:r>
              <a:rPr lang="en-US" sz="3000" i="1" dirty="0"/>
              <a:t>exclusive remedies</a:t>
            </a:r>
            <a:r>
              <a:rPr lang="en-US" sz="3000" dirty="0"/>
              <a:t> available</a:t>
            </a:r>
          </a:p>
          <a:p>
            <a:pPr lvl="1">
              <a:lnSpc>
                <a:spcPct val="100000"/>
              </a:lnSpc>
            </a:pPr>
            <a:r>
              <a:rPr lang="en-US" sz="3000" noProof="0" dirty="0"/>
              <a:t>Example: The parties agree that consequential damages will not be awarded—This express terms will apply unless the term is declared </a:t>
            </a:r>
            <a:r>
              <a:rPr lang="en-US" sz="3000" i="1" noProof="0" dirty="0"/>
              <a:t>unconscionable</a:t>
            </a:r>
          </a:p>
        </p:txBody>
      </p:sp>
      <p:sp>
        <p:nvSpPr>
          <p:cNvPr id="5" name="Slide Number Placeholder 4"/>
          <p:cNvSpPr>
            <a:spLocks noGrp="1"/>
          </p:cNvSpPr>
          <p:nvPr>
            <p:ph type="sldNum" sz="quarter" idx="12"/>
          </p:nvPr>
        </p:nvSpPr>
        <p:spPr/>
        <p:txBody>
          <a:bodyPr/>
          <a:lstStyle/>
          <a:p>
            <a:fld id="{188B8A88-9DFF-4215-91ED-9F3869CDCD8B}" type="slidenum">
              <a:rPr lang="en-US" smtClean="0"/>
              <a:t>16</a:t>
            </a:fld>
            <a:endParaRPr lang="en-US"/>
          </a:p>
        </p:txBody>
      </p:sp>
      <p:sp>
        <p:nvSpPr>
          <p:cNvPr id="4" name="Footer Placeholder 6">
            <a:extLst>
              <a:ext uri="{FF2B5EF4-FFF2-40B4-BE49-F238E27FC236}">
                <a16:creationId xmlns:a16="http://schemas.microsoft.com/office/drawing/2014/main" id="{C0E7506A-0ED4-5942-E090-BDF627FC6669}"/>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134385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noProof="0" dirty="0"/>
              <a:t>Limitation of Remedies (Cont.)</a:t>
            </a:r>
          </a:p>
        </p:txBody>
      </p:sp>
      <p:sp>
        <p:nvSpPr>
          <p:cNvPr id="3" name="Content Placeholder 2"/>
          <p:cNvSpPr>
            <a:spLocks noGrp="1"/>
          </p:cNvSpPr>
          <p:nvPr>
            <p:ph idx="1"/>
          </p:nvPr>
        </p:nvSpPr>
        <p:spPr>
          <a:xfrm>
            <a:off x="838200" y="1779905"/>
            <a:ext cx="10515600" cy="3830782"/>
          </a:xfrm>
        </p:spPr>
        <p:txBody>
          <a:bodyPr>
            <a:normAutofit/>
          </a:bodyPr>
          <a:lstStyle/>
          <a:p>
            <a:pPr>
              <a:lnSpc>
                <a:spcPct val="100000"/>
              </a:lnSpc>
            </a:pPr>
            <a:r>
              <a:rPr lang="en-US" dirty="0"/>
              <a:t>The parties may agree to define and limit the amount of </a:t>
            </a:r>
            <a:r>
              <a:rPr lang="en-US" i="1" dirty="0"/>
              <a:t>monetary damages</a:t>
            </a:r>
            <a:r>
              <a:rPr lang="en-US" dirty="0"/>
              <a:t> available in the event of a breach</a:t>
            </a:r>
          </a:p>
          <a:p>
            <a:pPr>
              <a:lnSpc>
                <a:spcPct val="100000"/>
              </a:lnSpc>
            </a:pPr>
            <a:r>
              <a:rPr lang="en-US" b="1" noProof="0" dirty="0"/>
              <a:t>Liquidated damages</a:t>
            </a:r>
            <a:r>
              <a:rPr lang="en-US" noProof="0" dirty="0"/>
              <a:t> (Def.): Damages that the parties </a:t>
            </a:r>
            <a:r>
              <a:rPr lang="en-US" i="1" noProof="0" dirty="0"/>
              <a:t>expressly define </a:t>
            </a:r>
            <a:r>
              <a:rPr lang="en-US" noProof="0" dirty="0"/>
              <a:t>in the contract and agree will compensate the nonbreaching party</a:t>
            </a:r>
          </a:p>
          <a:p>
            <a:pPr lvl="1">
              <a:lnSpc>
                <a:spcPct val="100000"/>
              </a:lnSpc>
            </a:pPr>
            <a:r>
              <a:rPr lang="en-US" sz="2800" dirty="0"/>
              <a:t>Liquidated damages will not be enforced if the amount is </a:t>
            </a:r>
            <a:r>
              <a:rPr lang="en-US" sz="2800" i="1" dirty="0"/>
              <a:t>unreasonably high</a:t>
            </a:r>
            <a:r>
              <a:rPr lang="en-US" sz="2800" dirty="0"/>
              <a:t> and constitutes a </a:t>
            </a:r>
            <a:r>
              <a:rPr lang="en-US" sz="2800" i="1" dirty="0"/>
              <a:t>penalty</a:t>
            </a:r>
          </a:p>
          <a:p>
            <a:pPr lvl="1">
              <a:lnSpc>
                <a:spcPct val="100000"/>
              </a:lnSpc>
            </a:pPr>
            <a:r>
              <a:rPr lang="en-US" sz="2800" noProof="0" dirty="0"/>
              <a:t>A liquidated damages amount that</a:t>
            </a:r>
            <a:r>
              <a:rPr lang="en-US" sz="2800" dirty="0"/>
              <a:t> is </a:t>
            </a:r>
            <a:r>
              <a:rPr lang="en-US" sz="2800" i="1" dirty="0"/>
              <a:t>unreasonably low</a:t>
            </a:r>
            <a:r>
              <a:rPr lang="en-US" sz="2800" dirty="0"/>
              <a:t> will </a:t>
            </a:r>
            <a:r>
              <a:rPr lang="en-US" sz="2800" i="1" dirty="0"/>
              <a:t>not</a:t>
            </a:r>
            <a:r>
              <a:rPr lang="en-US" sz="2800" dirty="0"/>
              <a:t> be enforced as </a:t>
            </a:r>
            <a:r>
              <a:rPr lang="en-US" sz="2800" i="1" dirty="0"/>
              <a:t>unconscionable</a:t>
            </a:r>
            <a:endParaRPr lang="en-US" sz="2800" i="1" noProof="0" dirty="0"/>
          </a:p>
        </p:txBody>
      </p:sp>
      <p:sp>
        <p:nvSpPr>
          <p:cNvPr id="5" name="Slide Number Placeholder 4"/>
          <p:cNvSpPr>
            <a:spLocks noGrp="1"/>
          </p:cNvSpPr>
          <p:nvPr>
            <p:ph type="sldNum" sz="quarter" idx="12"/>
          </p:nvPr>
        </p:nvSpPr>
        <p:spPr/>
        <p:txBody>
          <a:bodyPr/>
          <a:lstStyle/>
          <a:p>
            <a:fld id="{188B8A88-9DFF-4215-91ED-9F3869CDCD8B}" type="slidenum">
              <a:rPr lang="en-US" smtClean="0"/>
              <a:t>17</a:t>
            </a:fld>
            <a:endParaRPr lang="en-US"/>
          </a:p>
        </p:txBody>
      </p:sp>
      <p:sp>
        <p:nvSpPr>
          <p:cNvPr id="4" name="Footer Placeholder 6">
            <a:extLst>
              <a:ext uri="{FF2B5EF4-FFF2-40B4-BE49-F238E27FC236}">
                <a16:creationId xmlns:a16="http://schemas.microsoft.com/office/drawing/2014/main" id="{F22755EB-2E33-5E94-34C0-22DAC04AC53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19775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b="1" noProof="0" dirty="0"/>
              <a:t>Chapter 17</a:t>
            </a:r>
          </a:p>
        </p:txBody>
      </p:sp>
      <p:sp>
        <p:nvSpPr>
          <p:cNvPr id="3" name="Content Placeholder 2"/>
          <p:cNvSpPr>
            <a:spLocks noGrp="1"/>
          </p:cNvSpPr>
          <p:nvPr>
            <p:ph idx="1"/>
          </p:nvPr>
        </p:nvSpPr>
        <p:spPr>
          <a:xfrm>
            <a:off x="838200" y="2036640"/>
            <a:ext cx="10515600" cy="4181280"/>
          </a:xfrm>
        </p:spPr>
        <p:txBody>
          <a:bodyPr anchor="ctr">
            <a:normAutofit/>
          </a:bodyPr>
          <a:lstStyle/>
          <a:p>
            <a:pPr marL="0" indent="0" algn="ctr">
              <a:buNone/>
            </a:pPr>
            <a:r>
              <a:rPr lang="en-US" sz="4400" noProof="0" dirty="0"/>
              <a:t>Breach and Remedies in a Sales Transaction </a:t>
            </a:r>
          </a:p>
        </p:txBody>
      </p:sp>
      <p:sp>
        <p:nvSpPr>
          <p:cNvPr id="7" name="Slide Number Placeholder 6"/>
          <p:cNvSpPr>
            <a:spLocks noGrp="1"/>
          </p:cNvSpPr>
          <p:nvPr>
            <p:ph type="sldNum" sz="quarter" idx="12"/>
          </p:nvPr>
        </p:nvSpPr>
        <p:spPr>
          <a:xfrm>
            <a:off x="8610600" y="6356350"/>
            <a:ext cx="2743200" cy="365125"/>
          </a:xfrm>
        </p:spPr>
        <p:txBody>
          <a:bodyPr/>
          <a:lstStyle/>
          <a:p>
            <a:fld id="{188B8A88-9DFF-4215-91ED-9F3869CDCD8B}" type="slidenum">
              <a:rPr lang="en-US" smtClean="0"/>
              <a:t>2</a:t>
            </a:fld>
            <a:endParaRPr lang="en-US"/>
          </a:p>
        </p:txBody>
      </p:sp>
      <p:sp>
        <p:nvSpPr>
          <p:cNvPr id="4" name="Footer Placeholder 6">
            <a:extLst>
              <a:ext uri="{FF2B5EF4-FFF2-40B4-BE49-F238E27FC236}">
                <a16:creationId xmlns:a16="http://schemas.microsoft.com/office/drawing/2014/main" id="{E39D6018-61C3-53AA-35EE-B44361654313}"/>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08044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noProof="0">
                <a:solidFill>
                  <a:schemeClr val="bg1"/>
                </a:solidFill>
                <a:latin typeface="+mj-lt"/>
                <a:ea typeface="+mj-ea"/>
                <a:cs typeface="+mj-cs"/>
              </a:rPr>
              <a:t>Chapter Learning Objectives</a:t>
            </a:r>
          </a:p>
        </p:txBody>
      </p:sp>
      <p:pic>
        <p:nvPicPr>
          <p:cNvPr id="8" name="Content Placeholder 7">
            <a:extLst>
              <a:ext uri="{FF2B5EF4-FFF2-40B4-BE49-F238E27FC236}">
                <a16:creationId xmlns:a16="http://schemas.microsoft.com/office/drawing/2014/main" id="{8AEF51B4-175E-662C-EC48-C796FE0BEE58}"/>
              </a:ext>
            </a:extLst>
          </p:cNvPr>
          <p:cNvPicPr>
            <a:picLocks noGrp="1" noChangeAspect="1"/>
          </p:cNvPicPr>
          <p:nvPr>
            <p:ph idx="1"/>
          </p:nvPr>
        </p:nvPicPr>
        <p:blipFill>
          <a:blip r:embed="rId2"/>
          <a:stretch>
            <a:fillRect/>
          </a:stretch>
        </p:blipFill>
        <p:spPr>
          <a:xfrm>
            <a:off x="643467" y="2236566"/>
            <a:ext cx="10905066" cy="3271520"/>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188B8A88-9DFF-4215-91ED-9F3869CDCD8B}" type="slidenum">
              <a:rPr lang="en-US" smtClean="0">
                <a:solidFill>
                  <a:schemeClr val="tx1">
                    <a:tint val="75000"/>
                  </a:schemeClr>
                </a:solidFill>
              </a:rPr>
              <a:pPr>
                <a:spcAft>
                  <a:spcPts val="600"/>
                </a:spcAft>
              </a:pPr>
              <a:t>3</a:t>
            </a:fld>
            <a:endParaRPr lang="en-US">
              <a:solidFill>
                <a:schemeClr val="tx1">
                  <a:tint val="75000"/>
                </a:schemeClr>
              </a:solidFill>
            </a:endParaRPr>
          </a:p>
        </p:txBody>
      </p:sp>
      <p:sp>
        <p:nvSpPr>
          <p:cNvPr id="3" name="Footer Placeholder 6">
            <a:extLst>
              <a:ext uri="{FF2B5EF4-FFF2-40B4-BE49-F238E27FC236}">
                <a16:creationId xmlns:a16="http://schemas.microsoft.com/office/drawing/2014/main" id="{B34C5423-552C-F9E3-CB85-ABA0A651A4F4}"/>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noProof="0" dirty="0"/>
              <a:t>Definition of a Breach (UCC)</a:t>
            </a:r>
          </a:p>
        </p:txBody>
      </p:sp>
      <p:sp>
        <p:nvSpPr>
          <p:cNvPr id="3" name="Content Placeholder 2"/>
          <p:cNvSpPr>
            <a:spLocks noGrp="1"/>
          </p:cNvSpPr>
          <p:nvPr>
            <p:ph idx="1"/>
          </p:nvPr>
        </p:nvSpPr>
        <p:spPr>
          <a:xfrm>
            <a:off x="838200" y="1825625"/>
            <a:ext cx="10515600" cy="2554351"/>
          </a:xfrm>
        </p:spPr>
        <p:txBody>
          <a:bodyPr>
            <a:normAutofit fontScale="92500" lnSpcReduction="20000"/>
          </a:bodyPr>
          <a:lstStyle/>
          <a:p>
            <a:pPr marL="291600" lvl="1" indent="-291600">
              <a:lnSpc>
                <a:spcPct val="100000"/>
              </a:lnSpc>
              <a:spcBef>
                <a:spcPts val="1000"/>
              </a:spcBef>
            </a:pPr>
            <a:r>
              <a:rPr lang="en-US" sz="3200" b="1" noProof="0" dirty="0"/>
              <a:t>Breach</a:t>
            </a:r>
            <a:r>
              <a:rPr lang="en-US" sz="3200" noProof="0" dirty="0"/>
              <a:t> (Def.): </a:t>
            </a:r>
            <a:r>
              <a:rPr lang="en-US" sz="3200" i="1" noProof="0" dirty="0"/>
              <a:t>Nonperformance</a:t>
            </a:r>
            <a:r>
              <a:rPr lang="en-US" sz="3200" noProof="0" dirty="0"/>
              <a:t> of a sales contract</a:t>
            </a:r>
          </a:p>
          <a:p>
            <a:pPr marL="291600" lvl="1" indent="-291600">
              <a:lnSpc>
                <a:spcPct val="100000"/>
              </a:lnSpc>
              <a:spcBef>
                <a:spcPts val="1000"/>
              </a:spcBef>
            </a:pPr>
            <a:r>
              <a:rPr lang="en-US" sz="3200" dirty="0"/>
              <a:t>The UCC provides relief for parties who acted in </a:t>
            </a:r>
            <a:r>
              <a:rPr lang="en-US" sz="3200" i="1" dirty="0"/>
              <a:t>good faith </a:t>
            </a:r>
            <a:r>
              <a:rPr lang="en-US" sz="3200" dirty="0"/>
              <a:t>and </a:t>
            </a:r>
            <a:r>
              <a:rPr lang="en-US" sz="3200" i="1" dirty="0"/>
              <a:t>sustained</a:t>
            </a:r>
            <a:r>
              <a:rPr lang="en-US" sz="3200" dirty="0"/>
              <a:t> </a:t>
            </a:r>
            <a:r>
              <a:rPr lang="en-US" sz="3200" i="1" dirty="0"/>
              <a:t>damages</a:t>
            </a:r>
            <a:r>
              <a:rPr lang="en-US" sz="3200" dirty="0"/>
              <a:t> </a:t>
            </a:r>
            <a:r>
              <a:rPr lang="en-US" sz="3200" i="1" dirty="0"/>
              <a:t>through no fault of their own</a:t>
            </a:r>
          </a:p>
          <a:p>
            <a:pPr marL="291600" lvl="1" indent="-291600">
              <a:lnSpc>
                <a:spcPct val="100000"/>
              </a:lnSpc>
              <a:spcBef>
                <a:spcPts val="1000"/>
              </a:spcBef>
            </a:pPr>
            <a:r>
              <a:rPr lang="en-US" sz="3200" noProof="0" dirty="0"/>
              <a:t>The opportunities to obtain relief are called </a:t>
            </a:r>
            <a:r>
              <a:rPr lang="en-US" sz="3200" b="1" noProof="0" dirty="0"/>
              <a:t>remedies</a:t>
            </a:r>
            <a:r>
              <a:rPr lang="en-US" sz="3200" noProof="0" dirty="0"/>
              <a:t>, judicial actions, which can be </a:t>
            </a:r>
            <a:r>
              <a:rPr lang="en-US" sz="3200" i="1" noProof="0" dirty="0"/>
              <a:t>monetary </a:t>
            </a:r>
            <a:r>
              <a:rPr lang="en-US" sz="3200" noProof="0" dirty="0"/>
              <a:t>or </a:t>
            </a:r>
            <a:r>
              <a:rPr lang="en-US" sz="3200" i="1" noProof="0" dirty="0"/>
              <a:t>equitable</a:t>
            </a:r>
            <a:r>
              <a:rPr lang="en-US" sz="3200" noProof="0" dirty="0"/>
              <a:t>, taken by courts to compensate an injured party in a civil lawsuit</a:t>
            </a:r>
          </a:p>
        </p:txBody>
      </p:sp>
      <p:sp>
        <p:nvSpPr>
          <p:cNvPr id="5" name="Slide Number Placeholder 4"/>
          <p:cNvSpPr>
            <a:spLocks noGrp="1"/>
          </p:cNvSpPr>
          <p:nvPr>
            <p:ph type="sldNum" sz="quarter" idx="12"/>
          </p:nvPr>
        </p:nvSpPr>
        <p:spPr/>
        <p:txBody>
          <a:bodyPr/>
          <a:lstStyle/>
          <a:p>
            <a:fld id="{188B8A88-9DFF-4215-91ED-9F3869CDCD8B}" type="slidenum">
              <a:rPr lang="en-US" smtClean="0"/>
              <a:t>4</a:t>
            </a:fld>
            <a:endParaRPr lang="en-US"/>
          </a:p>
        </p:txBody>
      </p:sp>
      <p:sp>
        <p:nvSpPr>
          <p:cNvPr id="4" name="Footer Placeholder 6">
            <a:extLst>
              <a:ext uri="{FF2B5EF4-FFF2-40B4-BE49-F238E27FC236}">
                <a16:creationId xmlns:a16="http://schemas.microsoft.com/office/drawing/2014/main" id="{63AAF50E-870B-82FA-51E9-62DF22266571}"/>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83379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noProof="0" dirty="0"/>
              <a:t>Seller’s Breach</a:t>
            </a:r>
          </a:p>
        </p:txBody>
      </p:sp>
      <p:sp>
        <p:nvSpPr>
          <p:cNvPr id="3" name="Content Placeholder 2"/>
          <p:cNvSpPr>
            <a:spLocks noGrp="1"/>
          </p:cNvSpPr>
          <p:nvPr>
            <p:ph idx="1"/>
          </p:nvPr>
        </p:nvSpPr>
        <p:spPr>
          <a:xfrm>
            <a:off x="838200" y="1825625"/>
            <a:ext cx="10515600" cy="4007004"/>
          </a:xfrm>
        </p:spPr>
        <p:txBody>
          <a:bodyPr>
            <a:normAutofit/>
          </a:bodyPr>
          <a:lstStyle/>
          <a:p>
            <a:pPr marL="291600" lvl="1" indent="-291600">
              <a:lnSpc>
                <a:spcPct val="100000"/>
              </a:lnSpc>
              <a:spcBef>
                <a:spcPts val="1000"/>
              </a:spcBef>
            </a:pPr>
            <a:r>
              <a:rPr lang="en-US" sz="3200" dirty="0"/>
              <a:t>A seller’s primary duty is to deliver </a:t>
            </a:r>
            <a:r>
              <a:rPr lang="en-US" sz="3200" b="1" dirty="0"/>
              <a:t>conforming goods</a:t>
            </a:r>
            <a:r>
              <a:rPr lang="en-US" sz="3200" dirty="0"/>
              <a:t> to the buyer as stipulated in the contract</a:t>
            </a:r>
          </a:p>
          <a:p>
            <a:pPr marL="291600" lvl="1" indent="-291600">
              <a:lnSpc>
                <a:spcPct val="100000"/>
              </a:lnSpc>
              <a:spcBef>
                <a:spcPts val="1000"/>
              </a:spcBef>
            </a:pPr>
            <a:r>
              <a:rPr lang="en-US" sz="3200" noProof="0" dirty="0"/>
              <a:t>Conforming goods are goods that match what was bargained for </a:t>
            </a:r>
            <a:r>
              <a:rPr lang="en-US" sz="3200" dirty="0"/>
              <a:t>in the agreement</a:t>
            </a:r>
          </a:p>
        </p:txBody>
      </p:sp>
      <p:sp>
        <p:nvSpPr>
          <p:cNvPr id="5" name="Slide Number Placeholder 4"/>
          <p:cNvSpPr>
            <a:spLocks noGrp="1"/>
          </p:cNvSpPr>
          <p:nvPr>
            <p:ph type="sldNum" sz="quarter" idx="12"/>
          </p:nvPr>
        </p:nvSpPr>
        <p:spPr/>
        <p:txBody>
          <a:bodyPr/>
          <a:lstStyle/>
          <a:p>
            <a:fld id="{188B8A88-9DFF-4215-91ED-9F3869CDCD8B}" type="slidenum">
              <a:rPr lang="en-US" smtClean="0"/>
              <a:t>5</a:t>
            </a:fld>
            <a:endParaRPr lang="en-US"/>
          </a:p>
        </p:txBody>
      </p:sp>
      <p:sp>
        <p:nvSpPr>
          <p:cNvPr id="4" name="Footer Placeholder 6">
            <a:extLst>
              <a:ext uri="{FF2B5EF4-FFF2-40B4-BE49-F238E27FC236}">
                <a16:creationId xmlns:a16="http://schemas.microsoft.com/office/drawing/2014/main" id="{5EE17CB7-F68F-C7C9-014A-DADD7529E496}"/>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02214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noProof="0" dirty="0"/>
              <a:t>Seller’s Breach (Cont.)</a:t>
            </a:r>
          </a:p>
        </p:txBody>
      </p:sp>
      <p:sp>
        <p:nvSpPr>
          <p:cNvPr id="3" name="Content Placeholder 2"/>
          <p:cNvSpPr>
            <a:spLocks noGrp="1"/>
          </p:cNvSpPr>
          <p:nvPr>
            <p:ph idx="1"/>
          </p:nvPr>
        </p:nvSpPr>
        <p:spPr>
          <a:xfrm>
            <a:off x="838200" y="1825625"/>
            <a:ext cx="10515600" cy="4007004"/>
          </a:xfrm>
        </p:spPr>
        <p:txBody>
          <a:bodyPr>
            <a:normAutofit/>
          </a:bodyPr>
          <a:lstStyle/>
          <a:p>
            <a:pPr marL="0" lvl="1" indent="0">
              <a:lnSpc>
                <a:spcPct val="100000"/>
              </a:lnSpc>
              <a:spcBef>
                <a:spcPts val="1000"/>
              </a:spcBef>
              <a:buNone/>
            </a:pPr>
            <a:r>
              <a:rPr lang="en-US" sz="3200" noProof="0" dirty="0"/>
              <a:t>The seller may breach the contract if they: </a:t>
            </a:r>
          </a:p>
          <a:p>
            <a:pPr marL="748800" lvl="2" indent="-291600">
              <a:lnSpc>
                <a:spcPct val="100000"/>
              </a:lnSpc>
              <a:spcBef>
                <a:spcPts val="1000"/>
              </a:spcBef>
            </a:pPr>
            <a:r>
              <a:rPr lang="en-US" sz="2800" dirty="0"/>
              <a:t>Deliver</a:t>
            </a:r>
            <a:r>
              <a:rPr lang="en-US" sz="2800" noProof="0" dirty="0"/>
              <a:t> </a:t>
            </a:r>
            <a:r>
              <a:rPr lang="en-US" sz="2800" b="1" noProof="0" dirty="0"/>
              <a:t>nonconforming goods</a:t>
            </a:r>
            <a:r>
              <a:rPr lang="en-US" sz="2800" dirty="0"/>
              <a:t>—goods</a:t>
            </a:r>
            <a:r>
              <a:rPr lang="en-US" sz="2800" b="1" dirty="0"/>
              <a:t> </a:t>
            </a:r>
            <a:r>
              <a:rPr lang="en-US" sz="2800" noProof="0" dirty="0"/>
              <a:t>that are not of the type described in the contract (e.g., goods of incorrect quantity or specification)</a:t>
            </a:r>
          </a:p>
          <a:p>
            <a:pPr marL="748800" lvl="2" indent="-291600">
              <a:lnSpc>
                <a:spcPct val="100000"/>
              </a:lnSpc>
              <a:spcBef>
                <a:spcPts val="1000"/>
              </a:spcBef>
            </a:pPr>
            <a:r>
              <a:rPr lang="en-US" sz="2800" b="1" dirty="0"/>
              <a:t>Repudiate</a:t>
            </a:r>
            <a:r>
              <a:rPr lang="en-US" sz="2800" dirty="0"/>
              <a:t> their performance under the contract</a:t>
            </a:r>
          </a:p>
          <a:p>
            <a:pPr marL="748800" lvl="2" indent="-291600">
              <a:lnSpc>
                <a:spcPct val="100000"/>
              </a:lnSpc>
              <a:spcBef>
                <a:spcPts val="1000"/>
              </a:spcBef>
            </a:pPr>
            <a:r>
              <a:rPr lang="en-US" sz="2800" dirty="0"/>
              <a:t>F</a:t>
            </a:r>
            <a:r>
              <a:rPr lang="en-US" sz="2800" noProof="0" dirty="0"/>
              <a:t>ail to deliver the goods altogether</a:t>
            </a:r>
          </a:p>
        </p:txBody>
      </p:sp>
      <p:sp>
        <p:nvSpPr>
          <p:cNvPr id="5" name="Slide Number Placeholder 4"/>
          <p:cNvSpPr>
            <a:spLocks noGrp="1"/>
          </p:cNvSpPr>
          <p:nvPr>
            <p:ph type="sldNum" sz="quarter" idx="12"/>
          </p:nvPr>
        </p:nvSpPr>
        <p:spPr/>
        <p:txBody>
          <a:bodyPr/>
          <a:lstStyle/>
          <a:p>
            <a:fld id="{188B8A88-9DFF-4215-91ED-9F3869CDCD8B}" type="slidenum">
              <a:rPr lang="en-US" smtClean="0"/>
              <a:t>6</a:t>
            </a:fld>
            <a:endParaRPr lang="en-US"/>
          </a:p>
        </p:txBody>
      </p:sp>
      <p:sp>
        <p:nvSpPr>
          <p:cNvPr id="4" name="Footer Placeholder 6">
            <a:extLst>
              <a:ext uri="{FF2B5EF4-FFF2-40B4-BE49-F238E27FC236}">
                <a16:creationId xmlns:a16="http://schemas.microsoft.com/office/drawing/2014/main" id="{2261035A-AE8E-CA13-5950-CCD143C75ECF}"/>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96483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noProof="0" dirty="0"/>
              <a:t>Buyer’s Breach</a:t>
            </a:r>
          </a:p>
        </p:txBody>
      </p:sp>
      <p:sp>
        <p:nvSpPr>
          <p:cNvPr id="3" name="Content Placeholder 2"/>
          <p:cNvSpPr>
            <a:spLocks noGrp="1"/>
          </p:cNvSpPr>
          <p:nvPr>
            <p:ph idx="1"/>
          </p:nvPr>
        </p:nvSpPr>
        <p:spPr>
          <a:xfrm>
            <a:off x="838200" y="1825625"/>
            <a:ext cx="10515600" cy="3998126"/>
          </a:xfrm>
        </p:spPr>
        <p:txBody>
          <a:bodyPr>
            <a:normAutofit/>
          </a:bodyPr>
          <a:lstStyle/>
          <a:p>
            <a:pPr marL="291600" lvl="1" indent="-291600">
              <a:lnSpc>
                <a:spcPct val="100000"/>
              </a:lnSpc>
              <a:spcBef>
                <a:spcPts val="1000"/>
              </a:spcBef>
            </a:pPr>
            <a:r>
              <a:rPr lang="en-US" sz="2800" noProof="0" dirty="0"/>
              <a:t>The buyer’s primary obligation is triggered when the seller tenders delivery of conforming goods (subject to the </a:t>
            </a:r>
            <a:r>
              <a:rPr lang="en-US" sz="2800" i="1" noProof="0" dirty="0"/>
              <a:t>perfect tender rule</a:t>
            </a:r>
            <a:r>
              <a:rPr lang="en-US" sz="2800" noProof="0" dirty="0"/>
              <a:t>)</a:t>
            </a:r>
          </a:p>
          <a:p>
            <a:pPr marL="291600" lvl="1" indent="-291600">
              <a:lnSpc>
                <a:spcPct val="100000"/>
              </a:lnSpc>
              <a:spcBef>
                <a:spcPts val="1000"/>
              </a:spcBef>
            </a:pPr>
            <a:r>
              <a:rPr lang="en-US" sz="2800" dirty="0"/>
              <a:t>Once the buyer has accepted the goods, the buyer must pay for them in accordance with the contract</a:t>
            </a:r>
          </a:p>
          <a:p>
            <a:pPr marL="291600" lvl="1" indent="-291600">
              <a:lnSpc>
                <a:spcPct val="100000"/>
              </a:lnSpc>
              <a:spcBef>
                <a:spcPts val="1000"/>
              </a:spcBef>
            </a:pPr>
            <a:r>
              <a:rPr lang="en-US" sz="2800" dirty="0"/>
              <a:t>The buyer must also provide adequate facilities to receive the goods</a:t>
            </a:r>
          </a:p>
        </p:txBody>
      </p:sp>
      <p:sp>
        <p:nvSpPr>
          <p:cNvPr id="5" name="Slide Number Placeholder 4"/>
          <p:cNvSpPr>
            <a:spLocks noGrp="1"/>
          </p:cNvSpPr>
          <p:nvPr>
            <p:ph type="sldNum" sz="quarter" idx="12"/>
          </p:nvPr>
        </p:nvSpPr>
        <p:spPr/>
        <p:txBody>
          <a:bodyPr/>
          <a:lstStyle/>
          <a:p>
            <a:fld id="{188B8A88-9DFF-4215-91ED-9F3869CDCD8B}" type="slidenum">
              <a:rPr lang="en-US" smtClean="0"/>
              <a:t>7</a:t>
            </a:fld>
            <a:endParaRPr lang="en-US"/>
          </a:p>
        </p:txBody>
      </p:sp>
      <p:sp>
        <p:nvSpPr>
          <p:cNvPr id="4" name="Footer Placeholder 6">
            <a:extLst>
              <a:ext uri="{FF2B5EF4-FFF2-40B4-BE49-F238E27FC236}">
                <a16:creationId xmlns:a16="http://schemas.microsoft.com/office/drawing/2014/main" id="{167A1808-9143-E894-4567-4D6AC52C258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291602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noProof="0" dirty="0"/>
              <a:t>Buyer’s Breach</a:t>
            </a:r>
          </a:p>
        </p:txBody>
      </p:sp>
      <p:sp>
        <p:nvSpPr>
          <p:cNvPr id="3" name="Content Placeholder 2"/>
          <p:cNvSpPr>
            <a:spLocks noGrp="1"/>
          </p:cNvSpPr>
          <p:nvPr>
            <p:ph idx="1"/>
          </p:nvPr>
        </p:nvSpPr>
        <p:spPr>
          <a:xfrm>
            <a:off x="838200" y="1825625"/>
            <a:ext cx="10515600" cy="3998126"/>
          </a:xfrm>
        </p:spPr>
        <p:txBody>
          <a:bodyPr>
            <a:normAutofit/>
          </a:bodyPr>
          <a:lstStyle/>
          <a:p>
            <a:pPr marL="0" lvl="1" indent="0">
              <a:lnSpc>
                <a:spcPct val="100000"/>
              </a:lnSpc>
              <a:spcBef>
                <a:spcPts val="1000"/>
              </a:spcBef>
              <a:buNone/>
            </a:pPr>
            <a:r>
              <a:rPr lang="en-US" sz="2800" dirty="0"/>
              <a:t>The buyer breaches the contract if they:</a:t>
            </a:r>
          </a:p>
          <a:p>
            <a:pPr marL="457200" lvl="2" indent="0">
              <a:lnSpc>
                <a:spcPct val="100000"/>
              </a:lnSpc>
              <a:spcBef>
                <a:spcPts val="1000"/>
              </a:spcBef>
              <a:buNone/>
            </a:pPr>
            <a:r>
              <a:rPr lang="en-US" sz="2800" dirty="0"/>
              <a:t>(1) Repudiate the contract before the seller delivers the goods; </a:t>
            </a:r>
          </a:p>
          <a:p>
            <a:pPr marL="457200" lvl="2" indent="0">
              <a:lnSpc>
                <a:spcPct val="100000"/>
              </a:lnSpc>
              <a:spcBef>
                <a:spcPts val="1000"/>
              </a:spcBef>
              <a:buNone/>
            </a:pPr>
            <a:r>
              <a:rPr lang="en-US" sz="2800" dirty="0"/>
              <a:t>(2) Fail to make payment; </a:t>
            </a:r>
          </a:p>
          <a:p>
            <a:pPr marL="457200" lvl="2" indent="0">
              <a:lnSpc>
                <a:spcPct val="100000"/>
              </a:lnSpc>
              <a:spcBef>
                <a:spcPts val="1000"/>
              </a:spcBef>
              <a:buNone/>
            </a:pPr>
            <a:r>
              <a:rPr lang="en-US" sz="2800" dirty="0"/>
              <a:t>(3) Wrongfully reject conforming goods; or</a:t>
            </a:r>
          </a:p>
          <a:p>
            <a:pPr marL="457200" lvl="2" indent="0">
              <a:lnSpc>
                <a:spcPct val="100000"/>
              </a:lnSpc>
              <a:spcBef>
                <a:spcPts val="1000"/>
              </a:spcBef>
              <a:buNone/>
            </a:pPr>
            <a:r>
              <a:rPr lang="en-US" sz="2800" dirty="0"/>
              <a:t>(4) Wrongfully revoke their acceptance of conforming goods</a:t>
            </a:r>
          </a:p>
          <a:p>
            <a:pPr marL="291600" lvl="1" indent="-291600">
              <a:lnSpc>
                <a:spcPct val="100000"/>
              </a:lnSpc>
              <a:spcBef>
                <a:spcPts val="1000"/>
              </a:spcBef>
            </a:pPr>
            <a:endParaRPr lang="en-US" sz="3200" noProof="0" dirty="0"/>
          </a:p>
        </p:txBody>
      </p:sp>
      <p:sp>
        <p:nvSpPr>
          <p:cNvPr id="5" name="Slide Number Placeholder 4"/>
          <p:cNvSpPr>
            <a:spLocks noGrp="1"/>
          </p:cNvSpPr>
          <p:nvPr>
            <p:ph type="sldNum" sz="quarter" idx="12"/>
          </p:nvPr>
        </p:nvSpPr>
        <p:spPr/>
        <p:txBody>
          <a:bodyPr/>
          <a:lstStyle/>
          <a:p>
            <a:fld id="{188B8A88-9DFF-4215-91ED-9F3869CDCD8B}" type="slidenum">
              <a:rPr lang="en-US" smtClean="0"/>
              <a:t>8</a:t>
            </a:fld>
            <a:endParaRPr lang="en-US"/>
          </a:p>
        </p:txBody>
      </p:sp>
      <p:sp>
        <p:nvSpPr>
          <p:cNvPr id="4" name="Footer Placeholder 6">
            <a:extLst>
              <a:ext uri="{FF2B5EF4-FFF2-40B4-BE49-F238E27FC236}">
                <a16:creationId xmlns:a16="http://schemas.microsoft.com/office/drawing/2014/main" id="{E3156FD8-64D4-F914-EC75-3DA53FE61BD4}"/>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964214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noProof="0" dirty="0"/>
              <a:t>Important Breach-Related Dates </a:t>
            </a:r>
          </a:p>
        </p:txBody>
      </p:sp>
      <p:sp>
        <p:nvSpPr>
          <p:cNvPr id="3" name="Content Placeholder 2"/>
          <p:cNvSpPr>
            <a:spLocks noGrp="1"/>
          </p:cNvSpPr>
          <p:nvPr>
            <p:ph idx="1"/>
          </p:nvPr>
        </p:nvSpPr>
        <p:spPr>
          <a:xfrm>
            <a:off x="838200" y="1825625"/>
            <a:ext cx="10515600" cy="3785062"/>
          </a:xfrm>
        </p:spPr>
        <p:txBody>
          <a:bodyPr>
            <a:normAutofit/>
          </a:bodyPr>
          <a:lstStyle/>
          <a:p>
            <a:pPr marL="0" lvl="1" indent="0">
              <a:lnSpc>
                <a:spcPct val="100000"/>
              </a:lnSpc>
              <a:spcBef>
                <a:spcPts val="1000"/>
              </a:spcBef>
              <a:buNone/>
            </a:pPr>
            <a:r>
              <a:rPr lang="en-US" sz="3000" noProof="0" dirty="0"/>
              <a:t>Four critical dates that impact the rights and duties of the buyer or seller and the availability of rem</a:t>
            </a:r>
          </a:p>
          <a:p>
            <a:pPr marL="0" lvl="1" indent="0">
              <a:lnSpc>
                <a:spcPct val="100000"/>
              </a:lnSpc>
              <a:spcBef>
                <a:spcPts val="1000"/>
              </a:spcBef>
              <a:buNone/>
            </a:pPr>
            <a:r>
              <a:rPr lang="en-US" sz="3000" noProof="0" dirty="0"/>
              <a:t>(1) The contract’s </a:t>
            </a:r>
            <a:r>
              <a:rPr lang="en-US" sz="3000" b="1" i="1" noProof="0" dirty="0"/>
              <a:t>effective date</a:t>
            </a:r>
          </a:p>
          <a:p>
            <a:pPr marL="0" lvl="1" indent="0">
              <a:lnSpc>
                <a:spcPct val="100000"/>
              </a:lnSpc>
              <a:spcBef>
                <a:spcPts val="1000"/>
              </a:spcBef>
              <a:buNone/>
            </a:pPr>
            <a:r>
              <a:rPr lang="en-US" sz="3000" noProof="0" dirty="0"/>
              <a:t>(2) The scheduled </a:t>
            </a:r>
            <a:r>
              <a:rPr lang="en-US" sz="3000" b="1" i="1" noProof="0" dirty="0"/>
              <a:t>delivery date </a:t>
            </a:r>
          </a:p>
          <a:p>
            <a:pPr marL="0" lvl="1" indent="0">
              <a:lnSpc>
                <a:spcPct val="100000"/>
              </a:lnSpc>
              <a:spcBef>
                <a:spcPts val="1000"/>
              </a:spcBef>
              <a:buNone/>
            </a:pPr>
            <a:r>
              <a:rPr lang="en-US" sz="3000" noProof="0" dirty="0"/>
              <a:t>(3) When the buyer </a:t>
            </a:r>
            <a:r>
              <a:rPr lang="en-US" sz="3000" b="1" i="1" noProof="0" dirty="0"/>
              <a:t>rejects</a:t>
            </a:r>
            <a:r>
              <a:rPr lang="en-US" sz="3000" noProof="0" dirty="0"/>
              <a:t> the goods </a:t>
            </a:r>
          </a:p>
          <a:p>
            <a:pPr marL="0" lvl="1" indent="0">
              <a:lnSpc>
                <a:spcPct val="100000"/>
              </a:lnSpc>
              <a:spcBef>
                <a:spcPts val="1000"/>
              </a:spcBef>
              <a:buNone/>
            </a:pPr>
            <a:r>
              <a:rPr lang="en-US" sz="3000" noProof="0" dirty="0"/>
              <a:t>(4) When the buyer </a:t>
            </a:r>
            <a:r>
              <a:rPr lang="en-US" sz="3000" b="1" i="1" noProof="0" dirty="0"/>
              <a:t>revokes acceptance</a:t>
            </a:r>
            <a:r>
              <a:rPr lang="en-US" sz="3000" noProof="0" dirty="0"/>
              <a:t> of the goods</a:t>
            </a:r>
          </a:p>
        </p:txBody>
      </p:sp>
      <p:sp>
        <p:nvSpPr>
          <p:cNvPr id="5" name="Slide Number Placeholder 4"/>
          <p:cNvSpPr>
            <a:spLocks noGrp="1"/>
          </p:cNvSpPr>
          <p:nvPr>
            <p:ph type="sldNum" sz="quarter" idx="12"/>
          </p:nvPr>
        </p:nvSpPr>
        <p:spPr/>
        <p:txBody>
          <a:bodyPr/>
          <a:lstStyle/>
          <a:p>
            <a:fld id="{188B8A88-9DFF-4215-91ED-9F3869CDCD8B}" type="slidenum">
              <a:rPr lang="en-US" smtClean="0"/>
              <a:t>9</a:t>
            </a:fld>
            <a:endParaRPr lang="en-US"/>
          </a:p>
        </p:txBody>
      </p:sp>
      <p:sp>
        <p:nvSpPr>
          <p:cNvPr id="4" name="Footer Placeholder 6">
            <a:extLst>
              <a:ext uri="{FF2B5EF4-FFF2-40B4-BE49-F238E27FC236}">
                <a16:creationId xmlns:a16="http://schemas.microsoft.com/office/drawing/2014/main" id="{364FE1A3-0BB3-AE64-FE81-3FB77A151FF7}"/>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295557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6" ma:contentTypeDescription="Create a new document." ma:contentTypeScope="" ma:versionID="dcf8a55086492345c3427f467455240c">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f2bccfa095f40f85b5a8a5b0e6a00226"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b8617a1-beef-4e24-867f-51551f54cf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4ed88f7-3eb4-48cd-b813-d74aa4a0e91e}" ma:internalName="TaxCatchAll" ma:showField="CatchAllData" ma:web="dd4bb0b3-50fb-4810-b3a2-6e7365f6d3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2917aa9-a745-4e00-85ad-9b639620d964">
      <Terms xmlns="http://schemas.microsoft.com/office/infopath/2007/PartnerControls"/>
    </lcf76f155ced4ddcb4097134ff3c332f>
    <TaxCatchAll xmlns="dd4bb0b3-50fb-4810-b3a2-6e7365f6d36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821072-EC22-4998-9FBF-4B5D2E2CA3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06BA29-5B06-4632-BA4F-091BA8C00E5B}">
  <ds:schemaRefs>
    <ds:schemaRef ds:uri="http://schemas.microsoft.com/office/2006/metadata/properties"/>
    <ds:schemaRef ds:uri="http://schemas.microsoft.com/office/infopath/2007/PartnerControls"/>
    <ds:schemaRef ds:uri="92917aa9-a745-4e00-85ad-9b639620d964"/>
    <ds:schemaRef ds:uri="dd4bb0b3-50fb-4810-b3a2-6e7365f6d366"/>
  </ds:schemaRefs>
</ds:datastoreItem>
</file>

<file path=customXml/itemProps3.xml><?xml version="1.0" encoding="utf-8"?>
<ds:datastoreItem xmlns:ds="http://schemas.openxmlformats.org/officeDocument/2006/customXml" ds:itemID="{AFE0C1C2-906F-4F45-AB11-A486B67285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757</TotalTime>
  <Words>1411</Words>
  <Application>Microsoft Office PowerPoint</Application>
  <PresentationFormat>Widescreen</PresentationFormat>
  <Paragraphs>89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vt:lpstr>
      <vt:lpstr>Chapter 17</vt:lpstr>
      <vt:lpstr>Chapter Learning Objectives</vt:lpstr>
      <vt:lpstr>Definition of a Breach (UCC)</vt:lpstr>
      <vt:lpstr>Seller’s Breach</vt:lpstr>
      <vt:lpstr>Seller’s Breach (Cont.)</vt:lpstr>
      <vt:lpstr>Buyer’s Breach</vt:lpstr>
      <vt:lpstr>Buyer’s Breach</vt:lpstr>
      <vt:lpstr>Important Breach-Related Dates </vt:lpstr>
      <vt:lpstr>Important Breach-Related Dates (Cont.)</vt:lpstr>
      <vt:lpstr>Seller’s Duties, Rights, and Remedies</vt:lpstr>
      <vt:lpstr>Case 17.1: Zippy Mart of Alabama, Inc. v. A&amp;B Coffee Service, Inc.</vt:lpstr>
      <vt:lpstr>Buyer’s Duties, Rights, and Remedies</vt:lpstr>
      <vt:lpstr>Case 17.2: General Motors Corp. v. Acme Refining Co.</vt:lpstr>
      <vt:lpstr>Limitation of Remedies</vt:lpstr>
      <vt:lpstr>Limitation of Remedies (Cont.)</vt:lpstr>
      <vt:lpstr>Limitation of Remedies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Amudha B</cp:lastModifiedBy>
  <cp:revision>263</cp:revision>
  <dcterms:created xsi:type="dcterms:W3CDTF">2019-07-25T18:35:04Z</dcterms:created>
  <dcterms:modified xsi:type="dcterms:W3CDTF">2023-01-06T09:35:19Z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